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4"/>
  </p:notesMasterIdLst>
  <p:handoutMasterIdLst>
    <p:handoutMasterId r:id="rId125"/>
  </p:handoutMasterIdLst>
  <p:sldIdLst>
    <p:sldId id="369" r:id="rId2"/>
    <p:sldId id="260" r:id="rId3"/>
    <p:sldId id="371" r:id="rId4"/>
    <p:sldId id="261" r:id="rId5"/>
    <p:sldId id="376" r:id="rId6"/>
    <p:sldId id="262" r:id="rId7"/>
    <p:sldId id="263" r:id="rId8"/>
    <p:sldId id="264" r:id="rId9"/>
    <p:sldId id="265" r:id="rId10"/>
    <p:sldId id="266" r:id="rId11"/>
    <p:sldId id="267" r:id="rId12"/>
    <p:sldId id="268" r:id="rId13"/>
    <p:sldId id="269" r:id="rId14"/>
    <p:sldId id="271" r:id="rId15"/>
    <p:sldId id="272" r:id="rId16"/>
    <p:sldId id="273" r:id="rId17"/>
    <p:sldId id="274" r:id="rId18"/>
    <p:sldId id="275" r:id="rId19"/>
    <p:sldId id="372" r:id="rId20"/>
    <p:sldId id="373" r:id="rId21"/>
    <p:sldId id="374" r:id="rId22"/>
    <p:sldId id="1192" r:id="rId23"/>
    <p:sldId id="1193" r:id="rId24"/>
    <p:sldId id="1194" r:id="rId25"/>
    <p:sldId id="375" r:id="rId26"/>
    <p:sldId id="280" r:id="rId27"/>
    <p:sldId id="281" r:id="rId28"/>
    <p:sldId id="282" r:id="rId29"/>
    <p:sldId id="283" r:id="rId30"/>
    <p:sldId id="284" r:id="rId31"/>
    <p:sldId id="377" r:id="rId32"/>
    <p:sldId id="378" r:id="rId33"/>
    <p:sldId id="286" r:id="rId34"/>
    <p:sldId id="287" r:id="rId35"/>
    <p:sldId id="379" r:id="rId36"/>
    <p:sldId id="380" r:id="rId37"/>
    <p:sldId id="289" r:id="rId38"/>
    <p:sldId id="290" r:id="rId39"/>
    <p:sldId id="291" r:id="rId40"/>
    <p:sldId id="292" r:id="rId41"/>
    <p:sldId id="293" r:id="rId42"/>
    <p:sldId id="294" r:id="rId43"/>
    <p:sldId id="295" r:id="rId44"/>
    <p:sldId id="296"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1195" r:id="rId58"/>
    <p:sldId id="1196" r:id="rId59"/>
    <p:sldId id="1197" r:id="rId60"/>
    <p:sldId id="310" r:id="rId61"/>
    <p:sldId id="311" r:id="rId62"/>
    <p:sldId id="312" r:id="rId63"/>
    <p:sldId id="1198"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 id="1199" r:id="rId79"/>
    <p:sldId id="1200" r:id="rId80"/>
    <p:sldId id="327" r:id="rId81"/>
    <p:sldId id="328" r:id="rId82"/>
    <p:sldId id="329" r:id="rId83"/>
    <p:sldId id="330" r:id="rId84"/>
    <p:sldId id="1201" r:id="rId85"/>
    <p:sldId id="331" r:id="rId86"/>
    <p:sldId id="332" r:id="rId87"/>
    <p:sldId id="333" r:id="rId88"/>
    <p:sldId id="334" r:id="rId89"/>
    <p:sldId id="335" r:id="rId90"/>
    <p:sldId id="336" r:id="rId91"/>
    <p:sldId id="337" r:id="rId92"/>
    <p:sldId id="338" r:id="rId93"/>
    <p:sldId id="339" r:id="rId94"/>
    <p:sldId id="340" r:id="rId95"/>
    <p:sldId id="341" r:id="rId96"/>
    <p:sldId id="342" r:id="rId97"/>
    <p:sldId id="343" r:id="rId98"/>
    <p:sldId id="344" r:id="rId99"/>
    <p:sldId id="345" r:id="rId100"/>
    <p:sldId id="346" r:id="rId101"/>
    <p:sldId id="347" r:id="rId102"/>
    <p:sldId id="348" r:id="rId103"/>
    <p:sldId id="349" r:id="rId104"/>
    <p:sldId id="350" r:id="rId105"/>
    <p:sldId id="351" r:id="rId106"/>
    <p:sldId id="352" r:id="rId107"/>
    <p:sldId id="353" r:id="rId108"/>
    <p:sldId id="354" r:id="rId109"/>
    <p:sldId id="355" r:id="rId110"/>
    <p:sldId id="356" r:id="rId111"/>
    <p:sldId id="357" r:id="rId112"/>
    <p:sldId id="358" r:id="rId113"/>
    <p:sldId id="359" r:id="rId114"/>
    <p:sldId id="360" r:id="rId115"/>
    <p:sldId id="361" r:id="rId116"/>
    <p:sldId id="362" r:id="rId117"/>
    <p:sldId id="363" r:id="rId118"/>
    <p:sldId id="364" r:id="rId119"/>
    <p:sldId id="1190" r:id="rId120"/>
    <p:sldId id="1191" r:id="rId121"/>
    <p:sldId id="367" r:id="rId122"/>
    <p:sldId id="368" r:id="rId12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00FF"/>
    <a:srgbClr val="5A3149"/>
    <a:srgbClr val="662D49"/>
    <a:srgbClr val="663749"/>
    <a:srgbClr val="66264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5C8358-8846-4A06-B7D5-8EC9786B63A7}" v="704" dt="2019-10-16T14:18:11.574"/>
  </p1510:revLst>
</p1510:revInfo>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838" autoAdjust="0"/>
    <p:restoredTop sz="83150" autoAdjust="0"/>
  </p:normalViewPr>
  <p:slideViewPr>
    <p:cSldViewPr snapToGrid="0" snapToObjects="1">
      <p:cViewPr varScale="1">
        <p:scale>
          <a:sx n="179" d="100"/>
          <a:sy n="179" d="100"/>
        </p:scale>
        <p:origin x="104" y="740"/>
      </p:cViewPr>
      <p:guideLst>
        <p:guide orient="horz" pos="1620"/>
        <p:guide pos="2880"/>
      </p:guideLst>
    </p:cSldViewPr>
  </p:slideViewPr>
  <p:outlineViewPr>
    <p:cViewPr>
      <p:scale>
        <a:sx n="33" d="100"/>
        <a:sy n="33" d="100"/>
      </p:scale>
      <p:origin x="0" y="0"/>
    </p:cViewPr>
    <p:sldLst>
      <p:sld r:id="rId1" collapse="1"/>
    </p:sldLst>
  </p:outlineViewPr>
  <p:notesTextViewPr>
    <p:cViewPr>
      <p:scale>
        <a:sx n="20" d="100"/>
        <a:sy n="2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notesMaster" Target="notesMasters/notesMaster1.xml"/><Relationship Id="rId12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microsoft.com/office/2015/10/relationships/revisionInfo" Target="revisionInfo.xml"/><Relationship Id="rId61" Type="http://schemas.openxmlformats.org/officeDocument/2006/relationships/slide" Target="slides/slide60.xml"/><Relationship Id="rId82" Type="http://schemas.openxmlformats.org/officeDocument/2006/relationships/slide" Target="slides/slide81.xml"/></Relationships>
</file>

<file path=ppt/_rels/viewProps.xml.rels><?xml version="1.0" encoding="UTF-8" standalone="yes"?>
<Relationships xmlns="http://schemas.openxmlformats.org/package/2006/relationships"><Relationship Id="rId1" Type="http://schemas.openxmlformats.org/officeDocument/2006/relationships/slide" Target="slides/slide9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 Roth" userId="18da4c67-dd89-43a7-9856-8592f867a23c" providerId="ADAL" clId="{D95C8358-8846-4A06-B7D5-8EC9786B63A7}"/>
    <pc:docChg chg="modSld">
      <pc:chgData name="Dan Roth" userId="18da4c67-dd89-43a7-9856-8592f867a23c" providerId="ADAL" clId="{D95C8358-8846-4A06-B7D5-8EC9786B63A7}" dt="2019-10-02T14:34:23.229" v="337"/>
      <pc:docMkLst>
        <pc:docMk/>
      </pc:docMkLst>
      <pc:sldChg chg="addSp modSp modAnim">
        <pc:chgData name="Dan Roth" userId="18da4c67-dd89-43a7-9856-8592f867a23c" providerId="ADAL" clId="{D95C8358-8846-4A06-B7D5-8EC9786B63A7}" dt="2019-10-02T13:35:51.561" v="80"/>
        <pc:sldMkLst>
          <pc:docMk/>
          <pc:sldMk cId="42041490" sldId="293"/>
        </pc:sldMkLst>
        <pc:spChg chg="mod">
          <ac:chgData name="Dan Roth" userId="18da4c67-dd89-43a7-9856-8592f867a23c" providerId="ADAL" clId="{D95C8358-8846-4A06-B7D5-8EC9786B63A7}" dt="2019-10-02T13:34:57.681" v="38" actId="1035"/>
          <ac:spMkLst>
            <pc:docMk/>
            <pc:sldMk cId="42041490" sldId="293"/>
            <ac:spMk id="10" creationId="{EEB86B7D-C216-D54B-BC7F-A46E83429C78}"/>
          </ac:spMkLst>
        </pc:spChg>
        <pc:picChg chg="mod">
          <ac:chgData name="Dan Roth" userId="18da4c67-dd89-43a7-9856-8592f867a23c" providerId="ADAL" clId="{D95C8358-8846-4A06-B7D5-8EC9786B63A7}" dt="2019-10-02T13:34:57.681" v="38" actId="1035"/>
          <ac:picMkLst>
            <pc:docMk/>
            <pc:sldMk cId="42041490" sldId="293"/>
            <ac:picMk id="3" creationId="{00000000-0000-0000-0000-000000000000}"/>
          </ac:picMkLst>
        </pc:picChg>
        <pc:picChg chg="add mod">
          <ac:chgData name="Dan Roth" userId="18da4c67-dd89-43a7-9856-8592f867a23c" providerId="ADAL" clId="{D95C8358-8846-4A06-B7D5-8EC9786B63A7}" dt="2019-10-02T13:35:42.471" v="79" actId="1582"/>
          <ac:picMkLst>
            <pc:docMk/>
            <pc:sldMk cId="42041490" sldId="293"/>
            <ac:picMk id="6146" creationId="{37DE3A23-8B06-477D-8364-9A2641E5B822}"/>
          </ac:picMkLst>
        </pc:picChg>
      </pc:sldChg>
      <pc:sldChg chg="modSp">
        <pc:chgData name="Dan Roth" userId="18da4c67-dd89-43a7-9856-8592f867a23c" providerId="ADAL" clId="{D95C8358-8846-4A06-B7D5-8EC9786B63A7}" dt="2019-10-02T13:51:31.377" v="330" actId="20577"/>
        <pc:sldMkLst>
          <pc:docMk/>
          <pc:sldMk cId="3656376606" sldId="305"/>
        </pc:sldMkLst>
        <pc:spChg chg="mod">
          <ac:chgData name="Dan Roth" userId="18da4c67-dd89-43a7-9856-8592f867a23c" providerId="ADAL" clId="{D95C8358-8846-4A06-B7D5-8EC9786B63A7}" dt="2019-10-02T13:51:31.377" v="330" actId="20577"/>
          <ac:spMkLst>
            <pc:docMk/>
            <pc:sldMk cId="3656376606" sldId="305"/>
            <ac:spMk id="3" creationId="{00000000-0000-0000-0000-000000000000}"/>
          </ac:spMkLst>
        </pc:spChg>
      </pc:sldChg>
      <pc:sldChg chg="modAnim">
        <pc:chgData name="Dan Roth" userId="18da4c67-dd89-43a7-9856-8592f867a23c" providerId="ADAL" clId="{D95C8358-8846-4A06-B7D5-8EC9786B63A7}" dt="2019-10-02T13:54:49.621" v="335"/>
        <pc:sldMkLst>
          <pc:docMk/>
          <pc:sldMk cId="1818655494" sldId="308"/>
        </pc:sldMkLst>
      </pc:sldChg>
      <pc:sldChg chg="modSp">
        <pc:chgData name="Dan Roth" userId="18da4c67-dd89-43a7-9856-8592f867a23c" providerId="ADAL" clId="{D95C8358-8846-4A06-B7D5-8EC9786B63A7}" dt="2019-10-02T14:05:50.245" v="336" actId="113"/>
        <pc:sldMkLst>
          <pc:docMk/>
          <pc:sldMk cId="3890073501" sldId="312"/>
        </pc:sldMkLst>
        <pc:spChg chg="mod">
          <ac:chgData name="Dan Roth" userId="18da4c67-dd89-43a7-9856-8592f867a23c" providerId="ADAL" clId="{D95C8358-8846-4A06-B7D5-8EC9786B63A7}" dt="2019-10-02T14:05:50.245" v="336" actId="113"/>
          <ac:spMkLst>
            <pc:docMk/>
            <pc:sldMk cId="3890073501" sldId="312"/>
            <ac:spMk id="1064963" creationId="{00000000-0000-0000-0000-000000000000}"/>
          </ac:spMkLst>
        </pc:spChg>
      </pc:sldChg>
      <pc:sldChg chg="addSp modSp modAnim">
        <pc:chgData name="Dan Roth" userId="18da4c67-dd89-43a7-9856-8592f867a23c" providerId="ADAL" clId="{D95C8358-8846-4A06-B7D5-8EC9786B63A7}" dt="2019-10-02T14:34:23.229" v="337"/>
        <pc:sldMkLst>
          <pc:docMk/>
          <pc:sldMk cId="4082593972" sldId="380"/>
        </pc:sldMkLst>
        <pc:spChg chg="add mod">
          <ac:chgData name="Dan Roth" userId="18da4c67-dd89-43a7-9856-8592f867a23c" providerId="ADAL" clId="{D95C8358-8846-4A06-B7D5-8EC9786B63A7}" dt="2019-10-02T13:44:46.667" v="233" actId="207"/>
          <ac:spMkLst>
            <pc:docMk/>
            <pc:sldMk cId="4082593972" sldId="380"/>
            <ac:spMk id="3" creationId="{D4698601-6FAF-4BA1-B9A6-98184F044E0C}"/>
          </ac:spMkLst>
        </pc:spChg>
      </pc:sldChg>
    </pc:docChg>
  </pc:docChgLst>
  <pc:docChgLst>
    <pc:chgData name="Roth, Dan" userId="18da4c67-dd89-43a7-9856-8592f867a23c" providerId="ADAL" clId="{856B7432-06D2-466F-9011-5D4EC14BDCFC}"/>
    <pc:docChg chg="undo custSel modSld modMainMaster">
      <pc:chgData name="Roth, Dan" userId="18da4c67-dd89-43a7-9856-8592f867a23c" providerId="ADAL" clId="{856B7432-06D2-466F-9011-5D4EC14BDCFC}" dt="2019-10-11T23:21:06.837" v="99" actId="20577"/>
      <pc:docMkLst>
        <pc:docMk/>
      </pc:docMkLst>
      <pc:sldChg chg="modSp">
        <pc:chgData name="Roth, Dan" userId="18da4c67-dd89-43a7-9856-8592f867a23c" providerId="ADAL" clId="{856B7432-06D2-466F-9011-5D4EC14BDCFC}" dt="2019-10-11T23:01:56.378" v="5" actId="1076"/>
        <pc:sldMkLst>
          <pc:docMk/>
          <pc:sldMk cId="2443999243" sldId="306"/>
        </pc:sldMkLst>
        <pc:spChg chg="mod">
          <ac:chgData name="Roth, Dan" userId="18da4c67-dd89-43a7-9856-8592f867a23c" providerId="ADAL" clId="{856B7432-06D2-466F-9011-5D4EC14BDCFC}" dt="2019-10-11T23:01:56.378" v="5" actId="1076"/>
          <ac:spMkLst>
            <pc:docMk/>
            <pc:sldMk cId="2443999243" sldId="306"/>
            <ac:spMk id="6" creationId="{00000000-0000-0000-0000-000000000000}"/>
          </ac:spMkLst>
        </pc:spChg>
      </pc:sldChg>
      <pc:sldChg chg="modSp modAnim">
        <pc:chgData name="Roth, Dan" userId="18da4c67-dd89-43a7-9856-8592f867a23c" providerId="ADAL" clId="{856B7432-06D2-466F-9011-5D4EC14BDCFC}" dt="2019-10-11T23:21:06.837" v="99" actId="20577"/>
        <pc:sldMkLst>
          <pc:docMk/>
          <pc:sldMk cId="3177927086" sldId="315"/>
        </pc:sldMkLst>
        <pc:spChg chg="mod">
          <ac:chgData name="Roth, Dan" userId="18da4c67-dd89-43a7-9856-8592f867a23c" providerId="ADAL" clId="{856B7432-06D2-466F-9011-5D4EC14BDCFC}" dt="2019-10-11T23:19:59.947" v="70" actId="1035"/>
          <ac:spMkLst>
            <pc:docMk/>
            <pc:sldMk cId="3177927086" sldId="315"/>
            <ac:spMk id="2" creationId="{D43CEEFD-632A-401D-B48B-3F645B263D18}"/>
          </ac:spMkLst>
        </pc:spChg>
        <pc:spChg chg="mod">
          <ac:chgData name="Roth, Dan" userId="18da4c67-dd89-43a7-9856-8592f867a23c" providerId="ADAL" clId="{856B7432-06D2-466F-9011-5D4EC14BDCFC}" dt="2019-10-11T23:21:06.837" v="99" actId="20577"/>
          <ac:spMkLst>
            <pc:docMk/>
            <pc:sldMk cId="3177927086" sldId="315"/>
            <ac:spMk id="1060867" creationId="{00000000-0000-0000-0000-000000000000}"/>
          </ac:spMkLst>
        </pc:spChg>
      </pc:sldChg>
      <pc:sldChg chg="modSp">
        <pc:chgData name="Roth, Dan" userId="18da4c67-dd89-43a7-9856-8592f867a23c" providerId="ADAL" clId="{856B7432-06D2-466F-9011-5D4EC14BDCFC}" dt="2019-09-04T13:06:59.916" v="2" actId="27636"/>
        <pc:sldMkLst>
          <pc:docMk/>
          <pc:sldMk cId="2861037056" sldId="338"/>
        </pc:sldMkLst>
        <pc:spChg chg="mod">
          <ac:chgData name="Roth, Dan" userId="18da4c67-dd89-43a7-9856-8592f867a23c" providerId="ADAL" clId="{856B7432-06D2-466F-9011-5D4EC14BDCFC}" dt="2019-09-04T13:06:59.916" v="2" actId="27636"/>
          <ac:spMkLst>
            <pc:docMk/>
            <pc:sldMk cId="2861037056" sldId="338"/>
            <ac:spMk id="2" creationId="{00000000-0000-0000-0000-000000000000}"/>
          </ac:spMkLst>
        </pc:spChg>
      </pc:sldChg>
      <pc:sldMasterChg chg="addSp delSp modSp">
        <pc:chgData name="Roth, Dan" userId="18da4c67-dd89-43a7-9856-8592f867a23c" providerId="ADAL" clId="{856B7432-06D2-466F-9011-5D4EC14BDCFC}" dt="2019-09-04T13:07:03.235" v="3" actId="14100"/>
        <pc:sldMasterMkLst>
          <pc:docMk/>
          <pc:sldMasterMk cId="1807833175" sldId="2147483648"/>
        </pc:sldMasterMkLst>
        <pc:spChg chg="mod">
          <ac:chgData name="Roth, Dan" userId="18da4c67-dd89-43a7-9856-8592f867a23c" providerId="ADAL" clId="{856B7432-06D2-466F-9011-5D4EC14BDCFC}" dt="2019-09-04T13:07:03.235" v="3" actId="14100"/>
          <ac:spMkLst>
            <pc:docMk/>
            <pc:sldMasterMk cId="1807833175" sldId="2147483648"/>
            <ac:spMk id="6" creationId="{00000000-0000-0000-0000-000000000000}"/>
          </ac:spMkLst>
        </pc:spChg>
        <pc:spChg chg="add">
          <ac:chgData name="Roth, Dan" userId="18da4c67-dd89-43a7-9856-8592f867a23c" providerId="ADAL" clId="{856B7432-06D2-466F-9011-5D4EC14BDCFC}" dt="2019-09-04T13:06:53.767" v="1"/>
          <ac:spMkLst>
            <pc:docMk/>
            <pc:sldMasterMk cId="1807833175" sldId="2147483648"/>
            <ac:spMk id="8" creationId="{6D21CC52-E74C-404F-9087-984670F44FB7}"/>
          </ac:spMkLst>
        </pc:spChg>
        <pc:picChg chg="del">
          <ac:chgData name="Roth, Dan" userId="18da4c67-dd89-43a7-9856-8592f867a23c" providerId="ADAL" clId="{856B7432-06D2-466F-9011-5D4EC14BDCFC}" dt="2019-09-04T13:06:53.038" v="0" actId="478"/>
          <ac:picMkLst>
            <pc:docMk/>
            <pc:sldMasterMk cId="1807833175" sldId="2147483648"/>
            <ac:picMk id="7" creationId="{00000000-0000-0000-0000-000000000000}"/>
          </ac:picMkLst>
        </pc:picChg>
      </pc:sldMasterChg>
    </pc:docChg>
  </pc:docChgLst>
  <pc:docChgLst>
    <pc:chgData name="Roth, Dan" userId="18da4c67-dd89-43a7-9856-8592f867a23c" providerId="ADAL" clId="{D95C8358-8846-4A06-B7D5-8EC9786B63A7}"/>
    <pc:docChg chg="undo custSel addSld delSld modSld sldOrd">
      <pc:chgData name="Roth, Dan" userId="18da4c67-dd89-43a7-9856-8592f867a23c" providerId="ADAL" clId="{D95C8358-8846-4A06-B7D5-8EC9786B63A7}" dt="2019-10-16T14:18:11.574" v="2324"/>
      <pc:docMkLst>
        <pc:docMk/>
      </pc:docMkLst>
      <pc:sldChg chg="modTransition">
        <pc:chgData name="Roth, Dan" userId="18da4c67-dd89-43a7-9856-8592f867a23c" providerId="ADAL" clId="{D95C8358-8846-4A06-B7D5-8EC9786B63A7}" dt="2019-09-25T14:08:43.288" v="0"/>
        <pc:sldMkLst>
          <pc:docMk/>
          <pc:sldMk cId="2982955585" sldId="257"/>
        </pc:sldMkLst>
      </pc:sldChg>
      <pc:sldChg chg="modTransition">
        <pc:chgData name="Roth, Dan" userId="18da4c67-dd89-43a7-9856-8592f867a23c" providerId="ADAL" clId="{D95C8358-8846-4A06-B7D5-8EC9786B63A7}" dt="2019-09-25T14:08:46.973" v="1"/>
        <pc:sldMkLst>
          <pc:docMk/>
          <pc:sldMk cId="3930463878" sldId="258"/>
        </pc:sldMkLst>
      </pc:sldChg>
      <pc:sldChg chg="modSp modTransition">
        <pc:chgData name="Roth, Dan" userId="18da4c67-dd89-43a7-9856-8592f867a23c" providerId="ADAL" clId="{D95C8358-8846-4A06-B7D5-8EC9786B63A7}" dt="2019-09-25T14:09:29.373" v="28"/>
        <pc:sldMkLst>
          <pc:docMk/>
          <pc:sldMk cId="1223466586" sldId="259"/>
        </pc:sldMkLst>
        <pc:spChg chg="mod">
          <ac:chgData name="Roth, Dan" userId="18da4c67-dd89-43a7-9856-8592f867a23c" providerId="ADAL" clId="{D95C8358-8846-4A06-B7D5-8EC9786B63A7}" dt="2019-09-25T14:09:22.682" v="27" actId="20577"/>
          <ac:spMkLst>
            <pc:docMk/>
            <pc:sldMk cId="1223466586" sldId="259"/>
            <ac:spMk id="721923" creationId="{00000000-0000-0000-0000-000000000000}"/>
          </ac:spMkLst>
        </pc:spChg>
      </pc:sldChg>
      <pc:sldChg chg="modSp modAnim">
        <pc:chgData name="Roth, Dan" userId="18da4c67-dd89-43a7-9856-8592f867a23c" providerId="ADAL" clId="{D95C8358-8846-4A06-B7D5-8EC9786B63A7}" dt="2019-09-30T13:54:06.932" v="304" actId="5793"/>
        <pc:sldMkLst>
          <pc:docMk/>
          <pc:sldMk cId="3514820509" sldId="284"/>
        </pc:sldMkLst>
        <pc:spChg chg="mod">
          <ac:chgData name="Roth, Dan" userId="18da4c67-dd89-43a7-9856-8592f867a23c" providerId="ADAL" clId="{D95C8358-8846-4A06-B7D5-8EC9786B63A7}" dt="2019-09-30T13:54:06.932" v="304" actId="5793"/>
          <ac:spMkLst>
            <pc:docMk/>
            <pc:sldMk cId="3514820509" sldId="284"/>
            <ac:spMk id="6" creationId="{00000000-0000-0000-0000-000000000000}"/>
          </ac:spMkLst>
        </pc:spChg>
      </pc:sldChg>
      <pc:sldChg chg="modSp">
        <pc:chgData name="Roth, Dan" userId="18da4c67-dd89-43a7-9856-8592f867a23c" providerId="ADAL" clId="{D95C8358-8846-4A06-B7D5-8EC9786B63A7}" dt="2019-09-30T16:02:30.969" v="410" actId="404"/>
        <pc:sldMkLst>
          <pc:docMk/>
          <pc:sldMk cId="3264381823" sldId="290"/>
        </pc:sldMkLst>
        <pc:spChg chg="mod">
          <ac:chgData name="Roth, Dan" userId="18da4c67-dd89-43a7-9856-8592f867a23c" providerId="ADAL" clId="{D95C8358-8846-4A06-B7D5-8EC9786B63A7}" dt="2019-09-30T16:02:30.969" v="410" actId="404"/>
          <ac:spMkLst>
            <pc:docMk/>
            <pc:sldMk cId="3264381823" sldId="290"/>
            <ac:spMk id="733187" creationId="{00000000-0000-0000-0000-000000000000}"/>
          </ac:spMkLst>
        </pc:spChg>
        <pc:spChg chg="mod">
          <ac:chgData name="Roth, Dan" userId="18da4c67-dd89-43a7-9856-8592f867a23c" providerId="ADAL" clId="{D95C8358-8846-4A06-B7D5-8EC9786B63A7}" dt="2019-09-30T14:00:18.524" v="316" actId="20577"/>
          <ac:spMkLst>
            <pc:docMk/>
            <pc:sldMk cId="3264381823" sldId="290"/>
            <ac:spMk id="733197" creationId="{00000000-0000-0000-0000-000000000000}"/>
          </ac:spMkLst>
        </pc:spChg>
      </pc:sldChg>
      <pc:sldChg chg="modSp">
        <pc:chgData name="Roth, Dan" userId="18da4c67-dd89-43a7-9856-8592f867a23c" providerId="ADAL" clId="{D95C8358-8846-4A06-B7D5-8EC9786B63A7}" dt="2019-09-30T14:00:54.588" v="324" actId="20577"/>
        <pc:sldMkLst>
          <pc:docMk/>
          <pc:sldMk cId="42041490" sldId="293"/>
        </pc:sldMkLst>
        <pc:spChg chg="mod">
          <ac:chgData name="Roth, Dan" userId="18da4c67-dd89-43a7-9856-8592f867a23c" providerId="ADAL" clId="{D95C8358-8846-4A06-B7D5-8EC9786B63A7}" dt="2019-09-30T14:00:54.588" v="324" actId="20577"/>
          <ac:spMkLst>
            <pc:docMk/>
            <pc:sldMk cId="42041490" sldId="293"/>
            <ac:spMk id="10" creationId="{EEB86B7D-C216-D54B-BC7F-A46E83429C78}"/>
          </ac:spMkLst>
        </pc:spChg>
      </pc:sldChg>
      <pc:sldChg chg="del">
        <pc:chgData name="Roth, Dan" userId="18da4c67-dd89-43a7-9856-8592f867a23c" providerId="ADAL" clId="{D95C8358-8846-4A06-B7D5-8EC9786B63A7}" dt="2019-09-30T14:02:43.537" v="325" actId="47"/>
        <pc:sldMkLst>
          <pc:docMk/>
          <pc:sldMk cId="780591832" sldId="297"/>
        </pc:sldMkLst>
      </pc:sldChg>
      <pc:sldChg chg="modSp modAnim">
        <pc:chgData name="Roth, Dan" userId="18da4c67-dd89-43a7-9856-8592f867a23c" providerId="ADAL" clId="{D95C8358-8846-4A06-B7D5-8EC9786B63A7}" dt="2019-09-30T14:04:26.772" v="328" actId="20577"/>
        <pc:sldMkLst>
          <pc:docMk/>
          <pc:sldMk cId="196251948" sldId="299"/>
        </pc:sldMkLst>
        <pc:spChg chg="mod">
          <ac:chgData name="Roth, Dan" userId="18da4c67-dd89-43a7-9856-8592f867a23c" providerId="ADAL" clId="{D95C8358-8846-4A06-B7D5-8EC9786B63A7}" dt="2019-09-30T14:04:26.772" v="328" actId="20577"/>
          <ac:spMkLst>
            <pc:docMk/>
            <pc:sldMk cId="196251948" sldId="299"/>
            <ac:spMk id="770050" creationId="{00000000-0000-0000-0000-000000000000}"/>
          </ac:spMkLst>
        </pc:spChg>
      </pc:sldChg>
      <pc:sldChg chg="modSp modAnim">
        <pc:chgData name="Roth, Dan" userId="18da4c67-dd89-43a7-9856-8592f867a23c" providerId="ADAL" clId="{D95C8358-8846-4A06-B7D5-8EC9786B63A7}" dt="2019-09-30T14:11:59.693" v="404" actId="6549"/>
        <pc:sldMkLst>
          <pc:docMk/>
          <pc:sldMk cId="3656376606" sldId="305"/>
        </pc:sldMkLst>
        <pc:spChg chg="mod">
          <ac:chgData name="Roth, Dan" userId="18da4c67-dd89-43a7-9856-8592f867a23c" providerId="ADAL" clId="{D95C8358-8846-4A06-B7D5-8EC9786B63A7}" dt="2019-09-30T14:11:59.693" v="404" actId="6549"/>
          <ac:spMkLst>
            <pc:docMk/>
            <pc:sldMk cId="3656376606" sldId="305"/>
            <ac:spMk id="3" creationId="{00000000-0000-0000-0000-000000000000}"/>
          </ac:spMkLst>
        </pc:spChg>
        <pc:spChg chg="mod">
          <ac:chgData name="Roth, Dan" userId="18da4c67-dd89-43a7-9856-8592f867a23c" providerId="ADAL" clId="{D95C8358-8846-4A06-B7D5-8EC9786B63A7}" dt="2019-09-30T14:11:30.208" v="400" actId="1036"/>
          <ac:spMkLst>
            <pc:docMk/>
            <pc:sldMk cId="3656376606" sldId="305"/>
            <ac:spMk id="5" creationId="{00000000-0000-0000-0000-000000000000}"/>
          </ac:spMkLst>
        </pc:spChg>
      </pc:sldChg>
      <pc:sldChg chg="modSp">
        <pc:chgData name="Roth, Dan" userId="18da4c67-dd89-43a7-9856-8592f867a23c" providerId="ADAL" clId="{D95C8358-8846-4A06-B7D5-8EC9786B63A7}" dt="2019-09-30T14:13:39.340" v="405" actId="20577"/>
        <pc:sldMkLst>
          <pc:docMk/>
          <pc:sldMk cId="2443999243" sldId="306"/>
        </pc:sldMkLst>
        <pc:spChg chg="mod">
          <ac:chgData name="Roth, Dan" userId="18da4c67-dd89-43a7-9856-8592f867a23c" providerId="ADAL" clId="{D95C8358-8846-4A06-B7D5-8EC9786B63A7}" dt="2019-09-30T14:13:39.340" v="405" actId="20577"/>
          <ac:spMkLst>
            <pc:docMk/>
            <pc:sldMk cId="2443999243" sldId="306"/>
            <ac:spMk id="6" creationId="{00000000-0000-0000-0000-000000000000}"/>
          </ac:spMkLst>
        </pc:spChg>
      </pc:sldChg>
      <pc:sldChg chg="modAnim">
        <pc:chgData name="Roth, Dan" userId="18da4c67-dd89-43a7-9856-8592f867a23c" providerId="ADAL" clId="{D95C8358-8846-4A06-B7D5-8EC9786B63A7}" dt="2019-10-07T13:51:52.231" v="861"/>
        <pc:sldMkLst>
          <pc:docMk/>
          <pc:sldMk cId="2305499726" sldId="310"/>
        </pc:sldMkLst>
      </pc:sldChg>
      <pc:sldChg chg="addSp modSp modAnim">
        <pc:chgData name="Roth, Dan" userId="18da4c67-dd89-43a7-9856-8592f867a23c" providerId="ADAL" clId="{D95C8358-8846-4A06-B7D5-8EC9786B63A7}" dt="2019-10-07T14:05:15.892" v="1021" actId="14100"/>
        <pc:sldMkLst>
          <pc:docMk/>
          <pc:sldMk cId="888785578" sldId="311"/>
        </pc:sldMkLst>
        <pc:spChg chg="add mod ord">
          <ac:chgData name="Roth, Dan" userId="18da4c67-dd89-43a7-9856-8592f867a23c" providerId="ADAL" clId="{D95C8358-8846-4A06-B7D5-8EC9786B63A7}" dt="2019-10-07T13:59:28.331" v="933" actId="1036"/>
          <ac:spMkLst>
            <pc:docMk/>
            <pc:sldMk cId="888785578" sldId="311"/>
            <ac:spMk id="4" creationId="{A8B55282-317A-43EB-838B-19EE27B69F7E}"/>
          </ac:spMkLst>
        </pc:spChg>
        <pc:spChg chg="mod">
          <ac:chgData name="Roth, Dan" userId="18da4c67-dd89-43a7-9856-8592f867a23c" providerId="ADAL" clId="{D95C8358-8846-4A06-B7D5-8EC9786B63A7}" dt="2019-10-07T14:05:15.892" v="1021" actId="14100"/>
          <ac:spMkLst>
            <pc:docMk/>
            <pc:sldMk cId="888785578" sldId="311"/>
            <ac:spMk id="12" creationId="{00000000-0000-0000-0000-000000000000}"/>
          </ac:spMkLst>
        </pc:spChg>
        <pc:spChg chg="mod">
          <ac:chgData name="Roth, Dan" userId="18da4c67-dd89-43a7-9856-8592f867a23c" providerId="ADAL" clId="{D95C8358-8846-4A06-B7D5-8EC9786B63A7}" dt="2019-10-07T14:04:55.991" v="964" actId="20577"/>
          <ac:spMkLst>
            <pc:docMk/>
            <pc:sldMk cId="888785578" sldId="311"/>
            <ac:spMk id="1064963" creationId="{00000000-0000-0000-0000-000000000000}"/>
          </ac:spMkLst>
        </pc:spChg>
      </pc:sldChg>
      <pc:sldChg chg="modSp">
        <pc:chgData name="Roth, Dan" userId="18da4c67-dd89-43a7-9856-8592f867a23c" providerId="ADAL" clId="{D95C8358-8846-4A06-B7D5-8EC9786B63A7}" dt="2019-10-07T14:08:24.501" v="1024" actId="207"/>
        <pc:sldMkLst>
          <pc:docMk/>
          <pc:sldMk cId="3890073501" sldId="312"/>
        </pc:sldMkLst>
        <pc:spChg chg="mod">
          <ac:chgData name="Roth, Dan" userId="18da4c67-dd89-43a7-9856-8592f867a23c" providerId="ADAL" clId="{D95C8358-8846-4A06-B7D5-8EC9786B63A7}" dt="2019-10-07T14:08:24.501" v="1024" actId="207"/>
          <ac:spMkLst>
            <pc:docMk/>
            <pc:sldMk cId="3890073501" sldId="312"/>
            <ac:spMk id="1064963" creationId="{00000000-0000-0000-0000-000000000000}"/>
          </ac:spMkLst>
        </pc:spChg>
      </pc:sldChg>
      <pc:sldChg chg="modSp">
        <pc:chgData name="Roth, Dan" userId="18da4c67-dd89-43a7-9856-8592f867a23c" providerId="ADAL" clId="{D95C8358-8846-4A06-B7D5-8EC9786B63A7}" dt="2019-10-07T14:10:44.756" v="1028" actId="20577"/>
        <pc:sldMkLst>
          <pc:docMk/>
          <pc:sldMk cId="393142219" sldId="313"/>
        </pc:sldMkLst>
        <pc:spChg chg="mod">
          <ac:chgData name="Roth, Dan" userId="18da4c67-dd89-43a7-9856-8592f867a23c" providerId="ADAL" clId="{D95C8358-8846-4A06-B7D5-8EC9786B63A7}" dt="2019-10-07T14:10:44.756" v="1028" actId="20577"/>
          <ac:spMkLst>
            <pc:docMk/>
            <pc:sldMk cId="393142219" sldId="313"/>
            <ac:spMk id="1064963" creationId="{00000000-0000-0000-0000-000000000000}"/>
          </ac:spMkLst>
        </pc:spChg>
      </pc:sldChg>
      <pc:sldChg chg="modSp modAnim">
        <pc:chgData name="Roth, Dan" userId="18da4c67-dd89-43a7-9856-8592f867a23c" providerId="ADAL" clId="{D95C8358-8846-4A06-B7D5-8EC9786B63A7}" dt="2019-10-07T14:15:24.575" v="1032" actId="20577"/>
        <pc:sldMkLst>
          <pc:docMk/>
          <pc:sldMk cId="3177927086" sldId="315"/>
        </pc:sldMkLst>
        <pc:spChg chg="mod">
          <ac:chgData name="Roth, Dan" userId="18da4c67-dd89-43a7-9856-8592f867a23c" providerId="ADAL" clId="{D95C8358-8846-4A06-B7D5-8EC9786B63A7}" dt="2019-10-07T14:15:24.575" v="1032" actId="20577"/>
          <ac:spMkLst>
            <pc:docMk/>
            <pc:sldMk cId="3177927086" sldId="315"/>
            <ac:spMk id="1060867" creationId="{00000000-0000-0000-0000-000000000000}"/>
          </ac:spMkLst>
        </pc:spChg>
      </pc:sldChg>
      <pc:sldChg chg="addSp delSp modSp delAnim modAnim">
        <pc:chgData name="Roth, Dan" userId="18da4c67-dd89-43a7-9856-8592f867a23c" providerId="ADAL" clId="{D95C8358-8846-4A06-B7D5-8EC9786B63A7}" dt="2019-10-07T14:19:42.720" v="1064"/>
        <pc:sldMkLst>
          <pc:docMk/>
          <pc:sldMk cId="2698733660" sldId="319"/>
        </pc:sldMkLst>
        <pc:spChg chg="add del">
          <ac:chgData name="Roth, Dan" userId="18da4c67-dd89-43a7-9856-8592f867a23c" providerId="ADAL" clId="{D95C8358-8846-4A06-B7D5-8EC9786B63A7}" dt="2019-10-07T14:19:09.630" v="1041" actId="478"/>
          <ac:spMkLst>
            <pc:docMk/>
            <pc:sldMk cId="2698733660" sldId="319"/>
            <ac:spMk id="6" creationId="{4552F4B4-BEF5-438D-9D7A-E3B76E3E5C02}"/>
          </ac:spMkLst>
        </pc:spChg>
        <pc:picChg chg="del mod">
          <ac:chgData name="Roth, Dan" userId="18da4c67-dd89-43a7-9856-8592f867a23c" providerId="ADAL" clId="{D95C8358-8846-4A06-B7D5-8EC9786B63A7}" dt="2019-10-07T14:19:16.601" v="1043" actId="478"/>
          <ac:picMkLst>
            <pc:docMk/>
            <pc:sldMk cId="2698733660" sldId="319"/>
            <ac:picMk id="3" creationId="{00000000-0000-0000-0000-000000000000}"/>
          </ac:picMkLst>
        </pc:picChg>
        <pc:picChg chg="add mod">
          <ac:chgData name="Roth, Dan" userId="18da4c67-dd89-43a7-9856-8592f867a23c" providerId="ADAL" clId="{D95C8358-8846-4A06-B7D5-8EC9786B63A7}" dt="2019-10-07T14:19:38.868" v="1063" actId="1037"/>
          <ac:picMkLst>
            <pc:docMk/>
            <pc:sldMk cId="2698733660" sldId="319"/>
            <ac:picMk id="7" creationId="{218410C1-7E81-489D-9F2A-DAA78B3039F4}"/>
          </ac:picMkLst>
        </pc:picChg>
      </pc:sldChg>
      <pc:sldChg chg="delSp modSp delAnim">
        <pc:chgData name="Roth, Dan" userId="18da4c67-dd89-43a7-9856-8592f867a23c" providerId="ADAL" clId="{D95C8358-8846-4A06-B7D5-8EC9786B63A7}" dt="2019-10-07T14:23:51.262" v="1075" actId="255"/>
        <pc:sldMkLst>
          <pc:docMk/>
          <pc:sldMk cId="3292608445" sldId="325"/>
        </pc:sldMkLst>
        <pc:spChg chg="mod">
          <ac:chgData name="Roth, Dan" userId="18da4c67-dd89-43a7-9856-8592f867a23c" providerId="ADAL" clId="{D95C8358-8846-4A06-B7D5-8EC9786B63A7}" dt="2019-10-07T14:22:41.318" v="1068" actId="20577"/>
          <ac:spMkLst>
            <pc:docMk/>
            <pc:sldMk cId="3292608445" sldId="325"/>
            <ac:spMk id="3" creationId="{00000000-0000-0000-0000-000000000000}"/>
          </ac:spMkLst>
        </pc:spChg>
        <pc:spChg chg="mod">
          <ac:chgData name="Roth, Dan" userId="18da4c67-dd89-43a7-9856-8592f867a23c" providerId="ADAL" clId="{D95C8358-8846-4A06-B7D5-8EC9786B63A7}" dt="2019-10-07T14:23:51.262" v="1075" actId="255"/>
          <ac:spMkLst>
            <pc:docMk/>
            <pc:sldMk cId="3292608445" sldId="325"/>
            <ac:spMk id="5" creationId="{00000000-0000-0000-0000-000000000000}"/>
          </ac:spMkLst>
        </pc:spChg>
        <pc:spChg chg="mod">
          <ac:chgData name="Roth, Dan" userId="18da4c67-dd89-43a7-9856-8592f867a23c" providerId="ADAL" clId="{D95C8358-8846-4A06-B7D5-8EC9786B63A7}" dt="2019-10-07T14:23:51.262" v="1075" actId="255"/>
          <ac:spMkLst>
            <pc:docMk/>
            <pc:sldMk cId="3292608445" sldId="325"/>
            <ac:spMk id="6" creationId="{00000000-0000-0000-0000-000000000000}"/>
          </ac:spMkLst>
        </pc:spChg>
        <pc:spChg chg="del">
          <ac:chgData name="Roth, Dan" userId="18da4c67-dd89-43a7-9856-8592f867a23c" providerId="ADAL" clId="{D95C8358-8846-4A06-B7D5-8EC9786B63A7}" dt="2019-10-07T14:22:36.160" v="1065" actId="478"/>
          <ac:spMkLst>
            <pc:docMk/>
            <pc:sldMk cId="3292608445" sldId="325"/>
            <ac:spMk id="45" creationId="{00000000-0000-0000-0000-000000000000}"/>
          </ac:spMkLst>
        </pc:spChg>
      </pc:sldChg>
      <pc:sldChg chg="addSp modSp modAnim">
        <pc:chgData name="Roth, Dan" userId="18da4c67-dd89-43a7-9856-8592f867a23c" providerId="ADAL" clId="{D95C8358-8846-4A06-B7D5-8EC9786B63A7}" dt="2019-10-14T13:49:16.746" v="1711"/>
        <pc:sldMkLst>
          <pc:docMk/>
          <pc:sldMk cId="3131107536" sldId="331"/>
        </pc:sldMkLst>
        <pc:spChg chg="add mod">
          <ac:chgData name="Roth, Dan" userId="18da4c67-dd89-43a7-9856-8592f867a23c" providerId="ADAL" clId="{D95C8358-8846-4A06-B7D5-8EC9786B63A7}" dt="2019-10-14T13:48:05.329" v="1705" actId="207"/>
          <ac:spMkLst>
            <pc:docMk/>
            <pc:sldMk cId="3131107536" sldId="331"/>
            <ac:spMk id="3" creationId="{D7A686C2-731C-4E6B-BCDB-DA6896C46888}"/>
          </ac:spMkLst>
        </pc:spChg>
        <pc:spChg chg="mod">
          <ac:chgData name="Roth, Dan" userId="18da4c67-dd89-43a7-9856-8592f867a23c" providerId="ADAL" clId="{D95C8358-8846-4A06-B7D5-8EC9786B63A7}" dt="2019-10-14T13:45:43.244" v="1703" actId="207"/>
          <ac:spMkLst>
            <pc:docMk/>
            <pc:sldMk cId="3131107536" sldId="331"/>
            <ac:spMk id="99336" creationId="{00000000-0000-0000-0000-000000000000}"/>
          </ac:spMkLst>
        </pc:spChg>
      </pc:sldChg>
      <pc:sldChg chg="modSp modAnim">
        <pc:chgData name="Roth, Dan" userId="18da4c67-dd89-43a7-9856-8592f867a23c" providerId="ADAL" clId="{D95C8358-8846-4A06-B7D5-8EC9786B63A7}" dt="2019-10-14T13:53:24.133" v="1812"/>
        <pc:sldMkLst>
          <pc:docMk/>
          <pc:sldMk cId="938705848" sldId="332"/>
        </pc:sldMkLst>
        <pc:spChg chg="mod">
          <ac:chgData name="Roth, Dan" userId="18da4c67-dd89-43a7-9856-8592f867a23c" providerId="ADAL" clId="{D95C8358-8846-4A06-B7D5-8EC9786B63A7}" dt="2019-10-14T13:52:55.171" v="1809" actId="20577"/>
          <ac:spMkLst>
            <pc:docMk/>
            <pc:sldMk cId="938705848" sldId="332"/>
            <ac:spMk id="2" creationId="{00000000-0000-0000-0000-000000000000}"/>
          </ac:spMkLst>
        </pc:spChg>
      </pc:sldChg>
      <pc:sldChg chg="modSp">
        <pc:chgData name="Roth, Dan" userId="18da4c67-dd89-43a7-9856-8592f867a23c" providerId="ADAL" clId="{D95C8358-8846-4A06-B7D5-8EC9786B63A7}" dt="2019-10-14T14:59:12.728" v="2035" actId="6549"/>
        <pc:sldMkLst>
          <pc:docMk/>
          <pc:sldMk cId="3258962045" sldId="333"/>
        </pc:sldMkLst>
        <pc:spChg chg="mod">
          <ac:chgData name="Roth, Dan" userId="18da4c67-dd89-43a7-9856-8592f867a23c" providerId="ADAL" clId="{D95C8358-8846-4A06-B7D5-8EC9786B63A7}" dt="2019-10-14T14:58:06.240" v="2028" actId="207"/>
          <ac:spMkLst>
            <pc:docMk/>
            <pc:sldMk cId="3258962045" sldId="333"/>
            <ac:spMk id="11" creationId="{00000000-0000-0000-0000-000000000000}"/>
          </ac:spMkLst>
        </pc:spChg>
        <pc:spChg chg="mod">
          <ac:chgData name="Roth, Dan" userId="18da4c67-dd89-43a7-9856-8592f867a23c" providerId="ADAL" clId="{D95C8358-8846-4A06-B7D5-8EC9786B63A7}" dt="2019-10-14T13:58:09.903" v="1863" actId="20577"/>
          <ac:spMkLst>
            <pc:docMk/>
            <pc:sldMk cId="3258962045" sldId="333"/>
            <ac:spMk id="9220" creationId="{00000000-0000-0000-0000-000000000000}"/>
          </ac:spMkLst>
        </pc:spChg>
        <pc:spChg chg="mod">
          <ac:chgData name="Roth, Dan" userId="18da4c67-dd89-43a7-9856-8592f867a23c" providerId="ADAL" clId="{D95C8358-8846-4A06-B7D5-8EC9786B63A7}" dt="2019-10-14T14:59:12.728" v="2035" actId="6549"/>
          <ac:spMkLst>
            <pc:docMk/>
            <pc:sldMk cId="3258962045" sldId="333"/>
            <ac:spMk id="9222" creationId="{00000000-0000-0000-0000-000000000000}"/>
          </ac:spMkLst>
        </pc:spChg>
      </pc:sldChg>
      <pc:sldChg chg="modSp">
        <pc:chgData name="Roth, Dan" userId="18da4c67-dd89-43a7-9856-8592f867a23c" providerId="ADAL" clId="{D95C8358-8846-4A06-B7D5-8EC9786B63A7}" dt="2019-10-14T13:58:50.308" v="1915" actId="20577"/>
        <pc:sldMkLst>
          <pc:docMk/>
          <pc:sldMk cId="2973415165" sldId="334"/>
        </pc:sldMkLst>
        <pc:spChg chg="mod">
          <ac:chgData name="Roth, Dan" userId="18da4c67-dd89-43a7-9856-8592f867a23c" providerId="ADAL" clId="{D95C8358-8846-4A06-B7D5-8EC9786B63A7}" dt="2019-10-14T13:58:50.308" v="1915" actId="20577"/>
          <ac:spMkLst>
            <pc:docMk/>
            <pc:sldMk cId="2973415165" sldId="334"/>
            <ac:spMk id="8" creationId="{7C2A9B45-05E3-4935-AF2F-0BE56397335C}"/>
          </ac:spMkLst>
        </pc:spChg>
      </pc:sldChg>
      <pc:sldChg chg="modSp">
        <pc:chgData name="Roth, Dan" userId="18da4c67-dd89-43a7-9856-8592f867a23c" providerId="ADAL" clId="{D95C8358-8846-4A06-B7D5-8EC9786B63A7}" dt="2019-10-14T14:00:04.285" v="1916" actId="20577"/>
        <pc:sldMkLst>
          <pc:docMk/>
          <pc:sldMk cId="4144440538" sldId="336"/>
        </pc:sldMkLst>
        <pc:spChg chg="mod">
          <ac:chgData name="Roth, Dan" userId="18da4c67-dd89-43a7-9856-8592f867a23c" providerId="ADAL" clId="{D95C8358-8846-4A06-B7D5-8EC9786B63A7}" dt="2019-10-14T14:00:04.285" v="1916" actId="20577"/>
          <ac:spMkLst>
            <pc:docMk/>
            <pc:sldMk cId="4144440538" sldId="336"/>
            <ac:spMk id="7" creationId="{47AF01E0-CAFF-4572-826C-82357C6FB831}"/>
          </ac:spMkLst>
        </pc:spChg>
      </pc:sldChg>
      <pc:sldChg chg="modSp">
        <pc:chgData name="Roth, Dan" userId="18da4c67-dd89-43a7-9856-8592f867a23c" providerId="ADAL" clId="{D95C8358-8846-4A06-B7D5-8EC9786B63A7}" dt="2019-10-14T14:01:06.264" v="1917" actId="20577"/>
        <pc:sldMkLst>
          <pc:docMk/>
          <pc:sldMk cId="4182161126" sldId="337"/>
        </pc:sldMkLst>
        <pc:spChg chg="mod">
          <ac:chgData name="Roth, Dan" userId="18da4c67-dd89-43a7-9856-8592f867a23c" providerId="ADAL" clId="{D95C8358-8846-4A06-B7D5-8EC9786B63A7}" dt="2019-10-14T14:01:06.264" v="1917" actId="20577"/>
          <ac:spMkLst>
            <pc:docMk/>
            <pc:sldMk cId="4182161126" sldId="337"/>
            <ac:spMk id="8" creationId="{B6F9F3D4-8D7C-4791-B725-480222FA33F5}"/>
          </ac:spMkLst>
        </pc:spChg>
      </pc:sldChg>
      <pc:sldChg chg="modSp">
        <pc:chgData name="Roth, Dan" userId="18da4c67-dd89-43a7-9856-8592f867a23c" providerId="ADAL" clId="{D95C8358-8846-4A06-B7D5-8EC9786B63A7}" dt="2019-10-14T14:07:46.329" v="1937" actId="207"/>
        <pc:sldMkLst>
          <pc:docMk/>
          <pc:sldMk cId="2861037056" sldId="338"/>
        </pc:sldMkLst>
        <pc:spChg chg="mod">
          <ac:chgData name="Roth, Dan" userId="18da4c67-dd89-43a7-9856-8592f867a23c" providerId="ADAL" clId="{D95C8358-8846-4A06-B7D5-8EC9786B63A7}" dt="2019-10-14T14:07:46.329" v="1937" actId="207"/>
          <ac:spMkLst>
            <pc:docMk/>
            <pc:sldMk cId="2861037056" sldId="338"/>
            <ac:spMk id="2" creationId="{00000000-0000-0000-0000-000000000000}"/>
          </ac:spMkLst>
        </pc:spChg>
      </pc:sldChg>
      <pc:sldChg chg="modSp">
        <pc:chgData name="Roth, Dan" userId="18da4c67-dd89-43a7-9856-8592f867a23c" providerId="ADAL" clId="{D95C8358-8846-4A06-B7D5-8EC9786B63A7}" dt="2019-10-14T14:06:54.857" v="1932" actId="207"/>
        <pc:sldMkLst>
          <pc:docMk/>
          <pc:sldMk cId="2356880925" sldId="339"/>
        </pc:sldMkLst>
        <pc:spChg chg="mod">
          <ac:chgData name="Roth, Dan" userId="18da4c67-dd89-43a7-9856-8592f867a23c" providerId="ADAL" clId="{D95C8358-8846-4A06-B7D5-8EC9786B63A7}" dt="2019-10-14T14:06:45.116" v="1930" actId="207"/>
          <ac:spMkLst>
            <pc:docMk/>
            <pc:sldMk cId="2356880925" sldId="339"/>
            <ac:spMk id="6" creationId="{6ECF2813-FADD-4DB8-BBA3-90417DAE0A8F}"/>
          </ac:spMkLst>
        </pc:spChg>
        <pc:spChg chg="mod">
          <ac:chgData name="Roth, Dan" userId="18da4c67-dd89-43a7-9856-8592f867a23c" providerId="ADAL" clId="{D95C8358-8846-4A06-B7D5-8EC9786B63A7}" dt="2019-10-14T14:06:29.513" v="1928" actId="20577"/>
          <ac:spMkLst>
            <pc:docMk/>
            <pc:sldMk cId="2356880925" sldId="339"/>
            <ac:spMk id="13" creationId="{675EEB13-1DB3-40FC-A9A3-05B81CE4AA65}"/>
          </ac:spMkLst>
        </pc:spChg>
        <pc:spChg chg="mod">
          <ac:chgData name="Roth, Dan" userId="18da4c67-dd89-43a7-9856-8592f867a23c" providerId="ADAL" clId="{D95C8358-8846-4A06-B7D5-8EC9786B63A7}" dt="2019-10-14T14:06:54.857" v="1932" actId="207"/>
          <ac:spMkLst>
            <pc:docMk/>
            <pc:sldMk cId="2356880925" sldId="339"/>
            <ac:spMk id="14" creationId="{9814EA7F-E0CF-4B90-8E98-D0567C2C7898}"/>
          </ac:spMkLst>
        </pc:spChg>
        <pc:spChg chg="mod">
          <ac:chgData name="Roth, Dan" userId="18da4c67-dd89-43a7-9856-8592f867a23c" providerId="ADAL" clId="{D95C8358-8846-4A06-B7D5-8EC9786B63A7}" dt="2019-10-14T14:05:58.133" v="1920" actId="20577"/>
          <ac:spMkLst>
            <pc:docMk/>
            <pc:sldMk cId="2356880925" sldId="339"/>
            <ac:spMk id="21511" creationId="{00000000-0000-0000-0000-000000000000}"/>
          </ac:spMkLst>
        </pc:spChg>
      </pc:sldChg>
      <pc:sldChg chg="modSp">
        <pc:chgData name="Roth, Dan" userId="18da4c67-dd89-43a7-9856-8592f867a23c" providerId="ADAL" clId="{D95C8358-8846-4A06-B7D5-8EC9786B63A7}" dt="2019-10-14T14:09:05.904" v="1970" actId="20577"/>
        <pc:sldMkLst>
          <pc:docMk/>
          <pc:sldMk cId="1495350289" sldId="340"/>
        </pc:sldMkLst>
        <pc:spChg chg="mod">
          <ac:chgData name="Roth, Dan" userId="18da4c67-dd89-43a7-9856-8592f867a23c" providerId="ADAL" clId="{D95C8358-8846-4A06-B7D5-8EC9786B63A7}" dt="2019-10-14T14:08:12.962" v="1940" actId="20577"/>
          <ac:spMkLst>
            <pc:docMk/>
            <pc:sldMk cId="1495350289" sldId="340"/>
            <ac:spMk id="7" creationId="{38AB7139-0A1D-4D42-8343-FE5F5016D2E4}"/>
          </ac:spMkLst>
        </pc:spChg>
        <pc:spChg chg="mod">
          <ac:chgData name="Roth, Dan" userId="18da4c67-dd89-43a7-9856-8592f867a23c" providerId="ADAL" clId="{D95C8358-8846-4A06-B7D5-8EC9786B63A7}" dt="2019-10-14T14:09:05.904" v="1970" actId="20577"/>
          <ac:spMkLst>
            <pc:docMk/>
            <pc:sldMk cId="1495350289" sldId="340"/>
            <ac:spMk id="23554" creationId="{00000000-0000-0000-0000-000000000000}"/>
          </ac:spMkLst>
        </pc:spChg>
      </pc:sldChg>
      <pc:sldChg chg="modSp">
        <pc:chgData name="Roth, Dan" userId="18da4c67-dd89-43a7-9856-8592f867a23c" providerId="ADAL" clId="{D95C8358-8846-4A06-B7D5-8EC9786B63A7}" dt="2019-10-14T14:11:11.807" v="1983" actId="14100"/>
        <pc:sldMkLst>
          <pc:docMk/>
          <pc:sldMk cId="2416434548" sldId="341"/>
        </pc:sldMkLst>
        <pc:spChg chg="mod">
          <ac:chgData name="Roth, Dan" userId="18da4c67-dd89-43a7-9856-8592f867a23c" providerId="ADAL" clId="{D95C8358-8846-4A06-B7D5-8EC9786B63A7}" dt="2019-10-14T14:10:34.546" v="1981" actId="6549"/>
          <ac:spMkLst>
            <pc:docMk/>
            <pc:sldMk cId="2416434548" sldId="341"/>
            <ac:spMk id="2" creationId="{00000000-0000-0000-0000-000000000000}"/>
          </ac:spMkLst>
        </pc:spChg>
        <pc:spChg chg="mod">
          <ac:chgData name="Roth, Dan" userId="18da4c67-dd89-43a7-9856-8592f867a23c" providerId="ADAL" clId="{D95C8358-8846-4A06-B7D5-8EC9786B63A7}" dt="2019-10-14T14:09:39.521" v="1973" actId="20577"/>
          <ac:spMkLst>
            <pc:docMk/>
            <pc:sldMk cId="2416434548" sldId="341"/>
            <ac:spMk id="11" creationId="{479F108C-CD77-42B4-A6A1-2CF7FB9A9829}"/>
          </ac:spMkLst>
        </pc:spChg>
        <pc:spChg chg="mod">
          <ac:chgData name="Roth, Dan" userId="18da4c67-dd89-43a7-9856-8592f867a23c" providerId="ADAL" clId="{D95C8358-8846-4A06-B7D5-8EC9786B63A7}" dt="2019-10-14T14:11:11.807" v="1983" actId="14100"/>
          <ac:spMkLst>
            <pc:docMk/>
            <pc:sldMk cId="2416434548" sldId="341"/>
            <ac:spMk id="12" creationId="{00000000-0000-0000-0000-000000000000}"/>
          </ac:spMkLst>
        </pc:spChg>
        <pc:spChg chg="mod">
          <ac:chgData name="Roth, Dan" userId="18da4c67-dd89-43a7-9856-8592f867a23c" providerId="ADAL" clId="{D95C8358-8846-4A06-B7D5-8EC9786B63A7}" dt="2019-10-14T14:09:46.666" v="1976" actId="20577"/>
          <ac:spMkLst>
            <pc:docMk/>
            <pc:sldMk cId="2416434548" sldId="341"/>
            <ac:spMk id="15" creationId="{B81D5F2C-7C71-41F1-AC3A-E03A816F3C6E}"/>
          </ac:spMkLst>
        </pc:spChg>
      </pc:sldChg>
      <pc:sldChg chg="modSp">
        <pc:chgData name="Roth, Dan" userId="18da4c67-dd89-43a7-9856-8592f867a23c" providerId="ADAL" clId="{D95C8358-8846-4A06-B7D5-8EC9786B63A7}" dt="2019-10-14T14:14:13.254" v="1986" actId="20577"/>
        <pc:sldMkLst>
          <pc:docMk/>
          <pc:sldMk cId="1222874195" sldId="342"/>
        </pc:sldMkLst>
        <pc:spChg chg="mod">
          <ac:chgData name="Roth, Dan" userId="18da4c67-dd89-43a7-9856-8592f867a23c" providerId="ADAL" clId="{D95C8358-8846-4A06-B7D5-8EC9786B63A7}" dt="2019-10-14T14:14:13.254" v="1986" actId="20577"/>
          <ac:spMkLst>
            <pc:docMk/>
            <pc:sldMk cId="1222874195" sldId="342"/>
            <ac:spMk id="3" creationId="{F5892C09-5FE5-436C-922D-56E6DD60E427}"/>
          </ac:spMkLst>
        </pc:spChg>
      </pc:sldChg>
      <pc:sldChg chg="modSp">
        <pc:chgData name="Roth, Dan" userId="18da4c67-dd89-43a7-9856-8592f867a23c" providerId="ADAL" clId="{D95C8358-8846-4A06-B7D5-8EC9786B63A7}" dt="2019-10-14T14:14:44.360" v="1989" actId="20577"/>
        <pc:sldMkLst>
          <pc:docMk/>
          <pc:sldMk cId="1675127910" sldId="343"/>
        </pc:sldMkLst>
        <pc:spChg chg="mod">
          <ac:chgData name="Roth, Dan" userId="18da4c67-dd89-43a7-9856-8592f867a23c" providerId="ADAL" clId="{D95C8358-8846-4A06-B7D5-8EC9786B63A7}" dt="2019-10-14T14:14:44.360" v="1989" actId="20577"/>
          <ac:spMkLst>
            <pc:docMk/>
            <pc:sldMk cId="1675127910" sldId="343"/>
            <ac:spMk id="7" creationId="{9F4F2B01-A189-44CE-95CE-A92D9C827E0D}"/>
          </ac:spMkLst>
        </pc:spChg>
      </pc:sldChg>
      <pc:sldChg chg="addSp modSp modAnim">
        <pc:chgData name="Roth, Dan" userId="18da4c67-dd89-43a7-9856-8592f867a23c" providerId="ADAL" clId="{D95C8358-8846-4A06-B7D5-8EC9786B63A7}" dt="2019-10-16T14:02:30.657" v="2110"/>
        <pc:sldMkLst>
          <pc:docMk/>
          <pc:sldMk cId="2673093848" sldId="344"/>
        </pc:sldMkLst>
        <pc:spChg chg="mod">
          <ac:chgData name="Roth, Dan" userId="18da4c67-dd89-43a7-9856-8592f867a23c" providerId="ADAL" clId="{D95C8358-8846-4A06-B7D5-8EC9786B63A7}" dt="2019-10-14T14:18:08.718" v="2017" actId="20577"/>
          <ac:spMkLst>
            <pc:docMk/>
            <pc:sldMk cId="2673093848" sldId="344"/>
            <ac:spMk id="2" creationId="{00000000-0000-0000-0000-000000000000}"/>
          </ac:spMkLst>
        </pc:spChg>
        <pc:spChg chg="add mod">
          <ac:chgData name="Roth, Dan" userId="18da4c67-dd89-43a7-9856-8592f867a23c" providerId="ADAL" clId="{D95C8358-8846-4A06-B7D5-8EC9786B63A7}" dt="2019-10-16T14:01:55.114" v="2098" actId="14100"/>
          <ac:spMkLst>
            <pc:docMk/>
            <pc:sldMk cId="2673093848" sldId="344"/>
            <ac:spMk id="8" creationId="{5DE34D17-6324-4848-BD90-678DF737D036}"/>
          </ac:spMkLst>
        </pc:spChg>
        <pc:spChg chg="add mod">
          <ac:chgData name="Roth, Dan" userId="18da4c67-dd89-43a7-9856-8592f867a23c" providerId="ADAL" clId="{D95C8358-8846-4A06-B7D5-8EC9786B63A7}" dt="2019-10-16T14:02:03.788" v="2099" actId="1076"/>
          <ac:spMkLst>
            <pc:docMk/>
            <pc:sldMk cId="2673093848" sldId="344"/>
            <ac:spMk id="9" creationId="{FF7089EF-C7F0-47E8-9249-B54CC36F6EB7}"/>
          </ac:spMkLst>
        </pc:spChg>
      </pc:sldChg>
      <pc:sldChg chg="modSp modAnim">
        <pc:chgData name="Roth, Dan" userId="18da4c67-dd89-43a7-9856-8592f867a23c" providerId="ADAL" clId="{D95C8358-8846-4A06-B7D5-8EC9786B63A7}" dt="2019-10-16T14:07:31.332" v="2204" actId="6549"/>
        <pc:sldMkLst>
          <pc:docMk/>
          <pc:sldMk cId="453895056" sldId="345"/>
        </pc:sldMkLst>
        <pc:spChg chg="mod">
          <ac:chgData name="Roth, Dan" userId="18da4c67-dd89-43a7-9856-8592f867a23c" providerId="ADAL" clId="{D95C8358-8846-4A06-B7D5-8EC9786B63A7}" dt="2019-10-16T14:07:31.332" v="2204" actId="6549"/>
          <ac:spMkLst>
            <pc:docMk/>
            <pc:sldMk cId="453895056" sldId="345"/>
            <ac:spMk id="2" creationId="{00000000-0000-0000-0000-000000000000}"/>
          </ac:spMkLst>
        </pc:spChg>
        <pc:spChg chg="mod">
          <ac:chgData name="Roth, Dan" userId="18da4c67-dd89-43a7-9856-8592f867a23c" providerId="ADAL" clId="{D95C8358-8846-4A06-B7D5-8EC9786B63A7}" dt="2019-10-16T14:06:46.808" v="2173" actId="1035"/>
          <ac:spMkLst>
            <pc:docMk/>
            <pc:sldMk cId="453895056" sldId="345"/>
            <ac:spMk id="9" creationId="{AFC32454-78E1-47CE-B80E-26912B3112AB}"/>
          </ac:spMkLst>
        </pc:spChg>
        <pc:spChg chg="mod">
          <ac:chgData name="Roth, Dan" userId="18da4c67-dd89-43a7-9856-8592f867a23c" providerId="ADAL" clId="{D95C8358-8846-4A06-B7D5-8EC9786B63A7}" dt="2019-10-16T14:06:46.808" v="2173" actId="1035"/>
          <ac:spMkLst>
            <pc:docMk/>
            <pc:sldMk cId="453895056" sldId="345"/>
            <ac:spMk id="10" creationId="{6D7402D6-5B29-4D85-B38B-4046DEE482FE}"/>
          </ac:spMkLst>
        </pc:spChg>
      </pc:sldChg>
      <pc:sldChg chg="modSp modAnim">
        <pc:chgData name="Roth, Dan" userId="18da4c67-dd89-43a7-9856-8592f867a23c" providerId="ADAL" clId="{D95C8358-8846-4A06-B7D5-8EC9786B63A7}" dt="2019-10-16T14:08:53.583" v="2205" actId="20577"/>
        <pc:sldMkLst>
          <pc:docMk/>
          <pc:sldMk cId="2432428491" sldId="353"/>
        </pc:sldMkLst>
        <pc:spChg chg="mod">
          <ac:chgData name="Roth, Dan" userId="18da4c67-dd89-43a7-9856-8592f867a23c" providerId="ADAL" clId="{D95C8358-8846-4A06-B7D5-8EC9786B63A7}" dt="2019-10-16T14:08:53.583" v="2205" actId="20577"/>
          <ac:spMkLst>
            <pc:docMk/>
            <pc:sldMk cId="2432428491" sldId="353"/>
            <ac:spMk id="4" creationId="{00000000-0000-0000-0000-000000000000}"/>
          </ac:spMkLst>
        </pc:spChg>
      </pc:sldChg>
      <pc:sldChg chg="modSp">
        <pc:chgData name="Roth, Dan" userId="18da4c67-dd89-43a7-9856-8592f867a23c" providerId="ADAL" clId="{D95C8358-8846-4A06-B7D5-8EC9786B63A7}" dt="2019-10-16T14:09:24.406" v="2206" actId="15"/>
        <pc:sldMkLst>
          <pc:docMk/>
          <pc:sldMk cId="2706396834" sldId="354"/>
        </pc:sldMkLst>
        <pc:spChg chg="mod">
          <ac:chgData name="Roth, Dan" userId="18da4c67-dd89-43a7-9856-8592f867a23c" providerId="ADAL" clId="{D95C8358-8846-4A06-B7D5-8EC9786B63A7}" dt="2019-10-16T14:09:24.406" v="2206" actId="15"/>
          <ac:spMkLst>
            <pc:docMk/>
            <pc:sldMk cId="2706396834" sldId="354"/>
            <ac:spMk id="4" creationId="{00000000-0000-0000-0000-000000000000}"/>
          </ac:spMkLst>
        </pc:spChg>
      </pc:sldChg>
      <pc:sldChg chg="modSp">
        <pc:chgData name="Roth, Dan" userId="18da4c67-dd89-43a7-9856-8592f867a23c" providerId="ADAL" clId="{D95C8358-8846-4A06-B7D5-8EC9786B63A7}" dt="2019-10-16T14:09:54.457" v="2209" actId="20577"/>
        <pc:sldMkLst>
          <pc:docMk/>
          <pc:sldMk cId="1503582432" sldId="356"/>
        </pc:sldMkLst>
        <pc:spChg chg="mod">
          <ac:chgData name="Roth, Dan" userId="18da4c67-dd89-43a7-9856-8592f867a23c" providerId="ADAL" clId="{D95C8358-8846-4A06-B7D5-8EC9786B63A7}" dt="2019-10-16T14:09:54.457" v="2209" actId="20577"/>
          <ac:spMkLst>
            <pc:docMk/>
            <pc:sldMk cId="1503582432" sldId="356"/>
            <ac:spMk id="3" creationId="{76F0AF65-0840-42DA-A0A8-BDAA86794CDD}"/>
          </ac:spMkLst>
        </pc:spChg>
      </pc:sldChg>
      <pc:sldChg chg="modSp modAnim">
        <pc:chgData name="Roth, Dan" userId="18da4c67-dd89-43a7-9856-8592f867a23c" providerId="ADAL" clId="{D95C8358-8846-4A06-B7D5-8EC9786B63A7}" dt="2019-10-16T14:15:13.898" v="2323" actId="15"/>
        <pc:sldMkLst>
          <pc:docMk/>
          <pc:sldMk cId="2644705782" sldId="358"/>
        </pc:sldMkLst>
        <pc:spChg chg="mod">
          <ac:chgData name="Roth, Dan" userId="18da4c67-dd89-43a7-9856-8592f867a23c" providerId="ADAL" clId="{D95C8358-8846-4A06-B7D5-8EC9786B63A7}" dt="2019-10-16T14:15:13.898" v="2323" actId="15"/>
          <ac:spMkLst>
            <pc:docMk/>
            <pc:sldMk cId="2644705782" sldId="358"/>
            <ac:spMk id="23558" creationId="{00000000-0000-0000-0000-000000000000}"/>
          </ac:spMkLst>
        </pc:spChg>
      </pc:sldChg>
      <pc:sldChg chg="modTransition">
        <pc:chgData name="Roth, Dan" userId="18da4c67-dd89-43a7-9856-8592f867a23c" providerId="ADAL" clId="{D95C8358-8846-4A06-B7D5-8EC9786B63A7}" dt="2019-10-16T14:18:11.574" v="2324"/>
        <pc:sldMkLst>
          <pc:docMk/>
          <pc:sldMk cId="3698566654" sldId="367"/>
        </pc:sldMkLst>
      </pc:sldChg>
      <pc:sldChg chg="modTransition">
        <pc:chgData name="Roth, Dan" userId="18da4c67-dd89-43a7-9856-8592f867a23c" providerId="ADAL" clId="{D95C8358-8846-4A06-B7D5-8EC9786B63A7}" dt="2019-10-16T14:18:11.574" v="2324"/>
        <pc:sldMkLst>
          <pc:docMk/>
          <pc:sldMk cId="883901718" sldId="368"/>
        </pc:sldMkLst>
      </pc:sldChg>
      <pc:sldChg chg="modAnim">
        <pc:chgData name="Roth, Dan" userId="18da4c67-dd89-43a7-9856-8592f867a23c" providerId="ADAL" clId="{D95C8358-8846-4A06-B7D5-8EC9786B63A7}" dt="2019-09-30T13:49:02.201" v="293"/>
        <pc:sldMkLst>
          <pc:docMk/>
          <pc:sldMk cId="3314353827" sldId="375"/>
        </pc:sldMkLst>
      </pc:sldChg>
      <pc:sldChg chg="add modTransition">
        <pc:chgData name="Roth, Dan" userId="18da4c67-dd89-43a7-9856-8592f867a23c" providerId="ADAL" clId="{D95C8358-8846-4A06-B7D5-8EC9786B63A7}" dt="2019-09-30T13:37:06.199" v="30"/>
        <pc:sldMkLst>
          <pc:docMk/>
          <pc:sldMk cId="1163279268" sldId="1192"/>
        </pc:sldMkLst>
      </pc:sldChg>
      <pc:sldChg chg="modSp add modTransition">
        <pc:chgData name="Roth, Dan" userId="18da4c67-dd89-43a7-9856-8592f867a23c" providerId="ADAL" clId="{D95C8358-8846-4A06-B7D5-8EC9786B63A7}" dt="2019-09-30T13:43:51.798" v="101" actId="20577"/>
        <pc:sldMkLst>
          <pc:docMk/>
          <pc:sldMk cId="2991389204" sldId="1193"/>
        </pc:sldMkLst>
        <pc:spChg chg="mod">
          <ac:chgData name="Roth, Dan" userId="18da4c67-dd89-43a7-9856-8592f867a23c" providerId="ADAL" clId="{D95C8358-8846-4A06-B7D5-8EC9786B63A7}" dt="2019-09-30T13:43:51.798" v="101" actId="20577"/>
          <ac:spMkLst>
            <pc:docMk/>
            <pc:sldMk cId="2991389204" sldId="1193"/>
            <ac:spMk id="719875" creationId="{00000000-0000-0000-0000-000000000000}"/>
          </ac:spMkLst>
        </pc:spChg>
      </pc:sldChg>
      <pc:sldChg chg="modSp add modTransition">
        <pc:chgData name="Roth, Dan" userId="18da4c67-dd89-43a7-9856-8592f867a23c" providerId="ADAL" clId="{D95C8358-8846-4A06-B7D5-8EC9786B63A7}" dt="2019-09-30T13:46:58.611" v="286" actId="20577"/>
        <pc:sldMkLst>
          <pc:docMk/>
          <pc:sldMk cId="1947127269" sldId="1194"/>
        </pc:sldMkLst>
        <pc:spChg chg="mod">
          <ac:chgData name="Roth, Dan" userId="18da4c67-dd89-43a7-9856-8592f867a23c" providerId="ADAL" clId="{D95C8358-8846-4A06-B7D5-8EC9786B63A7}" dt="2019-09-30T13:46:58.611" v="286" actId="20577"/>
          <ac:spMkLst>
            <pc:docMk/>
            <pc:sldMk cId="1947127269" sldId="1194"/>
            <ac:spMk id="721923" creationId="{00000000-0000-0000-0000-000000000000}"/>
          </ac:spMkLst>
        </pc:spChg>
      </pc:sldChg>
      <pc:sldChg chg="modSp add modAnim">
        <pc:chgData name="Roth, Dan" userId="18da4c67-dd89-43a7-9856-8592f867a23c" providerId="ADAL" clId="{D95C8358-8846-4A06-B7D5-8EC9786B63A7}" dt="2019-10-07T13:46:37.603" v="857" actId="27636"/>
        <pc:sldMkLst>
          <pc:docMk/>
          <pc:sldMk cId="2223728743" sldId="1195"/>
        </pc:sldMkLst>
        <pc:spChg chg="mod">
          <ac:chgData name="Roth, Dan" userId="18da4c67-dd89-43a7-9856-8592f867a23c" providerId="ADAL" clId="{D95C8358-8846-4A06-B7D5-8EC9786B63A7}" dt="2019-10-07T13:46:37.603" v="857" actId="27636"/>
          <ac:spMkLst>
            <pc:docMk/>
            <pc:sldMk cId="2223728743" sldId="1195"/>
            <ac:spMk id="3" creationId="{00000000-0000-0000-0000-000000000000}"/>
          </ac:spMkLst>
        </pc:spChg>
        <pc:spChg chg="mod">
          <ac:chgData name="Roth, Dan" userId="18da4c67-dd89-43a7-9856-8592f867a23c" providerId="ADAL" clId="{D95C8358-8846-4A06-B7D5-8EC9786B63A7}" dt="2019-10-07T13:40:58.445" v="446" actId="1076"/>
          <ac:spMkLst>
            <pc:docMk/>
            <pc:sldMk cId="2223728743" sldId="1195"/>
            <ac:spMk id="9" creationId="{00000000-0000-0000-0000-000000000000}"/>
          </ac:spMkLst>
        </pc:spChg>
      </pc:sldChg>
      <pc:sldChg chg="add">
        <pc:chgData name="Roth, Dan" userId="18da4c67-dd89-43a7-9856-8592f867a23c" providerId="ADAL" clId="{D95C8358-8846-4A06-B7D5-8EC9786B63A7}" dt="2019-10-07T13:48:26.308" v="858"/>
        <pc:sldMkLst>
          <pc:docMk/>
          <pc:sldMk cId="984929764" sldId="1196"/>
        </pc:sldMkLst>
      </pc:sldChg>
      <pc:sldChg chg="add">
        <pc:chgData name="Roth, Dan" userId="18da4c67-dd89-43a7-9856-8592f867a23c" providerId="ADAL" clId="{D95C8358-8846-4A06-B7D5-8EC9786B63A7}" dt="2019-10-07T13:48:44.252" v="859"/>
        <pc:sldMkLst>
          <pc:docMk/>
          <pc:sldMk cId="927839908" sldId="1197"/>
        </pc:sldMkLst>
      </pc:sldChg>
      <pc:sldChg chg="add ord">
        <pc:chgData name="Roth, Dan" userId="18da4c67-dd89-43a7-9856-8592f867a23c" providerId="ADAL" clId="{D95C8358-8846-4A06-B7D5-8EC9786B63A7}" dt="2019-10-07T14:10:25.577" v="1026"/>
        <pc:sldMkLst>
          <pc:docMk/>
          <pc:sldMk cId="2155922989" sldId="1198"/>
        </pc:sldMkLst>
      </pc:sldChg>
      <pc:sldChg chg="modSp add modAnim">
        <pc:chgData name="Roth, Dan" userId="18da4c67-dd89-43a7-9856-8592f867a23c" providerId="ADAL" clId="{D95C8358-8846-4A06-B7D5-8EC9786B63A7}" dt="2019-10-14T13:41:56.445" v="1544"/>
        <pc:sldMkLst>
          <pc:docMk/>
          <pc:sldMk cId="1720368345" sldId="1199"/>
        </pc:sldMkLst>
        <pc:spChg chg="mod">
          <ac:chgData name="Roth, Dan" userId="18da4c67-dd89-43a7-9856-8592f867a23c" providerId="ADAL" clId="{D95C8358-8846-4A06-B7D5-8EC9786B63A7}" dt="2019-10-14T13:41:25.210" v="1541" actId="27636"/>
          <ac:spMkLst>
            <pc:docMk/>
            <pc:sldMk cId="1720368345" sldId="1199"/>
            <ac:spMk id="3" creationId="{00000000-0000-0000-0000-000000000000}"/>
          </ac:spMkLst>
        </pc:spChg>
      </pc:sldChg>
      <pc:sldChg chg="add">
        <pc:chgData name="Roth, Dan" userId="18da4c67-dd89-43a7-9856-8592f867a23c" providerId="ADAL" clId="{D95C8358-8846-4A06-B7D5-8EC9786B63A7}" dt="2019-10-14T13:23:14.187" v="1076"/>
        <pc:sldMkLst>
          <pc:docMk/>
          <pc:sldMk cId="3847133" sldId="1200"/>
        </pc:sldMkLst>
      </pc:sldChg>
      <pc:sldChg chg="modSp add">
        <pc:chgData name="Roth, Dan" userId="18da4c67-dd89-43a7-9856-8592f867a23c" providerId="ADAL" clId="{D95C8358-8846-4A06-B7D5-8EC9786B63A7}" dt="2019-10-14T13:44:02.459" v="1695" actId="6549"/>
        <pc:sldMkLst>
          <pc:docMk/>
          <pc:sldMk cId="324550179" sldId="1201"/>
        </pc:sldMkLst>
        <pc:spChg chg="mod">
          <ac:chgData name="Roth, Dan" userId="18da4c67-dd89-43a7-9856-8592f867a23c" providerId="ADAL" clId="{D95C8358-8846-4A06-B7D5-8EC9786B63A7}" dt="2019-10-14T13:43:03.845" v="1583" actId="6549"/>
          <ac:spMkLst>
            <pc:docMk/>
            <pc:sldMk cId="324550179" sldId="1201"/>
            <ac:spMk id="2" creationId="{00000000-0000-0000-0000-000000000000}"/>
          </ac:spMkLst>
        </pc:spChg>
        <pc:spChg chg="mod">
          <ac:chgData name="Roth, Dan" userId="18da4c67-dd89-43a7-9856-8592f867a23c" providerId="ADAL" clId="{D95C8358-8846-4A06-B7D5-8EC9786B63A7}" dt="2019-10-14T13:44:02.459" v="1695" actId="6549"/>
          <ac:spMkLst>
            <pc:docMk/>
            <pc:sldMk cId="324550179" sldId="1201"/>
            <ac:spMk id="3" creationId="{00000000-0000-0000-0000-000000000000}"/>
          </ac:spMkLst>
        </pc:spChg>
        <pc:spChg chg="mod">
          <ac:chgData name="Roth, Dan" userId="18da4c67-dd89-43a7-9856-8592f867a23c" providerId="ADAL" clId="{D95C8358-8846-4A06-B7D5-8EC9786B63A7}" dt="2019-10-14T13:25:42.044" v="1093" actId="20577"/>
          <ac:spMkLst>
            <pc:docMk/>
            <pc:sldMk cId="324550179" sldId="1201"/>
            <ac:spMk id="9" creationId="{D10D5BC7-4932-4276-883C-80DBBA10AB26}"/>
          </ac:spMkLst>
        </pc:spChg>
      </pc:sldChg>
    </pc:docChg>
  </pc:docChgLst>
</pc:chgInfo>
</file>

<file path=ppt/drawings/_rels/vmlDrawing1.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 Id="rId6" Type="http://schemas.openxmlformats.org/officeDocument/2006/relationships/image" Target="../media/image14.wmf"/><Relationship Id="rId5" Type="http://schemas.openxmlformats.org/officeDocument/2006/relationships/image" Target="../media/image13.wmf"/><Relationship Id="rId4"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40.wmf"/><Relationship Id="rId7" Type="http://schemas.openxmlformats.org/officeDocument/2006/relationships/image" Target="../media/image143.wmf"/><Relationship Id="rId2" Type="http://schemas.openxmlformats.org/officeDocument/2006/relationships/image" Target="../media/image139.wmf"/><Relationship Id="rId1" Type="http://schemas.openxmlformats.org/officeDocument/2006/relationships/image" Target="../media/image138.wmf"/><Relationship Id="rId6" Type="http://schemas.openxmlformats.org/officeDocument/2006/relationships/image" Target="../media/image142.wmf"/><Relationship Id="rId5" Type="http://schemas.openxmlformats.org/officeDocument/2006/relationships/image" Target="../media/image141.wmf"/><Relationship Id="rId4"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9B5E162-9D79-2943-B0A3-211BF28B7513}" type="datetimeFigureOut">
              <a:rPr lang="en-US" smtClean="0"/>
              <a:t>10/16/2019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22E400-0EC4-CD46-9C72-78BD5E94273C}" type="slidenum">
              <a:rPr lang="en-US" smtClean="0"/>
              <a:t>‹#›</a:t>
            </a:fld>
            <a:endParaRPr lang="en-US" dirty="0"/>
          </a:p>
        </p:txBody>
      </p:sp>
    </p:spTree>
    <p:extLst>
      <p:ext uri="{BB962C8B-B14F-4D97-AF65-F5344CB8AC3E}">
        <p14:creationId xmlns:p14="http://schemas.microsoft.com/office/powerpoint/2010/main" val="24572427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CBAB52-94AF-9448-9B1C-7768B1879D49}" type="datetimeFigureOut">
              <a:rPr lang="en-US" smtClean="0"/>
              <a:t>10/16/2019</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447283-AD3B-EE49-8B53-C7D74121EF4E}" type="slidenum">
              <a:rPr lang="en-US" smtClean="0"/>
              <a:t>‹#›</a:t>
            </a:fld>
            <a:endParaRPr lang="en-US" dirty="0"/>
          </a:p>
        </p:txBody>
      </p:sp>
    </p:spTree>
    <p:extLst>
      <p:ext uri="{BB962C8B-B14F-4D97-AF65-F5344CB8AC3E}">
        <p14:creationId xmlns:p14="http://schemas.microsoft.com/office/powerpoint/2010/main" val="242351202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69AE35-7E1F-4C5F-AB08-3A781158685B}" type="slidenum">
              <a:rPr lang="en-US"/>
              <a:pPr/>
              <a:t>2</a:t>
            </a:fld>
            <a:endParaRPr lang="en-US"/>
          </a:p>
        </p:txBody>
      </p:sp>
      <p:sp>
        <p:nvSpPr>
          <p:cNvPr id="1065986" name="Rectangle 2"/>
          <p:cNvSpPr>
            <a:spLocks noGrp="1" noRot="1" noChangeAspect="1" noChangeArrowheads="1" noTextEdit="1"/>
          </p:cNvSpPr>
          <p:nvPr>
            <p:ph type="sldImg"/>
          </p:nvPr>
        </p:nvSpPr>
        <p:spPr>
          <a:xfrm>
            <a:off x="425450" y="708025"/>
            <a:ext cx="6299200" cy="3543300"/>
          </a:xfrm>
          <a:ln/>
        </p:spPr>
      </p:sp>
      <p:sp>
        <p:nvSpPr>
          <p:cNvPr id="1065987" name="Rectangle 3"/>
          <p:cNvSpPr>
            <a:spLocks noGrp="1" noChangeArrowheads="1"/>
          </p:cNvSpPr>
          <p:nvPr>
            <p:ph type="body" idx="1"/>
          </p:nvPr>
        </p:nvSpPr>
        <p:spPr>
          <a:xfrm>
            <a:off x="954088" y="4487863"/>
            <a:ext cx="5241925" cy="4252912"/>
          </a:xfrm>
        </p:spPr>
        <p:txBody>
          <a:bodyPr/>
          <a:lstStyle/>
          <a:p>
            <a:endParaRPr lang="en-US" dirty="0"/>
          </a:p>
        </p:txBody>
      </p:sp>
    </p:spTree>
    <p:extLst>
      <p:ext uri="{BB962C8B-B14F-4D97-AF65-F5344CB8AC3E}">
        <p14:creationId xmlns:p14="http://schemas.microsoft.com/office/powerpoint/2010/main" val="33939960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DC7AFC-7AEA-4FCC-AB2C-6F799FBF5100}" type="slidenum">
              <a:rPr lang="en-US"/>
              <a:pPr/>
              <a:t>12</a:t>
            </a:fld>
            <a:endParaRPr lang="en-US"/>
          </a:p>
        </p:txBody>
      </p:sp>
      <p:sp>
        <p:nvSpPr>
          <p:cNvPr id="685058" name="Rectangle 2"/>
          <p:cNvSpPr>
            <a:spLocks noGrp="1" noRot="1" noChangeAspect="1" noChangeArrowheads="1" noTextEdit="1"/>
          </p:cNvSpPr>
          <p:nvPr>
            <p:ph type="sldImg"/>
          </p:nvPr>
        </p:nvSpPr>
        <p:spPr>
          <a:ln/>
        </p:spPr>
      </p:sp>
      <p:sp>
        <p:nvSpPr>
          <p:cNvPr id="68505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068949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8ECF1A-E9E2-4C73-8B38-AB6F2A8F3A7F}" type="slidenum">
              <a:rPr lang="en-US"/>
              <a:pPr/>
              <a:t>13</a:t>
            </a:fld>
            <a:endParaRPr lang="en-US"/>
          </a:p>
        </p:txBody>
      </p:sp>
      <p:sp>
        <p:nvSpPr>
          <p:cNvPr id="691202" name="Rectangle 2"/>
          <p:cNvSpPr>
            <a:spLocks noGrp="1" noRot="1" noChangeAspect="1" noChangeArrowheads="1" noTextEdit="1"/>
          </p:cNvSpPr>
          <p:nvPr>
            <p:ph type="sldImg"/>
          </p:nvPr>
        </p:nvSpPr>
        <p:spPr>
          <a:ln/>
        </p:spPr>
      </p:sp>
      <p:sp>
        <p:nvSpPr>
          <p:cNvPr id="6912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522393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40CB88-B0DB-4E81-97CA-08A72BF7B302}" type="slidenum">
              <a:rPr lang="en-US"/>
              <a:pPr/>
              <a:t>14</a:t>
            </a:fld>
            <a:endParaRPr lang="en-US"/>
          </a:p>
        </p:txBody>
      </p:sp>
      <p:sp>
        <p:nvSpPr>
          <p:cNvPr id="693250" name="Rectangle 2"/>
          <p:cNvSpPr>
            <a:spLocks noGrp="1" noRot="1" noChangeAspect="1" noChangeArrowheads="1" noTextEdit="1"/>
          </p:cNvSpPr>
          <p:nvPr>
            <p:ph type="sldImg"/>
          </p:nvPr>
        </p:nvSpPr>
        <p:spPr>
          <a:ln/>
        </p:spPr>
      </p:sp>
      <p:sp>
        <p:nvSpPr>
          <p:cNvPr id="6932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978263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30FC4E-9EAD-4D88-819C-35831E2723EF}" type="slidenum">
              <a:rPr lang="en-US"/>
              <a:pPr/>
              <a:t>15</a:t>
            </a:fld>
            <a:endParaRPr lang="en-US"/>
          </a:p>
        </p:txBody>
      </p:sp>
      <p:sp>
        <p:nvSpPr>
          <p:cNvPr id="694274" name="Rectangle 2"/>
          <p:cNvSpPr>
            <a:spLocks noGrp="1" noRot="1" noChangeAspect="1" noChangeArrowheads="1" noTextEdit="1"/>
          </p:cNvSpPr>
          <p:nvPr>
            <p:ph type="sldImg"/>
          </p:nvPr>
        </p:nvSpPr>
        <p:spPr>
          <a:ln/>
        </p:spPr>
      </p:sp>
      <p:sp>
        <p:nvSpPr>
          <p:cNvPr id="6942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840885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893897-B148-416A-B8EA-0525051DA646}" type="slidenum">
              <a:rPr lang="en-US"/>
              <a:pPr/>
              <a:t>16</a:t>
            </a:fld>
            <a:endParaRPr lang="en-US"/>
          </a:p>
        </p:txBody>
      </p:sp>
      <p:sp>
        <p:nvSpPr>
          <p:cNvPr id="695298" name="Rectangle 2"/>
          <p:cNvSpPr>
            <a:spLocks noGrp="1" noRot="1" noChangeAspect="1" noChangeArrowheads="1" noTextEdit="1"/>
          </p:cNvSpPr>
          <p:nvPr>
            <p:ph type="sldImg"/>
          </p:nvPr>
        </p:nvSpPr>
        <p:spPr>
          <a:ln/>
        </p:spPr>
      </p:sp>
      <p:sp>
        <p:nvSpPr>
          <p:cNvPr id="6952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295358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893897-B148-416A-B8EA-0525051DA646}" type="slidenum">
              <a:rPr lang="en-US"/>
              <a:pPr/>
              <a:t>17</a:t>
            </a:fld>
            <a:endParaRPr lang="en-US"/>
          </a:p>
        </p:txBody>
      </p:sp>
      <p:sp>
        <p:nvSpPr>
          <p:cNvPr id="695298" name="Rectangle 2"/>
          <p:cNvSpPr>
            <a:spLocks noGrp="1" noRot="1" noChangeAspect="1" noChangeArrowheads="1" noTextEdit="1"/>
          </p:cNvSpPr>
          <p:nvPr>
            <p:ph type="sldImg"/>
          </p:nvPr>
        </p:nvSpPr>
        <p:spPr>
          <a:ln/>
        </p:spPr>
      </p:sp>
      <p:sp>
        <p:nvSpPr>
          <p:cNvPr id="6952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2612368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A72FD7-DEC7-4DA3-B1D1-980D4F2C7805}" type="slidenum">
              <a:rPr lang="en-US"/>
              <a:pPr/>
              <a:t>18</a:t>
            </a:fld>
            <a:endParaRPr lang="en-US"/>
          </a:p>
        </p:txBody>
      </p:sp>
      <p:sp>
        <p:nvSpPr>
          <p:cNvPr id="696322" name="Rectangle 2"/>
          <p:cNvSpPr>
            <a:spLocks noGrp="1" noRot="1" noChangeAspect="1" noChangeArrowheads="1" noTextEdit="1"/>
          </p:cNvSpPr>
          <p:nvPr>
            <p:ph type="sldImg"/>
          </p:nvPr>
        </p:nvSpPr>
        <p:spPr>
          <a:ln/>
        </p:spPr>
      </p:sp>
      <p:sp>
        <p:nvSpPr>
          <p:cNvPr id="6963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0386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A72FD7-DEC7-4DA3-B1D1-980D4F2C7805}" type="slidenum">
              <a:rPr lang="en-US"/>
              <a:pPr/>
              <a:t>19</a:t>
            </a:fld>
            <a:endParaRPr lang="en-US"/>
          </a:p>
        </p:txBody>
      </p:sp>
      <p:sp>
        <p:nvSpPr>
          <p:cNvPr id="696322" name="Rectangle 2"/>
          <p:cNvSpPr>
            <a:spLocks noGrp="1" noRot="1" noChangeAspect="1" noChangeArrowheads="1" noTextEdit="1"/>
          </p:cNvSpPr>
          <p:nvPr>
            <p:ph type="sldImg"/>
          </p:nvPr>
        </p:nvSpPr>
        <p:spPr>
          <a:ln/>
        </p:spPr>
      </p:sp>
      <p:sp>
        <p:nvSpPr>
          <p:cNvPr id="6963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629934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A72FD7-DEC7-4DA3-B1D1-980D4F2C7805}" type="slidenum">
              <a:rPr lang="en-US"/>
              <a:pPr/>
              <a:t>20</a:t>
            </a:fld>
            <a:endParaRPr lang="en-US"/>
          </a:p>
        </p:txBody>
      </p:sp>
      <p:sp>
        <p:nvSpPr>
          <p:cNvPr id="696322" name="Rectangle 2"/>
          <p:cNvSpPr>
            <a:spLocks noGrp="1" noRot="1" noChangeAspect="1" noChangeArrowheads="1" noTextEdit="1"/>
          </p:cNvSpPr>
          <p:nvPr>
            <p:ph type="sldImg"/>
          </p:nvPr>
        </p:nvSpPr>
        <p:spPr>
          <a:ln/>
        </p:spPr>
      </p:sp>
      <p:sp>
        <p:nvSpPr>
          <p:cNvPr id="6963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557913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A72FD7-DEC7-4DA3-B1D1-980D4F2C7805}" type="slidenum">
              <a:rPr lang="en-US"/>
              <a:pPr/>
              <a:t>21</a:t>
            </a:fld>
            <a:endParaRPr lang="en-US"/>
          </a:p>
        </p:txBody>
      </p:sp>
      <p:sp>
        <p:nvSpPr>
          <p:cNvPr id="696322" name="Rectangle 2"/>
          <p:cNvSpPr>
            <a:spLocks noGrp="1" noRot="1" noChangeAspect="1" noChangeArrowheads="1" noTextEdit="1"/>
          </p:cNvSpPr>
          <p:nvPr>
            <p:ph type="sldImg"/>
          </p:nvPr>
        </p:nvSpPr>
        <p:spPr>
          <a:ln/>
        </p:spPr>
      </p:sp>
      <p:sp>
        <p:nvSpPr>
          <p:cNvPr id="6963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90655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69AE35-7E1F-4C5F-AB08-3A781158685B}" type="slidenum">
              <a:rPr lang="en-US"/>
              <a:pPr/>
              <a:t>3</a:t>
            </a:fld>
            <a:endParaRPr lang="en-US"/>
          </a:p>
        </p:txBody>
      </p:sp>
      <p:sp>
        <p:nvSpPr>
          <p:cNvPr id="1065986" name="Rectangle 2"/>
          <p:cNvSpPr>
            <a:spLocks noGrp="1" noRot="1" noChangeAspect="1" noChangeArrowheads="1" noTextEdit="1"/>
          </p:cNvSpPr>
          <p:nvPr>
            <p:ph type="sldImg"/>
          </p:nvPr>
        </p:nvSpPr>
        <p:spPr>
          <a:xfrm>
            <a:off x="425450" y="708025"/>
            <a:ext cx="6299200" cy="3543300"/>
          </a:xfrm>
          <a:ln/>
        </p:spPr>
      </p:sp>
      <p:sp>
        <p:nvSpPr>
          <p:cNvPr id="1065987" name="Rectangle 3"/>
          <p:cNvSpPr>
            <a:spLocks noGrp="1" noChangeArrowheads="1"/>
          </p:cNvSpPr>
          <p:nvPr>
            <p:ph type="body" idx="1"/>
          </p:nvPr>
        </p:nvSpPr>
        <p:spPr>
          <a:xfrm>
            <a:off x="954088" y="4487863"/>
            <a:ext cx="5241925" cy="4252912"/>
          </a:xfrm>
        </p:spPr>
        <p:txBody>
          <a:bodyPr/>
          <a:lstStyle/>
          <a:p>
            <a:endParaRPr lang="en-US" dirty="0"/>
          </a:p>
        </p:txBody>
      </p:sp>
    </p:spTree>
    <p:extLst>
      <p:ext uri="{BB962C8B-B14F-4D97-AF65-F5344CB8AC3E}">
        <p14:creationId xmlns:p14="http://schemas.microsoft.com/office/powerpoint/2010/main" val="29730607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F4D23A-27C7-40B9-AD8E-124895B030F1}" type="slidenum">
              <a:rPr lang="en-US"/>
              <a:pPr/>
              <a:t>23</a:t>
            </a:fld>
            <a:endParaRPr lang="en-US"/>
          </a:p>
        </p:txBody>
      </p:sp>
      <p:sp>
        <p:nvSpPr>
          <p:cNvPr id="720898" name="Rectangle 2"/>
          <p:cNvSpPr>
            <a:spLocks noGrp="1" noRot="1" noChangeAspect="1" noChangeArrowheads="1" noTextEdit="1"/>
          </p:cNvSpPr>
          <p:nvPr>
            <p:ph type="sldImg"/>
          </p:nvPr>
        </p:nvSpPr>
        <p:spPr>
          <a:ln/>
        </p:spPr>
      </p:sp>
      <p:sp>
        <p:nvSpPr>
          <p:cNvPr id="7208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706083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068667-724C-4AA6-AEB8-1DEFB46CE784}" type="slidenum">
              <a:rPr lang="en-US"/>
              <a:pPr/>
              <a:t>24</a:t>
            </a:fld>
            <a:endParaRPr lang="en-US"/>
          </a:p>
        </p:txBody>
      </p:sp>
      <p:sp>
        <p:nvSpPr>
          <p:cNvPr id="722946" name="Rectangle 2"/>
          <p:cNvSpPr>
            <a:spLocks noGrp="1" noRot="1" noChangeAspect="1" noChangeArrowheads="1" noTextEdit="1"/>
          </p:cNvSpPr>
          <p:nvPr>
            <p:ph type="sldImg"/>
          </p:nvPr>
        </p:nvSpPr>
        <p:spPr>
          <a:ln/>
        </p:spPr>
      </p:sp>
      <p:sp>
        <p:nvSpPr>
          <p:cNvPr id="7229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170189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A72FD7-DEC7-4DA3-B1D1-980D4F2C7805}" type="slidenum">
              <a:rPr lang="en-US"/>
              <a:pPr/>
              <a:t>25</a:t>
            </a:fld>
            <a:endParaRPr lang="en-US"/>
          </a:p>
        </p:txBody>
      </p:sp>
      <p:sp>
        <p:nvSpPr>
          <p:cNvPr id="696322" name="Rectangle 2"/>
          <p:cNvSpPr>
            <a:spLocks noGrp="1" noRot="1" noChangeAspect="1" noChangeArrowheads="1" noTextEdit="1"/>
          </p:cNvSpPr>
          <p:nvPr>
            <p:ph type="sldImg"/>
          </p:nvPr>
        </p:nvSpPr>
        <p:spPr>
          <a:ln/>
        </p:spPr>
      </p:sp>
      <p:sp>
        <p:nvSpPr>
          <p:cNvPr id="6963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0772972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58895E-4040-4C71-9A01-EE09855192FC}" type="slidenum">
              <a:rPr lang="en-US"/>
              <a:pPr/>
              <a:t>26</a:t>
            </a:fld>
            <a:endParaRPr lang="en-US"/>
          </a:p>
        </p:txBody>
      </p:sp>
      <p:sp>
        <p:nvSpPr>
          <p:cNvPr id="699394" name="Rectangle 2"/>
          <p:cNvSpPr>
            <a:spLocks noGrp="1" noRot="1" noChangeAspect="1" noChangeArrowheads="1" noTextEdit="1"/>
          </p:cNvSpPr>
          <p:nvPr>
            <p:ph type="sldImg"/>
          </p:nvPr>
        </p:nvSpPr>
        <p:spPr>
          <a:ln/>
        </p:spPr>
      </p:sp>
      <p:sp>
        <p:nvSpPr>
          <p:cNvPr id="6993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8007129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58895E-4040-4C71-9A01-EE09855192FC}" type="slidenum">
              <a:rPr lang="en-US"/>
              <a:pPr/>
              <a:t>27</a:t>
            </a:fld>
            <a:endParaRPr lang="en-US"/>
          </a:p>
        </p:txBody>
      </p:sp>
      <p:sp>
        <p:nvSpPr>
          <p:cNvPr id="699394" name="Rectangle 2"/>
          <p:cNvSpPr>
            <a:spLocks noGrp="1" noRot="1" noChangeAspect="1" noChangeArrowheads="1" noTextEdit="1"/>
          </p:cNvSpPr>
          <p:nvPr>
            <p:ph type="sldImg"/>
          </p:nvPr>
        </p:nvSpPr>
        <p:spPr>
          <a:ln/>
        </p:spPr>
      </p:sp>
      <p:sp>
        <p:nvSpPr>
          <p:cNvPr id="6993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425812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AFF822-BE40-435A-A660-6F45A8CD1512}" type="slidenum">
              <a:rPr lang="en-US"/>
              <a:pPr/>
              <a:t>28</a:t>
            </a:fld>
            <a:endParaRPr lang="en-US"/>
          </a:p>
        </p:txBody>
      </p:sp>
      <p:sp>
        <p:nvSpPr>
          <p:cNvPr id="706562" name="Rectangle 2"/>
          <p:cNvSpPr>
            <a:spLocks noGrp="1" noRot="1" noChangeAspect="1" noChangeArrowheads="1" noTextEdit="1"/>
          </p:cNvSpPr>
          <p:nvPr>
            <p:ph type="sldImg"/>
          </p:nvPr>
        </p:nvSpPr>
        <p:spPr>
          <a:ln/>
        </p:spPr>
      </p:sp>
      <p:sp>
        <p:nvSpPr>
          <p:cNvPr id="7065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1630874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0CCDAC-C212-4A7B-89E8-4345A76040CB}" type="slidenum">
              <a:rPr lang="en-US"/>
              <a:pPr/>
              <a:t>29</a:t>
            </a:fld>
            <a:endParaRPr lang="en-US"/>
          </a:p>
        </p:txBody>
      </p:sp>
      <p:sp>
        <p:nvSpPr>
          <p:cNvPr id="707586" name="Rectangle 2"/>
          <p:cNvSpPr>
            <a:spLocks noGrp="1" noRot="1" noChangeAspect="1" noChangeArrowheads="1" noTextEdit="1"/>
          </p:cNvSpPr>
          <p:nvPr>
            <p:ph type="sldImg"/>
          </p:nvPr>
        </p:nvSpPr>
        <p:spPr>
          <a:ln/>
        </p:spPr>
      </p:sp>
      <p:sp>
        <p:nvSpPr>
          <p:cNvPr id="7075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456429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871B53-7FD2-47A0-9545-5954ABE9A21E}" type="slidenum">
              <a:rPr lang="en-US"/>
              <a:pPr/>
              <a:t>30</a:t>
            </a:fld>
            <a:endParaRPr lang="en-US"/>
          </a:p>
        </p:txBody>
      </p:sp>
      <p:sp>
        <p:nvSpPr>
          <p:cNvPr id="711682" name="Rectangle 2"/>
          <p:cNvSpPr>
            <a:spLocks noGrp="1" noRot="1" noChangeAspect="1" noChangeArrowheads="1" noTextEdit="1"/>
          </p:cNvSpPr>
          <p:nvPr>
            <p:ph type="sldImg"/>
          </p:nvPr>
        </p:nvSpPr>
        <p:spPr>
          <a:ln/>
        </p:spPr>
      </p:sp>
      <p:sp>
        <p:nvSpPr>
          <p:cNvPr id="7116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701151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6EBC7E75-56CF-45A1-BC1B-61E1BF3D4765}" type="slidenum">
              <a:rPr lang="en-US"/>
              <a:pPr/>
              <a:t>31</a:t>
            </a:fld>
            <a:endParaRPr lang="en-US"/>
          </a:p>
        </p:txBody>
      </p:sp>
      <p:sp>
        <p:nvSpPr>
          <p:cNvPr id="1216514" name="Rectangle 2"/>
          <p:cNvSpPr>
            <a:spLocks noGrp="1" noRot="1" noChangeAspect="1" noChangeArrowheads="1" noTextEdit="1"/>
          </p:cNvSpPr>
          <p:nvPr>
            <p:ph type="sldImg"/>
          </p:nvPr>
        </p:nvSpPr>
        <p:spPr>
          <a:ln/>
        </p:spPr>
      </p:sp>
      <p:sp>
        <p:nvSpPr>
          <p:cNvPr id="12165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279203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6EBC7E75-56CF-45A1-BC1B-61E1BF3D4765}" type="slidenum">
              <a:rPr lang="en-US"/>
              <a:pPr/>
              <a:t>32</a:t>
            </a:fld>
            <a:endParaRPr lang="en-US"/>
          </a:p>
        </p:txBody>
      </p:sp>
      <p:sp>
        <p:nvSpPr>
          <p:cNvPr id="1216514" name="Rectangle 2"/>
          <p:cNvSpPr>
            <a:spLocks noGrp="1" noRot="1" noChangeAspect="1" noChangeArrowheads="1" noTextEdit="1"/>
          </p:cNvSpPr>
          <p:nvPr>
            <p:ph type="sldImg"/>
          </p:nvPr>
        </p:nvSpPr>
        <p:spPr>
          <a:ln/>
        </p:spPr>
      </p:sp>
      <p:sp>
        <p:nvSpPr>
          <p:cNvPr id="12165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39326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2B96D8-23E8-43F6-A35D-36792C2F0870}" type="slidenum">
              <a:rPr lang="en-US"/>
              <a:pPr/>
              <a:t>4</a:t>
            </a:fld>
            <a:endParaRPr lang="en-US"/>
          </a:p>
        </p:txBody>
      </p:sp>
      <p:sp>
        <p:nvSpPr>
          <p:cNvPr id="718850" name="Rectangle 2"/>
          <p:cNvSpPr>
            <a:spLocks noGrp="1" noRot="1" noChangeAspect="1" noChangeArrowheads="1" noTextEdit="1"/>
          </p:cNvSpPr>
          <p:nvPr>
            <p:ph type="sldImg"/>
          </p:nvPr>
        </p:nvSpPr>
        <p:spPr>
          <a:ln/>
        </p:spPr>
      </p:sp>
      <p:sp>
        <p:nvSpPr>
          <p:cNvPr id="7188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058574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58D53F-8297-4E42-B510-351CFD4087BF}" type="slidenum">
              <a:rPr lang="en-US"/>
              <a:pPr/>
              <a:t>33</a:t>
            </a:fld>
            <a:endParaRPr lang="en-US"/>
          </a:p>
        </p:txBody>
      </p:sp>
      <p:sp>
        <p:nvSpPr>
          <p:cNvPr id="716802" name="Rectangle 2"/>
          <p:cNvSpPr>
            <a:spLocks noGrp="1" noRot="1" noChangeAspect="1" noChangeArrowheads="1" noTextEdit="1"/>
          </p:cNvSpPr>
          <p:nvPr>
            <p:ph type="sldImg"/>
          </p:nvPr>
        </p:nvSpPr>
        <p:spPr>
          <a:ln/>
        </p:spPr>
      </p:sp>
      <p:sp>
        <p:nvSpPr>
          <p:cNvPr id="7168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026353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B7C3C2-027F-4989-84DA-2B99428A1BD3}" type="slidenum">
              <a:rPr lang="en-US"/>
              <a:pPr/>
              <a:t>34</a:t>
            </a:fld>
            <a:endParaRPr lang="en-US"/>
          </a:p>
        </p:txBody>
      </p:sp>
      <p:sp>
        <p:nvSpPr>
          <p:cNvPr id="760834" name="Rectangle 2"/>
          <p:cNvSpPr>
            <a:spLocks noGrp="1" noRot="1" noChangeAspect="1" noChangeArrowheads="1" noTextEdit="1"/>
          </p:cNvSpPr>
          <p:nvPr>
            <p:ph type="sldImg"/>
          </p:nvPr>
        </p:nvSpPr>
        <p:spPr>
          <a:ln/>
        </p:spPr>
      </p:sp>
      <p:sp>
        <p:nvSpPr>
          <p:cNvPr id="7608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566835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9AA4679A-55EC-4FDB-8C73-7B6C9BFAC46B}" type="slidenum">
              <a:rPr lang="en-US"/>
              <a:pPr/>
              <a:t>35</a:t>
            </a:fld>
            <a:endParaRPr lang="en-US"/>
          </a:p>
        </p:txBody>
      </p:sp>
      <p:sp>
        <p:nvSpPr>
          <p:cNvPr id="1195010" name="Rectangle 2"/>
          <p:cNvSpPr>
            <a:spLocks noGrp="1" noRot="1" noChangeAspect="1" noChangeArrowheads="1" noTextEdit="1"/>
          </p:cNvSpPr>
          <p:nvPr>
            <p:ph type="sldImg"/>
          </p:nvPr>
        </p:nvSpPr>
        <p:spPr>
          <a:ln/>
        </p:spPr>
      </p:sp>
      <p:sp>
        <p:nvSpPr>
          <p:cNvPr id="11950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925954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3C4383-2B4D-474B-9612-E128EC65CB69}" type="slidenum">
              <a:rPr lang="en-US"/>
              <a:pPr/>
              <a:t>37</a:t>
            </a:fld>
            <a:endParaRPr lang="en-US"/>
          </a:p>
        </p:txBody>
      </p:sp>
      <p:sp>
        <p:nvSpPr>
          <p:cNvPr id="732162" name="Rectangle 2"/>
          <p:cNvSpPr>
            <a:spLocks noGrp="1" noRot="1" noChangeAspect="1" noChangeArrowheads="1" noTextEdit="1"/>
          </p:cNvSpPr>
          <p:nvPr>
            <p:ph type="sldImg"/>
          </p:nvPr>
        </p:nvSpPr>
        <p:spPr>
          <a:ln/>
        </p:spPr>
      </p:sp>
      <p:sp>
        <p:nvSpPr>
          <p:cNvPr id="7321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322946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E9D907-13B5-4716-AFBD-5D5A0318A71D}" type="slidenum">
              <a:rPr lang="en-US"/>
              <a:pPr/>
              <a:t>38</a:t>
            </a:fld>
            <a:endParaRPr lang="en-US"/>
          </a:p>
        </p:txBody>
      </p:sp>
      <p:sp>
        <p:nvSpPr>
          <p:cNvPr id="734210" name="Rectangle 2"/>
          <p:cNvSpPr>
            <a:spLocks noGrp="1" noRot="1" noChangeAspect="1" noChangeArrowheads="1" noTextEdit="1"/>
          </p:cNvSpPr>
          <p:nvPr>
            <p:ph type="sldImg"/>
          </p:nvPr>
        </p:nvSpPr>
        <p:spPr>
          <a:ln/>
        </p:spPr>
      </p:sp>
      <p:sp>
        <p:nvSpPr>
          <p:cNvPr id="7342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330842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49E6ED-A124-4792-8171-93FAC95F4377}" type="slidenum">
              <a:rPr lang="en-US"/>
              <a:pPr/>
              <a:t>41</a:t>
            </a:fld>
            <a:endParaRPr lang="en-US"/>
          </a:p>
        </p:txBody>
      </p:sp>
      <p:sp>
        <p:nvSpPr>
          <p:cNvPr id="746498" name="Rectangle 2"/>
          <p:cNvSpPr>
            <a:spLocks noGrp="1" noRot="1" noChangeAspect="1" noChangeArrowheads="1" noTextEdit="1"/>
          </p:cNvSpPr>
          <p:nvPr>
            <p:ph type="sldImg"/>
          </p:nvPr>
        </p:nvSpPr>
        <p:spPr>
          <a:ln/>
        </p:spPr>
      </p:sp>
      <p:sp>
        <p:nvSpPr>
          <p:cNvPr id="7464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996536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7EA99B-B820-4B6E-AC91-65A3A72D153B}" type="slidenum">
              <a:rPr lang="en-US"/>
              <a:pPr/>
              <a:t>42</a:t>
            </a:fld>
            <a:endParaRPr lang="en-US"/>
          </a:p>
        </p:txBody>
      </p:sp>
      <p:sp>
        <p:nvSpPr>
          <p:cNvPr id="764930" name="Rectangle 2"/>
          <p:cNvSpPr>
            <a:spLocks noGrp="1" noRot="1" noChangeAspect="1" noChangeArrowheads="1" noTextEdit="1"/>
          </p:cNvSpPr>
          <p:nvPr>
            <p:ph type="sldImg"/>
          </p:nvPr>
        </p:nvSpPr>
        <p:spPr>
          <a:xfrm>
            <a:off x="425450" y="708025"/>
            <a:ext cx="6299200" cy="3543300"/>
          </a:xfrm>
          <a:ln/>
        </p:spPr>
      </p:sp>
      <p:sp>
        <p:nvSpPr>
          <p:cNvPr id="764931" name="Rectangle 3"/>
          <p:cNvSpPr>
            <a:spLocks noGrp="1" noChangeArrowheads="1"/>
          </p:cNvSpPr>
          <p:nvPr>
            <p:ph type="body" idx="1"/>
          </p:nvPr>
        </p:nvSpPr>
        <p:spPr>
          <a:xfrm>
            <a:off x="954088" y="4487863"/>
            <a:ext cx="5241925" cy="4252912"/>
          </a:xfrm>
        </p:spPr>
        <p:txBody>
          <a:bodyPr/>
          <a:lstStyle/>
          <a:p>
            <a:endParaRPr lang="en-US"/>
          </a:p>
        </p:txBody>
      </p:sp>
    </p:spTree>
    <p:extLst>
      <p:ext uri="{BB962C8B-B14F-4D97-AF65-F5344CB8AC3E}">
        <p14:creationId xmlns:p14="http://schemas.microsoft.com/office/powerpoint/2010/main" val="2178809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0E3F89-84E9-4F0F-861B-BB8BC330D92E}" type="slidenum">
              <a:rPr lang="en-US"/>
              <a:pPr/>
              <a:t>43</a:t>
            </a:fld>
            <a:endParaRPr lang="en-US"/>
          </a:p>
        </p:txBody>
      </p:sp>
      <p:sp>
        <p:nvSpPr>
          <p:cNvPr id="752642" name="Rectangle 2"/>
          <p:cNvSpPr>
            <a:spLocks noGrp="1" noRot="1" noChangeAspect="1" noChangeArrowheads="1" noTextEdit="1"/>
          </p:cNvSpPr>
          <p:nvPr>
            <p:ph type="sldImg"/>
          </p:nvPr>
        </p:nvSpPr>
        <p:spPr>
          <a:ln/>
        </p:spPr>
      </p:sp>
      <p:sp>
        <p:nvSpPr>
          <p:cNvPr id="7526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600073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E53D3A-E33D-415F-A932-57649EBBE9EF}" type="slidenum">
              <a:rPr lang="en-US"/>
              <a:pPr/>
              <a:t>44</a:t>
            </a:fld>
            <a:endParaRPr lang="en-US"/>
          </a:p>
        </p:txBody>
      </p:sp>
      <p:sp>
        <p:nvSpPr>
          <p:cNvPr id="758786" name="Rectangle 2"/>
          <p:cNvSpPr>
            <a:spLocks noGrp="1" noRot="1" noChangeAspect="1" noChangeArrowheads="1" noTextEdit="1"/>
          </p:cNvSpPr>
          <p:nvPr>
            <p:ph type="sldImg"/>
          </p:nvPr>
        </p:nvSpPr>
        <p:spPr>
          <a:ln/>
        </p:spPr>
      </p:sp>
      <p:sp>
        <p:nvSpPr>
          <p:cNvPr id="7587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127955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D30E8C-E6C4-4A2C-8CFD-7CF2D6E37C16}" type="slidenum">
              <a:rPr lang="en-US"/>
              <a:pPr/>
              <a:t>45</a:t>
            </a:fld>
            <a:endParaRPr lang="en-US"/>
          </a:p>
        </p:txBody>
      </p:sp>
      <p:sp>
        <p:nvSpPr>
          <p:cNvPr id="1068034" name="Rectangle 2"/>
          <p:cNvSpPr>
            <a:spLocks noGrp="1" noRot="1" noChangeAspect="1" noChangeArrowheads="1" noTextEdit="1"/>
          </p:cNvSpPr>
          <p:nvPr>
            <p:ph type="sldImg"/>
          </p:nvPr>
        </p:nvSpPr>
        <p:spPr>
          <a:ln/>
        </p:spPr>
      </p:sp>
      <p:sp>
        <p:nvSpPr>
          <p:cNvPr id="10680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112206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40E092-1430-4940-891D-2645136411A6}" type="slidenum">
              <a:rPr lang="en-US"/>
              <a:pPr/>
              <a:t>6</a:t>
            </a:fld>
            <a:endParaRPr lang="en-US"/>
          </a:p>
        </p:txBody>
      </p:sp>
      <p:sp>
        <p:nvSpPr>
          <p:cNvPr id="674818" name="Rectangle 2"/>
          <p:cNvSpPr>
            <a:spLocks noGrp="1" noRot="1" noChangeAspect="1" noChangeArrowheads="1" noTextEdit="1"/>
          </p:cNvSpPr>
          <p:nvPr>
            <p:ph type="sldImg"/>
          </p:nvPr>
        </p:nvSpPr>
        <p:spPr>
          <a:ln/>
        </p:spPr>
      </p:sp>
      <p:sp>
        <p:nvSpPr>
          <p:cNvPr id="6748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30364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5D1011-DA92-4B39-B243-353283B86AA8}" type="slidenum">
              <a:rPr lang="en-US"/>
              <a:pPr/>
              <a:t>46</a:t>
            </a:fld>
            <a:endParaRPr lang="en-US"/>
          </a:p>
        </p:txBody>
      </p:sp>
      <p:sp>
        <p:nvSpPr>
          <p:cNvPr id="771074" name="Rectangle 2"/>
          <p:cNvSpPr>
            <a:spLocks noGrp="1" noRot="1" noChangeAspect="1" noChangeArrowheads="1" noTextEdit="1"/>
          </p:cNvSpPr>
          <p:nvPr>
            <p:ph type="sldImg"/>
          </p:nvPr>
        </p:nvSpPr>
        <p:spPr>
          <a:xfrm>
            <a:off x="423863" y="708025"/>
            <a:ext cx="6300787" cy="3544888"/>
          </a:xfrm>
          <a:ln/>
        </p:spPr>
      </p:sp>
      <p:sp>
        <p:nvSpPr>
          <p:cNvPr id="771075" name="Rectangle 3"/>
          <p:cNvSpPr>
            <a:spLocks noGrp="1" noChangeArrowheads="1"/>
          </p:cNvSpPr>
          <p:nvPr>
            <p:ph type="body" idx="1"/>
          </p:nvPr>
        </p:nvSpPr>
        <p:spPr>
          <a:xfrm>
            <a:off x="954088" y="4489450"/>
            <a:ext cx="5241925" cy="4251325"/>
          </a:xfrm>
        </p:spPr>
        <p:txBody>
          <a:bodyPr lIns="97612" tIns="48806" rIns="97612" bIns="48806"/>
          <a:lstStyle/>
          <a:p>
            <a:endParaRPr lang="en-US" dirty="0"/>
          </a:p>
        </p:txBody>
      </p:sp>
    </p:spTree>
    <p:extLst>
      <p:ext uri="{BB962C8B-B14F-4D97-AF65-F5344CB8AC3E}">
        <p14:creationId xmlns:p14="http://schemas.microsoft.com/office/powerpoint/2010/main" val="17387650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5A3D35-8E55-4542-B65B-94093E6CC33D}" type="slidenum">
              <a:rPr lang="en-US"/>
              <a:pPr/>
              <a:t>47</a:t>
            </a:fld>
            <a:endParaRPr lang="en-US"/>
          </a:p>
        </p:txBody>
      </p:sp>
      <p:sp>
        <p:nvSpPr>
          <p:cNvPr id="773122" name="Rectangle 2"/>
          <p:cNvSpPr>
            <a:spLocks noGrp="1" noRot="1" noChangeAspect="1" noChangeArrowheads="1" noTextEdit="1"/>
          </p:cNvSpPr>
          <p:nvPr>
            <p:ph type="sldImg"/>
          </p:nvPr>
        </p:nvSpPr>
        <p:spPr>
          <a:ln/>
        </p:spPr>
      </p:sp>
      <p:sp>
        <p:nvSpPr>
          <p:cNvPr id="773123" name="Rectangle 3"/>
          <p:cNvSpPr>
            <a:spLocks noGrp="1" noChangeArrowheads="1"/>
          </p:cNvSpPr>
          <p:nvPr>
            <p:ph type="body" idx="1"/>
          </p:nvPr>
        </p:nvSpPr>
        <p:spPr/>
        <p:txBody>
          <a:bodyPr/>
          <a:lstStyle/>
          <a:p>
            <a:r>
              <a:rPr lang="en-US" dirty="0"/>
              <a:t>Second inequality: u\</a:t>
            </a:r>
            <a:r>
              <a:rPr lang="en-US" dirty="0" err="1"/>
              <a:t>cdot</a:t>
            </a:r>
            <a:r>
              <a:rPr lang="en-US" dirty="0"/>
              <a:t> v = ||u||</a:t>
            </a:r>
            <a:r>
              <a:rPr lang="en-US" baseline="0" dirty="0"/>
              <a:t> ||v|| cos(</a:t>
            </a:r>
            <a:r>
              <a:rPr lang="en-US" baseline="0" dirty="0" err="1"/>
              <a:t>u,v</a:t>
            </a:r>
            <a:r>
              <a:rPr lang="en-US" baseline="0" dirty="0"/>
              <a:t>) &lt;=||u|| ||v|| &lt;= ||v||</a:t>
            </a:r>
          </a:p>
          <a:p>
            <a:r>
              <a:rPr lang="en-US" baseline="0" dirty="0"/>
              <a:t>Interpretation: if the data satisfies this </a:t>
            </a:r>
            <a:r>
              <a:rPr lang="en-US" baseline="0" dirty="0" err="1"/>
              <a:t>separability</a:t>
            </a:r>
            <a:r>
              <a:rPr lang="en-US" baseline="0" dirty="0"/>
              <a:t> condition, then the number of mistake is bounded. It does not matter how many more examples you see – not more mistakes after you have done the r/\gamma)^2 mistakes. </a:t>
            </a:r>
            <a:endParaRPr lang="en-US" dirty="0"/>
          </a:p>
        </p:txBody>
      </p:sp>
    </p:spTree>
    <p:extLst>
      <p:ext uri="{BB962C8B-B14F-4D97-AF65-F5344CB8AC3E}">
        <p14:creationId xmlns:p14="http://schemas.microsoft.com/office/powerpoint/2010/main" val="112202295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understand \xi : </a:t>
            </a:r>
          </a:p>
          <a:p>
            <a:endParaRPr lang="en-US" dirty="0"/>
          </a:p>
          <a:p>
            <a:r>
              <a:rPr lang="en-US" dirty="0"/>
              <a:t>The interpretation of the theorem</a:t>
            </a:r>
            <a:r>
              <a:rPr lang="en-US" baseline="0" dirty="0"/>
              <a:t> (as well as the Perceptron in the separable case): there is a sequence of examples satisfying these conditions; on </a:t>
            </a:r>
            <a:r>
              <a:rPr lang="en-US" b="1" baseline="0" dirty="0"/>
              <a:t>this </a:t>
            </a:r>
            <a:r>
              <a:rPr lang="en-US" baseline="0" dirty="0"/>
              <a:t>sequence of examples (irrespective of its size and irrespective of its dimensionality) this is the bound on the number of mistakes. </a:t>
            </a:r>
            <a:endParaRPr lang="en-US" dirty="0"/>
          </a:p>
        </p:txBody>
      </p:sp>
      <p:sp>
        <p:nvSpPr>
          <p:cNvPr id="4" name="Slide Number Placeholder 3"/>
          <p:cNvSpPr>
            <a:spLocks noGrp="1"/>
          </p:cNvSpPr>
          <p:nvPr>
            <p:ph type="sldNum" sz="quarter" idx="10"/>
          </p:nvPr>
        </p:nvSpPr>
        <p:spPr/>
        <p:txBody>
          <a:bodyPr/>
          <a:lstStyle/>
          <a:p>
            <a:fld id="{6EA8A359-9EF8-48DF-9190-FA3D3E4A2DBC}" type="slidenum">
              <a:rPr lang="en-US" smtClean="0"/>
              <a:pPr/>
              <a:t>48</a:t>
            </a:fld>
            <a:endParaRPr lang="en-US"/>
          </a:p>
        </p:txBody>
      </p:sp>
    </p:spTree>
    <p:extLst>
      <p:ext uri="{BB962C8B-B14F-4D97-AF65-F5344CB8AC3E}">
        <p14:creationId xmlns:p14="http://schemas.microsoft.com/office/powerpoint/2010/main" val="178824299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0798BD-31EE-4616-BE88-AC54A98D252E}" type="slidenum">
              <a:rPr lang="en-US"/>
              <a:pPr/>
              <a:t>49</a:t>
            </a:fld>
            <a:endParaRPr lang="en-US"/>
          </a:p>
        </p:txBody>
      </p:sp>
      <p:sp>
        <p:nvSpPr>
          <p:cNvPr id="775170" name="Rectangle 2"/>
          <p:cNvSpPr>
            <a:spLocks noGrp="1" noRot="1" noChangeAspect="1" noChangeArrowheads="1" noTextEdit="1"/>
          </p:cNvSpPr>
          <p:nvPr>
            <p:ph type="sldImg"/>
          </p:nvPr>
        </p:nvSpPr>
        <p:spPr>
          <a:ln/>
        </p:spPr>
      </p:sp>
      <p:sp>
        <p:nvSpPr>
          <p:cNvPr id="7751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82264909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73DB9D-0C74-4A86-A2EC-F636FF79CCE6}" type="slidenum">
              <a:rPr lang="en-US"/>
              <a:pPr/>
              <a:t>50</a:t>
            </a:fld>
            <a:endParaRPr lang="en-US"/>
          </a:p>
        </p:txBody>
      </p:sp>
      <p:sp>
        <p:nvSpPr>
          <p:cNvPr id="1049602" name="Rectangle 2"/>
          <p:cNvSpPr>
            <a:spLocks noGrp="1" noRot="1" noChangeAspect="1" noChangeArrowheads="1" noTextEdit="1"/>
          </p:cNvSpPr>
          <p:nvPr>
            <p:ph type="sldImg"/>
          </p:nvPr>
        </p:nvSpPr>
        <p:spPr>
          <a:ln/>
        </p:spPr>
      </p:sp>
      <p:sp>
        <p:nvSpPr>
          <p:cNvPr id="10496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31163620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1AB27AC4-87DA-EB4C-8DCE-E74063B5B5EA}" type="slidenum">
              <a:rPr lang="en-US"/>
              <a:pPr/>
              <a:t>51</a:t>
            </a:fld>
            <a:endParaRPr lang="en-US"/>
          </a:p>
        </p:txBody>
      </p:sp>
      <p:sp>
        <p:nvSpPr>
          <p:cNvPr id="24579" name="Rectangle 2"/>
          <p:cNvSpPr>
            <a:spLocks noGrp="1" noRot="1" noChangeAspect="1" noChangeArrowheads="1" noTextEdit="1"/>
          </p:cNvSpPr>
          <p:nvPr>
            <p:ph type="sldImg"/>
          </p:nvPr>
        </p:nvSpPr>
        <p:spPr>
          <a:xfrm>
            <a:off x="425450" y="708025"/>
            <a:ext cx="6299200" cy="3543300"/>
          </a:xfrm>
          <a:ln/>
        </p:spPr>
      </p:sp>
      <p:sp>
        <p:nvSpPr>
          <p:cNvPr id="24580" name="Rectangle 3"/>
          <p:cNvSpPr>
            <a:spLocks noGrp="1" noChangeArrowheads="1"/>
          </p:cNvSpPr>
          <p:nvPr>
            <p:ph type="body" idx="1"/>
          </p:nvPr>
        </p:nvSpPr>
        <p:spPr>
          <a:xfrm>
            <a:off x="715010" y="4488180"/>
            <a:ext cx="5720080" cy="4251960"/>
          </a:xfrm>
          <a:noFill/>
          <a:ln/>
        </p:spPr>
        <p:txBody>
          <a:bodyPr/>
          <a:lstStyle/>
          <a:p>
            <a:endParaRPr lang="en-US"/>
          </a:p>
        </p:txBody>
      </p:sp>
    </p:spTree>
    <p:extLst>
      <p:ext uri="{BB962C8B-B14F-4D97-AF65-F5344CB8AC3E}">
        <p14:creationId xmlns:p14="http://schemas.microsoft.com/office/powerpoint/2010/main" val="37281589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090DCD-36E6-4F4B-9C67-EA89B617FF8B}" type="slidenum">
              <a:rPr lang="en-US"/>
              <a:pPr/>
              <a:t>52</a:t>
            </a:fld>
            <a:endParaRPr lang="en-US"/>
          </a:p>
        </p:txBody>
      </p:sp>
      <p:sp>
        <p:nvSpPr>
          <p:cNvPr id="1057794" name="Rectangle 2"/>
          <p:cNvSpPr>
            <a:spLocks noGrp="1" noRot="1" noChangeAspect="1" noChangeArrowheads="1" noTextEdit="1"/>
          </p:cNvSpPr>
          <p:nvPr>
            <p:ph type="sldImg"/>
          </p:nvPr>
        </p:nvSpPr>
        <p:spPr>
          <a:ln/>
        </p:spPr>
      </p:sp>
      <p:sp>
        <p:nvSpPr>
          <p:cNvPr id="1057795" name="Rectangle 3"/>
          <p:cNvSpPr>
            <a:spLocks noGrp="1" noChangeArrowheads="1"/>
          </p:cNvSpPr>
          <p:nvPr>
            <p:ph type="body" idx="1"/>
          </p:nvPr>
        </p:nvSpPr>
        <p:spPr/>
        <p:txBody>
          <a:bodyPr/>
          <a:lstStyle/>
          <a:p>
            <a:r>
              <a:rPr lang="en-US" dirty="0"/>
              <a:t>Assume that you are hoping to see a stretch of 1000</a:t>
            </a:r>
            <a:r>
              <a:rPr lang="en-US" baseline="0" dirty="0"/>
              <a:t> examples, with no mistakes; if you see that, you know that the algorithm is good enough. (to be justified when we talk about PAC).</a:t>
            </a:r>
          </a:p>
          <a:p>
            <a:r>
              <a:rPr lang="en-US" baseline="0" dirty="0"/>
              <a:t>And assume that your mistake bound algorithm has a bound of 500.</a:t>
            </a:r>
          </a:p>
          <a:p>
            <a:r>
              <a:rPr lang="en-US" baseline="0" dirty="0"/>
              <a:t>The worst scenario is that you go 999 examples, almost happy, but then you see a mistake; so you start again; see 999 examples, and another mistake; and so on. But this can happen at most 500 times. After that, you will get as long a stretch as you want. </a:t>
            </a:r>
          </a:p>
          <a:p>
            <a:r>
              <a:rPr lang="en-US" baseline="0" dirty="0"/>
              <a:t>  </a:t>
            </a:r>
            <a:endParaRPr lang="en-US" dirty="0"/>
          </a:p>
        </p:txBody>
      </p:sp>
    </p:spTree>
    <p:extLst>
      <p:ext uri="{BB962C8B-B14F-4D97-AF65-F5344CB8AC3E}">
        <p14:creationId xmlns:p14="http://schemas.microsoft.com/office/powerpoint/2010/main" val="41826276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090DCD-36E6-4F4B-9C67-EA89B617FF8B}" type="slidenum">
              <a:rPr lang="en-US"/>
              <a:pPr/>
              <a:t>53</a:t>
            </a:fld>
            <a:endParaRPr lang="en-US"/>
          </a:p>
        </p:txBody>
      </p:sp>
      <p:sp>
        <p:nvSpPr>
          <p:cNvPr id="1057794" name="Rectangle 2"/>
          <p:cNvSpPr>
            <a:spLocks noGrp="1" noRot="1" noChangeAspect="1" noChangeArrowheads="1" noTextEdit="1"/>
          </p:cNvSpPr>
          <p:nvPr>
            <p:ph type="sldImg"/>
          </p:nvPr>
        </p:nvSpPr>
        <p:spPr>
          <a:ln/>
        </p:spPr>
      </p:sp>
      <p:sp>
        <p:nvSpPr>
          <p:cNvPr id="105779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18111639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C31F6E-2BD3-43AC-B4BE-934F11A2F8BE}" type="slidenum">
              <a:rPr lang="en-US"/>
              <a:pPr/>
              <a:t>54</a:t>
            </a:fld>
            <a:endParaRPr lang="en-US"/>
          </a:p>
        </p:txBody>
      </p:sp>
      <p:sp>
        <p:nvSpPr>
          <p:cNvPr id="1051650" name="Rectangle 2"/>
          <p:cNvSpPr>
            <a:spLocks noGrp="1" noRot="1" noChangeAspect="1" noChangeArrowheads="1" noTextEdit="1"/>
          </p:cNvSpPr>
          <p:nvPr>
            <p:ph type="sldImg"/>
          </p:nvPr>
        </p:nvSpPr>
        <p:spPr>
          <a:ln/>
        </p:spPr>
      </p:sp>
      <p:sp>
        <p:nvSpPr>
          <p:cNvPr id="10516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7216762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88CC25-E300-479D-B7C5-70D9277A63F6}" type="slidenum">
              <a:rPr lang="en-US"/>
              <a:pPr/>
              <a:t>55</a:t>
            </a:fld>
            <a:endParaRPr lang="en-US"/>
          </a:p>
        </p:txBody>
      </p:sp>
      <p:sp>
        <p:nvSpPr>
          <p:cNvPr id="1055746" name="Rectangle 2"/>
          <p:cNvSpPr>
            <a:spLocks noGrp="1" noRot="1" noChangeAspect="1" noChangeArrowheads="1" noTextEdit="1"/>
          </p:cNvSpPr>
          <p:nvPr>
            <p:ph type="sldImg"/>
          </p:nvPr>
        </p:nvSpPr>
        <p:spPr>
          <a:xfrm>
            <a:off x="425450" y="708025"/>
            <a:ext cx="6299200" cy="3543300"/>
          </a:xfrm>
          <a:ln/>
        </p:spPr>
      </p:sp>
      <p:sp>
        <p:nvSpPr>
          <p:cNvPr id="1055747" name="Rectangle 3"/>
          <p:cNvSpPr>
            <a:spLocks noGrp="1" noChangeArrowheads="1"/>
          </p:cNvSpPr>
          <p:nvPr>
            <p:ph type="body" idx="1"/>
          </p:nvPr>
        </p:nvSpPr>
        <p:spPr>
          <a:xfrm>
            <a:off x="954088" y="4487863"/>
            <a:ext cx="5241925" cy="4252912"/>
          </a:xfrm>
        </p:spPr>
        <p:txBody>
          <a:bodyPr/>
          <a:lstStyle/>
          <a:p>
            <a:r>
              <a:rPr lang="en-US" dirty="0"/>
              <a:t>Derive the update rule by requiring that </a:t>
            </a:r>
            <a:r>
              <a:rPr lang="en-US" dirty="0" err="1"/>
              <a:t>w’x</a:t>
            </a:r>
            <a:r>
              <a:rPr lang="en-US" dirty="0"/>
              <a:t> &gt; \theta; that is (</a:t>
            </a:r>
            <a:r>
              <a:rPr lang="en-US" dirty="0" err="1"/>
              <a:t>w+rx</a:t>
            </a:r>
            <a:r>
              <a:rPr lang="en-US" dirty="0"/>
              <a:t>)</a:t>
            </a:r>
            <a:r>
              <a:rPr lang="en-US" baseline="0" dirty="0"/>
              <a:t> x &gt; \theta</a:t>
            </a:r>
            <a:endParaRPr lang="en-US" dirty="0"/>
          </a:p>
        </p:txBody>
      </p:sp>
    </p:spTree>
    <p:extLst>
      <p:ext uri="{BB962C8B-B14F-4D97-AF65-F5344CB8AC3E}">
        <p14:creationId xmlns:p14="http://schemas.microsoft.com/office/powerpoint/2010/main" val="941016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DD163E-6157-4C42-AB42-A484650FEA63}" type="slidenum">
              <a:rPr lang="en-US"/>
              <a:pPr/>
              <a:t>7</a:t>
            </a:fld>
            <a:endParaRPr lang="en-US"/>
          </a:p>
        </p:txBody>
      </p:sp>
      <p:sp>
        <p:nvSpPr>
          <p:cNvPr id="675842" name="Rectangle 2"/>
          <p:cNvSpPr>
            <a:spLocks noGrp="1" noRot="1" noChangeAspect="1" noChangeArrowheads="1" noTextEdit="1"/>
          </p:cNvSpPr>
          <p:nvPr>
            <p:ph type="sldImg"/>
          </p:nvPr>
        </p:nvSpPr>
        <p:spPr>
          <a:ln/>
        </p:spPr>
      </p:sp>
      <p:sp>
        <p:nvSpPr>
          <p:cNvPr id="675843" name="Rectangle 3"/>
          <p:cNvSpPr>
            <a:spLocks noGrp="1" noChangeArrowheads="1"/>
          </p:cNvSpPr>
          <p:nvPr>
            <p:ph type="body" idx="1"/>
          </p:nvPr>
        </p:nvSpPr>
        <p:spPr/>
        <p:txBody>
          <a:bodyPr/>
          <a:lstStyle/>
          <a:p>
            <a:endParaRPr lang="en-US" sz="2800" dirty="0">
              <a:latin typeface="+mj-lt"/>
            </a:endParaRPr>
          </a:p>
        </p:txBody>
      </p:sp>
    </p:spTree>
    <p:extLst>
      <p:ext uri="{BB962C8B-B14F-4D97-AF65-F5344CB8AC3E}">
        <p14:creationId xmlns:p14="http://schemas.microsoft.com/office/powerpoint/2010/main" val="382187824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A45002-305A-45E2-B2EA-66D82E9027D0}" type="slidenum">
              <a:rPr lang="en-US"/>
              <a:pPr/>
              <a:t>56</a:t>
            </a:fld>
            <a:endParaRPr lang="en-US"/>
          </a:p>
        </p:txBody>
      </p:sp>
      <p:sp>
        <p:nvSpPr>
          <p:cNvPr id="1059842" name="Rectangle 2"/>
          <p:cNvSpPr>
            <a:spLocks noGrp="1" noRot="1" noChangeAspect="1" noChangeArrowheads="1" noTextEdit="1"/>
          </p:cNvSpPr>
          <p:nvPr>
            <p:ph type="sldImg"/>
          </p:nvPr>
        </p:nvSpPr>
        <p:spPr>
          <a:ln/>
        </p:spPr>
      </p:sp>
      <p:sp>
        <p:nvSpPr>
          <p:cNvPr id="10598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77034109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49E6ED-A124-4792-8171-93FAC95F4377}" type="slidenum">
              <a:rPr lang="en-US"/>
              <a:pPr/>
              <a:t>58</a:t>
            </a:fld>
            <a:endParaRPr lang="en-US"/>
          </a:p>
        </p:txBody>
      </p:sp>
      <p:sp>
        <p:nvSpPr>
          <p:cNvPr id="746498" name="Rectangle 2"/>
          <p:cNvSpPr>
            <a:spLocks noGrp="1" noRot="1" noChangeAspect="1" noChangeArrowheads="1" noTextEdit="1"/>
          </p:cNvSpPr>
          <p:nvPr>
            <p:ph type="sldImg"/>
          </p:nvPr>
        </p:nvSpPr>
        <p:spPr>
          <a:ln/>
        </p:spPr>
      </p:sp>
      <p:sp>
        <p:nvSpPr>
          <p:cNvPr id="7464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4192999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090DCD-36E6-4F4B-9C67-EA89B617FF8B}" type="slidenum">
              <a:rPr lang="en-US"/>
              <a:pPr/>
              <a:t>59</a:t>
            </a:fld>
            <a:endParaRPr lang="en-US"/>
          </a:p>
        </p:txBody>
      </p:sp>
      <p:sp>
        <p:nvSpPr>
          <p:cNvPr id="1057794" name="Rectangle 2"/>
          <p:cNvSpPr>
            <a:spLocks noGrp="1" noRot="1" noChangeAspect="1" noChangeArrowheads="1" noTextEdit="1"/>
          </p:cNvSpPr>
          <p:nvPr>
            <p:ph type="sldImg"/>
          </p:nvPr>
        </p:nvSpPr>
        <p:spPr>
          <a:ln/>
        </p:spPr>
      </p:sp>
      <p:sp>
        <p:nvSpPr>
          <p:cNvPr id="105779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61847716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69AE35-7E1F-4C5F-AB08-3A781158685B}" type="slidenum">
              <a:rPr lang="en-US"/>
              <a:pPr/>
              <a:t>60</a:t>
            </a:fld>
            <a:endParaRPr lang="en-US"/>
          </a:p>
        </p:txBody>
      </p:sp>
      <p:sp>
        <p:nvSpPr>
          <p:cNvPr id="1065986" name="Rectangle 2"/>
          <p:cNvSpPr>
            <a:spLocks noGrp="1" noRot="1" noChangeAspect="1" noChangeArrowheads="1" noTextEdit="1"/>
          </p:cNvSpPr>
          <p:nvPr>
            <p:ph type="sldImg"/>
          </p:nvPr>
        </p:nvSpPr>
        <p:spPr>
          <a:xfrm>
            <a:off x="425450" y="708025"/>
            <a:ext cx="6299200" cy="3543300"/>
          </a:xfrm>
          <a:ln/>
        </p:spPr>
      </p:sp>
      <p:sp>
        <p:nvSpPr>
          <p:cNvPr id="1065987" name="Rectangle 3"/>
          <p:cNvSpPr>
            <a:spLocks noGrp="1" noChangeArrowheads="1"/>
          </p:cNvSpPr>
          <p:nvPr>
            <p:ph type="body" idx="1"/>
          </p:nvPr>
        </p:nvSpPr>
        <p:spPr>
          <a:xfrm>
            <a:off x="954088" y="4487863"/>
            <a:ext cx="5241925" cy="4252912"/>
          </a:xfrm>
        </p:spPr>
        <p:txBody>
          <a:bodyPr/>
          <a:lstStyle/>
          <a:p>
            <a:endParaRPr lang="en-US"/>
          </a:p>
        </p:txBody>
      </p:sp>
    </p:spTree>
    <p:extLst>
      <p:ext uri="{BB962C8B-B14F-4D97-AF65-F5344CB8AC3E}">
        <p14:creationId xmlns:p14="http://schemas.microsoft.com/office/powerpoint/2010/main" val="133671997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69AE35-7E1F-4C5F-AB08-3A781158685B}" type="slidenum">
              <a:rPr lang="en-US"/>
              <a:pPr/>
              <a:t>61</a:t>
            </a:fld>
            <a:endParaRPr lang="en-US"/>
          </a:p>
        </p:txBody>
      </p:sp>
      <p:sp>
        <p:nvSpPr>
          <p:cNvPr id="1065986" name="Rectangle 2"/>
          <p:cNvSpPr>
            <a:spLocks noGrp="1" noRot="1" noChangeAspect="1" noChangeArrowheads="1" noTextEdit="1"/>
          </p:cNvSpPr>
          <p:nvPr>
            <p:ph type="sldImg"/>
          </p:nvPr>
        </p:nvSpPr>
        <p:spPr>
          <a:xfrm>
            <a:off x="425450" y="708025"/>
            <a:ext cx="6299200" cy="3543300"/>
          </a:xfrm>
          <a:ln/>
        </p:spPr>
      </p:sp>
      <p:sp>
        <p:nvSpPr>
          <p:cNvPr id="1065987" name="Rectangle 3"/>
          <p:cNvSpPr>
            <a:spLocks noGrp="1" noChangeArrowheads="1"/>
          </p:cNvSpPr>
          <p:nvPr>
            <p:ph type="body" idx="1"/>
          </p:nvPr>
        </p:nvSpPr>
        <p:spPr>
          <a:xfrm>
            <a:off x="954088" y="4487863"/>
            <a:ext cx="5241925" cy="4252912"/>
          </a:xfrm>
        </p:spPr>
        <p:txBody>
          <a:bodyPr/>
          <a:lstStyle/>
          <a:p>
            <a:endParaRPr lang="en-US"/>
          </a:p>
        </p:txBody>
      </p:sp>
    </p:spTree>
    <p:extLst>
      <p:ext uri="{BB962C8B-B14F-4D97-AF65-F5344CB8AC3E}">
        <p14:creationId xmlns:p14="http://schemas.microsoft.com/office/powerpoint/2010/main" val="137610918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69AE35-7E1F-4C5F-AB08-3A781158685B}" type="slidenum">
              <a:rPr lang="en-US"/>
              <a:pPr/>
              <a:t>62</a:t>
            </a:fld>
            <a:endParaRPr lang="en-US"/>
          </a:p>
        </p:txBody>
      </p:sp>
      <p:sp>
        <p:nvSpPr>
          <p:cNvPr id="1065986" name="Rectangle 2"/>
          <p:cNvSpPr>
            <a:spLocks noGrp="1" noRot="1" noChangeAspect="1" noChangeArrowheads="1" noTextEdit="1"/>
          </p:cNvSpPr>
          <p:nvPr>
            <p:ph type="sldImg"/>
          </p:nvPr>
        </p:nvSpPr>
        <p:spPr>
          <a:xfrm>
            <a:off x="425450" y="708025"/>
            <a:ext cx="6299200" cy="3543300"/>
          </a:xfrm>
          <a:ln/>
        </p:spPr>
      </p:sp>
      <p:sp>
        <p:nvSpPr>
          <p:cNvPr id="1065987" name="Rectangle 3"/>
          <p:cNvSpPr>
            <a:spLocks noGrp="1" noChangeArrowheads="1"/>
          </p:cNvSpPr>
          <p:nvPr>
            <p:ph type="body" idx="1"/>
          </p:nvPr>
        </p:nvSpPr>
        <p:spPr>
          <a:xfrm>
            <a:off x="954088" y="4487863"/>
            <a:ext cx="5241925" cy="4252912"/>
          </a:xfrm>
        </p:spPr>
        <p:txBody>
          <a:bodyPr/>
          <a:lstStyle/>
          <a:p>
            <a:endParaRPr lang="en-US"/>
          </a:p>
        </p:txBody>
      </p:sp>
    </p:spTree>
    <p:extLst>
      <p:ext uri="{BB962C8B-B14F-4D97-AF65-F5344CB8AC3E}">
        <p14:creationId xmlns:p14="http://schemas.microsoft.com/office/powerpoint/2010/main" val="154288095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AA50C9B6-D2AF-4B6C-80A8-EF3ABFEC7ABA}" type="slidenum">
              <a:rPr lang="en-US"/>
              <a:pPr/>
              <a:t>63</a:t>
            </a:fld>
            <a:endParaRPr lang="en-US"/>
          </a:p>
        </p:txBody>
      </p:sp>
      <p:sp>
        <p:nvSpPr>
          <p:cNvPr id="1150978" name="Rectangle 2"/>
          <p:cNvSpPr>
            <a:spLocks noGrp="1" noRot="1" noChangeAspect="1" noChangeArrowheads="1" noTextEdit="1"/>
          </p:cNvSpPr>
          <p:nvPr>
            <p:ph type="sldImg"/>
          </p:nvPr>
        </p:nvSpPr>
        <p:spPr>
          <a:xfrm>
            <a:off x="398463" y="698500"/>
            <a:ext cx="6213475" cy="3495675"/>
          </a:xfrm>
          <a:ln/>
        </p:spPr>
      </p:sp>
      <p:sp>
        <p:nvSpPr>
          <p:cNvPr id="1150979" name="Rectangle 3"/>
          <p:cNvSpPr>
            <a:spLocks noGrp="1" noChangeArrowheads="1"/>
          </p:cNvSpPr>
          <p:nvPr>
            <p:ph type="body" idx="1"/>
          </p:nvPr>
        </p:nvSpPr>
        <p:spPr>
          <a:xfrm>
            <a:off x="933450" y="4427538"/>
            <a:ext cx="5143500" cy="4195762"/>
          </a:xfrm>
        </p:spPr>
        <p:txBody>
          <a:bodyPr lIns="93324" tIns="46662" rIns="93324" bIns="46662"/>
          <a:lstStyle/>
          <a:p>
            <a:r>
              <a:rPr lang="en-US" dirty="0"/>
              <a:t>As we said, this is the game we are playing; in NLP, it has always been clear, that the raw information</a:t>
            </a:r>
          </a:p>
          <a:p>
            <a:r>
              <a:rPr lang="en-US" dirty="0"/>
              <a:t>In a sentence is not sufficient, as is to represent a good predictor. Better functions of the input were</a:t>
            </a:r>
          </a:p>
          <a:p>
            <a:r>
              <a:rPr lang="en-US" dirty="0"/>
              <a:t>Generated, and learning was done in these terms. </a:t>
            </a:r>
          </a:p>
        </p:txBody>
      </p:sp>
    </p:spTree>
    <p:extLst>
      <p:ext uri="{BB962C8B-B14F-4D97-AF65-F5344CB8AC3E}">
        <p14:creationId xmlns:p14="http://schemas.microsoft.com/office/powerpoint/2010/main" val="338134382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69AE35-7E1F-4C5F-AB08-3A781158685B}" type="slidenum">
              <a:rPr lang="en-US"/>
              <a:pPr/>
              <a:t>64</a:t>
            </a:fld>
            <a:endParaRPr lang="en-US"/>
          </a:p>
        </p:txBody>
      </p:sp>
      <p:sp>
        <p:nvSpPr>
          <p:cNvPr id="1065986" name="Rectangle 2"/>
          <p:cNvSpPr>
            <a:spLocks noGrp="1" noRot="1" noChangeAspect="1" noChangeArrowheads="1" noTextEdit="1"/>
          </p:cNvSpPr>
          <p:nvPr>
            <p:ph type="sldImg"/>
          </p:nvPr>
        </p:nvSpPr>
        <p:spPr>
          <a:xfrm>
            <a:off x="425450" y="708025"/>
            <a:ext cx="6299200" cy="3543300"/>
          </a:xfrm>
          <a:ln/>
        </p:spPr>
      </p:sp>
      <p:sp>
        <p:nvSpPr>
          <p:cNvPr id="1065987" name="Rectangle 3"/>
          <p:cNvSpPr>
            <a:spLocks noGrp="1" noChangeArrowheads="1"/>
          </p:cNvSpPr>
          <p:nvPr>
            <p:ph type="body" idx="1"/>
          </p:nvPr>
        </p:nvSpPr>
        <p:spPr>
          <a:xfrm>
            <a:off x="954088" y="4487863"/>
            <a:ext cx="5241925" cy="4252912"/>
          </a:xfrm>
        </p:spPr>
        <p:txBody>
          <a:bodyPr/>
          <a:lstStyle/>
          <a:p>
            <a:endParaRPr lang="en-US" dirty="0"/>
          </a:p>
        </p:txBody>
      </p:sp>
    </p:spTree>
    <p:extLst>
      <p:ext uri="{BB962C8B-B14F-4D97-AF65-F5344CB8AC3E}">
        <p14:creationId xmlns:p14="http://schemas.microsoft.com/office/powerpoint/2010/main" val="86752010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F81BC2-8AE2-4D31-8A84-35737F083AD0}" type="slidenum">
              <a:rPr lang="en-US"/>
              <a:pPr/>
              <a:t>65</a:t>
            </a:fld>
            <a:endParaRPr lang="en-US"/>
          </a:p>
        </p:txBody>
      </p:sp>
      <p:sp>
        <p:nvSpPr>
          <p:cNvPr id="809986" name="Rectangle 2"/>
          <p:cNvSpPr>
            <a:spLocks noGrp="1" noRot="1" noChangeAspect="1" noChangeArrowheads="1" noTextEdit="1"/>
          </p:cNvSpPr>
          <p:nvPr>
            <p:ph type="sldImg"/>
          </p:nvPr>
        </p:nvSpPr>
        <p:spPr>
          <a:ln/>
        </p:spPr>
      </p:sp>
      <p:sp>
        <p:nvSpPr>
          <p:cNvPr id="8099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4030664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2EF67A-EAA4-4082-B08D-855E1AF9C2E5}" type="slidenum">
              <a:rPr lang="en-US"/>
              <a:pPr/>
              <a:t>66</a:t>
            </a:fld>
            <a:endParaRPr lang="en-US"/>
          </a:p>
        </p:txBody>
      </p:sp>
      <p:sp>
        <p:nvSpPr>
          <p:cNvPr id="1061890" name="Rectangle 2"/>
          <p:cNvSpPr>
            <a:spLocks noGrp="1" noRot="1" noChangeAspect="1" noChangeArrowheads="1" noTextEdit="1"/>
          </p:cNvSpPr>
          <p:nvPr>
            <p:ph type="sldImg"/>
          </p:nvPr>
        </p:nvSpPr>
        <p:spPr>
          <a:ln/>
        </p:spPr>
      </p:sp>
      <p:sp>
        <p:nvSpPr>
          <p:cNvPr id="10618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759468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DC7AFC-7AEA-4FCC-AB2C-6F799FBF5100}" type="slidenum">
              <a:rPr lang="en-US"/>
              <a:pPr/>
              <a:t>8</a:t>
            </a:fld>
            <a:endParaRPr lang="en-US"/>
          </a:p>
        </p:txBody>
      </p:sp>
      <p:sp>
        <p:nvSpPr>
          <p:cNvPr id="685058" name="Rectangle 2"/>
          <p:cNvSpPr>
            <a:spLocks noGrp="1" noRot="1" noChangeAspect="1" noChangeArrowheads="1" noTextEdit="1"/>
          </p:cNvSpPr>
          <p:nvPr>
            <p:ph type="sldImg"/>
          </p:nvPr>
        </p:nvSpPr>
        <p:spPr>
          <a:ln/>
        </p:spPr>
      </p:sp>
      <p:sp>
        <p:nvSpPr>
          <p:cNvPr id="6850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8179770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D5D265-42C7-4BC5-8465-AFF10978754E}" type="slidenum">
              <a:rPr lang="en-US"/>
              <a:pPr/>
              <a:t>67</a:t>
            </a:fld>
            <a:endParaRPr lang="en-US"/>
          </a:p>
        </p:txBody>
      </p:sp>
      <p:sp>
        <p:nvSpPr>
          <p:cNvPr id="816130" name="Rectangle 2"/>
          <p:cNvSpPr>
            <a:spLocks noGrp="1" noRot="1" noChangeAspect="1" noChangeArrowheads="1" noTextEdit="1"/>
          </p:cNvSpPr>
          <p:nvPr>
            <p:ph type="sldImg"/>
          </p:nvPr>
        </p:nvSpPr>
        <p:spPr>
          <a:ln/>
        </p:spPr>
      </p:sp>
      <p:sp>
        <p:nvSpPr>
          <p:cNvPr id="8161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17615433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F9C0B5-00B1-4A82-BB9F-B3E0D5E97B40}" type="slidenum">
              <a:rPr lang="en-US"/>
              <a:pPr/>
              <a:t>70</a:t>
            </a:fld>
            <a:endParaRPr lang="en-US"/>
          </a:p>
        </p:txBody>
      </p:sp>
      <p:sp>
        <p:nvSpPr>
          <p:cNvPr id="822274" name="Rectangle 2"/>
          <p:cNvSpPr>
            <a:spLocks noGrp="1" noRot="1" noChangeAspect="1" noChangeArrowheads="1" noTextEdit="1"/>
          </p:cNvSpPr>
          <p:nvPr>
            <p:ph type="sldImg"/>
          </p:nvPr>
        </p:nvSpPr>
        <p:spPr>
          <a:ln/>
        </p:spPr>
      </p:sp>
      <p:sp>
        <p:nvSpPr>
          <p:cNvPr id="8222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0604427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B9CD63-A509-489D-A2CC-4E3C4F83D8E2}" type="slidenum">
              <a:rPr lang="en-US"/>
              <a:pPr/>
              <a:t>71</a:t>
            </a:fld>
            <a:endParaRPr lang="en-US"/>
          </a:p>
        </p:txBody>
      </p:sp>
      <p:sp>
        <p:nvSpPr>
          <p:cNvPr id="824322" name="Rectangle 2"/>
          <p:cNvSpPr>
            <a:spLocks noGrp="1" noRot="1" noChangeAspect="1" noChangeArrowheads="1" noTextEdit="1"/>
          </p:cNvSpPr>
          <p:nvPr>
            <p:ph type="sldImg"/>
          </p:nvPr>
        </p:nvSpPr>
        <p:spPr>
          <a:ln/>
        </p:spPr>
      </p:sp>
      <p:sp>
        <p:nvSpPr>
          <p:cNvPr id="8243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449422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DC69DC-6DD5-4F4D-B074-C85950A4D887}" type="slidenum">
              <a:rPr lang="en-US"/>
              <a:pPr/>
              <a:t>72</a:t>
            </a:fld>
            <a:endParaRPr lang="en-US"/>
          </a:p>
        </p:txBody>
      </p:sp>
      <p:sp>
        <p:nvSpPr>
          <p:cNvPr id="826370" name="Rectangle 2"/>
          <p:cNvSpPr>
            <a:spLocks noGrp="1" noRot="1" noChangeAspect="1" noChangeArrowheads="1" noTextEdit="1"/>
          </p:cNvSpPr>
          <p:nvPr>
            <p:ph type="sldImg"/>
          </p:nvPr>
        </p:nvSpPr>
        <p:spPr>
          <a:ln/>
        </p:spPr>
      </p:sp>
      <p:sp>
        <p:nvSpPr>
          <p:cNvPr id="8263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5525007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FE3E2A-D1A5-432F-9FD8-BC6C4A60843E}" type="slidenum">
              <a:rPr lang="en-US"/>
              <a:pPr/>
              <a:t>73</a:t>
            </a:fld>
            <a:endParaRPr lang="en-US"/>
          </a:p>
        </p:txBody>
      </p:sp>
      <p:sp>
        <p:nvSpPr>
          <p:cNvPr id="922626" name="Rectangle 2"/>
          <p:cNvSpPr>
            <a:spLocks noGrp="1" noRot="1" noChangeAspect="1" noChangeArrowheads="1" noTextEdit="1"/>
          </p:cNvSpPr>
          <p:nvPr>
            <p:ph type="sldImg"/>
          </p:nvPr>
        </p:nvSpPr>
        <p:spPr>
          <a:xfrm>
            <a:off x="425450" y="708025"/>
            <a:ext cx="6299200" cy="3543300"/>
          </a:xfrm>
          <a:ln/>
        </p:spPr>
      </p:sp>
      <p:sp>
        <p:nvSpPr>
          <p:cNvPr id="922627" name="Rectangle 3"/>
          <p:cNvSpPr>
            <a:spLocks noGrp="1" noChangeArrowheads="1"/>
          </p:cNvSpPr>
          <p:nvPr>
            <p:ph type="body" idx="1"/>
          </p:nvPr>
        </p:nvSpPr>
        <p:spPr>
          <a:xfrm>
            <a:off x="954088" y="4487863"/>
            <a:ext cx="5241925" cy="4252912"/>
          </a:xfrm>
        </p:spPr>
        <p:txBody>
          <a:bodyPr/>
          <a:lstStyle/>
          <a:p>
            <a:endParaRPr lang="en-US"/>
          </a:p>
        </p:txBody>
      </p:sp>
    </p:spTree>
    <p:extLst>
      <p:ext uri="{BB962C8B-B14F-4D97-AF65-F5344CB8AC3E}">
        <p14:creationId xmlns:p14="http://schemas.microsoft.com/office/powerpoint/2010/main" val="429009607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FE3E2A-D1A5-432F-9FD8-BC6C4A60843E}" type="slidenum">
              <a:rPr lang="en-US"/>
              <a:pPr/>
              <a:t>74</a:t>
            </a:fld>
            <a:endParaRPr lang="en-US"/>
          </a:p>
        </p:txBody>
      </p:sp>
      <p:sp>
        <p:nvSpPr>
          <p:cNvPr id="922626" name="Rectangle 2"/>
          <p:cNvSpPr>
            <a:spLocks noGrp="1" noRot="1" noChangeAspect="1" noChangeArrowheads="1" noTextEdit="1"/>
          </p:cNvSpPr>
          <p:nvPr>
            <p:ph type="sldImg"/>
          </p:nvPr>
        </p:nvSpPr>
        <p:spPr>
          <a:xfrm>
            <a:off x="425450" y="708025"/>
            <a:ext cx="6299200" cy="3543300"/>
          </a:xfrm>
          <a:ln/>
        </p:spPr>
      </p:sp>
      <p:sp>
        <p:nvSpPr>
          <p:cNvPr id="922627" name="Rectangle 3"/>
          <p:cNvSpPr>
            <a:spLocks noGrp="1" noChangeArrowheads="1"/>
          </p:cNvSpPr>
          <p:nvPr>
            <p:ph type="body" idx="1"/>
          </p:nvPr>
        </p:nvSpPr>
        <p:spPr>
          <a:xfrm>
            <a:off x="954088" y="4487863"/>
            <a:ext cx="5241925" cy="4252912"/>
          </a:xfrm>
        </p:spPr>
        <p:txBody>
          <a:bodyPr/>
          <a:lstStyle/>
          <a:p>
            <a:endParaRPr lang="en-US"/>
          </a:p>
        </p:txBody>
      </p:sp>
    </p:spTree>
    <p:extLst>
      <p:ext uri="{BB962C8B-B14F-4D97-AF65-F5344CB8AC3E}">
        <p14:creationId xmlns:p14="http://schemas.microsoft.com/office/powerpoint/2010/main" val="196266509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4A1627-7B99-4A98-B1B5-7866F8942404}" type="slidenum">
              <a:rPr lang="en-US"/>
              <a:pPr/>
              <a:t>75</a:t>
            </a:fld>
            <a:endParaRPr lang="en-US"/>
          </a:p>
        </p:txBody>
      </p:sp>
      <p:sp>
        <p:nvSpPr>
          <p:cNvPr id="828418" name="Rectangle 2"/>
          <p:cNvSpPr>
            <a:spLocks noGrp="1" noRot="1" noChangeAspect="1" noChangeArrowheads="1" noTextEdit="1"/>
          </p:cNvSpPr>
          <p:nvPr>
            <p:ph type="sldImg"/>
          </p:nvPr>
        </p:nvSpPr>
        <p:spPr>
          <a:xfrm>
            <a:off x="423863" y="706438"/>
            <a:ext cx="6300787" cy="3544887"/>
          </a:xfrm>
          <a:ln/>
        </p:spPr>
      </p:sp>
      <p:sp>
        <p:nvSpPr>
          <p:cNvPr id="828419" name="Rectangle 3"/>
          <p:cNvSpPr>
            <a:spLocks noGrp="1" noChangeArrowheads="1"/>
          </p:cNvSpPr>
          <p:nvPr>
            <p:ph type="body" idx="1"/>
          </p:nvPr>
        </p:nvSpPr>
        <p:spPr>
          <a:xfrm>
            <a:off x="954088" y="4487863"/>
            <a:ext cx="5241925" cy="4254500"/>
          </a:xfrm>
        </p:spPr>
        <p:txBody>
          <a:bodyPr/>
          <a:lstStyle/>
          <a:p>
            <a:r>
              <a:rPr lang="en-US"/>
              <a:t>The function is pretty reasonable for cases we are interested in; 10 out of these 100 variables</a:t>
            </a:r>
          </a:p>
          <a:p>
            <a:r>
              <a:rPr lang="en-US"/>
              <a:t>Should be active. Clearly,  linear threshold function. And observe that the multiplicative update algorithm</a:t>
            </a:r>
          </a:p>
          <a:p>
            <a:r>
              <a:rPr lang="en-US"/>
              <a:t>Scales very nicely; essentially, the total number of variables (n) does not affect that time (number of</a:t>
            </a:r>
          </a:p>
          <a:p>
            <a:r>
              <a:rPr lang="en-US"/>
              <a:t>Examples) required to learn. This is far from what happens with an additive update algorithm.</a:t>
            </a:r>
          </a:p>
          <a:p>
            <a:r>
              <a:rPr lang="en-US"/>
              <a:t>This phenomenon will allow us to generate many many potentially plausible features, and learn</a:t>
            </a:r>
          </a:p>
          <a:p>
            <a:r>
              <a:rPr lang="en-US"/>
              <a:t>On top of them.</a:t>
            </a:r>
          </a:p>
        </p:txBody>
      </p:sp>
    </p:spTree>
    <p:extLst>
      <p:ext uri="{BB962C8B-B14F-4D97-AF65-F5344CB8AC3E}">
        <p14:creationId xmlns:p14="http://schemas.microsoft.com/office/powerpoint/2010/main" val="143129556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F4D23A-27C7-40B9-AD8E-124895B030F1}" type="slidenum">
              <a:rPr lang="en-US"/>
              <a:pPr/>
              <a:t>79</a:t>
            </a:fld>
            <a:endParaRPr lang="en-US"/>
          </a:p>
        </p:txBody>
      </p:sp>
      <p:sp>
        <p:nvSpPr>
          <p:cNvPr id="720898" name="Rectangle 2"/>
          <p:cNvSpPr>
            <a:spLocks noGrp="1" noRot="1" noChangeAspect="1" noChangeArrowheads="1" noTextEdit="1"/>
          </p:cNvSpPr>
          <p:nvPr>
            <p:ph type="sldImg"/>
          </p:nvPr>
        </p:nvSpPr>
        <p:spPr>
          <a:ln/>
        </p:spPr>
      </p:sp>
      <p:sp>
        <p:nvSpPr>
          <p:cNvPr id="7208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9847430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6B3C3033-BA2C-4224-B4C7-4A0FA63360C9}" type="slidenum">
              <a:rPr lang="en-US"/>
              <a:pPr/>
              <a:t>80</a:t>
            </a:fld>
            <a:endParaRPr lang="en-US"/>
          </a:p>
        </p:txBody>
      </p:sp>
      <p:sp>
        <p:nvSpPr>
          <p:cNvPr id="1189890" name="Rectangle 2"/>
          <p:cNvSpPr>
            <a:spLocks noGrp="1" noRot="1" noChangeAspect="1" noChangeArrowheads="1" noTextEdit="1"/>
          </p:cNvSpPr>
          <p:nvPr>
            <p:ph type="sldImg"/>
          </p:nvPr>
        </p:nvSpPr>
        <p:spPr>
          <a:ln/>
        </p:spPr>
      </p:sp>
      <p:sp>
        <p:nvSpPr>
          <p:cNvPr id="11898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87965605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1C467BF4-A1CC-4521-B27B-766AB1D473AB}" type="slidenum">
              <a:rPr lang="en-US"/>
              <a:pPr/>
              <a:t>81</a:t>
            </a:fld>
            <a:endParaRPr lang="en-US"/>
          </a:p>
        </p:txBody>
      </p:sp>
      <p:sp>
        <p:nvSpPr>
          <p:cNvPr id="1190914" name="Rectangle 2"/>
          <p:cNvSpPr>
            <a:spLocks noGrp="1" noRot="1" noChangeAspect="1" noChangeArrowheads="1" noTextEdit="1"/>
          </p:cNvSpPr>
          <p:nvPr>
            <p:ph type="sldImg"/>
          </p:nvPr>
        </p:nvSpPr>
        <p:spPr>
          <a:ln/>
        </p:spPr>
      </p:sp>
      <p:sp>
        <p:nvSpPr>
          <p:cNvPr id="11909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8051046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DC7AFC-7AEA-4FCC-AB2C-6F799FBF5100}" type="slidenum">
              <a:rPr lang="en-US"/>
              <a:pPr/>
              <a:t>9</a:t>
            </a:fld>
            <a:endParaRPr lang="en-US"/>
          </a:p>
        </p:txBody>
      </p:sp>
      <p:sp>
        <p:nvSpPr>
          <p:cNvPr id="685058" name="Rectangle 2"/>
          <p:cNvSpPr>
            <a:spLocks noGrp="1" noRot="1" noChangeAspect="1" noChangeArrowheads="1" noTextEdit="1"/>
          </p:cNvSpPr>
          <p:nvPr>
            <p:ph type="sldImg"/>
          </p:nvPr>
        </p:nvSpPr>
        <p:spPr>
          <a:ln/>
        </p:spPr>
      </p:sp>
      <p:sp>
        <p:nvSpPr>
          <p:cNvPr id="6850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1316898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F20ECF-A22A-43FA-9008-412250D6FE07}" type="slidenum">
              <a:rPr lang="en-US"/>
              <a:pPr/>
              <a:t>85</a:t>
            </a:fld>
            <a:endParaRPr lang="en-US"/>
          </a:p>
        </p:txBody>
      </p:sp>
      <p:sp>
        <p:nvSpPr>
          <p:cNvPr id="100354" name="Rectangle 2"/>
          <p:cNvSpPr>
            <a:spLocks noGrp="1" noRot="1" noChangeAspect="1" noChangeArrowheads="1" noTextEdit="1"/>
          </p:cNvSpPr>
          <p:nvPr>
            <p:ph type="sldImg"/>
          </p:nvPr>
        </p:nvSpPr>
        <p:spPr>
          <a:xfrm>
            <a:off x="427038" y="709613"/>
            <a:ext cx="6299200" cy="3543300"/>
          </a:xfrm>
          <a:ln/>
        </p:spPr>
      </p:sp>
      <p:sp>
        <p:nvSpPr>
          <p:cNvPr id="100355" name="Rectangle 3"/>
          <p:cNvSpPr>
            <a:spLocks noGrp="1" noChangeArrowheads="1"/>
          </p:cNvSpPr>
          <p:nvPr>
            <p:ph type="body" idx="1"/>
          </p:nvPr>
        </p:nvSpPr>
        <p:spPr>
          <a:xfrm>
            <a:off x="953347" y="4489822"/>
            <a:ext cx="5243407" cy="4248679"/>
          </a:xfrm>
        </p:spPr>
        <p:txBody>
          <a:bodyPr/>
          <a:lstStyle/>
          <a:p>
            <a:endParaRPr lang="en-US" dirty="0"/>
          </a:p>
        </p:txBody>
      </p:sp>
    </p:spTree>
    <p:extLst>
      <p:ext uri="{BB962C8B-B14F-4D97-AF65-F5344CB8AC3E}">
        <p14:creationId xmlns:p14="http://schemas.microsoft.com/office/powerpoint/2010/main" val="220962413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6BE5C3-4E79-4B02-959E-019142C83902}" type="slidenum">
              <a:rPr lang="en-US"/>
              <a:pPr/>
              <a:t>86</a:t>
            </a:fld>
            <a:endParaRPr lang="en-US"/>
          </a:p>
        </p:txBody>
      </p:sp>
      <p:sp>
        <p:nvSpPr>
          <p:cNvPr id="8194" name="Rectangle 2"/>
          <p:cNvSpPr>
            <a:spLocks noGrp="1" noRot="1" noChangeAspect="1" noChangeArrowheads="1" noTextEdit="1"/>
          </p:cNvSpPr>
          <p:nvPr>
            <p:ph type="sldImg"/>
          </p:nvPr>
        </p:nvSpPr>
        <p:spPr>
          <a:xfrm>
            <a:off x="427038" y="709613"/>
            <a:ext cx="6299200" cy="3543300"/>
          </a:xfrm>
          <a:ln/>
        </p:spPr>
      </p:sp>
      <p:sp>
        <p:nvSpPr>
          <p:cNvPr id="8195" name="Rectangle 3"/>
          <p:cNvSpPr>
            <a:spLocks noGrp="1" noChangeArrowheads="1"/>
          </p:cNvSpPr>
          <p:nvPr>
            <p:ph type="body" idx="1"/>
          </p:nvPr>
        </p:nvSpPr>
        <p:spPr>
          <a:xfrm>
            <a:off x="953347" y="4489822"/>
            <a:ext cx="5243407" cy="4248679"/>
          </a:xfrm>
        </p:spPr>
        <p:txBody>
          <a:bodyPr/>
          <a:lstStyle/>
          <a:p>
            <a:endParaRPr lang="en-US"/>
          </a:p>
        </p:txBody>
      </p:sp>
    </p:spTree>
    <p:extLst>
      <p:ext uri="{BB962C8B-B14F-4D97-AF65-F5344CB8AC3E}">
        <p14:creationId xmlns:p14="http://schemas.microsoft.com/office/powerpoint/2010/main" val="30734498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E7708A-AF52-46F8-AD14-AAFB9746E912}" type="slidenum">
              <a:rPr lang="en-US"/>
              <a:pPr/>
              <a:t>87</a:t>
            </a:fld>
            <a:endParaRPr lang="en-US"/>
          </a:p>
        </p:txBody>
      </p:sp>
      <p:sp>
        <p:nvSpPr>
          <p:cNvPr id="10242" name="Rectangle 2"/>
          <p:cNvSpPr>
            <a:spLocks noGrp="1" noRot="1" noChangeAspect="1" noChangeArrowheads="1" noTextEdit="1"/>
          </p:cNvSpPr>
          <p:nvPr>
            <p:ph type="sldImg"/>
          </p:nvPr>
        </p:nvSpPr>
        <p:spPr>
          <a:xfrm>
            <a:off x="427038" y="709613"/>
            <a:ext cx="6299200" cy="3543300"/>
          </a:xfrm>
          <a:ln/>
        </p:spPr>
      </p:sp>
      <p:sp>
        <p:nvSpPr>
          <p:cNvPr id="10243" name="Rectangle 3"/>
          <p:cNvSpPr>
            <a:spLocks noGrp="1" noChangeArrowheads="1"/>
          </p:cNvSpPr>
          <p:nvPr>
            <p:ph type="body" idx="1"/>
          </p:nvPr>
        </p:nvSpPr>
        <p:spPr>
          <a:xfrm>
            <a:off x="953347" y="4489822"/>
            <a:ext cx="5243407" cy="4248679"/>
          </a:xfrm>
        </p:spPr>
        <p:txBody>
          <a:bodyPr/>
          <a:lstStyle/>
          <a:p>
            <a:endParaRPr lang="en-US"/>
          </a:p>
        </p:txBody>
      </p:sp>
    </p:spTree>
    <p:extLst>
      <p:ext uri="{BB962C8B-B14F-4D97-AF65-F5344CB8AC3E}">
        <p14:creationId xmlns:p14="http://schemas.microsoft.com/office/powerpoint/2010/main" val="14098747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E03E13-187C-467B-8C06-D38C11EB6CAE}" type="slidenum">
              <a:rPr lang="en-US"/>
              <a:pPr/>
              <a:t>88</a:t>
            </a:fld>
            <a:endParaRPr lang="en-US"/>
          </a:p>
        </p:txBody>
      </p:sp>
      <p:sp>
        <p:nvSpPr>
          <p:cNvPr id="12290" name="Rectangle 2"/>
          <p:cNvSpPr>
            <a:spLocks noGrp="1" noRot="1" noChangeAspect="1" noChangeArrowheads="1" noTextEdit="1"/>
          </p:cNvSpPr>
          <p:nvPr>
            <p:ph type="sldImg"/>
          </p:nvPr>
        </p:nvSpPr>
        <p:spPr>
          <a:xfrm>
            <a:off x="427038" y="709613"/>
            <a:ext cx="6299200" cy="3543300"/>
          </a:xfrm>
          <a:ln/>
        </p:spPr>
      </p:sp>
      <p:sp>
        <p:nvSpPr>
          <p:cNvPr id="12291" name="Rectangle 3"/>
          <p:cNvSpPr>
            <a:spLocks noGrp="1" noChangeArrowheads="1"/>
          </p:cNvSpPr>
          <p:nvPr>
            <p:ph type="body" idx="1"/>
          </p:nvPr>
        </p:nvSpPr>
        <p:spPr>
          <a:xfrm>
            <a:off x="953347" y="4489822"/>
            <a:ext cx="5243407" cy="4248679"/>
          </a:xfrm>
        </p:spPr>
        <p:txBody>
          <a:bodyPr/>
          <a:lstStyle/>
          <a:p>
            <a:endParaRPr lang="en-US"/>
          </a:p>
        </p:txBody>
      </p:sp>
    </p:spTree>
    <p:extLst>
      <p:ext uri="{BB962C8B-B14F-4D97-AF65-F5344CB8AC3E}">
        <p14:creationId xmlns:p14="http://schemas.microsoft.com/office/powerpoint/2010/main" val="16730041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649412-24E6-4945-999B-924EEE822B72}" type="slidenum">
              <a:rPr lang="en-US"/>
              <a:pPr/>
              <a:t>89</a:t>
            </a:fld>
            <a:endParaRPr lang="en-US"/>
          </a:p>
        </p:txBody>
      </p:sp>
      <p:sp>
        <p:nvSpPr>
          <p:cNvPr id="14338" name="Rectangle 2"/>
          <p:cNvSpPr>
            <a:spLocks noGrp="1" noRot="1" noChangeAspect="1" noChangeArrowheads="1" noTextEdit="1"/>
          </p:cNvSpPr>
          <p:nvPr>
            <p:ph type="sldImg"/>
          </p:nvPr>
        </p:nvSpPr>
        <p:spPr>
          <a:xfrm>
            <a:off x="427038" y="709613"/>
            <a:ext cx="6299200" cy="3543300"/>
          </a:xfrm>
          <a:ln/>
        </p:spPr>
      </p:sp>
      <p:sp>
        <p:nvSpPr>
          <p:cNvPr id="14339" name="Rectangle 3"/>
          <p:cNvSpPr>
            <a:spLocks noGrp="1" noChangeArrowheads="1"/>
          </p:cNvSpPr>
          <p:nvPr>
            <p:ph type="body" idx="1"/>
          </p:nvPr>
        </p:nvSpPr>
        <p:spPr>
          <a:xfrm>
            <a:off x="953347" y="4489822"/>
            <a:ext cx="5243407" cy="4248679"/>
          </a:xfrm>
        </p:spPr>
        <p:txBody>
          <a:bodyPr/>
          <a:lstStyle/>
          <a:p>
            <a:endParaRPr lang="en-US"/>
          </a:p>
        </p:txBody>
      </p:sp>
    </p:spTree>
    <p:extLst>
      <p:ext uri="{BB962C8B-B14F-4D97-AF65-F5344CB8AC3E}">
        <p14:creationId xmlns:p14="http://schemas.microsoft.com/office/powerpoint/2010/main" val="204087510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F0E73C-D1EF-4A70-8C28-26F22CA0E36C}" type="slidenum">
              <a:rPr lang="en-US"/>
              <a:pPr/>
              <a:t>90</a:t>
            </a:fld>
            <a:endParaRPr lang="en-US"/>
          </a:p>
        </p:txBody>
      </p:sp>
      <p:sp>
        <p:nvSpPr>
          <p:cNvPr id="16386" name="Rectangle 2"/>
          <p:cNvSpPr>
            <a:spLocks noGrp="1" noRot="1" noChangeAspect="1" noChangeArrowheads="1" noTextEdit="1"/>
          </p:cNvSpPr>
          <p:nvPr>
            <p:ph type="sldImg"/>
          </p:nvPr>
        </p:nvSpPr>
        <p:spPr>
          <a:xfrm>
            <a:off x="427038" y="709613"/>
            <a:ext cx="6299200" cy="3543300"/>
          </a:xfrm>
          <a:ln/>
        </p:spPr>
      </p:sp>
      <p:sp>
        <p:nvSpPr>
          <p:cNvPr id="16387" name="Rectangle 3"/>
          <p:cNvSpPr>
            <a:spLocks noGrp="1" noChangeArrowheads="1"/>
          </p:cNvSpPr>
          <p:nvPr>
            <p:ph type="body" idx="1"/>
          </p:nvPr>
        </p:nvSpPr>
        <p:spPr>
          <a:xfrm>
            <a:off x="953347" y="4489822"/>
            <a:ext cx="5243407" cy="4248679"/>
          </a:xfrm>
        </p:spPr>
        <p:txBody>
          <a:bodyPr/>
          <a:lstStyle/>
          <a:p>
            <a:endParaRPr lang="en-US" dirty="0"/>
          </a:p>
        </p:txBody>
      </p:sp>
    </p:spTree>
    <p:extLst>
      <p:ext uri="{BB962C8B-B14F-4D97-AF65-F5344CB8AC3E}">
        <p14:creationId xmlns:p14="http://schemas.microsoft.com/office/powerpoint/2010/main" val="403692678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849B58-5A66-4F47-A6B2-F87BAE9589F4}" type="slidenum">
              <a:rPr lang="en-US"/>
              <a:pPr/>
              <a:t>91</a:t>
            </a:fld>
            <a:endParaRPr lang="en-US"/>
          </a:p>
        </p:txBody>
      </p:sp>
      <p:sp>
        <p:nvSpPr>
          <p:cNvPr id="18434" name="Rectangle 2"/>
          <p:cNvSpPr>
            <a:spLocks noGrp="1" noRot="1" noChangeAspect="1" noChangeArrowheads="1" noTextEdit="1"/>
          </p:cNvSpPr>
          <p:nvPr>
            <p:ph type="sldImg"/>
          </p:nvPr>
        </p:nvSpPr>
        <p:spPr>
          <a:xfrm>
            <a:off x="427038" y="709613"/>
            <a:ext cx="6299200" cy="3543300"/>
          </a:xfrm>
          <a:ln/>
        </p:spPr>
      </p:sp>
      <p:sp>
        <p:nvSpPr>
          <p:cNvPr id="18435" name="Rectangle 3"/>
          <p:cNvSpPr>
            <a:spLocks noGrp="1" noChangeArrowheads="1"/>
          </p:cNvSpPr>
          <p:nvPr>
            <p:ph type="body" idx="1"/>
          </p:nvPr>
        </p:nvSpPr>
        <p:spPr>
          <a:xfrm>
            <a:off x="953347" y="4489822"/>
            <a:ext cx="5243407" cy="4248679"/>
          </a:xfrm>
        </p:spPr>
        <p:txBody>
          <a:bodyPr/>
          <a:lstStyle/>
          <a:p>
            <a:endParaRPr lang="en-US"/>
          </a:p>
        </p:txBody>
      </p:sp>
    </p:spTree>
    <p:extLst>
      <p:ext uri="{BB962C8B-B14F-4D97-AF65-F5344CB8AC3E}">
        <p14:creationId xmlns:p14="http://schemas.microsoft.com/office/powerpoint/2010/main" val="395908566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C5C325-CC96-41A6-A23A-04C2EBCEF117}" type="slidenum">
              <a:rPr lang="en-US"/>
              <a:pPr/>
              <a:t>92</a:t>
            </a:fld>
            <a:endParaRPr lang="en-US"/>
          </a:p>
        </p:txBody>
      </p:sp>
      <p:sp>
        <p:nvSpPr>
          <p:cNvPr id="20482" name="Rectangle 2"/>
          <p:cNvSpPr>
            <a:spLocks noGrp="1" noRot="1" noChangeAspect="1" noChangeArrowheads="1" noTextEdit="1"/>
          </p:cNvSpPr>
          <p:nvPr>
            <p:ph type="sldImg"/>
          </p:nvPr>
        </p:nvSpPr>
        <p:spPr>
          <a:xfrm>
            <a:off x="427038" y="709613"/>
            <a:ext cx="6299200" cy="3543300"/>
          </a:xfrm>
          <a:ln/>
        </p:spPr>
      </p:sp>
      <p:sp>
        <p:nvSpPr>
          <p:cNvPr id="20483" name="Rectangle 3"/>
          <p:cNvSpPr>
            <a:spLocks noGrp="1" noChangeArrowheads="1"/>
          </p:cNvSpPr>
          <p:nvPr>
            <p:ph type="body" idx="1"/>
          </p:nvPr>
        </p:nvSpPr>
        <p:spPr>
          <a:xfrm>
            <a:off x="953347" y="4489822"/>
            <a:ext cx="5243407" cy="4248679"/>
          </a:xfrm>
        </p:spPr>
        <p:txBody>
          <a:bodyPr/>
          <a:lstStyle/>
          <a:p>
            <a:endParaRPr lang="en-US" dirty="0"/>
          </a:p>
        </p:txBody>
      </p:sp>
    </p:spTree>
    <p:extLst>
      <p:ext uri="{BB962C8B-B14F-4D97-AF65-F5344CB8AC3E}">
        <p14:creationId xmlns:p14="http://schemas.microsoft.com/office/powerpoint/2010/main" val="305294590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618CD0-E1AA-4186-BE48-E93D791E2E9B}" type="slidenum">
              <a:rPr lang="en-US"/>
              <a:pPr/>
              <a:t>93</a:t>
            </a:fld>
            <a:endParaRPr lang="en-US"/>
          </a:p>
        </p:txBody>
      </p:sp>
      <p:sp>
        <p:nvSpPr>
          <p:cNvPr id="22530" name="Rectangle 2"/>
          <p:cNvSpPr>
            <a:spLocks noGrp="1" noRot="1" noChangeAspect="1" noChangeArrowheads="1" noTextEdit="1"/>
          </p:cNvSpPr>
          <p:nvPr>
            <p:ph type="sldImg"/>
          </p:nvPr>
        </p:nvSpPr>
        <p:spPr>
          <a:xfrm>
            <a:off x="427038" y="709613"/>
            <a:ext cx="6299200" cy="3543300"/>
          </a:xfrm>
          <a:ln/>
        </p:spPr>
      </p:sp>
      <p:sp>
        <p:nvSpPr>
          <p:cNvPr id="22531" name="Rectangle 3"/>
          <p:cNvSpPr>
            <a:spLocks noGrp="1" noChangeArrowheads="1"/>
          </p:cNvSpPr>
          <p:nvPr>
            <p:ph type="body" idx="1"/>
          </p:nvPr>
        </p:nvSpPr>
        <p:spPr>
          <a:xfrm>
            <a:off x="953347" y="4489822"/>
            <a:ext cx="5243407" cy="4248679"/>
          </a:xfrm>
        </p:spPr>
        <p:txBody>
          <a:bodyPr/>
          <a:lstStyle/>
          <a:p>
            <a:endParaRPr lang="en-US"/>
          </a:p>
        </p:txBody>
      </p:sp>
    </p:spTree>
    <p:extLst>
      <p:ext uri="{BB962C8B-B14F-4D97-AF65-F5344CB8AC3E}">
        <p14:creationId xmlns:p14="http://schemas.microsoft.com/office/powerpoint/2010/main" val="367003630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F8543F-54AC-4F62-AD08-7054A3894352}" type="slidenum">
              <a:rPr lang="en-US"/>
              <a:pPr/>
              <a:t>94</a:t>
            </a:fld>
            <a:endParaRPr lang="en-US"/>
          </a:p>
        </p:txBody>
      </p:sp>
      <p:sp>
        <p:nvSpPr>
          <p:cNvPr id="24578" name="Rectangle 2"/>
          <p:cNvSpPr>
            <a:spLocks noGrp="1" noRot="1" noChangeAspect="1" noChangeArrowheads="1" noTextEdit="1"/>
          </p:cNvSpPr>
          <p:nvPr>
            <p:ph type="sldImg"/>
          </p:nvPr>
        </p:nvSpPr>
        <p:spPr>
          <a:xfrm>
            <a:off x="427038" y="709613"/>
            <a:ext cx="6299200" cy="3543300"/>
          </a:xfrm>
          <a:ln/>
        </p:spPr>
      </p:sp>
      <p:sp>
        <p:nvSpPr>
          <p:cNvPr id="24579" name="Rectangle 3"/>
          <p:cNvSpPr>
            <a:spLocks noGrp="1" noChangeArrowheads="1"/>
          </p:cNvSpPr>
          <p:nvPr>
            <p:ph type="body" idx="1"/>
          </p:nvPr>
        </p:nvSpPr>
        <p:spPr>
          <a:xfrm>
            <a:off x="953347" y="4489822"/>
            <a:ext cx="5243407" cy="4248679"/>
          </a:xfrm>
        </p:spPr>
        <p:txBody>
          <a:bodyPr/>
          <a:lstStyle/>
          <a:p>
            <a:endParaRPr lang="en-US"/>
          </a:p>
        </p:txBody>
      </p:sp>
    </p:spTree>
    <p:extLst>
      <p:ext uri="{BB962C8B-B14F-4D97-AF65-F5344CB8AC3E}">
        <p14:creationId xmlns:p14="http://schemas.microsoft.com/office/powerpoint/2010/main" val="36696910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DC7AFC-7AEA-4FCC-AB2C-6F799FBF5100}" type="slidenum">
              <a:rPr lang="en-US"/>
              <a:pPr/>
              <a:t>10</a:t>
            </a:fld>
            <a:endParaRPr lang="en-US"/>
          </a:p>
        </p:txBody>
      </p:sp>
      <p:sp>
        <p:nvSpPr>
          <p:cNvPr id="685058" name="Rectangle 2"/>
          <p:cNvSpPr>
            <a:spLocks noGrp="1" noRot="1" noChangeAspect="1" noChangeArrowheads="1" noTextEdit="1"/>
          </p:cNvSpPr>
          <p:nvPr>
            <p:ph type="sldImg"/>
          </p:nvPr>
        </p:nvSpPr>
        <p:spPr>
          <a:ln/>
        </p:spPr>
      </p:sp>
      <p:sp>
        <p:nvSpPr>
          <p:cNvPr id="6850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94922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9D0072-7178-4C52-B83B-B3B337981DC5}" type="slidenum">
              <a:rPr lang="en-US"/>
              <a:pPr/>
              <a:t>95</a:t>
            </a:fld>
            <a:endParaRPr lang="en-US"/>
          </a:p>
        </p:txBody>
      </p:sp>
      <p:sp>
        <p:nvSpPr>
          <p:cNvPr id="96258" name="Rectangle 2"/>
          <p:cNvSpPr>
            <a:spLocks noGrp="1" noRot="1" noChangeAspect="1" noChangeArrowheads="1" noTextEdit="1"/>
          </p:cNvSpPr>
          <p:nvPr>
            <p:ph type="sldImg"/>
          </p:nvPr>
        </p:nvSpPr>
        <p:spPr>
          <a:xfrm>
            <a:off x="374650" y="698500"/>
            <a:ext cx="6351588" cy="3573463"/>
          </a:xfrm>
          <a:ln/>
        </p:spPr>
      </p:sp>
      <p:sp>
        <p:nvSpPr>
          <p:cNvPr id="96259" name="Rectangle 3"/>
          <p:cNvSpPr>
            <a:spLocks noGrp="1" noChangeArrowheads="1"/>
          </p:cNvSpPr>
          <p:nvPr>
            <p:ph type="body" idx="1"/>
          </p:nvPr>
        </p:nvSpPr>
        <p:spPr>
          <a:xfrm>
            <a:off x="936795" y="4504584"/>
            <a:ext cx="5225201" cy="4271645"/>
          </a:xfrm>
        </p:spPr>
        <p:txBody>
          <a:bodyPr/>
          <a:lstStyle/>
          <a:p>
            <a:endParaRPr lang="en-US"/>
          </a:p>
        </p:txBody>
      </p:sp>
    </p:spTree>
    <p:extLst>
      <p:ext uri="{BB962C8B-B14F-4D97-AF65-F5344CB8AC3E}">
        <p14:creationId xmlns:p14="http://schemas.microsoft.com/office/powerpoint/2010/main" val="34194650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267B6F-9C35-4753-A1F0-4D08AB492C90}" type="slidenum">
              <a:rPr lang="en-US"/>
              <a:pPr/>
              <a:t>96</a:t>
            </a:fld>
            <a:endParaRPr lang="en-US"/>
          </a:p>
        </p:txBody>
      </p:sp>
      <p:sp>
        <p:nvSpPr>
          <p:cNvPr id="28674" name="Rectangle 2"/>
          <p:cNvSpPr>
            <a:spLocks noGrp="1" noRot="1" noChangeAspect="1" noChangeArrowheads="1" noTextEdit="1"/>
          </p:cNvSpPr>
          <p:nvPr>
            <p:ph type="sldImg"/>
          </p:nvPr>
        </p:nvSpPr>
        <p:spPr>
          <a:xfrm>
            <a:off x="427038" y="709613"/>
            <a:ext cx="6299200" cy="3543300"/>
          </a:xfrm>
          <a:ln/>
        </p:spPr>
      </p:sp>
      <p:sp>
        <p:nvSpPr>
          <p:cNvPr id="28675" name="Rectangle 3"/>
          <p:cNvSpPr>
            <a:spLocks noGrp="1" noChangeArrowheads="1"/>
          </p:cNvSpPr>
          <p:nvPr>
            <p:ph type="body" idx="1"/>
          </p:nvPr>
        </p:nvSpPr>
        <p:spPr>
          <a:xfrm>
            <a:off x="953347" y="4489822"/>
            <a:ext cx="5243407" cy="4248679"/>
          </a:xfrm>
        </p:spPr>
        <p:txBody>
          <a:bodyPr/>
          <a:lstStyle/>
          <a:p>
            <a:endParaRPr lang="en-US"/>
          </a:p>
        </p:txBody>
      </p:sp>
    </p:spTree>
    <p:extLst>
      <p:ext uri="{BB962C8B-B14F-4D97-AF65-F5344CB8AC3E}">
        <p14:creationId xmlns:p14="http://schemas.microsoft.com/office/powerpoint/2010/main" val="65848128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39A155-B3E8-42D3-95DE-82C8F03F2071}" type="slidenum">
              <a:rPr lang="en-US"/>
              <a:pPr/>
              <a:t>97</a:t>
            </a:fld>
            <a:endParaRPr lang="en-US"/>
          </a:p>
        </p:txBody>
      </p:sp>
      <p:sp>
        <p:nvSpPr>
          <p:cNvPr id="30722" name="Rectangle 2"/>
          <p:cNvSpPr>
            <a:spLocks noGrp="1" noRot="1" noChangeAspect="1" noChangeArrowheads="1" noTextEdit="1"/>
          </p:cNvSpPr>
          <p:nvPr>
            <p:ph type="sldImg"/>
          </p:nvPr>
        </p:nvSpPr>
        <p:spPr>
          <a:xfrm>
            <a:off x="427038" y="709613"/>
            <a:ext cx="6299200" cy="3543300"/>
          </a:xfrm>
          <a:ln/>
        </p:spPr>
      </p:sp>
      <p:sp>
        <p:nvSpPr>
          <p:cNvPr id="30723" name="Rectangle 3"/>
          <p:cNvSpPr>
            <a:spLocks noGrp="1" noChangeArrowheads="1"/>
          </p:cNvSpPr>
          <p:nvPr>
            <p:ph type="body" idx="1"/>
          </p:nvPr>
        </p:nvSpPr>
        <p:spPr>
          <a:xfrm>
            <a:off x="953347" y="4489822"/>
            <a:ext cx="5243407" cy="4248679"/>
          </a:xfrm>
        </p:spPr>
        <p:txBody>
          <a:bodyPr/>
          <a:lstStyle/>
          <a:p>
            <a:endParaRPr lang="en-US"/>
          </a:p>
        </p:txBody>
      </p:sp>
    </p:spTree>
    <p:extLst>
      <p:ext uri="{BB962C8B-B14F-4D97-AF65-F5344CB8AC3E}">
        <p14:creationId xmlns:p14="http://schemas.microsoft.com/office/powerpoint/2010/main" val="224003373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70662" indent="-296408" eaLnBrk="0" hangingPunct="0">
              <a:defRPr>
                <a:solidFill>
                  <a:schemeClr val="tx1"/>
                </a:solidFill>
                <a:latin typeface="Arial" charset="0"/>
                <a:cs typeface="Arial" charset="0"/>
              </a:defRPr>
            </a:lvl2pPr>
            <a:lvl3pPr marL="1185634" indent="-237127" eaLnBrk="0" hangingPunct="0">
              <a:defRPr>
                <a:solidFill>
                  <a:schemeClr val="tx1"/>
                </a:solidFill>
                <a:latin typeface="Arial" charset="0"/>
                <a:cs typeface="Arial" charset="0"/>
              </a:defRPr>
            </a:lvl3pPr>
            <a:lvl4pPr marL="1659887" indent="-237127" eaLnBrk="0" hangingPunct="0">
              <a:defRPr>
                <a:solidFill>
                  <a:schemeClr val="tx1"/>
                </a:solidFill>
                <a:latin typeface="Arial" charset="0"/>
                <a:cs typeface="Arial" charset="0"/>
              </a:defRPr>
            </a:lvl4pPr>
            <a:lvl5pPr marL="2134141" indent="-237127" eaLnBrk="0" hangingPunct="0">
              <a:defRPr>
                <a:solidFill>
                  <a:schemeClr val="tx1"/>
                </a:solidFill>
                <a:latin typeface="Arial" charset="0"/>
                <a:cs typeface="Arial" charset="0"/>
              </a:defRPr>
            </a:lvl5pPr>
            <a:lvl6pPr marL="2608395" indent="-237127" eaLnBrk="0" fontAlgn="base" hangingPunct="0">
              <a:spcBef>
                <a:spcPct val="0"/>
              </a:spcBef>
              <a:spcAft>
                <a:spcPct val="0"/>
              </a:spcAft>
              <a:defRPr>
                <a:solidFill>
                  <a:schemeClr val="tx1"/>
                </a:solidFill>
                <a:latin typeface="Arial" charset="0"/>
                <a:cs typeface="Arial" charset="0"/>
              </a:defRPr>
            </a:lvl6pPr>
            <a:lvl7pPr marL="3082648" indent="-237127" eaLnBrk="0" fontAlgn="base" hangingPunct="0">
              <a:spcBef>
                <a:spcPct val="0"/>
              </a:spcBef>
              <a:spcAft>
                <a:spcPct val="0"/>
              </a:spcAft>
              <a:defRPr>
                <a:solidFill>
                  <a:schemeClr val="tx1"/>
                </a:solidFill>
                <a:latin typeface="Arial" charset="0"/>
                <a:cs typeface="Arial" charset="0"/>
              </a:defRPr>
            </a:lvl7pPr>
            <a:lvl8pPr marL="3556902" indent="-237127" eaLnBrk="0" fontAlgn="base" hangingPunct="0">
              <a:spcBef>
                <a:spcPct val="0"/>
              </a:spcBef>
              <a:spcAft>
                <a:spcPct val="0"/>
              </a:spcAft>
              <a:defRPr>
                <a:solidFill>
                  <a:schemeClr val="tx1"/>
                </a:solidFill>
                <a:latin typeface="Arial" charset="0"/>
                <a:cs typeface="Arial" charset="0"/>
              </a:defRPr>
            </a:lvl8pPr>
            <a:lvl9pPr marL="4031155" indent="-237127" eaLnBrk="0" fontAlgn="base" hangingPunct="0">
              <a:spcBef>
                <a:spcPct val="0"/>
              </a:spcBef>
              <a:spcAft>
                <a:spcPct val="0"/>
              </a:spcAft>
              <a:defRPr>
                <a:solidFill>
                  <a:schemeClr val="tx1"/>
                </a:solidFill>
                <a:latin typeface="Arial" charset="0"/>
                <a:cs typeface="Arial" charset="0"/>
              </a:defRPr>
            </a:lvl9pPr>
          </a:lstStyle>
          <a:p>
            <a:pPr eaLnBrk="1" hangingPunct="1"/>
            <a:fld id="{24846C9B-D697-4206-A9BD-5D961CD6DBCA}" type="slidenum">
              <a:rPr lang="en-US"/>
              <a:pPr eaLnBrk="1" hangingPunct="1"/>
              <a:t>98</a:t>
            </a:fld>
            <a:endParaRPr lang="en-US"/>
          </a:p>
        </p:txBody>
      </p:sp>
      <p:sp>
        <p:nvSpPr>
          <p:cNvPr id="63491" name="Rectangle 2"/>
          <p:cNvSpPr>
            <a:spLocks noGrp="1" noRot="1" noChangeAspect="1" noChangeArrowheads="1" noTextEdit="1"/>
          </p:cNvSpPr>
          <p:nvPr>
            <p:ph type="sldImg"/>
          </p:nvPr>
        </p:nvSpPr>
        <p:spPr>
          <a:xfrm>
            <a:off x="427038" y="709613"/>
            <a:ext cx="6299200" cy="3543300"/>
          </a:xfrm>
          <a:ln/>
        </p:spPr>
      </p:sp>
      <p:sp>
        <p:nvSpPr>
          <p:cNvPr id="63492" name="Rectangle 3"/>
          <p:cNvSpPr>
            <a:spLocks noGrp="1" noChangeArrowheads="1"/>
          </p:cNvSpPr>
          <p:nvPr>
            <p:ph type="body" idx="1"/>
          </p:nvPr>
        </p:nvSpPr>
        <p:spPr>
          <a:xfrm>
            <a:off x="953347" y="4489822"/>
            <a:ext cx="5243407" cy="4248679"/>
          </a:xfrm>
          <a:noFill/>
        </p:spPr>
        <p:txBody>
          <a:bodyPr/>
          <a:lstStyle/>
          <a:p>
            <a:pPr eaLnBrk="1" hangingPunct="1"/>
            <a:endParaRPr lang="en-US">
              <a:latin typeface="Arial" charset="0"/>
              <a:cs typeface="Arial" charset="0"/>
            </a:endParaRPr>
          </a:p>
        </p:txBody>
      </p:sp>
    </p:spTree>
    <p:extLst>
      <p:ext uri="{BB962C8B-B14F-4D97-AF65-F5344CB8AC3E}">
        <p14:creationId xmlns:p14="http://schemas.microsoft.com/office/powerpoint/2010/main" val="248656055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70662" indent="-296408" eaLnBrk="0" hangingPunct="0">
              <a:defRPr>
                <a:solidFill>
                  <a:schemeClr val="tx1"/>
                </a:solidFill>
                <a:latin typeface="Arial" charset="0"/>
                <a:cs typeface="Arial" charset="0"/>
              </a:defRPr>
            </a:lvl2pPr>
            <a:lvl3pPr marL="1185634" indent="-237127" eaLnBrk="0" hangingPunct="0">
              <a:defRPr>
                <a:solidFill>
                  <a:schemeClr val="tx1"/>
                </a:solidFill>
                <a:latin typeface="Arial" charset="0"/>
                <a:cs typeface="Arial" charset="0"/>
              </a:defRPr>
            </a:lvl3pPr>
            <a:lvl4pPr marL="1659887" indent="-237127" eaLnBrk="0" hangingPunct="0">
              <a:defRPr>
                <a:solidFill>
                  <a:schemeClr val="tx1"/>
                </a:solidFill>
                <a:latin typeface="Arial" charset="0"/>
                <a:cs typeface="Arial" charset="0"/>
              </a:defRPr>
            </a:lvl4pPr>
            <a:lvl5pPr marL="2134141" indent="-237127" eaLnBrk="0" hangingPunct="0">
              <a:defRPr>
                <a:solidFill>
                  <a:schemeClr val="tx1"/>
                </a:solidFill>
                <a:latin typeface="Arial" charset="0"/>
                <a:cs typeface="Arial" charset="0"/>
              </a:defRPr>
            </a:lvl5pPr>
            <a:lvl6pPr marL="2608395" indent="-237127" eaLnBrk="0" fontAlgn="base" hangingPunct="0">
              <a:spcBef>
                <a:spcPct val="0"/>
              </a:spcBef>
              <a:spcAft>
                <a:spcPct val="0"/>
              </a:spcAft>
              <a:defRPr>
                <a:solidFill>
                  <a:schemeClr val="tx1"/>
                </a:solidFill>
                <a:latin typeface="Arial" charset="0"/>
                <a:cs typeface="Arial" charset="0"/>
              </a:defRPr>
            </a:lvl6pPr>
            <a:lvl7pPr marL="3082648" indent="-237127" eaLnBrk="0" fontAlgn="base" hangingPunct="0">
              <a:spcBef>
                <a:spcPct val="0"/>
              </a:spcBef>
              <a:spcAft>
                <a:spcPct val="0"/>
              </a:spcAft>
              <a:defRPr>
                <a:solidFill>
                  <a:schemeClr val="tx1"/>
                </a:solidFill>
                <a:latin typeface="Arial" charset="0"/>
                <a:cs typeface="Arial" charset="0"/>
              </a:defRPr>
            </a:lvl7pPr>
            <a:lvl8pPr marL="3556902" indent="-237127" eaLnBrk="0" fontAlgn="base" hangingPunct="0">
              <a:spcBef>
                <a:spcPct val="0"/>
              </a:spcBef>
              <a:spcAft>
                <a:spcPct val="0"/>
              </a:spcAft>
              <a:defRPr>
                <a:solidFill>
                  <a:schemeClr val="tx1"/>
                </a:solidFill>
                <a:latin typeface="Arial" charset="0"/>
                <a:cs typeface="Arial" charset="0"/>
              </a:defRPr>
            </a:lvl8pPr>
            <a:lvl9pPr marL="4031155" indent="-237127" eaLnBrk="0" fontAlgn="base" hangingPunct="0">
              <a:spcBef>
                <a:spcPct val="0"/>
              </a:spcBef>
              <a:spcAft>
                <a:spcPct val="0"/>
              </a:spcAft>
              <a:defRPr>
                <a:solidFill>
                  <a:schemeClr val="tx1"/>
                </a:solidFill>
                <a:latin typeface="Arial" charset="0"/>
                <a:cs typeface="Arial" charset="0"/>
              </a:defRPr>
            </a:lvl9pPr>
          </a:lstStyle>
          <a:p>
            <a:pPr eaLnBrk="1" hangingPunct="1"/>
            <a:fld id="{24846C9B-D697-4206-A9BD-5D961CD6DBCA}" type="slidenum">
              <a:rPr lang="en-US"/>
              <a:pPr eaLnBrk="1" hangingPunct="1"/>
              <a:t>99</a:t>
            </a:fld>
            <a:endParaRPr lang="en-US"/>
          </a:p>
        </p:txBody>
      </p:sp>
      <p:sp>
        <p:nvSpPr>
          <p:cNvPr id="63491" name="Rectangle 2"/>
          <p:cNvSpPr>
            <a:spLocks noGrp="1" noRot="1" noChangeAspect="1" noChangeArrowheads="1" noTextEdit="1"/>
          </p:cNvSpPr>
          <p:nvPr>
            <p:ph type="sldImg"/>
          </p:nvPr>
        </p:nvSpPr>
        <p:spPr>
          <a:xfrm>
            <a:off x="427038" y="709613"/>
            <a:ext cx="6299200" cy="3543300"/>
          </a:xfrm>
          <a:ln/>
        </p:spPr>
      </p:sp>
      <p:sp>
        <p:nvSpPr>
          <p:cNvPr id="63492" name="Rectangle 3"/>
          <p:cNvSpPr>
            <a:spLocks noGrp="1" noChangeArrowheads="1"/>
          </p:cNvSpPr>
          <p:nvPr>
            <p:ph type="body" idx="1"/>
          </p:nvPr>
        </p:nvSpPr>
        <p:spPr>
          <a:xfrm>
            <a:off x="953347" y="4489822"/>
            <a:ext cx="5243407" cy="4248679"/>
          </a:xfrm>
          <a:noFill/>
        </p:spPr>
        <p:txBody>
          <a:bodyPr/>
          <a:lstStyle/>
          <a:p>
            <a:pPr eaLnBrk="1" hangingPunct="1"/>
            <a:endParaRPr lang="en-US" dirty="0">
              <a:latin typeface="Arial" charset="0"/>
              <a:cs typeface="Arial" charset="0"/>
            </a:endParaRPr>
          </a:p>
        </p:txBody>
      </p:sp>
    </p:spTree>
    <p:extLst>
      <p:ext uri="{BB962C8B-B14F-4D97-AF65-F5344CB8AC3E}">
        <p14:creationId xmlns:p14="http://schemas.microsoft.com/office/powerpoint/2010/main" val="279927995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70662" indent="-296408" eaLnBrk="0" hangingPunct="0">
              <a:defRPr>
                <a:solidFill>
                  <a:schemeClr val="tx1"/>
                </a:solidFill>
                <a:latin typeface="Arial" charset="0"/>
                <a:cs typeface="Arial" charset="0"/>
              </a:defRPr>
            </a:lvl2pPr>
            <a:lvl3pPr marL="1185634" indent="-237127" eaLnBrk="0" hangingPunct="0">
              <a:defRPr>
                <a:solidFill>
                  <a:schemeClr val="tx1"/>
                </a:solidFill>
                <a:latin typeface="Arial" charset="0"/>
                <a:cs typeface="Arial" charset="0"/>
              </a:defRPr>
            </a:lvl3pPr>
            <a:lvl4pPr marL="1659887" indent="-237127" eaLnBrk="0" hangingPunct="0">
              <a:defRPr>
                <a:solidFill>
                  <a:schemeClr val="tx1"/>
                </a:solidFill>
                <a:latin typeface="Arial" charset="0"/>
                <a:cs typeface="Arial" charset="0"/>
              </a:defRPr>
            </a:lvl4pPr>
            <a:lvl5pPr marL="2134141" indent="-237127" eaLnBrk="0" hangingPunct="0">
              <a:defRPr>
                <a:solidFill>
                  <a:schemeClr val="tx1"/>
                </a:solidFill>
                <a:latin typeface="Arial" charset="0"/>
                <a:cs typeface="Arial" charset="0"/>
              </a:defRPr>
            </a:lvl5pPr>
            <a:lvl6pPr marL="2608395" indent="-237127" eaLnBrk="0" fontAlgn="base" hangingPunct="0">
              <a:spcBef>
                <a:spcPct val="0"/>
              </a:spcBef>
              <a:spcAft>
                <a:spcPct val="0"/>
              </a:spcAft>
              <a:defRPr>
                <a:solidFill>
                  <a:schemeClr val="tx1"/>
                </a:solidFill>
                <a:latin typeface="Arial" charset="0"/>
                <a:cs typeface="Arial" charset="0"/>
              </a:defRPr>
            </a:lvl6pPr>
            <a:lvl7pPr marL="3082648" indent="-237127" eaLnBrk="0" fontAlgn="base" hangingPunct="0">
              <a:spcBef>
                <a:spcPct val="0"/>
              </a:spcBef>
              <a:spcAft>
                <a:spcPct val="0"/>
              </a:spcAft>
              <a:defRPr>
                <a:solidFill>
                  <a:schemeClr val="tx1"/>
                </a:solidFill>
                <a:latin typeface="Arial" charset="0"/>
                <a:cs typeface="Arial" charset="0"/>
              </a:defRPr>
            </a:lvl7pPr>
            <a:lvl8pPr marL="3556902" indent="-237127" eaLnBrk="0" fontAlgn="base" hangingPunct="0">
              <a:spcBef>
                <a:spcPct val="0"/>
              </a:spcBef>
              <a:spcAft>
                <a:spcPct val="0"/>
              </a:spcAft>
              <a:defRPr>
                <a:solidFill>
                  <a:schemeClr val="tx1"/>
                </a:solidFill>
                <a:latin typeface="Arial" charset="0"/>
                <a:cs typeface="Arial" charset="0"/>
              </a:defRPr>
            </a:lvl8pPr>
            <a:lvl9pPr marL="4031155" indent="-237127" eaLnBrk="0" fontAlgn="base" hangingPunct="0">
              <a:spcBef>
                <a:spcPct val="0"/>
              </a:spcBef>
              <a:spcAft>
                <a:spcPct val="0"/>
              </a:spcAft>
              <a:defRPr>
                <a:solidFill>
                  <a:schemeClr val="tx1"/>
                </a:solidFill>
                <a:latin typeface="Arial" charset="0"/>
                <a:cs typeface="Arial" charset="0"/>
              </a:defRPr>
            </a:lvl9pPr>
          </a:lstStyle>
          <a:p>
            <a:pPr eaLnBrk="1" hangingPunct="1"/>
            <a:fld id="{853EE9DE-D5DC-47F7-83AC-B880EDE23DC5}" type="slidenum">
              <a:rPr lang="en-US"/>
              <a:pPr eaLnBrk="1" hangingPunct="1"/>
              <a:t>101</a:t>
            </a:fld>
            <a:endParaRPr lang="en-US"/>
          </a:p>
        </p:txBody>
      </p:sp>
      <p:sp>
        <p:nvSpPr>
          <p:cNvPr id="62467" name="Rectangle 2"/>
          <p:cNvSpPr>
            <a:spLocks noGrp="1" noRot="1" noChangeAspect="1" noChangeArrowheads="1" noTextEdit="1"/>
          </p:cNvSpPr>
          <p:nvPr>
            <p:ph type="sldImg"/>
          </p:nvPr>
        </p:nvSpPr>
        <p:spPr>
          <a:xfrm>
            <a:off x="427038" y="709613"/>
            <a:ext cx="6299200" cy="3543300"/>
          </a:xfrm>
          <a:ln/>
        </p:spPr>
      </p:sp>
      <p:sp>
        <p:nvSpPr>
          <p:cNvPr id="62468" name="Rectangle 3"/>
          <p:cNvSpPr>
            <a:spLocks noGrp="1" noChangeArrowheads="1"/>
          </p:cNvSpPr>
          <p:nvPr>
            <p:ph type="body" idx="1"/>
          </p:nvPr>
        </p:nvSpPr>
        <p:spPr>
          <a:xfrm>
            <a:off x="953347" y="4489822"/>
            <a:ext cx="5243407" cy="4248679"/>
          </a:xfrm>
          <a:noFill/>
        </p:spPr>
        <p:txBody>
          <a:bodyPr/>
          <a:lstStyle/>
          <a:p>
            <a:pPr eaLnBrk="1" hangingPunct="1"/>
            <a:endParaRPr lang="en-US">
              <a:latin typeface="Arial" charset="0"/>
              <a:cs typeface="Arial" charset="0"/>
            </a:endParaRPr>
          </a:p>
        </p:txBody>
      </p:sp>
    </p:spTree>
    <p:extLst>
      <p:ext uri="{BB962C8B-B14F-4D97-AF65-F5344CB8AC3E}">
        <p14:creationId xmlns:p14="http://schemas.microsoft.com/office/powerpoint/2010/main" val="247276513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70662" indent="-296408" eaLnBrk="0" hangingPunct="0">
              <a:defRPr>
                <a:solidFill>
                  <a:schemeClr val="tx1"/>
                </a:solidFill>
                <a:latin typeface="Arial" charset="0"/>
                <a:cs typeface="Arial" charset="0"/>
              </a:defRPr>
            </a:lvl2pPr>
            <a:lvl3pPr marL="1185634" indent="-237127" eaLnBrk="0" hangingPunct="0">
              <a:defRPr>
                <a:solidFill>
                  <a:schemeClr val="tx1"/>
                </a:solidFill>
                <a:latin typeface="Arial" charset="0"/>
                <a:cs typeface="Arial" charset="0"/>
              </a:defRPr>
            </a:lvl3pPr>
            <a:lvl4pPr marL="1659887" indent="-237127" eaLnBrk="0" hangingPunct="0">
              <a:defRPr>
                <a:solidFill>
                  <a:schemeClr val="tx1"/>
                </a:solidFill>
                <a:latin typeface="Arial" charset="0"/>
                <a:cs typeface="Arial" charset="0"/>
              </a:defRPr>
            </a:lvl4pPr>
            <a:lvl5pPr marL="2134141" indent="-237127" eaLnBrk="0" hangingPunct="0">
              <a:defRPr>
                <a:solidFill>
                  <a:schemeClr val="tx1"/>
                </a:solidFill>
                <a:latin typeface="Arial" charset="0"/>
                <a:cs typeface="Arial" charset="0"/>
              </a:defRPr>
            </a:lvl5pPr>
            <a:lvl6pPr marL="2608395" indent="-237127" eaLnBrk="0" fontAlgn="base" hangingPunct="0">
              <a:spcBef>
                <a:spcPct val="0"/>
              </a:spcBef>
              <a:spcAft>
                <a:spcPct val="0"/>
              </a:spcAft>
              <a:defRPr>
                <a:solidFill>
                  <a:schemeClr val="tx1"/>
                </a:solidFill>
                <a:latin typeface="Arial" charset="0"/>
                <a:cs typeface="Arial" charset="0"/>
              </a:defRPr>
            </a:lvl6pPr>
            <a:lvl7pPr marL="3082648" indent="-237127" eaLnBrk="0" fontAlgn="base" hangingPunct="0">
              <a:spcBef>
                <a:spcPct val="0"/>
              </a:spcBef>
              <a:spcAft>
                <a:spcPct val="0"/>
              </a:spcAft>
              <a:defRPr>
                <a:solidFill>
                  <a:schemeClr val="tx1"/>
                </a:solidFill>
                <a:latin typeface="Arial" charset="0"/>
                <a:cs typeface="Arial" charset="0"/>
              </a:defRPr>
            </a:lvl7pPr>
            <a:lvl8pPr marL="3556902" indent="-237127" eaLnBrk="0" fontAlgn="base" hangingPunct="0">
              <a:spcBef>
                <a:spcPct val="0"/>
              </a:spcBef>
              <a:spcAft>
                <a:spcPct val="0"/>
              </a:spcAft>
              <a:defRPr>
                <a:solidFill>
                  <a:schemeClr val="tx1"/>
                </a:solidFill>
                <a:latin typeface="Arial" charset="0"/>
                <a:cs typeface="Arial" charset="0"/>
              </a:defRPr>
            </a:lvl8pPr>
            <a:lvl9pPr marL="4031155" indent="-237127" eaLnBrk="0" fontAlgn="base" hangingPunct="0">
              <a:spcBef>
                <a:spcPct val="0"/>
              </a:spcBef>
              <a:spcAft>
                <a:spcPct val="0"/>
              </a:spcAft>
              <a:defRPr>
                <a:solidFill>
                  <a:schemeClr val="tx1"/>
                </a:solidFill>
                <a:latin typeface="Arial" charset="0"/>
                <a:cs typeface="Arial" charset="0"/>
              </a:defRPr>
            </a:lvl9pPr>
          </a:lstStyle>
          <a:p>
            <a:pPr eaLnBrk="1" hangingPunct="1"/>
            <a:fld id="{34C13245-8590-4702-B82B-491BF5B16030}" type="slidenum">
              <a:rPr lang="en-US"/>
              <a:pPr eaLnBrk="1" hangingPunct="1"/>
              <a:t>110</a:t>
            </a:fld>
            <a:endParaRPr lang="en-US"/>
          </a:p>
        </p:txBody>
      </p:sp>
      <p:sp>
        <p:nvSpPr>
          <p:cNvPr id="66563" name="Rectangle 2"/>
          <p:cNvSpPr>
            <a:spLocks noGrp="1" noRot="1" noChangeAspect="1" noChangeArrowheads="1" noTextEdit="1"/>
          </p:cNvSpPr>
          <p:nvPr>
            <p:ph type="sldImg"/>
          </p:nvPr>
        </p:nvSpPr>
        <p:spPr>
          <a:xfrm>
            <a:off x="423863" y="708025"/>
            <a:ext cx="6300787" cy="3544888"/>
          </a:xfrm>
          <a:ln/>
        </p:spPr>
      </p:sp>
      <p:sp>
        <p:nvSpPr>
          <p:cNvPr id="66564" name="Rectangle 3"/>
          <p:cNvSpPr>
            <a:spLocks noGrp="1" noChangeArrowheads="1"/>
          </p:cNvSpPr>
          <p:nvPr>
            <p:ph type="body" idx="1"/>
          </p:nvPr>
        </p:nvSpPr>
        <p:spPr>
          <a:xfrm>
            <a:off x="953347" y="4489821"/>
            <a:ext cx="5243407" cy="4250319"/>
          </a:xfrm>
          <a:noFill/>
        </p:spPr>
        <p:txBody>
          <a:bodyPr lIns="97593" tIns="48798" rIns="97593" bIns="48798"/>
          <a:lstStyle/>
          <a:p>
            <a:pPr eaLnBrk="1" hangingPunct="1"/>
            <a:endParaRPr lang="en-US" dirty="0">
              <a:latin typeface="Arial" charset="0"/>
              <a:cs typeface="Arial" charset="0"/>
            </a:endParaRPr>
          </a:p>
        </p:txBody>
      </p:sp>
    </p:spTree>
    <p:extLst>
      <p:ext uri="{BB962C8B-B14F-4D97-AF65-F5344CB8AC3E}">
        <p14:creationId xmlns:p14="http://schemas.microsoft.com/office/powerpoint/2010/main" val="206620852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70662" indent="-296408" eaLnBrk="0" hangingPunct="0">
              <a:defRPr>
                <a:solidFill>
                  <a:schemeClr val="tx1"/>
                </a:solidFill>
                <a:latin typeface="Arial" charset="0"/>
                <a:cs typeface="Arial" charset="0"/>
              </a:defRPr>
            </a:lvl2pPr>
            <a:lvl3pPr marL="1185634" indent="-237127" eaLnBrk="0" hangingPunct="0">
              <a:defRPr>
                <a:solidFill>
                  <a:schemeClr val="tx1"/>
                </a:solidFill>
                <a:latin typeface="Arial" charset="0"/>
                <a:cs typeface="Arial" charset="0"/>
              </a:defRPr>
            </a:lvl3pPr>
            <a:lvl4pPr marL="1659887" indent="-237127" eaLnBrk="0" hangingPunct="0">
              <a:defRPr>
                <a:solidFill>
                  <a:schemeClr val="tx1"/>
                </a:solidFill>
                <a:latin typeface="Arial" charset="0"/>
                <a:cs typeface="Arial" charset="0"/>
              </a:defRPr>
            </a:lvl4pPr>
            <a:lvl5pPr marL="2134141" indent="-237127" eaLnBrk="0" hangingPunct="0">
              <a:defRPr>
                <a:solidFill>
                  <a:schemeClr val="tx1"/>
                </a:solidFill>
                <a:latin typeface="Arial" charset="0"/>
                <a:cs typeface="Arial" charset="0"/>
              </a:defRPr>
            </a:lvl5pPr>
            <a:lvl6pPr marL="2608395" indent="-237127" eaLnBrk="0" fontAlgn="base" hangingPunct="0">
              <a:spcBef>
                <a:spcPct val="0"/>
              </a:spcBef>
              <a:spcAft>
                <a:spcPct val="0"/>
              </a:spcAft>
              <a:defRPr>
                <a:solidFill>
                  <a:schemeClr val="tx1"/>
                </a:solidFill>
                <a:latin typeface="Arial" charset="0"/>
                <a:cs typeface="Arial" charset="0"/>
              </a:defRPr>
            </a:lvl6pPr>
            <a:lvl7pPr marL="3082648" indent="-237127" eaLnBrk="0" fontAlgn="base" hangingPunct="0">
              <a:spcBef>
                <a:spcPct val="0"/>
              </a:spcBef>
              <a:spcAft>
                <a:spcPct val="0"/>
              </a:spcAft>
              <a:defRPr>
                <a:solidFill>
                  <a:schemeClr val="tx1"/>
                </a:solidFill>
                <a:latin typeface="Arial" charset="0"/>
                <a:cs typeface="Arial" charset="0"/>
              </a:defRPr>
            </a:lvl7pPr>
            <a:lvl8pPr marL="3556902" indent="-237127" eaLnBrk="0" fontAlgn="base" hangingPunct="0">
              <a:spcBef>
                <a:spcPct val="0"/>
              </a:spcBef>
              <a:spcAft>
                <a:spcPct val="0"/>
              </a:spcAft>
              <a:defRPr>
                <a:solidFill>
                  <a:schemeClr val="tx1"/>
                </a:solidFill>
                <a:latin typeface="Arial" charset="0"/>
                <a:cs typeface="Arial" charset="0"/>
              </a:defRPr>
            </a:lvl8pPr>
            <a:lvl9pPr marL="4031155" indent="-237127" eaLnBrk="0" fontAlgn="base" hangingPunct="0">
              <a:spcBef>
                <a:spcPct val="0"/>
              </a:spcBef>
              <a:spcAft>
                <a:spcPct val="0"/>
              </a:spcAft>
              <a:defRPr>
                <a:solidFill>
                  <a:schemeClr val="tx1"/>
                </a:solidFill>
                <a:latin typeface="Arial" charset="0"/>
                <a:cs typeface="Arial" charset="0"/>
              </a:defRPr>
            </a:lvl9pPr>
          </a:lstStyle>
          <a:p>
            <a:pPr eaLnBrk="1" hangingPunct="1"/>
            <a:fld id="{34C13245-8590-4702-B82B-491BF5B16030}" type="slidenum">
              <a:rPr lang="en-US"/>
              <a:pPr eaLnBrk="1" hangingPunct="1"/>
              <a:t>111</a:t>
            </a:fld>
            <a:endParaRPr lang="en-US"/>
          </a:p>
        </p:txBody>
      </p:sp>
      <p:sp>
        <p:nvSpPr>
          <p:cNvPr id="66563" name="Rectangle 2"/>
          <p:cNvSpPr>
            <a:spLocks noGrp="1" noRot="1" noChangeAspect="1" noChangeArrowheads="1" noTextEdit="1"/>
          </p:cNvSpPr>
          <p:nvPr>
            <p:ph type="sldImg"/>
          </p:nvPr>
        </p:nvSpPr>
        <p:spPr>
          <a:xfrm>
            <a:off x="423863" y="708025"/>
            <a:ext cx="6300787" cy="3544888"/>
          </a:xfrm>
          <a:ln/>
        </p:spPr>
      </p:sp>
      <p:sp>
        <p:nvSpPr>
          <p:cNvPr id="66564" name="Rectangle 3"/>
          <p:cNvSpPr>
            <a:spLocks noGrp="1" noChangeArrowheads="1"/>
          </p:cNvSpPr>
          <p:nvPr>
            <p:ph type="body" idx="1"/>
          </p:nvPr>
        </p:nvSpPr>
        <p:spPr>
          <a:xfrm>
            <a:off x="953347" y="4489821"/>
            <a:ext cx="5243407" cy="4250319"/>
          </a:xfrm>
          <a:noFill/>
        </p:spPr>
        <p:txBody>
          <a:bodyPr lIns="97593" tIns="48798" rIns="97593" bIns="48798"/>
          <a:lstStyle/>
          <a:p>
            <a:pPr eaLnBrk="1" hangingPunct="1"/>
            <a:endParaRPr lang="en-US" dirty="0">
              <a:latin typeface="Arial" charset="0"/>
              <a:cs typeface="Arial" charset="0"/>
            </a:endParaRPr>
          </a:p>
        </p:txBody>
      </p:sp>
    </p:spTree>
    <p:extLst>
      <p:ext uri="{BB962C8B-B14F-4D97-AF65-F5344CB8AC3E}">
        <p14:creationId xmlns:p14="http://schemas.microsoft.com/office/powerpoint/2010/main" val="66382190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70662" indent="-296408" eaLnBrk="0" hangingPunct="0">
              <a:defRPr>
                <a:solidFill>
                  <a:schemeClr val="tx1"/>
                </a:solidFill>
                <a:latin typeface="Arial" charset="0"/>
                <a:cs typeface="Arial" charset="0"/>
              </a:defRPr>
            </a:lvl2pPr>
            <a:lvl3pPr marL="1185634" indent="-237127" eaLnBrk="0" hangingPunct="0">
              <a:defRPr>
                <a:solidFill>
                  <a:schemeClr val="tx1"/>
                </a:solidFill>
                <a:latin typeface="Arial" charset="0"/>
                <a:cs typeface="Arial" charset="0"/>
              </a:defRPr>
            </a:lvl3pPr>
            <a:lvl4pPr marL="1659887" indent="-237127" eaLnBrk="0" hangingPunct="0">
              <a:defRPr>
                <a:solidFill>
                  <a:schemeClr val="tx1"/>
                </a:solidFill>
                <a:latin typeface="Arial" charset="0"/>
                <a:cs typeface="Arial" charset="0"/>
              </a:defRPr>
            </a:lvl4pPr>
            <a:lvl5pPr marL="2134141" indent="-237127" eaLnBrk="0" hangingPunct="0">
              <a:defRPr>
                <a:solidFill>
                  <a:schemeClr val="tx1"/>
                </a:solidFill>
                <a:latin typeface="Arial" charset="0"/>
                <a:cs typeface="Arial" charset="0"/>
              </a:defRPr>
            </a:lvl5pPr>
            <a:lvl6pPr marL="2608395" indent="-237127" eaLnBrk="0" fontAlgn="base" hangingPunct="0">
              <a:spcBef>
                <a:spcPct val="0"/>
              </a:spcBef>
              <a:spcAft>
                <a:spcPct val="0"/>
              </a:spcAft>
              <a:defRPr>
                <a:solidFill>
                  <a:schemeClr val="tx1"/>
                </a:solidFill>
                <a:latin typeface="Arial" charset="0"/>
                <a:cs typeface="Arial" charset="0"/>
              </a:defRPr>
            </a:lvl6pPr>
            <a:lvl7pPr marL="3082648" indent="-237127" eaLnBrk="0" fontAlgn="base" hangingPunct="0">
              <a:spcBef>
                <a:spcPct val="0"/>
              </a:spcBef>
              <a:spcAft>
                <a:spcPct val="0"/>
              </a:spcAft>
              <a:defRPr>
                <a:solidFill>
                  <a:schemeClr val="tx1"/>
                </a:solidFill>
                <a:latin typeface="Arial" charset="0"/>
                <a:cs typeface="Arial" charset="0"/>
              </a:defRPr>
            </a:lvl7pPr>
            <a:lvl8pPr marL="3556902" indent="-237127" eaLnBrk="0" fontAlgn="base" hangingPunct="0">
              <a:spcBef>
                <a:spcPct val="0"/>
              </a:spcBef>
              <a:spcAft>
                <a:spcPct val="0"/>
              </a:spcAft>
              <a:defRPr>
                <a:solidFill>
                  <a:schemeClr val="tx1"/>
                </a:solidFill>
                <a:latin typeface="Arial" charset="0"/>
                <a:cs typeface="Arial" charset="0"/>
              </a:defRPr>
            </a:lvl8pPr>
            <a:lvl9pPr marL="4031155" indent="-237127" eaLnBrk="0" fontAlgn="base" hangingPunct="0">
              <a:spcBef>
                <a:spcPct val="0"/>
              </a:spcBef>
              <a:spcAft>
                <a:spcPct val="0"/>
              </a:spcAft>
              <a:defRPr>
                <a:solidFill>
                  <a:schemeClr val="tx1"/>
                </a:solidFill>
                <a:latin typeface="Arial" charset="0"/>
                <a:cs typeface="Arial" charset="0"/>
              </a:defRPr>
            </a:lvl9pPr>
          </a:lstStyle>
          <a:p>
            <a:pPr eaLnBrk="1" hangingPunct="1"/>
            <a:fld id="{BAEB34B8-79BA-46D0-8FDE-B8918864BF8A}" type="slidenum">
              <a:rPr lang="en-US"/>
              <a:pPr eaLnBrk="1" hangingPunct="1"/>
              <a:t>112</a:t>
            </a:fld>
            <a:endParaRPr lang="en-US"/>
          </a:p>
        </p:txBody>
      </p:sp>
      <p:sp>
        <p:nvSpPr>
          <p:cNvPr id="70659" name="Rectangle 2"/>
          <p:cNvSpPr>
            <a:spLocks noGrp="1" noRot="1" noChangeAspect="1" noChangeArrowheads="1" noTextEdit="1"/>
          </p:cNvSpPr>
          <p:nvPr>
            <p:ph type="sldImg"/>
          </p:nvPr>
        </p:nvSpPr>
        <p:spPr>
          <a:xfrm>
            <a:off x="427038" y="709613"/>
            <a:ext cx="6299200" cy="3543300"/>
          </a:xfrm>
          <a:ln/>
        </p:spPr>
      </p:sp>
      <p:sp>
        <p:nvSpPr>
          <p:cNvPr id="70660" name="Rectangle 3"/>
          <p:cNvSpPr>
            <a:spLocks noGrp="1" noChangeArrowheads="1"/>
          </p:cNvSpPr>
          <p:nvPr>
            <p:ph type="body" idx="1"/>
          </p:nvPr>
        </p:nvSpPr>
        <p:spPr>
          <a:xfrm>
            <a:off x="953347" y="4489822"/>
            <a:ext cx="5243407" cy="4248679"/>
          </a:xfrm>
          <a:noFill/>
        </p:spPr>
        <p:txBody>
          <a:bodyPr/>
          <a:lstStyle/>
          <a:p>
            <a:pPr eaLnBrk="1" hangingPunct="1"/>
            <a:endParaRPr lang="en-US">
              <a:latin typeface="Arial" charset="0"/>
              <a:cs typeface="Arial" charset="0"/>
            </a:endParaRPr>
          </a:p>
        </p:txBody>
      </p:sp>
    </p:spTree>
    <p:extLst>
      <p:ext uri="{BB962C8B-B14F-4D97-AF65-F5344CB8AC3E}">
        <p14:creationId xmlns:p14="http://schemas.microsoft.com/office/powerpoint/2010/main" val="325389676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70662" indent="-296408" eaLnBrk="0" hangingPunct="0">
              <a:defRPr>
                <a:solidFill>
                  <a:schemeClr val="tx1"/>
                </a:solidFill>
                <a:latin typeface="Arial" charset="0"/>
                <a:cs typeface="Arial" charset="0"/>
              </a:defRPr>
            </a:lvl2pPr>
            <a:lvl3pPr marL="1185634" indent="-237127" eaLnBrk="0" hangingPunct="0">
              <a:defRPr>
                <a:solidFill>
                  <a:schemeClr val="tx1"/>
                </a:solidFill>
                <a:latin typeface="Arial" charset="0"/>
                <a:cs typeface="Arial" charset="0"/>
              </a:defRPr>
            </a:lvl3pPr>
            <a:lvl4pPr marL="1659887" indent="-237127" eaLnBrk="0" hangingPunct="0">
              <a:defRPr>
                <a:solidFill>
                  <a:schemeClr val="tx1"/>
                </a:solidFill>
                <a:latin typeface="Arial" charset="0"/>
                <a:cs typeface="Arial" charset="0"/>
              </a:defRPr>
            </a:lvl4pPr>
            <a:lvl5pPr marL="2134141" indent="-237127" eaLnBrk="0" hangingPunct="0">
              <a:defRPr>
                <a:solidFill>
                  <a:schemeClr val="tx1"/>
                </a:solidFill>
                <a:latin typeface="Arial" charset="0"/>
                <a:cs typeface="Arial" charset="0"/>
              </a:defRPr>
            </a:lvl5pPr>
            <a:lvl6pPr marL="2608395" indent="-237127" eaLnBrk="0" fontAlgn="base" hangingPunct="0">
              <a:spcBef>
                <a:spcPct val="0"/>
              </a:spcBef>
              <a:spcAft>
                <a:spcPct val="0"/>
              </a:spcAft>
              <a:defRPr>
                <a:solidFill>
                  <a:schemeClr val="tx1"/>
                </a:solidFill>
                <a:latin typeface="Arial" charset="0"/>
                <a:cs typeface="Arial" charset="0"/>
              </a:defRPr>
            </a:lvl6pPr>
            <a:lvl7pPr marL="3082648" indent="-237127" eaLnBrk="0" fontAlgn="base" hangingPunct="0">
              <a:spcBef>
                <a:spcPct val="0"/>
              </a:spcBef>
              <a:spcAft>
                <a:spcPct val="0"/>
              </a:spcAft>
              <a:defRPr>
                <a:solidFill>
                  <a:schemeClr val="tx1"/>
                </a:solidFill>
                <a:latin typeface="Arial" charset="0"/>
                <a:cs typeface="Arial" charset="0"/>
              </a:defRPr>
            </a:lvl7pPr>
            <a:lvl8pPr marL="3556902" indent="-237127" eaLnBrk="0" fontAlgn="base" hangingPunct="0">
              <a:spcBef>
                <a:spcPct val="0"/>
              </a:spcBef>
              <a:spcAft>
                <a:spcPct val="0"/>
              </a:spcAft>
              <a:defRPr>
                <a:solidFill>
                  <a:schemeClr val="tx1"/>
                </a:solidFill>
                <a:latin typeface="Arial" charset="0"/>
                <a:cs typeface="Arial" charset="0"/>
              </a:defRPr>
            </a:lvl8pPr>
            <a:lvl9pPr marL="4031155" indent="-237127" eaLnBrk="0" fontAlgn="base" hangingPunct="0">
              <a:spcBef>
                <a:spcPct val="0"/>
              </a:spcBef>
              <a:spcAft>
                <a:spcPct val="0"/>
              </a:spcAft>
              <a:defRPr>
                <a:solidFill>
                  <a:schemeClr val="tx1"/>
                </a:solidFill>
                <a:latin typeface="Arial" charset="0"/>
                <a:cs typeface="Arial" charset="0"/>
              </a:defRPr>
            </a:lvl9pPr>
          </a:lstStyle>
          <a:p>
            <a:pPr eaLnBrk="1" hangingPunct="1"/>
            <a:fld id="{F24656C3-A912-4738-8F3C-B565D157A6A2}" type="slidenum">
              <a:rPr lang="en-US"/>
              <a:pPr eaLnBrk="1" hangingPunct="1"/>
              <a:t>113</a:t>
            </a:fld>
            <a:endParaRPr lang="en-US"/>
          </a:p>
        </p:txBody>
      </p:sp>
      <p:sp>
        <p:nvSpPr>
          <p:cNvPr id="71683" name="Rectangle 2"/>
          <p:cNvSpPr>
            <a:spLocks noGrp="1" noRot="1" noChangeAspect="1" noChangeArrowheads="1" noTextEdit="1"/>
          </p:cNvSpPr>
          <p:nvPr>
            <p:ph type="sldImg"/>
          </p:nvPr>
        </p:nvSpPr>
        <p:spPr>
          <a:xfrm>
            <a:off x="427038" y="709613"/>
            <a:ext cx="6299200" cy="3543300"/>
          </a:xfrm>
          <a:ln/>
        </p:spPr>
      </p:sp>
      <p:sp>
        <p:nvSpPr>
          <p:cNvPr id="71684" name="Rectangle 3"/>
          <p:cNvSpPr>
            <a:spLocks noGrp="1" noChangeArrowheads="1"/>
          </p:cNvSpPr>
          <p:nvPr>
            <p:ph type="body" idx="1"/>
          </p:nvPr>
        </p:nvSpPr>
        <p:spPr>
          <a:xfrm>
            <a:off x="953347" y="4489822"/>
            <a:ext cx="5243407" cy="4248679"/>
          </a:xfrm>
          <a:noFill/>
        </p:spPr>
        <p:txBody>
          <a:bodyPr/>
          <a:lstStyle/>
          <a:p>
            <a:pPr eaLnBrk="1" hangingPunct="1"/>
            <a:endParaRPr lang="en-US">
              <a:latin typeface="Arial" charset="0"/>
              <a:cs typeface="Arial" charset="0"/>
            </a:endParaRPr>
          </a:p>
        </p:txBody>
      </p:sp>
    </p:spTree>
    <p:extLst>
      <p:ext uri="{BB962C8B-B14F-4D97-AF65-F5344CB8AC3E}">
        <p14:creationId xmlns:p14="http://schemas.microsoft.com/office/powerpoint/2010/main" val="1469349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DC7AFC-7AEA-4FCC-AB2C-6F799FBF5100}" type="slidenum">
              <a:rPr lang="en-US"/>
              <a:pPr/>
              <a:t>11</a:t>
            </a:fld>
            <a:endParaRPr lang="en-US"/>
          </a:p>
        </p:txBody>
      </p:sp>
      <p:sp>
        <p:nvSpPr>
          <p:cNvPr id="685058" name="Rectangle 2"/>
          <p:cNvSpPr>
            <a:spLocks noGrp="1" noRot="1" noChangeAspect="1" noChangeArrowheads="1" noTextEdit="1"/>
          </p:cNvSpPr>
          <p:nvPr>
            <p:ph type="sldImg"/>
          </p:nvPr>
        </p:nvSpPr>
        <p:spPr>
          <a:ln/>
        </p:spPr>
      </p:sp>
      <p:sp>
        <p:nvSpPr>
          <p:cNvPr id="6850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0370164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70662" indent="-296408" eaLnBrk="0" hangingPunct="0">
              <a:defRPr>
                <a:solidFill>
                  <a:schemeClr val="tx1"/>
                </a:solidFill>
                <a:latin typeface="Arial" charset="0"/>
                <a:cs typeface="Arial" charset="0"/>
              </a:defRPr>
            </a:lvl2pPr>
            <a:lvl3pPr marL="1185634" indent="-237127" eaLnBrk="0" hangingPunct="0">
              <a:defRPr>
                <a:solidFill>
                  <a:schemeClr val="tx1"/>
                </a:solidFill>
                <a:latin typeface="Arial" charset="0"/>
                <a:cs typeface="Arial" charset="0"/>
              </a:defRPr>
            </a:lvl3pPr>
            <a:lvl4pPr marL="1659887" indent="-237127" eaLnBrk="0" hangingPunct="0">
              <a:defRPr>
                <a:solidFill>
                  <a:schemeClr val="tx1"/>
                </a:solidFill>
                <a:latin typeface="Arial" charset="0"/>
                <a:cs typeface="Arial" charset="0"/>
              </a:defRPr>
            </a:lvl4pPr>
            <a:lvl5pPr marL="2134141" indent="-237127" eaLnBrk="0" hangingPunct="0">
              <a:defRPr>
                <a:solidFill>
                  <a:schemeClr val="tx1"/>
                </a:solidFill>
                <a:latin typeface="Arial" charset="0"/>
                <a:cs typeface="Arial" charset="0"/>
              </a:defRPr>
            </a:lvl5pPr>
            <a:lvl6pPr marL="2608395" indent="-237127" eaLnBrk="0" fontAlgn="base" hangingPunct="0">
              <a:spcBef>
                <a:spcPct val="0"/>
              </a:spcBef>
              <a:spcAft>
                <a:spcPct val="0"/>
              </a:spcAft>
              <a:defRPr>
                <a:solidFill>
                  <a:schemeClr val="tx1"/>
                </a:solidFill>
                <a:latin typeface="Arial" charset="0"/>
                <a:cs typeface="Arial" charset="0"/>
              </a:defRPr>
            </a:lvl6pPr>
            <a:lvl7pPr marL="3082648" indent="-237127" eaLnBrk="0" fontAlgn="base" hangingPunct="0">
              <a:spcBef>
                <a:spcPct val="0"/>
              </a:spcBef>
              <a:spcAft>
                <a:spcPct val="0"/>
              </a:spcAft>
              <a:defRPr>
                <a:solidFill>
                  <a:schemeClr val="tx1"/>
                </a:solidFill>
                <a:latin typeface="Arial" charset="0"/>
                <a:cs typeface="Arial" charset="0"/>
              </a:defRPr>
            </a:lvl7pPr>
            <a:lvl8pPr marL="3556902" indent="-237127" eaLnBrk="0" fontAlgn="base" hangingPunct="0">
              <a:spcBef>
                <a:spcPct val="0"/>
              </a:spcBef>
              <a:spcAft>
                <a:spcPct val="0"/>
              </a:spcAft>
              <a:defRPr>
                <a:solidFill>
                  <a:schemeClr val="tx1"/>
                </a:solidFill>
                <a:latin typeface="Arial" charset="0"/>
                <a:cs typeface="Arial" charset="0"/>
              </a:defRPr>
            </a:lvl8pPr>
            <a:lvl9pPr marL="4031155" indent="-237127" eaLnBrk="0" fontAlgn="base" hangingPunct="0">
              <a:spcBef>
                <a:spcPct val="0"/>
              </a:spcBef>
              <a:spcAft>
                <a:spcPct val="0"/>
              </a:spcAft>
              <a:defRPr>
                <a:solidFill>
                  <a:schemeClr val="tx1"/>
                </a:solidFill>
                <a:latin typeface="Arial" charset="0"/>
                <a:cs typeface="Arial" charset="0"/>
              </a:defRPr>
            </a:lvl9pPr>
          </a:lstStyle>
          <a:p>
            <a:pPr eaLnBrk="1" hangingPunct="1"/>
            <a:fld id="{A5F59491-EA08-4F89-AA01-970E7A61AAE1}" type="slidenum">
              <a:rPr lang="en-US"/>
              <a:pPr eaLnBrk="1" hangingPunct="1"/>
              <a:t>114</a:t>
            </a:fld>
            <a:endParaRPr lang="en-US"/>
          </a:p>
        </p:txBody>
      </p:sp>
      <p:sp>
        <p:nvSpPr>
          <p:cNvPr id="72707" name="Rectangle 2"/>
          <p:cNvSpPr>
            <a:spLocks noGrp="1" noRot="1" noChangeAspect="1" noChangeArrowheads="1" noTextEdit="1"/>
          </p:cNvSpPr>
          <p:nvPr>
            <p:ph type="sldImg"/>
          </p:nvPr>
        </p:nvSpPr>
        <p:spPr>
          <a:xfrm>
            <a:off x="427038" y="709613"/>
            <a:ext cx="6299200" cy="3543300"/>
          </a:xfrm>
          <a:ln/>
        </p:spPr>
      </p:sp>
      <p:sp>
        <p:nvSpPr>
          <p:cNvPr id="72708" name="Rectangle 3"/>
          <p:cNvSpPr>
            <a:spLocks noGrp="1" noChangeArrowheads="1"/>
          </p:cNvSpPr>
          <p:nvPr>
            <p:ph type="body" idx="1"/>
          </p:nvPr>
        </p:nvSpPr>
        <p:spPr>
          <a:xfrm>
            <a:off x="953347" y="4489822"/>
            <a:ext cx="5243407" cy="4248679"/>
          </a:xfrm>
          <a:noFill/>
        </p:spPr>
        <p:txBody>
          <a:bodyPr/>
          <a:lstStyle/>
          <a:p>
            <a:pPr eaLnBrk="1" hangingPunct="1"/>
            <a:endParaRPr lang="en-US">
              <a:latin typeface="Arial" charset="0"/>
              <a:cs typeface="Arial" charset="0"/>
            </a:endParaRPr>
          </a:p>
        </p:txBody>
      </p:sp>
    </p:spTree>
    <p:extLst>
      <p:ext uri="{BB962C8B-B14F-4D97-AF65-F5344CB8AC3E}">
        <p14:creationId xmlns:p14="http://schemas.microsoft.com/office/powerpoint/2010/main" val="418261249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70662" indent="-296408" eaLnBrk="0" hangingPunct="0">
              <a:defRPr>
                <a:solidFill>
                  <a:schemeClr val="tx1"/>
                </a:solidFill>
                <a:latin typeface="Arial" charset="0"/>
                <a:cs typeface="Arial" charset="0"/>
              </a:defRPr>
            </a:lvl2pPr>
            <a:lvl3pPr marL="1185634" indent="-237127" eaLnBrk="0" hangingPunct="0">
              <a:defRPr>
                <a:solidFill>
                  <a:schemeClr val="tx1"/>
                </a:solidFill>
                <a:latin typeface="Arial" charset="0"/>
                <a:cs typeface="Arial" charset="0"/>
              </a:defRPr>
            </a:lvl3pPr>
            <a:lvl4pPr marL="1659887" indent="-237127" eaLnBrk="0" hangingPunct="0">
              <a:defRPr>
                <a:solidFill>
                  <a:schemeClr val="tx1"/>
                </a:solidFill>
                <a:latin typeface="Arial" charset="0"/>
                <a:cs typeface="Arial" charset="0"/>
              </a:defRPr>
            </a:lvl4pPr>
            <a:lvl5pPr marL="2134141" indent="-237127" eaLnBrk="0" hangingPunct="0">
              <a:defRPr>
                <a:solidFill>
                  <a:schemeClr val="tx1"/>
                </a:solidFill>
                <a:latin typeface="Arial" charset="0"/>
                <a:cs typeface="Arial" charset="0"/>
              </a:defRPr>
            </a:lvl5pPr>
            <a:lvl6pPr marL="2608395" indent="-237127" eaLnBrk="0" fontAlgn="base" hangingPunct="0">
              <a:spcBef>
                <a:spcPct val="0"/>
              </a:spcBef>
              <a:spcAft>
                <a:spcPct val="0"/>
              </a:spcAft>
              <a:defRPr>
                <a:solidFill>
                  <a:schemeClr val="tx1"/>
                </a:solidFill>
                <a:latin typeface="Arial" charset="0"/>
                <a:cs typeface="Arial" charset="0"/>
              </a:defRPr>
            </a:lvl6pPr>
            <a:lvl7pPr marL="3082648" indent="-237127" eaLnBrk="0" fontAlgn="base" hangingPunct="0">
              <a:spcBef>
                <a:spcPct val="0"/>
              </a:spcBef>
              <a:spcAft>
                <a:spcPct val="0"/>
              </a:spcAft>
              <a:defRPr>
                <a:solidFill>
                  <a:schemeClr val="tx1"/>
                </a:solidFill>
                <a:latin typeface="Arial" charset="0"/>
                <a:cs typeface="Arial" charset="0"/>
              </a:defRPr>
            </a:lvl7pPr>
            <a:lvl8pPr marL="3556902" indent="-237127" eaLnBrk="0" fontAlgn="base" hangingPunct="0">
              <a:spcBef>
                <a:spcPct val="0"/>
              </a:spcBef>
              <a:spcAft>
                <a:spcPct val="0"/>
              </a:spcAft>
              <a:defRPr>
                <a:solidFill>
                  <a:schemeClr val="tx1"/>
                </a:solidFill>
                <a:latin typeface="Arial" charset="0"/>
                <a:cs typeface="Arial" charset="0"/>
              </a:defRPr>
            </a:lvl8pPr>
            <a:lvl9pPr marL="4031155" indent="-237127" eaLnBrk="0" fontAlgn="base" hangingPunct="0">
              <a:spcBef>
                <a:spcPct val="0"/>
              </a:spcBef>
              <a:spcAft>
                <a:spcPct val="0"/>
              </a:spcAft>
              <a:defRPr>
                <a:solidFill>
                  <a:schemeClr val="tx1"/>
                </a:solidFill>
                <a:latin typeface="Arial" charset="0"/>
                <a:cs typeface="Arial" charset="0"/>
              </a:defRPr>
            </a:lvl9pPr>
          </a:lstStyle>
          <a:p>
            <a:pPr eaLnBrk="1" hangingPunct="1"/>
            <a:fld id="{36EED4DA-2DC7-4F93-8DE5-CAA38FFCE424}" type="slidenum">
              <a:rPr lang="en-US"/>
              <a:pPr eaLnBrk="1" hangingPunct="1"/>
              <a:t>115</a:t>
            </a:fld>
            <a:endParaRPr lang="en-US"/>
          </a:p>
        </p:txBody>
      </p:sp>
      <p:sp>
        <p:nvSpPr>
          <p:cNvPr id="73731" name="Rectangle 2"/>
          <p:cNvSpPr>
            <a:spLocks noGrp="1" noRot="1" noChangeAspect="1" noChangeArrowheads="1" noTextEdit="1"/>
          </p:cNvSpPr>
          <p:nvPr>
            <p:ph type="sldImg"/>
          </p:nvPr>
        </p:nvSpPr>
        <p:spPr>
          <a:xfrm>
            <a:off x="374650" y="698500"/>
            <a:ext cx="6351588" cy="3573463"/>
          </a:xfrm>
          <a:ln/>
        </p:spPr>
      </p:sp>
      <p:sp>
        <p:nvSpPr>
          <p:cNvPr id="73732" name="Rectangle 3"/>
          <p:cNvSpPr>
            <a:spLocks noGrp="1" noChangeArrowheads="1"/>
          </p:cNvSpPr>
          <p:nvPr>
            <p:ph type="body" idx="1"/>
          </p:nvPr>
        </p:nvSpPr>
        <p:spPr>
          <a:xfrm>
            <a:off x="936795" y="4504584"/>
            <a:ext cx="5225201" cy="4271645"/>
          </a:xfrm>
          <a:noFill/>
        </p:spPr>
        <p:txBody>
          <a:bodyPr/>
          <a:lstStyle/>
          <a:p>
            <a:pPr eaLnBrk="1" hangingPunct="1"/>
            <a:endParaRPr lang="en-US">
              <a:latin typeface="Arial" charset="0"/>
              <a:cs typeface="Arial" charset="0"/>
            </a:endParaRPr>
          </a:p>
        </p:txBody>
      </p:sp>
    </p:spTree>
    <p:extLst>
      <p:ext uri="{BB962C8B-B14F-4D97-AF65-F5344CB8AC3E}">
        <p14:creationId xmlns:p14="http://schemas.microsoft.com/office/powerpoint/2010/main" val="100304427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6B3C3033-BA2C-4224-B4C7-4A0FA63360C9}" type="slidenum">
              <a:rPr lang="en-US"/>
              <a:pPr/>
              <a:t>116</a:t>
            </a:fld>
            <a:endParaRPr lang="en-US"/>
          </a:p>
        </p:txBody>
      </p:sp>
      <p:sp>
        <p:nvSpPr>
          <p:cNvPr id="1189890" name="Rectangle 2"/>
          <p:cNvSpPr>
            <a:spLocks noGrp="1" noRot="1" noChangeAspect="1" noChangeArrowheads="1" noTextEdit="1"/>
          </p:cNvSpPr>
          <p:nvPr>
            <p:ph type="sldImg"/>
          </p:nvPr>
        </p:nvSpPr>
        <p:spPr>
          <a:ln/>
        </p:spPr>
      </p:sp>
      <p:sp>
        <p:nvSpPr>
          <p:cNvPr id="11898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7337946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1C467BF4-A1CC-4521-B27B-766AB1D473AB}" type="slidenum">
              <a:rPr lang="en-US"/>
              <a:pPr/>
              <a:t>117</a:t>
            </a:fld>
            <a:endParaRPr lang="en-US"/>
          </a:p>
        </p:txBody>
      </p:sp>
      <p:sp>
        <p:nvSpPr>
          <p:cNvPr id="1190914" name="Rectangle 2"/>
          <p:cNvSpPr>
            <a:spLocks noGrp="1" noRot="1" noChangeAspect="1" noChangeArrowheads="1" noTextEdit="1"/>
          </p:cNvSpPr>
          <p:nvPr>
            <p:ph type="sldImg"/>
          </p:nvPr>
        </p:nvSpPr>
        <p:spPr>
          <a:ln/>
        </p:spPr>
      </p:sp>
      <p:sp>
        <p:nvSpPr>
          <p:cNvPr id="119091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37823948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F81BC2-8AE2-4D31-8A84-35737F083AD0}" type="slidenum">
              <a:rPr lang="en-US"/>
              <a:pPr/>
              <a:t>118</a:t>
            </a:fld>
            <a:endParaRPr lang="en-US"/>
          </a:p>
        </p:txBody>
      </p:sp>
      <p:sp>
        <p:nvSpPr>
          <p:cNvPr id="809986" name="Rectangle 2"/>
          <p:cNvSpPr>
            <a:spLocks noGrp="1" noRot="1" noChangeAspect="1" noChangeArrowheads="1" noTextEdit="1"/>
          </p:cNvSpPr>
          <p:nvPr>
            <p:ph type="sldImg"/>
          </p:nvPr>
        </p:nvSpPr>
        <p:spPr>
          <a:ln/>
        </p:spPr>
      </p:sp>
      <p:sp>
        <p:nvSpPr>
          <p:cNvPr id="8099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8137187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F81BC2-8AE2-4D31-8A84-35737F083AD0}" type="slidenum">
              <a:rPr lang="en-US"/>
              <a:pPr/>
              <a:t>119</a:t>
            </a:fld>
            <a:endParaRPr lang="en-US"/>
          </a:p>
        </p:txBody>
      </p:sp>
      <p:sp>
        <p:nvSpPr>
          <p:cNvPr id="809986" name="Rectangle 2"/>
          <p:cNvSpPr>
            <a:spLocks noGrp="1" noRot="1" noChangeAspect="1" noChangeArrowheads="1" noTextEdit="1"/>
          </p:cNvSpPr>
          <p:nvPr>
            <p:ph type="sldImg"/>
          </p:nvPr>
        </p:nvSpPr>
        <p:spPr>
          <a:ln/>
        </p:spPr>
      </p:sp>
      <p:sp>
        <p:nvSpPr>
          <p:cNvPr id="8099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220200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80217A-ADA4-4F6C-A4C2-64E3E3DC1BC7}" type="slidenum">
              <a:rPr lang="en-US" altLang="en-US"/>
              <a:pPr/>
              <a:t>120</a:t>
            </a:fld>
            <a:endParaRPr lang="en-US" altLang="en-US"/>
          </a:p>
        </p:txBody>
      </p:sp>
      <p:sp>
        <p:nvSpPr>
          <p:cNvPr id="516098" name="Rectangle 1026"/>
          <p:cNvSpPr>
            <a:spLocks noGrp="1" noRot="1" noChangeAspect="1" noChangeArrowheads="1" noTextEdit="1"/>
          </p:cNvSpPr>
          <p:nvPr>
            <p:ph type="sldImg"/>
          </p:nvPr>
        </p:nvSpPr>
        <p:spPr>
          <a:ln/>
        </p:spPr>
      </p:sp>
      <p:sp>
        <p:nvSpPr>
          <p:cNvPr id="516099" name="Rectangle 1027"/>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813742395"/>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F81BC2-8AE2-4D31-8A84-35737F083AD0}" type="slidenum">
              <a:rPr lang="en-US"/>
              <a:pPr/>
              <a:t>121</a:t>
            </a:fld>
            <a:endParaRPr lang="en-US"/>
          </a:p>
        </p:txBody>
      </p:sp>
      <p:sp>
        <p:nvSpPr>
          <p:cNvPr id="809986" name="Rectangle 2"/>
          <p:cNvSpPr>
            <a:spLocks noGrp="1" noRot="1" noChangeAspect="1" noChangeArrowheads="1" noTextEdit="1"/>
          </p:cNvSpPr>
          <p:nvPr>
            <p:ph type="sldImg"/>
          </p:nvPr>
        </p:nvSpPr>
        <p:spPr>
          <a:ln/>
        </p:spPr>
      </p:sp>
      <p:sp>
        <p:nvSpPr>
          <p:cNvPr id="8099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3182558"/>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F81BC2-8AE2-4D31-8A84-35737F083AD0}" type="slidenum">
              <a:rPr lang="en-US"/>
              <a:pPr/>
              <a:t>122</a:t>
            </a:fld>
            <a:endParaRPr lang="en-US"/>
          </a:p>
        </p:txBody>
      </p:sp>
      <p:sp>
        <p:nvSpPr>
          <p:cNvPr id="809986" name="Rectangle 2"/>
          <p:cNvSpPr>
            <a:spLocks noGrp="1" noRot="1" noChangeAspect="1" noChangeArrowheads="1" noTextEdit="1"/>
          </p:cNvSpPr>
          <p:nvPr>
            <p:ph type="sldImg"/>
          </p:nvPr>
        </p:nvSpPr>
        <p:spPr>
          <a:ln/>
        </p:spPr>
      </p:sp>
      <p:sp>
        <p:nvSpPr>
          <p:cNvPr id="8099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139932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Divider Slide">
    <p:spTree>
      <p:nvGrpSpPr>
        <p:cNvPr id="1" name=""/>
        <p:cNvGrpSpPr/>
        <p:nvPr/>
      </p:nvGrpSpPr>
      <p:grpSpPr>
        <a:xfrm>
          <a:off x="0" y="0"/>
          <a:ext cx="0" cy="0"/>
          <a:chOff x="0" y="0"/>
          <a:chExt cx="0" cy="0"/>
        </a:xfrm>
      </p:grpSpPr>
      <p:sp>
        <p:nvSpPr>
          <p:cNvPr id="15" name="Rectangle 14"/>
          <p:cNvSpPr/>
          <p:nvPr userDrawn="1"/>
        </p:nvSpPr>
        <p:spPr>
          <a:xfrm>
            <a:off x="-56445" y="5"/>
            <a:ext cx="9206200" cy="5151437"/>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14" name="Picture 13" descr="2-line-whitetext-colorshield.pn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6585599" y="4296762"/>
            <a:ext cx="1769927" cy="650138"/>
          </a:xfrm>
          <a:prstGeom prst="rect">
            <a:avLst/>
          </a:prstGeom>
        </p:spPr>
      </p:pic>
      <p:pic>
        <p:nvPicPr>
          <p:cNvPr id="13" name="Picture 12"/>
          <p:cNvPicPr>
            <a:picLocks/>
          </p:cNvPicPr>
          <p:nvPr userDrawn="1"/>
        </p:nvPicPr>
        <p:blipFill>
          <a:blip r:embed="rId3">
            <a:alphaModFix amt="9000"/>
            <a:extLst>
              <a:ext uri="{28A0092B-C50C-407E-A947-70E740481C1C}">
                <a14:useLocalDpi xmlns:a14="http://schemas.microsoft.com/office/drawing/2010/main" val="0"/>
              </a:ext>
            </a:extLst>
          </a:blip>
          <a:stretch>
            <a:fillRect/>
          </a:stretch>
        </p:blipFill>
        <p:spPr>
          <a:xfrm>
            <a:off x="199388" y="151675"/>
            <a:ext cx="3080816" cy="3457724"/>
          </a:xfrm>
          <a:prstGeom prst="rect">
            <a:avLst/>
          </a:prstGeom>
        </p:spPr>
      </p:pic>
      <p:sp>
        <p:nvSpPr>
          <p:cNvPr id="25" name="Title 1"/>
          <p:cNvSpPr>
            <a:spLocks noGrp="1"/>
          </p:cNvSpPr>
          <p:nvPr userDrawn="1">
            <p:ph type="ctrTitle"/>
          </p:nvPr>
        </p:nvSpPr>
        <p:spPr>
          <a:xfrm>
            <a:off x="958151" y="1073526"/>
            <a:ext cx="7397039" cy="1747125"/>
          </a:xfrm>
          <a:prstGeom prst="rect">
            <a:avLst/>
          </a:prstGeom>
        </p:spPr>
        <p:txBody>
          <a:bodyPr anchor="b"/>
          <a:lstStyle>
            <a:lvl1pPr>
              <a:defRPr b="1">
                <a:solidFill>
                  <a:schemeClr val="bg1"/>
                </a:solidFill>
              </a:defRPr>
            </a:lvl1pPr>
          </a:lstStyle>
          <a:p>
            <a:r>
              <a:rPr lang="en-US" dirty="0"/>
              <a:t>Click to edit Master title style</a:t>
            </a:r>
          </a:p>
        </p:txBody>
      </p:sp>
      <p:sp>
        <p:nvSpPr>
          <p:cNvPr id="26" name="Subtitle 2"/>
          <p:cNvSpPr>
            <a:spLocks noGrp="1"/>
          </p:cNvSpPr>
          <p:nvPr userDrawn="1">
            <p:ph type="subTitle" idx="1"/>
          </p:nvPr>
        </p:nvSpPr>
        <p:spPr>
          <a:xfrm>
            <a:off x="958151" y="3255792"/>
            <a:ext cx="7397039" cy="731520"/>
          </a:xfrm>
        </p:spPr>
        <p:txBody>
          <a:bodyPr>
            <a:normAutofit/>
          </a:bodyPr>
          <a:lstStyle>
            <a:lvl1pPr marL="0" indent="0" algn="l">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grpSp>
        <p:nvGrpSpPr>
          <p:cNvPr id="34" name="Group 33"/>
          <p:cNvGrpSpPr/>
          <p:nvPr userDrawn="1"/>
        </p:nvGrpSpPr>
        <p:grpSpPr>
          <a:xfrm rot="10800000">
            <a:off x="0" y="3001092"/>
            <a:ext cx="8355526" cy="57487"/>
            <a:chOff x="685800" y="1794746"/>
            <a:chExt cx="7772400" cy="179475"/>
          </a:xfrm>
        </p:grpSpPr>
        <p:sp>
          <p:nvSpPr>
            <p:cNvPr id="35" name="Rectangle 34"/>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Rectangle 35"/>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37" name="Rectangle 36"/>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1052348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and sidebar">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6142182" y="1782939"/>
            <a:ext cx="2544621" cy="479822"/>
          </a:xfrm>
        </p:spPr>
        <p:txBody>
          <a:bodyPr anchor="b">
            <a:noAutofit/>
          </a:bodyPr>
          <a:lstStyle>
            <a:lvl1pPr marL="0" indent="0">
              <a:buNone/>
              <a:defRPr sz="16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42182" y="2310651"/>
            <a:ext cx="2544621" cy="2282515"/>
          </a:xfrm>
        </p:spPr>
        <p:txBody>
          <a:bodyPr>
            <a:normAutofit/>
          </a:bodyPr>
          <a:lstStyle>
            <a:lvl1pPr marL="342900" marR="0" indent="-342900" algn="l" defTabSz="457200" rtl="0" eaLnBrk="1" fontAlgn="auto" latinLnBrk="0" hangingPunct="1">
              <a:lnSpc>
                <a:spcPct val="100000"/>
              </a:lnSpc>
              <a:spcBef>
                <a:spcPct val="20000"/>
              </a:spcBef>
              <a:spcAft>
                <a:spcPts val="0"/>
              </a:spcAft>
              <a:buClr>
                <a:schemeClr val="tx1"/>
              </a:buClr>
              <a:buSzTx/>
              <a:buFont typeface="Arial"/>
              <a:buChar char="•"/>
              <a:tabLst/>
              <a:defRPr sz="16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marL="342900" marR="0" lvl="0" indent="-342900" algn="l" defTabSz="457200" rtl="0" eaLnBrk="1" fontAlgn="auto" latinLnBrk="0" hangingPunct="1">
              <a:lnSpc>
                <a:spcPct val="100000"/>
              </a:lnSpc>
              <a:spcBef>
                <a:spcPct val="20000"/>
              </a:spcBef>
              <a:spcAft>
                <a:spcPts val="0"/>
              </a:spcAft>
              <a:buClr>
                <a:schemeClr val="tx1"/>
              </a:buClr>
              <a:buSzTx/>
              <a:buFont typeface="Arial"/>
              <a:buChar char="•"/>
              <a:tabLst/>
              <a:defRPr/>
            </a:pPr>
            <a:r>
              <a:rPr lang="en-US" dirty="0"/>
              <a:t>Click to edit Master text styles</a:t>
            </a:r>
          </a:p>
          <a:p>
            <a:pPr marL="342900" marR="0" lvl="0" indent="-342900" algn="l" defTabSz="457200" rtl="0" eaLnBrk="1" fontAlgn="auto" latinLnBrk="0" hangingPunct="1">
              <a:lnSpc>
                <a:spcPct val="100000"/>
              </a:lnSpc>
              <a:spcBef>
                <a:spcPct val="20000"/>
              </a:spcBef>
              <a:spcAft>
                <a:spcPts val="0"/>
              </a:spcAft>
              <a:buClr>
                <a:schemeClr val="tx1"/>
              </a:buClr>
              <a:buSzTx/>
              <a:buFont typeface="Arial"/>
              <a:buChar char="•"/>
              <a:tabLst/>
              <a:defRPr/>
            </a:pPr>
            <a:r>
              <a:rPr lang="en-US" dirty="0"/>
              <a:t>Click to edit Master text styles</a:t>
            </a:r>
          </a:p>
          <a:p>
            <a:pPr marL="342900" marR="0" lvl="0" indent="-342900" algn="l" defTabSz="457200" rtl="0" eaLnBrk="1" fontAlgn="auto" latinLnBrk="0" hangingPunct="1">
              <a:lnSpc>
                <a:spcPct val="100000"/>
              </a:lnSpc>
              <a:spcBef>
                <a:spcPct val="20000"/>
              </a:spcBef>
              <a:spcAft>
                <a:spcPts val="0"/>
              </a:spcAft>
              <a:buClr>
                <a:schemeClr val="tx1"/>
              </a:buClr>
              <a:buSzTx/>
              <a:buFont typeface="Arial"/>
              <a:buChar char="•"/>
              <a:tabLst/>
              <a:defRPr/>
            </a:pPr>
            <a:r>
              <a:rPr lang="en-US" dirty="0"/>
              <a:t>Click to edit Master text styles</a:t>
            </a:r>
          </a:p>
          <a:p>
            <a:pPr lvl="0"/>
            <a:endParaRPr lang="en-US" dirty="0"/>
          </a:p>
        </p:txBody>
      </p:sp>
      <p:sp>
        <p:nvSpPr>
          <p:cNvPr id="15" name="Slide Number Placeholder 5"/>
          <p:cNvSpPr>
            <a:spLocks noGrp="1"/>
          </p:cNvSpPr>
          <p:nvPr>
            <p:ph type="sldNum" sz="quarter" idx="12"/>
          </p:nvPr>
        </p:nvSpPr>
        <p:spPr>
          <a:xfrm>
            <a:off x="6553200" y="4698999"/>
            <a:ext cx="2133600" cy="273844"/>
          </a:xfrm>
        </p:spPr>
        <p:txBody>
          <a:bodyPr/>
          <a:lstStyle>
            <a:lvl1pPr>
              <a:defRPr>
                <a:solidFill>
                  <a:schemeClr val="accent5"/>
                </a:solidFill>
              </a:defRPr>
            </a:lvl1pPr>
          </a:lstStyle>
          <a:p>
            <a:fld id="{8A758EFE-665F-4341-B5B8-2DAEADA52F6C}" type="slidenum">
              <a:rPr lang="en-US" smtClean="0"/>
              <a:pPr/>
              <a:t>‹#›</a:t>
            </a:fld>
            <a:endParaRPr lang="en-US" dirty="0"/>
          </a:p>
        </p:txBody>
      </p:sp>
      <p:sp>
        <p:nvSpPr>
          <p:cNvPr id="12" name="Title 1"/>
          <p:cNvSpPr>
            <a:spLocks noGrp="1"/>
          </p:cNvSpPr>
          <p:nvPr>
            <p:ph type="title"/>
          </p:nvPr>
        </p:nvSpPr>
        <p:spPr>
          <a:xfrm>
            <a:off x="310152" y="15485"/>
            <a:ext cx="8229600" cy="693605"/>
          </a:xfrm>
          <a:prstGeom prst="rect">
            <a:avLst/>
          </a:prstGeom>
        </p:spPr>
        <p:txBody>
          <a:bodyPr>
            <a:normAutofit/>
          </a:bodyPr>
          <a:lstStyle>
            <a:lvl1pPr>
              <a:defRPr sz="3600"/>
            </a:lvl1pPr>
          </a:lstStyle>
          <a:p>
            <a:r>
              <a:rPr lang="en-US" dirty="0"/>
              <a:t>Click to edit Master title style</a:t>
            </a:r>
          </a:p>
        </p:txBody>
      </p:sp>
      <p:grpSp>
        <p:nvGrpSpPr>
          <p:cNvPr id="13" name="Group 12"/>
          <p:cNvGrpSpPr/>
          <p:nvPr userDrawn="1"/>
        </p:nvGrpSpPr>
        <p:grpSpPr>
          <a:xfrm>
            <a:off x="-5079" y="708812"/>
            <a:ext cx="8691879" cy="47507"/>
            <a:chOff x="685800" y="1794746"/>
            <a:chExt cx="7772400" cy="179475"/>
          </a:xfrm>
        </p:grpSpPr>
        <p:sp>
          <p:nvSpPr>
            <p:cNvPr id="14" name="Rectangle 13"/>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21" name="Rectangle 20"/>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cxnSp>
        <p:nvCxnSpPr>
          <p:cNvPr id="23" name="Straight Connector 22"/>
          <p:cNvCxnSpPr/>
          <p:nvPr userDrawn="1"/>
        </p:nvCxnSpPr>
        <p:spPr>
          <a:xfrm>
            <a:off x="5908842" y="1099992"/>
            <a:ext cx="0" cy="3599013"/>
          </a:xfrm>
          <a:prstGeom prst="line">
            <a:avLst/>
          </a:prstGeom>
          <a:ln w="9525"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24" name="Content Placeholder 5"/>
          <p:cNvSpPr>
            <a:spLocks noGrp="1"/>
          </p:cNvSpPr>
          <p:nvPr>
            <p:ph sz="quarter" idx="14"/>
          </p:nvPr>
        </p:nvSpPr>
        <p:spPr>
          <a:xfrm>
            <a:off x="310162" y="1485154"/>
            <a:ext cx="5294781" cy="323189"/>
          </a:xfrm>
        </p:spPr>
        <p:txBody>
          <a:bodyPr anchor="b">
            <a:normAutofit/>
          </a:bodyPr>
          <a:lstStyle>
            <a:lvl1pPr marL="0" marR="0" indent="0" algn="l" defTabSz="457200" rtl="0" eaLnBrk="1" fontAlgn="auto" latinLnBrk="0" hangingPunct="1">
              <a:lnSpc>
                <a:spcPct val="100000"/>
              </a:lnSpc>
              <a:spcBef>
                <a:spcPct val="20000"/>
              </a:spcBef>
              <a:spcAft>
                <a:spcPts val="0"/>
              </a:spcAft>
              <a:buClr>
                <a:schemeClr val="tx1"/>
              </a:buClr>
              <a:buSzTx/>
              <a:buFont typeface="Arial"/>
              <a:buNone/>
              <a:tabLst/>
              <a:defRPr sz="1600" b="1">
                <a:solidFill>
                  <a:schemeClr val="accent1"/>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p:txBody>
      </p:sp>
      <p:sp>
        <p:nvSpPr>
          <p:cNvPr id="25" name="Content Placeholder 5"/>
          <p:cNvSpPr>
            <a:spLocks noGrp="1"/>
          </p:cNvSpPr>
          <p:nvPr>
            <p:ph sz="quarter" idx="15"/>
          </p:nvPr>
        </p:nvSpPr>
        <p:spPr>
          <a:xfrm>
            <a:off x="310162" y="1808344"/>
            <a:ext cx="5294781" cy="323189"/>
          </a:xfrm>
        </p:spPr>
        <p:txBody>
          <a:bodyPr>
            <a:normAutofit/>
          </a:bodyPr>
          <a:lstStyle>
            <a:lvl1pPr marL="0" marR="0" indent="0" algn="l" defTabSz="457200" rtl="0" eaLnBrk="1" fontAlgn="auto" latinLnBrk="0" hangingPunct="1">
              <a:lnSpc>
                <a:spcPct val="100000"/>
              </a:lnSpc>
              <a:spcBef>
                <a:spcPct val="20000"/>
              </a:spcBef>
              <a:spcAft>
                <a:spcPts val="0"/>
              </a:spcAft>
              <a:buClr>
                <a:schemeClr val="tx1"/>
              </a:buClr>
              <a:buSzTx/>
              <a:buFont typeface="Arial"/>
              <a:buNone/>
              <a:tabLst/>
              <a:defRPr sz="1400" b="0">
                <a:solidFill>
                  <a:schemeClr val="tx1"/>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0"/>
            <a:endParaRPr lang="en-US" dirty="0"/>
          </a:p>
          <a:p>
            <a:pPr lvl="0"/>
            <a:endParaRPr lang="en-US" dirty="0"/>
          </a:p>
        </p:txBody>
      </p:sp>
      <p:sp>
        <p:nvSpPr>
          <p:cNvPr id="26" name="Content Placeholder 5"/>
          <p:cNvSpPr>
            <a:spLocks noGrp="1"/>
          </p:cNvSpPr>
          <p:nvPr>
            <p:ph sz="quarter" idx="16"/>
          </p:nvPr>
        </p:nvSpPr>
        <p:spPr>
          <a:xfrm>
            <a:off x="310162" y="2353694"/>
            <a:ext cx="5294781" cy="323189"/>
          </a:xfrm>
        </p:spPr>
        <p:txBody>
          <a:bodyPr anchor="b">
            <a:normAutofit/>
          </a:bodyPr>
          <a:lstStyle>
            <a:lvl1pPr marL="0" marR="0" indent="0" algn="l" defTabSz="457200" rtl="0" eaLnBrk="1" fontAlgn="auto" latinLnBrk="0" hangingPunct="1">
              <a:lnSpc>
                <a:spcPct val="100000"/>
              </a:lnSpc>
              <a:spcBef>
                <a:spcPct val="20000"/>
              </a:spcBef>
              <a:spcAft>
                <a:spcPts val="0"/>
              </a:spcAft>
              <a:buClr>
                <a:schemeClr val="tx1"/>
              </a:buClr>
              <a:buSzTx/>
              <a:buFont typeface="Arial"/>
              <a:buNone/>
              <a:tabLst/>
              <a:defRPr sz="1600" b="1">
                <a:solidFill>
                  <a:schemeClr val="accent1"/>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p:txBody>
      </p:sp>
      <p:sp>
        <p:nvSpPr>
          <p:cNvPr id="27" name="Content Placeholder 5"/>
          <p:cNvSpPr>
            <a:spLocks noGrp="1"/>
          </p:cNvSpPr>
          <p:nvPr>
            <p:ph sz="quarter" idx="17"/>
          </p:nvPr>
        </p:nvSpPr>
        <p:spPr>
          <a:xfrm>
            <a:off x="310162" y="2676884"/>
            <a:ext cx="5294781" cy="323189"/>
          </a:xfrm>
        </p:spPr>
        <p:txBody>
          <a:bodyPr>
            <a:normAutofit/>
          </a:bodyPr>
          <a:lstStyle>
            <a:lvl1pPr marL="0" marR="0" indent="0" algn="l" defTabSz="457200" rtl="0" eaLnBrk="1" fontAlgn="auto" latinLnBrk="0" hangingPunct="1">
              <a:lnSpc>
                <a:spcPct val="100000"/>
              </a:lnSpc>
              <a:spcBef>
                <a:spcPct val="20000"/>
              </a:spcBef>
              <a:spcAft>
                <a:spcPts val="0"/>
              </a:spcAft>
              <a:buClr>
                <a:schemeClr val="tx1"/>
              </a:buClr>
              <a:buSzTx/>
              <a:buFont typeface="Arial"/>
              <a:buNone/>
              <a:tabLst/>
              <a:defRPr sz="1400" b="0">
                <a:solidFill>
                  <a:schemeClr val="tx1"/>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0"/>
            <a:endParaRPr lang="en-US" dirty="0"/>
          </a:p>
          <a:p>
            <a:pPr lvl="0"/>
            <a:endParaRPr lang="en-US" dirty="0"/>
          </a:p>
        </p:txBody>
      </p:sp>
      <p:sp>
        <p:nvSpPr>
          <p:cNvPr id="28" name="Content Placeholder 5"/>
          <p:cNvSpPr>
            <a:spLocks noGrp="1"/>
          </p:cNvSpPr>
          <p:nvPr>
            <p:ph sz="quarter" idx="18"/>
          </p:nvPr>
        </p:nvSpPr>
        <p:spPr>
          <a:xfrm>
            <a:off x="310162" y="3191895"/>
            <a:ext cx="5294781" cy="323189"/>
          </a:xfrm>
        </p:spPr>
        <p:txBody>
          <a:bodyPr anchor="b">
            <a:normAutofit/>
          </a:bodyPr>
          <a:lstStyle>
            <a:lvl1pPr marL="0" marR="0" indent="0" algn="l" defTabSz="457200" rtl="0" eaLnBrk="1" fontAlgn="auto" latinLnBrk="0" hangingPunct="1">
              <a:lnSpc>
                <a:spcPct val="100000"/>
              </a:lnSpc>
              <a:spcBef>
                <a:spcPct val="20000"/>
              </a:spcBef>
              <a:spcAft>
                <a:spcPts val="0"/>
              </a:spcAft>
              <a:buClr>
                <a:schemeClr val="tx1"/>
              </a:buClr>
              <a:buSzTx/>
              <a:buFont typeface="Arial"/>
              <a:buNone/>
              <a:tabLst/>
              <a:defRPr sz="1600" b="1">
                <a:solidFill>
                  <a:schemeClr val="accent1"/>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p:txBody>
      </p:sp>
      <p:sp>
        <p:nvSpPr>
          <p:cNvPr id="29" name="Content Placeholder 5"/>
          <p:cNvSpPr>
            <a:spLocks noGrp="1"/>
          </p:cNvSpPr>
          <p:nvPr>
            <p:ph sz="quarter" idx="19"/>
          </p:nvPr>
        </p:nvSpPr>
        <p:spPr>
          <a:xfrm>
            <a:off x="310162" y="3515084"/>
            <a:ext cx="5294781" cy="323189"/>
          </a:xfrm>
        </p:spPr>
        <p:txBody>
          <a:bodyPr>
            <a:normAutofit/>
          </a:bodyPr>
          <a:lstStyle>
            <a:lvl1pPr marL="0" marR="0" indent="0" algn="l" defTabSz="457200" rtl="0" eaLnBrk="1" fontAlgn="auto" latinLnBrk="0" hangingPunct="1">
              <a:lnSpc>
                <a:spcPct val="100000"/>
              </a:lnSpc>
              <a:spcBef>
                <a:spcPct val="20000"/>
              </a:spcBef>
              <a:spcAft>
                <a:spcPts val="0"/>
              </a:spcAft>
              <a:buClr>
                <a:schemeClr val="tx1"/>
              </a:buClr>
              <a:buSzTx/>
              <a:buFont typeface="Arial"/>
              <a:buNone/>
              <a:tabLst/>
              <a:defRPr sz="1400" b="0">
                <a:solidFill>
                  <a:schemeClr val="tx1"/>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0"/>
            <a:endParaRPr lang="en-US" dirty="0"/>
          </a:p>
          <a:p>
            <a:pPr lvl="0"/>
            <a:endParaRPr lang="en-US" dirty="0"/>
          </a:p>
        </p:txBody>
      </p:sp>
      <p:sp>
        <p:nvSpPr>
          <p:cNvPr id="7" name="Text Placeholder 6"/>
          <p:cNvSpPr>
            <a:spLocks noGrp="1"/>
          </p:cNvSpPr>
          <p:nvPr>
            <p:ph type="body" sz="quarter" idx="20"/>
          </p:nvPr>
        </p:nvSpPr>
        <p:spPr>
          <a:xfrm>
            <a:off x="309033" y="965872"/>
            <a:ext cx="5295900" cy="419100"/>
          </a:xfrm>
        </p:spPr>
        <p:txBody>
          <a:bodyPr>
            <a:normAutofit/>
          </a:bodyPr>
          <a:lstStyle>
            <a:lvl1pPr marL="0" indent="0">
              <a:buNone/>
              <a:defRPr sz="2000" b="1">
                <a:solidFill>
                  <a:srgbClr val="00144D"/>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826121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etrics">
    <p:spTree>
      <p:nvGrpSpPr>
        <p:cNvPr id="1" name=""/>
        <p:cNvGrpSpPr/>
        <p:nvPr/>
      </p:nvGrpSpPr>
      <p:grpSpPr>
        <a:xfrm>
          <a:off x="0" y="0"/>
          <a:ext cx="0" cy="0"/>
          <a:chOff x="0" y="0"/>
          <a:chExt cx="0" cy="0"/>
        </a:xfrm>
      </p:grpSpPr>
      <p:sp>
        <p:nvSpPr>
          <p:cNvPr id="15" name="Slide Number Placeholder 5"/>
          <p:cNvSpPr>
            <a:spLocks noGrp="1"/>
          </p:cNvSpPr>
          <p:nvPr>
            <p:ph type="sldNum" sz="quarter" idx="12"/>
          </p:nvPr>
        </p:nvSpPr>
        <p:spPr>
          <a:xfrm>
            <a:off x="6553200" y="4698999"/>
            <a:ext cx="2133600" cy="273844"/>
          </a:xfrm>
        </p:spPr>
        <p:txBody>
          <a:bodyPr/>
          <a:lstStyle>
            <a:lvl1pPr>
              <a:defRPr>
                <a:solidFill>
                  <a:schemeClr val="accent5"/>
                </a:solidFill>
              </a:defRPr>
            </a:lvl1pPr>
          </a:lstStyle>
          <a:p>
            <a:fld id="{8A758EFE-665F-4341-B5B8-2DAEADA52F6C}" type="slidenum">
              <a:rPr lang="en-US" smtClean="0"/>
              <a:pPr/>
              <a:t>‹#›</a:t>
            </a:fld>
            <a:endParaRPr lang="en-US" dirty="0"/>
          </a:p>
        </p:txBody>
      </p:sp>
      <p:sp>
        <p:nvSpPr>
          <p:cNvPr id="12" name="Title 1"/>
          <p:cNvSpPr>
            <a:spLocks noGrp="1"/>
          </p:cNvSpPr>
          <p:nvPr>
            <p:ph type="title"/>
          </p:nvPr>
        </p:nvSpPr>
        <p:spPr>
          <a:xfrm>
            <a:off x="310152" y="15485"/>
            <a:ext cx="8229600" cy="693605"/>
          </a:xfrm>
          <a:prstGeom prst="rect">
            <a:avLst/>
          </a:prstGeom>
        </p:spPr>
        <p:txBody>
          <a:bodyPr>
            <a:normAutofit/>
          </a:bodyPr>
          <a:lstStyle>
            <a:lvl1pPr>
              <a:defRPr sz="3600"/>
            </a:lvl1pPr>
          </a:lstStyle>
          <a:p>
            <a:r>
              <a:rPr lang="en-US" dirty="0"/>
              <a:t>Click to edit Master title style</a:t>
            </a:r>
          </a:p>
        </p:txBody>
      </p:sp>
      <p:grpSp>
        <p:nvGrpSpPr>
          <p:cNvPr id="13" name="Group 12"/>
          <p:cNvGrpSpPr/>
          <p:nvPr userDrawn="1"/>
        </p:nvGrpSpPr>
        <p:grpSpPr>
          <a:xfrm>
            <a:off x="-5079" y="708812"/>
            <a:ext cx="8691879" cy="47507"/>
            <a:chOff x="685800" y="1794746"/>
            <a:chExt cx="7772400" cy="179475"/>
          </a:xfrm>
        </p:grpSpPr>
        <p:sp>
          <p:nvSpPr>
            <p:cNvPr id="14" name="Rectangle 13"/>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21" name="Rectangle 20"/>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
        <p:nvSpPr>
          <p:cNvPr id="19" name="Rectangle 18"/>
          <p:cNvSpPr/>
          <p:nvPr/>
        </p:nvSpPr>
        <p:spPr>
          <a:xfrm>
            <a:off x="457210" y="1110136"/>
            <a:ext cx="2198255" cy="1029799"/>
          </a:xfrm>
          <a:prstGeom prst="rect">
            <a:avLst/>
          </a:prstGeom>
          <a:solidFill>
            <a:schemeClr val="bg1"/>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accent1"/>
              </a:solidFill>
              <a:latin typeface="Gill Sans"/>
              <a:cs typeface="Gill Sans"/>
            </a:endParaRPr>
          </a:p>
        </p:txBody>
      </p:sp>
      <p:sp>
        <p:nvSpPr>
          <p:cNvPr id="22" name="Rectangle 21"/>
          <p:cNvSpPr/>
          <p:nvPr userDrawn="1"/>
        </p:nvSpPr>
        <p:spPr>
          <a:xfrm>
            <a:off x="457209" y="1110132"/>
            <a:ext cx="2198255" cy="4750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1"/>
              </a:solidFill>
            </a:endParaRPr>
          </a:p>
        </p:txBody>
      </p:sp>
      <p:grpSp>
        <p:nvGrpSpPr>
          <p:cNvPr id="30" name="Group 29"/>
          <p:cNvGrpSpPr/>
          <p:nvPr userDrawn="1"/>
        </p:nvGrpSpPr>
        <p:grpSpPr>
          <a:xfrm>
            <a:off x="457198" y="2210973"/>
            <a:ext cx="3035300" cy="1029799"/>
            <a:chOff x="457198" y="2913323"/>
            <a:chExt cx="3035300" cy="1373065"/>
          </a:xfrm>
        </p:grpSpPr>
        <p:sp>
          <p:nvSpPr>
            <p:cNvPr id="31" name="Rectangle 30"/>
            <p:cNvSpPr/>
            <p:nvPr/>
          </p:nvSpPr>
          <p:spPr>
            <a:xfrm>
              <a:off x="457199" y="2913323"/>
              <a:ext cx="3035299" cy="1373065"/>
            </a:xfrm>
            <a:prstGeom prst="rect">
              <a:avLst/>
            </a:prstGeom>
            <a:solidFill>
              <a:schemeClr val="bg1"/>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tx2"/>
                </a:solidFill>
                <a:latin typeface="Gill Sans"/>
                <a:cs typeface="Gill Sans"/>
              </a:endParaRPr>
            </a:p>
          </p:txBody>
        </p:sp>
        <p:sp>
          <p:nvSpPr>
            <p:cNvPr id="32" name="Rectangle 31"/>
            <p:cNvSpPr/>
            <p:nvPr userDrawn="1"/>
          </p:nvSpPr>
          <p:spPr>
            <a:xfrm>
              <a:off x="457198" y="2913323"/>
              <a:ext cx="3035300" cy="6334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tx2"/>
                </a:solidFill>
              </a:endParaRPr>
            </a:p>
          </p:txBody>
        </p:sp>
      </p:grpSp>
      <p:grpSp>
        <p:nvGrpSpPr>
          <p:cNvPr id="33" name="Group 32"/>
          <p:cNvGrpSpPr/>
          <p:nvPr userDrawn="1"/>
        </p:nvGrpSpPr>
        <p:grpSpPr>
          <a:xfrm>
            <a:off x="457199" y="3303510"/>
            <a:ext cx="8181976" cy="1029799"/>
            <a:chOff x="457199" y="4370039"/>
            <a:chExt cx="8181976" cy="1373065"/>
          </a:xfrm>
        </p:grpSpPr>
        <p:sp>
          <p:nvSpPr>
            <p:cNvPr id="34" name="Rectangle 33"/>
            <p:cNvSpPr/>
            <p:nvPr/>
          </p:nvSpPr>
          <p:spPr>
            <a:xfrm>
              <a:off x="457199" y="4370039"/>
              <a:ext cx="8181976" cy="1373065"/>
            </a:xfrm>
            <a:prstGeom prst="rect">
              <a:avLst/>
            </a:prstGeom>
            <a:solidFill>
              <a:schemeClr val="bg1"/>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bg2"/>
                </a:solidFill>
                <a:latin typeface="Gill Sans"/>
                <a:cs typeface="Gill Sans"/>
              </a:endParaRPr>
            </a:p>
          </p:txBody>
        </p:sp>
        <p:sp>
          <p:nvSpPr>
            <p:cNvPr id="35" name="Rectangle 34"/>
            <p:cNvSpPr/>
            <p:nvPr userDrawn="1"/>
          </p:nvSpPr>
          <p:spPr>
            <a:xfrm>
              <a:off x="457199" y="4370039"/>
              <a:ext cx="8181975" cy="63343"/>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bg2"/>
                </a:solidFill>
              </a:endParaRPr>
            </a:p>
          </p:txBody>
        </p:sp>
      </p:grpSp>
      <p:grpSp>
        <p:nvGrpSpPr>
          <p:cNvPr id="36" name="Group 35"/>
          <p:cNvGrpSpPr/>
          <p:nvPr userDrawn="1"/>
        </p:nvGrpSpPr>
        <p:grpSpPr>
          <a:xfrm>
            <a:off x="2746375" y="1110136"/>
            <a:ext cx="2762250" cy="1029799"/>
            <a:chOff x="2746375" y="1480176"/>
            <a:chExt cx="2762250" cy="1373065"/>
          </a:xfrm>
        </p:grpSpPr>
        <p:sp>
          <p:nvSpPr>
            <p:cNvPr id="37" name="Rectangle 36"/>
            <p:cNvSpPr/>
            <p:nvPr/>
          </p:nvSpPr>
          <p:spPr>
            <a:xfrm>
              <a:off x="2746375" y="1480176"/>
              <a:ext cx="2762250" cy="1373065"/>
            </a:xfrm>
            <a:prstGeom prst="rect">
              <a:avLst/>
            </a:prstGeom>
            <a:solidFill>
              <a:schemeClr val="bg1"/>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accent1"/>
                </a:solidFill>
                <a:latin typeface="Gill Sans"/>
                <a:cs typeface="Gill Sans"/>
              </a:endParaRPr>
            </a:p>
          </p:txBody>
        </p:sp>
        <p:sp>
          <p:nvSpPr>
            <p:cNvPr id="38" name="Rectangle 37"/>
            <p:cNvSpPr/>
            <p:nvPr/>
          </p:nvSpPr>
          <p:spPr>
            <a:xfrm>
              <a:off x="2746375" y="1480176"/>
              <a:ext cx="2762250" cy="6334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1"/>
                </a:solidFill>
              </a:endParaRPr>
            </a:p>
          </p:txBody>
        </p:sp>
      </p:grpSp>
      <p:grpSp>
        <p:nvGrpSpPr>
          <p:cNvPr id="39" name="Group 38"/>
          <p:cNvGrpSpPr/>
          <p:nvPr userDrawn="1"/>
        </p:nvGrpSpPr>
        <p:grpSpPr>
          <a:xfrm>
            <a:off x="5611092" y="1110136"/>
            <a:ext cx="3028082" cy="1029799"/>
            <a:chOff x="5556249" y="1480176"/>
            <a:chExt cx="3082926" cy="1373065"/>
          </a:xfrm>
        </p:grpSpPr>
        <p:sp>
          <p:nvSpPr>
            <p:cNvPr id="40" name="Rectangle 39"/>
            <p:cNvSpPr/>
            <p:nvPr/>
          </p:nvSpPr>
          <p:spPr>
            <a:xfrm>
              <a:off x="5556250" y="1480176"/>
              <a:ext cx="3082925" cy="1373065"/>
            </a:xfrm>
            <a:prstGeom prst="rect">
              <a:avLst/>
            </a:prstGeom>
            <a:solidFill>
              <a:schemeClr val="bg1"/>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accent1"/>
                </a:solidFill>
                <a:latin typeface="Gill Sans"/>
                <a:cs typeface="Gill Sans"/>
              </a:endParaRPr>
            </a:p>
          </p:txBody>
        </p:sp>
        <p:sp>
          <p:nvSpPr>
            <p:cNvPr id="41" name="Rectangle 40"/>
            <p:cNvSpPr/>
            <p:nvPr/>
          </p:nvSpPr>
          <p:spPr>
            <a:xfrm>
              <a:off x="5556249" y="1480176"/>
              <a:ext cx="3082925" cy="6334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1"/>
                </a:solidFill>
              </a:endParaRPr>
            </a:p>
          </p:txBody>
        </p:sp>
      </p:grpSp>
      <p:grpSp>
        <p:nvGrpSpPr>
          <p:cNvPr id="42" name="Group 41"/>
          <p:cNvGrpSpPr/>
          <p:nvPr userDrawn="1"/>
        </p:nvGrpSpPr>
        <p:grpSpPr>
          <a:xfrm>
            <a:off x="3582730" y="2210973"/>
            <a:ext cx="5056446" cy="1029799"/>
            <a:chOff x="3556000" y="2913323"/>
            <a:chExt cx="5083175" cy="1373065"/>
          </a:xfrm>
        </p:grpSpPr>
        <p:sp>
          <p:nvSpPr>
            <p:cNvPr id="43" name="Rectangle 42"/>
            <p:cNvSpPr/>
            <p:nvPr/>
          </p:nvSpPr>
          <p:spPr>
            <a:xfrm>
              <a:off x="3556000" y="2913323"/>
              <a:ext cx="5083175" cy="1373065"/>
            </a:xfrm>
            <a:prstGeom prst="rect">
              <a:avLst/>
            </a:prstGeom>
            <a:solidFill>
              <a:schemeClr val="bg1"/>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tx2"/>
                </a:solidFill>
                <a:latin typeface="Gill Sans"/>
                <a:cs typeface="Gill Sans"/>
              </a:endParaRPr>
            </a:p>
          </p:txBody>
        </p:sp>
        <p:sp>
          <p:nvSpPr>
            <p:cNvPr id="44" name="Rectangle 43"/>
            <p:cNvSpPr/>
            <p:nvPr/>
          </p:nvSpPr>
          <p:spPr>
            <a:xfrm>
              <a:off x="3556000" y="2913323"/>
              <a:ext cx="5083174" cy="6334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tx2"/>
                </a:solidFill>
              </a:endParaRPr>
            </a:p>
          </p:txBody>
        </p:sp>
      </p:grpSp>
      <p:sp>
        <p:nvSpPr>
          <p:cNvPr id="24" name="Content Placeholder 5"/>
          <p:cNvSpPr>
            <a:spLocks noGrp="1"/>
          </p:cNvSpPr>
          <p:nvPr>
            <p:ph sz="quarter" idx="14" hasCustomPrompt="1"/>
          </p:nvPr>
        </p:nvSpPr>
        <p:spPr>
          <a:xfrm>
            <a:off x="457201" y="1197944"/>
            <a:ext cx="2198254" cy="577231"/>
          </a:xfrm>
        </p:spPr>
        <p:txBody>
          <a:bodyPr anchor="b">
            <a:noAutofit/>
          </a:bodyPr>
          <a:lstStyle>
            <a:lvl1pPr marL="0" marR="0" indent="0" algn="ctr" defTabSz="457200" rtl="0" eaLnBrk="1" fontAlgn="auto" latinLnBrk="0" hangingPunct="1">
              <a:lnSpc>
                <a:spcPct val="100000"/>
              </a:lnSpc>
              <a:spcBef>
                <a:spcPct val="20000"/>
              </a:spcBef>
              <a:spcAft>
                <a:spcPts val="0"/>
              </a:spcAft>
              <a:buClr>
                <a:schemeClr val="tx1"/>
              </a:buClr>
              <a:buSzTx/>
              <a:buFont typeface="Arial"/>
              <a:buNone/>
              <a:tabLst/>
              <a:defRPr sz="4000" b="1">
                <a:solidFill>
                  <a:schemeClr val="accent1"/>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Edit</a:t>
            </a:r>
          </a:p>
        </p:txBody>
      </p:sp>
      <p:sp>
        <p:nvSpPr>
          <p:cNvPr id="25" name="Content Placeholder 5"/>
          <p:cNvSpPr>
            <a:spLocks noGrp="1"/>
          </p:cNvSpPr>
          <p:nvPr>
            <p:ph sz="quarter" idx="15"/>
          </p:nvPr>
        </p:nvSpPr>
        <p:spPr>
          <a:xfrm>
            <a:off x="457210" y="1775180"/>
            <a:ext cx="2198255" cy="323189"/>
          </a:xfrm>
        </p:spPr>
        <p:txBody>
          <a:bodyPr>
            <a:normAutofit/>
          </a:bodyPr>
          <a:lstStyle>
            <a:lvl1pPr marL="0" marR="0" indent="0" algn="ctr" defTabSz="457200" rtl="0" eaLnBrk="1" fontAlgn="auto" latinLnBrk="0" hangingPunct="1">
              <a:lnSpc>
                <a:spcPct val="100000"/>
              </a:lnSpc>
              <a:spcBef>
                <a:spcPct val="20000"/>
              </a:spcBef>
              <a:spcAft>
                <a:spcPts val="0"/>
              </a:spcAft>
              <a:buClr>
                <a:schemeClr val="tx1"/>
              </a:buClr>
              <a:buSzTx/>
              <a:buFont typeface="Arial"/>
              <a:buNone/>
              <a:tabLst/>
              <a:defRPr sz="2400" b="0">
                <a:solidFill>
                  <a:schemeClr val="accent1"/>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a:t>
            </a:r>
          </a:p>
        </p:txBody>
      </p:sp>
      <p:sp>
        <p:nvSpPr>
          <p:cNvPr id="45" name="Content Placeholder 5"/>
          <p:cNvSpPr>
            <a:spLocks noGrp="1"/>
          </p:cNvSpPr>
          <p:nvPr>
            <p:ph sz="quarter" idx="21" hasCustomPrompt="1"/>
          </p:nvPr>
        </p:nvSpPr>
        <p:spPr>
          <a:xfrm>
            <a:off x="2746376" y="1197944"/>
            <a:ext cx="2762250" cy="577231"/>
          </a:xfrm>
        </p:spPr>
        <p:txBody>
          <a:bodyPr anchor="b">
            <a:noAutofit/>
          </a:bodyPr>
          <a:lstStyle>
            <a:lvl1pPr marL="0" marR="0" indent="0" algn="ctr" defTabSz="457200" rtl="0" eaLnBrk="1" fontAlgn="auto" latinLnBrk="0" hangingPunct="1">
              <a:lnSpc>
                <a:spcPct val="100000"/>
              </a:lnSpc>
              <a:spcBef>
                <a:spcPct val="20000"/>
              </a:spcBef>
              <a:spcAft>
                <a:spcPts val="0"/>
              </a:spcAft>
              <a:buClr>
                <a:schemeClr val="tx1"/>
              </a:buClr>
              <a:buSzTx/>
              <a:buFont typeface="Arial"/>
              <a:buNone/>
              <a:tabLst/>
              <a:defRPr sz="4000" b="1">
                <a:solidFill>
                  <a:schemeClr val="accent1"/>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Edit</a:t>
            </a:r>
          </a:p>
        </p:txBody>
      </p:sp>
      <p:sp>
        <p:nvSpPr>
          <p:cNvPr id="46" name="Content Placeholder 5"/>
          <p:cNvSpPr>
            <a:spLocks noGrp="1"/>
          </p:cNvSpPr>
          <p:nvPr>
            <p:ph sz="quarter" idx="22"/>
          </p:nvPr>
        </p:nvSpPr>
        <p:spPr>
          <a:xfrm>
            <a:off x="2746378" y="1775180"/>
            <a:ext cx="2762251" cy="323189"/>
          </a:xfrm>
        </p:spPr>
        <p:txBody>
          <a:bodyPr>
            <a:normAutofit/>
          </a:bodyPr>
          <a:lstStyle>
            <a:lvl1pPr marL="0" marR="0" indent="0" algn="ctr" defTabSz="457200" rtl="0" eaLnBrk="1" fontAlgn="auto" latinLnBrk="0" hangingPunct="1">
              <a:lnSpc>
                <a:spcPct val="100000"/>
              </a:lnSpc>
              <a:spcBef>
                <a:spcPct val="20000"/>
              </a:spcBef>
              <a:spcAft>
                <a:spcPts val="0"/>
              </a:spcAft>
              <a:buClr>
                <a:schemeClr val="tx1"/>
              </a:buClr>
              <a:buSzTx/>
              <a:buFont typeface="Arial"/>
              <a:buNone/>
              <a:tabLst/>
              <a:defRPr sz="2400" b="0">
                <a:solidFill>
                  <a:schemeClr val="accent1"/>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a:t>
            </a:r>
          </a:p>
        </p:txBody>
      </p:sp>
      <p:sp>
        <p:nvSpPr>
          <p:cNvPr id="47" name="Content Placeholder 5"/>
          <p:cNvSpPr>
            <a:spLocks noGrp="1"/>
          </p:cNvSpPr>
          <p:nvPr>
            <p:ph sz="quarter" idx="23" hasCustomPrompt="1"/>
          </p:nvPr>
        </p:nvSpPr>
        <p:spPr>
          <a:xfrm>
            <a:off x="5611093" y="1197944"/>
            <a:ext cx="3028080" cy="577231"/>
          </a:xfrm>
        </p:spPr>
        <p:txBody>
          <a:bodyPr anchor="b">
            <a:noAutofit/>
          </a:bodyPr>
          <a:lstStyle>
            <a:lvl1pPr marL="0" marR="0" indent="0" algn="ctr" defTabSz="457200" rtl="0" eaLnBrk="1" fontAlgn="auto" latinLnBrk="0" hangingPunct="1">
              <a:lnSpc>
                <a:spcPct val="100000"/>
              </a:lnSpc>
              <a:spcBef>
                <a:spcPct val="20000"/>
              </a:spcBef>
              <a:spcAft>
                <a:spcPts val="0"/>
              </a:spcAft>
              <a:buClr>
                <a:schemeClr val="tx1"/>
              </a:buClr>
              <a:buSzTx/>
              <a:buFont typeface="Arial"/>
              <a:buNone/>
              <a:tabLst/>
              <a:defRPr sz="4000" b="1">
                <a:solidFill>
                  <a:schemeClr val="accent1"/>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Edit</a:t>
            </a:r>
          </a:p>
        </p:txBody>
      </p:sp>
      <p:sp>
        <p:nvSpPr>
          <p:cNvPr id="48" name="Content Placeholder 5"/>
          <p:cNvSpPr>
            <a:spLocks noGrp="1"/>
          </p:cNvSpPr>
          <p:nvPr>
            <p:ph sz="quarter" idx="24"/>
          </p:nvPr>
        </p:nvSpPr>
        <p:spPr>
          <a:xfrm>
            <a:off x="5611099" y="1775180"/>
            <a:ext cx="3028081" cy="323189"/>
          </a:xfrm>
        </p:spPr>
        <p:txBody>
          <a:bodyPr>
            <a:normAutofit/>
          </a:bodyPr>
          <a:lstStyle>
            <a:lvl1pPr marL="0" marR="0" indent="0" algn="ctr" defTabSz="457200" rtl="0" eaLnBrk="1" fontAlgn="auto" latinLnBrk="0" hangingPunct="1">
              <a:lnSpc>
                <a:spcPct val="100000"/>
              </a:lnSpc>
              <a:spcBef>
                <a:spcPct val="20000"/>
              </a:spcBef>
              <a:spcAft>
                <a:spcPts val="0"/>
              </a:spcAft>
              <a:buClr>
                <a:schemeClr val="tx1"/>
              </a:buClr>
              <a:buSzTx/>
              <a:buFont typeface="Arial"/>
              <a:buNone/>
              <a:tabLst/>
              <a:defRPr sz="2400" b="0">
                <a:solidFill>
                  <a:schemeClr val="accent1"/>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a:t>
            </a:r>
          </a:p>
        </p:txBody>
      </p:sp>
      <p:sp>
        <p:nvSpPr>
          <p:cNvPr id="49" name="Content Placeholder 5"/>
          <p:cNvSpPr>
            <a:spLocks noGrp="1"/>
          </p:cNvSpPr>
          <p:nvPr>
            <p:ph sz="quarter" idx="25" hasCustomPrompt="1"/>
          </p:nvPr>
        </p:nvSpPr>
        <p:spPr>
          <a:xfrm>
            <a:off x="3582731" y="2283875"/>
            <a:ext cx="5056442" cy="577231"/>
          </a:xfrm>
        </p:spPr>
        <p:txBody>
          <a:bodyPr anchor="b">
            <a:noAutofit/>
          </a:bodyPr>
          <a:lstStyle>
            <a:lvl1pPr marL="0" marR="0" indent="0" algn="ctr" defTabSz="457200" rtl="0" eaLnBrk="1" fontAlgn="auto" latinLnBrk="0" hangingPunct="1">
              <a:lnSpc>
                <a:spcPct val="100000"/>
              </a:lnSpc>
              <a:spcBef>
                <a:spcPct val="20000"/>
              </a:spcBef>
              <a:spcAft>
                <a:spcPts val="0"/>
              </a:spcAft>
              <a:buClr>
                <a:schemeClr val="tx1"/>
              </a:buClr>
              <a:buSzTx/>
              <a:buFont typeface="Arial"/>
              <a:buNone/>
              <a:tabLst/>
              <a:defRPr sz="4000" b="1">
                <a:solidFill>
                  <a:schemeClr val="tx2"/>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Edit</a:t>
            </a:r>
          </a:p>
        </p:txBody>
      </p:sp>
      <p:sp>
        <p:nvSpPr>
          <p:cNvPr id="50" name="Content Placeholder 5"/>
          <p:cNvSpPr>
            <a:spLocks noGrp="1"/>
          </p:cNvSpPr>
          <p:nvPr>
            <p:ph sz="quarter" idx="26"/>
          </p:nvPr>
        </p:nvSpPr>
        <p:spPr>
          <a:xfrm>
            <a:off x="3582730" y="2861109"/>
            <a:ext cx="5056446" cy="323189"/>
          </a:xfrm>
        </p:spPr>
        <p:txBody>
          <a:bodyPr>
            <a:normAutofit/>
          </a:bodyPr>
          <a:lstStyle>
            <a:lvl1pPr marL="0" marR="0" indent="0" algn="ctr" defTabSz="457200" rtl="0" eaLnBrk="1" fontAlgn="auto" latinLnBrk="0" hangingPunct="1">
              <a:lnSpc>
                <a:spcPct val="100000"/>
              </a:lnSpc>
              <a:spcBef>
                <a:spcPct val="20000"/>
              </a:spcBef>
              <a:spcAft>
                <a:spcPts val="0"/>
              </a:spcAft>
              <a:buClr>
                <a:schemeClr val="tx1"/>
              </a:buClr>
              <a:buSzTx/>
              <a:buFont typeface="Arial"/>
              <a:buNone/>
              <a:tabLst/>
              <a:defRPr sz="2400" b="0">
                <a:solidFill>
                  <a:schemeClr val="tx2"/>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a:t>
            </a:r>
          </a:p>
        </p:txBody>
      </p:sp>
      <p:sp>
        <p:nvSpPr>
          <p:cNvPr id="51" name="Content Placeholder 5"/>
          <p:cNvSpPr>
            <a:spLocks noGrp="1"/>
          </p:cNvSpPr>
          <p:nvPr>
            <p:ph sz="quarter" idx="27" hasCustomPrompt="1"/>
          </p:nvPr>
        </p:nvSpPr>
        <p:spPr>
          <a:xfrm>
            <a:off x="457200" y="2283875"/>
            <a:ext cx="3035298" cy="577231"/>
          </a:xfrm>
        </p:spPr>
        <p:txBody>
          <a:bodyPr anchor="b">
            <a:noAutofit/>
          </a:bodyPr>
          <a:lstStyle>
            <a:lvl1pPr marL="0" marR="0" indent="0" algn="ctr" defTabSz="457200" rtl="0" eaLnBrk="1" fontAlgn="auto" latinLnBrk="0" hangingPunct="1">
              <a:lnSpc>
                <a:spcPct val="100000"/>
              </a:lnSpc>
              <a:spcBef>
                <a:spcPct val="20000"/>
              </a:spcBef>
              <a:spcAft>
                <a:spcPts val="0"/>
              </a:spcAft>
              <a:buClr>
                <a:schemeClr val="tx1"/>
              </a:buClr>
              <a:buSzTx/>
              <a:buFont typeface="Arial"/>
              <a:buNone/>
              <a:tabLst/>
              <a:defRPr sz="4000" b="1">
                <a:solidFill>
                  <a:schemeClr val="tx2"/>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Edit</a:t>
            </a:r>
          </a:p>
        </p:txBody>
      </p:sp>
      <p:sp>
        <p:nvSpPr>
          <p:cNvPr id="52" name="Content Placeholder 5"/>
          <p:cNvSpPr>
            <a:spLocks noGrp="1"/>
          </p:cNvSpPr>
          <p:nvPr>
            <p:ph sz="quarter" idx="28"/>
          </p:nvPr>
        </p:nvSpPr>
        <p:spPr>
          <a:xfrm>
            <a:off x="457206" y="2861109"/>
            <a:ext cx="3035299" cy="323189"/>
          </a:xfrm>
        </p:spPr>
        <p:txBody>
          <a:bodyPr>
            <a:normAutofit/>
          </a:bodyPr>
          <a:lstStyle>
            <a:lvl1pPr marL="0" marR="0" indent="0" algn="ctr" defTabSz="457200" rtl="0" eaLnBrk="1" fontAlgn="auto" latinLnBrk="0" hangingPunct="1">
              <a:lnSpc>
                <a:spcPct val="100000"/>
              </a:lnSpc>
              <a:spcBef>
                <a:spcPct val="20000"/>
              </a:spcBef>
              <a:spcAft>
                <a:spcPts val="0"/>
              </a:spcAft>
              <a:buClr>
                <a:schemeClr val="tx1"/>
              </a:buClr>
              <a:buSzTx/>
              <a:buFont typeface="Arial"/>
              <a:buNone/>
              <a:tabLst/>
              <a:defRPr sz="2400" b="0">
                <a:solidFill>
                  <a:schemeClr val="tx2"/>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a:t>
            </a:r>
          </a:p>
        </p:txBody>
      </p:sp>
      <p:sp>
        <p:nvSpPr>
          <p:cNvPr id="53" name="Content Placeholder 5"/>
          <p:cNvSpPr>
            <a:spLocks noGrp="1"/>
          </p:cNvSpPr>
          <p:nvPr>
            <p:ph sz="quarter" idx="29" hasCustomPrompt="1"/>
          </p:nvPr>
        </p:nvSpPr>
        <p:spPr>
          <a:xfrm>
            <a:off x="457201" y="3385708"/>
            <a:ext cx="8181972" cy="577231"/>
          </a:xfrm>
        </p:spPr>
        <p:txBody>
          <a:bodyPr anchor="b">
            <a:noAutofit/>
          </a:bodyPr>
          <a:lstStyle>
            <a:lvl1pPr marL="0" marR="0" indent="0" algn="ctr" defTabSz="457200" rtl="0" eaLnBrk="1" fontAlgn="auto" latinLnBrk="0" hangingPunct="1">
              <a:lnSpc>
                <a:spcPct val="100000"/>
              </a:lnSpc>
              <a:spcBef>
                <a:spcPct val="20000"/>
              </a:spcBef>
              <a:spcAft>
                <a:spcPts val="0"/>
              </a:spcAft>
              <a:buClr>
                <a:schemeClr val="tx1"/>
              </a:buClr>
              <a:buSzTx/>
              <a:buFont typeface="Arial"/>
              <a:buNone/>
              <a:tabLst/>
              <a:defRPr sz="4000" b="1">
                <a:solidFill>
                  <a:schemeClr val="bg2"/>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Edit</a:t>
            </a:r>
          </a:p>
        </p:txBody>
      </p:sp>
      <p:sp>
        <p:nvSpPr>
          <p:cNvPr id="54" name="Content Placeholder 5"/>
          <p:cNvSpPr>
            <a:spLocks noGrp="1"/>
          </p:cNvSpPr>
          <p:nvPr>
            <p:ph sz="quarter" idx="30"/>
          </p:nvPr>
        </p:nvSpPr>
        <p:spPr>
          <a:xfrm>
            <a:off x="457197" y="3962944"/>
            <a:ext cx="8181980" cy="323189"/>
          </a:xfrm>
        </p:spPr>
        <p:txBody>
          <a:bodyPr>
            <a:normAutofit/>
          </a:bodyPr>
          <a:lstStyle>
            <a:lvl1pPr marL="0" marR="0" indent="0" algn="ctr" defTabSz="457200" rtl="0" eaLnBrk="1" fontAlgn="auto" latinLnBrk="0" hangingPunct="1">
              <a:lnSpc>
                <a:spcPct val="100000"/>
              </a:lnSpc>
              <a:spcBef>
                <a:spcPct val="20000"/>
              </a:spcBef>
              <a:spcAft>
                <a:spcPts val="0"/>
              </a:spcAft>
              <a:buClr>
                <a:schemeClr val="tx1"/>
              </a:buClr>
              <a:buSzTx/>
              <a:buFont typeface="Arial"/>
              <a:buNone/>
              <a:tabLst/>
              <a:defRPr sz="2400" b="0">
                <a:solidFill>
                  <a:schemeClr val="bg2"/>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a:t>
            </a:r>
          </a:p>
        </p:txBody>
      </p:sp>
    </p:spTree>
    <p:extLst>
      <p:ext uri="{BB962C8B-B14F-4D97-AF65-F5344CB8AC3E}">
        <p14:creationId xmlns:p14="http://schemas.microsoft.com/office/powerpoint/2010/main" val="2095855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553200" y="4698999"/>
            <a:ext cx="2133600" cy="273844"/>
          </a:xfrm>
        </p:spPr>
        <p:txBody>
          <a:bodyPr/>
          <a:lstStyle>
            <a:lvl1pPr>
              <a:defRPr>
                <a:solidFill>
                  <a:schemeClr val="accent5"/>
                </a:solidFill>
              </a:defRPr>
            </a:lvl1pPr>
          </a:lstStyle>
          <a:p>
            <a:fld id="{8A758EFE-665F-4341-B5B8-2DAEADA52F6C}" type="slidenum">
              <a:rPr lang="en-US" smtClean="0"/>
              <a:pPr/>
              <a:t>‹#›</a:t>
            </a:fld>
            <a:endParaRPr lang="en-US" dirty="0"/>
          </a:p>
        </p:txBody>
      </p:sp>
      <p:sp>
        <p:nvSpPr>
          <p:cNvPr id="8" name="Title 1"/>
          <p:cNvSpPr>
            <a:spLocks noGrp="1"/>
          </p:cNvSpPr>
          <p:nvPr>
            <p:ph type="title"/>
          </p:nvPr>
        </p:nvSpPr>
        <p:spPr>
          <a:xfrm>
            <a:off x="310152" y="15485"/>
            <a:ext cx="8229600" cy="693605"/>
          </a:xfrm>
          <a:prstGeom prst="rect">
            <a:avLst/>
          </a:prstGeom>
        </p:spPr>
        <p:txBody>
          <a:bodyPr>
            <a:normAutofit/>
          </a:bodyPr>
          <a:lstStyle>
            <a:lvl1pPr>
              <a:defRPr sz="3600"/>
            </a:lvl1pPr>
          </a:lstStyle>
          <a:p>
            <a:r>
              <a:rPr lang="en-US" dirty="0"/>
              <a:t>Click to edit Master title style</a:t>
            </a:r>
          </a:p>
        </p:txBody>
      </p:sp>
      <p:grpSp>
        <p:nvGrpSpPr>
          <p:cNvPr id="9" name="Group 8"/>
          <p:cNvGrpSpPr/>
          <p:nvPr userDrawn="1"/>
        </p:nvGrpSpPr>
        <p:grpSpPr>
          <a:xfrm>
            <a:off x="-5079" y="708812"/>
            <a:ext cx="8691879" cy="47507"/>
            <a:chOff x="685800" y="1794746"/>
            <a:chExt cx="7772400" cy="179475"/>
          </a:xfrm>
        </p:grpSpPr>
        <p:sp>
          <p:nvSpPr>
            <p:cNvPr id="10" name="Rectangle 9"/>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12" name="Rectangle 11"/>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29760284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553200" y="4698999"/>
            <a:ext cx="2133600" cy="273844"/>
          </a:xfrm>
        </p:spPr>
        <p:txBody>
          <a:bodyPr/>
          <a:lstStyle>
            <a:lvl1pPr>
              <a:defRPr>
                <a:solidFill>
                  <a:schemeClr val="accent5"/>
                </a:solidFill>
              </a:defRPr>
            </a:lvl1pPr>
          </a:lstStyle>
          <a:p>
            <a:fld id="{8A758EFE-665F-4341-B5B8-2DAEADA52F6C}" type="slidenum">
              <a:rPr lang="en-US" smtClean="0"/>
              <a:pPr/>
              <a:t>‹#›</a:t>
            </a:fld>
            <a:endParaRPr lang="en-US" dirty="0"/>
          </a:p>
        </p:txBody>
      </p:sp>
    </p:spTree>
    <p:extLst>
      <p:ext uri="{BB962C8B-B14F-4D97-AF65-F5344CB8AC3E}">
        <p14:creationId xmlns:p14="http://schemas.microsoft.com/office/powerpoint/2010/main" val="29003417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enn Diagram">
    <p:spTree>
      <p:nvGrpSpPr>
        <p:cNvPr id="1" name=""/>
        <p:cNvGrpSpPr/>
        <p:nvPr/>
      </p:nvGrpSpPr>
      <p:grpSpPr>
        <a:xfrm>
          <a:off x="0" y="0"/>
          <a:ext cx="0" cy="0"/>
          <a:chOff x="0" y="0"/>
          <a:chExt cx="0" cy="0"/>
        </a:xfrm>
      </p:grpSpPr>
      <p:sp>
        <p:nvSpPr>
          <p:cNvPr id="40" name="Oval 39"/>
          <p:cNvSpPr/>
          <p:nvPr userDrawn="1"/>
        </p:nvSpPr>
        <p:spPr>
          <a:xfrm>
            <a:off x="1602040" y="1009064"/>
            <a:ext cx="3742766" cy="374103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libri"/>
              <a:cs typeface="Calibri"/>
            </a:endParaRPr>
          </a:p>
        </p:txBody>
      </p:sp>
      <p:sp>
        <p:nvSpPr>
          <p:cNvPr id="41" name="Oval 40"/>
          <p:cNvSpPr/>
          <p:nvPr userDrawn="1"/>
        </p:nvSpPr>
        <p:spPr>
          <a:xfrm>
            <a:off x="3764025" y="997539"/>
            <a:ext cx="3742766" cy="3742764"/>
          </a:xfrm>
          <a:prstGeom prst="ellipse">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libri"/>
              <a:cs typeface="Calibri"/>
            </a:endParaRPr>
          </a:p>
        </p:txBody>
      </p:sp>
      <p:sp>
        <p:nvSpPr>
          <p:cNvPr id="8" name="Slide Number Placeholder 5"/>
          <p:cNvSpPr>
            <a:spLocks noGrp="1"/>
          </p:cNvSpPr>
          <p:nvPr>
            <p:ph type="sldNum" sz="quarter" idx="12"/>
          </p:nvPr>
        </p:nvSpPr>
        <p:spPr>
          <a:xfrm>
            <a:off x="6553200" y="4698999"/>
            <a:ext cx="2133600" cy="273844"/>
          </a:xfrm>
        </p:spPr>
        <p:txBody>
          <a:bodyPr/>
          <a:lstStyle>
            <a:lvl1pPr>
              <a:defRPr>
                <a:solidFill>
                  <a:schemeClr val="accent5"/>
                </a:solidFill>
              </a:defRPr>
            </a:lvl1pPr>
          </a:lstStyle>
          <a:p>
            <a:fld id="{8A758EFE-665F-4341-B5B8-2DAEADA52F6C}" type="slidenum">
              <a:rPr lang="en-US" smtClean="0"/>
              <a:pPr/>
              <a:t>‹#›</a:t>
            </a:fld>
            <a:endParaRPr lang="en-US" dirty="0"/>
          </a:p>
        </p:txBody>
      </p:sp>
      <p:sp>
        <p:nvSpPr>
          <p:cNvPr id="2" name="Title 1"/>
          <p:cNvSpPr>
            <a:spLocks noGrp="1"/>
          </p:cNvSpPr>
          <p:nvPr>
            <p:ph type="title" hasCustomPrompt="1"/>
          </p:nvPr>
        </p:nvSpPr>
        <p:spPr>
          <a:xfrm>
            <a:off x="1622280" y="2589950"/>
            <a:ext cx="1947510" cy="652254"/>
          </a:xfrm>
          <a:prstGeom prst="rect">
            <a:avLst/>
          </a:prstGeom>
        </p:spPr>
        <p:txBody>
          <a:bodyPr anchor="ctr">
            <a:noAutofit/>
          </a:bodyPr>
          <a:lstStyle>
            <a:lvl1pPr algn="ctr">
              <a:defRPr sz="1800" b="0">
                <a:solidFill>
                  <a:schemeClr val="bg1"/>
                </a:solidFill>
              </a:defRPr>
            </a:lvl1pPr>
          </a:lstStyle>
          <a:p>
            <a:r>
              <a:rPr lang="en-US" dirty="0"/>
              <a:t>CLICK TO EDIT MASTER TITLE STYLE</a:t>
            </a:r>
          </a:p>
        </p:txBody>
      </p:sp>
      <p:grpSp>
        <p:nvGrpSpPr>
          <p:cNvPr id="16" name="Group 15"/>
          <p:cNvGrpSpPr/>
          <p:nvPr userDrawn="1"/>
        </p:nvGrpSpPr>
        <p:grpSpPr>
          <a:xfrm>
            <a:off x="-5079" y="708812"/>
            <a:ext cx="8691879" cy="47507"/>
            <a:chOff x="685800" y="1794746"/>
            <a:chExt cx="7772400" cy="179475"/>
          </a:xfrm>
        </p:grpSpPr>
        <p:sp>
          <p:nvSpPr>
            <p:cNvPr id="17" name="Rectangle 16"/>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19" name="Rectangle 18"/>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
        <p:nvSpPr>
          <p:cNvPr id="23" name="Text Placeholder 22"/>
          <p:cNvSpPr>
            <a:spLocks noGrp="1"/>
          </p:cNvSpPr>
          <p:nvPr>
            <p:ph type="body" sz="quarter" idx="13"/>
          </p:nvPr>
        </p:nvSpPr>
        <p:spPr>
          <a:xfrm>
            <a:off x="310162" y="0"/>
            <a:ext cx="7986713" cy="708422"/>
          </a:xfrm>
        </p:spPr>
        <p:txBody>
          <a:bodyPr anchor="ctr">
            <a:normAutofit/>
          </a:bodyPr>
          <a:lstStyle>
            <a:lvl1pPr marL="0" indent="0">
              <a:buNone/>
              <a:defRPr sz="36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26" name="Text Placeholder 25"/>
          <p:cNvSpPr>
            <a:spLocks noGrp="1"/>
          </p:cNvSpPr>
          <p:nvPr>
            <p:ph type="body" sz="quarter" idx="14" hasCustomPrompt="1"/>
          </p:nvPr>
        </p:nvSpPr>
        <p:spPr>
          <a:xfrm>
            <a:off x="3569790" y="2589610"/>
            <a:ext cx="1968500" cy="652462"/>
          </a:xfrm>
        </p:spPr>
        <p:txBody>
          <a:bodyPr anchor="ctr">
            <a:noAutofit/>
          </a:bodyPr>
          <a:lstStyle>
            <a:lvl1pPr marL="0" indent="0" algn="ctr">
              <a:buNone/>
              <a:defRPr sz="1800">
                <a:solidFill>
                  <a:schemeClr val="bg1"/>
                </a:solidFill>
              </a:defRPr>
            </a:lvl1pPr>
          </a:lstStyle>
          <a:p>
            <a:pPr lvl="0"/>
            <a:r>
              <a:rPr lang="en-US" dirty="0"/>
              <a:t>CLICK TO EDIT MASTER TEXT STYLE</a:t>
            </a:r>
          </a:p>
        </p:txBody>
      </p:sp>
      <p:sp>
        <p:nvSpPr>
          <p:cNvPr id="28" name="Text Placeholder 27"/>
          <p:cNvSpPr>
            <a:spLocks noGrp="1"/>
          </p:cNvSpPr>
          <p:nvPr>
            <p:ph type="body" sz="quarter" idx="15" hasCustomPrompt="1"/>
          </p:nvPr>
        </p:nvSpPr>
        <p:spPr>
          <a:xfrm>
            <a:off x="5538290" y="2589610"/>
            <a:ext cx="1968500" cy="652462"/>
          </a:xfrm>
        </p:spPr>
        <p:txBody>
          <a:bodyPr anchor="ctr">
            <a:noAutofit/>
          </a:bodyPr>
          <a:lstStyle>
            <a:lvl1pPr marL="0" indent="0" algn="ctr">
              <a:buNone/>
              <a:defRPr sz="1800">
                <a:solidFill>
                  <a:srgbClr val="FFFFF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a:t>
            </a:r>
          </a:p>
        </p:txBody>
      </p:sp>
    </p:spTree>
    <p:extLst>
      <p:ext uri="{BB962C8B-B14F-4D97-AF65-F5344CB8AC3E}">
        <p14:creationId xmlns:p14="http://schemas.microsoft.com/office/powerpoint/2010/main" val="11355144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0" name="Rectangle 9"/>
          <p:cNvSpPr/>
          <p:nvPr userDrawn="1"/>
        </p:nvSpPr>
        <p:spPr>
          <a:xfrm>
            <a:off x="239899" y="4582584"/>
            <a:ext cx="2229555" cy="3902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Picture Placeholder 2"/>
          <p:cNvSpPr>
            <a:spLocks noGrp="1"/>
          </p:cNvSpPr>
          <p:nvPr>
            <p:ph type="pic" idx="1"/>
          </p:nvPr>
        </p:nvSpPr>
        <p:spPr>
          <a:xfrm>
            <a:off x="-15075" y="0"/>
            <a:ext cx="9186334" cy="4185826"/>
          </a:xfrm>
          <a:ln>
            <a:no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Rectangle 8"/>
          <p:cNvSpPr/>
          <p:nvPr userDrawn="1"/>
        </p:nvSpPr>
        <p:spPr>
          <a:xfrm>
            <a:off x="-42334" y="4233334"/>
            <a:ext cx="9242778" cy="916571"/>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 name="Text Placeholder 3"/>
          <p:cNvSpPr>
            <a:spLocks noGrp="1"/>
          </p:cNvSpPr>
          <p:nvPr>
            <p:ph type="body" sz="half" idx="2"/>
          </p:nvPr>
        </p:nvSpPr>
        <p:spPr>
          <a:xfrm>
            <a:off x="465844" y="4471120"/>
            <a:ext cx="5813600" cy="455768"/>
          </a:xfrm>
        </p:spPr>
        <p:txBody>
          <a:bodyPr anchor="ctr">
            <a:normAutofit/>
          </a:bodyPr>
          <a:lstStyle>
            <a:lvl1pPr marL="0" indent="0">
              <a:buNone/>
              <a:defRPr sz="18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Slide Number Placeholder 5"/>
          <p:cNvSpPr>
            <a:spLocks noGrp="1"/>
          </p:cNvSpPr>
          <p:nvPr>
            <p:ph type="sldNum" sz="quarter" idx="12"/>
          </p:nvPr>
        </p:nvSpPr>
        <p:spPr>
          <a:xfrm>
            <a:off x="6553200" y="4698999"/>
            <a:ext cx="2133600" cy="273844"/>
          </a:xfrm>
        </p:spPr>
        <p:txBody>
          <a:bodyPr/>
          <a:lstStyle>
            <a:lvl1pPr>
              <a:defRPr>
                <a:solidFill>
                  <a:schemeClr val="bg1"/>
                </a:solidFill>
              </a:defRPr>
            </a:lvl1pPr>
          </a:lstStyle>
          <a:p>
            <a:fld id="{8A758EFE-665F-4341-B5B8-2DAEADA52F6C}" type="slidenum">
              <a:rPr lang="en-US" smtClean="0"/>
              <a:pPr/>
              <a:t>‹#›</a:t>
            </a:fld>
            <a:endParaRPr lang="en-US" dirty="0"/>
          </a:p>
        </p:txBody>
      </p:sp>
      <p:grpSp>
        <p:nvGrpSpPr>
          <p:cNvPr id="12" name="Group 11"/>
          <p:cNvGrpSpPr/>
          <p:nvPr userDrawn="1"/>
        </p:nvGrpSpPr>
        <p:grpSpPr>
          <a:xfrm>
            <a:off x="-42334" y="4185826"/>
            <a:ext cx="9203267" cy="47507"/>
            <a:chOff x="685800" y="1794746"/>
            <a:chExt cx="7772400" cy="179475"/>
          </a:xfrm>
        </p:grpSpPr>
        <p:sp>
          <p:nvSpPr>
            <p:cNvPr id="13" name="Rectangle 12"/>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15" name="Rectangle 14"/>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2839625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10" name="Rectangle 9"/>
          <p:cNvSpPr/>
          <p:nvPr userDrawn="1"/>
        </p:nvSpPr>
        <p:spPr>
          <a:xfrm>
            <a:off x="312469" y="4593469"/>
            <a:ext cx="2229555" cy="5282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Picture Placeholder 2"/>
          <p:cNvSpPr>
            <a:spLocks noGrp="1"/>
          </p:cNvSpPr>
          <p:nvPr>
            <p:ph type="pic" idx="1"/>
          </p:nvPr>
        </p:nvSpPr>
        <p:spPr>
          <a:xfrm>
            <a:off x="-14817" y="0"/>
            <a:ext cx="9186334" cy="4185826"/>
          </a:xfrm>
          <a:ln>
            <a:no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465844" y="4471120"/>
            <a:ext cx="5813600" cy="455768"/>
          </a:xfrm>
        </p:spPr>
        <p:txBody>
          <a:bodyPr anchor="ctr">
            <a:normAutofit/>
          </a:bodyPr>
          <a:lstStyle>
            <a:lvl1pPr marL="0" indent="0">
              <a:buNone/>
              <a:defRPr sz="1800">
                <a:solidFill>
                  <a:schemeClr val="accent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Slide Number Placeholder 5"/>
          <p:cNvSpPr>
            <a:spLocks noGrp="1"/>
          </p:cNvSpPr>
          <p:nvPr>
            <p:ph type="sldNum" sz="quarter" idx="12"/>
          </p:nvPr>
        </p:nvSpPr>
        <p:spPr>
          <a:xfrm>
            <a:off x="6553200" y="4698999"/>
            <a:ext cx="2133600" cy="273844"/>
          </a:xfrm>
        </p:spPr>
        <p:txBody>
          <a:bodyPr/>
          <a:lstStyle>
            <a:lvl1pPr>
              <a:defRPr>
                <a:solidFill>
                  <a:schemeClr val="accent5"/>
                </a:solidFill>
              </a:defRPr>
            </a:lvl1pPr>
          </a:lstStyle>
          <a:p>
            <a:fld id="{8A758EFE-665F-4341-B5B8-2DAEADA52F6C}" type="slidenum">
              <a:rPr lang="en-US" smtClean="0"/>
              <a:pPr/>
              <a:t>‹#›</a:t>
            </a:fld>
            <a:endParaRPr lang="en-US" dirty="0"/>
          </a:p>
        </p:txBody>
      </p:sp>
      <p:grpSp>
        <p:nvGrpSpPr>
          <p:cNvPr id="21" name="Group 20"/>
          <p:cNvGrpSpPr/>
          <p:nvPr userDrawn="1"/>
        </p:nvGrpSpPr>
        <p:grpSpPr>
          <a:xfrm>
            <a:off x="-42334" y="4185826"/>
            <a:ext cx="9203267" cy="47507"/>
            <a:chOff x="685800" y="1794746"/>
            <a:chExt cx="7772400" cy="179475"/>
          </a:xfrm>
        </p:grpSpPr>
        <p:sp>
          <p:nvSpPr>
            <p:cNvPr id="22" name="Rectangle 21"/>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Rectangle 22"/>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24" name="Rectangle 23"/>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39208608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10" name="Rectangle 9"/>
          <p:cNvSpPr/>
          <p:nvPr userDrawn="1"/>
        </p:nvSpPr>
        <p:spPr>
          <a:xfrm>
            <a:off x="363798" y="4553643"/>
            <a:ext cx="2229555" cy="58985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Picture Placeholder 2"/>
          <p:cNvSpPr>
            <a:spLocks noGrp="1"/>
          </p:cNvSpPr>
          <p:nvPr>
            <p:ph type="pic" idx="1"/>
          </p:nvPr>
        </p:nvSpPr>
        <p:spPr>
          <a:xfrm>
            <a:off x="-25400" y="1011586"/>
            <a:ext cx="9186334" cy="4138319"/>
          </a:xfrm>
          <a:ln>
            <a:no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Rectangle 8"/>
          <p:cNvSpPr/>
          <p:nvPr userDrawn="1"/>
        </p:nvSpPr>
        <p:spPr>
          <a:xfrm>
            <a:off x="-21167" y="-3292"/>
            <a:ext cx="9178768" cy="96737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 name="Text Placeholder 3"/>
          <p:cNvSpPr>
            <a:spLocks noGrp="1"/>
          </p:cNvSpPr>
          <p:nvPr>
            <p:ph type="body" sz="half" idx="2"/>
          </p:nvPr>
        </p:nvSpPr>
        <p:spPr>
          <a:xfrm>
            <a:off x="465844" y="231435"/>
            <a:ext cx="8220956" cy="455768"/>
          </a:xfrm>
        </p:spPr>
        <p:txBody>
          <a:bodyPr anchor="ctr">
            <a:normAutofit/>
          </a:bodyPr>
          <a:lstStyle>
            <a:lvl1pPr marL="0" indent="0">
              <a:buNone/>
              <a:defRPr sz="28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Slide Number Placeholder 5"/>
          <p:cNvSpPr>
            <a:spLocks noGrp="1"/>
          </p:cNvSpPr>
          <p:nvPr>
            <p:ph type="sldNum" sz="quarter" idx="12"/>
          </p:nvPr>
        </p:nvSpPr>
        <p:spPr>
          <a:xfrm>
            <a:off x="6553200" y="4698999"/>
            <a:ext cx="2133600" cy="273844"/>
          </a:xfrm>
        </p:spPr>
        <p:txBody>
          <a:bodyPr/>
          <a:lstStyle>
            <a:lvl1pPr>
              <a:defRPr>
                <a:solidFill>
                  <a:schemeClr val="accent5"/>
                </a:solidFill>
              </a:defRPr>
            </a:lvl1pPr>
          </a:lstStyle>
          <a:p>
            <a:fld id="{8A758EFE-665F-4341-B5B8-2DAEADA52F6C}" type="slidenum">
              <a:rPr lang="en-US" smtClean="0"/>
              <a:pPr/>
              <a:t>‹#›</a:t>
            </a:fld>
            <a:endParaRPr lang="en-US" dirty="0"/>
          </a:p>
        </p:txBody>
      </p:sp>
      <p:grpSp>
        <p:nvGrpSpPr>
          <p:cNvPr id="12" name="Group 11"/>
          <p:cNvGrpSpPr/>
          <p:nvPr userDrawn="1"/>
        </p:nvGrpSpPr>
        <p:grpSpPr>
          <a:xfrm>
            <a:off x="-21168" y="964078"/>
            <a:ext cx="9175834" cy="47507"/>
            <a:chOff x="685800" y="1794746"/>
            <a:chExt cx="7772400" cy="179475"/>
          </a:xfrm>
        </p:grpSpPr>
        <p:sp>
          <p:nvSpPr>
            <p:cNvPr id="13" name="Rectangle 12"/>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15" name="Rectangle 14"/>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22798520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userDrawn="1">
            <p:ph type="title"/>
          </p:nvPr>
        </p:nvSpPr>
        <p:spPr>
          <a:xfrm>
            <a:off x="685800" y="23116"/>
            <a:ext cx="7772400" cy="719834"/>
          </a:xfrm>
        </p:spPr>
        <p:txBody>
          <a:bodyPr/>
          <a:lstStyle/>
          <a:p>
            <a:r>
              <a:rPr lang="en-US" dirty="0"/>
              <a:t>Click to edit Master title style</a:t>
            </a:r>
          </a:p>
        </p:txBody>
      </p:sp>
      <p:sp>
        <p:nvSpPr>
          <p:cNvPr id="3" name="Content Placeholder 2"/>
          <p:cNvSpPr>
            <a:spLocks noGrp="1"/>
          </p:cNvSpPr>
          <p:nvPr userDrawn="1">
            <p:ph idx="1" hasCustomPrompt="1"/>
          </p:nvPr>
        </p:nvSpPr>
        <p:spPr>
          <a:xfrm>
            <a:off x="685800" y="914401"/>
            <a:ext cx="7772400" cy="3737372"/>
          </a:xfrm>
        </p:spPr>
        <p:txBody>
          <a:bodyPr/>
          <a:lstStyle>
            <a:lvl1pPr marL="257175" marR="0" indent="-257175" algn="l" defTabSz="685800" rtl="0" eaLnBrk="1" fontAlgn="base" latinLnBrk="0" hangingPunct="1">
              <a:lnSpc>
                <a:spcPct val="100000"/>
              </a:lnSpc>
              <a:spcBef>
                <a:spcPct val="20000"/>
              </a:spcBef>
              <a:spcAft>
                <a:spcPct val="0"/>
              </a:spcAft>
              <a:buClrTx/>
              <a:buSzPct val="100000"/>
              <a:buFont typeface="Wingdings" panose="05000000000000000000" pitchFamily="2" charset="2"/>
              <a:buChar char="§"/>
              <a:tabLst/>
              <a:defRPr/>
            </a:lvl1pPr>
            <a:lvl2pPr marL="557213" marR="0" indent="-214313" algn="l" defTabSz="685800" rtl="0" eaLnBrk="1" fontAlgn="base" latinLnBrk="0" hangingPunct="1">
              <a:lnSpc>
                <a:spcPct val="100000"/>
              </a:lnSpc>
              <a:spcBef>
                <a:spcPct val="20000"/>
              </a:spcBef>
              <a:spcAft>
                <a:spcPct val="0"/>
              </a:spcAft>
              <a:buClrTx/>
              <a:buSzPct val="75000"/>
              <a:buFont typeface="Wingdings" panose="05000000000000000000" pitchFamily="2" charset="2"/>
              <a:buChar char="§"/>
              <a:tabLst/>
              <a:defRPr>
                <a:solidFill>
                  <a:schemeClr val="accent2">
                    <a:lumMod val="75000"/>
                    <a:lumOff val="25000"/>
                  </a:schemeClr>
                </a:solidFill>
              </a:defRPr>
            </a:lvl2pPr>
            <a:lvl3pPr marL="857250" marR="0" indent="-171450" algn="l" defTabSz="685800" rtl="0" eaLnBrk="1" fontAlgn="base" latinLnBrk="0" hangingPunct="1">
              <a:lnSpc>
                <a:spcPct val="100000"/>
              </a:lnSpc>
              <a:spcBef>
                <a:spcPct val="20000"/>
              </a:spcBef>
              <a:spcAft>
                <a:spcPct val="0"/>
              </a:spcAft>
              <a:buClrTx/>
              <a:buSzPct val="75000"/>
              <a:buFont typeface="Wingdings" pitchFamily="2" charset="2"/>
              <a:buChar char="§"/>
              <a:tabLst/>
              <a:defRPr/>
            </a:lvl3pPr>
            <a:lvl4pPr marL="1200150" marR="0" indent="-171450" algn="l" defTabSz="685800" rtl="0" eaLnBrk="1" fontAlgn="base" latinLnBrk="0" hangingPunct="1">
              <a:lnSpc>
                <a:spcPct val="100000"/>
              </a:lnSpc>
              <a:spcBef>
                <a:spcPct val="20000"/>
              </a:spcBef>
              <a:spcAft>
                <a:spcPct val="0"/>
              </a:spcAft>
              <a:buClrTx/>
              <a:buSzTx/>
              <a:buFont typeface="Arial" pitchFamily="34" charset="0"/>
              <a:buChar char="•"/>
              <a:tabLst/>
              <a:defRPr>
                <a:solidFill>
                  <a:schemeClr val="accent2">
                    <a:lumMod val="75000"/>
                    <a:lumOff val="25000"/>
                  </a:schemeClr>
                </a:solidFill>
              </a:defRPr>
            </a:lvl4pPr>
            <a:lvl5pPr marL="1543050" marR="0" indent="-171450" algn="l" defTabSz="685800" rtl="0" eaLnBrk="1" fontAlgn="base" latinLnBrk="0" hangingPunct="1">
              <a:lnSpc>
                <a:spcPct val="100000"/>
              </a:lnSpc>
              <a:spcBef>
                <a:spcPct val="20000"/>
              </a:spcBef>
              <a:spcAft>
                <a:spcPct val="0"/>
              </a:spcAft>
              <a:buClrTx/>
              <a:buSzTx/>
              <a:buFont typeface="Arial" pitchFamily="34" charset="0"/>
              <a:buChar char="˗"/>
              <a:tabLst/>
              <a:defRPr/>
            </a:lvl5pPr>
          </a:lstStyle>
          <a:p>
            <a:pPr marL="257175" marR="0" lvl="0" indent="-257175" algn="l" defTabSz="685800" rtl="0" eaLnBrk="1" fontAlgn="base" latinLnBrk="0" hangingPunct="1">
              <a:lnSpc>
                <a:spcPct val="100000"/>
              </a:lnSpc>
              <a:spcBef>
                <a:spcPct val="20000"/>
              </a:spcBef>
              <a:spcAft>
                <a:spcPct val="0"/>
              </a:spcAft>
              <a:buClrTx/>
              <a:buSzPct val="100000"/>
              <a:buFont typeface="Wingdings" panose="05000000000000000000" pitchFamily="2" charset="2"/>
              <a:buChar char="§"/>
              <a:tabLst/>
              <a:defRPr/>
            </a:pPr>
            <a:r>
              <a:rPr kumimoji="0" lang="en-US" sz="1800" b="0" i="0" u="none" strike="noStrike" kern="1200" cap="none" spc="0" normalizeH="0" baseline="0" noProof="0" dirty="0">
                <a:ln>
                  <a:noFill/>
                </a:ln>
                <a:solidFill>
                  <a:srgbClr val="0F243E"/>
                </a:solidFill>
                <a:effectLst/>
                <a:uLnTx/>
                <a:uFillTx/>
                <a:latin typeface="+mn-lt"/>
                <a:ea typeface="+mn-ea"/>
                <a:cs typeface="+mn-cs"/>
              </a:rPr>
              <a:t>Click to edit Master text styles</a:t>
            </a:r>
          </a:p>
          <a:p>
            <a:pPr marL="557213" marR="0" lvl="1" indent="-214313" algn="l" defTabSz="685800" rtl="0" eaLnBrk="1" fontAlgn="base" latinLnBrk="0" hangingPunct="1">
              <a:lnSpc>
                <a:spcPct val="100000"/>
              </a:lnSpc>
              <a:spcBef>
                <a:spcPct val="20000"/>
              </a:spcBef>
              <a:spcAft>
                <a:spcPct val="0"/>
              </a:spcAft>
              <a:buClrTx/>
              <a:buSzPct val="75000"/>
              <a:buFont typeface="Wingdings" panose="05000000000000000000" pitchFamily="2" charset="2"/>
              <a:buChar char="§"/>
              <a:tabLst/>
              <a:defRPr/>
            </a:pPr>
            <a:r>
              <a:rPr kumimoji="0" lang="en-US" sz="1500" b="0" i="0" u="none" strike="noStrike" kern="1200" cap="none" spc="0" normalizeH="0" baseline="0" noProof="0" dirty="0">
                <a:ln>
                  <a:noFill/>
                </a:ln>
                <a:solidFill>
                  <a:srgbClr val="0F243E">
                    <a:lumMod val="75000"/>
                    <a:lumOff val="25000"/>
                  </a:srgbClr>
                </a:solidFill>
                <a:effectLst/>
                <a:uLnTx/>
                <a:uFillTx/>
                <a:latin typeface="+mn-lt"/>
                <a:ea typeface="+mn-ea"/>
                <a:cs typeface="+mn-cs"/>
              </a:rPr>
              <a:t>Second level</a:t>
            </a:r>
          </a:p>
          <a:p>
            <a:pPr marL="857250" marR="0" lvl="2" indent="-171450" algn="l" defTabSz="685800" rtl="0" eaLnBrk="1" fontAlgn="base" latinLnBrk="0" hangingPunct="1">
              <a:lnSpc>
                <a:spcPct val="100000"/>
              </a:lnSpc>
              <a:spcBef>
                <a:spcPct val="20000"/>
              </a:spcBef>
              <a:spcAft>
                <a:spcPct val="0"/>
              </a:spcAft>
              <a:buClrTx/>
              <a:buSzPct val="75000"/>
              <a:buFont typeface="Wingdings" pitchFamily="2" charset="2"/>
              <a:buChar char="§"/>
              <a:tabLst/>
              <a:defRPr/>
            </a:pPr>
            <a:r>
              <a:rPr kumimoji="0" lang="en-US" sz="1350" b="0" i="0" u="none" strike="noStrike" kern="1200" cap="none" spc="0" normalizeH="0" baseline="0" noProof="0" dirty="0">
                <a:ln>
                  <a:noFill/>
                </a:ln>
                <a:solidFill>
                  <a:srgbClr val="0F243E"/>
                </a:solidFill>
                <a:effectLst/>
                <a:uLnTx/>
                <a:uFillTx/>
                <a:latin typeface="+mn-lt"/>
                <a:ea typeface="+mn-ea"/>
                <a:cs typeface="+mn-cs"/>
              </a:rPr>
              <a:t>Third level</a:t>
            </a:r>
          </a:p>
          <a:p>
            <a:pPr marL="1200150" marR="0" lvl="3" indent="-171450" algn="l" defTabSz="685800" rtl="0" eaLnBrk="1" fontAlgn="base" latinLnBrk="0" hangingPunct="1">
              <a:lnSpc>
                <a:spcPct val="100000"/>
              </a:lnSpc>
              <a:spcBef>
                <a:spcPct val="20000"/>
              </a:spcBef>
              <a:spcAft>
                <a:spcPct val="0"/>
              </a:spcAft>
              <a:buClrTx/>
              <a:buSzTx/>
              <a:buFont typeface="Arial" pitchFamily="34" charset="0"/>
              <a:buChar char="•"/>
              <a:tabLst/>
              <a:defRPr/>
            </a:pPr>
            <a:r>
              <a:rPr kumimoji="0" lang="en-US" sz="1200" b="0" i="0" u="none" strike="noStrike" kern="1200" cap="none" spc="0" normalizeH="0" baseline="0" noProof="0" dirty="0">
                <a:ln>
                  <a:noFill/>
                </a:ln>
                <a:solidFill>
                  <a:srgbClr val="0F243E">
                    <a:lumMod val="75000"/>
                    <a:lumOff val="25000"/>
                  </a:srgbClr>
                </a:solidFill>
                <a:effectLst/>
                <a:uLnTx/>
                <a:uFillTx/>
                <a:latin typeface="+mn-lt"/>
                <a:ea typeface="+mn-ea"/>
                <a:cs typeface="+mn-cs"/>
              </a:rPr>
              <a:t>Fourth level</a:t>
            </a:r>
          </a:p>
          <a:p>
            <a:pPr marL="1543050" marR="0" lvl="4" indent="-171450" algn="l" defTabSz="685800" rtl="0" eaLnBrk="1" fontAlgn="base" latinLnBrk="0" hangingPunct="1">
              <a:lnSpc>
                <a:spcPct val="100000"/>
              </a:lnSpc>
              <a:spcBef>
                <a:spcPct val="20000"/>
              </a:spcBef>
              <a:spcAft>
                <a:spcPct val="0"/>
              </a:spcAft>
              <a:buClrTx/>
              <a:buSzTx/>
              <a:buFont typeface="Arial" pitchFamily="34" charset="0"/>
              <a:buChar char="˗"/>
              <a:tabLst/>
              <a:defRPr/>
            </a:pPr>
            <a:r>
              <a:rPr kumimoji="0" lang="en-US" sz="1050" b="0" i="0" u="none" strike="noStrike" kern="1200" cap="none" spc="0" normalizeH="0" baseline="0" noProof="0" dirty="0">
                <a:ln>
                  <a:noFill/>
                </a:ln>
                <a:solidFill>
                  <a:srgbClr val="0F243E"/>
                </a:solidFill>
                <a:effectLst/>
                <a:uLnTx/>
                <a:uFillTx/>
                <a:latin typeface="+mn-lt"/>
                <a:ea typeface="+mn-ea"/>
                <a:cs typeface="+mn-cs"/>
              </a:rPr>
              <a:t>Fifth level</a:t>
            </a:r>
          </a:p>
        </p:txBody>
      </p:sp>
      <p:sp>
        <p:nvSpPr>
          <p:cNvPr id="8" name="Slide Number Placeholder 1"/>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500">
                <a:solidFill>
                  <a:schemeClr val="tx1"/>
                </a:solidFill>
                <a:latin typeface="+mj-lt"/>
              </a:defRPr>
            </a:lvl1pPr>
          </a:lstStyle>
          <a:p>
            <a:fld id="{0C921938-476A-4922-BE24-3B8F6A2854D9}" type="slidenum">
              <a:rPr lang="en-US" smtClean="0"/>
              <a:pPr/>
              <a:t>‹#›</a:t>
            </a:fld>
            <a:endParaRPr lang="en-US" dirty="0"/>
          </a:p>
        </p:txBody>
      </p:sp>
    </p:spTree>
    <p:extLst>
      <p:ext uri="{BB962C8B-B14F-4D97-AF65-F5344CB8AC3E}">
        <p14:creationId xmlns:p14="http://schemas.microsoft.com/office/powerpoint/2010/main" val="10472683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7150"/>
            <a:ext cx="7772400" cy="1102519"/>
          </a:xfrm>
        </p:spPr>
        <p:txBody>
          <a:bodyPr/>
          <a:lstStyle>
            <a:lvl1pPr>
              <a:defRPr b="0"/>
            </a:lvl1pPr>
          </a:lstStyle>
          <a:p>
            <a:r>
              <a:rPr lang="en-US" dirty="0"/>
              <a:t>Click to edit Master title style</a:t>
            </a:r>
          </a:p>
        </p:txBody>
      </p:sp>
      <p:sp>
        <p:nvSpPr>
          <p:cNvPr id="3" name="Subtitle 2"/>
          <p:cNvSpPr>
            <a:spLocks noGrp="1"/>
          </p:cNvSpPr>
          <p:nvPr>
            <p:ph type="subTitle" idx="1"/>
          </p:nvPr>
        </p:nvSpPr>
        <p:spPr>
          <a:xfrm>
            <a:off x="1371600" y="16573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4" name="Slide Number Placeholder 1"/>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500">
                <a:solidFill>
                  <a:schemeClr val="tx1"/>
                </a:solidFill>
                <a:latin typeface="+mj-lt"/>
              </a:defRPr>
            </a:lvl1pPr>
          </a:lstStyle>
          <a:p>
            <a:fld id="{0C921938-476A-4922-BE24-3B8F6A2854D9}" type="slidenum">
              <a:rPr lang="en-US" smtClean="0"/>
              <a:pPr/>
              <a:t>‹#›</a:t>
            </a:fld>
            <a:endParaRPr lang="en-US" dirty="0"/>
          </a:p>
        </p:txBody>
      </p:sp>
    </p:spTree>
    <p:extLst>
      <p:ext uri="{BB962C8B-B14F-4D97-AF65-F5344CB8AC3E}">
        <p14:creationId xmlns:p14="http://schemas.microsoft.com/office/powerpoint/2010/main" val="588751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vider Slide">
    <p:spTree>
      <p:nvGrpSpPr>
        <p:cNvPr id="1" name=""/>
        <p:cNvGrpSpPr/>
        <p:nvPr/>
      </p:nvGrpSpPr>
      <p:grpSpPr>
        <a:xfrm>
          <a:off x="0" y="0"/>
          <a:ext cx="0" cy="0"/>
          <a:chOff x="0" y="0"/>
          <a:chExt cx="0" cy="0"/>
        </a:xfrm>
      </p:grpSpPr>
      <p:pic>
        <p:nvPicPr>
          <p:cNvPr id="12" name="Picture 11" descr="2-line-bluetext-colorshield.png"/>
          <p:cNvPicPr>
            <a:picLocks/>
          </p:cNvPicPr>
          <p:nvPr userDrawn="1"/>
        </p:nvPicPr>
        <p:blipFill rotWithShape="1">
          <a:blip r:embed="rId2">
            <a:extLst>
              <a:ext uri="{28A0092B-C50C-407E-A947-70E740481C1C}">
                <a14:useLocalDpi xmlns:a14="http://schemas.microsoft.com/office/drawing/2010/main" val="0"/>
              </a:ext>
            </a:extLst>
          </a:blip>
          <a:srcRect l="-1" r="-157" b="-1906"/>
          <a:stretch/>
        </p:blipFill>
        <p:spPr>
          <a:xfrm>
            <a:off x="6585599" y="4296761"/>
            <a:ext cx="1769927" cy="656963"/>
          </a:xfrm>
          <a:prstGeom prst="rect">
            <a:avLst/>
          </a:prstGeom>
        </p:spPr>
      </p:pic>
      <p:pic>
        <p:nvPicPr>
          <p:cNvPr id="14" name="Picture 13" descr="upennwatermark.pdf"/>
          <p:cNvPicPr>
            <a:picLocks/>
          </p:cNvPicPr>
          <p:nvPr userDrawn="1"/>
        </p:nvPicPr>
        <p:blipFill>
          <a:blip r:embed="rId3">
            <a:alphaModFix amt="6000"/>
            <a:extLst>
              <a:ext uri="{28A0092B-C50C-407E-A947-70E740481C1C}">
                <a14:useLocalDpi xmlns:a14="http://schemas.microsoft.com/office/drawing/2010/main" val="0"/>
              </a:ext>
            </a:extLst>
          </a:blip>
          <a:stretch>
            <a:fillRect/>
          </a:stretch>
        </p:blipFill>
        <p:spPr>
          <a:xfrm>
            <a:off x="199388" y="136510"/>
            <a:ext cx="3080816" cy="3472890"/>
          </a:xfrm>
          <a:prstGeom prst="rect">
            <a:avLst/>
          </a:prstGeom>
        </p:spPr>
      </p:pic>
      <p:sp>
        <p:nvSpPr>
          <p:cNvPr id="2" name="Title 1"/>
          <p:cNvSpPr>
            <a:spLocks noGrp="1"/>
          </p:cNvSpPr>
          <p:nvPr>
            <p:ph type="ctrTitle"/>
          </p:nvPr>
        </p:nvSpPr>
        <p:spPr>
          <a:xfrm>
            <a:off x="958151" y="1073526"/>
            <a:ext cx="7397039" cy="1747125"/>
          </a:xfrm>
          <a:prstGeom prst="rect">
            <a:avLst/>
          </a:prstGeom>
        </p:spPr>
        <p:txBody>
          <a:bodyPr anchor="b"/>
          <a:lstStyle>
            <a:lvl1pPr>
              <a:defRPr b="1"/>
            </a:lvl1pPr>
          </a:lstStyle>
          <a:p>
            <a:r>
              <a:rPr lang="en-US" dirty="0"/>
              <a:t>Click to edit Master title style</a:t>
            </a:r>
          </a:p>
        </p:txBody>
      </p:sp>
      <p:sp>
        <p:nvSpPr>
          <p:cNvPr id="3" name="Subtitle 2"/>
          <p:cNvSpPr>
            <a:spLocks noGrp="1"/>
          </p:cNvSpPr>
          <p:nvPr>
            <p:ph type="subTitle" idx="1"/>
          </p:nvPr>
        </p:nvSpPr>
        <p:spPr>
          <a:xfrm>
            <a:off x="958151" y="3255792"/>
            <a:ext cx="7397039" cy="658114"/>
          </a:xfrm>
        </p:spPr>
        <p:txBody>
          <a:bodyPr>
            <a:normAutofit/>
          </a:bodyPr>
          <a:lstStyle>
            <a:lvl1pPr marL="0" indent="0" algn="l">
              <a:buNone/>
              <a:defRPr sz="240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grpSp>
        <p:nvGrpSpPr>
          <p:cNvPr id="10" name="Group 9"/>
          <p:cNvGrpSpPr/>
          <p:nvPr userDrawn="1"/>
        </p:nvGrpSpPr>
        <p:grpSpPr>
          <a:xfrm rot="10800000">
            <a:off x="0" y="3001092"/>
            <a:ext cx="8355526" cy="57487"/>
            <a:chOff x="685800" y="1794746"/>
            <a:chExt cx="7772400" cy="179475"/>
          </a:xfrm>
        </p:grpSpPr>
        <p:sp>
          <p:nvSpPr>
            <p:cNvPr id="7" name="Rectangle 6"/>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9" name="Rectangle 8"/>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
        <p:nvSpPr>
          <p:cNvPr id="6" name="Rectangle 5"/>
          <p:cNvSpPr/>
          <p:nvPr userDrawn="1"/>
        </p:nvSpPr>
        <p:spPr>
          <a:xfrm>
            <a:off x="254010" y="4572000"/>
            <a:ext cx="2243667" cy="5715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175249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553200" y="4698999"/>
            <a:ext cx="2133600" cy="273844"/>
          </a:xfrm>
        </p:spPr>
        <p:txBody>
          <a:bodyPr/>
          <a:lstStyle>
            <a:lvl1pPr>
              <a:defRPr>
                <a:solidFill>
                  <a:schemeClr val="accent5"/>
                </a:solidFill>
              </a:defRPr>
            </a:lvl1pPr>
          </a:lstStyle>
          <a:p>
            <a:fld id="{8A758EFE-665F-4341-B5B8-2DAEADA52F6C}" type="slidenum">
              <a:rPr lang="en-US" smtClean="0"/>
              <a:pPr/>
              <a:t>‹#›</a:t>
            </a:fld>
            <a:endParaRPr lang="en-US" dirty="0"/>
          </a:p>
        </p:txBody>
      </p:sp>
      <p:sp>
        <p:nvSpPr>
          <p:cNvPr id="19" name="Title 1"/>
          <p:cNvSpPr>
            <a:spLocks noGrp="1"/>
          </p:cNvSpPr>
          <p:nvPr>
            <p:ph type="title"/>
          </p:nvPr>
        </p:nvSpPr>
        <p:spPr>
          <a:xfrm>
            <a:off x="310152" y="15485"/>
            <a:ext cx="8229600" cy="693605"/>
          </a:xfrm>
          <a:prstGeom prst="rect">
            <a:avLst/>
          </a:prstGeom>
        </p:spPr>
        <p:txBody>
          <a:bodyPr>
            <a:normAutofit/>
          </a:bodyPr>
          <a:lstStyle>
            <a:lvl1pPr>
              <a:defRPr sz="3600"/>
            </a:lvl1pPr>
          </a:lstStyle>
          <a:p>
            <a:r>
              <a:rPr lang="en-US" dirty="0"/>
              <a:t>Click to edit Master title style</a:t>
            </a:r>
          </a:p>
        </p:txBody>
      </p:sp>
      <p:sp>
        <p:nvSpPr>
          <p:cNvPr id="20" name="Content Placeholder 2"/>
          <p:cNvSpPr>
            <a:spLocks noGrp="1"/>
          </p:cNvSpPr>
          <p:nvPr>
            <p:ph idx="1"/>
          </p:nvPr>
        </p:nvSpPr>
        <p:spPr>
          <a:xfrm>
            <a:off x="430464" y="902369"/>
            <a:ext cx="8229600" cy="3690798"/>
          </a:xfrm>
        </p:spPr>
        <p:txBody>
          <a:bodyPr/>
          <a:lstStyle>
            <a:lvl1pPr>
              <a:defRPr sz="2400"/>
            </a:lvl1pPr>
            <a:lvl2pPr>
              <a:defRPr sz="2000">
                <a:solidFill>
                  <a:schemeClr val="accent3"/>
                </a:solidFill>
              </a:defRPr>
            </a:lvl2pPr>
            <a:lvl3pPr>
              <a:defRPr sz="1800"/>
            </a:lvl3pPr>
            <a:lvl4pPr>
              <a:defRPr sz="1600">
                <a:solidFill>
                  <a:schemeClr val="accent3"/>
                </a:solidFill>
              </a:defRPr>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1" name="Group 20"/>
          <p:cNvGrpSpPr/>
          <p:nvPr userDrawn="1"/>
        </p:nvGrpSpPr>
        <p:grpSpPr>
          <a:xfrm>
            <a:off x="-5079" y="708812"/>
            <a:ext cx="8691879" cy="47507"/>
            <a:chOff x="685800" y="1794746"/>
            <a:chExt cx="7772400" cy="179475"/>
          </a:xfrm>
        </p:grpSpPr>
        <p:sp>
          <p:nvSpPr>
            <p:cNvPr id="22" name="Rectangle 21"/>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Rectangle 22"/>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24" name="Rectangle 23"/>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3159591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9" name="Rectangle 8"/>
          <p:cNvSpPr/>
          <p:nvPr userDrawn="1"/>
        </p:nvSpPr>
        <p:spPr>
          <a:xfrm>
            <a:off x="9" y="0"/>
            <a:ext cx="9143999" cy="5143500"/>
          </a:xfrm>
          <a:prstGeom prst="rect">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a:xfrm>
            <a:off x="6553200" y="4698999"/>
            <a:ext cx="2133600" cy="273844"/>
          </a:xfrm>
        </p:spPr>
        <p:txBody>
          <a:bodyPr/>
          <a:lstStyle>
            <a:lvl1pPr>
              <a:defRPr>
                <a:solidFill>
                  <a:schemeClr val="accent5"/>
                </a:solidFill>
              </a:defRPr>
            </a:lvl1pPr>
          </a:lstStyle>
          <a:p>
            <a:fld id="{8A758EFE-665F-4341-B5B8-2DAEADA52F6C}" type="slidenum">
              <a:rPr lang="en-US" smtClean="0"/>
              <a:pPr/>
              <a:t>‹#›</a:t>
            </a:fld>
            <a:endParaRPr lang="en-US" dirty="0"/>
          </a:p>
        </p:txBody>
      </p:sp>
      <p:sp>
        <p:nvSpPr>
          <p:cNvPr id="19" name="Title 1"/>
          <p:cNvSpPr>
            <a:spLocks noGrp="1"/>
          </p:cNvSpPr>
          <p:nvPr>
            <p:ph type="title"/>
          </p:nvPr>
        </p:nvSpPr>
        <p:spPr>
          <a:xfrm>
            <a:off x="310152" y="15485"/>
            <a:ext cx="8229600" cy="693605"/>
          </a:xfrm>
          <a:prstGeom prst="rect">
            <a:avLst/>
          </a:prstGeom>
        </p:spPr>
        <p:txBody>
          <a:bodyPr>
            <a:normAutofit/>
          </a:bodyPr>
          <a:lstStyle>
            <a:lvl1pPr>
              <a:defRPr sz="3600"/>
            </a:lvl1pPr>
          </a:lstStyle>
          <a:p>
            <a:r>
              <a:rPr lang="en-US" dirty="0"/>
              <a:t>Click to edit Master title style</a:t>
            </a:r>
          </a:p>
        </p:txBody>
      </p:sp>
      <p:sp>
        <p:nvSpPr>
          <p:cNvPr id="20" name="Content Placeholder 2"/>
          <p:cNvSpPr>
            <a:spLocks noGrp="1"/>
          </p:cNvSpPr>
          <p:nvPr>
            <p:ph idx="1"/>
          </p:nvPr>
        </p:nvSpPr>
        <p:spPr>
          <a:xfrm>
            <a:off x="430464" y="902369"/>
            <a:ext cx="8229600" cy="369079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1" name="Group 20"/>
          <p:cNvGrpSpPr/>
          <p:nvPr userDrawn="1"/>
        </p:nvGrpSpPr>
        <p:grpSpPr>
          <a:xfrm>
            <a:off x="-5079" y="708812"/>
            <a:ext cx="8691879" cy="47507"/>
            <a:chOff x="685800" y="1794746"/>
            <a:chExt cx="7772400" cy="179475"/>
          </a:xfrm>
        </p:grpSpPr>
        <p:sp>
          <p:nvSpPr>
            <p:cNvPr id="22" name="Rectangle 21"/>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Rectangle 22"/>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24" name="Rectangle 23"/>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pic>
        <p:nvPicPr>
          <p:cNvPr id="13" name="Picture 12" descr="1-line-bluetext-colorshield.pn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57200" y="4699003"/>
            <a:ext cx="1809092" cy="347472"/>
          </a:xfrm>
          <a:prstGeom prst="rect">
            <a:avLst/>
          </a:prstGeom>
        </p:spPr>
      </p:pic>
    </p:spTree>
    <p:extLst>
      <p:ext uri="{BB962C8B-B14F-4D97-AF65-F5344CB8AC3E}">
        <p14:creationId xmlns:p14="http://schemas.microsoft.com/office/powerpoint/2010/main" val="2022321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15" name="Picture 14" descr="upennwatermark.pdf"/>
          <p:cNvPicPr>
            <a:picLocks/>
          </p:cNvPicPr>
          <p:nvPr userDrawn="1"/>
        </p:nvPicPr>
        <p:blipFill>
          <a:blip r:embed="rId2">
            <a:alphaModFix amt="6000"/>
            <a:extLst>
              <a:ext uri="{28A0092B-C50C-407E-A947-70E740481C1C}">
                <a14:useLocalDpi xmlns:a14="http://schemas.microsoft.com/office/drawing/2010/main" val="0"/>
              </a:ext>
            </a:extLst>
          </a:blip>
          <a:stretch>
            <a:fillRect/>
          </a:stretch>
        </p:blipFill>
        <p:spPr>
          <a:xfrm>
            <a:off x="199388" y="105531"/>
            <a:ext cx="3336156" cy="3745963"/>
          </a:xfrm>
          <a:prstGeom prst="rect">
            <a:avLst/>
          </a:prstGeom>
        </p:spPr>
      </p:pic>
      <p:sp>
        <p:nvSpPr>
          <p:cNvPr id="2" name="Title 1"/>
          <p:cNvSpPr>
            <a:spLocks noGrp="1"/>
          </p:cNvSpPr>
          <p:nvPr>
            <p:ph type="title"/>
          </p:nvPr>
        </p:nvSpPr>
        <p:spPr>
          <a:xfrm>
            <a:off x="310152" y="15485"/>
            <a:ext cx="8229600" cy="693605"/>
          </a:xfrm>
          <a:prstGeom prst="rect">
            <a:avLst/>
          </a:prstGeom>
        </p:spPr>
        <p:txBody>
          <a:bodyPr>
            <a:normAutofit/>
          </a:bodyPr>
          <a:lstStyle>
            <a:lvl1pPr>
              <a:defRPr sz="3600"/>
            </a:lvl1pPr>
          </a:lstStyle>
          <a:p>
            <a:r>
              <a:rPr lang="en-US" dirty="0"/>
              <a:t>Click to edit Master title style</a:t>
            </a:r>
          </a:p>
        </p:txBody>
      </p:sp>
      <p:sp>
        <p:nvSpPr>
          <p:cNvPr id="3" name="Content Placeholder 2"/>
          <p:cNvSpPr>
            <a:spLocks noGrp="1"/>
          </p:cNvSpPr>
          <p:nvPr>
            <p:ph idx="1"/>
          </p:nvPr>
        </p:nvSpPr>
        <p:spPr>
          <a:xfrm>
            <a:off x="430464" y="902369"/>
            <a:ext cx="8229600" cy="369079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6553200" y="4698999"/>
            <a:ext cx="2133600" cy="273844"/>
          </a:xfrm>
        </p:spPr>
        <p:txBody>
          <a:bodyPr/>
          <a:lstStyle>
            <a:lvl1pPr>
              <a:defRPr>
                <a:solidFill>
                  <a:schemeClr val="accent5"/>
                </a:solidFill>
              </a:defRPr>
            </a:lvl1pPr>
          </a:lstStyle>
          <a:p>
            <a:fld id="{8A758EFE-665F-4341-B5B8-2DAEADA52F6C}" type="slidenum">
              <a:rPr lang="en-US" smtClean="0"/>
              <a:pPr/>
              <a:t>‹#›</a:t>
            </a:fld>
            <a:endParaRPr lang="en-US" dirty="0"/>
          </a:p>
        </p:txBody>
      </p:sp>
      <p:grpSp>
        <p:nvGrpSpPr>
          <p:cNvPr id="11" name="Group 10"/>
          <p:cNvGrpSpPr/>
          <p:nvPr userDrawn="1"/>
        </p:nvGrpSpPr>
        <p:grpSpPr>
          <a:xfrm>
            <a:off x="-5079" y="708812"/>
            <a:ext cx="8691879" cy="47507"/>
            <a:chOff x="685800" y="1794746"/>
            <a:chExt cx="7772400" cy="179475"/>
          </a:xfrm>
        </p:grpSpPr>
        <p:sp>
          <p:nvSpPr>
            <p:cNvPr id="12" name="Rectangle 11"/>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14" name="Rectangle 13"/>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3754852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6" name="Picture Placeholder 2"/>
          <p:cNvSpPr>
            <a:spLocks noGrp="1"/>
          </p:cNvSpPr>
          <p:nvPr>
            <p:ph type="pic" idx="13"/>
          </p:nvPr>
        </p:nvSpPr>
        <p:spPr>
          <a:xfrm>
            <a:off x="4811889" y="1066670"/>
            <a:ext cx="3874912" cy="35279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3" name="Text Placeholder 2"/>
          <p:cNvSpPr>
            <a:spLocks noGrp="1"/>
          </p:cNvSpPr>
          <p:nvPr>
            <p:ph type="body" idx="1"/>
          </p:nvPr>
        </p:nvSpPr>
        <p:spPr>
          <a:xfrm>
            <a:off x="457200" y="1066669"/>
            <a:ext cx="4040188" cy="479822"/>
          </a:xfrm>
        </p:spPr>
        <p:txBody>
          <a:bodyPr anchor="b"/>
          <a:lstStyle>
            <a:lvl1pPr marL="0" indent="0">
              <a:buNone/>
              <a:defRPr sz="24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631156"/>
            <a:ext cx="4040188" cy="296346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lide Number Placeholder 5"/>
          <p:cNvSpPr>
            <a:spLocks noGrp="1"/>
          </p:cNvSpPr>
          <p:nvPr>
            <p:ph type="sldNum" sz="quarter" idx="12"/>
          </p:nvPr>
        </p:nvSpPr>
        <p:spPr>
          <a:xfrm>
            <a:off x="6553200" y="4698999"/>
            <a:ext cx="2133600" cy="273844"/>
          </a:xfrm>
        </p:spPr>
        <p:txBody>
          <a:bodyPr/>
          <a:lstStyle>
            <a:lvl1pPr>
              <a:defRPr>
                <a:solidFill>
                  <a:schemeClr val="accent5"/>
                </a:solidFill>
              </a:defRPr>
            </a:lvl1pPr>
          </a:lstStyle>
          <a:p>
            <a:fld id="{8A758EFE-665F-4341-B5B8-2DAEADA52F6C}" type="slidenum">
              <a:rPr lang="en-US" smtClean="0"/>
              <a:pPr/>
              <a:t>‹#›</a:t>
            </a:fld>
            <a:endParaRPr lang="en-US" dirty="0"/>
          </a:p>
        </p:txBody>
      </p:sp>
      <p:sp>
        <p:nvSpPr>
          <p:cNvPr id="11" name="Title 1"/>
          <p:cNvSpPr>
            <a:spLocks noGrp="1"/>
          </p:cNvSpPr>
          <p:nvPr>
            <p:ph type="title"/>
          </p:nvPr>
        </p:nvSpPr>
        <p:spPr>
          <a:xfrm>
            <a:off x="310152" y="15485"/>
            <a:ext cx="8229600" cy="693605"/>
          </a:xfrm>
          <a:prstGeom prst="rect">
            <a:avLst/>
          </a:prstGeom>
        </p:spPr>
        <p:txBody>
          <a:bodyPr>
            <a:normAutofit/>
          </a:bodyPr>
          <a:lstStyle>
            <a:lvl1pPr>
              <a:defRPr sz="3600"/>
            </a:lvl1pPr>
          </a:lstStyle>
          <a:p>
            <a:r>
              <a:rPr lang="en-US" dirty="0"/>
              <a:t>Click to edit Master title style</a:t>
            </a:r>
          </a:p>
        </p:txBody>
      </p:sp>
      <p:grpSp>
        <p:nvGrpSpPr>
          <p:cNvPr id="13" name="Group 12"/>
          <p:cNvGrpSpPr/>
          <p:nvPr userDrawn="1"/>
        </p:nvGrpSpPr>
        <p:grpSpPr>
          <a:xfrm>
            <a:off x="-5079" y="708812"/>
            <a:ext cx="8691879" cy="47507"/>
            <a:chOff x="685800" y="1794746"/>
            <a:chExt cx="7772400" cy="179475"/>
          </a:xfrm>
        </p:grpSpPr>
        <p:sp>
          <p:nvSpPr>
            <p:cNvPr id="14" name="Rectangle 13"/>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22" name="Rectangle 21"/>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2152610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pic>
        <p:nvPicPr>
          <p:cNvPr id="18" name="Picture 17" descr="upennwatermark.pdf"/>
          <p:cNvPicPr>
            <a:picLocks noChangeAspect="1"/>
          </p:cNvPicPr>
          <p:nvPr userDrawn="1"/>
        </p:nvPicPr>
        <p:blipFill>
          <a:blip r:embed="rId2">
            <a:alphaModFix amt="6000"/>
            <a:extLst>
              <a:ext uri="{28A0092B-C50C-407E-A947-70E740481C1C}">
                <a14:useLocalDpi xmlns:a14="http://schemas.microsoft.com/office/drawing/2010/main" val="0"/>
              </a:ext>
            </a:extLst>
          </a:blip>
          <a:stretch>
            <a:fillRect/>
          </a:stretch>
        </p:blipFill>
        <p:spPr>
          <a:xfrm>
            <a:off x="199388" y="105531"/>
            <a:ext cx="3338896" cy="3749040"/>
          </a:xfrm>
          <a:prstGeom prst="rect">
            <a:avLst/>
          </a:prstGeom>
        </p:spPr>
      </p:pic>
      <p:sp>
        <p:nvSpPr>
          <p:cNvPr id="16" name="Picture Placeholder 2"/>
          <p:cNvSpPr>
            <a:spLocks noGrp="1"/>
          </p:cNvSpPr>
          <p:nvPr>
            <p:ph type="pic" idx="13"/>
          </p:nvPr>
        </p:nvSpPr>
        <p:spPr>
          <a:xfrm>
            <a:off x="4811889" y="1066670"/>
            <a:ext cx="3874912" cy="35279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3" name="Text Placeholder 2"/>
          <p:cNvSpPr>
            <a:spLocks noGrp="1"/>
          </p:cNvSpPr>
          <p:nvPr>
            <p:ph type="body" idx="1"/>
          </p:nvPr>
        </p:nvSpPr>
        <p:spPr>
          <a:xfrm>
            <a:off x="457200" y="1066669"/>
            <a:ext cx="4040188" cy="479822"/>
          </a:xfrm>
        </p:spPr>
        <p:txBody>
          <a:bodyPr anchor="b"/>
          <a:lstStyle>
            <a:lvl1pPr marL="0" indent="0">
              <a:buNone/>
              <a:defRPr sz="24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631156"/>
            <a:ext cx="4040188" cy="296346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lide Number Placeholder 5"/>
          <p:cNvSpPr>
            <a:spLocks noGrp="1"/>
          </p:cNvSpPr>
          <p:nvPr>
            <p:ph type="sldNum" sz="quarter" idx="12"/>
          </p:nvPr>
        </p:nvSpPr>
        <p:spPr>
          <a:xfrm>
            <a:off x="6553200" y="4698999"/>
            <a:ext cx="2133600" cy="273844"/>
          </a:xfrm>
        </p:spPr>
        <p:txBody>
          <a:bodyPr/>
          <a:lstStyle>
            <a:lvl1pPr>
              <a:defRPr>
                <a:solidFill>
                  <a:schemeClr val="accent5"/>
                </a:solidFill>
              </a:defRPr>
            </a:lvl1pPr>
          </a:lstStyle>
          <a:p>
            <a:fld id="{8A758EFE-665F-4341-B5B8-2DAEADA52F6C}" type="slidenum">
              <a:rPr lang="en-US" smtClean="0"/>
              <a:pPr/>
              <a:t>‹#›</a:t>
            </a:fld>
            <a:endParaRPr lang="en-US" dirty="0"/>
          </a:p>
        </p:txBody>
      </p:sp>
      <p:sp>
        <p:nvSpPr>
          <p:cNvPr id="12" name="Title 1"/>
          <p:cNvSpPr>
            <a:spLocks noGrp="1"/>
          </p:cNvSpPr>
          <p:nvPr>
            <p:ph type="title"/>
          </p:nvPr>
        </p:nvSpPr>
        <p:spPr>
          <a:xfrm>
            <a:off x="310152" y="15485"/>
            <a:ext cx="8229600" cy="693605"/>
          </a:xfrm>
          <a:prstGeom prst="rect">
            <a:avLst/>
          </a:prstGeom>
        </p:spPr>
        <p:txBody>
          <a:bodyPr>
            <a:normAutofit/>
          </a:bodyPr>
          <a:lstStyle>
            <a:lvl1pPr>
              <a:defRPr sz="3600"/>
            </a:lvl1pPr>
          </a:lstStyle>
          <a:p>
            <a:r>
              <a:rPr lang="en-US" dirty="0"/>
              <a:t>Click to edit Master title style</a:t>
            </a:r>
          </a:p>
        </p:txBody>
      </p:sp>
      <p:grpSp>
        <p:nvGrpSpPr>
          <p:cNvPr id="13" name="Group 12"/>
          <p:cNvGrpSpPr/>
          <p:nvPr userDrawn="1"/>
        </p:nvGrpSpPr>
        <p:grpSpPr>
          <a:xfrm>
            <a:off x="-5079" y="708812"/>
            <a:ext cx="8691879" cy="47507"/>
            <a:chOff x="685800" y="1794746"/>
            <a:chExt cx="7772400" cy="179475"/>
          </a:xfrm>
        </p:grpSpPr>
        <p:sp>
          <p:nvSpPr>
            <p:cNvPr id="14" name="Rectangle 13"/>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22" name="Rectangle 21"/>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3669391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04904"/>
            <a:ext cx="4038600" cy="3489722"/>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104902"/>
            <a:ext cx="4038600" cy="3489721"/>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Slide Number Placeholder 5"/>
          <p:cNvSpPr>
            <a:spLocks noGrp="1"/>
          </p:cNvSpPr>
          <p:nvPr>
            <p:ph type="sldNum" sz="quarter" idx="12"/>
          </p:nvPr>
        </p:nvSpPr>
        <p:spPr>
          <a:xfrm>
            <a:off x="6553200" y="4698999"/>
            <a:ext cx="2133600" cy="273844"/>
          </a:xfrm>
        </p:spPr>
        <p:txBody>
          <a:bodyPr/>
          <a:lstStyle>
            <a:lvl1pPr>
              <a:defRPr>
                <a:solidFill>
                  <a:schemeClr val="accent5"/>
                </a:solidFill>
              </a:defRPr>
            </a:lvl1pPr>
          </a:lstStyle>
          <a:p>
            <a:fld id="{8A758EFE-665F-4341-B5B8-2DAEADA52F6C}" type="slidenum">
              <a:rPr lang="en-US" smtClean="0"/>
              <a:pPr/>
              <a:t>‹#›</a:t>
            </a:fld>
            <a:endParaRPr lang="en-US" dirty="0"/>
          </a:p>
        </p:txBody>
      </p:sp>
      <p:sp>
        <p:nvSpPr>
          <p:cNvPr id="10" name="Title 1"/>
          <p:cNvSpPr>
            <a:spLocks noGrp="1"/>
          </p:cNvSpPr>
          <p:nvPr>
            <p:ph type="title"/>
          </p:nvPr>
        </p:nvSpPr>
        <p:spPr>
          <a:xfrm>
            <a:off x="310152" y="15485"/>
            <a:ext cx="8229600" cy="693605"/>
          </a:xfrm>
          <a:prstGeom prst="rect">
            <a:avLst/>
          </a:prstGeom>
        </p:spPr>
        <p:txBody>
          <a:bodyPr>
            <a:normAutofit/>
          </a:bodyPr>
          <a:lstStyle>
            <a:lvl1pPr>
              <a:defRPr sz="3600"/>
            </a:lvl1pPr>
          </a:lstStyle>
          <a:p>
            <a:r>
              <a:rPr lang="en-US" dirty="0"/>
              <a:t>Click to edit Master title style</a:t>
            </a:r>
          </a:p>
        </p:txBody>
      </p:sp>
      <p:grpSp>
        <p:nvGrpSpPr>
          <p:cNvPr id="11" name="Group 10"/>
          <p:cNvGrpSpPr/>
          <p:nvPr userDrawn="1"/>
        </p:nvGrpSpPr>
        <p:grpSpPr>
          <a:xfrm>
            <a:off x="-5079" y="708812"/>
            <a:ext cx="8691879" cy="47507"/>
            <a:chOff x="685800" y="1794746"/>
            <a:chExt cx="7772400" cy="179475"/>
          </a:xfrm>
        </p:grpSpPr>
        <p:sp>
          <p:nvSpPr>
            <p:cNvPr id="13" name="Rectangle 12"/>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15" name="Rectangle 14"/>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1923846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067992"/>
            <a:ext cx="4040188" cy="479822"/>
          </a:xfrm>
        </p:spPr>
        <p:txBody>
          <a:bodyPr anchor="b"/>
          <a:lstStyle>
            <a:lvl1pPr marL="0" indent="0">
              <a:buNone/>
              <a:defRPr sz="24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546495"/>
            <a:ext cx="4040188" cy="3048132"/>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33" y="1066669"/>
            <a:ext cx="4041775" cy="479822"/>
          </a:xfrm>
        </p:spPr>
        <p:txBody>
          <a:bodyPr anchor="b"/>
          <a:lstStyle>
            <a:lvl1pPr marL="0" indent="0">
              <a:buNone/>
              <a:defRPr sz="24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33" y="1546495"/>
            <a:ext cx="4041775" cy="3048132"/>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lide Number Placeholder 5"/>
          <p:cNvSpPr>
            <a:spLocks noGrp="1"/>
          </p:cNvSpPr>
          <p:nvPr>
            <p:ph type="sldNum" sz="quarter" idx="12"/>
          </p:nvPr>
        </p:nvSpPr>
        <p:spPr>
          <a:xfrm>
            <a:off x="6553200" y="4698999"/>
            <a:ext cx="2133600" cy="273844"/>
          </a:xfrm>
        </p:spPr>
        <p:txBody>
          <a:bodyPr/>
          <a:lstStyle>
            <a:lvl1pPr>
              <a:defRPr>
                <a:solidFill>
                  <a:schemeClr val="accent5"/>
                </a:solidFill>
              </a:defRPr>
            </a:lvl1pPr>
          </a:lstStyle>
          <a:p>
            <a:fld id="{8A758EFE-665F-4341-B5B8-2DAEADA52F6C}" type="slidenum">
              <a:rPr lang="en-US" smtClean="0"/>
              <a:pPr/>
              <a:t>‹#›</a:t>
            </a:fld>
            <a:endParaRPr lang="en-US" dirty="0"/>
          </a:p>
        </p:txBody>
      </p:sp>
      <p:sp>
        <p:nvSpPr>
          <p:cNvPr id="12" name="Title 1"/>
          <p:cNvSpPr>
            <a:spLocks noGrp="1"/>
          </p:cNvSpPr>
          <p:nvPr>
            <p:ph type="title"/>
          </p:nvPr>
        </p:nvSpPr>
        <p:spPr>
          <a:xfrm>
            <a:off x="310152" y="15485"/>
            <a:ext cx="8229600" cy="693605"/>
          </a:xfrm>
          <a:prstGeom prst="rect">
            <a:avLst/>
          </a:prstGeom>
        </p:spPr>
        <p:txBody>
          <a:bodyPr>
            <a:normAutofit/>
          </a:bodyPr>
          <a:lstStyle>
            <a:lvl1pPr>
              <a:defRPr sz="3600"/>
            </a:lvl1pPr>
          </a:lstStyle>
          <a:p>
            <a:r>
              <a:rPr lang="en-US" dirty="0"/>
              <a:t>Click to edit Master title style</a:t>
            </a:r>
          </a:p>
        </p:txBody>
      </p:sp>
      <p:grpSp>
        <p:nvGrpSpPr>
          <p:cNvPr id="13" name="Group 12"/>
          <p:cNvGrpSpPr/>
          <p:nvPr userDrawn="1"/>
        </p:nvGrpSpPr>
        <p:grpSpPr>
          <a:xfrm>
            <a:off x="-5079" y="708812"/>
            <a:ext cx="8691879" cy="47507"/>
            <a:chOff x="685800" y="1794746"/>
            <a:chExt cx="7772400" cy="179475"/>
          </a:xfrm>
        </p:grpSpPr>
        <p:sp>
          <p:nvSpPr>
            <p:cNvPr id="14" name="Rectangle 13"/>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21" name="Rectangle 20"/>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1514279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30464" y="1029708"/>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latin typeface="Gill Sans"/>
                <a:cs typeface="Gill Sans"/>
              </a:defRPr>
            </a:lvl1pPr>
          </a:lstStyle>
          <a:p>
            <a:endParaRPr lang="en-US" dirty="0"/>
          </a:p>
        </p:txBody>
      </p:sp>
      <p:sp>
        <p:nvSpPr>
          <p:cNvPr id="6" name="Slide Number Placeholder 5"/>
          <p:cNvSpPr>
            <a:spLocks noGrp="1"/>
          </p:cNvSpPr>
          <p:nvPr>
            <p:ph type="sldNum" sz="quarter" idx="4"/>
          </p:nvPr>
        </p:nvSpPr>
        <p:spPr>
          <a:xfrm>
            <a:off x="8291944" y="4767264"/>
            <a:ext cx="394855" cy="273844"/>
          </a:xfrm>
          <a:prstGeom prst="rect">
            <a:avLst/>
          </a:prstGeom>
        </p:spPr>
        <p:txBody>
          <a:bodyPr vert="horz" lIns="91440" tIns="45720" rIns="91440" bIns="45720" rtlCol="0" anchor="ctr"/>
          <a:lstStyle>
            <a:lvl1pPr algn="r">
              <a:defRPr sz="1200">
                <a:solidFill>
                  <a:schemeClr val="tx1">
                    <a:tint val="75000"/>
                  </a:schemeClr>
                </a:solidFill>
                <a:latin typeface="Gill Sans"/>
                <a:cs typeface="Gill Sans"/>
              </a:defRPr>
            </a:lvl1pPr>
          </a:lstStyle>
          <a:p>
            <a:fld id="{8A758EFE-665F-4341-B5B8-2DAEADA52F6C}" type="slidenum">
              <a:rPr lang="en-US" smtClean="0"/>
              <a:pPr/>
              <a:t>‹#›</a:t>
            </a:fld>
            <a:endParaRPr lang="en-US" dirty="0"/>
          </a:p>
        </p:txBody>
      </p:sp>
      <p:sp>
        <p:nvSpPr>
          <p:cNvPr id="20" name="Title Placeholder 1"/>
          <p:cNvSpPr>
            <a:spLocks noGrp="1"/>
          </p:cNvSpPr>
          <p:nvPr>
            <p:ph type="title"/>
          </p:nvPr>
        </p:nvSpPr>
        <p:spPr>
          <a:xfrm>
            <a:off x="323520" y="-19089"/>
            <a:ext cx="8229600" cy="727900"/>
          </a:xfrm>
          <a:prstGeom prst="rect">
            <a:avLst/>
          </a:prstGeom>
        </p:spPr>
        <p:txBody>
          <a:bodyPr vert="horz" lIns="91440" tIns="45720" rIns="91440" bIns="45720" rtlCol="0" anchor="ctr">
            <a:normAutofit/>
          </a:bodyPr>
          <a:lstStyle/>
          <a:p>
            <a:r>
              <a:rPr lang="en-US" dirty="0"/>
              <a:t>Click to edit Master title style</a:t>
            </a:r>
          </a:p>
        </p:txBody>
      </p:sp>
      <p:sp>
        <p:nvSpPr>
          <p:cNvPr id="8" name="Rectangle 7">
            <a:extLst>
              <a:ext uri="{FF2B5EF4-FFF2-40B4-BE49-F238E27FC236}">
                <a16:creationId xmlns:a16="http://schemas.microsoft.com/office/drawing/2014/main" id="{6D21CC52-E74C-404F-9087-984670F44FB7}"/>
              </a:ext>
            </a:extLst>
          </p:cNvPr>
          <p:cNvSpPr/>
          <p:nvPr userDrawn="1"/>
        </p:nvSpPr>
        <p:spPr>
          <a:xfrm>
            <a:off x="430464" y="4754593"/>
            <a:ext cx="1386918" cy="276999"/>
          </a:xfrm>
          <a:prstGeom prst="rect">
            <a:avLst/>
          </a:prstGeom>
        </p:spPr>
        <p:txBody>
          <a:bodyPr wrap="none">
            <a:spAutoFit/>
          </a:bodyPr>
          <a:lstStyle/>
          <a:p>
            <a:r>
              <a:rPr lang="en-US" sz="1200" dirty="0">
                <a:solidFill>
                  <a:srgbClr val="898A96"/>
                </a:solidFill>
              </a:rPr>
              <a:t>CIS 419/519 Fall’19</a:t>
            </a:r>
          </a:p>
        </p:txBody>
      </p:sp>
    </p:spTree>
    <p:extLst>
      <p:ext uri="{BB962C8B-B14F-4D97-AF65-F5344CB8AC3E}">
        <p14:creationId xmlns:p14="http://schemas.microsoft.com/office/powerpoint/2010/main" val="1807833175"/>
      </p:ext>
    </p:extLst>
  </p:cSld>
  <p:clrMap bg1="lt1" tx1="dk1" bg2="lt2" tx2="dk2" accent1="accent1" accent2="accent2" accent3="accent3" accent4="accent4" accent5="accent5" accent6="accent6" hlink="hlink" folHlink="folHlink"/>
  <p:sldLayoutIdLst>
    <p:sldLayoutId id="2147483661" r:id="rId1"/>
    <p:sldLayoutId id="2147483659" r:id="rId2"/>
    <p:sldLayoutId id="2147483660" r:id="rId3"/>
    <p:sldLayoutId id="2147483670" r:id="rId4"/>
    <p:sldLayoutId id="2147483668" r:id="rId5"/>
    <p:sldLayoutId id="2147483658" r:id="rId6"/>
    <p:sldLayoutId id="2147483667" r:id="rId7"/>
    <p:sldLayoutId id="2147483652" r:id="rId8"/>
    <p:sldLayoutId id="2147483653" r:id="rId9"/>
    <p:sldLayoutId id="2147483671" r:id="rId10"/>
    <p:sldLayoutId id="2147483672" r:id="rId11"/>
    <p:sldLayoutId id="2147483654" r:id="rId12"/>
    <p:sldLayoutId id="2147483655" r:id="rId13"/>
    <p:sldLayoutId id="2147483656" r:id="rId14"/>
    <p:sldLayoutId id="2147483657" r:id="rId15"/>
    <p:sldLayoutId id="2147483666" r:id="rId16"/>
    <p:sldLayoutId id="2147483669" r:id="rId17"/>
    <p:sldLayoutId id="2147483674" r:id="rId18"/>
    <p:sldLayoutId id="2147483675" r:id="rId19"/>
  </p:sldLayoutIdLst>
  <p:hf hdr="0" ftr="0" dt="0"/>
  <p:txStyles>
    <p:titleStyle>
      <a:lvl1pPr algn="l" defTabSz="457200" rtl="0" eaLnBrk="1" latinLnBrk="0" hangingPunct="1">
        <a:spcBef>
          <a:spcPct val="0"/>
        </a:spcBef>
        <a:buNone/>
        <a:defRPr sz="3600" kern="1200">
          <a:solidFill>
            <a:srgbClr val="95001A"/>
          </a:solidFill>
          <a:latin typeface="Gill Sans"/>
          <a:ea typeface="+mj-ea"/>
          <a:cs typeface="Gill Sans"/>
        </a:defRPr>
      </a:lvl1pPr>
    </p:titleStyle>
    <p:bodyStyle>
      <a:lvl1pPr marL="342900" indent="-342900" algn="l" defTabSz="457200" rtl="0" eaLnBrk="1" latinLnBrk="0" hangingPunct="1">
        <a:spcBef>
          <a:spcPct val="20000"/>
        </a:spcBef>
        <a:buClr>
          <a:schemeClr val="tx1"/>
        </a:buClr>
        <a:buFont typeface="Arial"/>
        <a:buChar char="•"/>
        <a:defRPr sz="2400" kern="1200">
          <a:solidFill>
            <a:schemeClr val="accent6"/>
          </a:solidFill>
          <a:latin typeface="Gill Sans"/>
          <a:ea typeface="+mn-ea"/>
          <a:cs typeface="Gill Sans"/>
        </a:defRPr>
      </a:lvl1pPr>
      <a:lvl2pPr marL="742950" indent="-285750" algn="l" defTabSz="457200" rtl="0" eaLnBrk="1" latinLnBrk="0" hangingPunct="1">
        <a:spcBef>
          <a:spcPct val="20000"/>
        </a:spcBef>
        <a:buClr>
          <a:schemeClr val="tx1"/>
        </a:buClr>
        <a:buFont typeface="Arial"/>
        <a:buChar char="–"/>
        <a:defRPr sz="2000" kern="1200">
          <a:solidFill>
            <a:schemeClr val="accent6"/>
          </a:solidFill>
          <a:latin typeface="Gill Sans"/>
          <a:ea typeface="+mn-ea"/>
          <a:cs typeface="Gill Sans"/>
        </a:defRPr>
      </a:lvl2pPr>
      <a:lvl3pPr marL="1143000" indent="-228600" algn="l" defTabSz="457200" rtl="0" eaLnBrk="1" latinLnBrk="0" hangingPunct="1">
        <a:spcBef>
          <a:spcPct val="20000"/>
        </a:spcBef>
        <a:buClr>
          <a:schemeClr val="tx1"/>
        </a:buClr>
        <a:buFont typeface="Arial"/>
        <a:buChar char="•"/>
        <a:defRPr sz="1800" kern="1200">
          <a:solidFill>
            <a:schemeClr val="accent6"/>
          </a:solidFill>
          <a:latin typeface="Gill Sans"/>
          <a:ea typeface="+mn-ea"/>
          <a:cs typeface="Gill Sans"/>
        </a:defRPr>
      </a:lvl3pPr>
      <a:lvl4pPr marL="1600200" indent="-228600" algn="l" defTabSz="457200" rtl="0" eaLnBrk="1" latinLnBrk="0" hangingPunct="1">
        <a:spcBef>
          <a:spcPct val="20000"/>
        </a:spcBef>
        <a:buClr>
          <a:schemeClr val="tx1"/>
        </a:buClr>
        <a:buFont typeface="Arial"/>
        <a:buChar char="–"/>
        <a:defRPr sz="1600" kern="1200">
          <a:solidFill>
            <a:schemeClr val="accent6"/>
          </a:solidFill>
          <a:latin typeface="Gill Sans"/>
          <a:ea typeface="+mn-ea"/>
          <a:cs typeface="Gill Sans"/>
        </a:defRPr>
      </a:lvl4pPr>
      <a:lvl5pPr marL="2057400" indent="-228600" algn="l" defTabSz="457200" rtl="0" eaLnBrk="1" latinLnBrk="0" hangingPunct="1">
        <a:spcBef>
          <a:spcPct val="20000"/>
        </a:spcBef>
        <a:buClr>
          <a:schemeClr val="tx1"/>
        </a:buClr>
        <a:buFont typeface="Arial"/>
        <a:buChar char="»"/>
        <a:defRPr sz="1600" kern="1200">
          <a:solidFill>
            <a:schemeClr val="accent6"/>
          </a:solidFill>
          <a:latin typeface="Gill Sans"/>
          <a:ea typeface="+mn-ea"/>
          <a:cs typeface="Gill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2" Type="http://schemas.openxmlformats.org/officeDocument/2006/relationships/image" Target="../media/image136.png"/><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3" Type="http://schemas.openxmlformats.org/officeDocument/2006/relationships/image" Target="../media/image123.jpeg"/><Relationship Id="rId2" Type="http://schemas.openxmlformats.org/officeDocument/2006/relationships/notesSlide" Target="../notesSlides/notesSlide85.xml"/><Relationship Id="rId1" Type="http://schemas.openxmlformats.org/officeDocument/2006/relationships/slideLayout" Target="../slideLayouts/slideLayout3.xml"/><Relationship Id="rId5" Type="http://schemas.openxmlformats.org/officeDocument/2006/relationships/image" Target="../media/image1140.png"/><Relationship Id="rId4" Type="http://schemas.openxmlformats.org/officeDocument/2006/relationships/image" Target="../media/image1130.png"/></Relationships>
</file>

<file path=ppt/slides/_rels/slide102.xml.rels><?xml version="1.0" encoding="UTF-8" standalone="yes"?>
<Relationships xmlns="http://schemas.openxmlformats.org/package/2006/relationships"><Relationship Id="rId2" Type="http://schemas.openxmlformats.org/officeDocument/2006/relationships/image" Target="../media/image138.png"/><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image" Target="../media/image139.png"/><Relationship Id="rId1" Type="http://schemas.openxmlformats.org/officeDocument/2006/relationships/slideLayout" Target="../slideLayouts/slideLayout3.xml"/><Relationship Id="rId5" Type="http://schemas.openxmlformats.org/officeDocument/2006/relationships/image" Target="../media/image142.png"/><Relationship Id="rId4" Type="http://schemas.openxmlformats.org/officeDocument/2006/relationships/image" Target="../media/image141.png"/></Relationships>
</file>

<file path=ppt/slides/_rels/slide104.xml.rels><?xml version="1.0" encoding="UTF-8" standalone="yes"?>
<Relationships xmlns="http://schemas.openxmlformats.org/package/2006/relationships"><Relationship Id="rId2" Type="http://schemas.openxmlformats.org/officeDocument/2006/relationships/image" Target="../media/image134.png"/><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2" Type="http://schemas.openxmlformats.org/officeDocument/2006/relationships/image" Target="../media/image710.png"/><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2" Type="http://schemas.openxmlformats.org/officeDocument/2006/relationships/image" Target="../media/image144.png"/><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image" Target="../media/image126.png"/><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2" Type="http://schemas.openxmlformats.org/officeDocument/2006/relationships/image" Target="../media/image131.png"/><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2" Type="http://schemas.openxmlformats.org/officeDocument/2006/relationships/image" Target="../media/image14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notesSlide" Target="../notesSlides/notesSlide86.xml"/><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notesSlide" Target="../notesSlides/notesSlide88.xml"/><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3" Type="http://schemas.openxmlformats.org/officeDocument/2006/relationships/image" Target="../media/image801.png"/><Relationship Id="rId2" Type="http://schemas.openxmlformats.org/officeDocument/2006/relationships/notesSlide" Target="../notesSlides/notesSlide90.xml"/><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3" Type="http://schemas.openxmlformats.org/officeDocument/2006/relationships/hyperlink" Target="Collins-kernels.pdf" TargetMode="External"/><Relationship Id="rId2" Type="http://schemas.openxmlformats.org/officeDocument/2006/relationships/notesSlide" Target="../notesSlides/notesSlide91.xml"/><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3" Type="http://schemas.openxmlformats.org/officeDocument/2006/relationships/image" Target="../media/image800.png"/><Relationship Id="rId2" Type="http://schemas.openxmlformats.org/officeDocument/2006/relationships/notesSlide" Target="../notesSlides/notesSlide92.xml"/><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3" Type="http://schemas.openxmlformats.org/officeDocument/2006/relationships/image" Target="../media/image810.png"/><Relationship Id="rId2" Type="http://schemas.openxmlformats.org/officeDocument/2006/relationships/notesSlide" Target="../notesSlides/notesSlide93.xml"/><Relationship Id="rId1" Type="http://schemas.openxmlformats.org/officeDocument/2006/relationships/slideLayout" Target="../slideLayouts/slideLayout3.xml"/><Relationship Id="rId5" Type="http://schemas.openxmlformats.org/officeDocument/2006/relationships/image" Target="../media/image830.png"/><Relationship Id="rId4" Type="http://schemas.openxmlformats.org/officeDocument/2006/relationships/image" Target="../media/image820.png"/></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3" Type="http://schemas.openxmlformats.org/officeDocument/2006/relationships/hyperlink" Target="http://people.idsia.ch/~juergen/who-invented-backpropagation.html" TargetMode="External"/><Relationship Id="rId2" Type="http://schemas.openxmlformats.org/officeDocument/2006/relationships/notesSlide" Target="../notesSlides/notesSlide95.xml"/><Relationship Id="rId1" Type="http://schemas.openxmlformats.org/officeDocument/2006/relationships/slideLayout" Target="../slideLayouts/slideLayout3.xml"/><Relationship Id="rId6" Type="http://schemas.openxmlformats.org/officeDocument/2006/relationships/image" Target="../media/image1300.png"/><Relationship Id="rId5" Type="http://schemas.openxmlformats.org/officeDocument/2006/relationships/image" Target="../media/image1200.png"/><Relationship Id="rId4" Type="http://schemas.openxmlformats.org/officeDocument/2006/relationships/image" Target="../media/image143.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8" Type="http://schemas.openxmlformats.org/officeDocument/2006/relationships/image" Target="../media/image139.wmf"/><Relationship Id="rId13" Type="http://schemas.openxmlformats.org/officeDocument/2006/relationships/oleObject" Target="../embeddings/oleObject18.bin"/><Relationship Id="rId18" Type="http://schemas.openxmlformats.org/officeDocument/2006/relationships/image" Target="../media/image143.wmf"/><Relationship Id="rId3" Type="http://schemas.openxmlformats.org/officeDocument/2006/relationships/notesSlide" Target="../notesSlides/notesSlide96.xml"/><Relationship Id="rId21" Type="http://schemas.openxmlformats.org/officeDocument/2006/relationships/image" Target="../media/image240.png"/><Relationship Id="rId7" Type="http://schemas.openxmlformats.org/officeDocument/2006/relationships/oleObject" Target="../embeddings/oleObject15.bin"/><Relationship Id="rId12" Type="http://schemas.openxmlformats.org/officeDocument/2006/relationships/image" Target="../media/image11.wmf"/><Relationship Id="rId17" Type="http://schemas.openxmlformats.org/officeDocument/2006/relationships/oleObject" Target="../embeddings/oleObject20.bin"/><Relationship Id="rId2" Type="http://schemas.openxmlformats.org/officeDocument/2006/relationships/slideLayout" Target="../slideLayouts/slideLayout3.xml"/><Relationship Id="rId16" Type="http://schemas.openxmlformats.org/officeDocument/2006/relationships/image" Target="../media/image142.wmf"/><Relationship Id="rId20" Type="http://schemas.openxmlformats.org/officeDocument/2006/relationships/image" Target="../media/image230.png"/><Relationship Id="rId1" Type="http://schemas.openxmlformats.org/officeDocument/2006/relationships/vmlDrawing" Target="../drawings/vmlDrawing5.vml"/><Relationship Id="rId6" Type="http://schemas.openxmlformats.org/officeDocument/2006/relationships/image" Target="../media/image138.wmf"/><Relationship Id="rId11" Type="http://schemas.openxmlformats.org/officeDocument/2006/relationships/oleObject" Target="../embeddings/oleObject17.bin"/><Relationship Id="rId5" Type="http://schemas.openxmlformats.org/officeDocument/2006/relationships/oleObject" Target="../embeddings/oleObject14.bin"/><Relationship Id="rId15" Type="http://schemas.openxmlformats.org/officeDocument/2006/relationships/oleObject" Target="../embeddings/oleObject19.bin"/><Relationship Id="rId10" Type="http://schemas.openxmlformats.org/officeDocument/2006/relationships/image" Target="../media/image140.wmf"/><Relationship Id="rId19" Type="http://schemas.openxmlformats.org/officeDocument/2006/relationships/image" Target="../media/image220.png"/><Relationship Id="rId4" Type="http://schemas.openxmlformats.org/officeDocument/2006/relationships/image" Target="../media/image210.png"/><Relationship Id="rId9" Type="http://schemas.openxmlformats.org/officeDocument/2006/relationships/oleObject" Target="../embeddings/oleObject16.bin"/><Relationship Id="rId14" Type="http://schemas.openxmlformats.org/officeDocument/2006/relationships/image" Target="../media/image141.wmf"/><Relationship Id="rId22" Type="http://schemas.openxmlformats.org/officeDocument/2006/relationships/image" Target="../media/image250.png"/></Relationships>
</file>

<file path=ppt/slides/_rels/slide121.xml.rels><?xml version="1.0" encoding="UTF-8" standalone="yes"?>
<Relationships xmlns="http://schemas.openxmlformats.org/package/2006/relationships"><Relationship Id="rId3" Type="http://schemas.openxmlformats.org/officeDocument/2006/relationships/image" Target="../media/image900.png"/><Relationship Id="rId2" Type="http://schemas.openxmlformats.org/officeDocument/2006/relationships/notesSlide" Target="../notesSlides/notesSlide97.xml"/><Relationship Id="rId1" Type="http://schemas.openxmlformats.org/officeDocument/2006/relationships/slideLayout" Target="../slideLayouts/slideLayout3.xml"/><Relationship Id="rId4" Type="http://schemas.openxmlformats.org/officeDocument/2006/relationships/image" Target="../media/image910.png"/></Relationships>
</file>

<file path=ppt/slides/_rels/slide122.xml.rels><?xml version="1.0" encoding="UTF-8" standalone="yes"?>
<Relationships xmlns="http://schemas.openxmlformats.org/package/2006/relationships"><Relationship Id="rId3" Type="http://schemas.openxmlformats.org/officeDocument/2006/relationships/image" Target="../media/image920.png"/><Relationship Id="rId2" Type="http://schemas.openxmlformats.org/officeDocument/2006/relationships/notesSlide" Target="../notesSlides/notesSlide98.xml"/><Relationship Id="rId1" Type="http://schemas.openxmlformats.org/officeDocument/2006/relationships/slideLayout" Target="../slideLayouts/slideLayout3.xml"/><Relationship Id="rId4" Type="http://schemas.openxmlformats.org/officeDocument/2006/relationships/image" Target="../media/image930.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www.seas.upenn.edu/~cis519/fall2019/project.html"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www.kaggle.com/c/kdd-cup-2013-author-paper-identification-challenge"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10.png"/><Relationship Id="rId2" Type="http://schemas.openxmlformats.org/officeDocument/2006/relationships/notesSlide" Target="../notesSlides/notesSlide31.xml"/><Relationship Id="rId1" Type="http://schemas.openxmlformats.org/officeDocument/2006/relationships/slideLayout" Target="../slideLayouts/slideLayout3.xml"/><Relationship Id="rId5" Type="http://schemas.openxmlformats.org/officeDocument/2006/relationships/image" Target="../media/image33.png"/><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8" Type="http://schemas.openxmlformats.org/officeDocument/2006/relationships/image" Target="../media/image7.wmf"/><Relationship Id="rId13" Type="http://schemas.openxmlformats.org/officeDocument/2006/relationships/image" Target="../media/image38.png"/><Relationship Id="rId3" Type="http://schemas.openxmlformats.org/officeDocument/2006/relationships/notesSlide" Target="../notesSlides/notesSlide32.xml"/><Relationship Id="rId7" Type="http://schemas.openxmlformats.org/officeDocument/2006/relationships/oleObject" Target="../embeddings/oleObject2.bin"/><Relationship Id="rId12" Type="http://schemas.openxmlformats.org/officeDocument/2006/relationships/image" Target="../media/image8.wmf"/><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6.wmf"/><Relationship Id="rId11" Type="http://schemas.openxmlformats.org/officeDocument/2006/relationships/oleObject" Target="../embeddings/oleObject5.bin"/><Relationship Id="rId5" Type="http://schemas.openxmlformats.org/officeDocument/2006/relationships/oleObject" Target="../embeddings/oleObject1.bin"/><Relationship Id="rId10" Type="http://schemas.openxmlformats.org/officeDocument/2006/relationships/oleObject" Target="../embeddings/oleObject4.bin"/><Relationship Id="rId4" Type="http://schemas.openxmlformats.org/officeDocument/2006/relationships/image" Target="../media/image35.png"/><Relationship Id="rId9" Type="http://schemas.openxmlformats.org/officeDocument/2006/relationships/oleObject" Target="../embeddings/oleObject3.bin"/><Relationship Id="rId14" Type="http://schemas.openxmlformats.org/officeDocument/2006/relationships/image" Target="../media/image39.png"/></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8.bin"/><Relationship Id="rId13" Type="http://schemas.openxmlformats.org/officeDocument/2006/relationships/image" Target="../media/image13.wmf"/><Relationship Id="rId3" Type="http://schemas.openxmlformats.org/officeDocument/2006/relationships/notesSlide" Target="../notesSlides/notesSlide33.xml"/><Relationship Id="rId7" Type="http://schemas.openxmlformats.org/officeDocument/2006/relationships/image" Target="../media/image10.wmf"/><Relationship Id="rId12" Type="http://schemas.openxmlformats.org/officeDocument/2006/relationships/oleObject" Target="../embeddings/oleObject10.bin"/><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oleObject" Target="../embeddings/oleObject7.bin"/><Relationship Id="rId11" Type="http://schemas.openxmlformats.org/officeDocument/2006/relationships/image" Target="../media/image12.wmf"/><Relationship Id="rId5" Type="http://schemas.openxmlformats.org/officeDocument/2006/relationships/image" Target="../media/image9.wmf"/><Relationship Id="rId15" Type="http://schemas.openxmlformats.org/officeDocument/2006/relationships/image" Target="../media/image14.wmf"/><Relationship Id="rId10" Type="http://schemas.openxmlformats.org/officeDocument/2006/relationships/oleObject" Target="../embeddings/oleObject9.bin"/><Relationship Id="rId4" Type="http://schemas.openxmlformats.org/officeDocument/2006/relationships/oleObject" Target="../embeddings/oleObject6.bin"/><Relationship Id="rId9" Type="http://schemas.openxmlformats.org/officeDocument/2006/relationships/image" Target="../media/image11.wmf"/><Relationship Id="rId14" Type="http://schemas.openxmlformats.org/officeDocument/2006/relationships/oleObject" Target="../embeddings/oleObject11.bin"/></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16.emf"/><Relationship Id="rId7" Type="http://schemas.openxmlformats.org/officeDocument/2006/relationships/image" Target="../media/image48.png"/><Relationship Id="rId2" Type="http://schemas.openxmlformats.org/officeDocument/2006/relationships/image" Target="../media/image15.emf"/><Relationship Id="rId1" Type="http://schemas.openxmlformats.org/officeDocument/2006/relationships/slideLayout" Target="../slideLayouts/slideLayout3.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5.png"/><Relationship Id="rId10" Type="http://schemas.openxmlformats.org/officeDocument/2006/relationships/image" Target="../media/image51.png"/><Relationship Id="rId4" Type="http://schemas.openxmlformats.org/officeDocument/2006/relationships/image" Target="../media/image17.emf"/><Relationship Id="rId9" Type="http://schemas.openxmlformats.org/officeDocument/2006/relationships/image" Target="../media/image5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19.emf"/><Relationship Id="rId7" Type="http://schemas.openxmlformats.org/officeDocument/2006/relationships/image" Target="../media/image58.png"/><Relationship Id="rId2" Type="http://schemas.openxmlformats.org/officeDocument/2006/relationships/image" Target="../media/image18.emf"/><Relationship Id="rId1" Type="http://schemas.openxmlformats.org/officeDocument/2006/relationships/slideLayout" Target="../slideLayouts/slideLayout3.xml"/><Relationship Id="rId6" Type="http://schemas.openxmlformats.org/officeDocument/2006/relationships/image" Target="../media/image57.png"/><Relationship Id="rId11" Type="http://schemas.openxmlformats.org/officeDocument/2006/relationships/image" Target="../media/image62.png"/><Relationship Id="rId5" Type="http://schemas.openxmlformats.org/officeDocument/2006/relationships/image" Target="../media/image56.png"/><Relationship Id="rId10" Type="http://schemas.openxmlformats.org/officeDocument/2006/relationships/image" Target="../media/image61.png"/><Relationship Id="rId4" Type="http://schemas.openxmlformats.org/officeDocument/2006/relationships/image" Target="../media/image20.emf"/><Relationship Id="rId9" Type="http://schemas.openxmlformats.org/officeDocument/2006/relationships/image" Target="../media/image60.png"/></Relationships>
</file>

<file path=ppt/slides/_rels/slide4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5.xml"/><Relationship Id="rId1" Type="http://schemas.openxmlformats.org/officeDocument/2006/relationships/slideLayout" Target="../slideLayouts/slideLayout3.xml"/><Relationship Id="rId6" Type="http://schemas.openxmlformats.org/officeDocument/2006/relationships/image" Target="../media/image36.png"/><Relationship Id="rId5" Type="http://schemas.openxmlformats.org/officeDocument/2006/relationships/image" Target="../media/image53.png"/><Relationship Id="rId4" Type="http://schemas.openxmlformats.org/officeDocument/2006/relationships/image" Target="../media/image21.gif"/></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7.xml"/><Relationship Id="rId7" Type="http://schemas.openxmlformats.org/officeDocument/2006/relationships/image" Target="../media/image551.png"/><Relationship Id="rId2" Type="http://schemas.openxmlformats.org/officeDocument/2006/relationships/slideLayout" Target="../slideLayouts/slideLayout3.xml"/><Relationship Id="rId1" Type="http://schemas.openxmlformats.org/officeDocument/2006/relationships/vmlDrawing" Target="../drawings/vmlDrawing3.vml"/><Relationship Id="rId6" Type="http://schemas.openxmlformats.org/officeDocument/2006/relationships/image" Target="../media/image561.png"/><Relationship Id="rId5" Type="http://schemas.openxmlformats.org/officeDocument/2006/relationships/image" Target="../media/image37.wmf"/><Relationship Id="rId4" Type="http://schemas.openxmlformats.org/officeDocument/2006/relationships/oleObject" Target="../embeddings/oleObject12.bin"/></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image" Target="../media/image340.png"/></Relationships>
</file>

<file path=ppt/slides/_rels/slide4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1.xml"/><Relationship Id="rId1" Type="http://schemas.openxmlformats.org/officeDocument/2006/relationships/slideLayout" Target="../slideLayouts/slideLayout3.xml"/><Relationship Id="rId5" Type="http://schemas.openxmlformats.org/officeDocument/2006/relationships/image" Target="../media/image430.png"/><Relationship Id="rId4" Type="http://schemas.openxmlformats.org/officeDocument/2006/relationships/image" Target="../media/image531.png"/></Relationships>
</file>

<file path=ppt/slides/_rels/slide4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700.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3.xml"/><Relationship Id="rId1" Type="http://schemas.openxmlformats.org/officeDocument/2006/relationships/vmlDrawing" Target="../drawings/vmlDrawing4.vml"/><Relationship Id="rId6" Type="http://schemas.openxmlformats.org/officeDocument/2006/relationships/image" Target="../media/image73.png"/><Relationship Id="rId5" Type="http://schemas.openxmlformats.org/officeDocument/2006/relationships/image" Target="../media/image39.emf"/><Relationship Id="rId4" Type="http://schemas.openxmlformats.org/officeDocument/2006/relationships/oleObject" Target="../embeddings/oleObject13.bin"/></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8" Type="http://schemas.openxmlformats.org/officeDocument/2006/relationships/image" Target="../media/image95.png"/><Relationship Id="rId3" Type="http://schemas.openxmlformats.org/officeDocument/2006/relationships/image" Target="../media/image66.png"/><Relationship Id="rId7" Type="http://schemas.openxmlformats.org/officeDocument/2006/relationships/image" Target="../media/image94.png"/><Relationship Id="rId2" Type="http://schemas.openxmlformats.org/officeDocument/2006/relationships/notesSlide" Target="../notesSlides/notesSlide48.xml"/><Relationship Id="rId1" Type="http://schemas.openxmlformats.org/officeDocument/2006/relationships/slideLayout" Target="../slideLayouts/slideLayout3.xml"/><Relationship Id="rId9" Type="http://schemas.openxmlformats.org/officeDocument/2006/relationships/image" Target="../media/image96.png"/></Relationships>
</file>

<file path=ppt/slides/_rels/slide55.xml.rels><?xml version="1.0" encoding="UTF-8" standalone="yes"?>
<Relationships xmlns="http://schemas.openxmlformats.org/package/2006/relationships"><Relationship Id="rId3" Type="http://schemas.openxmlformats.org/officeDocument/2006/relationships/image" Target="../media/image370.pn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1.xml"/><Relationship Id="rId1" Type="http://schemas.openxmlformats.org/officeDocument/2006/relationships/slideLayout" Target="../slideLayouts/slideLayout3.xml"/><Relationship Id="rId6" Type="http://schemas.openxmlformats.org/officeDocument/2006/relationships/image" Target="../media/image36.png"/><Relationship Id="rId5" Type="http://schemas.openxmlformats.org/officeDocument/2006/relationships/image" Target="../media/image53.png"/><Relationship Id="rId4" Type="http://schemas.openxmlformats.org/officeDocument/2006/relationships/image" Target="../media/image21.gif"/></Relationships>
</file>

<file path=ppt/slides/_rels/slide5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731.png"/><Relationship Id="rId2" Type="http://schemas.openxmlformats.org/officeDocument/2006/relationships/notesSlide" Target="../notesSlides/notesSlide53.xml"/><Relationship Id="rId1" Type="http://schemas.openxmlformats.org/officeDocument/2006/relationships/slideLayout" Target="../slideLayouts/slideLayout3.xml"/><Relationship Id="rId4" Type="http://schemas.openxmlformats.org/officeDocument/2006/relationships/image" Target="../media/image740.png"/></Relationships>
</file>

<file path=ppt/slides/_rels/slide61.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3.png"/><Relationship Id="rId2" Type="http://schemas.openxmlformats.org/officeDocument/2006/relationships/notesSlide" Target="../notesSlides/notesSlide54.xml"/><Relationship Id="rId1" Type="http://schemas.openxmlformats.org/officeDocument/2006/relationships/slideLayout" Target="../slideLayouts/slideLayout3.xml"/><Relationship Id="rId6" Type="http://schemas.openxmlformats.org/officeDocument/2006/relationships/image" Target="../media/image77.png"/><Relationship Id="rId5" Type="http://schemas.openxmlformats.org/officeDocument/2006/relationships/image" Target="../media/image670.png"/><Relationship Id="rId4" Type="http://schemas.openxmlformats.org/officeDocument/2006/relationships/image" Target="../media/image40.jpeg"/></Relationships>
</file>

<file path=ppt/slides/_rels/slide6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7.xml"/><Relationship Id="rId1" Type="http://schemas.openxmlformats.org/officeDocument/2006/relationships/slideLayout" Target="../slideLayouts/slideLayout3.xml"/><Relationship Id="rId4" Type="http://schemas.openxmlformats.org/officeDocument/2006/relationships/image" Target="../media/image40.jpe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9.xml"/><Relationship Id="rId1" Type="http://schemas.openxmlformats.org/officeDocument/2006/relationships/slideLayout" Target="../slideLayouts/slideLayout3.xml"/><Relationship Id="rId5" Type="http://schemas.openxmlformats.org/officeDocument/2006/relationships/image" Target="../media/image803.png"/><Relationship Id="rId4" Type="http://schemas.openxmlformats.org/officeDocument/2006/relationships/image" Target="../media/image65.pn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813.png"/><Relationship Id="rId2" Type="http://schemas.openxmlformats.org/officeDocument/2006/relationships/notesSlide" Target="../notesSlides/notesSlide61.xml"/><Relationship Id="rId1" Type="http://schemas.openxmlformats.org/officeDocument/2006/relationships/slideLayout" Target="../slideLayouts/slideLayout3.xml"/><Relationship Id="rId5" Type="http://schemas.openxmlformats.org/officeDocument/2006/relationships/image" Target="../media/image67.png"/><Relationship Id="rId4" Type="http://schemas.openxmlformats.org/officeDocument/2006/relationships/image" Target="../media/image822.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552.png"/><Relationship Id="rId2" Type="http://schemas.openxmlformats.org/officeDocument/2006/relationships/notesSlide" Target="../notesSlides/notesSlide64.xml"/><Relationship Id="rId1" Type="http://schemas.openxmlformats.org/officeDocument/2006/relationships/slideLayout" Target="../slideLayouts/slideLayout3.xml"/><Relationship Id="rId4" Type="http://schemas.openxmlformats.org/officeDocument/2006/relationships/image" Target="../media/image662.png"/></Relationships>
</file>

<file path=ppt/slides/_rels/slide74.xml.rels><?xml version="1.0" encoding="UTF-8" standalone="yes"?>
<Relationships xmlns="http://schemas.openxmlformats.org/package/2006/relationships"><Relationship Id="rId3" Type="http://schemas.openxmlformats.org/officeDocument/2006/relationships/image" Target="../media/image541.png"/><Relationship Id="rId2" Type="http://schemas.openxmlformats.org/officeDocument/2006/relationships/notesSlide" Target="../notesSlides/notesSlide65.xml"/><Relationship Id="rId1" Type="http://schemas.openxmlformats.org/officeDocument/2006/relationships/slideLayout" Target="../slideLayouts/slideLayout3.xml"/><Relationship Id="rId4" Type="http://schemas.openxmlformats.org/officeDocument/2006/relationships/image" Target="../media/image671.png"/></Relationships>
</file>

<file path=ppt/slides/_rels/slide75.xml.rels><?xml version="1.0" encoding="UTF-8" standalone="yes"?>
<Relationships xmlns="http://schemas.openxmlformats.org/package/2006/relationships"><Relationship Id="rId3" Type="http://schemas.openxmlformats.org/officeDocument/2006/relationships/image" Target="../media/image68.jpeg"/><Relationship Id="rId7" Type="http://schemas.openxmlformats.org/officeDocument/2006/relationships/hyperlink" Target="../homework/hw2/HW2-cis519.pdf" TargetMode="External"/><Relationship Id="rId2" Type="http://schemas.openxmlformats.org/officeDocument/2006/relationships/notesSlide" Target="../notesSlides/notesSlide66.xml"/><Relationship Id="rId1" Type="http://schemas.openxmlformats.org/officeDocument/2006/relationships/slideLayout" Target="../slideLayouts/slideLayout3.xml"/><Relationship Id="rId6" Type="http://schemas.openxmlformats.org/officeDocument/2006/relationships/image" Target="../media/image93.png"/><Relationship Id="rId5" Type="http://schemas.openxmlformats.org/officeDocument/2006/relationships/image" Target="../media/image92.png"/><Relationship Id="rId4" Type="http://schemas.openxmlformats.org/officeDocument/2006/relationships/image" Target="../media/image540.png"/></Relationships>
</file>

<file path=ppt/slides/_rels/slide7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530.png"/><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681.png"/><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3" Type="http://schemas.openxmlformats.org/officeDocument/2006/relationships/hyperlink" Target="https://www.seas.upenn.edu/~cis519/fall2019/project.html" TargetMode="External"/><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image" Target="../media/image520.png"/><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3" Type="http://schemas.openxmlformats.org/officeDocument/2006/relationships/image" Target="../media/image761.png"/><Relationship Id="rId2" Type="http://schemas.openxmlformats.org/officeDocument/2006/relationships/notesSlide" Target="../notesSlides/notesSlide69.xml"/><Relationship Id="rId1" Type="http://schemas.openxmlformats.org/officeDocument/2006/relationships/slideLayout" Target="../slideLayouts/slideLayout3.xml"/><Relationship Id="rId5" Type="http://schemas.openxmlformats.org/officeDocument/2006/relationships/image" Target="../media/image812.png"/><Relationship Id="rId4" Type="http://schemas.openxmlformats.org/officeDocument/2006/relationships/image" Target="../media/image802.png"/></Relationships>
</file>

<file path=ppt/slides/_rels/slide82.xml.rels><?xml version="1.0" encoding="UTF-8" standalone="yes"?>
<Relationships xmlns="http://schemas.openxmlformats.org/package/2006/relationships"><Relationship Id="rId3" Type="http://schemas.openxmlformats.org/officeDocument/2006/relationships/image" Target="../media/image450.png"/><Relationship Id="rId2" Type="http://schemas.openxmlformats.org/officeDocument/2006/relationships/image" Target="../media/image69.emf"/><Relationship Id="rId1" Type="http://schemas.openxmlformats.org/officeDocument/2006/relationships/slideLayout" Target="../slideLayouts/slideLayout3.xml"/><Relationship Id="rId5" Type="http://schemas.openxmlformats.org/officeDocument/2006/relationships/image" Target="../media/image102.png"/><Relationship Id="rId4" Type="http://schemas.openxmlformats.org/officeDocument/2006/relationships/image" Target="../media/image101.png"/></Relationships>
</file>

<file path=ppt/slides/_rels/slide8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0.emf"/><Relationship Id="rId1" Type="http://schemas.openxmlformats.org/officeDocument/2006/relationships/slideLayout" Target="../slideLayouts/slideLayout3.xml"/><Relationship Id="rId6" Type="http://schemas.openxmlformats.org/officeDocument/2006/relationships/image" Target="../media/image107.png"/><Relationship Id="rId5" Type="http://schemas.openxmlformats.org/officeDocument/2006/relationships/image" Target="../media/image106.png"/><Relationship Id="rId4" Type="http://schemas.openxmlformats.org/officeDocument/2006/relationships/image" Target="../media/image71.png"/></Relationships>
</file>

<file path=ppt/slides/_rels/slide8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681.png"/><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3" Type="http://schemas.openxmlformats.org/officeDocument/2006/relationships/image" Target="../media/image431.png"/><Relationship Id="rId2" Type="http://schemas.openxmlformats.org/officeDocument/2006/relationships/notesSlide" Target="../notesSlides/notesSlide70.xml"/><Relationship Id="rId1" Type="http://schemas.openxmlformats.org/officeDocument/2006/relationships/slideLayout" Target="../slideLayouts/slideLayout3.xml"/><Relationship Id="rId5" Type="http://schemas.openxmlformats.org/officeDocument/2006/relationships/image" Target="../media/image661.png"/><Relationship Id="rId4" Type="http://schemas.openxmlformats.org/officeDocument/2006/relationships/image" Target="../media/image76.png"/></Relationships>
</file>

<file path=ppt/slides/_rels/slide86.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3" Type="http://schemas.openxmlformats.org/officeDocument/2006/relationships/image" Target="../media/image78.png"/><Relationship Id="rId7" Type="http://schemas.openxmlformats.org/officeDocument/2006/relationships/image" Target="../media/image80.png"/><Relationship Id="rId2" Type="http://schemas.openxmlformats.org/officeDocument/2006/relationships/notesSlide" Target="../notesSlides/notesSlide72.xml"/><Relationship Id="rId1" Type="http://schemas.openxmlformats.org/officeDocument/2006/relationships/slideLayout" Target="../slideLayouts/slideLayout3.xml"/><Relationship Id="rId6" Type="http://schemas.openxmlformats.org/officeDocument/2006/relationships/image" Target="../media/image640.png"/><Relationship Id="rId4" Type="http://schemas.openxmlformats.org/officeDocument/2006/relationships/image" Target="../media/image79.png"/></Relationships>
</file>

<file path=ppt/slides/_rels/slide8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73.xml"/><Relationship Id="rId1" Type="http://schemas.openxmlformats.org/officeDocument/2006/relationships/slideLayout" Target="../slideLayouts/slideLayout3.xml"/><Relationship Id="rId4" Type="http://schemas.openxmlformats.org/officeDocument/2006/relationships/image" Target="../media/image84.png"/></Relationships>
</file>

<file path=ppt/slides/_rels/slide89.xml.rels><?xml version="1.0" encoding="UTF-8" standalone="yes"?>
<Relationships xmlns="http://schemas.openxmlformats.org/package/2006/relationships"><Relationship Id="rId3" Type="http://schemas.openxmlformats.org/officeDocument/2006/relationships/image" Target="../media/image931.png"/><Relationship Id="rId2" Type="http://schemas.openxmlformats.org/officeDocument/2006/relationships/notesSlide" Target="../notesSlides/notesSlide74.xml"/><Relationship Id="rId1" Type="http://schemas.openxmlformats.org/officeDocument/2006/relationships/slideLayout" Target="../slideLayouts/slideLayout3.xml"/><Relationship Id="rId4" Type="http://schemas.openxmlformats.org/officeDocument/2006/relationships/image" Target="../media/image970.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75.xml"/><Relationship Id="rId1" Type="http://schemas.openxmlformats.org/officeDocument/2006/relationships/slideLayout" Target="../slideLayouts/slideLayout3.xml"/><Relationship Id="rId5" Type="http://schemas.openxmlformats.org/officeDocument/2006/relationships/image" Target="../media/image86.png"/><Relationship Id="rId4" Type="http://schemas.openxmlformats.org/officeDocument/2006/relationships/image" Target="../media/image103.png"/></Relationships>
</file>

<file path=ppt/slides/_rels/slide91.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76.xml"/><Relationship Id="rId1" Type="http://schemas.openxmlformats.org/officeDocument/2006/relationships/slideLayout" Target="../slideLayouts/slideLayout3.xml"/><Relationship Id="rId6" Type="http://schemas.openxmlformats.org/officeDocument/2006/relationships/image" Target="../media/image87.png"/><Relationship Id="rId5" Type="http://schemas.openxmlformats.org/officeDocument/2006/relationships/image" Target="../media/image110.png"/><Relationship Id="rId4" Type="http://schemas.openxmlformats.org/officeDocument/2006/relationships/image" Target="../media/image109.png"/></Relationships>
</file>

<file path=ppt/slides/_rels/slide92.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3" Type="http://schemas.openxmlformats.org/officeDocument/2006/relationships/image" Target="../media/image660.png"/><Relationship Id="rId7" Type="http://schemas.openxmlformats.org/officeDocument/2006/relationships/image" Target="../media/image98.png"/><Relationship Id="rId2" Type="http://schemas.openxmlformats.org/officeDocument/2006/relationships/notesSlide" Target="../notesSlides/notesSlide78.xml"/><Relationship Id="rId1" Type="http://schemas.openxmlformats.org/officeDocument/2006/relationships/slideLayout" Target="../slideLayouts/slideLayout3.xml"/><Relationship Id="rId6" Type="http://schemas.openxmlformats.org/officeDocument/2006/relationships/image" Target="../media/image97.png"/><Relationship Id="rId5" Type="http://schemas.openxmlformats.org/officeDocument/2006/relationships/image" Target="../media/image90.png"/><Relationship Id="rId4" Type="http://schemas.openxmlformats.org/officeDocument/2006/relationships/image" Target="../media/image89.png"/></Relationships>
</file>

<file path=ppt/slides/_rels/slide94.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79.xml"/><Relationship Id="rId1" Type="http://schemas.openxmlformats.org/officeDocument/2006/relationships/slideLayout" Target="../slideLayouts/slideLayout3.xml"/><Relationship Id="rId5" Type="http://schemas.openxmlformats.org/officeDocument/2006/relationships/image" Target="../media/image120.png"/><Relationship Id="rId4" Type="http://schemas.openxmlformats.org/officeDocument/2006/relationships/image" Target="../media/image105.png"/></Relationships>
</file>

<file path=ppt/slides/_rels/slide95.xml.rels><?xml version="1.0" encoding="UTF-8" standalone="yes"?>
<Relationships xmlns="http://schemas.openxmlformats.org/package/2006/relationships"><Relationship Id="rId8" Type="http://schemas.openxmlformats.org/officeDocument/2006/relationships/image" Target="../media/image114.png"/><Relationship Id="rId3" Type="http://schemas.openxmlformats.org/officeDocument/2006/relationships/image" Target="../media/image111.png"/><Relationship Id="rId7" Type="http://schemas.openxmlformats.org/officeDocument/2006/relationships/image" Target="../media/image125.png"/><Relationship Id="rId2" Type="http://schemas.openxmlformats.org/officeDocument/2006/relationships/notesSlide" Target="../notesSlides/notesSlide80.xml"/><Relationship Id="rId1" Type="http://schemas.openxmlformats.org/officeDocument/2006/relationships/slideLayout" Target="../slideLayouts/slideLayout3.xml"/><Relationship Id="rId6" Type="http://schemas.openxmlformats.org/officeDocument/2006/relationships/image" Target="../media/image124.png"/><Relationship Id="rId5" Type="http://schemas.openxmlformats.org/officeDocument/2006/relationships/image" Target="../media/image113.png"/><Relationship Id="rId4" Type="http://schemas.openxmlformats.org/officeDocument/2006/relationships/image" Target="../media/image112.png"/></Relationships>
</file>

<file path=ppt/slides/_rels/slide96.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notesSlide" Target="../notesSlides/notesSlide81.xml"/><Relationship Id="rId1" Type="http://schemas.openxmlformats.org/officeDocument/2006/relationships/slideLayout" Target="../slideLayouts/slideLayout3.xml"/><Relationship Id="rId5" Type="http://schemas.openxmlformats.org/officeDocument/2006/relationships/image" Target="../media/image129.png"/><Relationship Id="rId4" Type="http://schemas.openxmlformats.org/officeDocument/2006/relationships/image" Target="../media/image115.png"/></Relationships>
</file>

<file path=ppt/slides/_rels/slide97.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82.xml"/><Relationship Id="rId1" Type="http://schemas.openxmlformats.org/officeDocument/2006/relationships/slideLayout" Target="../slideLayouts/slideLayout3.xml"/><Relationship Id="rId5" Type="http://schemas.openxmlformats.org/officeDocument/2006/relationships/image" Target="../media/image132.png"/><Relationship Id="rId4" Type="http://schemas.openxmlformats.org/officeDocument/2006/relationships/image" Target="../media/image116.png"/></Relationships>
</file>

<file path=ppt/slides/_rels/slide98.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83.xml"/><Relationship Id="rId1" Type="http://schemas.openxmlformats.org/officeDocument/2006/relationships/slideLayout" Target="../slideLayouts/slideLayout3.xml"/><Relationship Id="rId4" Type="http://schemas.openxmlformats.org/officeDocument/2006/relationships/image" Target="../media/image118.png"/></Relationships>
</file>

<file path=ppt/slides/_rels/slide99.xml.rels><?xml version="1.0" encoding="UTF-8" standalone="yes"?>
<Relationships xmlns="http://schemas.openxmlformats.org/package/2006/relationships"><Relationship Id="rId3" Type="http://schemas.openxmlformats.org/officeDocument/2006/relationships/image" Target="../media/image119.png"/><Relationship Id="rId7" Type="http://schemas.openxmlformats.org/officeDocument/2006/relationships/image" Target="../media/image122.png"/><Relationship Id="rId2" Type="http://schemas.openxmlformats.org/officeDocument/2006/relationships/notesSlide" Target="../notesSlides/notesSlide84.xml"/><Relationship Id="rId1" Type="http://schemas.openxmlformats.org/officeDocument/2006/relationships/slideLayout" Target="../slideLayouts/slideLayout3.xml"/><Relationship Id="rId6" Type="http://schemas.openxmlformats.org/officeDocument/2006/relationships/image" Target="../media/image121.png"/><Relationship Id="rId5" Type="http://schemas.openxmlformats.org/officeDocument/2006/relationships/image" Target="../media/image69.emf"/><Relationship Id="rId4" Type="http://schemas.openxmlformats.org/officeDocument/2006/relationships/image" Target="../media/image1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E2ACE-59FB-1D4B-96E4-BD5BE36B8625}"/>
              </a:ext>
            </a:extLst>
          </p:cNvPr>
          <p:cNvSpPr>
            <a:spLocks noGrp="1"/>
          </p:cNvSpPr>
          <p:nvPr>
            <p:ph type="ctrTitle"/>
          </p:nvPr>
        </p:nvSpPr>
        <p:spPr>
          <a:xfrm>
            <a:off x="659549" y="1073526"/>
            <a:ext cx="7824902" cy="1747125"/>
          </a:xfrm>
        </p:spPr>
        <p:txBody>
          <a:bodyPr/>
          <a:lstStyle/>
          <a:p>
            <a:r>
              <a:rPr lang="en-US" dirty="0"/>
              <a:t>On-line Learning, Perceptron, Kernels</a:t>
            </a:r>
          </a:p>
        </p:txBody>
      </p:sp>
      <p:sp>
        <p:nvSpPr>
          <p:cNvPr id="3" name="Subtitle 2">
            <a:extLst>
              <a:ext uri="{FF2B5EF4-FFF2-40B4-BE49-F238E27FC236}">
                <a16:creationId xmlns:a16="http://schemas.microsoft.com/office/drawing/2014/main" id="{41770FF9-B75C-2745-B557-43322DF9A5D7}"/>
              </a:ext>
            </a:extLst>
          </p:cNvPr>
          <p:cNvSpPr>
            <a:spLocks noGrp="1"/>
          </p:cNvSpPr>
          <p:nvPr>
            <p:ph type="subTitle" idx="1"/>
          </p:nvPr>
        </p:nvSpPr>
        <p:spPr/>
        <p:txBody>
          <a:bodyPr>
            <a:normAutofit fontScale="62500" lnSpcReduction="20000"/>
          </a:bodyPr>
          <a:lstStyle/>
          <a:p>
            <a:r>
              <a:rPr lang="en-US" dirty="0"/>
              <a:t>Dan Roth</a:t>
            </a:r>
          </a:p>
          <a:p>
            <a:r>
              <a:rPr lang="en-US" dirty="0" err="1"/>
              <a:t>danroth@seas.upenn.edu</a:t>
            </a:r>
            <a:r>
              <a:rPr lang="en-US"/>
              <a:t>  |  http://www.cis.upenn.edu/~danroth/  |  461C, 3401 Walnut</a:t>
            </a:r>
          </a:p>
          <a:p>
            <a:endParaRPr lang="en-US"/>
          </a:p>
        </p:txBody>
      </p:sp>
      <p:sp>
        <p:nvSpPr>
          <p:cNvPr id="4" name="Rectangle 3">
            <a:extLst>
              <a:ext uri="{FF2B5EF4-FFF2-40B4-BE49-F238E27FC236}">
                <a16:creationId xmlns:a16="http://schemas.microsoft.com/office/drawing/2014/main" id="{FA7491F5-2C83-3746-A7C8-ACFE08E8393F}"/>
              </a:ext>
            </a:extLst>
          </p:cNvPr>
          <p:cNvSpPr/>
          <p:nvPr/>
        </p:nvSpPr>
        <p:spPr>
          <a:xfrm>
            <a:off x="94010" y="4553082"/>
            <a:ext cx="6278799"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bg1"/>
                </a:solidFill>
                <a:effectLst/>
                <a:uLnTx/>
                <a:uFillTx/>
                <a:latin typeface="Calibri"/>
                <a:ea typeface="+mn-ea"/>
                <a:cs typeface="+mn-cs"/>
              </a:rPr>
              <a:t>Slides were created by Dan Roth (for CIS519/419 at Penn or CS446 at UIUC), Eric Eaton for CIS519/419 at Penn, or from other authors who have made their ML slides available. </a:t>
            </a:r>
          </a:p>
        </p:txBody>
      </p:sp>
      <p:sp>
        <p:nvSpPr>
          <p:cNvPr id="5" name="Subtitle 2">
            <a:extLst>
              <a:ext uri="{FF2B5EF4-FFF2-40B4-BE49-F238E27FC236}">
                <a16:creationId xmlns:a16="http://schemas.microsoft.com/office/drawing/2014/main" id="{F68EECE3-9700-1E42-BDF0-CFE5FA293282}"/>
              </a:ext>
            </a:extLst>
          </p:cNvPr>
          <p:cNvSpPr txBox="1">
            <a:spLocks/>
          </p:cNvSpPr>
          <p:nvPr/>
        </p:nvSpPr>
        <p:spPr>
          <a:xfrm>
            <a:off x="958150" y="1658057"/>
            <a:ext cx="7397039" cy="731520"/>
          </a:xfrm>
          <a:prstGeom prst="rect">
            <a:avLst/>
          </a:prstGeom>
        </p:spPr>
        <p:txBody>
          <a:bodyPr vert="horz" lIns="91440" tIns="45720" rIns="91440" bIns="45720" rtlCol="0">
            <a:normAutofit/>
          </a:bodyPr>
          <a:lstStyle>
            <a:lvl1pPr marL="0" indent="0" algn="l" defTabSz="457200" rtl="0" eaLnBrk="1" latinLnBrk="0" hangingPunct="1">
              <a:spcBef>
                <a:spcPct val="20000"/>
              </a:spcBef>
              <a:buClr>
                <a:schemeClr val="tx1"/>
              </a:buClr>
              <a:buFont typeface="Arial"/>
              <a:buNone/>
              <a:defRPr sz="2400" kern="1200">
                <a:solidFill>
                  <a:schemeClr val="bg2"/>
                </a:solidFill>
                <a:latin typeface="Gill Sans"/>
                <a:ea typeface="+mn-ea"/>
                <a:cs typeface="Gill Sans"/>
              </a:defRPr>
            </a:lvl1pPr>
            <a:lvl2pPr marL="457200" indent="0" algn="ctr" defTabSz="457200" rtl="0" eaLnBrk="1" latinLnBrk="0" hangingPunct="1">
              <a:spcBef>
                <a:spcPct val="20000"/>
              </a:spcBef>
              <a:buClr>
                <a:schemeClr val="tx1"/>
              </a:buClr>
              <a:buFont typeface="Arial"/>
              <a:buNone/>
              <a:defRPr sz="2400" kern="1200">
                <a:solidFill>
                  <a:schemeClr val="tx1">
                    <a:tint val="75000"/>
                  </a:schemeClr>
                </a:solidFill>
                <a:latin typeface="Gill Sans"/>
                <a:ea typeface="+mn-ea"/>
                <a:cs typeface="Gill Sans"/>
              </a:defRPr>
            </a:lvl2pPr>
            <a:lvl3pPr marL="914400" indent="0" algn="ctr" defTabSz="457200" rtl="0" eaLnBrk="1" latinLnBrk="0" hangingPunct="1">
              <a:spcBef>
                <a:spcPct val="20000"/>
              </a:spcBef>
              <a:buClr>
                <a:schemeClr val="tx1"/>
              </a:buClr>
              <a:buFont typeface="Arial"/>
              <a:buNone/>
              <a:defRPr sz="2000" kern="1200">
                <a:solidFill>
                  <a:schemeClr val="tx1">
                    <a:tint val="75000"/>
                  </a:schemeClr>
                </a:solidFill>
                <a:latin typeface="Gill Sans"/>
                <a:ea typeface="+mn-ea"/>
                <a:cs typeface="Gill Sans"/>
              </a:defRPr>
            </a:lvl3pPr>
            <a:lvl4pPr marL="1371600" indent="0" algn="ctr" defTabSz="457200" rtl="0" eaLnBrk="1" latinLnBrk="0" hangingPunct="1">
              <a:spcBef>
                <a:spcPct val="20000"/>
              </a:spcBef>
              <a:buClr>
                <a:schemeClr val="tx1"/>
              </a:buClr>
              <a:buFont typeface="Arial"/>
              <a:buNone/>
              <a:defRPr sz="1800" kern="1200">
                <a:solidFill>
                  <a:schemeClr val="tx1">
                    <a:tint val="75000"/>
                  </a:schemeClr>
                </a:solidFill>
                <a:latin typeface="Gill Sans"/>
                <a:ea typeface="+mn-ea"/>
                <a:cs typeface="Gill Sans"/>
              </a:defRPr>
            </a:lvl4pPr>
            <a:lvl5pPr marL="1828800" indent="0" algn="ctr" defTabSz="457200" rtl="0" eaLnBrk="1" latinLnBrk="0" hangingPunct="1">
              <a:spcBef>
                <a:spcPct val="20000"/>
              </a:spcBef>
              <a:buClr>
                <a:schemeClr val="tx1"/>
              </a:buClr>
              <a:buFont typeface="Arial"/>
              <a:buNone/>
              <a:defRPr sz="1800" kern="1200">
                <a:solidFill>
                  <a:schemeClr val="tx1">
                    <a:tint val="75000"/>
                  </a:schemeClr>
                </a:solidFill>
                <a:latin typeface="Gill Sans"/>
                <a:ea typeface="+mn-ea"/>
                <a:cs typeface="Gill San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a:p>
        </p:txBody>
      </p:sp>
    </p:spTree>
    <p:extLst>
      <p:ext uri="{BB962C8B-B14F-4D97-AF65-F5344CB8AC3E}">
        <p14:creationId xmlns:p14="http://schemas.microsoft.com/office/powerpoint/2010/main" val="2624128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C921938-476A-4922-BE24-3B8F6A2854D9}" type="slidenum">
              <a:rPr lang="en-US" smtClean="0"/>
              <a:pPr/>
              <a:t>10</a:t>
            </a:fld>
            <a:endParaRPr lang="en-US" dirty="0"/>
          </a:p>
        </p:txBody>
      </p:sp>
      <p:sp>
        <p:nvSpPr>
          <p:cNvPr id="8" name="Title 7"/>
          <p:cNvSpPr>
            <a:spLocks noGrp="1"/>
          </p:cNvSpPr>
          <p:nvPr>
            <p:ph type="title"/>
          </p:nvPr>
        </p:nvSpPr>
        <p:spPr/>
        <p:txBody>
          <a:bodyPr/>
          <a:lstStyle/>
          <a:p>
            <a:r>
              <a:rPr lang="en-US" dirty="0"/>
              <a:t>Learning Conjunctions (II)</a:t>
            </a:r>
          </a:p>
        </p:txBody>
      </p:sp>
      <mc:AlternateContent xmlns:mc="http://schemas.openxmlformats.org/markup-compatibility/2006" xmlns:a14="http://schemas.microsoft.com/office/drawing/2010/main">
        <mc:Choice Requires="a14">
          <p:sp>
            <p:nvSpPr>
              <p:cNvPr id="9" name="Content Placeholder 8"/>
              <p:cNvSpPr>
                <a:spLocks noGrp="1"/>
              </p:cNvSpPr>
              <p:nvPr>
                <p:ph idx="1"/>
              </p:nvPr>
            </p:nvSpPr>
            <p:spPr/>
            <p:txBody>
              <a:bodyPr/>
              <a:lstStyle/>
              <a:p>
                <a:r>
                  <a:rPr lang="en-US" dirty="0"/>
                  <a:t>Protocol II:  The teacher (who knows </a:t>
                </a:r>
                <a14:m>
                  <m:oMath xmlns:m="http://schemas.openxmlformats.org/officeDocument/2006/math">
                    <m:r>
                      <a:rPr lang="en-US" b="0" i="1" dirty="0">
                        <a:latin typeface="Cambria Math" panose="02040503050406030204" pitchFamily="18" charset="0"/>
                      </a:rPr>
                      <m:t>𝑓</m:t>
                    </m:r>
                  </m:oMath>
                </a14:m>
                <a:r>
                  <a:rPr lang="en-US" dirty="0"/>
                  <a:t>) provides training examples</a:t>
                </a:r>
              </a:p>
              <a:p>
                <a:r>
                  <a:rPr lang="en-US" dirty="0"/>
                  <a:t> </a:t>
                </a:r>
                <a14:m>
                  <m:oMath xmlns:m="http://schemas.openxmlformats.org/officeDocument/2006/math">
                    <m:r>
                      <a:rPr lang="en-US" i="1" dirty="0" smtClean="0">
                        <a:latin typeface="Cambria Math" panose="02040503050406030204" pitchFamily="18" charset="0"/>
                      </a:rPr>
                      <m:t>&lt;(0,1,1,1,1,0,…,0,1), 1&gt; </m:t>
                    </m:r>
                  </m:oMath>
                </a14:m>
                <a:r>
                  <a:rPr lang="en-US" dirty="0"/>
                  <a:t>(We learned a superset of the good variables)</a:t>
                </a:r>
              </a:p>
            </p:txBody>
          </p:sp>
        </mc:Choice>
        <mc:Fallback xmlns="">
          <p:sp>
            <p:nvSpPr>
              <p:cNvPr id="9" name="Content Placeholder 8"/>
              <p:cNvSpPr>
                <a:spLocks noGrp="1" noRot="1" noChangeAspect="1" noMove="1" noResize="1" noEditPoints="1" noAdjustHandles="1" noChangeArrowheads="1" noChangeShapeType="1" noTextEdit="1"/>
              </p:cNvSpPr>
              <p:nvPr>
                <p:ph idx="1"/>
              </p:nvPr>
            </p:nvSpPr>
            <p:spPr>
              <a:blipFill>
                <a:blip r:embed="rId3"/>
                <a:stretch>
                  <a:fillRect l="-1037" t="-1322"/>
                </a:stretch>
              </a:blipFill>
            </p:spPr>
            <p:txBody>
              <a:bodyPr/>
              <a:lstStyle/>
              <a:p>
                <a:r>
                  <a:rPr lang="en-US">
                    <a:noFill/>
                  </a:rPr>
                  <a:t> </a:t>
                </a:r>
              </a:p>
            </p:txBody>
          </p:sp>
        </mc:Fallback>
      </mc:AlternateContent>
    </p:spTree>
    <p:extLst>
      <p:ext uri="{BB962C8B-B14F-4D97-AF65-F5344CB8AC3E}">
        <p14:creationId xmlns:p14="http://schemas.microsoft.com/office/powerpoint/2010/main" val="233227317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066355A-084C-D24E-9AD2-7E4FC41EA627}" type="slidenum">
              <a:rPr lang="en-US" smtClean="0"/>
              <a:pPr/>
              <a:t>100</a:t>
            </a:fld>
            <a:endParaRPr lang="en-US" dirty="0"/>
          </a:p>
        </p:txBody>
      </p:sp>
      <p:sp>
        <p:nvSpPr>
          <p:cNvPr id="3" name="Title 2"/>
          <p:cNvSpPr>
            <a:spLocks noGrp="1"/>
          </p:cNvSpPr>
          <p:nvPr>
            <p:ph type="title"/>
          </p:nvPr>
        </p:nvSpPr>
        <p:spPr/>
        <p:txBody>
          <a:bodyPr/>
          <a:lstStyle/>
          <a:p>
            <a:r>
              <a:rPr lang="en-US" dirty="0"/>
              <a:t>The Kernel Matrix</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168965" y="902369"/>
                <a:ext cx="8706678" cy="3690798"/>
              </a:xfrm>
            </p:spPr>
            <p:txBody>
              <a:bodyPr>
                <a:normAutofit fontScale="92500" lnSpcReduction="20000"/>
              </a:bodyPr>
              <a:lstStyle/>
              <a:p>
                <a:r>
                  <a:rPr lang="en-US" dirty="0"/>
                  <a:t>The Gram matrix of a set of </a:t>
                </a:r>
                <a14:m>
                  <m:oMath xmlns:m="http://schemas.openxmlformats.org/officeDocument/2006/math">
                    <m:r>
                      <a:rPr lang="en-US" i="1" dirty="0" smtClean="0">
                        <a:latin typeface="Cambria Math" panose="02040503050406030204" pitchFamily="18" charset="0"/>
                      </a:rPr>
                      <m:t>𝑛</m:t>
                    </m:r>
                  </m:oMath>
                </a14:m>
                <a:r>
                  <a:rPr lang="en-US" dirty="0"/>
                  <a:t> vectors </a:t>
                </a:r>
                <a14:m>
                  <m:oMath xmlns:m="http://schemas.openxmlformats.org/officeDocument/2006/math">
                    <m:r>
                      <a:rPr lang="en-US" i="1" dirty="0" smtClean="0">
                        <a:latin typeface="Cambria Math" panose="02040503050406030204" pitchFamily="18" charset="0"/>
                      </a:rPr>
                      <m:t>𝑆</m:t>
                    </m:r>
                    <m:r>
                      <a:rPr lang="en-US" i="1" dirty="0" smtClean="0">
                        <a:latin typeface="Cambria Math" panose="02040503050406030204" pitchFamily="18" charset="0"/>
                      </a:rPr>
                      <m:t> = {</m:t>
                    </m:r>
                    <m:sSub>
                      <m:sSubPr>
                        <m:ctrlPr>
                          <a:rPr lang="en-US" b="0" i="1" dirty="0" smtClean="0">
                            <a:latin typeface="Cambria Math" panose="02040503050406030204" pitchFamily="18" charset="0"/>
                          </a:rPr>
                        </m:ctrlPr>
                      </m:sSubPr>
                      <m:e>
                        <m:r>
                          <a:rPr lang="en-US" b="1" i="1" dirty="0" smtClean="0">
                            <a:latin typeface="Cambria Math" panose="02040503050406030204" pitchFamily="18" charset="0"/>
                          </a:rPr>
                          <m:t>𝒙</m:t>
                        </m:r>
                      </m:e>
                      <m:sub>
                        <m:r>
                          <a:rPr lang="en-US" i="1" dirty="0" smtClean="0">
                            <a:latin typeface="Cambria Math" panose="02040503050406030204" pitchFamily="18" charset="0"/>
                          </a:rPr>
                          <m:t>1</m:t>
                        </m:r>
                      </m:sub>
                    </m:sSub>
                    <m:r>
                      <a:rPr lang="en-US"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1" i="1" dirty="0" smtClean="0">
                            <a:latin typeface="Cambria Math" panose="02040503050406030204" pitchFamily="18" charset="0"/>
                          </a:rPr>
                          <m:t>𝒙</m:t>
                        </m:r>
                      </m:e>
                      <m:sub>
                        <m:r>
                          <a:rPr lang="en-US" i="1" dirty="0" smtClean="0">
                            <a:latin typeface="Cambria Math" panose="02040503050406030204" pitchFamily="18" charset="0"/>
                          </a:rPr>
                          <m:t>𝑛</m:t>
                        </m:r>
                      </m:sub>
                    </m:sSub>
                    <m:r>
                      <a:rPr lang="en-US" i="1" dirty="0" smtClean="0">
                        <a:latin typeface="Cambria Math" panose="02040503050406030204" pitchFamily="18" charset="0"/>
                      </a:rPr>
                      <m:t>} </m:t>
                    </m:r>
                  </m:oMath>
                </a14:m>
                <a:r>
                  <a:rPr lang="en-US" dirty="0"/>
                  <a:t>is the </a:t>
                </a:r>
                <a14:m>
                  <m:oMath xmlns:m="http://schemas.openxmlformats.org/officeDocument/2006/math">
                    <m:r>
                      <a:rPr lang="en-US" i="1" dirty="0" smtClean="0">
                        <a:latin typeface="Cambria Math" panose="02040503050406030204" pitchFamily="18" charset="0"/>
                      </a:rPr>
                      <m:t>𝑛</m:t>
                    </m:r>
                    <m:r>
                      <a:rPr lang="en-US" i="1" dirty="0" smtClean="0">
                        <a:latin typeface="Cambria Math" panose="02040503050406030204" pitchFamily="18" charset="0"/>
                      </a:rPr>
                      <m:t>×</m:t>
                    </m:r>
                    <m:r>
                      <a:rPr lang="en-US" i="1" dirty="0" smtClean="0">
                        <a:latin typeface="Cambria Math" panose="02040503050406030204" pitchFamily="18" charset="0"/>
                      </a:rPr>
                      <m:t>𝑛</m:t>
                    </m:r>
                    <m:r>
                      <a:rPr lang="en-US" i="1" dirty="0">
                        <a:latin typeface="Cambria Math" panose="02040503050406030204" pitchFamily="18" charset="0"/>
                      </a:rPr>
                      <m:t> </m:t>
                    </m:r>
                  </m:oMath>
                </a14:m>
                <a:r>
                  <a:rPr lang="en-US" dirty="0"/>
                  <a:t>matrix </a:t>
                </a:r>
                <a14:m>
                  <m:oMath xmlns:m="http://schemas.openxmlformats.org/officeDocument/2006/math">
                    <m:r>
                      <a:rPr lang="en-US" i="1" dirty="0" smtClean="0">
                        <a:latin typeface="Cambria Math" panose="02040503050406030204" pitchFamily="18" charset="0"/>
                      </a:rPr>
                      <m:t>𝐺</m:t>
                    </m:r>
                  </m:oMath>
                </a14:m>
                <a:r>
                  <a:rPr lang="en-US" dirty="0"/>
                  <a:t> with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𝐺</m:t>
                        </m:r>
                      </m:e>
                      <m:sub>
                        <m:r>
                          <a:rPr lang="en-US" i="1" dirty="0" smtClean="0">
                            <a:latin typeface="Cambria Math" panose="02040503050406030204" pitchFamily="18" charset="0"/>
                          </a:rPr>
                          <m:t>𝑖</m:t>
                        </m:r>
                        <m:r>
                          <a:rPr lang="en-US" b="0" i="1" dirty="0" smtClean="0">
                            <a:latin typeface="Cambria Math" panose="02040503050406030204" pitchFamily="18" charset="0"/>
                          </a:rPr>
                          <m:t>𝑗</m:t>
                        </m:r>
                      </m:sub>
                    </m:sSub>
                    <m:r>
                      <a:rPr lang="en-US" i="1" dirty="0">
                        <a:latin typeface="Cambria Math" panose="02040503050406030204" pitchFamily="18" charset="0"/>
                      </a:rPr>
                      <m:t> = </m:t>
                    </m:r>
                    <m:sSub>
                      <m:sSubPr>
                        <m:ctrlPr>
                          <a:rPr lang="en-US" b="0" i="1" dirty="0" smtClean="0">
                            <a:latin typeface="Cambria Math" panose="02040503050406030204" pitchFamily="18" charset="0"/>
                          </a:rPr>
                        </m:ctrlPr>
                      </m:sSubPr>
                      <m:e>
                        <m:r>
                          <a:rPr lang="en-US" i="1" dirty="0" err="1">
                            <a:latin typeface="Cambria Math" panose="02040503050406030204" pitchFamily="18" charset="0"/>
                          </a:rPr>
                          <m:t>𝑥</m:t>
                        </m:r>
                      </m:e>
                      <m:sub>
                        <m:r>
                          <a:rPr lang="en-US" i="1" dirty="0" err="1">
                            <a:latin typeface="Cambria Math" panose="02040503050406030204" pitchFamily="18" charset="0"/>
                          </a:rPr>
                          <m:t>𝑖</m:t>
                        </m:r>
                      </m:sub>
                    </m:sSub>
                    <m:sSub>
                      <m:sSubPr>
                        <m:ctrlPr>
                          <a:rPr lang="en-US" b="0" i="1" dirty="0" smtClean="0">
                            <a:latin typeface="Cambria Math" panose="02040503050406030204" pitchFamily="18" charset="0"/>
                          </a:rPr>
                        </m:ctrlPr>
                      </m:sSubPr>
                      <m:e>
                        <m:r>
                          <a:rPr lang="en-US" i="1" dirty="0" err="1">
                            <a:latin typeface="Cambria Math" panose="02040503050406030204" pitchFamily="18" charset="0"/>
                          </a:rPr>
                          <m:t>𝑥</m:t>
                        </m:r>
                      </m:e>
                      <m:sub>
                        <m:r>
                          <a:rPr lang="en-US" i="1" dirty="0" err="1">
                            <a:latin typeface="Cambria Math" panose="02040503050406030204" pitchFamily="18" charset="0"/>
                          </a:rPr>
                          <m:t>𝑗</m:t>
                        </m:r>
                      </m:sub>
                    </m:sSub>
                    <m:r>
                      <a:rPr lang="en-US" i="1" dirty="0">
                        <a:latin typeface="Cambria Math" panose="02040503050406030204" pitchFamily="18" charset="0"/>
                      </a:rPr>
                      <m:t> </m:t>
                    </m:r>
                  </m:oMath>
                </a14:m>
                <a:endParaRPr lang="en-US" dirty="0"/>
              </a:p>
              <a:p>
                <a:pPr lvl="1"/>
                <a:r>
                  <a:rPr lang="en-US" dirty="0"/>
                  <a:t>The kernel matrix is the Gram matrix of </a:t>
                </a:r>
                <a14:m>
                  <m:oMath xmlns:m="http://schemas.openxmlformats.org/officeDocument/2006/math">
                    <m:r>
                      <a:rPr lang="en-US" i="1" dirty="0" smtClean="0">
                        <a:latin typeface="Cambria Math" panose="02040503050406030204" pitchFamily="18" charset="0"/>
                      </a:rPr>
                      <m:t>{</m:t>
                    </m:r>
                    <m:r>
                      <a:rPr lang="en-US" b="0" i="1" dirty="0" smtClean="0">
                        <a:latin typeface="Cambria Math" panose="02040503050406030204" pitchFamily="18" charset="0"/>
                      </a:rPr>
                      <m:t>𝜙</m:t>
                    </m:r>
                    <m:r>
                      <a:rPr lang="en-US"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𝑥</m:t>
                        </m:r>
                      </m:e>
                      <m:sub>
                        <m:r>
                          <a:rPr lang="en-US" i="1" dirty="0" smtClean="0">
                            <a:latin typeface="Cambria Math" panose="02040503050406030204" pitchFamily="18" charset="0"/>
                          </a:rPr>
                          <m:t>1</m:t>
                        </m:r>
                      </m:sub>
                    </m:sSub>
                    <m:r>
                      <a:rPr lang="en-US" i="1" dirty="0" smtClean="0">
                        <a:latin typeface="Cambria Math" panose="02040503050406030204" pitchFamily="18" charset="0"/>
                      </a:rPr>
                      <m:t>), …,</m:t>
                    </m:r>
                    <m:r>
                      <a:rPr lang="en-US" i="1" dirty="0">
                        <a:latin typeface="Cambria Math" panose="02040503050406030204" pitchFamily="18" charset="0"/>
                      </a:rPr>
                      <m:t>𝜙</m:t>
                    </m:r>
                    <m:r>
                      <a:rPr lang="en-US"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𝑥</m:t>
                        </m:r>
                      </m:e>
                      <m:sub>
                        <m:r>
                          <a:rPr lang="en-US" i="1" dirty="0" smtClean="0">
                            <a:latin typeface="Cambria Math" panose="02040503050406030204" pitchFamily="18" charset="0"/>
                          </a:rPr>
                          <m:t>𝑛</m:t>
                        </m:r>
                      </m:sub>
                    </m:sSub>
                    <m:r>
                      <a:rPr lang="en-US" i="1" dirty="0" smtClean="0">
                        <a:latin typeface="Cambria Math" panose="02040503050406030204" pitchFamily="18" charset="0"/>
                      </a:rPr>
                      <m:t>)} </m:t>
                    </m:r>
                  </m:oMath>
                </a14:m>
                <a:endParaRPr lang="en-US" dirty="0"/>
              </a:p>
              <a:p>
                <a:pPr lvl="1"/>
                <a:r>
                  <a:rPr lang="en-US" dirty="0"/>
                  <a:t>(size depends on the # of examples, not dimensionality) </a:t>
                </a:r>
              </a:p>
              <a:p>
                <a:endParaRPr lang="en-US" dirty="0"/>
              </a:p>
              <a:p>
                <a:r>
                  <a:rPr lang="en-US" dirty="0"/>
                  <a:t>Direct option: </a:t>
                </a:r>
              </a:p>
              <a:p>
                <a:pPr lvl="1"/>
                <a:r>
                  <a:rPr lang="en-US" dirty="0"/>
                  <a:t>If you have the </a:t>
                </a:r>
                <a14:m>
                  <m:oMath xmlns:m="http://schemas.openxmlformats.org/officeDocument/2006/math">
                    <m:r>
                      <a:rPr lang="en-US" i="1" dirty="0">
                        <a:latin typeface="Cambria Math" panose="02040503050406030204" pitchFamily="18" charset="0"/>
                      </a:rPr>
                      <m:t>𝜙</m:t>
                    </m:r>
                    <m:r>
                      <a:rPr lang="en-US"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𝑥</m:t>
                        </m:r>
                      </m:e>
                      <m:sub>
                        <m:r>
                          <a:rPr lang="en-US" i="1" dirty="0" smtClean="0">
                            <a:latin typeface="Cambria Math" panose="02040503050406030204" pitchFamily="18" charset="0"/>
                          </a:rPr>
                          <m:t>𝑖</m:t>
                        </m:r>
                      </m:sub>
                    </m:sSub>
                    <m:r>
                      <a:rPr lang="en-US" i="1" dirty="0" smtClean="0">
                        <a:latin typeface="Cambria Math" panose="02040503050406030204" pitchFamily="18" charset="0"/>
                      </a:rPr>
                      <m:t>)</m:t>
                    </m:r>
                  </m:oMath>
                </a14:m>
                <a:r>
                  <a:rPr lang="en-US" dirty="0"/>
                  <a:t>, you have the Gram matrix (and it’s easy to see that it will be positive semi-definite)</a:t>
                </a:r>
              </a:p>
              <a:p>
                <a:r>
                  <a:rPr lang="en-US" dirty="0"/>
                  <a:t>Indirect:</a:t>
                </a:r>
              </a:p>
              <a:p>
                <a:pPr lvl="1"/>
                <a:r>
                  <a:rPr lang="en-US" dirty="0"/>
                  <a:t>If you have the Kernel, write down the Kernel matrix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𝐾</m:t>
                        </m:r>
                      </m:e>
                      <m:sub>
                        <m:r>
                          <a:rPr lang="en-US" i="1" dirty="0" smtClean="0">
                            <a:latin typeface="Cambria Math" panose="02040503050406030204" pitchFamily="18" charset="0"/>
                          </a:rPr>
                          <m:t>𝑖𝑗</m:t>
                        </m:r>
                      </m:sub>
                    </m:sSub>
                    <m:r>
                      <a:rPr lang="en-US" i="1" dirty="0">
                        <a:latin typeface="Cambria Math" panose="02040503050406030204" pitchFamily="18" charset="0"/>
                      </a:rPr>
                      <m:t>,</m:t>
                    </m:r>
                  </m:oMath>
                </a14:m>
                <a:r>
                  <a:rPr lang="en-US" dirty="0"/>
                  <a:t> and show that it is a legitimate kernel, without an explicit construction of </a:t>
                </a:r>
                <a14:m>
                  <m:oMath xmlns:m="http://schemas.openxmlformats.org/officeDocument/2006/math">
                    <m:r>
                      <a:rPr lang="en-US" i="1" dirty="0">
                        <a:latin typeface="Cambria Math" panose="02040503050406030204" pitchFamily="18" charset="0"/>
                      </a:rPr>
                      <m:t>𝜙</m:t>
                    </m:r>
                    <m:r>
                      <a:rPr lang="en-US"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𝑥</m:t>
                        </m:r>
                      </m:e>
                      <m:sub>
                        <m:r>
                          <a:rPr lang="en-US" i="1" dirty="0" smtClean="0">
                            <a:latin typeface="Cambria Math" panose="02040503050406030204" pitchFamily="18" charset="0"/>
                          </a:rPr>
                          <m:t>𝑖</m:t>
                        </m:r>
                      </m:sub>
                    </m:sSub>
                    <m:r>
                      <a:rPr lang="en-US" i="1" dirty="0" smtClean="0">
                        <a:latin typeface="Cambria Math" panose="02040503050406030204" pitchFamily="18" charset="0"/>
                      </a:rPr>
                      <m:t>)</m:t>
                    </m:r>
                  </m:oMath>
                </a14:m>
                <a:br>
                  <a:rPr lang="en-US" dirty="0"/>
                </a:br>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168965" y="902369"/>
                <a:ext cx="8706678" cy="3690798"/>
              </a:xfrm>
              <a:blipFill>
                <a:blip r:embed="rId2"/>
                <a:stretch>
                  <a:fillRect l="-840" t="-2810" r="-910"/>
                </a:stretch>
              </a:blipFill>
            </p:spPr>
            <p:txBody>
              <a:bodyPr/>
              <a:lstStyle/>
              <a:p>
                <a:r>
                  <a:rPr lang="en-US">
                    <a:noFill/>
                  </a:rPr>
                  <a:t> </a:t>
                </a:r>
              </a:p>
            </p:txBody>
          </p:sp>
        </mc:Fallback>
      </mc:AlternateContent>
    </p:spTree>
    <p:extLst>
      <p:ext uri="{BB962C8B-B14F-4D97-AF65-F5344CB8AC3E}">
        <p14:creationId xmlns:p14="http://schemas.microsoft.com/office/powerpoint/2010/main" val="37310843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4D663512-C6DA-4A71-A53A-F670B830F07B}" type="slidenum">
              <a:rPr lang="en-US"/>
              <a:pPr/>
              <a:t>101</a:t>
            </a:fld>
            <a:endParaRPr lang="en-US"/>
          </a:p>
        </p:txBody>
      </p:sp>
      <p:sp>
        <p:nvSpPr>
          <p:cNvPr id="15366" name="Rectangle 7"/>
          <p:cNvSpPr>
            <a:spLocks noGrp="1" noChangeArrowheads="1"/>
          </p:cNvSpPr>
          <p:nvPr>
            <p:ph type="title"/>
          </p:nvPr>
        </p:nvSpPr>
        <p:spPr/>
        <p:txBody>
          <a:bodyPr/>
          <a:lstStyle/>
          <a:p>
            <a:r>
              <a:rPr lang="en-US"/>
              <a:t>Kernels – General Conditions</a:t>
            </a:r>
          </a:p>
        </p:txBody>
      </p:sp>
      <p:sp>
        <p:nvSpPr>
          <p:cNvPr id="6" name="Content Placeholder 5">
            <a:extLst>
              <a:ext uri="{FF2B5EF4-FFF2-40B4-BE49-F238E27FC236}">
                <a16:creationId xmlns:a16="http://schemas.microsoft.com/office/drawing/2014/main" id="{1ED376FF-C1D5-F849-8F4F-83F0E6310B47}"/>
              </a:ext>
            </a:extLst>
          </p:cNvPr>
          <p:cNvSpPr>
            <a:spLocks noGrp="1"/>
          </p:cNvSpPr>
          <p:nvPr>
            <p:ph idx="1"/>
          </p:nvPr>
        </p:nvSpPr>
        <p:spPr/>
        <p:txBody>
          <a:bodyPr/>
          <a:lstStyle/>
          <a:p>
            <a:endParaRPr lang="en-US" dirty="0"/>
          </a:p>
        </p:txBody>
      </p:sp>
      <p:pic>
        <p:nvPicPr>
          <p:cNvPr id="15365" name="Picture 8" descr="kerne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4398" y="800408"/>
            <a:ext cx="6175203" cy="4172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101385" name="AutoShape 9"/>
              <p:cNvSpPr>
                <a:spLocks noChangeArrowheads="1"/>
              </p:cNvSpPr>
              <p:nvPr/>
            </p:nvSpPr>
            <p:spPr bwMode="auto">
              <a:xfrm>
                <a:off x="5682853" y="2171700"/>
                <a:ext cx="2977211" cy="571500"/>
              </a:xfrm>
              <a:prstGeom prst="wedgeRectCallout">
                <a:avLst>
                  <a:gd name="adj1" fmla="val -27691"/>
                  <a:gd name="adj2" fmla="val -170019"/>
                </a:avLst>
              </a:prstGeom>
              <a:solidFill>
                <a:srgbClr val="FFFFCC"/>
              </a:solidFill>
              <a:ln w="9525">
                <a:solidFill>
                  <a:srgbClr val="FF9933"/>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a:lstStyle/>
              <a:p>
                <a:r>
                  <a:rPr lang="en-US" sz="1200" dirty="0"/>
                  <a:t>Called the Gram Matrix.</a:t>
                </a:r>
              </a:p>
              <a:p>
                <a:r>
                  <a:rPr lang="en-US" sz="1200" dirty="0"/>
                  <a:t>A is positive semidefinite</a:t>
                </a:r>
                <a14:m>
                  <m:oMath xmlns:m="http://schemas.openxmlformats.org/officeDocument/2006/math">
                    <m:r>
                      <a:rPr lang="en-US" sz="1200" i="1" dirty="0" smtClean="0">
                        <a:latin typeface="Cambria Math" panose="02040503050406030204" pitchFamily="18" charset="0"/>
                      </a:rPr>
                      <m:t> </m:t>
                    </m:r>
                  </m:oMath>
                </a14:m>
                <a:r>
                  <a:rPr lang="en-US" sz="1200" i="0" dirty="0">
                    <a:latin typeface="+mj-lt"/>
                  </a:rPr>
                  <a:t>if</a:t>
                </a:r>
                <a14:m>
                  <m:oMath xmlns:m="http://schemas.openxmlformats.org/officeDocument/2006/math">
                    <m:r>
                      <a:rPr lang="en-US" sz="1200" i="1" dirty="0" smtClean="0">
                        <a:latin typeface="Cambria Math" panose="02040503050406030204" pitchFamily="18" charset="0"/>
                      </a:rPr>
                      <m:t> </m:t>
                    </m:r>
                    <m:r>
                      <a:rPr lang="en-US" sz="1200" b="1" i="1" dirty="0" err="1">
                        <a:latin typeface="Cambria Math" panose="02040503050406030204" pitchFamily="18" charset="0"/>
                      </a:rPr>
                      <m:t>𝒛</m:t>
                    </m:r>
                    <m:r>
                      <a:rPr lang="en-US" sz="1200" i="1" dirty="0" err="1">
                        <a:latin typeface="Cambria Math" panose="02040503050406030204" pitchFamily="18" charset="0"/>
                      </a:rPr>
                      <m:t>𝐴</m:t>
                    </m:r>
                    <m:r>
                      <a:rPr lang="en-US" sz="1200" b="1" i="1" dirty="0" err="1">
                        <a:latin typeface="Cambria Math" panose="02040503050406030204" pitchFamily="18" charset="0"/>
                      </a:rPr>
                      <m:t>𝒛</m:t>
                    </m:r>
                    <m:r>
                      <a:rPr lang="en-US" sz="1200" i="1" baseline="30000" dirty="0" err="1">
                        <a:latin typeface="Cambria Math" panose="02040503050406030204" pitchFamily="18" charset="0"/>
                      </a:rPr>
                      <m:t>𝑇</m:t>
                    </m:r>
                    <m:r>
                      <a:rPr lang="en-US" sz="1200" i="1" dirty="0">
                        <a:latin typeface="Cambria Math" panose="02040503050406030204" pitchFamily="18" charset="0"/>
                      </a:rPr>
                      <m:t> &gt;0 </m:t>
                    </m:r>
                  </m:oMath>
                </a14:m>
                <a:r>
                  <a:rPr lang="en-US" sz="1200" dirty="0"/>
                  <a:t>for all nonzero </a:t>
                </a:r>
                <a14:m>
                  <m:oMath xmlns:m="http://schemas.openxmlformats.org/officeDocument/2006/math">
                    <m:r>
                      <a:rPr lang="en-US" sz="1200" b="1" i="1" dirty="0" smtClean="0">
                        <a:latin typeface="Cambria Math" panose="02040503050406030204" pitchFamily="18" charset="0"/>
                      </a:rPr>
                      <m:t>𝒛</m:t>
                    </m:r>
                    <m:r>
                      <a:rPr lang="en-US" sz="1200" b="0" i="1" dirty="0" smtClean="0">
                        <a:latin typeface="Cambria Math" panose="02040503050406030204" pitchFamily="18" charset="0"/>
                      </a:rPr>
                      <m:t>∈</m:t>
                    </m:r>
                    <m:r>
                      <a:rPr lang="en-US" sz="1200" i="1" dirty="0" smtClean="0">
                        <a:latin typeface="Cambria Math" panose="02040503050406030204" pitchFamily="18" charset="0"/>
                      </a:rPr>
                      <m:t> </m:t>
                    </m:r>
                    <m:r>
                      <a:rPr lang="en-US" sz="1200" b="1" i="1" dirty="0" smtClean="0">
                        <a:latin typeface="Cambria Math" panose="02040503050406030204" pitchFamily="18" charset="0"/>
                      </a:rPr>
                      <m:t>𝑹</m:t>
                    </m:r>
                    <m:r>
                      <a:rPr lang="en-US" sz="1200" i="1" baseline="30000" dirty="0">
                        <a:latin typeface="Cambria Math" panose="02040503050406030204" pitchFamily="18" charset="0"/>
                      </a:rPr>
                      <m:t>𝑛</m:t>
                    </m:r>
                    <m:r>
                      <a:rPr lang="en-US" sz="1200" i="1" baseline="30000" dirty="0">
                        <a:latin typeface="Cambria Math" panose="02040503050406030204" pitchFamily="18" charset="0"/>
                      </a:rPr>
                      <m:t> </m:t>
                    </m:r>
                  </m:oMath>
                </a14:m>
                <a:endParaRPr lang="en-US" sz="1200" baseline="30000" dirty="0"/>
              </a:p>
            </p:txBody>
          </p:sp>
        </mc:Choice>
        <mc:Fallback xmlns="">
          <p:sp>
            <p:nvSpPr>
              <p:cNvPr id="101385" name="AutoShape 9"/>
              <p:cNvSpPr>
                <a:spLocks noRot="1" noChangeAspect="1" noMove="1" noResize="1" noEditPoints="1" noAdjustHandles="1" noChangeArrowheads="1" noChangeShapeType="1" noTextEdit="1"/>
              </p:cNvSpPr>
              <p:nvPr/>
            </p:nvSpPr>
            <p:spPr bwMode="auto">
              <a:xfrm>
                <a:off x="5682853" y="2171700"/>
                <a:ext cx="2977211" cy="571500"/>
              </a:xfrm>
              <a:prstGeom prst="wedgeRectCallout">
                <a:avLst>
                  <a:gd name="adj1" fmla="val -27691"/>
                  <a:gd name="adj2" fmla="val -170019"/>
                </a:avLst>
              </a:prstGeom>
              <a:blipFill>
                <a:blip r:embed="rId4"/>
                <a:stretch>
                  <a:fillRect b="-8571"/>
                </a:stretch>
              </a:blipFill>
              <a:ln w="9525">
                <a:solidFill>
                  <a:srgbClr val="FF99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p:cNvSpPr txBox="1"/>
              <p:nvPr/>
            </p:nvSpPr>
            <p:spPr>
              <a:xfrm>
                <a:off x="1702594" y="3118404"/>
                <a:ext cx="6057900" cy="323165"/>
              </a:xfrm>
              <a:prstGeom prst="rect">
                <a:avLst/>
              </a:prstGeom>
              <a:solidFill>
                <a:srgbClr val="FFFFCC"/>
              </a:solidFill>
              <a:ln w="28575">
                <a:solidFill>
                  <a:schemeClr val="accent1"/>
                </a:solidFill>
              </a:ln>
            </p:spPr>
            <p:txBody>
              <a:bodyPr wrap="square" rtlCol="0">
                <a:spAutoFit/>
              </a:bodyPr>
              <a:lstStyle/>
              <a:p>
                <a:r>
                  <a:rPr lang="en-US" sz="1500" dirty="0"/>
                  <a:t>In fact, no need to have an explicit representation of </a:t>
                </a:r>
                <a:r>
                  <a:rPr lang="en-US" sz="1500" dirty="0">
                    <a:latin typeface="cmmi10"/>
                  </a:rPr>
                  <a:t>Á</a:t>
                </a:r>
                <a:r>
                  <a:rPr lang="en-US" sz="1500" dirty="0"/>
                  <a:t>, only that </a:t>
                </a:r>
                <a14:m>
                  <m:oMath xmlns:m="http://schemas.openxmlformats.org/officeDocument/2006/math">
                    <m:r>
                      <a:rPr lang="en-US" sz="1500" i="1" dirty="0" smtClean="0">
                        <a:latin typeface="Cambria Math" panose="02040503050406030204" pitchFamily="18" charset="0"/>
                      </a:rPr>
                      <m:t>𝐾</m:t>
                    </m:r>
                  </m:oMath>
                </a14:m>
                <a:r>
                  <a:rPr lang="en-US" sz="1500" dirty="0"/>
                  <a:t> satisfies: </a:t>
                </a:r>
              </a:p>
            </p:txBody>
          </p:sp>
        </mc:Choice>
        <mc:Fallback xmlns="">
          <p:sp>
            <p:nvSpPr>
              <p:cNvPr id="2" name="TextBox 1"/>
              <p:cNvSpPr txBox="1">
                <a:spLocks noRot="1" noChangeAspect="1" noMove="1" noResize="1" noEditPoints="1" noAdjustHandles="1" noChangeArrowheads="1" noChangeShapeType="1" noTextEdit="1"/>
              </p:cNvSpPr>
              <p:nvPr/>
            </p:nvSpPr>
            <p:spPr>
              <a:xfrm>
                <a:off x="1702594" y="3118404"/>
                <a:ext cx="6057900" cy="323165"/>
              </a:xfrm>
              <a:prstGeom prst="rect">
                <a:avLst/>
              </a:prstGeom>
              <a:blipFill>
                <a:blip r:embed="rId5"/>
                <a:stretch>
                  <a:fillRect l="-200" t="-3448" b="-12069"/>
                </a:stretch>
              </a:blipFill>
              <a:ln w="28575">
                <a:solidFill>
                  <a:schemeClr val="accent1"/>
                </a:solidFill>
              </a:ln>
            </p:spPr>
            <p:txBody>
              <a:bodyPr/>
              <a:lstStyle/>
              <a:p>
                <a:r>
                  <a:rPr lang="en-US">
                    <a:noFill/>
                  </a:rPr>
                  <a:t> </a:t>
                </a:r>
              </a:p>
            </p:txBody>
          </p:sp>
        </mc:Fallback>
      </mc:AlternateContent>
    </p:spTree>
    <p:extLst>
      <p:ext uri="{BB962C8B-B14F-4D97-AF65-F5344CB8AC3E}">
        <p14:creationId xmlns:p14="http://schemas.microsoft.com/office/powerpoint/2010/main" val="27065676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13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5" grpId="0" animBg="1"/>
    </p:bldLst>
  </p:timing>
</p:sld>
</file>

<file path=ppt/slides/slide1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066355A-084C-D24E-9AD2-7E4FC41EA627}" type="slidenum">
              <a:rPr lang="en-US" smtClean="0"/>
              <a:pPr/>
              <a:t>102</a:t>
            </a:fld>
            <a:endParaRPr lang="en-US" dirty="0"/>
          </a:p>
        </p:txBody>
      </p:sp>
      <p:sp>
        <p:nvSpPr>
          <p:cNvPr id="3" name="Title 2"/>
          <p:cNvSpPr>
            <a:spLocks noGrp="1"/>
          </p:cNvSpPr>
          <p:nvPr>
            <p:ph type="title"/>
          </p:nvPr>
        </p:nvSpPr>
        <p:spPr/>
        <p:txBody>
          <a:bodyPr/>
          <a:lstStyle/>
          <a:p>
            <a:r>
              <a:rPr lang="en-US"/>
              <a:t>The kernel trick</a:t>
            </a:r>
            <a:endParaRPr lang="en-US" dirty="0"/>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p:txBody>
              <a:bodyPr>
                <a:normAutofit fontScale="92500" lnSpcReduction="10000"/>
              </a:bodyPr>
              <a:lstStyle/>
              <a:p>
                <a:r>
                  <a:rPr lang="en-US" dirty="0"/>
                  <a:t>Define a feature function </a:t>
                </a:r>
                <a14:m>
                  <m:oMath xmlns:m="http://schemas.openxmlformats.org/officeDocument/2006/math">
                    <m:r>
                      <a:rPr lang="en-US" i="1" dirty="0">
                        <a:latin typeface="Cambria Math" panose="02040503050406030204" pitchFamily="18" charset="0"/>
                      </a:rPr>
                      <m:t>𝜙</m:t>
                    </m:r>
                    <m:r>
                      <a:rPr lang="en-US" i="1" dirty="0" smtClean="0">
                        <a:latin typeface="Cambria Math" panose="02040503050406030204" pitchFamily="18" charset="0"/>
                      </a:rPr>
                      <m:t>(</m:t>
                    </m:r>
                    <m:r>
                      <a:rPr lang="en-US" b="1" i="1" dirty="0" smtClean="0">
                        <a:latin typeface="Cambria Math" panose="02040503050406030204" pitchFamily="18" charset="0"/>
                      </a:rPr>
                      <m:t>𝒙</m:t>
                    </m:r>
                    <m:r>
                      <a:rPr lang="en-US" i="1" dirty="0" smtClean="0">
                        <a:latin typeface="Cambria Math" panose="02040503050406030204" pitchFamily="18" charset="0"/>
                      </a:rPr>
                      <m:t>)</m:t>
                    </m:r>
                  </m:oMath>
                </a14:m>
                <a:r>
                  <a:rPr lang="en-US" dirty="0"/>
                  <a:t> which maps items </a:t>
                </a:r>
                <a14:m>
                  <m:oMath xmlns:m="http://schemas.openxmlformats.org/officeDocument/2006/math">
                    <m:r>
                      <a:rPr lang="en-US" b="1" i="1" dirty="0">
                        <a:latin typeface="Cambria Math" panose="02040503050406030204" pitchFamily="18" charset="0"/>
                      </a:rPr>
                      <m:t>𝒙</m:t>
                    </m:r>
                  </m:oMath>
                </a14:m>
                <a:r>
                  <a:rPr lang="en-US" dirty="0"/>
                  <a:t> into a higher-dimensional space.</a:t>
                </a:r>
              </a:p>
              <a:p>
                <a:r>
                  <a:rPr lang="en-US" dirty="0"/>
                  <a:t>We can then write a linear function in this space in its dual form:</a:t>
                </a:r>
              </a:p>
              <a:p>
                <a:pPr lvl="1"/>
                <a14:m>
                  <m:oMath xmlns:m="http://schemas.openxmlformats.org/officeDocument/2006/math">
                    <m:r>
                      <a:rPr lang="en-US" i="1" dirty="0" smtClean="0">
                        <a:latin typeface="Cambria Math" panose="02040503050406030204" pitchFamily="18" charset="0"/>
                      </a:rPr>
                      <m:t>𝑓</m:t>
                    </m:r>
                    <m:r>
                      <a:rPr lang="en-US" i="1" dirty="0" smtClean="0">
                        <a:latin typeface="Cambria Math" panose="02040503050406030204" pitchFamily="18" charset="0"/>
                      </a:rPr>
                      <m:t>(</m:t>
                    </m:r>
                    <m:r>
                      <a:rPr lang="en-US" b="1" i="1" dirty="0" smtClean="0">
                        <a:latin typeface="Cambria Math" panose="02040503050406030204" pitchFamily="18" charset="0"/>
                      </a:rPr>
                      <m:t>𝒙</m:t>
                    </m:r>
                    <m:r>
                      <a:rPr lang="en-US" i="1" dirty="0" smtClean="0">
                        <a:latin typeface="Cambria Math" panose="02040503050406030204" pitchFamily="18" charset="0"/>
                      </a:rPr>
                      <m:t>) =  </m:t>
                    </m:r>
                    <m:nary>
                      <m:naryPr>
                        <m:chr m:val="∑"/>
                        <m:supHide m:val="on"/>
                        <m:ctrlPr>
                          <a:rPr lang="en-US" i="1" dirty="0" smtClean="0">
                            <a:latin typeface="Cambria Math" panose="02040503050406030204" pitchFamily="18" charset="0"/>
                          </a:rPr>
                        </m:ctrlPr>
                      </m:naryPr>
                      <m:sub>
                        <m:r>
                          <a:rPr lang="en-US" i="1" dirty="0" smtClean="0">
                            <a:latin typeface="Cambria Math" panose="02040503050406030204" pitchFamily="18" charset="0"/>
                          </a:rPr>
                          <m:t>𝑑</m:t>
                        </m:r>
                      </m:sub>
                      <m:sup/>
                      <m:e>
                        <m:sSub>
                          <m:sSubPr>
                            <m:ctrlPr>
                              <a:rPr lang="en-US" b="0" i="1" dirty="0" smtClean="0">
                                <a:latin typeface="Cambria Math" panose="02040503050406030204" pitchFamily="18" charset="0"/>
                              </a:rPr>
                            </m:ctrlPr>
                          </m:sSubPr>
                          <m:e>
                            <m:r>
                              <a:rPr lang="en-US" i="1" dirty="0">
                                <a:latin typeface="Cambria Math" panose="02040503050406030204" pitchFamily="18" charset="0"/>
                              </a:rPr>
                              <m:t>𝛼</m:t>
                            </m:r>
                          </m:e>
                          <m:sub>
                            <m:r>
                              <a:rPr lang="en-US" i="1" dirty="0">
                                <a:latin typeface="Cambria Math" panose="02040503050406030204" pitchFamily="18" charset="0"/>
                              </a:rPr>
                              <m:t>𝑑</m:t>
                            </m:r>
                          </m:sub>
                        </m:sSub>
                        <m:r>
                          <a:rPr lang="en-US" i="1" dirty="0">
                            <a:latin typeface="Cambria Math" panose="02040503050406030204" pitchFamily="18" charset="0"/>
                          </a:rPr>
                          <m:t>𝜙</m:t>
                        </m:r>
                        <m:d>
                          <m:dPr>
                            <m:ctrlPr>
                              <a:rPr lang="en-US" i="1" dirty="0">
                                <a:latin typeface="Cambria Math" panose="02040503050406030204" pitchFamily="18" charset="0"/>
                              </a:rPr>
                            </m:ctrlPr>
                          </m:dPr>
                          <m:e>
                            <m:sSub>
                              <m:sSubPr>
                                <m:ctrlPr>
                                  <a:rPr lang="en-US" b="0" i="1" dirty="0" smtClean="0">
                                    <a:latin typeface="Cambria Math" panose="02040503050406030204" pitchFamily="18" charset="0"/>
                                  </a:rPr>
                                </m:ctrlPr>
                              </m:sSubPr>
                              <m:e>
                                <m:r>
                                  <a:rPr lang="en-US" b="1" i="1" dirty="0" err="1">
                                    <a:latin typeface="Cambria Math" panose="02040503050406030204" pitchFamily="18" charset="0"/>
                                  </a:rPr>
                                  <m:t>𝒙</m:t>
                                </m:r>
                              </m:e>
                              <m:sub>
                                <m:r>
                                  <a:rPr lang="en-US" i="1" dirty="0" err="1">
                                    <a:latin typeface="Cambria Math" panose="02040503050406030204" pitchFamily="18" charset="0"/>
                                  </a:rPr>
                                  <m:t>𝑑</m:t>
                                </m:r>
                              </m:sub>
                            </m:sSub>
                          </m:e>
                        </m:d>
                        <m:r>
                          <a:rPr lang="en-US" i="1" dirty="0">
                            <a:latin typeface="Cambria Math" panose="02040503050406030204" pitchFamily="18" charset="0"/>
                          </a:rPr>
                          <m:t>∙</m:t>
                        </m:r>
                        <m:r>
                          <a:rPr lang="en-US" i="1" dirty="0">
                            <a:latin typeface="Cambria Math" panose="02040503050406030204" pitchFamily="18" charset="0"/>
                          </a:rPr>
                          <m:t>𝜙</m:t>
                        </m:r>
                        <m:d>
                          <m:dPr>
                            <m:ctrlPr>
                              <a:rPr lang="en-US" i="1" dirty="0">
                                <a:latin typeface="Cambria Math" panose="02040503050406030204" pitchFamily="18" charset="0"/>
                              </a:rPr>
                            </m:ctrlPr>
                          </m:dPr>
                          <m:e>
                            <m:r>
                              <a:rPr lang="en-US" b="1" i="1" dirty="0">
                                <a:latin typeface="Cambria Math" panose="02040503050406030204" pitchFamily="18" charset="0"/>
                              </a:rPr>
                              <m:t>𝒙</m:t>
                            </m:r>
                          </m:e>
                        </m:d>
                      </m:e>
                    </m:nary>
                    <m:r>
                      <a:rPr lang="en-US" i="1" dirty="0" smtClean="0">
                        <a:latin typeface="Cambria Math" panose="02040503050406030204" pitchFamily="18" charset="0"/>
                      </a:rPr>
                      <m:t> =  </m:t>
                    </m:r>
                    <m:nary>
                      <m:naryPr>
                        <m:chr m:val="∑"/>
                        <m:supHide m:val="on"/>
                        <m:ctrlPr>
                          <a:rPr lang="en-US" i="1" dirty="0" smtClean="0">
                            <a:latin typeface="Cambria Math" panose="02040503050406030204" pitchFamily="18" charset="0"/>
                          </a:rPr>
                        </m:ctrlPr>
                      </m:naryPr>
                      <m:sub>
                        <m:r>
                          <a:rPr lang="en-US" i="1" dirty="0" smtClean="0">
                            <a:latin typeface="Cambria Math" panose="02040503050406030204" pitchFamily="18" charset="0"/>
                          </a:rPr>
                          <m:t>𝑑</m:t>
                        </m:r>
                      </m:sub>
                      <m:sup/>
                      <m:e>
                        <m:sSub>
                          <m:sSubPr>
                            <m:ctrlPr>
                              <a:rPr lang="en-US" b="0" i="1" dirty="0" smtClean="0">
                                <a:latin typeface="Cambria Math" panose="02040503050406030204" pitchFamily="18" charset="0"/>
                              </a:rPr>
                            </m:ctrlPr>
                          </m:sSubPr>
                          <m:e>
                            <m:r>
                              <a:rPr lang="en-US" i="1" dirty="0">
                                <a:latin typeface="Cambria Math" panose="02040503050406030204" pitchFamily="18" charset="0"/>
                              </a:rPr>
                              <m:t>𝛼</m:t>
                            </m:r>
                          </m:e>
                          <m:sub>
                            <m:r>
                              <a:rPr lang="en-US" i="1" dirty="0">
                                <a:latin typeface="Cambria Math" panose="02040503050406030204" pitchFamily="18" charset="0"/>
                              </a:rPr>
                              <m:t>𝑑</m:t>
                            </m:r>
                          </m:sub>
                        </m:sSub>
                        <m:r>
                          <a:rPr lang="en-US" i="1" dirty="0">
                            <a:latin typeface="Cambria Math" panose="02040503050406030204" pitchFamily="18" charset="0"/>
                          </a:rPr>
                          <m:t>  </m:t>
                        </m:r>
                        <m:r>
                          <a:rPr lang="en-US" i="1" dirty="0">
                            <a:latin typeface="Cambria Math" panose="02040503050406030204" pitchFamily="18" charset="0"/>
                          </a:rPr>
                          <m:t>𝐾</m:t>
                        </m:r>
                        <m:r>
                          <a:rPr lang="en-US" i="1" dirty="0">
                            <a:latin typeface="Cambria Math" panose="02040503050406030204" pitchFamily="18" charset="0"/>
                          </a:rPr>
                          <m:t>(</m:t>
                        </m:r>
                        <m:sSub>
                          <m:sSubPr>
                            <m:ctrlPr>
                              <a:rPr lang="en-US" b="0" i="1" dirty="0" smtClean="0">
                                <a:latin typeface="Cambria Math" panose="02040503050406030204" pitchFamily="18" charset="0"/>
                              </a:rPr>
                            </m:ctrlPr>
                          </m:sSubPr>
                          <m:e>
                            <m:r>
                              <a:rPr lang="en-US" b="1" i="1" dirty="0" err="1">
                                <a:latin typeface="Cambria Math" panose="02040503050406030204" pitchFamily="18" charset="0"/>
                              </a:rPr>
                              <m:t>𝒙</m:t>
                            </m:r>
                          </m:e>
                          <m:sub>
                            <m:r>
                              <a:rPr lang="en-US" i="1" dirty="0" err="1">
                                <a:latin typeface="Cambria Math" panose="02040503050406030204" pitchFamily="18" charset="0"/>
                              </a:rPr>
                              <m:t>𝑑</m:t>
                            </m:r>
                          </m:sub>
                        </m:sSub>
                        <m:r>
                          <a:rPr lang="en-US" i="1" dirty="0" err="1">
                            <a:latin typeface="Cambria Math" panose="02040503050406030204" pitchFamily="18" charset="0"/>
                          </a:rPr>
                          <m:t>∙</m:t>
                        </m:r>
                        <m:r>
                          <a:rPr lang="en-US" b="1" i="1" dirty="0" err="1">
                            <a:latin typeface="Cambria Math" panose="02040503050406030204" pitchFamily="18" charset="0"/>
                          </a:rPr>
                          <m:t>𝒙</m:t>
                        </m:r>
                        <m:r>
                          <a:rPr lang="en-US" i="1" dirty="0">
                            <a:latin typeface="Cambria Math" panose="02040503050406030204" pitchFamily="18" charset="0"/>
                          </a:rPr>
                          <m:t>)</m:t>
                        </m:r>
                      </m:e>
                    </m:nary>
                  </m:oMath>
                </a14:m>
                <a:endParaRPr lang="en-US" dirty="0"/>
              </a:p>
              <a:p>
                <a:r>
                  <a:rPr lang="en-US" dirty="0"/>
                  <a:t>Dual representation: We don’t need to learn </a:t>
                </a:r>
                <a14:m>
                  <m:oMath xmlns:m="http://schemas.openxmlformats.org/officeDocument/2006/math">
                    <m:r>
                      <a:rPr lang="en-US" b="1" i="1" dirty="0" smtClean="0">
                        <a:latin typeface="Cambria Math" panose="02040503050406030204" pitchFamily="18" charset="0"/>
                      </a:rPr>
                      <m:t>𝒘</m:t>
                    </m:r>
                  </m:oMath>
                </a14:m>
                <a:r>
                  <a:rPr lang="en-US" dirty="0"/>
                  <a:t> in this higher-dimensional space. It is sufficient to evaluate </a:t>
                </a:r>
                <a14:m>
                  <m:oMath xmlns:m="http://schemas.openxmlformats.org/officeDocument/2006/math">
                    <m:r>
                      <a:rPr lang="en-US" i="1" dirty="0" smtClean="0">
                        <a:latin typeface="Cambria Math" panose="02040503050406030204" pitchFamily="18" charset="0"/>
                      </a:rPr>
                      <m:t>𝐾</m:t>
                    </m:r>
                    <m:r>
                      <a:rPr lang="en-US"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1" i="1" dirty="0" smtClean="0">
                            <a:latin typeface="Cambria Math" panose="02040503050406030204" pitchFamily="18" charset="0"/>
                          </a:rPr>
                          <m:t>𝒙</m:t>
                        </m:r>
                      </m:e>
                      <m:sub>
                        <m:r>
                          <a:rPr lang="en-US" i="1" dirty="0" smtClean="0">
                            <a:latin typeface="Cambria Math" panose="02040503050406030204" pitchFamily="18" charset="0"/>
                          </a:rPr>
                          <m:t>𝑖</m:t>
                        </m:r>
                      </m:sub>
                    </m:sSub>
                    <m:r>
                      <a:rPr lang="en-US" i="1" dirty="0" smtClean="0">
                        <a:latin typeface="Cambria Math" panose="02040503050406030204" pitchFamily="18" charset="0"/>
                      </a:rPr>
                      <m:t>, </m:t>
                    </m:r>
                    <m:sSub>
                      <m:sSubPr>
                        <m:ctrlPr>
                          <a:rPr lang="en-US" b="1" i="1" dirty="0" smtClean="0">
                            <a:latin typeface="Cambria Math" panose="02040503050406030204" pitchFamily="18" charset="0"/>
                          </a:rPr>
                        </m:ctrlPr>
                      </m:sSubPr>
                      <m:e>
                        <m:r>
                          <a:rPr lang="en-US" b="1" i="1" dirty="0" err="1" smtClean="0">
                            <a:latin typeface="Cambria Math" panose="02040503050406030204" pitchFamily="18" charset="0"/>
                          </a:rPr>
                          <m:t>𝒙</m:t>
                        </m:r>
                      </m:e>
                      <m:sub>
                        <m:r>
                          <a:rPr lang="en-US" i="1" dirty="0" err="1" smtClean="0">
                            <a:latin typeface="Cambria Math" panose="02040503050406030204" pitchFamily="18" charset="0"/>
                          </a:rPr>
                          <m:t>𝑗</m:t>
                        </m:r>
                      </m:sub>
                    </m:sSub>
                    <m:r>
                      <a:rPr lang="en-US" i="1" dirty="0" smtClean="0">
                        <a:latin typeface="Cambria Math" panose="02040503050406030204" pitchFamily="18" charset="0"/>
                      </a:rPr>
                      <m:t>)</m:t>
                    </m:r>
                  </m:oMath>
                </a14:m>
                <a:endParaRPr lang="en-US" dirty="0"/>
              </a:p>
              <a:p>
                <a:r>
                  <a:rPr lang="en-US" dirty="0"/>
                  <a:t>The kernel function</a:t>
                </a:r>
                <a14:m>
                  <m:oMath xmlns:m="http://schemas.openxmlformats.org/officeDocument/2006/math">
                    <m:r>
                      <a:rPr lang="en-US" b="0" i="0" dirty="0" smtClean="0">
                        <a:latin typeface="Cambria Math" panose="02040503050406030204" pitchFamily="18" charset="0"/>
                      </a:rPr>
                      <m:t> </m:t>
                    </m:r>
                    <m:r>
                      <a:rPr lang="en-US" i="1" dirty="0">
                        <a:latin typeface="Cambria Math" panose="02040503050406030204" pitchFamily="18" charset="0"/>
                      </a:rPr>
                      <m:t>𝐾</m:t>
                    </m:r>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b="1" i="1" dirty="0">
                            <a:latin typeface="Cambria Math" panose="02040503050406030204" pitchFamily="18" charset="0"/>
                          </a:rPr>
                          <m:t>𝒙</m:t>
                        </m:r>
                      </m:e>
                      <m:sub>
                        <m:r>
                          <a:rPr lang="en-US" i="1" dirty="0">
                            <a:latin typeface="Cambria Math" panose="02040503050406030204" pitchFamily="18" charset="0"/>
                          </a:rPr>
                          <m:t>𝑖</m:t>
                        </m:r>
                      </m:sub>
                    </m:sSub>
                    <m:r>
                      <a:rPr lang="en-US" i="1" dirty="0">
                        <a:latin typeface="Cambria Math" panose="02040503050406030204" pitchFamily="18" charset="0"/>
                      </a:rPr>
                      <m:t>, </m:t>
                    </m:r>
                    <m:sSub>
                      <m:sSubPr>
                        <m:ctrlPr>
                          <a:rPr lang="en-US" b="1" i="1" dirty="0">
                            <a:latin typeface="Cambria Math" panose="02040503050406030204" pitchFamily="18" charset="0"/>
                          </a:rPr>
                        </m:ctrlPr>
                      </m:sSubPr>
                      <m:e>
                        <m:r>
                          <a:rPr lang="en-US" b="1" i="1" dirty="0" err="1">
                            <a:latin typeface="Cambria Math" panose="02040503050406030204" pitchFamily="18" charset="0"/>
                          </a:rPr>
                          <m:t>𝒙</m:t>
                        </m:r>
                      </m:e>
                      <m:sub>
                        <m:r>
                          <a:rPr lang="en-US" i="1" dirty="0" err="1">
                            <a:latin typeface="Cambria Math" panose="02040503050406030204" pitchFamily="18" charset="0"/>
                          </a:rPr>
                          <m:t>𝑗</m:t>
                        </m:r>
                      </m:sub>
                    </m:sSub>
                    <m:r>
                      <a:rPr lang="en-US" i="1" dirty="0">
                        <a:latin typeface="Cambria Math" panose="02040503050406030204" pitchFamily="18" charset="0"/>
                      </a:rPr>
                      <m:t>)</m:t>
                    </m:r>
                    <m:r>
                      <a:rPr lang="el-GR" i="1" dirty="0" smtClean="0">
                        <a:latin typeface="Cambria Math" panose="02040503050406030204" pitchFamily="18" charset="0"/>
                      </a:rPr>
                      <m:t>=</m:t>
                    </m:r>
                    <m:r>
                      <a:rPr lang="en-US" i="1" dirty="0">
                        <a:latin typeface="Cambria Math" panose="02040503050406030204" pitchFamily="18" charset="0"/>
                      </a:rPr>
                      <m:t>𝜙</m:t>
                    </m:r>
                    <m:r>
                      <a:rPr lang="el-GR"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l-GR" b="1" i="1" dirty="0" smtClean="0">
                            <a:latin typeface="Cambria Math" panose="02040503050406030204" pitchFamily="18" charset="0"/>
                          </a:rPr>
                          <m:t>𝒙</m:t>
                        </m:r>
                      </m:e>
                      <m:sub>
                        <m:r>
                          <a:rPr lang="en-US" i="1" dirty="0" err="1" smtClean="0">
                            <a:latin typeface="Cambria Math" panose="02040503050406030204" pitchFamily="18" charset="0"/>
                          </a:rPr>
                          <m:t>𝑖</m:t>
                        </m:r>
                      </m:sub>
                    </m:sSub>
                    <m:r>
                      <a:rPr lang="el-GR" i="1" dirty="0" smtClean="0">
                        <a:latin typeface="Cambria Math" panose="02040503050406030204" pitchFamily="18" charset="0"/>
                      </a:rPr>
                      <m:t>)</m:t>
                    </m:r>
                    <m:r>
                      <a:rPr lang="en-US" i="1" dirty="0">
                        <a:latin typeface="Cambria Math" panose="02040503050406030204" pitchFamily="18" charset="0"/>
                      </a:rPr>
                      <m:t>𝜙</m:t>
                    </m:r>
                    <m:r>
                      <a:rPr lang="el-GR" i="1" dirty="0" smtClean="0">
                        <a:latin typeface="Cambria Math" panose="02040503050406030204" pitchFamily="18" charset="0"/>
                      </a:rPr>
                      <m:t>(</m:t>
                    </m:r>
                    <m:sSub>
                      <m:sSubPr>
                        <m:ctrlPr>
                          <a:rPr lang="en-US" b="1" i="1" dirty="0" smtClean="0">
                            <a:latin typeface="Cambria Math" panose="02040503050406030204" pitchFamily="18" charset="0"/>
                          </a:rPr>
                        </m:ctrlPr>
                      </m:sSubPr>
                      <m:e>
                        <m:r>
                          <a:rPr lang="el-GR" b="1" i="1" dirty="0" smtClean="0">
                            <a:latin typeface="Cambria Math" panose="02040503050406030204" pitchFamily="18" charset="0"/>
                          </a:rPr>
                          <m:t>𝒙</m:t>
                        </m:r>
                      </m:e>
                      <m:sub>
                        <m:r>
                          <a:rPr lang="en-US" i="1" dirty="0" smtClean="0">
                            <a:latin typeface="Cambria Math" panose="02040503050406030204" pitchFamily="18" charset="0"/>
                          </a:rPr>
                          <m:t>𝑗</m:t>
                        </m:r>
                      </m:sub>
                    </m:sSub>
                    <m:r>
                      <a:rPr lang="el-GR" i="1" dirty="0" smtClean="0">
                        <a:latin typeface="Cambria Math" panose="02040503050406030204" pitchFamily="18" charset="0"/>
                      </a:rPr>
                      <m:t>)</m:t>
                    </m:r>
                  </m:oMath>
                </a14:m>
                <a:r>
                  <a:rPr lang="en-US" dirty="0"/>
                  <a:t> computes the inner product between the </a:t>
                </a:r>
                <a14:m>
                  <m:oMath xmlns:m="http://schemas.openxmlformats.org/officeDocument/2006/math">
                    <m:r>
                      <a:rPr lang="en-US" i="1" dirty="0">
                        <a:latin typeface="Cambria Math" panose="02040503050406030204" pitchFamily="18" charset="0"/>
                      </a:rPr>
                      <m:t>𝜙</m:t>
                    </m:r>
                    <m:r>
                      <a:rPr lang="el-GR" i="1" dirty="0">
                        <a:latin typeface="Cambria Math" panose="02040503050406030204" pitchFamily="18" charset="0"/>
                      </a:rPr>
                      <m:t>(</m:t>
                    </m:r>
                    <m:sSub>
                      <m:sSubPr>
                        <m:ctrlPr>
                          <a:rPr lang="en-US" i="1" dirty="0">
                            <a:latin typeface="Cambria Math" panose="02040503050406030204" pitchFamily="18" charset="0"/>
                          </a:rPr>
                        </m:ctrlPr>
                      </m:sSubPr>
                      <m:e>
                        <m:r>
                          <a:rPr lang="el-GR" b="1" i="1" dirty="0">
                            <a:latin typeface="Cambria Math" panose="02040503050406030204" pitchFamily="18" charset="0"/>
                          </a:rPr>
                          <m:t>𝒙</m:t>
                        </m:r>
                      </m:e>
                      <m:sub>
                        <m:r>
                          <a:rPr lang="en-US" i="1" dirty="0" err="1">
                            <a:latin typeface="Cambria Math" panose="02040503050406030204" pitchFamily="18" charset="0"/>
                          </a:rPr>
                          <m:t>𝑖</m:t>
                        </m:r>
                      </m:sub>
                    </m:sSub>
                    <m:r>
                      <a:rPr lang="el-GR" i="1" dirty="0">
                        <a:latin typeface="Cambria Math" panose="02040503050406030204" pitchFamily="18" charset="0"/>
                      </a:rPr>
                      <m:t>)</m:t>
                    </m:r>
                  </m:oMath>
                </a14:m>
                <a:r>
                  <a:rPr lang="en-US" dirty="0"/>
                  <a:t> and</a:t>
                </a:r>
                <a14:m>
                  <m:oMath xmlns:m="http://schemas.openxmlformats.org/officeDocument/2006/math">
                    <m:r>
                      <a:rPr lang="en-US" i="1" dirty="0">
                        <a:latin typeface="Cambria Math" panose="02040503050406030204" pitchFamily="18" charset="0"/>
                      </a:rPr>
                      <m:t>𝜙</m:t>
                    </m:r>
                    <m:r>
                      <a:rPr lang="el-GR" i="1" dirty="0">
                        <a:latin typeface="Cambria Math" panose="02040503050406030204" pitchFamily="18" charset="0"/>
                      </a:rPr>
                      <m:t>(</m:t>
                    </m:r>
                    <m:sSub>
                      <m:sSubPr>
                        <m:ctrlPr>
                          <a:rPr lang="en-US" b="1" i="1" dirty="0">
                            <a:latin typeface="Cambria Math" panose="02040503050406030204" pitchFamily="18" charset="0"/>
                          </a:rPr>
                        </m:ctrlPr>
                      </m:sSubPr>
                      <m:e>
                        <m:r>
                          <a:rPr lang="el-GR" b="1" i="1" dirty="0">
                            <a:latin typeface="Cambria Math" panose="02040503050406030204" pitchFamily="18" charset="0"/>
                          </a:rPr>
                          <m:t>𝒙</m:t>
                        </m:r>
                      </m:e>
                      <m:sub>
                        <m:r>
                          <a:rPr lang="en-US" i="1" dirty="0">
                            <a:latin typeface="Cambria Math" panose="02040503050406030204" pitchFamily="18" charset="0"/>
                          </a:rPr>
                          <m:t>𝑗</m:t>
                        </m:r>
                      </m:sub>
                    </m:sSub>
                    <m:r>
                      <a:rPr lang="el-GR" i="1" dirty="0">
                        <a:latin typeface="Cambria Math" panose="02040503050406030204" pitchFamily="18" charset="0"/>
                      </a:rPr>
                      <m:t>)</m:t>
                    </m:r>
                  </m:oMath>
                </a14:m>
                <a:endParaRPr lang="en-US" dirty="0"/>
              </a:p>
              <a:p>
                <a:r>
                  <a:rPr lang="en-US" dirty="0">
                    <a:solidFill>
                      <a:srgbClr val="FF0000"/>
                    </a:solidFill>
                  </a:rPr>
                  <a:t>Kernel Trick: </a:t>
                </a:r>
                <a:r>
                  <a:rPr lang="en-US" dirty="0"/>
                  <a:t>it is possible to compute </a:t>
                </a:r>
                <a14:m>
                  <m:oMath xmlns:m="http://schemas.openxmlformats.org/officeDocument/2006/math">
                    <m:r>
                      <a:rPr lang="en-US" i="1" dirty="0">
                        <a:latin typeface="Cambria Math" panose="02040503050406030204" pitchFamily="18" charset="0"/>
                      </a:rPr>
                      <m:t>𝐾</m:t>
                    </m:r>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b="1" i="1" dirty="0">
                            <a:latin typeface="Cambria Math" panose="02040503050406030204" pitchFamily="18" charset="0"/>
                          </a:rPr>
                          <m:t>𝒙</m:t>
                        </m:r>
                      </m:e>
                      <m:sub>
                        <m:r>
                          <a:rPr lang="en-US" i="1" dirty="0">
                            <a:latin typeface="Cambria Math" panose="02040503050406030204" pitchFamily="18" charset="0"/>
                          </a:rPr>
                          <m:t>𝑖</m:t>
                        </m:r>
                      </m:sub>
                    </m:sSub>
                    <m:r>
                      <a:rPr lang="en-US" i="1" dirty="0">
                        <a:latin typeface="Cambria Math" panose="02040503050406030204" pitchFamily="18" charset="0"/>
                      </a:rPr>
                      <m:t>, </m:t>
                    </m:r>
                    <m:sSub>
                      <m:sSubPr>
                        <m:ctrlPr>
                          <a:rPr lang="en-US" b="1" i="1" dirty="0">
                            <a:latin typeface="Cambria Math" panose="02040503050406030204" pitchFamily="18" charset="0"/>
                          </a:rPr>
                        </m:ctrlPr>
                      </m:sSubPr>
                      <m:e>
                        <m:r>
                          <a:rPr lang="en-US" b="1" i="1" dirty="0" err="1">
                            <a:latin typeface="Cambria Math" panose="02040503050406030204" pitchFamily="18" charset="0"/>
                          </a:rPr>
                          <m:t>𝒙</m:t>
                        </m:r>
                      </m:e>
                      <m:sub>
                        <m:r>
                          <a:rPr lang="en-US" i="1" dirty="0" err="1">
                            <a:latin typeface="Cambria Math" panose="02040503050406030204" pitchFamily="18" charset="0"/>
                          </a:rPr>
                          <m:t>𝑗</m:t>
                        </m:r>
                      </m:sub>
                    </m:sSub>
                    <m:r>
                      <a:rPr lang="en-US" i="1" dirty="0">
                        <a:latin typeface="Cambria Math" panose="02040503050406030204" pitchFamily="18" charset="0"/>
                      </a:rPr>
                      <m:t>)</m:t>
                    </m:r>
                    <m:r>
                      <a:rPr lang="el-GR" i="1" dirty="0">
                        <a:latin typeface="Cambria Math" panose="02040503050406030204" pitchFamily="18" charset="0"/>
                      </a:rPr>
                      <m:t>=</m:t>
                    </m:r>
                    <m:r>
                      <a:rPr lang="en-US" i="1" dirty="0">
                        <a:latin typeface="Cambria Math" panose="02040503050406030204" pitchFamily="18" charset="0"/>
                      </a:rPr>
                      <m:t>𝜙</m:t>
                    </m:r>
                    <m:r>
                      <a:rPr lang="el-GR" i="1" dirty="0">
                        <a:latin typeface="Cambria Math" panose="02040503050406030204" pitchFamily="18" charset="0"/>
                      </a:rPr>
                      <m:t>(</m:t>
                    </m:r>
                    <m:sSub>
                      <m:sSubPr>
                        <m:ctrlPr>
                          <a:rPr lang="en-US" i="1" dirty="0">
                            <a:latin typeface="Cambria Math" panose="02040503050406030204" pitchFamily="18" charset="0"/>
                          </a:rPr>
                        </m:ctrlPr>
                      </m:sSubPr>
                      <m:e>
                        <m:r>
                          <a:rPr lang="el-GR" b="1" i="1" dirty="0">
                            <a:latin typeface="Cambria Math" panose="02040503050406030204" pitchFamily="18" charset="0"/>
                          </a:rPr>
                          <m:t>𝒙</m:t>
                        </m:r>
                      </m:e>
                      <m:sub>
                        <m:r>
                          <a:rPr lang="en-US" i="1" dirty="0" err="1">
                            <a:latin typeface="Cambria Math" panose="02040503050406030204" pitchFamily="18" charset="0"/>
                          </a:rPr>
                          <m:t>𝑖</m:t>
                        </m:r>
                      </m:sub>
                    </m:sSub>
                    <m:r>
                      <a:rPr lang="el-GR" i="1" dirty="0">
                        <a:latin typeface="Cambria Math" panose="02040503050406030204" pitchFamily="18" charset="0"/>
                      </a:rPr>
                      <m:t>)</m:t>
                    </m:r>
                    <m:r>
                      <a:rPr lang="en-US" i="1" dirty="0">
                        <a:latin typeface="Cambria Math" panose="02040503050406030204" pitchFamily="18" charset="0"/>
                      </a:rPr>
                      <m:t>𝜙</m:t>
                    </m:r>
                    <m:r>
                      <a:rPr lang="el-GR" i="1" dirty="0">
                        <a:latin typeface="Cambria Math" panose="02040503050406030204" pitchFamily="18" charset="0"/>
                      </a:rPr>
                      <m:t>(</m:t>
                    </m:r>
                    <m:sSub>
                      <m:sSubPr>
                        <m:ctrlPr>
                          <a:rPr lang="en-US" b="1" i="1" dirty="0">
                            <a:latin typeface="Cambria Math" panose="02040503050406030204" pitchFamily="18" charset="0"/>
                          </a:rPr>
                        </m:ctrlPr>
                      </m:sSubPr>
                      <m:e>
                        <m:r>
                          <a:rPr lang="el-GR" b="1" i="1" dirty="0">
                            <a:latin typeface="Cambria Math" panose="02040503050406030204" pitchFamily="18" charset="0"/>
                          </a:rPr>
                          <m:t>𝒙</m:t>
                        </m:r>
                      </m:e>
                      <m:sub>
                        <m:r>
                          <a:rPr lang="en-US" i="1" dirty="0">
                            <a:latin typeface="Cambria Math" panose="02040503050406030204" pitchFamily="18" charset="0"/>
                          </a:rPr>
                          <m:t>𝑗</m:t>
                        </m:r>
                      </m:sub>
                    </m:sSub>
                    <m:r>
                      <a:rPr lang="el-GR" i="1" dirty="0">
                        <a:latin typeface="Cambria Math" panose="02040503050406030204" pitchFamily="18" charset="0"/>
                      </a:rPr>
                      <m:t>)</m:t>
                    </m:r>
                  </m:oMath>
                </a14:m>
                <a:r>
                  <a:rPr lang="en-US" dirty="0"/>
                  <a:t> in the original space. </a:t>
                </a:r>
              </a:p>
              <a:p>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blipFill>
                <a:blip r:embed="rId2"/>
                <a:stretch>
                  <a:fillRect l="-889" t="-1983"/>
                </a:stretch>
              </a:blipFill>
            </p:spPr>
            <p:txBody>
              <a:bodyPr/>
              <a:lstStyle/>
              <a:p>
                <a:r>
                  <a:rPr lang="en-US">
                    <a:noFill/>
                  </a:rPr>
                  <a:t> </a:t>
                </a:r>
              </a:p>
            </p:txBody>
          </p:sp>
        </mc:Fallback>
      </mc:AlternateContent>
    </p:spTree>
    <p:extLst>
      <p:ext uri="{BB962C8B-B14F-4D97-AF65-F5344CB8AC3E}">
        <p14:creationId xmlns:p14="http://schemas.microsoft.com/office/powerpoint/2010/main" val="312673392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066355A-084C-D24E-9AD2-7E4FC41EA627}" type="slidenum">
              <a:rPr lang="en-US" smtClean="0"/>
              <a:pPr/>
              <a:t>103</a:t>
            </a:fld>
            <a:endParaRPr lang="en-US" dirty="0"/>
          </a:p>
        </p:txBody>
      </p:sp>
      <p:sp>
        <p:nvSpPr>
          <p:cNvPr id="3" name="Title 2"/>
          <p:cNvSpPr>
            <a:spLocks noGrp="1"/>
          </p:cNvSpPr>
          <p:nvPr>
            <p:ph type="title"/>
          </p:nvPr>
        </p:nvSpPr>
        <p:spPr/>
        <p:txBody>
          <a:bodyPr/>
          <a:lstStyle/>
          <a:p>
            <a:r>
              <a:rPr lang="en-US"/>
              <a:t>Properties of the kernel matrix K</a:t>
            </a:r>
            <a:endParaRPr lang="en-US" dirty="0"/>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430464" y="902369"/>
                <a:ext cx="8229600" cy="1455339"/>
              </a:xfrm>
            </p:spPr>
            <p:txBody>
              <a:bodyPr>
                <a:normAutofit fontScale="92500" lnSpcReduction="20000"/>
              </a:bodyPr>
              <a:lstStyle/>
              <a:p>
                <a14:m>
                  <m:oMath xmlns:m="http://schemas.openxmlformats.org/officeDocument/2006/math">
                    <m:r>
                      <a:rPr lang="en-US" i="1" dirty="0" smtClean="0">
                        <a:latin typeface="Cambria Math" panose="02040503050406030204" pitchFamily="18" charset="0"/>
                      </a:rPr>
                      <m:t>𝐾</m:t>
                    </m:r>
                  </m:oMath>
                </a14:m>
                <a:r>
                  <a:rPr lang="en-US" dirty="0"/>
                  <a:t> is symmetric: </a:t>
                </a:r>
              </a:p>
              <a:p>
                <a:pPr lvl="1"/>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𝐾</m:t>
                        </m:r>
                      </m:e>
                      <m:sub>
                        <m:r>
                          <a:rPr lang="en-US" i="1" dirty="0" smtClean="0">
                            <a:latin typeface="Cambria Math" panose="02040503050406030204" pitchFamily="18" charset="0"/>
                          </a:rPr>
                          <m:t>𝑖𝑗</m:t>
                        </m:r>
                      </m:sub>
                    </m:sSub>
                    <m:r>
                      <a:rPr lang="en-US" i="1" dirty="0">
                        <a:latin typeface="Cambria Math" panose="02040503050406030204" pitchFamily="18" charset="0"/>
                      </a:rPr>
                      <m:t> = </m:t>
                    </m:r>
                    <m:r>
                      <a:rPr lang="en-US" i="1" dirty="0">
                        <a:latin typeface="Cambria Math" panose="02040503050406030204" pitchFamily="18" charset="0"/>
                      </a:rPr>
                      <m:t>𝑘</m:t>
                    </m:r>
                    <m:r>
                      <a:rPr lang="en-US" i="1" dirty="0">
                        <a:latin typeface="Cambria Math" panose="02040503050406030204" pitchFamily="18" charset="0"/>
                      </a:rPr>
                      <m:t>(</m:t>
                    </m:r>
                    <m:sSub>
                      <m:sSubPr>
                        <m:ctrlPr>
                          <a:rPr lang="en-US" b="0" i="1" dirty="0" smtClean="0">
                            <a:latin typeface="Cambria Math" panose="02040503050406030204" pitchFamily="18" charset="0"/>
                          </a:rPr>
                        </m:ctrlPr>
                      </m:sSubPr>
                      <m:e>
                        <m:r>
                          <a:rPr lang="en-US" i="1" dirty="0">
                            <a:latin typeface="Cambria Math" panose="02040503050406030204" pitchFamily="18" charset="0"/>
                          </a:rPr>
                          <m:t>𝑥</m:t>
                        </m:r>
                      </m:e>
                      <m:sub>
                        <m:r>
                          <a:rPr lang="en-US" i="1" dirty="0">
                            <a:latin typeface="Cambria Math" panose="02040503050406030204" pitchFamily="18" charset="0"/>
                          </a:rPr>
                          <m:t>𝑖</m:t>
                        </m:r>
                      </m:sub>
                    </m:sSub>
                    <m:r>
                      <a:rPr lang="en-US" i="1" dirty="0">
                        <a:latin typeface="Cambria Math" panose="02040503050406030204" pitchFamily="18" charset="0"/>
                      </a:rPr>
                      <m:t>, </m:t>
                    </m:r>
                    <m:sSub>
                      <m:sSubPr>
                        <m:ctrlPr>
                          <a:rPr lang="en-US" b="0" i="1" dirty="0" smtClean="0">
                            <a:latin typeface="Cambria Math" panose="02040503050406030204" pitchFamily="18" charset="0"/>
                          </a:rPr>
                        </m:ctrlPr>
                      </m:sSubPr>
                      <m:e>
                        <m:r>
                          <a:rPr lang="en-US" i="1" dirty="0" err="1">
                            <a:latin typeface="Cambria Math" panose="02040503050406030204" pitchFamily="18" charset="0"/>
                          </a:rPr>
                          <m:t>𝑥</m:t>
                        </m:r>
                      </m:e>
                      <m:sub>
                        <m:r>
                          <a:rPr lang="en-US" i="1" dirty="0" err="1">
                            <a:latin typeface="Cambria Math" panose="02040503050406030204" pitchFamily="18" charset="0"/>
                          </a:rPr>
                          <m:t>𝑗</m:t>
                        </m:r>
                      </m:sub>
                    </m:sSub>
                    <m:r>
                      <a:rPr lang="en-US" i="1" dirty="0">
                        <a:latin typeface="Cambria Math" panose="02040503050406030204" pitchFamily="18" charset="0"/>
                      </a:rPr>
                      <m:t>) =</m:t>
                    </m:r>
                    <m:r>
                      <a:rPr lang="en-US" i="1" dirty="0">
                        <a:latin typeface="Cambria Math" panose="02040503050406030204" pitchFamily="18" charset="0"/>
                      </a:rPr>
                      <m:t>𝜙</m:t>
                    </m:r>
                    <m:r>
                      <a:rPr lang="en-US" i="1" dirty="0">
                        <a:latin typeface="Cambria Math" panose="02040503050406030204" pitchFamily="18" charset="0"/>
                      </a:rPr>
                      <m:t>(</m:t>
                    </m:r>
                    <m:sSub>
                      <m:sSubPr>
                        <m:ctrlPr>
                          <a:rPr lang="en-US" b="0" i="1" dirty="0" smtClean="0">
                            <a:latin typeface="Cambria Math" panose="02040503050406030204" pitchFamily="18" charset="0"/>
                          </a:rPr>
                        </m:ctrlPr>
                      </m:sSubPr>
                      <m:e>
                        <m:r>
                          <a:rPr lang="en-US" i="1" dirty="0">
                            <a:latin typeface="Cambria Math" panose="02040503050406030204" pitchFamily="18" charset="0"/>
                          </a:rPr>
                          <m:t>𝑥</m:t>
                        </m:r>
                      </m:e>
                      <m:sub>
                        <m:r>
                          <a:rPr lang="en-US" i="1" dirty="0">
                            <a:latin typeface="Cambria Math" panose="02040503050406030204" pitchFamily="18" charset="0"/>
                          </a:rPr>
                          <m:t>𝑖</m:t>
                        </m:r>
                      </m:sub>
                    </m:sSub>
                    <m:r>
                      <a:rPr lang="en-US" i="1" dirty="0">
                        <a:latin typeface="Cambria Math" panose="02040503050406030204" pitchFamily="18" charset="0"/>
                      </a:rPr>
                      <m:t>)</m:t>
                    </m:r>
                    <m:r>
                      <a:rPr lang="en-US" i="1" dirty="0">
                        <a:latin typeface="Cambria Math" panose="02040503050406030204" pitchFamily="18" charset="0"/>
                      </a:rPr>
                      <m:t>𝜙</m:t>
                    </m:r>
                    <m:r>
                      <a:rPr lang="en-US" i="1" dirty="0">
                        <a:latin typeface="Cambria Math" panose="02040503050406030204" pitchFamily="18" charset="0"/>
                      </a:rPr>
                      <m:t>(</m:t>
                    </m:r>
                    <m:sSub>
                      <m:sSubPr>
                        <m:ctrlPr>
                          <a:rPr lang="en-US" b="0" i="1" dirty="0" smtClean="0">
                            <a:latin typeface="Cambria Math" panose="02040503050406030204" pitchFamily="18" charset="0"/>
                          </a:rPr>
                        </m:ctrlPr>
                      </m:sSubPr>
                      <m:e>
                        <m:r>
                          <a:rPr lang="en-US" i="1" dirty="0" err="1">
                            <a:latin typeface="Cambria Math" panose="02040503050406030204" pitchFamily="18" charset="0"/>
                          </a:rPr>
                          <m:t>𝑥</m:t>
                        </m:r>
                      </m:e>
                      <m:sub>
                        <m:r>
                          <a:rPr lang="en-US" i="1" dirty="0" err="1">
                            <a:latin typeface="Cambria Math" panose="02040503050406030204" pitchFamily="18" charset="0"/>
                          </a:rPr>
                          <m:t>𝑗</m:t>
                        </m:r>
                      </m:sub>
                    </m:sSub>
                    <m:r>
                      <a:rPr lang="en-US" i="1" dirty="0">
                        <a:latin typeface="Cambria Math" panose="02040503050406030204" pitchFamily="18" charset="0"/>
                      </a:rPr>
                      <m:t>) = </m:t>
                    </m:r>
                    <m:r>
                      <a:rPr lang="en-US" i="1" dirty="0">
                        <a:latin typeface="Cambria Math" panose="02040503050406030204" pitchFamily="18" charset="0"/>
                      </a:rPr>
                      <m:t>𝑘</m:t>
                    </m:r>
                    <m:r>
                      <a:rPr lang="en-US" i="1" dirty="0">
                        <a:latin typeface="Cambria Math" panose="02040503050406030204" pitchFamily="18" charset="0"/>
                      </a:rPr>
                      <m:t>(</m:t>
                    </m:r>
                    <m:sSub>
                      <m:sSubPr>
                        <m:ctrlPr>
                          <a:rPr lang="en-US" b="0" i="1" dirty="0" smtClean="0">
                            <a:latin typeface="Cambria Math" panose="02040503050406030204" pitchFamily="18" charset="0"/>
                          </a:rPr>
                        </m:ctrlPr>
                      </m:sSubPr>
                      <m:e>
                        <m:r>
                          <a:rPr lang="en-US" i="1" dirty="0" err="1">
                            <a:latin typeface="Cambria Math" panose="02040503050406030204" pitchFamily="18" charset="0"/>
                          </a:rPr>
                          <m:t>𝑥</m:t>
                        </m:r>
                      </m:e>
                      <m:sub>
                        <m:r>
                          <a:rPr lang="en-US" i="1" dirty="0" err="1">
                            <a:latin typeface="Cambria Math" panose="02040503050406030204" pitchFamily="18" charset="0"/>
                          </a:rPr>
                          <m:t>𝑗</m:t>
                        </m:r>
                      </m:sub>
                    </m:sSub>
                    <m:r>
                      <a:rPr lang="en-US" i="1" dirty="0">
                        <a:latin typeface="Cambria Math" panose="02040503050406030204" pitchFamily="18" charset="0"/>
                      </a:rPr>
                      <m:t>, </m:t>
                    </m:r>
                    <m:sSub>
                      <m:sSubPr>
                        <m:ctrlPr>
                          <a:rPr lang="en-US" b="0" i="1" dirty="0" smtClean="0">
                            <a:latin typeface="Cambria Math" panose="02040503050406030204" pitchFamily="18" charset="0"/>
                          </a:rPr>
                        </m:ctrlPr>
                      </m:sSubPr>
                      <m:e>
                        <m:r>
                          <a:rPr lang="en-US" i="1" dirty="0">
                            <a:latin typeface="Cambria Math" panose="02040503050406030204" pitchFamily="18" charset="0"/>
                          </a:rPr>
                          <m:t>𝑥</m:t>
                        </m:r>
                      </m:e>
                      <m:sub>
                        <m:r>
                          <a:rPr lang="en-US" i="1" dirty="0">
                            <a:latin typeface="Cambria Math" panose="02040503050406030204" pitchFamily="18" charset="0"/>
                          </a:rPr>
                          <m:t>𝑖</m:t>
                        </m:r>
                      </m:sub>
                    </m:sSub>
                    <m:r>
                      <a:rPr lang="en-US" i="1" dirty="0">
                        <a:latin typeface="Cambria Math" panose="02040503050406030204" pitchFamily="18" charset="0"/>
                      </a:rPr>
                      <m:t>) = </m:t>
                    </m:r>
                    <m:sSub>
                      <m:sSubPr>
                        <m:ctrlPr>
                          <a:rPr lang="en-US" b="0" i="1" dirty="0" smtClean="0">
                            <a:latin typeface="Cambria Math" panose="02040503050406030204" pitchFamily="18" charset="0"/>
                          </a:rPr>
                        </m:ctrlPr>
                      </m:sSubPr>
                      <m:e>
                        <m:r>
                          <a:rPr lang="en-US" i="1" dirty="0" err="1">
                            <a:latin typeface="Cambria Math" panose="02040503050406030204" pitchFamily="18" charset="0"/>
                          </a:rPr>
                          <m:t>𝐾</m:t>
                        </m:r>
                      </m:e>
                      <m:sub>
                        <m:r>
                          <a:rPr lang="en-US" i="1" dirty="0" err="1">
                            <a:latin typeface="Cambria Math" panose="02040503050406030204" pitchFamily="18" charset="0"/>
                          </a:rPr>
                          <m:t>𝑗𝑖</m:t>
                        </m:r>
                      </m:sub>
                    </m:sSub>
                  </m:oMath>
                </a14:m>
                <a:endParaRPr lang="en-US" dirty="0"/>
              </a:p>
              <a:p>
                <a14:m>
                  <m:oMath xmlns:m="http://schemas.openxmlformats.org/officeDocument/2006/math">
                    <m:r>
                      <a:rPr lang="en-US" i="1" dirty="0" smtClean="0">
                        <a:solidFill>
                          <a:srgbClr val="FF0000"/>
                        </a:solidFill>
                        <a:latin typeface="Cambria Math" panose="02040503050406030204" pitchFamily="18" charset="0"/>
                      </a:rPr>
                      <m:t>𝐾</m:t>
                    </m:r>
                  </m:oMath>
                </a14:m>
                <a:r>
                  <a:rPr lang="en-US" dirty="0">
                    <a:solidFill>
                      <a:srgbClr val="FF0000"/>
                    </a:solidFill>
                  </a:rPr>
                  <a:t> is positive semi-definite </a:t>
                </a:r>
                <a:r>
                  <a:rPr lang="en-US" dirty="0"/>
                  <a:t>(∀ vectors </a:t>
                </a:r>
                <a14:m>
                  <m:oMath xmlns:m="http://schemas.openxmlformats.org/officeDocument/2006/math">
                    <m:r>
                      <a:rPr lang="en-US" b="1" i="1" dirty="0" smtClean="0">
                        <a:latin typeface="Cambria Math" panose="02040503050406030204" pitchFamily="18" charset="0"/>
                      </a:rPr>
                      <m:t>𝒗</m:t>
                    </m:r>
                    <m:r>
                      <a:rPr lang="en-US" i="1" dirty="0" smtClean="0">
                        <a:latin typeface="Cambria Math" panose="02040503050406030204" pitchFamily="18" charset="0"/>
                      </a:rPr>
                      <m:t>:  </m:t>
                    </m:r>
                    <m:sSup>
                      <m:sSupPr>
                        <m:ctrlPr>
                          <a:rPr lang="en-US" b="0" i="1" dirty="0" smtClean="0">
                            <a:latin typeface="Cambria Math" panose="02040503050406030204" pitchFamily="18" charset="0"/>
                          </a:rPr>
                        </m:ctrlPr>
                      </m:sSupPr>
                      <m:e>
                        <m:r>
                          <a:rPr lang="en-US" b="1" i="1" dirty="0" err="1">
                            <a:latin typeface="Cambria Math" panose="02040503050406030204" pitchFamily="18" charset="0"/>
                          </a:rPr>
                          <m:t>𝒗</m:t>
                        </m:r>
                      </m:e>
                      <m:sup>
                        <m:r>
                          <a:rPr lang="en-US" i="1" dirty="0" err="1">
                            <a:latin typeface="Cambria Math" panose="02040503050406030204" pitchFamily="18" charset="0"/>
                          </a:rPr>
                          <m:t>𝑇</m:t>
                        </m:r>
                      </m:sup>
                    </m:sSup>
                    <m:r>
                      <a:rPr lang="en-US" i="1" dirty="0" err="1">
                        <a:latin typeface="Cambria Math" panose="02040503050406030204" pitchFamily="18" charset="0"/>
                      </a:rPr>
                      <m:t>𝐾</m:t>
                    </m:r>
                    <m:r>
                      <a:rPr lang="en-US" b="1" i="1" dirty="0" err="1">
                        <a:latin typeface="Cambria Math" panose="02040503050406030204" pitchFamily="18" charset="0"/>
                      </a:rPr>
                      <m:t>𝒗</m:t>
                    </m:r>
                    <m:r>
                      <a:rPr lang="en-US" i="1" dirty="0">
                        <a:latin typeface="Cambria Math" panose="02040503050406030204" pitchFamily="18" charset="0"/>
                      </a:rPr>
                      <m:t> ≥0</m:t>
                    </m:r>
                  </m:oMath>
                </a14:m>
                <a:r>
                  <a:rPr lang="en-US" dirty="0"/>
                  <a:t>):</a:t>
                </a:r>
              </a:p>
              <a:p>
                <a:r>
                  <a:rPr lang="en-US" dirty="0"/>
                  <a:t>Proof:</a:t>
                </a:r>
              </a:p>
              <a:p>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430464" y="902369"/>
                <a:ext cx="8229600" cy="1455339"/>
              </a:xfrm>
              <a:blipFill>
                <a:blip r:embed="rId2"/>
                <a:stretch>
                  <a:fillRect l="-889" t="-7113" b="-58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9F495358-ACC8-41FC-BDE8-0DA373CFBA7F}"/>
                  </a:ext>
                </a:extLst>
              </p:cNvPr>
              <p:cNvSpPr txBox="1"/>
              <p:nvPr/>
            </p:nvSpPr>
            <p:spPr>
              <a:xfrm>
                <a:off x="2151438" y="2032873"/>
                <a:ext cx="5468562" cy="11788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1" i="1" smtClean="0">
                              <a:latin typeface="Cambria Math" panose="02040503050406030204" pitchFamily="18" charset="0"/>
                            </a:rPr>
                            <m:t>𝒗</m:t>
                          </m:r>
                        </m:e>
                        <m:sup>
                          <m:r>
                            <a:rPr lang="en-US" b="0" i="1" smtClean="0">
                              <a:latin typeface="Cambria Math" panose="02040503050406030204" pitchFamily="18" charset="0"/>
                            </a:rPr>
                            <m:t>𝑇</m:t>
                          </m:r>
                        </m:sup>
                      </m:sSup>
                      <m:r>
                        <a:rPr lang="en-US" b="0" i="1" smtClean="0">
                          <a:latin typeface="Cambria Math" panose="02040503050406030204" pitchFamily="18" charset="0"/>
                        </a:rPr>
                        <m:t>𝐾</m:t>
                      </m:r>
                      <m:r>
                        <a:rPr lang="en-US" b="1" i="1" smtClean="0">
                          <a:latin typeface="Cambria Math" panose="02040503050406030204" pitchFamily="18" charset="0"/>
                        </a:rPr>
                        <m:t>𝒗</m:t>
                      </m:r>
                      <m:r>
                        <a:rPr lang="en-US" b="0" i="1" smtClean="0">
                          <a:latin typeface="Cambria Math" panose="02040503050406030204" pitchFamily="18" charset="0"/>
                        </a:rPr>
                        <m:t>=</m:t>
                      </m:r>
                      <m:nary>
                        <m:naryPr>
                          <m:chr m:val="∑"/>
                          <m:ctrlPr>
                            <a:rPr lang="en-US" b="0" i="1" smtClean="0">
                              <a:latin typeface="Cambria Math" panose="02040503050406030204" pitchFamily="18" charset="0"/>
                            </a:rPr>
                          </m:ctrlPr>
                        </m:naryPr>
                        <m:sub>
                          <m: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𝐷</m:t>
                          </m:r>
                        </m:sup>
                        <m:e>
                          <m:nary>
                            <m:naryPr>
                              <m:chr m:val="∑"/>
                              <m:ctrlPr>
                                <a:rPr lang="en-US" b="0" i="1" smtClean="0">
                                  <a:latin typeface="Cambria Math" panose="02040503050406030204" pitchFamily="18" charset="0"/>
                                </a:rPr>
                              </m:ctrlPr>
                            </m:naryPr>
                            <m:sub>
                              <m:r>
                                <a:rPr lang="en-US" b="0" i="1" smtClean="0">
                                  <a:latin typeface="Cambria Math" panose="02040503050406030204" pitchFamily="18" charset="0"/>
                                </a:rPr>
                                <m:t>𝑗</m:t>
                              </m:r>
                              <m:r>
                                <a:rPr lang="en-US" b="0" i="1" smtClean="0">
                                  <a:latin typeface="Cambria Math" panose="02040503050406030204" pitchFamily="18" charset="0"/>
                                </a:rPr>
                                <m:t>=1</m:t>
                              </m:r>
                            </m:sub>
                            <m:sup>
                              <m:r>
                                <a:rPr lang="en-US" b="0" i="1" smtClean="0">
                                  <a:latin typeface="Cambria Math" panose="02040503050406030204" pitchFamily="18" charset="0"/>
                                </a:rPr>
                                <m:t>𝐷</m:t>
                              </m:r>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𝑖</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𝑗</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𝑖𝑗</m:t>
                                  </m:r>
                                </m:sub>
                              </m:sSub>
                              <m:r>
                                <a:rPr lang="en-US" b="0" i="1" smtClean="0">
                                  <a:latin typeface="Cambria Math" panose="02040503050406030204" pitchFamily="18" charset="0"/>
                                </a:rPr>
                                <m:t>=</m:t>
                              </m:r>
                              <m:nary>
                                <m:naryPr>
                                  <m:chr m:val="∑"/>
                                  <m:ctrlPr>
                                    <a:rPr lang="en-US" i="1">
                                      <a:latin typeface="Cambria Math" panose="02040503050406030204" pitchFamily="18" charset="0"/>
                                    </a:rPr>
                                  </m:ctrlPr>
                                </m:naryPr>
                                <m:sub>
                                  <m:r>
                                    <a:rPr lang="en-US" i="1">
                                      <a:latin typeface="Cambria Math" panose="02040503050406030204" pitchFamily="18" charset="0"/>
                                    </a:rPr>
                                    <m:t>𝑖</m:t>
                                  </m:r>
                                  <m:r>
                                    <a:rPr lang="en-US" b="0" i="1" smtClean="0">
                                      <a:latin typeface="Cambria Math" panose="02040503050406030204" pitchFamily="18" charset="0"/>
                                    </a:rPr>
                                    <m:t>=1</m:t>
                                  </m:r>
                                </m:sub>
                                <m:sup>
                                  <m:r>
                                    <a:rPr lang="en-US" i="1">
                                      <a:latin typeface="Cambria Math" panose="02040503050406030204" pitchFamily="18" charset="0"/>
                                    </a:rPr>
                                    <m:t>𝐷</m:t>
                                  </m:r>
                                </m:sup>
                                <m:e>
                                  <m:nary>
                                    <m:naryPr>
                                      <m:chr m:val="∑"/>
                                      <m:ctrlPr>
                                        <a:rPr lang="en-US" i="1">
                                          <a:latin typeface="Cambria Math" panose="02040503050406030204" pitchFamily="18" charset="0"/>
                                        </a:rPr>
                                      </m:ctrlPr>
                                    </m:naryPr>
                                    <m:sub>
                                      <m:r>
                                        <a:rPr lang="en-US" i="1">
                                          <a:latin typeface="Cambria Math" panose="02040503050406030204" pitchFamily="18" charset="0"/>
                                        </a:rPr>
                                        <m:t>𝑗</m:t>
                                      </m:r>
                                      <m:r>
                                        <a:rPr lang="en-US" b="0" i="1" smtClean="0">
                                          <a:latin typeface="Cambria Math" panose="02040503050406030204" pitchFamily="18" charset="0"/>
                                        </a:rPr>
                                        <m:t>=1</m:t>
                                      </m:r>
                                    </m:sub>
                                    <m:sup>
                                      <m:r>
                                        <a:rPr lang="en-US" i="1">
                                          <a:latin typeface="Cambria Math" panose="02040503050406030204" pitchFamily="18" charset="0"/>
                                        </a:rPr>
                                        <m:t>𝐷</m:t>
                                      </m:r>
                                    </m:sup>
                                    <m:e>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𝑖</m:t>
                                          </m:r>
                                        </m:sub>
                                      </m:sSub>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𝑗</m:t>
                                          </m:r>
                                        </m:sub>
                                      </m:sSub>
                                      <m:r>
                                        <a:rPr lang="en-US" b="0" i="1" smtClean="0">
                                          <a:latin typeface="Cambria Math" panose="02040503050406030204" pitchFamily="18" charset="0"/>
                                        </a:rPr>
                                        <m:t>&lt;</m:t>
                                      </m:r>
                                      <m:r>
                                        <a:rPr lang="en-US" i="1" dirty="0">
                                          <a:latin typeface="Cambria Math" panose="02040503050406030204" pitchFamily="18" charset="0"/>
                                        </a:rPr>
                                        <m:t>𝜙</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𝑖</m:t>
                                              </m:r>
                                            </m:sub>
                                          </m:sSub>
                                        </m:e>
                                      </m:d>
                                      <m:r>
                                        <a:rPr lang="en-US" b="0" i="1" smtClean="0">
                                          <a:latin typeface="Cambria Math" panose="02040503050406030204" pitchFamily="18" charset="0"/>
                                        </a:rPr>
                                        <m:t>,</m:t>
                                      </m:r>
                                      <m:r>
                                        <a:rPr lang="en-US" i="1" dirty="0">
                                          <a:latin typeface="Cambria Math" panose="02040503050406030204" pitchFamily="18" charset="0"/>
                                        </a:rPr>
                                        <m:t>𝜙</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𝑗</m:t>
                                              </m:r>
                                            </m:sub>
                                          </m:sSub>
                                        </m:e>
                                      </m:d>
                                      <m:r>
                                        <a:rPr lang="en-US" b="0" i="1" smtClean="0">
                                          <a:latin typeface="Cambria Math" panose="02040503050406030204" pitchFamily="18" charset="0"/>
                                        </a:rPr>
                                        <m:t>&gt;</m:t>
                                      </m:r>
                                      <m:r>
                                        <a:rPr lang="en-US" i="1">
                                          <a:latin typeface="Cambria Math" panose="02040503050406030204" pitchFamily="18" charset="0"/>
                                        </a:rPr>
                                        <m:t> </m:t>
                                      </m:r>
                                    </m:e>
                                  </m:nary>
                                </m:e>
                              </m:nary>
                            </m:e>
                          </m:nary>
                        </m:e>
                      </m:nary>
                    </m:oMath>
                  </m:oMathPara>
                </a14:m>
                <a:endParaRPr lang="en-US" dirty="0"/>
              </a:p>
            </p:txBody>
          </p:sp>
        </mc:Choice>
        <mc:Fallback xmlns="">
          <p:sp>
            <p:nvSpPr>
              <p:cNvPr id="2" name="TextBox 1">
                <a:extLst>
                  <a:ext uri="{FF2B5EF4-FFF2-40B4-BE49-F238E27FC236}">
                    <a16:creationId xmlns:a16="http://schemas.microsoft.com/office/drawing/2014/main" id="{9F495358-ACC8-41FC-BDE8-0DA373CFBA7F}"/>
                  </a:ext>
                </a:extLst>
              </p:cNvPr>
              <p:cNvSpPr txBox="1">
                <a:spLocks noRot="1" noChangeAspect="1" noMove="1" noResize="1" noEditPoints="1" noAdjustHandles="1" noChangeArrowheads="1" noChangeShapeType="1" noTextEdit="1"/>
              </p:cNvSpPr>
              <p:nvPr/>
            </p:nvSpPr>
            <p:spPr>
              <a:xfrm>
                <a:off x="2151438" y="2032873"/>
                <a:ext cx="5468562" cy="1178849"/>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13D396C-786D-4651-9AF5-3261C60F25F3}"/>
                  </a:ext>
                </a:extLst>
              </p:cNvPr>
              <p:cNvSpPr txBox="1"/>
              <p:nvPr/>
            </p:nvSpPr>
            <p:spPr>
              <a:xfrm>
                <a:off x="2400300" y="3220356"/>
                <a:ext cx="6429981" cy="90255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nary>
                        <m:naryPr>
                          <m:chr m:val="∑"/>
                          <m:ctrlPr>
                            <a:rPr lang="en-US" i="1">
                              <a:latin typeface="Cambria Math" panose="02040503050406030204" pitchFamily="18" charset="0"/>
                            </a:rPr>
                          </m:ctrlPr>
                        </m:naryPr>
                        <m:sub>
                          <m: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𝐷</m:t>
                          </m:r>
                        </m:sup>
                        <m:e>
                          <m:nary>
                            <m:naryPr>
                              <m:chr m:val="∑"/>
                              <m:ctrlPr>
                                <a:rPr lang="en-US" i="1">
                                  <a:latin typeface="Cambria Math" panose="02040503050406030204" pitchFamily="18" charset="0"/>
                                </a:rPr>
                              </m:ctrlPr>
                            </m:naryPr>
                            <m:sub>
                              <m:r>
                                <a:rPr lang="en-US" i="1">
                                  <a:latin typeface="Cambria Math" panose="02040503050406030204" pitchFamily="18" charset="0"/>
                                </a:rPr>
                                <m:t>𝑗</m:t>
                              </m:r>
                              <m:r>
                                <a:rPr lang="en-US" i="1">
                                  <a:latin typeface="Cambria Math" panose="02040503050406030204" pitchFamily="18" charset="0"/>
                                </a:rPr>
                                <m:t>=1</m:t>
                              </m:r>
                            </m:sub>
                            <m:sup>
                              <m:r>
                                <a:rPr lang="en-US" i="1">
                                  <a:latin typeface="Cambria Math" panose="02040503050406030204" pitchFamily="18" charset="0"/>
                                </a:rPr>
                                <m:t>𝐷</m:t>
                              </m:r>
                            </m:sup>
                            <m:e>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𝑖</m:t>
                                  </m:r>
                                </m:sub>
                              </m:sSub>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𝑗</m:t>
                                  </m:r>
                                </m:sub>
                              </m:sSub>
                              <m:nary>
                                <m:naryPr>
                                  <m:chr m:val="∑"/>
                                  <m:ctrlPr>
                                    <a:rPr lang="en-US" b="0" i="1" smtClean="0">
                                      <a:latin typeface="Cambria Math" panose="02040503050406030204" pitchFamily="18" charset="0"/>
                                    </a:rPr>
                                  </m:ctrlPr>
                                </m:naryPr>
                                <m:sub>
                                  <m:r>
                                    <a:rPr lang="en-US" b="0" i="1" smtClean="0">
                                      <a:latin typeface="Cambria Math" panose="02040503050406030204" pitchFamily="18" charset="0"/>
                                    </a:rPr>
                                    <m:t>𝑘</m:t>
                                  </m:r>
                                  <m:r>
                                    <a:rPr lang="en-US" b="0" i="1" smtClean="0">
                                      <a:latin typeface="Cambria Math" panose="02040503050406030204" pitchFamily="18" charset="0"/>
                                    </a:rPr>
                                    <m:t>=1</m:t>
                                  </m:r>
                                </m:sub>
                                <m:sup>
                                  <m:r>
                                    <a:rPr lang="en-US" b="0" i="1" smtClean="0">
                                      <a:latin typeface="Cambria Math" panose="02040503050406030204" pitchFamily="18" charset="0"/>
                                    </a:rPr>
                                    <m:t>𝑁</m:t>
                                  </m:r>
                                </m:sup>
                                <m:e>
                                  <m:sSub>
                                    <m:sSubPr>
                                      <m:ctrlPr>
                                        <a:rPr lang="en-US" i="1">
                                          <a:latin typeface="Cambria Math" panose="02040503050406030204" pitchFamily="18" charset="0"/>
                                        </a:rPr>
                                      </m:ctrlPr>
                                    </m:sSubPr>
                                    <m:e>
                                      <m:r>
                                        <a:rPr lang="en-US" i="1" dirty="0">
                                          <a:latin typeface="Cambria Math" panose="02040503050406030204" pitchFamily="18" charset="0"/>
                                        </a:rPr>
                                        <m:t>𝜙</m:t>
                                      </m:r>
                                    </m:e>
                                    <m:sub>
                                      <m:r>
                                        <a:rPr lang="en-US" i="1">
                                          <a:latin typeface="Cambria Math" panose="02040503050406030204" pitchFamily="18" charset="0"/>
                                        </a:rPr>
                                        <m:t>𝑘</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1" i="1">
                                              <a:latin typeface="Cambria Math" panose="02040503050406030204" pitchFamily="18" charset="0"/>
                                            </a:rPr>
                                            <m:t>𝒙</m:t>
                                          </m:r>
                                        </m:e>
                                        <m:sub>
                                          <m:r>
                                            <a:rPr lang="en-US" i="1">
                                              <a:latin typeface="Cambria Math" panose="02040503050406030204" pitchFamily="18" charset="0"/>
                                            </a:rPr>
                                            <m:t>𝑖</m:t>
                                          </m:r>
                                        </m:sub>
                                      </m:sSub>
                                    </m:e>
                                  </m:d>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dirty="0">
                                          <a:latin typeface="Cambria Math" panose="02040503050406030204" pitchFamily="18" charset="0"/>
                                        </a:rPr>
                                        <m:t>𝜙</m:t>
                                      </m:r>
                                    </m:e>
                                    <m:sub>
                                      <m:r>
                                        <a:rPr lang="en-US" i="1">
                                          <a:latin typeface="Cambria Math" panose="02040503050406030204" pitchFamily="18" charset="0"/>
                                        </a:rPr>
                                        <m:t>𝑘</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1" i="1">
                                              <a:latin typeface="Cambria Math" panose="02040503050406030204" pitchFamily="18" charset="0"/>
                                            </a:rPr>
                                            <m:t>𝒙</m:t>
                                          </m:r>
                                        </m:e>
                                        <m:sub>
                                          <m:r>
                                            <a:rPr lang="en-US" i="1">
                                              <a:latin typeface="Cambria Math" panose="02040503050406030204" pitchFamily="18" charset="0"/>
                                            </a:rPr>
                                            <m:t>𝑗</m:t>
                                          </m:r>
                                        </m:sub>
                                      </m:sSub>
                                    </m:e>
                                  </m:d>
                                  <m:r>
                                    <a:rPr lang="en-US" b="0" i="1" smtClean="0">
                                      <a:latin typeface="Cambria Math" panose="02040503050406030204" pitchFamily="18" charset="0"/>
                                    </a:rPr>
                                    <m:t>=</m:t>
                                  </m:r>
                                  <m:nary>
                                    <m:naryPr>
                                      <m:chr m:val="∑"/>
                                      <m:ctrlPr>
                                        <a:rPr lang="en-US" b="0" i="1" smtClean="0">
                                          <a:latin typeface="Cambria Math" panose="02040503050406030204" pitchFamily="18" charset="0"/>
                                        </a:rPr>
                                      </m:ctrlPr>
                                    </m:naryPr>
                                    <m:sub>
                                      <m:r>
                                        <a:rPr lang="en-US" b="0" i="1" smtClean="0">
                                          <a:latin typeface="Cambria Math" panose="02040503050406030204" pitchFamily="18" charset="0"/>
                                        </a:rPr>
                                        <m:t>𝑘</m:t>
                                      </m:r>
                                      <m:r>
                                        <a:rPr lang="en-US" b="0" i="1" smtClean="0">
                                          <a:latin typeface="Cambria Math" panose="02040503050406030204" pitchFamily="18" charset="0"/>
                                        </a:rPr>
                                        <m:t>=1</m:t>
                                      </m:r>
                                    </m:sub>
                                    <m:sup>
                                      <m:r>
                                        <a:rPr lang="en-US" b="0" i="1" smtClean="0">
                                          <a:latin typeface="Cambria Math" panose="02040503050406030204" pitchFamily="18" charset="0"/>
                                        </a:rPr>
                                        <m:t>𝑁</m:t>
                                      </m:r>
                                    </m:sup>
                                    <m:e>
                                      <m:nary>
                                        <m:naryPr>
                                          <m:chr m:val="∑"/>
                                          <m:ctrlPr>
                                            <a:rPr lang="en-US" b="0" i="1" smtClean="0">
                                              <a:latin typeface="Cambria Math" panose="02040503050406030204" pitchFamily="18" charset="0"/>
                                            </a:rPr>
                                          </m:ctrlPr>
                                        </m:naryPr>
                                        <m:sub>
                                          <m: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𝐷</m:t>
                                          </m:r>
                                        </m:sup>
                                        <m:e>
                                          <m:nary>
                                            <m:naryPr>
                                              <m:chr m:val="∑"/>
                                              <m:ctrlPr>
                                                <a:rPr lang="en-US" b="0" i="1" smtClean="0">
                                                  <a:latin typeface="Cambria Math" panose="02040503050406030204" pitchFamily="18" charset="0"/>
                                                </a:rPr>
                                              </m:ctrlPr>
                                            </m:naryPr>
                                            <m:sub>
                                              <m:r>
                                                <a:rPr lang="en-US" b="0" i="1" smtClean="0">
                                                  <a:latin typeface="Cambria Math" panose="02040503050406030204" pitchFamily="18" charset="0"/>
                                                </a:rPr>
                                                <m:t>𝑗</m:t>
                                              </m:r>
                                              <m:r>
                                                <a:rPr lang="en-US" b="0" i="1" smtClean="0">
                                                  <a:latin typeface="Cambria Math" panose="02040503050406030204" pitchFamily="18" charset="0"/>
                                                </a:rPr>
                                                <m:t>=1</m:t>
                                              </m:r>
                                            </m:sub>
                                            <m:sup>
                                              <m:r>
                                                <a:rPr lang="en-US" b="0" i="1" smtClean="0">
                                                  <a:latin typeface="Cambria Math" panose="02040503050406030204" pitchFamily="18" charset="0"/>
                                                </a:rPr>
                                                <m:t>𝐷</m:t>
                                              </m:r>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𝑖</m:t>
                                                  </m:r>
                                                </m:sub>
                                              </m:sSub>
                                              <m:sSub>
                                                <m:sSubPr>
                                                  <m:ctrlPr>
                                                    <a:rPr lang="en-US" b="0" i="1" smtClean="0">
                                                      <a:latin typeface="Cambria Math" panose="02040503050406030204" pitchFamily="18" charset="0"/>
                                                    </a:rPr>
                                                  </m:ctrlPr>
                                                </m:sSubPr>
                                                <m:e>
                                                  <m:r>
                                                    <a:rPr lang="en-US" i="1" dirty="0">
                                                      <a:latin typeface="Cambria Math" panose="02040503050406030204" pitchFamily="18" charset="0"/>
                                                    </a:rPr>
                                                    <m:t>𝜙</m:t>
                                                  </m:r>
                                                </m:e>
                                                <m:sub>
                                                  <m:r>
                                                    <a:rPr lang="en-US" b="0" i="1" smtClean="0">
                                                      <a:latin typeface="Cambria Math" panose="02040503050406030204" pitchFamily="18" charset="0"/>
                                                    </a:rPr>
                                                    <m:t>𝑘</m:t>
                                                  </m:r>
                                                </m:sub>
                                              </m:sSub>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𝑖</m:t>
                                                      </m:r>
                                                    </m:sub>
                                                  </m:sSub>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𝑗</m:t>
                                                  </m:r>
                                                </m:sub>
                                              </m:sSub>
                                              <m:sSub>
                                                <m:sSubPr>
                                                  <m:ctrlPr>
                                                    <a:rPr lang="en-US" b="0" i="1" smtClean="0">
                                                      <a:latin typeface="Cambria Math" panose="02040503050406030204" pitchFamily="18" charset="0"/>
                                                    </a:rPr>
                                                  </m:ctrlPr>
                                                </m:sSubPr>
                                                <m:e>
                                                  <m:r>
                                                    <a:rPr lang="en-US" i="1" dirty="0">
                                                      <a:latin typeface="Cambria Math" panose="02040503050406030204" pitchFamily="18" charset="0"/>
                                                    </a:rPr>
                                                    <m:t>𝜙</m:t>
                                                  </m:r>
                                                </m:e>
                                                <m:sub>
                                                  <m:r>
                                                    <a:rPr lang="en-US" b="0" i="1" smtClean="0">
                                                      <a:latin typeface="Cambria Math" panose="02040503050406030204" pitchFamily="18" charset="0"/>
                                                    </a:rPr>
                                                    <m:t>𝑘</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𝑗</m:t>
                                                  </m:r>
                                                </m:sub>
                                              </m:sSub>
                                              <m:r>
                                                <a:rPr lang="en-US" b="0" i="1" smtClean="0">
                                                  <a:latin typeface="Cambria Math" panose="02040503050406030204" pitchFamily="18" charset="0"/>
                                                </a:rPr>
                                                <m:t>)</m:t>
                                              </m:r>
                                            </m:e>
                                          </m:nary>
                                        </m:e>
                                      </m:nary>
                                    </m:e>
                                  </m:nary>
                                  <m:r>
                                    <a:rPr lang="en-US" b="0" i="1" smtClean="0">
                                      <a:latin typeface="Cambria Math" panose="02040503050406030204" pitchFamily="18" charset="0"/>
                                    </a:rPr>
                                    <m:t> </m:t>
                                  </m:r>
                                </m:e>
                              </m:nary>
                            </m:e>
                          </m:nary>
                        </m:e>
                      </m:nary>
                    </m:oMath>
                  </m:oMathPara>
                </a14:m>
                <a:endParaRPr lang="en-US" dirty="0"/>
              </a:p>
            </p:txBody>
          </p:sp>
        </mc:Choice>
        <mc:Fallback xmlns="">
          <p:sp>
            <p:nvSpPr>
              <p:cNvPr id="7" name="TextBox 6">
                <a:extLst>
                  <a:ext uri="{FF2B5EF4-FFF2-40B4-BE49-F238E27FC236}">
                    <a16:creationId xmlns:a16="http://schemas.microsoft.com/office/drawing/2014/main" id="{E13D396C-786D-4651-9AF5-3261C60F25F3}"/>
                  </a:ext>
                </a:extLst>
              </p:cNvPr>
              <p:cNvSpPr txBox="1">
                <a:spLocks noRot="1" noChangeAspect="1" noMove="1" noResize="1" noEditPoints="1" noAdjustHandles="1" noChangeArrowheads="1" noChangeShapeType="1" noTextEdit="1"/>
              </p:cNvSpPr>
              <p:nvPr/>
            </p:nvSpPr>
            <p:spPr>
              <a:xfrm>
                <a:off x="2400300" y="3220356"/>
                <a:ext cx="6429981" cy="902555"/>
              </a:xfrm>
              <a:prstGeom prst="rect">
                <a:avLst/>
              </a:prstGeom>
              <a:blipFill>
                <a:blip r:embed="rId4"/>
                <a:stretch>
                  <a:fillRect r="-16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B9B3599-23F7-4D17-A3EA-EAF569354381}"/>
                  </a:ext>
                </a:extLst>
              </p:cNvPr>
              <p:cNvSpPr txBox="1"/>
              <p:nvPr/>
            </p:nvSpPr>
            <p:spPr>
              <a:xfrm>
                <a:off x="3293918" y="4104754"/>
                <a:ext cx="3636818" cy="103874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nary>
                        <m:naryPr>
                          <m:chr m:val="∑"/>
                          <m:ctrlPr>
                            <a:rPr lang="en-US" b="0" i="1" smtClean="0">
                              <a:latin typeface="Cambria Math" panose="02040503050406030204" pitchFamily="18" charset="0"/>
                            </a:rPr>
                          </m:ctrlPr>
                        </m:naryPr>
                        <m:sub>
                          <m:r>
                            <a:rPr lang="en-US" b="0" i="1" smtClean="0">
                              <a:latin typeface="Cambria Math" panose="02040503050406030204" pitchFamily="18" charset="0"/>
                            </a:rPr>
                            <m:t>𝑘</m:t>
                          </m:r>
                          <m:r>
                            <a:rPr lang="en-US" b="0" i="1" smtClean="0">
                              <a:latin typeface="Cambria Math" panose="02040503050406030204" pitchFamily="18" charset="0"/>
                            </a:rPr>
                            <m:t>=1</m:t>
                          </m:r>
                        </m:sub>
                        <m:sup>
                          <m:r>
                            <a:rPr lang="en-US" b="0" i="1" smtClean="0">
                              <a:latin typeface="Cambria Math" panose="02040503050406030204" pitchFamily="18" charset="0"/>
                            </a:rPr>
                            <m:t>𝑁</m:t>
                          </m:r>
                        </m:sup>
                        <m:e>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nary>
                                    <m:naryPr>
                                      <m:chr m:val="∑"/>
                                      <m:ctrlPr>
                                        <a:rPr lang="en-US" b="0" i="1" smtClean="0">
                                          <a:latin typeface="Cambria Math" panose="02040503050406030204" pitchFamily="18" charset="0"/>
                                        </a:rPr>
                                      </m:ctrlPr>
                                    </m:naryPr>
                                    <m:sub>
                                      <m: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𝐷</m:t>
                                      </m:r>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𝑖</m:t>
                                          </m:r>
                                        </m:sub>
                                      </m:sSub>
                                      <m:sSub>
                                        <m:sSubPr>
                                          <m:ctrlPr>
                                            <a:rPr lang="en-US" b="0" i="1" smtClean="0">
                                              <a:latin typeface="Cambria Math" panose="02040503050406030204" pitchFamily="18" charset="0"/>
                                            </a:rPr>
                                          </m:ctrlPr>
                                        </m:sSubPr>
                                        <m:e>
                                          <m:r>
                                            <a:rPr lang="en-US" i="1" dirty="0">
                                              <a:latin typeface="Cambria Math" panose="02040503050406030204" pitchFamily="18" charset="0"/>
                                            </a:rPr>
                                            <m:t>𝜙</m:t>
                                          </m:r>
                                        </m:e>
                                        <m:sub>
                                          <m:r>
                                            <a:rPr lang="en-US" b="0" i="1" smtClean="0">
                                              <a:latin typeface="Cambria Math" panose="02040503050406030204" pitchFamily="18" charset="0"/>
                                            </a:rPr>
                                            <m:t>𝑘</m:t>
                                          </m:r>
                                        </m:sub>
                                      </m:sSub>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𝑖</m:t>
                                              </m:r>
                                            </m:sub>
                                          </m:sSub>
                                        </m:e>
                                      </m:d>
                                    </m:e>
                                  </m:nary>
                                </m:e>
                              </m:d>
                            </m:e>
                            <m:sup>
                              <m:r>
                                <a:rPr lang="en-US" b="0" i="1" smtClean="0">
                                  <a:latin typeface="Cambria Math" panose="02040503050406030204" pitchFamily="18" charset="0"/>
                                </a:rPr>
                                <m:t>2</m:t>
                              </m:r>
                            </m:sup>
                          </m:sSup>
                          <m:r>
                            <a:rPr lang="en-US" b="0" i="1" smtClean="0">
                              <a:latin typeface="Cambria Math" panose="02040503050406030204" pitchFamily="18" charset="0"/>
                            </a:rPr>
                            <m:t>≥0</m:t>
                          </m:r>
                        </m:e>
                      </m:nary>
                    </m:oMath>
                  </m:oMathPara>
                </a14:m>
                <a:endParaRPr lang="en-US" dirty="0"/>
              </a:p>
            </p:txBody>
          </p:sp>
        </mc:Choice>
        <mc:Fallback xmlns="">
          <p:sp>
            <p:nvSpPr>
              <p:cNvPr id="8" name="TextBox 7">
                <a:extLst>
                  <a:ext uri="{FF2B5EF4-FFF2-40B4-BE49-F238E27FC236}">
                    <a16:creationId xmlns:a16="http://schemas.microsoft.com/office/drawing/2014/main" id="{1B9B3599-23F7-4D17-A3EA-EAF569354381}"/>
                  </a:ext>
                </a:extLst>
              </p:cNvPr>
              <p:cNvSpPr txBox="1">
                <a:spLocks noRot="1" noChangeAspect="1" noMove="1" noResize="1" noEditPoints="1" noAdjustHandles="1" noChangeArrowheads="1" noChangeShapeType="1" noTextEdit="1"/>
              </p:cNvSpPr>
              <p:nvPr/>
            </p:nvSpPr>
            <p:spPr>
              <a:xfrm>
                <a:off x="3293918" y="4104754"/>
                <a:ext cx="3636818" cy="1038746"/>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98624927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066355A-084C-D24E-9AD2-7E4FC41EA627}" type="slidenum">
              <a:rPr lang="en-US" smtClean="0"/>
              <a:pPr/>
              <a:t>104</a:t>
            </a:fld>
            <a:endParaRPr lang="en-US" dirty="0"/>
          </a:p>
        </p:txBody>
      </p:sp>
      <p:sp>
        <p:nvSpPr>
          <p:cNvPr id="3" name="Title 2"/>
          <p:cNvSpPr>
            <a:spLocks noGrp="1"/>
          </p:cNvSpPr>
          <p:nvPr>
            <p:ph type="title"/>
          </p:nvPr>
        </p:nvSpPr>
        <p:spPr/>
        <p:txBody>
          <a:bodyPr/>
          <a:lstStyle/>
          <a:p>
            <a:r>
              <a:rPr lang="en-US"/>
              <a:t>Polynomial kernels</a:t>
            </a:r>
            <a:endParaRPr lang="en-US" dirty="0"/>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168442" y="902369"/>
                <a:ext cx="8783053" cy="3690798"/>
              </a:xfrm>
            </p:spPr>
            <p:txBody>
              <a:bodyPr/>
              <a:lstStyle/>
              <a:p>
                <a:r>
                  <a:rPr lang="en-US" dirty="0"/>
                  <a:t>Linear kernel: </a:t>
                </a:r>
                <a14:m>
                  <m:oMath xmlns:m="http://schemas.openxmlformats.org/officeDocument/2006/math">
                    <m:r>
                      <a:rPr lang="en-US" b="0" i="1" dirty="0" smtClean="0">
                        <a:latin typeface="Cambria Math" panose="02040503050406030204" pitchFamily="18" charset="0"/>
                      </a:rPr>
                      <m:t>𝑘</m:t>
                    </m:r>
                    <m:r>
                      <a:rPr lang="en-US" b="0" i="1" dirty="0" smtClean="0">
                        <a:latin typeface="Cambria Math" panose="02040503050406030204" pitchFamily="18" charset="0"/>
                      </a:rPr>
                      <m:t>(</m:t>
                    </m:r>
                    <m:r>
                      <a:rPr lang="en-US" b="1" i="1" dirty="0" smtClean="0">
                        <a:latin typeface="Cambria Math" panose="02040503050406030204" pitchFamily="18" charset="0"/>
                      </a:rPr>
                      <m:t>𝒙</m:t>
                    </m:r>
                    <m:r>
                      <a:rPr lang="en-US" b="1" i="1" dirty="0" smtClean="0">
                        <a:latin typeface="Cambria Math" panose="02040503050406030204" pitchFamily="18" charset="0"/>
                      </a:rPr>
                      <m:t>, </m:t>
                    </m:r>
                    <m:r>
                      <a:rPr lang="en-US" b="1" i="1" dirty="0" smtClean="0">
                        <a:latin typeface="Cambria Math" panose="02040503050406030204" pitchFamily="18" charset="0"/>
                      </a:rPr>
                      <m:t>𝒛</m:t>
                    </m:r>
                    <m:r>
                      <a:rPr lang="en-US" b="0" i="1" dirty="0" smtClean="0">
                        <a:latin typeface="Cambria Math" panose="02040503050406030204" pitchFamily="18" charset="0"/>
                      </a:rPr>
                      <m:t>) = </m:t>
                    </m:r>
                    <m:r>
                      <a:rPr lang="en-US" b="1" i="1" dirty="0" smtClean="0">
                        <a:latin typeface="Cambria Math" panose="02040503050406030204" pitchFamily="18" charset="0"/>
                      </a:rPr>
                      <m:t>𝒙𝒛</m:t>
                    </m:r>
                  </m:oMath>
                </a14:m>
                <a:endParaRPr lang="en-US" b="1" dirty="0"/>
              </a:p>
              <a:p>
                <a:r>
                  <a:rPr lang="en-US" dirty="0"/>
                  <a:t>Polynomial kernel of degree </a:t>
                </a:r>
                <a14:m>
                  <m:oMath xmlns:m="http://schemas.openxmlformats.org/officeDocument/2006/math">
                    <m:r>
                      <a:rPr lang="en-US" i="1" dirty="0" smtClean="0">
                        <a:latin typeface="Cambria Math" panose="02040503050406030204" pitchFamily="18" charset="0"/>
                      </a:rPr>
                      <m:t>𝑑</m:t>
                    </m:r>
                  </m:oMath>
                </a14:m>
                <a:r>
                  <a:rPr lang="en-US" dirty="0"/>
                  <a:t>: </a:t>
                </a:r>
                <a14:m>
                  <m:oMath xmlns:m="http://schemas.openxmlformats.org/officeDocument/2006/math">
                    <m:r>
                      <a:rPr lang="en-US" b="0" i="1" dirty="0" smtClean="0">
                        <a:latin typeface="Cambria Math" panose="02040503050406030204" pitchFamily="18" charset="0"/>
                      </a:rPr>
                      <m:t>𝑘</m:t>
                    </m:r>
                    <m:r>
                      <a:rPr lang="en-US" b="0" i="1" dirty="0" smtClean="0">
                        <a:latin typeface="Cambria Math" panose="02040503050406030204" pitchFamily="18" charset="0"/>
                      </a:rPr>
                      <m:t>(</m:t>
                    </m:r>
                    <m:r>
                      <a:rPr lang="en-US" b="1" i="1" dirty="0" smtClean="0">
                        <a:latin typeface="Cambria Math" panose="02040503050406030204" pitchFamily="18" charset="0"/>
                      </a:rPr>
                      <m:t>𝒙</m:t>
                    </m:r>
                    <m:r>
                      <a:rPr lang="en-US" b="1" i="1" dirty="0" smtClean="0">
                        <a:latin typeface="Cambria Math" panose="02040503050406030204" pitchFamily="18" charset="0"/>
                      </a:rPr>
                      <m:t>, </m:t>
                    </m:r>
                    <m:r>
                      <a:rPr lang="en-US" b="1" i="1" dirty="0" smtClean="0">
                        <a:latin typeface="Cambria Math" panose="02040503050406030204" pitchFamily="18" charset="0"/>
                      </a:rPr>
                      <m:t>𝒛</m:t>
                    </m:r>
                    <m:r>
                      <a:rPr lang="en-US" b="0" i="1" dirty="0" smtClean="0">
                        <a:latin typeface="Cambria Math" panose="02040503050406030204" pitchFamily="18" charset="0"/>
                      </a:rPr>
                      <m:t>) = </m:t>
                    </m:r>
                    <m:sSup>
                      <m:sSupPr>
                        <m:ctrlPr>
                          <a:rPr lang="en-US" i="1" dirty="0" smtClean="0">
                            <a:latin typeface="Cambria Math" panose="02040503050406030204" pitchFamily="18" charset="0"/>
                          </a:rPr>
                        </m:ctrlPr>
                      </m:sSupPr>
                      <m:e>
                        <m:d>
                          <m:dPr>
                            <m:ctrlPr>
                              <a:rPr lang="en-US" i="1" dirty="0" smtClean="0">
                                <a:latin typeface="Cambria Math" panose="02040503050406030204" pitchFamily="18" charset="0"/>
                              </a:rPr>
                            </m:ctrlPr>
                          </m:dPr>
                          <m:e>
                            <m:r>
                              <a:rPr lang="en-US" b="1" i="1" dirty="0" err="1" smtClean="0">
                                <a:latin typeface="Cambria Math" panose="02040503050406030204" pitchFamily="18" charset="0"/>
                              </a:rPr>
                              <m:t>𝒙𝒛</m:t>
                            </m:r>
                          </m:e>
                        </m:d>
                      </m:e>
                      <m:sup>
                        <m:r>
                          <a:rPr lang="en-US" b="0" i="1" dirty="0" smtClean="0">
                            <a:latin typeface="Cambria Math" panose="02040503050406030204" pitchFamily="18" charset="0"/>
                          </a:rPr>
                          <m:t>𝑑</m:t>
                        </m:r>
                      </m:sup>
                    </m:sSup>
                    <m:r>
                      <a:rPr lang="en-US" b="0" i="1" dirty="0" smtClean="0">
                        <a:latin typeface="Cambria Math" panose="02040503050406030204" pitchFamily="18" charset="0"/>
                      </a:rPr>
                      <m:t> </m:t>
                    </m:r>
                  </m:oMath>
                </a14:m>
                <a:br>
                  <a:rPr lang="en-US" dirty="0"/>
                </a:br>
                <a:r>
                  <a:rPr lang="en-US" dirty="0"/>
                  <a:t>(only d-</a:t>
                </a:r>
                <a:r>
                  <a:rPr lang="en-US" dirty="0" err="1"/>
                  <a:t>th</a:t>
                </a:r>
                <a:r>
                  <a:rPr lang="en-US" dirty="0"/>
                  <a:t>-order interactions) </a:t>
                </a:r>
              </a:p>
              <a:p>
                <a:r>
                  <a:rPr lang="en-US" dirty="0"/>
                  <a:t>Polynomial kernel up to degree </a:t>
                </a:r>
                <a14:m>
                  <m:oMath xmlns:m="http://schemas.openxmlformats.org/officeDocument/2006/math">
                    <m:r>
                      <a:rPr lang="en-US" i="1" dirty="0" smtClean="0">
                        <a:latin typeface="Cambria Math" panose="02040503050406030204" pitchFamily="18" charset="0"/>
                      </a:rPr>
                      <m:t>𝑑</m:t>
                    </m:r>
                  </m:oMath>
                </a14:m>
                <a:r>
                  <a:rPr lang="en-US" dirty="0"/>
                  <a:t>: </a:t>
                </a:r>
                <a14:m>
                  <m:oMath xmlns:m="http://schemas.openxmlformats.org/officeDocument/2006/math">
                    <m:r>
                      <a:rPr lang="en-US" b="0" i="1" dirty="0" smtClean="0">
                        <a:latin typeface="Cambria Math" panose="02040503050406030204" pitchFamily="18" charset="0"/>
                      </a:rPr>
                      <m:t>𝑘</m:t>
                    </m:r>
                    <m:r>
                      <a:rPr lang="en-US" b="0" i="1" dirty="0" smtClean="0">
                        <a:latin typeface="Cambria Math" panose="02040503050406030204" pitchFamily="18" charset="0"/>
                      </a:rPr>
                      <m:t>(</m:t>
                    </m:r>
                    <m:r>
                      <a:rPr lang="en-US" b="1" i="1" dirty="0" smtClean="0">
                        <a:latin typeface="Cambria Math" panose="02040503050406030204" pitchFamily="18" charset="0"/>
                      </a:rPr>
                      <m:t>𝒙</m:t>
                    </m:r>
                    <m:r>
                      <a:rPr lang="en-US" b="1" i="1" dirty="0" smtClean="0">
                        <a:latin typeface="Cambria Math" panose="02040503050406030204" pitchFamily="18" charset="0"/>
                      </a:rPr>
                      <m:t>, </m:t>
                    </m:r>
                    <m:r>
                      <a:rPr lang="en-US" b="1" i="1" dirty="0" smtClean="0">
                        <a:latin typeface="Cambria Math" panose="02040503050406030204" pitchFamily="18" charset="0"/>
                      </a:rPr>
                      <m:t>𝒛</m:t>
                    </m:r>
                    <m:r>
                      <a:rPr lang="en-US" b="0" i="1" dirty="0" smtClean="0">
                        <a:latin typeface="Cambria Math" panose="02040503050406030204" pitchFamily="18" charset="0"/>
                      </a:rPr>
                      <m:t>) = </m:t>
                    </m:r>
                    <m:sSup>
                      <m:sSupPr>
                        <m:ctrlPr>
                          <a:rPr lang="en-US" i="1" dirty="0" smtClean="0">
                            <a:latin typeface="Cambria Math" panose="02040503050406030204" pitchFamily="18" charset="0"/>
                          </a:rPr>
                        </m:ctrlPr>
                      </m:sSupPr>
                      <m:e>
                        <m:d>
                          <m:dPr>
                            <m:ctrlPr>
                              <a:rPr lang="en-US" i="1" dirty="0" smtClean="0">
                                <a:latin typeface="Cambria Math" panose="02040503050406030204" pitchFamily="18" charset="0"/>
                              </a:rPr>
                            </m:ctrlPr>
                          </m:dPr>
                          <m:e>
                            <m:r>
                              <a:rPr lang="en-US" b="1" i="1" dirty="0" err="1" smtClean="0">
                                <a:latin typeface="Cambria Math" panose="02040503050406030204" pitchFamily="18" charset="0"/>
                              </a:rPr>
                              <m:t>𝒙𝒛</m:t>
                            </m:r>
                            <m:r>
                              <a:rPr lang="en-US" b="0" i="1" dirty="0" smtClean="0">
                                <a:latin typeface="Cambria Math" panose="02040503050406030204" pitchFamily="18" charset="0"/>
                              </a:rPr>
                              <m:t> + </m:t>
                            </m:r>
                            <m:r>
                              <a:rPr lang="en-US" b="0" i="1" dirty="0" smtClean="0">
                                <a:latin typeface="Cambria Math" panose="02040503050406030204" pitchFamily="18" charset="0"/>
                              </a:rPr>
                              <m:t>𝑐</m:t>
                            </m:r>
                          </m:e>
                        </m:d>
                      </m:e>
                      <m:sup>
                        <m:r>
                          <a:rPr lang="en-US" b="0" i="1" dirty="0" smtClean="0">
                            <a:latin typeface="Cambria Math" panose="02040503050406030204" pitchFamily="18" charset="0"/>
                          </a:rPr>
                          <m:t>𝑑</m:t>
                        </m:r>
                      </m:sup>
                    </m:sSup>
                    <m:r>
                      <a:rPr lang="en-US" i="1" dirty="0" smtClean="0">
                        <a:latin typeface="Cambria Math" panose="02040503050406030204" pitchFamily="18" charset="0"/>
                      </a:rPr>
                      <m:t>  (</m:t>
                    </m:r>
                    <m:r>
                      <a:rPr lang="en-US" i="1" dirty="0" smtClean="0">
                        <a:latin typeface="Cambria Math" panose="02040503050406030204" pitchFamily="18" charset="0"/>
                      </a:rPr>
                      <m:t>𝑐</m:t>
                    </m:r>
                    <m:r>
                      <a:rPr lang="en-US" i="1" dirty="0" smtClean="0">
                        <a:latin typeface="Cambria Math" panose="02040503050406030204" pitchFamily="18" charset="0"/>
                      </a:rPr>
                      <m:t>&gt;0)</m:t>
                    </m:r>
                  </m:oMath>
                </a14:m>
                <a:br>
                  <a:rPr lang="en-US" dirty="0"/>
                </a:br>
                <a:r>
                  <a:rPr lang="en-US" dirty="0"/>
                  <a:t>(all interactions of order </a:t>
                </a:r>
                <a14:m>
                  <m:oMath xmlns:m="http://schemas.openxmlformats.org/officeDocument/2006/math">
                    <m:r>
                      <a:rPr lang="en-US" i="1" dirty="0" smtClean="0">
                        <a:latin typeface="Cambria Math" panose="02040503050406030204" pitchFamily="18" charset="0"/>
                      </a:rPr>
                      <m:t>𝑑</m:t>
                    </m:r>
                  </m:oMath>
                </a14:m>
                <a:r>
                  <a:rPr lang="en-US" dirty="0"/>
                  <a:t> or lower)</a:t>
                </a:r>
                <a:br>
                  <a:rPr lang="en-US" dirty="0"/>
                </a:br>
                <a:r>
                  <a:rPr lang="en-US" dirty="0"/>
                  <a:t>			</a:t>
                </a:r>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168442" y="902369"/>
                <a:ext cx="8783053" cy="3690798"/>
              </a:xfrm>
              <a:blipFill>
                <a:blip r:embed="rId2"/>
                <a:stretch>
                  <a:fillRect l="-972" t="-1322"/>
                </a:stretch>
              </a:blipFill>
            </p:spPr>
            <p:txBody>
              <a:bodyPr/>
              <a:lstStyle/>
              <a:p>
                <a:r>
                  <a:rPr lang="en-US">
                    <a:noFill/>
                  </a:rPr>
                  <a:t> </a:t>
                </a:r>
              </a:p>
            </p:txBody>
          </p:sp>
        </mc:Fallback>
      </mc:AlternateContent>
    </p:spTree>
    <p:extLst>
      <p:ext uri="{BB962C8B-B14F-4D97-AF65-F5344CB8AC3E}">
        <p14:creationId xmlns:p14="http://schemas.microsoft.com/office/powerpoint/2010/main" val="168848553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066355A-084C-D24E-9AD2-7E4FC41EA627}" type="slidenum">
              <a:rPr lang="en-US" smtClean="0"/>
              <a:pPr/>
              <a:t>105</a:t>
            </a:fld>
            <a:endParaRPr lang="en-US" dirty="0"/>
          </a:p>
        </p:txBody>
      </p:sp>
      <p:sp>
        <p:nvSpPr>
          <p:cNvPr id="6" name="Title 5"/>
          <p:cNvSpPr>
            <a:spLocks noGrp="1"/>
          </p:cNvSpPr>
          <p:nvPr>
            <p:ph type="title"/>
          </p:nvPr>
        </p:nvSpPr>
        <p:spPr/>
        <p:txBody>
          <a:bodyPr/>
          <a:lstStyle/>
          <a:p>
            <a:r>
              <a:rPr lang="en-US"/>
              <a:t>Constructing New Kernels</a:t>
            </a:r>
            <a:endParaRPr lang="en-US" dirty="0"/>
          </a:p>
        </p:txBody>
      </p:sp>
      <mc:AlternateContent xmlns:mc="http://schemas.openxmlformats.org/markup-compatibility/2006" xmlns:a14="http://schemas.microsoft.com/office/drawing/2010/main">
        <mc:Choice Requires="a14">
          <p:sp>
            <p:nvSpPr>
              <p:cNvPr id="7" name="Content Placeholder 6"/>
              <p:cNvSpPr>
                <a:spLocks noGrp="1"/>
              </p:cNvSpPr>
              <p:nvPr>
                <p:ph idx="1"/>
              </p:nvPr>
            </p:nvSpPr>
            <p:spPr/>
            <p:txBody>
              <a:bodyPr/>
              <a:lstStyle/>
              <a:p>
                <a:r>
                  <a:rPr lang="en-US" dirty="0"/>
                  <a:t>You can construct new kernels </a:t>
                </a:r>
                <a14:m>
                  <m:oMath xmlns:m="http://schemas.openxmlformats.org/officeDocument/2006/math">
                    <m:r>
                      <a:rPr lang="en-US" i="1" dirty="0" smtClean="0">
                        <a:latin typeface="Cambria Math" panose="02040503050406030204" pitchFamily="18" charset="0"/>
                      </a:rPr>
                      <m:t>𝑘</m:t>
                    </m:r>
                    <m:r>
                      <a:rPr lang="en-US" i="1" dirty="0" smtClean="0">
                        <a:latin typeface="Cambria Math" panose="02040503050406030204" pitchFamily="18" charset="0"/>
                      </a:rPr>
                      <m:t>’(</m:t>
                    </m:r>
                    <m:r>
                      <a:rPr lang="en-US" b="1" i="1" dirty="0" smtClean="0">
                        <a:latin typeface="Cambria Math" panose="02040503050406030204" pitchFamily="18" charset="0"/>
                      </a:rPr>
                      <m:t>𝒙</m:t>
                    </m:r>
                    <m:r>
                      <a:rPr lang="en-US" i="1" dirty="0" smtClean="0">
                        <a:latin typeface="Cambria Math" panose="02040503050406030204" pitchFamily="18" charset="0"/>
                      </a:rPr>
                      <m:t>, </m:t>
                    </m:r>
                    <m:r>
                      <a:rPr lang="en-US" b="1" i="1" dirty="0" smtClean="0">
                        <a:latin typeface="Cambria Math" panose="02040503050406030204" pitchFamily="18" charset="0"/>
                      </a:rPr>
                      <m:t>𝒙</m:t>
                    </m:r>
                    <m:r>
                      <a:rPr lang="en-US" i="1" dirty="0" smtClean="0">
                        <a:latin typeface="Cambria Math" panose="02040503050406030204" pitchFamily="18" charset="0"/>
                      </a:rPr>
                      <m:t>’) </m:t>
                    </m:r>
                  </m:oMath>
                </a14:m>
                <a:r>
                  <a:rPr lang="en-US" dirty="0"/>
                  <a:t>from existing ones:</a:t>
                </a:r>
              </a:p>
              <a:p>
                <a:pPr lvl="1"/>
                <a:r>
                  <a:rPr lang="en-US" dirty="0"/>
                  <a:t>Multiplying </a:t>
                </a:r>
                <a14:m>
                  <m:oMath xmlns:m="http://schemas.openxmlformats.org/officeDocument/2006/math">
                    <m:r>
                      <a:rPr lang="en-US" i="1" dirty="0" smtClean="0">
                        <a:latin typeface="Cambria Math" panose="02040503050406030204" pitchFamily="18" charset="0"/>
                      </a:rPr>
                      <m:t>𝑘</m:t>
                    </m:r>
                    <m:r>
                      <a:rPr lang="en-US" i="1" dirty="0" smtClean="0">
                        <a:latin typeface="Cambria Math" panose="02040503050406030204" pitchFamily="18" charset="0"/>
                      </a:rPr>
                      <m:t>(</m:t>
                    </m:r>
                    <m:r>
                      <a:rPr lang="en-US" b="1" i="1" dirty="0" smtClean="0">
                        <a:latin typeface="Cambria Math" panose="02040503050406030204" pitchFamily="18" charset="0"/>
                      </a:rPr>
                      <m:t>𝒙</m:t>
                    </m:r>
                    <m:r>
                      <a:rPr lang="en-US" i="1" dirty="0" smtClean="0">
                        <a:latin typeface="Cambria Math" panose="02040503050406030204" pitchFamily="18" charset="0"/>
                      </a:rPr>
                      <m:t>, </m:t>
                    </m:r>
                    <m:r>
                      <a:rPr lang="en-US" b="1" i="1" dirty="0" smtClean="0">
                        <a:latin typeface="Cambria Math" panose="02040503050406030204" pitchFamily="18" charset="0"/>
                      </a:rPr>
                      <m:t>𝒙</m:t>
                    </m:r>
                    <m:r>
                      <a:rPr lang="en-US" i="1" dirty="0" smtClean="0">
                        <a:latin typeface="Cambria Math" panose="02040503050406030204" pitchFamily="18" charset="0"/>
                      </a:rPr>
                      <m:t>’) </m:t>
                    </m:r>
                  </m:oMath>
                </a14:m>
                <a:r>
                  <a:rPr lang="en-US" dirty="0"/>
                  <a:t>by a constant </a:t>
                </a:r>
                <a14:m>
                  <m:oMath xmlns:m="http://schemas.openxmlformats.org/officeDocument/2006/math">
                    <m:r>
                      <a:rPr lang="en-US" i="1" dirty="0" smtClean="0">
                        <a:latin typeface="Cambria Math" panose="02040503050406030204" pitchFamily="18" charset="0"/>
                      </a:rPr>
                      <m:t>𝑐</m:t>
                    </m:r>
                  </m:oMath>
                </a14:m>
                <a:r>
                  <a:rPr lang="en-US" dirty="0"/>
                  <a:t>: </a:t>
                </a:r>
                <a:br>
                  <a:rPr lang="en-US" dirty="0"/>
                </a:br>
                <a14:m>
                  <m:oMath xmlns:m="http://schemas.openxmlformats.org/officeDocument/2006/math">
                    <m:r>
                      <a:rPr lang="en-US" i="1" dirty="0" smtClean="0">
                        <a:latin typeface="Cambria Math" panose="02040503050406030204" pitchFamily="18" charset="0"/>
                      </a:rPr>
                      <m:t>𝑘</m:t>
                    </m:r>
                    <m:r>
                      <a:rPr lang="en-US" i="1" dirty="0" smtClean="0">
                        <a:latin typeface="Cambria Math" panose="02040503050406030204" pitchFamily="18" charset="0"/>
                      </a:rPr>
                      <m:t>’(</m:t>
                    </m:r>
                    <m:r>
                      <a:rPr lang="en-US" b="1" i="1" dirty="0">
                        <a:latin typeface="Cambria Math" panose="02040503050406030204" pitchFamily="18" charset="0"/>
                      </a:rPr>
                      <m:t>𝒙</m:t>
                    </m:r>
                    <m:r>
                      <a:rPr lang="en-US" i="1" dirty="0" smtClean="0">
                        <a:latin typeface="Cambria Math" panose="02040503050406030204" pitchFamily="18" charset="0"/>
                      </a:rPr>
                      <m:t>,</m:t>
                    </m:r>
                    <m:r>
                      <a:rPr lang="en-US" b="1" i="1" dirty="0">
                        <a:latin typeface="Cambria Math" panose="02040503050406030204" pitchFamily="18" charset="0"/>
                      </a:rPr>
                      <m:t>𝒙</m:t>
                    </m:r>
                    <m:r>
                      <a:rPr lang="en-US" i="1" dirty="0">
                        <a:latin typeface="Cambria Math" panose="02040503050406030204" pitchFamily="18" charset="0"/>
                      </a:rPr>
                      <m:t>’</m:t>
                    </m:r>
                    <m:r>
                      <a:rPr lang="en-US" i="1" dirty="0" smtClean="0">
                        <a:latin typeface="Cambria Math" panose="02040503050406030204" pitchFamily="18" charset="0"/>
                      </a:rPr>
                      <m:t>) = </m:t>
                    </m:r>
                    <m:r>
                      <a:rPr lang="en-US" i="1" dirty="0" smtClean="0">
                        <a:latin typeface="Cambria Math" panose="02040503050406030204" pitchFamily="18" charset="0"/>
                      </a:rPr>
                      <m:t>𝑐𝑘</m:t>
                    </m:r>
                    <m:r>
                      <a:rPr lang="en-US" i="1" dirty="0" smtClean="0">
                        <a:latin typeface="Cambria Math" panose="02040503050406030204" pitchFamily="18" charset="0"/>
                      </a:rPr>
                      <m:t>(</m:t>
                    </m:r>
                    <m:r>
                      <a:rPr lang="en-US" b="1" i="1" dirty="0">
                        <a:latin typeface="Cambria Math" panose="02040503050406030204" pitchFamily="18" charset="0"/>
                      </a:rPr>
                      <m:t>𝒙</m:t>
                    </m:r>
                    <m:r>
                      <a:rPr lang="en-US" i="1" dirty="0" smtClean="0">
                        <a:latin typeface="Cambria Math" panose="02040503050406030204" pitchFamily="18" charset="0"/>
                      </a:rPr>
                      <m:t>,</m:t>
                    </m:r>
                    <m:r>
                      <a:rPr lang="en-US" b="1" i="1" dirty="0">
                        <a:latin typeface="Cambria Math" panose="02040503050406030204" pitchFamily="18" charset="0"/>
                      </a:rPr>
                      <m:t>𝒙</m:t>
                    </m:r>
                    <m:r>
                      <a:rPr lang="en-US" i="1" dirty="0">
                        <a:latin typeface="Cambria Math" panose="02040503050406030204" pitchFamily="18" charset="0"/>
                      </a:rPr>
                      <m:t>’</m:t>
                    </m:r>
                    <m:r>
                      <a:rPr lang="en-US" i="1" dirty="0" smtClean="0">
                        <a:latin typeface="Cambria Math" panose="02040503050406030204" pitchFamily="18" charset="0"/>
                      </a:rPr>
                      <m:t>)</m:t>
                    </m:r>
                  </m:oMath>
                </a14:m>
                <a:endParaRPr lang="en-US" dirty="0"/>
              </a:p>
              <a:p>
                <a:pPr lvl="1"/>
                <a:r>
                  <a:rPr lang="en-US" dirty="0"/>
                  <a:t>Multiplying </a:t>
                </a:r>
                <a14:m>
                  <m:oMath xmlns:m="http://schemas.openxmlformats.org/officeDocument/2006/math">
                    <m:r>
                      <a:rPr lang="en-US" i="1" dirty="0" smtClean="0">
                        <a:latin typeface="Cambria Math" panose="02040503050406030204" pitchFamily="18" charset="0"/>
                      </a:rPr>
                      <m:t>𝑘</m:t>
                    </m:r>
                    <m:r>
                      <a:rPr lang="en-US" i="1" dirty="0" smtClean="0">
                        <a:latin typeface="Cambria Math" panose="02040503050406030204" pitchFamily="18" charset="0"/>
                      </a:rPr>
                      <m:t>(</m:t>
                    </m:r>
                    <m:r>
                      <a:rPr lang="en-US" b="1" i="1" dirty="0">
                        <a:latin typeface="Cambria Math" panose="02040503050406030204" pitchFamily="18" charset="0"/>
                      </a:rPr>
                      <m:t>𝒙</m:t>
                    </m:r>
                    <m:r>
                      <a:rPr lang="en-US" i="1" dirty="0" smtClean="0">
                        <a:latin typeface="Cambria Math" panose="02040503050406030204" pitchFamily="18" charset="0"/>
                      </a:rPr>
                      <m:t>,</m:t>
                    </m:r>
                    <m:r>
                      <a:rPr lang="en-US" b="1" i="1" dirty="0">
                        <a:latin typeface="Cambria Math" panose="02040503050406030204" pitchFamily="18" charset="0"/>
                      </a:rPr>
                      <m:t>𝒙</m:t>
                    </m:r>
                    <m:r>
                      <a:rPr lang="en-US" i="1" dirty="0">
                        <a:latin typeface="Cambria Math" panose="02040503050406030204" pitchFamily="18" charset="0"/>
                      </a:rPr>
                      <m:t>’</m:t>
                    </m:r>
                    <m:r>
                      <a:rPr lang="en-US" i="1" dirty="0" smtClean="0">
                        <a:latin typeface="Cambria Math" panose="02040503050406030204" pitchFamily="18" charset="0"/>
                      </a:rPr>
                      <m:t>) </m:t>
                    </m:r>
                  </m:oMath>
                </a14:m>
                <a:r>
                  <a:rPr lang="en-US" dirty="0"/>
                  <a:t>by a function </a:t>
                </a:r>
                <a14:m>
                  <m:oMath xmlns:m="http://schemas.openxmlformats.org/officeDocument/2006/math">
                    <m:r>
                      <a:rPr lang="en-US" i="1" dirty="0" smtClean="0">
                        <a:latin typeface="Cambria Math" panose="02040503050406030204" pitchFamily="18" charset="0"/>
                      </a:rPr>
                      <m:t>𝑓</m:t>
                    </m:r>
                  </m:oMath>
                </a14:m>
                <a:r>
                  <a:rPr lang="en-US" dirty="0"/>
                  <a:t> applied to </a:t>
                </a:r>
                <a14:m>
                  <m:oMath xmlns:m="http://schemas.openxmlformats.org/officeDocument/2006/math">
                    <m:r>
                      <a:rPr lang="en-US" b="1" i="1" dirty="0">
                        <a:latin typeface="Cambria Math" panose="02040503050406030204" pitchFamily="18" charset="0"/>
                      </a:rPr>
                      <m:t>𝒙</m:t>
                    </m:r>
                  </m:oMath>
                </a14:m>
                <a:r>
                  <a:rPr lang="en-US" dirty="0"/>
                  <a:t> and </a:t>
                </a:r>
                <a14:m>
                  <m:oMath xmlns:m="http://schemas.openxmlformats.org/officeDocument/2006/math">
                    <m:r>
                      <a:rPr lang="en-US" b="1" i="1" dirty="0">
                        <a:latin typeface="Cambria Math" panose="02040503050406030204" pitchFamily="18" charset="0"/>
                      </a:rPr>
                      <m:t>𝒙</m:t>
                    </m:r>
                    <m:r>
                      <a:rPr lang="en-US" i="1" dirty="0">
                        <a:latin typeface="Cambria Math" panose="02040503050406030204" pitchFamily="18" charset="0"/>
                      </a:rPr>
                      <m:t>’</m:t>
                    </m:r>
                  </m:oMath>
                </a14:m>
                <a:r>
                  <a:rPr lang="en-US" dirty="0"/>
                  <a:t>: </a:t>
                </a:r>
                <a:br>
                  <a:rPr lang="en-US" dirty="0"/>
                </a:br>
                <a14:m>
                  <m:oMath xmlns:m="http://schemas.openxmlformats.org/officeDocument/2006/math">
                    <m:r>
                      <a:rPr lang="en-US" i="1" dirty="0" smtClean="0">
                        <a:latin typeface="Cambria Math" panose="02040503050406030204" pitchFamily="18" charset="0"/>
                      </a:rPr>
                      <m:t>𝑘</m:t>
                    </m:r>
                    <m:r>
                      <a:rPr lang="en-US" i="1" dirty="0" smtClean="0">
                        <a:latin typeface="Cambria Math" panose="02040503050406030204" pitchFamily="18" charset="0"/>
                      </a:rPr>
                      <m:t>’(</m:t>
                    </m:r>
                    <m:r>
                      <a:rPr lang="en-US" i="1" dirty="0" smtClean="0">
                        <a:latin typeface="Cambria Math" panose="02040503050406030204" pitchFamily="18" charset="0"/>
                      </a:rPr>
                      <m:t>𝑥</m:t>
                    </m:r>
                    <m:r>
                      <a:rPr lang="en-US" i="1" dirty="0" smtClean="0">
                        <a:latin typeface="Cambria Math" panose="02040503050406030204" pitchFamily="18" charset="0"/>
                      </a:rPr>
                      <m:t>,</m:t>
                    </m:r>
                    <m:r>
                      <a:rPr lang="en-US" b="1" i="1" dirty="0">
                        <a:latin typeface="Cambria Math" panose="02040503050406030204" pitchFamily="18" charset="0"/>
                      </a:rPr>
                      <m:t>𝒙</m:t>
                    </m:r>
                    <m:r>
                      <a:rPr lang="en-US" i="1" dirty="0">
                        <a:latin typeface="Cambria Math" panose="02040503050406030204" pitchFamily="18" charset="0"/>
                      </a:rPr>
                      <m:t>’</m:t>
                    </m:r>
                    <m:r>
                      <a:rPr lang="en-US" i="1" dirty="0" smtClean="0">
                        <a:latin typeface="Cambria Math" panose="02040503050406030204" pitchFamily="18" charset="0"/>
                      </a:rPr>
                      <m:t>) = </m:t>
                    </m:r>
                    <m:r>
                      <a:rPr lang="en-US" i="1" dirty="0" smtClean="0">
                        <a:latin typeface="Cambria Math" panose="02040503050406030204" pitchFamily="18" charset="0"/>
                      </a:rPr>
                      <m:t>𝑓</m:t>
                    </m:r>
                    <m:r>
                      <a:rPr lang="en-US" i="1" dirty="0" smtClean="0">
                        <a:latin typeface="Cambria Math" panose="02040503050406030204" pitchFamily="18" charset="0"/>
                      </a:rPr>
                      <m:t>(</m:t>
                    </m:r>
                    <m:r>
                      <a:rPr lang="en-US" b="1" i="1" dirty="0">
                        <a:latin typeface="Cambria Math" panose="02040503050406030204" pitchFamily="18" charset="0"/>
                      </a:rPr>
                      <m:t>𝒙</m:t>
                    </m:r>
                    <m:r>
                      <a:rPr lang="en-US" i="1" dirty="0" smtClean="0">
                        <a:latin typeface="Cambria Math" panose="02040503050406030204" pitchFamily="18" charset="0"/>
                      </a:rPr>
                      <m:t>)</m:t>
                    </m:r>
                    <m:r>
                      <a:rPr lang="en-US" i="1" dirty="0" smtClean="0">
                        <a:latin typeface="Cambria Math" panose="02040503050406030204" pitchFamily="18" charset="0"/>
                      </a:rPr>
                      <m:t>𝑘</m:t>
                    </m:r>
                    <m:r>
                      <a:rPr lang="en-US" i="1" dirty="0" smtClean="0">
                        <a:latin typeface="Cambria Math" panose="02040503050406030204" pitchFamily="18" charset="0"/>
                      </a:rPr>
                      <m:t>(</m:t>
                    </m:r>
                    <m:r>
                      <a:rPr lang="en-US" b="1" i="1" dirty="0">
                        <a:latin typeface="Cambria Math" panose="02040503050406030204" pitchFamily="18" charset="0"/>
                      </a:rPr>
                      <m:t>𝒙</m:t>
                    </m:r>
                    <m:r>
                      <a:rPr lang="en-US" i="1" dirty="0" smtClean="0">
                        <a:latin typeface="Cambria Math" panose="02040503050406030204" pitchFamily="18" charset="0"/>
                      </a:rPr>
                      <m:t>,</m:t>
                    </m:r>
                    <m:r>
                      <a:rPr lang="en-US" b="1" i="1" dirty="0">
                        <a:latin typeface="Cambria Math" panose="02040503050406030204" pitchFamily="18" charset="0"/>
                      </a:rPr>
                      <m:t>𝒙</m:t>
                    </m:r>
                    <m:r>
                      <a:rPr lang="en-US" i="1" dirty="0">
                        <a:latin typeface="Cambria Math" panose="02040503050406030204" pitchFamily="18" charset="0"/>
                      </a:rPr>
                      <m:t>’</m:t>
                    </m:r>
                    <m:r>
                      <a:rPr lang="en-US" i="1" dirty="0" smtClean="0">
                        <a:latin typeface="Cambria Math" panose="02040503050406030204" pitchFamily="18" charset="0"/>
                      </a:rPr>
                      <m:t>)</m:t>
                    </m:r>
                    <m:r>
                      <a:rPr lang="en-US" i="1" dirty="0" smtClean="0">
                        <a:latin typeface="Cambria Math" panose="02040503050406030204" pitchFamily="18" charset="0"/>
                      </a:rPr>
                      <m:t>𝑓</m:t>
                    </m:r>
                    <m:r>
                      <a:rPr lang="en-US" i="1" dirty="0" smtClean="0">
                        <a:latin typeface="Cambria Math" panose="02040503050406030204" pitchFamily="18" charset="0"/>
                      </a:rPr>
                      <m:t>(</m:t>
                    </m:r>
                    <m:r>
                      <a:rPr lang="en-US" b="1" i="1" dirty="0">
                        <a:latin typeface="Cambria Math" panose="02040503050406030204" pitchFamily="18" charset="0"/>
                      </a:rPr>
                      <m:t>𝒙</m:t>
                    </m:r>
                    <m:r>
                      <a:rPr lang="en-US" i="1" dirty="0">
                        <a:latin typeface="Cambria Math" panose="02040503050406030204" pitchFamily="18" charset="0"/>
                      </a:rPr>
                      <m:t>’</m:t>
                    </m:r>
                    <m:r>
                      <a:rPr lang="en-US" i="1" dirty="0" smtClean="0">
                        <a:latin typeface="Cambria Math" panose="02040503050406030204" pitchFamily="18" charset="0"/>
                      </a:rPr>
                      <m:t>)</m:t>
                    </m:r>
                  </m:oMath>
                </a14:m>
                <a:endParaRPr lang="en-US" dirty="0"/>
              </a:p>
              <a:p>
                <a:pPr lvl="1"/>
                <a:r>
                  <a:rPr lang="en-US" dirty="0"/>
                  <a:t>Applying a polynomial (with non-negative coefficients) to </a:t>
                </a:r>
                <a14:m>
                  <m:oMath xmlns:m="http://schemas.openxmlformats.org/officeDocument/2006/math">
                    <m:r>
                      <a:rPr lang="en-US" i="1" dirty="0" smtClean="0">
                        <a:latin typeface="Cambria Math" panose="02040503050406030204" pitchFamily="18" charset="0"/>
                      </a:rPr>
                      <m:t>𝑘</m:t>
                    </m:r>
                    <m:r>
                      <a:rPr lang="en-US" i="1" dirty="0" smtClean="0">
                        <a:latin typeface="Cambria Math" panose="02040503050406030204" pitchFamily="18" charset="0"/>
                      </a:rPr>
                      <m:t>(</m:t>
                    </m:r>
                    <m:r>
                      <a:rPr lang="en-US" b="1" i="1" dirty="0" smtClean="0">
                        <a:latin typeface="Cambria Math" panose="02040503050406030204" pitchFamily="18" charset="0"/>
                      </a:rPr>
                      <m:t>𝒙</m:t>
                    </m:r>
                    <m:r>
                      <a:rPr lang="en-US" i="1" dirty="0" smtClean="0">
                        <a:latin typeface="Cambria Math" panose="02040503050406030204" pitchFamily="18" charset="0"/>
                      </a:rPr>
                      <m:t>,</m:t>
                    </m:r>
                    <m:r>
                      <a:rPr lang="en-US" b="1" i="1" dirty="0">
                        <a:latin typeface="Cambria Math" panose="02040503050406030204" pitchFamily="18" charset="0"/>
                      </a:rPr>
                      <m:t>𝒙</m:t>
                    </m:r>
                    <m:r>
                      <a:rPr lang="en-US" i="1" dirty="0">
                        <a:latin typeface="Cambria Math" panose="02040503050406030204" pitchFamily="18" charset="0"/>
                      </a:rPr>
                      <m:t>’</m:t>
                    </m:r>
                    <m:r>
                      <a:rPr lang="en-US" i="1" dirty="0" smtClean="0">
                        <a:latin typeface="Cambria Math" panose="02040503050406030204" pitchFamily="18" charset="0"/>
                      </a:rPr>
                      <m:t>): </m:t>
                    </m:r>
                  </m:oMath>
                </a14:m>
                <a:br>
                  <a:rPr lang="en-US" dirty="0"/>
                </a:br>
                <a14:m>
                  <m:oMath xmlns:m="http://schemas.openxmlformats.org/officeDocument/2006/math">
                    <m:r>
                      <a:rPr lang="en-US" i="1" dirty="0" smtClean="0">
                        <a:latin typeface="Cambria Math" panose="02040503050406030204" pitchFamily="18" charset="0"/>
                      </a:rPr>
                      <m:t>𝑘</m:t>
                    </m:r>
                    <m:r>
                      <a:rPr lang="en-US" i="1" dirty="0" smtClean="0">
                        <a:latin typeface="Cambria Math" panose="02040503050406030204" pitchFamily="18" charset="0"/>
                      </a:rPr>
                      <m:t>’(</m:t>
                    </m:r>
                    <m:r>
                      <a:rPr lang="en-US" b="1" i="1" dirty="0">
                        <a:latin typeface="Cambria Math" panose="02040503050406030204" pitchFamily="18" charset="0"/>
                      </a:rPr>
                      <m:t>𝒙</m:t>
                    </m:r>
                    <m:r>
                      <a:rPr lang="en-US" i="1" dirty="0" smtClean="0">
                        <a:latin typeface="Cambria Math" panose="02040503050406030204" pitchFamily="18" charset="0"/>
                      </a:rPr>
                      <m:t>,</m:t>
                    </m:r>
                    <m:r>
                      <a:rPr lang="en-US" b="1" i="1" dirty="0">
                        <a:latin typeface="Cambria Math" panose="02040503050406030204" pitchFamily="18" charset="0"/>
                      </a:rPr>
                      <m:t>𝒙</m:t>
                    </m:r>
                    <m:r>
                      <a:rPr lang="en-US" i="1" dirty="0">
                        <a:latin typeface="Cambria Math" panose="02040503050406030204" pitchFamily="18" charset="0"/>
                      </a:rPr>
                      <m:t>’</m:t>
                    </m:r>
                    <m:r>
                      <a:rPr lang="en-US" i="1" dirty="0" smtClean="0">
                        <a:latin typeface="Cambria Math" panose="02040503050406030204" pitchFamily="18" charset="0"/>
                      </a:rPr>
                      <m:t>) = </m:t>
                    </m:r>
                    <m:r>
                      <a:rPr lang="en-US" i="1" dirty="0" smtClean="0">
                        <a:latin typeface="Cambria Math" panose="02040503050406030204" pitchFamily="18" charset="0"/>
                      </a:rPr>
                      <m:t>𝑃</m:t>
                    </m:r>
                    <m:r>
                      <a:rPr lang="en-US" i="1" dirty="0" smtClean="0">
                        <a:latin typeface="Cambria Math" panose="02040503050406030204" pitchFamily="18" charset="0"/>
                      </a:rPr>
                      <m:t>( </m:t>
                    </m:r>
                    <m:r>
                      <a:rPr lang="en-US" i="1" dirty="0" smtClean="0">
                        <a:latin typeface="Cambria Math" panose="02040503050406030204" pitchFamily="18" charset="0"/>
                      </a:rPr>
                      <m:t>𝑘</m:t>
                    </m:r>
                    <m:r>
                      <a:rPr lang="en-US" i="1" dirty="0" smtClean="0">
                        <a:latin typeface="Cambria Math" panose="02040503050406030204" pitchFamily="18" charset="0"/>
                      </a:rPr>
                      <m:t>(</m:t>
                    </m:r>
                    <m:r>
                      <a:rPr lang="en-US" b="1" i="1" dirty="0">
                        <a:latin typeface="Cambria Math" panose="02040503050406030204" pitchFamily="18" charset="0"/>
                      </a:rPr>
                      <m:t>𝒙</m:t>
                    </m:r>
                    <m:r>
                      <a:rPr lang="en-US" i="1" dirty="0" smtClean="0">
                        <a:latin typeface="Cambria Math" panose="02040503050406030204" pitchFamily="18" charset="0"/>
                      </a:rPr>
                      <m:t>,</m:t>
                    </m:r>
                    <m:r>
                      <a:rPr lang="en-US" b="1" i="1" dirty="0">
                        <a:latin typeface="Cambria Math" panose="02040503050406030204" pitchFamily="18" charset="0"/>
                      </a:rPr>
                      <m:t>𝒙</m:t>
                    </m:r>
                    <m:r>
                      <a:rPr lang="en-US" i="1" dirty="0">
                        <a:latin typeface="Cambria Math" panose="02040503050406030204" pitchFamily="18" charset="0"/>
                      </a:rPr>
                      <m:t>’</m:t>
                    </m:r>
                    <m:r>
                      <a:rPr lang="en-US" i="1" dirty="0" smtClean="0">
                        <a:latin typeface="Cambria Math" panose="02040503050406030204" pitchFamily="18" charset="0"/>
                      </a:rPr>
                      <m:t>) )</m:t>
                    </m:r>
                  </m:oMath>
                </a14:m>
                <a:r>
                  <a:rPr lang="en-US" dirty="0"/>
                  <a:t>  with </a:t>
                </a:r>
                <a14:m>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m:t>
                    </m:r>
                    <m:r>
                      <a:rPr lang="en-US" b="1" i="1" dirty="0" smtClean="0">
                        <a:latin typeface="Cambria Math" panose="02040503050406030204" pitchFamily="18" charset="0"/>
                      </a:rPr>
                      <m:t>𝒛</m:t>
                    </m:r>
                    <m:r>
                      <a:rPr lang="en-US" i="1" dirty="0" smtClean="0">
                        <a:latin typeface="Cambria Math" panose="02040503050406030204" pitchFamily="18" charset="0"/>
                      </a:rPr>
                      <m:t>) = </m:t>
                    </m:r>
                    <m:nary>
                      <m:naryPr>
                        <m:chr m:val="∑"/>
                        <m:supHide m:val="on"/>
                        <m:ctrlPr>
                          <a:rPr lang="en-US" i="1" dirty="0" smtClean="0">
                            <a:latin typeface="Cambria Math" panose="02040503050406030204" pitchFamily="18" charset="0"/>
                          </a:rPr>
                        </m:ctrlPr>
                      </m:naryPr>
                      <m:sub>
                        <m:r>
                          <a:rPr lang="en-US" i="1" dirty="0" err="1" smtClean="0">
                            <a:latin typeface="Cambria Math" panose="02040503050406030204" pitchFamily="18" charset="0"/>
                          </a:rPr>
                          <m:t>𝑖</m:t>
                        </m:r>
                      </m:sub>
                      <m:sup/>
                      <m:e>
                        <m:sSub>
                          <m:sSubPr>
                            <m:ctrlPr>
                              <a:rPr lang="en-US" b="0" i="1" dirty="0" smtClean="0">
                                <a:latin typeface="Cambria Math" panose="02040503050406030204" pitchFamily="18" charset="0"/>
                              </a:rPr>
                            </m:ctrlPr>
                          </m:sSubPr>
                          <m:e>
                            <m:r>
                              <a:rPr lang="en-US" i="1" dirty="0">
                                <a:latin typeface="Cambria Math" panose="02040503050406030204" pitchFamily="18" charset="0"/>
                              </a:rPr>
                              <m:t>𝑎</m:t>
                            </m:r>
                          </m:e>
                          <m:sub>
                            <m:r>
                              <a:rPr lang="en-US" i="1" dirty="0">
                                <a:latin typeface="Cambria Math" panose="02040503050406030204" pitchFamily="18" charset="0"/>
                              </a:rPr>
                              <m:t>𝑖</m:t>
                            </m:r>
                          </m:sub>
                        </m:sSub>
                        <m:sSub>
                          <m:sSubPr>
                            <m:ctrlPr>
                              <a:rPr lang="en-US" b="0" i="1" dirty="0" smtClean="0">
                                <a:latin typeface="Cambria Math" panose="02040503050406030204" pitchFamily="18" charset="0"/>
                              </a:rPr>
                            </m:ctrlPr>
                          </m:sSubPr>
                          <m:e>
                            <m:r>
                              <a:rPr lang="en-US" i="1" dirty="0">
                                <a:latin typeface="Cambria Math" panose="02040503050406030204" pitchFamily="18" charset="0"/>
                              </a:rPr>
                              <m:t>𝑧</m:t>
                            </m:r>
                          </m:e>
                          <m:sub>
                            <m:r>
                              <a:rPr lang="en-US" i="1" dirty="0">
                                <a:latin typeface="Cambria Math" panose="02040503050406030204" pitchFamily="18" charset="0"/>
                              </a:rPr>
                              <m:t>𝑖</m:t>
                            </m:r>
                          </m:sub>
                        </m:sSub>
                      </m:e>
                    </m:nary>
                    <m:r>
                      <a:rPr lang="en-US" i="1" dirty="0" smtClean="0">
                        <a:latin typeface="Cambria Math" panose="02040503050406030204" pitchFamily="18" charset="0"/>
                      </a:rPr>
                      <m:t> </m:t>
                    </m:r>
                    <m:r>
                      <a:rPr lang="en-US" i="1" dirty="0" smtClean="0">
                        <a:latin typeface="Cambria Math" panose="02040503050406030204" pitchFamily="18" charset="0"/>
                      </a:rPr>
                      <m:t>𝑎𝑛𝑑</m:t>
                    </m:r>
                    <m:r>
                      <a:rPr lang="en-US" i="1" dirty="0" smtClean="0">
                        <a:latin typeface="Cambria Math" panose="02040503050406030204" pitchFamily="18" charset="0"/>
                      </a:rPr>
                      <m:t> </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𝑎</m:t>
                        </m:r>
                      </m:e>
                      <m:sub>
                        <m:r>
                          <a:rPr lang="en-US" i="1" dirty="0" smtClean="0">
                            <a:latin typeface="Cambria Math" panose="02040503050406030204" pitchFamily="18" charset="0"/>
                          </a:rPr>
                          <m:t>𝑖</m:t>
                        </m:r>
                      </m:sub>
                    </m:sSub>
                    <m:r>
                      <a:rPr lang="en-US" i="1" dirty="0" smtClean="0">
                        <a:latin typeface="Cambria Math" panose="02040503050406030204" pitchFamily="18" charset="0"/>
                      </a:rPr>
                      <m:t>≥0</m:t>
                    </m:r>
                  </m:oMath>
                </a14:m>
                <a:endParaRPr lang="en-US" dirty="0"/>
              </a:p>
              <a:p>
                <a:pPr lvl="1"/>
                <a:r>
                  <a:rPr lang="en-US" dirty="0"/>
                  <a:t>Exponentiating </a:t>
                </a:r>
                <a14:m>
                  <m:oMath xmlns:m="http://schemas.openxmlformats.org/officeDocument/2006/math">
                    <m:r>
                      <a:rPr lang="en-US" i="1" dirty="0" smtClean="0">
                        <a:latin typeface="Cambria Math" panose="02040503050406030204" pitchFamily="18" charset="0"/>
                      </a:rPr>
                      <m:t>𝑘</m:t>
                    </m:r>
                    <m:r>
                      <a:rPr lang="en-US" i="1" dirty="0" smtClean="0">
                        <a:latin typeface="Cambria Math" panose="02040503050406030204" pitchFamily="18" charset="0"/>
                      </a:rPr>
                      <m:t>(</m:t>
                    </m:r>
                    <m:r>
                      <a:rPr lang="en-US" b="1" i="1" dirty="0" smtClean="0">
                        <a:latin typeface="Cambria Math" panose="02040503050406030204" pitchFamily="18" charset="0"/>
                      </a:rPr>
                      <m:t>𝒙</m:t>
                    </m:r>
                    <m:r>
                      <a:rPr lang="en-US" i="1" dirty="0" smtClean="0">
                        <a:latin typeface="Cambria Math" panose="02040503050406030204" pitchFamily="18" charset="0"/>
                      </a:rPr>
                      <m:t>,</m:t>
                    </m:r>
                    <m:r>
                      <a:rPr lang="en-US" b="1" i="1" dirty="0">
                        <a:latin typeface="Cambria Math" panose="02040503050406030204" pitchFamily="18" charset="0"/>
                      </a:rPr>
                      <m:t>𝒙</m:t>
                    </m:r>
                    <m:r>
                      <a:rPr lang="en-US" i="1" dirty="0">
                        <a:latin typeface="Cambria Math" panose="02040503050406030204" pitchFamily="18" charset="0"/>
                      </a:rPr>
                      <m:t>’</m:t>
                    </m:r>
                    <m:r>
                      <a:rPr lang="en-US" i="1" dirty="0" smtClean="0">
                        <a:latin typeface="Cambria Math" panose="02040503050406030204" pitchFamily="18" charset="0"/>
                      </a:rPr>
                      <m:t>):</m:t>
                    </m:r>
                  </m:oMath>
                </a14:m>
                <a:br>
                  <a:rPr lang="en-US" dirty="0"/>
                </a:br>
                <a14:m>
                  <m:oMath xmlns:m="http://schemas.openxmlformats.org/officeDocument/2006/math">
                    <m:r>
                      <a:rPr lang="en-US" i="1" dirty="0" smtClean="0">
                        <a:latin typeface="Cambria Math" panose="02040503050406030204" pitchFamily="18" charset="0"/>
                      </a:rPr>
                      <m:t>𝑘</m:t>
                    </m:r>
                    <m:r>
                      <a:rPr lang="en-US" i="1" dirty="0" smtClean="0">
                        <a:latin typeface="Cambria Math" panose="02040503050406030204" pitchFamily="18" charset="0"/>
                      </a:rPr>
                      <m:t>’(</m:t>
                    </m:r>
                    <m:r>
                      <a:rPr lang="en-US" b="1" i="1" dirty="0">
                        <a:latin typeface="Cambria Math" panose="02040503050406030204" pitchFamily="18" charset="0"/>
                      </a:rPr>
                      <m:t>𝒙</m:t>
                    </m:r>
                    <m:r>
                      <a:rPr lang="en-US" i="1" dirty="0" smtClean="0">
                        <a:latin typeface="Cambria Math" panose="02040503050406030204" pitchFamily="18" charset="0"/>
                      </a:rPr>
                      <m:t>,</m:t>
                    </m:r>
                    <m:r>
                      <a:rPr lang="en-US" b="1" i="1" dirty="0">
                        <a:latin typeface="Cambria Math" panose="02040503050406030204" pitchFamily="18" charset="0"/>
                      </a:rPr>
                      <m:t>𝒙</m:t>
                    </m:r>
                    <m:r>
                      <a:rPr lang="en-US" i="1" dirty="0">
                        <a:latin typeface="Cambria Math" panose="02040503050406030204" pitchFamily="18" charset="0"/>
                      </a:rPr>
                      <m:t>’</m:t>
                    </m:r>
                    <m:r>
                      <a:rPr lang="en-US" i="1" dirty="0" smtClean="0">
                        <a:latin typeface="Cambria Math" panose="02040503050406030204" pitchFamily="18" charset="0"/>
                      </a:rPr>
                      <m:t>) = </m:t>
                    </m:r>
                    <m:r>
                      <m:rPr>
                        <m:sty m:val="p"/>
                      </m:rPr>
                      <a:rPr lang="en-US" i="1" dirty="0" smtClean="0">
                        <a:latin typeface="Cambria Math" panose="02040503050406030204" pitchFamily="18" charset="0"/>
                      </a:rPr>
                      <m:t>exp</m:t>
                    </m:r>
                    <m:r>
                      <a:rPr lang="en-US" i="1" dirty="0" smtClean="0">
                        <a:latin typeface="Cambria Math" panose="02040503050406030204" pitchFamily="18" charset="0"/>
                      </a:rPr>
                      <m:t>⁡(</m:t>
                    </m:r>
                    <m:r>
                      <a:rPr lang="en-US" i="1" dirty="0" smtClean="0">
                        <a:latin typeface="Cambria Math" panose="02040503050406030204" pitchFamily="18" charset="0"/>
                      </a:rPr>
                      <m:t>𝑘</m:t>
                    </m:r>
                    <m:r>
                      <a:rPr lang="en-US" i="1" dirty="0" smtClean="0">
                        <a:latin typeface="Cambria Math" panose="02040503050406030204" pitchFamily="18" charset="0"/>
                      </a:rPr>
                      <m:t>(</m:t>
                    </m:r>
                    <m:r>
                      <a:rPr lang="en-US" b="1" i="1" dirty="0">
                        <a:latin typeface="Cambria Math" panose="02040503050406030204" pitchFamily="18" charset="0"/>
                      </a:rPr>
                      <m:t>𝒙</m:t>
                    </m:r>
                    <m:r>
                      <a:rPr lang="en-US" i="1" dirty="0" smtClean="0">
                        <a:latin typeface="Cambria Math" panose="02040503050406030204" pitchFamily="18" charset="0"/>
                      </a:rPr>
                      <m:t>,</m:t>
                    </m:r>
                    <m:r>
                      <a:rPr lang="en-US" b="1" i="1" dirty="0">
                        <a:latin typeface="Cambria Math" panose="02040503050406030204" pitchFamily="18" charset="0"/>
                      </a:rPr>
                      <m:t>𝒙</m:t>
                    </m:r>
                    <m:r>
                      <a:rPr lang="en-US" i="1" dirty="0">
                        <a:latin typeface="Cambria Math" panose="02040503050406030204" pitchFamily="18" charset="0"/>
                      </a:rPr>
                      <m:t>’</m:t>
                    </m:r>
                    <m:r>
                      <a:rPr lang="en-US" i="1" dirty="0" smtClean="0">
                        <a:latin typeface="Cambria Math" panose="02040503050406030204" pitchFamily="18" charset="0"/>
                      </a:rPr>
                      <m:t>))</m:t>
                    </m:r>
                  </m:oMath>
                </a14:m>
                <a:endParaRPr lang="en-US" dirty="0"/>
              </a:p>
              <a:p>
                <a:pPr lvl="1"/>
                <a:endParaRPr lang="en-US" dirty="0"/>
              </a:p>
              <a:p>
                <a:pPr lvl="1"/>
                <a:endParaRPr lang="en-US" dirty="0"/>
              </a:p>
            </p:txBody>
          </p:sp>
        </mc:Choice>
        <mc:Fallback xmlns="">
          <p:sp>
            <p:nvSpPr>
              <p:cNvPr id="7" name="Content Placeholder 6"/>
              <p:cNvSpPr>
                <a:spLocks noGrp="1" noRot="1" noChangeAspect="1" noMove="1" noResize="1" noEditPoints="1" noAdjustHandles="1" noChangeArrowheads="1" noChangeShapeType="1" noTextEdit="1"/>
              </p:cNvSpPr>
              <p:nvPr>
                <p:ph idx="1"/>
              </p:nvPr>
            </p:nvSpPr>
            <p:spPr>
              <a:blipFill>
                <a:blip r:embed="rId2"/>
                <a:stretch>
                  <a:fillRect l="-1037" t="-1322"/>
                </a:stretch>
              </a:blipFill>
            </p:spPr>
            <p:txBody>
              <a:bodyPr/>
              <a:lstStyle/>
              <a:p>
                <a:r>
                  <a:rPr lang="en-US">
                    <a:noFill/>
                  </a:rPr>
                  <a:t> </a:t>
                </a:r>
              </a:p>
            </p:txBody>
          </p:sp>
        </mc:Fallback>
      </mc:AlternateContent>
    </p:spTree>
    <p:extLst>
      <p:ext uri="{BB962C8B-B14F-4D97-AF65-F5344CB8AC3E}">
        <p14:creationId xmlns:p14="http://schemas.microsoft.com/office/powerpoint/2010/main" val="50383330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066355A-084C-D24E-9AD2-7E4FC41EA627}" type="slidenum">
              <a:rPr lang="en-US" smtClean="0"/>
              <a:pPr/>
              <a:t>106</a:t>
            </a:fld>
            <a:endParaRPr lang="en-US" dirty="0"/>
          </a:p>
        </p:txBody>
      </p:sp>
      <p:sp>
        <p:nvSpPr>
          <p:cNvPr id="6" name="Title 5"/>
          <p:cNvSpPr>
            <a:spLocks noGrp="1"/>
          </p:cNvSpPr>
          <p:nvPr>
            <p:ph type="title"/>
          </p:nvPr>
        </p:nvSpPr>
        <p:spPr/>
        <p:txBody>
          <a:bodyPr/>
          <a:lstStyle/>
          <a:p>
            <a:r>
              <a:rPr lang="en-US"/>
              <a:t>Constructing New Kernels (2)</a:t>
            </a:r>
            <a:endParaRPr lang="en-US" dirty="0"/>
          </a:p>
        </p:txBody>
      </p:sp>
      <mc:AlternateContent xmlns:mc="http://schemas.openxmlformats.org/markup-compatibility/2006" xmlns:a14="http://schemas.microsoft.com/office/drawing/2010/main">
        <mc:Choice Requires="a14">
          <p:sp>
            <p:nvSpPr>
              <p:cNvPr id="7" name="Content Placeholder 6"/>
              <p:cNvSpPr>
                <a:spLocks noGrp="1"/>
              </p:cNvSpPr>
              <p:nvPr>
                <p:ph idx="1"/>
              </p:nvPr>
            </p:nvSpPr>
            <p:spPr/>
            <p:txBody>
              <a:bodyPr>
                <a:normAutofit fontScale="92500" lnSpcReduction="20000"/>
              </a:bodyPr>
              <a:lstStyle/>
              <a:p>
                <a:r>
                  <a:rPr lang="en-US" dirty="0"/>
                  <a:t>You can construct </a:t>
                </a:r>
                <a14:m>
                  <m:oMath xmlns:m="http://schemas.openxmlformats.org/officeDocument/2006/math">
                    <m:r>
                      <a:rPr lang="en-US" i="1" dirty="0" smtClean="0">
                        <a:latin typeface="Cambria Math" panose="02040503050406030204" pitchFamily="18" charset="0"/>
                      </a:rPr>
                      <m:t>𝑘</m:t>
                    </m:r>
                    <m:r>
                      <a:rPr lang="en-US" i="1" dirty="0" smtClean="0">
                        <a:latin typeface="Cambria Math" panose="02040503050406030204" pitchFamily="18" charset="0"/>
                      </a:rPr>
                      <m:t>’(</m:t>
                    </m:r>
                    <m:r>
                      <a:rPr lang="en-US" b="1" i="1" dirty="0" smtClean="0">
                        <a:latin typeface="Cambria Math" panose="02040503050406030204" pitchFamily="18" charset="0"/>
                      </a:rPr>
                      <m:t>𝒙</m:t>
                    </m:r>
                    <m:r>
                      <a:rPr lang="en-US" i="1" dirty="0" smtClean="0">
                        <a:latin typeface="Cambria Math" panose="02040503050406030204" pitchFamily="18" charset="0"/>
                      </a:rPr>
                      <m:t>, </m:t>
                    </m:r>
                    <m:r>
                      <a:rPr lang="en-US" b="1" i="1" dirty="0" smtClean="0">
                        <a:latin typeface="Cambria Math" panose="02040503050406030204" pitchFamily="18" charset="0"/>
                      </a:rPr>
                      <m:t>𝒙</m:t>
                    </m:r>
                    <m:r>
                      <a:rPr lang="en-US" i="1" dirty="0" smtClean="0">
                        <a:latin typeface="Cambria Math" panose="02040503050406030204" pitchFamily="18" charset="0"/>
                      </a:rPr>
                      <m:t>’) </m:t>
                    </m:r>
                  </m:oMath>
                </a14:m>
                <a:r>
                  <a:rPr lang="en-US" dirty="0"/>
                  <a:t>from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𝑘</m:t>
                        </m:r>
                      </m:e>
                      <m:sub>
                        <m:r>
                          <a:rPr lang="en-US" i="1" dirty="0" smtClean="0">
                            <a:latin typeface="Cambria Math" panose="02040503050406030204" pitchFamily="18" charset="0"/>
                          </a:rPr>
                          <m:t>1</m:t>
                        </m:r>
                      </m:sub>
                    </m:sSub>
                    <m:r>
                      <a:rPr lang="en-US" i="1" dirty="0" smtClean="0">
                        <a:latin typeface="Cambria Math" panose="02040503050406030204" pitchFamily="18" charset="0"/>
                      </a:rPr>
                      <m:t>(</m:t>
                    </m:r>
                    <m:r>
                      <a:rPr lang="en-US" b="1" i="1" dirty="0" smtClean="0">
                        <a:latin typeface="Cambria Math" panose="02040503050406030204" pitchFamily="18" charset="0"/>
                      </a:rPr>
                      <m:t>𝒙</m:t>
                    </m:r>
                    <m:r>
                      <a:rPr lang="en-US" i="1" dirty="0" smtClean="0">
                        <a:latin typeface="Cambria Math" panose="02040503050406030204" pitchFamily="18" charset="0"/>
                      </a:rPr>
                      <m:t>, </m:t>
                    </m:r>
                    <m:r>
                      <a:rPr lang="en-US" b="1" i="1" dirty="0" smtClean="0">
                        <a:latin typeface="Cambria Math" panose="02040503050406030204" pitchFamily="18" charset="0"/>
                      </a:rPr>
                      <m:t>𝒙</m:t>
                    </m:r>
                    <m:r>
                      <a:rPr lang="en-US" i="1" dirty="0" smtClean="0">
                        <a:latin typeface="Cambria Math" panose="02040503050406030204" pitchFamily="18" charset="0"/>
                      </a:rPr>
                      <m:t>’), </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𝑘</m:t>
                        </m:r>
                      </m:e>
                      <m:sub>
                        <m:r>
                          <a:rPr lang="en-US" i="1" dirty="0" smtClean="0">
                            <a:latin typeface="Cambria Math" panose="02040503050406030204" pitchFamily="18" charset="0"/>
                          </a:rPr>
                          <m:t>2</m:t>
                        </m:r>
                      </m:sub>
                    </m:sSub>
                    <m:r>
                      <a:rPr lang="en-US" i="1" dirty="0" smtClean="0">
                        <a:latin typeface="Cambria Math" panose="02040503050406030204" pitchFamily="18" charset="0"/>
                      </a:rPr>
                      <m:t>(</m:t>
                    </m:r>
                    <m:r>
                      <a:rPr lang="en-US" b="1" i="1" dirty="0" smtClean="0">
                        <a:latin typeface="Cambria Math" panose="02040503050406030204" pitchFamily="18" charset="0"/>
                      </a:rPr>
                      <m:t>𝒙</m:t>
                    </m:r>
                    <m:r>
                      <a:rPr lang="en-US" i="1" dirty="0" smtClean="0">
                        <a:latin typeface="Cambria Math" panose="02040503050406030204" pitchFamily="18" charset="0"/>
                      </a:rPr>
                      <m:t>, </m:t>
                    </m:r>
                    <m:r>
                      <a:rPr lang="en-US" b="1" i="1" dirty="0" smtClean="0">
                        <a:latin typeface="Cambria Math" panose="02040503050406030204" pitchFamily="18" charset="0"/>
                      </a:rPr>
                      <m:t>𝒙</m:t>
                    </m:r>
                    <m:r>
                      <a:rPr lang="en-US" i="1" dirty="0" smtClean="0">
                        <a:latin typeface="Cambria Math" panose="02040503050406030204" pitchFamily="18" charset="0"/>
                      </a:rPr>
                      <m:t>’) </m:t>
                    </m:r>
                  </m:oMath>
                </a14:m>
                <a:r>
                  <a:rPr lang="en-US" dirty="0"/>
                  <a:t>by:</a:t>
                </a:r>
              </a:p>
              <a:p>
                <a:pPr lvl="1"/>
                <a:r>
                  <a:rPr lang="en-US" dirty="0"/>
                  <a:t>Adding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𝑘</m:t>
                        </m:r>
                      </m:e>
                      <m:sub>
                        <m:r>
                          <a:rPr lang="en-US" i="1" dirty="0" smtClean="0">
                            <a:latin typeface="Cambria Math" panose="02040503050406030204" pitchFamily="18" charset="0"/>
                          </a:rPr>
                          <m:t>1</m:t>
                        </m:r>
                      </m:sub>
                    </m:sSub>
                    <m:r>
                      <a:rPr lang="en-US" i="1" dirty="0" smtClean="0">
                        <a:latin typeface="Cambria Math" panose="02040503050406030204" pitchFamily="18" charset="0"/>
                      </a:rPr>
                      <m:t>(</m:t>
                    </m:r>
                    <m:r>
                      <a:rPr lang="en-US" b="1" i="1" dirty="0" smtClean="0">
                        <a:latin typeface="Cambria Math" panose="02040503050406030204" pitchFamily="18" charset="0"/>
                      </a:rPr>
                      <m:t>𝒙</m:t>
                    </m:r>
                    <m:r>
                      <a:rPr lang="en-US" i="1" dirty="0" smtClean="0">
                        <a:latin typeface="Cambria Math" panose="02040503050406030204" pitchFamily="18" charset="0"/>
                      </a:rPr>
                      <m:t>, </m:t>
                    </m:r>
                    <m:r>
                      <a:rPr lang="en-US" b="1" i="1" dirty="0" smtClean="0">
                        <a:latin typeface="Cambria Math" panose="02040503050406030204" pitchFamily="18" charset="0"/>
                      </a:rPr>
                      <m:t>𝒙</m:t>
                    </m:r>
                    <m:r>
                      <a:rPr lang="en-US" i="1" dirty="0" smtClean="0">
                        <a:latin typeface="Cambria Math" panose="02040503050406030204" pitchFamily="18" charset="0"/>
                      </a:rPr>
                      <m:t>’) </m:t>
                    </m:r>
                  </m:oMath>
                </a14:m>
                <a:r>
                  <a:rPr lang="en-US" dirty="0"/>
                  <a:t>and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𝑘</m:t>
                        </m:r>
                      </m:e>
                      <m:sub>
                        <m:r>
                          <a:rPr lang="en-US" i="1" dirty="0" smtClean="0">
                            <a:latin typeface="Cambria Math" panose="02040503050406030204" pitchFamily="18" charset="0"/>
                          </a:rPr>
                          <m:t>2</m:t>
                        </m:r>
                      </m:sub>
                    </m:sSub>
                    <m:r>
                      <a:rPr lang="en-US" i="1" dirty="0" smtClean="0">
                        <a:latin typeface="Cambria Math" panose="02040503050406030204" pitchFamily="18" charset="0"/>
                      </a:rPr>
                      <m:t>(</m:t>
                    </m:r>
                    <m:r>
                      <a:rPr lang="en-US" b="1" i="1" dirty="0" smtClean="0">
                        <a:latin typeface="Cambria Math" panose="02040503050406030204" pitchFamily="18" charset="0"/>
                      </a:rPr>
                      <m:t>𝒙</m:t>
                    </m:r>
                    <m:r>
                      <a:rPr lang="en-US" i="1" dirty="0" smtClean="0">
                        <a:latin typeface="Cambria Math" panose="02040503050406030204" pitchFamily="18" charset="0"/>
                      </a:rPr>
                      <m:t>, </m:t>
                    </m:r>
                    <m:r>
                      <a:rPr lang="en-US" b="1" i="1" dirty="0" smtClean="0">
                        <a:latin typeface="Cambria Math" panose="02040503050406030204" pitchFamily="18" charset="0"/>
                      </a:rPr>
                      <m:t>𝒙</m:t>
                    </m:r>
                    <m:r>
                      <a:rPr lang="en-US" i="1" dirty="0" smtClean="0">
                        <a:latin typeface="Cambria Math" panose="02040503050406030204" pitchFamily="18" charset="0"/>
                      </a:rPr>
                      <m:t>’): </m:t>
                    </m:r>
                  </m:oMath>
                </a14:m>
                <a:br>
                  <a:rPr lang="en-US" dirty="0"/>
                </a:br>
                <a14:m>
                  <m:oMath xmlns:m="http://schemas.openxmlformats.org/officeDocument/2006/math">
                    <m:r>
                      <a:rPr lang="en-US" i="1" dirty="0" smtClean="0">
                        <a:latin typeface="Cambria Math" panose="02040503050406030204" pitchFamily="18" charset="0"/>
                      </a:rPr>
                      <m:t>𝑘</m:t>
                    </m:r>
                    <m:r>
                      <a:rPr lang="en-US" i="1" dirty="0" smtClean="0">
                        <a:latin typeface="Cambria Math" panose="02040503050406030204" pitchFamily="18" charset="0"/>
                      </a:rPr>
                      <m:t>’(</m:t>
                    </m:r>
                    <m:r>
                      <a:rPr lang="en-US" b="1" i="1" dirty="0" smtClean="0">
                        <a:latin typeface="Cambria Math" panose="02040503050406030204" pitchFamily="18" charset="0"/>
                      </a:rPr>
                      <m:t>𝒙</m:t>
                    </m:r>
                    <m:r>
                      <a:rPr lang="en-US" i="1" dirty="0" smtClean="0">
                        <a:latin typeface="Cambria Math" panose="02040503050406030204" pitchFamily="18" charset="0"/>
                      </a:rPr>
                      <m:t>, </m:t>
                    </m:r>
                    <m:r>
                      <a:rPr lang="en-US" b="1" i="1" dirty="0" smtClean="0">
                        <a:latin typeface="Cambria Math" panose="02040503050406030204" pitchFamily="18" charset="0"/>
                      </a:rPr>
                      <m:t>𝒙</m:t>
                    </m:r>
                    <m:r>
                      <a:rPr lang="en-US" i="1" dirty="0" smtClean="0">
                        <a:latin typeface="Cambria Math" panose="02040503050406030204" pitchFamily="18" charset="0"/>
                      </a:rPr>
                      <m:t>’) =</m:t>
                    </m:r>
                    <m:sSub>
                      <m:sSubPr>
                        <m:ctrlPr>
                          <a:rPr lang="en-US" i="1" dirty="0">
                            <a:latin typeface="Cambria Math" panose="02040503050406030204" pitchFamily="18" charset="0"/>
                          </a:rPr>
                        </m:ctrlPr>
                      </m:sSubPr>
                      <m:e>
                        <m:r>
                          <a:rPr lang="en-US" i="1" dirty="0">
                            <a:latin typeface="Cambria Math" panose="02040503050406030204" pitchFamily="18" charset="0"/>
                          </a:rPr>
                          <m:t>𝑘</m:t>
                        </m:r>
                      </m:e>
                      <m:sub>
                        <m:r>
                          <a:rPr lang="en-US" i="1" dirty="0">
                            <a:latin typeface="Cambria Math" panose="02040503050406030204" pitchFamily="18" charset="0"/>
                          </a:rPr>
                          <m:t>1</m:t>
                        </m:r>
                      </m:sub>
                    </m:sSub>
                    <m:r>
                      <a:rPr lang="en-US" i="1" dirty="0">
                        <a:latin typeface="Cambria Math" panose="02040503050406030204" pitchFamily="18" charset="0"/>
                      </a:rPr>
                      <m:t>(</m:t>
                    </m:r>
                    <m:r>
                      <a:rPr lang="en-US" b="1" i="1" dirty="0">
                        <a:latin typeface="Cambria Math" panose="02040503050406030204" pitchFamily="18" charset="0"/>
                      </a:rPr>
                      <m:t>𝒙</m:t>
                    </m:r>
                    <m:r>
                      <a:rPr lang="en-US" i="1" dirty="0">
                        <a:latin typeface="Cambria Math" panose="02040503050406030204" pitchFamily="18" charset="0"/>
                      </a:rPr>
                      <m:t>, </m:t>
                    </m:r>
                    <m:r>
                      <a:rPr lang="en-US" b="1" i="1" dirty="0">
                        <a:latin typeface="Cambria Math" panose="02040503050406030204" pitchFamily="18" charset="0"/>
                      </a:rPr>
                      <m:t>𝒙</m:t>
                    </m:r>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𝑘</m:t>
                        </m:r>
                      </m:e>
                      <m:sub>
                        <m:r>
                          <a:rPr lang="en-US" i="1" dirty="0">
                            <a:latin typeface="Cambria Math" panose="02040503050406030204" pitchFamily="18" charset="0"/>
                          </a:rPr>
                          <m:t>2</m:t>
                        </m:r>
                      </m:sub>
                    </m:sSub>
                    <m:r>
                      <a:rPr lang="en-US" i="1" dirty="0">
                        <a:latin typeface="Cambria Math" panose="02040503050406030204" pitchFamily="18" charset="0"/>
                      </a:rPr>
                      <m:t>(</m:t>
                    </m:r>
                    <m:r>
                      <a:rPr lang="en-US" b="1" i="1" dirty="0">
                        <a:latin typeface="Cambria Math" panose="02040503050406030204" pitchFamily="18" charset="0"/>
                      </a:rPr>
                      <m:t>𝒙</m:t>
                    </m:r>
                    <m:r>
                      <a:rPr lang="en-US" i="1" dirty="0">
                        <a:latin typeface="Cambria Math" panose="02040503050406030204" pitchFamily="18" charset="0"/>
                      </a:rPr>
                      <m:t>, </m:t>
                    </m:r>
                    <m:r>
                      <a:rPr lang="en-US" b="1" i="1" dirty="0">
                        <a:latin typeface="Cambria Math" panose="02040503050406030204" pitchFamily="18" charset="0"/>
                      </a:rPr>
                      <m:t>𝒙</m:t>
                    </m:r>
                    <m:r>
                      <a:rPr lang="en-US" i="1" dirty="0">
                        <a:latin typeface="Cambria Math" panose="02040503050406030204" pitchFamily="18" charset="0"/>
                      </a:rPr>
                      <m:t>’)</m:t>
                    </m:r>
                  </m:oMath>
                </a14:m>
                <a:br>
                  <a:rPr lang="en-US" dirty="0"/>
                </a:br>
                <a:endParaRPr lang="en-US" dirty="0"/>
              </a:p>
              <a:p>
                <a:pPr lvl="1"/>
                <a:r>
                  <a:rPr lang="en-US" dirty="0"/>
                  <a:t>Multiplying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𝑘</m:t>
                        </m:r>
                      </m:e>
                      <m:sub>
                        <m:r>
                          <a:rPr lang="en-US" i="1" dirty="0">
                            <a:latin typeface="Cambria Math" panose="02040503050406030204" pitchFamily="18" charset="0"/>
                          </a:rPr>
                          <m:t>1</m:t>
                        </m:r>
                      </m:sub>
                    </m:sSub>
                    <m:r>
                      <a:rPr lang="en-US" i="1" dirty="0">
                        <a:latin typeface="Cambria Math" panose="02040503050406030204" pitchFamily="18" charset="0"/>
                      </a:rPr>
                      <m:t>(</m:t>
                    </m:r>
                    <m:r>
                      <a:rPr lang="en-US" b="1" i="1" dirty="0">
                        <a:latin typeface="Cambria Math" panose="02040503050406030204" pitchFamily="18" charset="0"/>
                      </a:rPr>
                      <m:t>𝒙</m:t>
                    </m:r>
                    <m:r>
                      <a:rPr lang="en-US" i="1" dirty="0">
                        <a:latin typeface="Cambria Math" panose="02040503050406030204" pitchFamily="18" charset="0"/>
                      </a:rPr>
                      <m:t>, </m:t>
                    </m:r>
                    <m:r>
                      <a:rPr lang="en-US" b="1" i="1" dirty="0">
                        <a:latin typeface="Cambria Math" panose="02040503050406030204" pitchFamily="18" charset="0"/>
                      </a:rPr>
                      <m:t>𝒙</m:t>
                    </m:r>
                    <m:r>
                      <a:rPr lang="en-US" i="1" dirty="0">
                        <a:latin typeface="Cambria Math" panose="02040503050406030204" pitchFamily="18" charset="0"/>
                      </a:rPr>
                      <m:t>’)</m:t>
                    </m:r>
                  </m:oMath>
                </a14:m>
                <a:r>
                  <a:rPr lang="en-US" dirty="0"/>
                  <a:t>and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𝑘</m:t>
                        </m:r>
                      </m:e>
                      <m:sub>
                        <m:r>
                          <a:rPr lang="en-US" i="1" dirty="0">
                            <a:latin typeface="Cambria Math" panose="02040503050406030204" pitchFamily="18" charset="0"/>
                          </a:rPr>
                          <m:t>2</m:t>
                        </m:r>
                      </m:sub>
                    </m:sSub>
                    <m:r>
                      <a:rPr lang="en-US" i="1" dirty="0">
                        <a:latin typeface="Cambria Math" panose="02040503050406030204" pitchFamily="18" charset="0"/>
                      </a:rPr>
                      <m:t>(</m:t>
                    </m:r>
                    <m:r>
                      <a:rPr lang="en-US" b="1" i="1" dirty="0">
                        <a:latin typeface="Cambria Math" panose="02040503050406030204" pitchFamily="18" charset="0"/>
                      </a:rPr>
                      <m:t>𝒙</m:t>
                    </m:r>
                    <m:r>
                      <a:rPr lang="en-US" i="1" dirty="0">
                        <a:latin typeface="Cambria Math" panose="02040503050406030204" pitchFamily="18" charset="0"/>
                      </a:rPr>
                      <m:t>, </m:t>
                    </m:r>
                    <m:r>
                      <a:rPr lang="en-US" b="1" i="1" dirty="0">
                        <a:latin typeface="Cambria Math" panose="02040503050406030204" pitchFamily="18" charset="0"/>
                      </a:rPr>
                      <m:t>𝒙</m:t>
                    </m:r>
                    <m:r>
                      <a:rPr lang="en-US" i="1" dirty="0">
                        <a:latin typeface="Cambria Math" panose="02040503050406030204" pitchFamily="18" charset="0"/>
                      </a:rPr>
                      <m:t>’):</m:t>
                    </m:r>
                  </m:oMath>
                </a14:m>
                <a:br>
                  <a:rPr lang="en-US" dirty="0"/>
                </a:br>
                <a14:m>
                  <m:oMath xmlns:m="http://schemas.openxmlformats.org/officeDocument/2006/math">
                    <m:r>
                      <a:rPr lang="en-US" i="1" dirty="0" smtClean="0">
                        <a:latin typeface="Cambria Math" panose="02040503050406030204" pitchFamily="18" charset="0"/>
                      </a:rPr>
                      <m:t>𝑘</m:t>
                    </m:r>
                    <m:r>
                      <a:rPr lang="en-US" i="1" dirty="0" smtClean="0">
                        <a:latin typeface="Cambria Math" panose="02040503050406030204" pitchFamily="18" charset="0"/>
                      </a:rPr>
                      <m:t>’(</m:t>
                    </m:r>
                    <m:r>
                      <a:rPr lang="en-US" i="1" dirty="0" smtClean="0">
                        <a:latin typeface="Cambria Math" panose="02040503050406030204" pitchFamily="18" charset="0"/>
                      </a:rPr>
                      <m:t>𝑥</m:t>
                    </m:r>
                    <m:r>
                      <a:rPr lang="en-US" i="1" dirty="0" smtClean="0">
                        <a:latin typeface="Cambria Math" panose="02040503050406030204" pitchFamily="18" charset="0"/>
                      </a:rPr>
                      <m:t>, </m:t>
                    </m:r>
                    <m:r>
                      <a:rPr lang="en-US" i="1" dirty="0" smtClean="0">
                        <a:latin typeface="Cambria Math" panose="02040503050406030204" pitchFamily="18" charset="0"/>
                      </a:rPr>
                      <m:t>𝑥</m:t>
                    </m:r>
                    <m:r>
                      <a:rPr lang="en-US" i="1" dirty="0" smtClean="0">
                        <a:latin typeface="Cambria Math" panose="02040503050406030204" pitchFamily="18" charset="0"/>
                      </a:rPr>
                      <m:t>’) =</m:t>
                    </m:r>
                    <m:sSub>
                      <m:sSubPr>
                        <m:ctrlPr>
                          <a:rPr lang="en-US" i="1" dirty="0">
                            <a:latin typeface="Cambria Math" panose="02040503050406030204" pitchFamily="18" charset="0"/>
                          </a:rPr>
                        </m:ctrlPr>
                      </m:sSubPr>
                      <m:e>
                        <m:r>
                          <a:rPr lang="en-US" i="1" dirty="0">
                            <a:latin typeface="Cambria Math" panose="02040503050406030204" pitchFamily="18" charset="0"/>
                          </a:rPr>
                          <m:t>𝑘</m:t>
                        </m:r>
                      </m:e>
                      <m:sub>
                        <m:r>
                          <a:rPr lang="en-US" i="1" dirty="0">
                            <a:latin typeface="Cambria Math" panose="02040503050406030204" pitchFamily="18" charset="0"/>
                          </a:rPr>
                          <m:t>1</m:t>
                        </m:r>
                      </m:sub>
                    </m:sSub>
                    <m:r>
                      <a:rPr lang="en-US" i="1" dirty="0">
                        <a:latin typeface="Cambria Math" panose="02040503050406030204" pitchFamily="18" charset="0"/>
                      </a:rPr>
                      <m:t>(</m:t>
                    </m:r>
                    <m:r>
                      <a:rPr lang="en-US" b="1" i="1" dirty="0">
                        <a:latin typeface="Cambria Math" panose="02040503050406030204" pitchFamily="18" charset="0"/>
                      </a:rPr>
                      <m:t>𝒙</m:t>
                    </m:r>
                    <m:r>
                      <a:rPr lang="en-US" i="1" dirty="0">
                        <a:latin typeface="Cambria Math" panose="02040503050406030204" pitchFamily="18" charset="0"/>
                      </a:rPr>
                      <m:t>, </m:t>
                    </m:r>
                    <m:r>
                      <a:rPr lang="en-US" b="1" i="1" dirty="0">
                        <a:latin typeface="Cambria Math" panose="02040503050406030204" pitchFamily="18" charset="0"/>
                      </a:rPr>
                      <m:t>𝒙</m:t>
                    </m:r>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𝑘</m:t>
                        </m:r>
                      </m:e>
                      <m:sub>
                        <m:r>
                          <a:rPr lang="en-US" i="1" dirty="0">
                            <a:latin typeface="Cambria Math" panose="02040503050406030204" pitchFamily="18" charset="0"/>
                          </a:rPr>
                          <m:t>2</m:t>
                        </m:r>
                      </m:sub>
                    </m:sSub>
                    <m:r>
                      <a:rPr lang="en-US" i="1" dirty="0">
                        <a:latin typeface="Cambria Math" panose="02040503050406030204" pitchFamily="18" charset="0"/>
                      </a:rPr>
                      <m:t>(</m:t>
                    </m:r>
                    <m:r>
                      <a:rPr lang="en-US" b="1" i="1" dirty="0">
                        <a:latin typeface="Cambria Math" panose="02040503050406030204" pitchFamily="18" charset="0"/>
                      </a:rPr>
                      <m:t>𝒙</m:t>
                    </m:r>
                    <m:r>
                      <a:rPr lang="en-US" i="1" dirty="0">
                        <a:latin typeface="Cambria Math" panose="02040503050406030204" pitchFamily="18" charset="0"/>
                      </a:rPr>
                      <m:t>, </m:t>
                    </m:r>
                    <m:r>
                      <a:rPr lang="en-US" b="1" i="1" dirty="0">
                        <a:latin typeface="Cambria Math" panose="02040503050406030204" pitchFamily="18" charset="0"/>
                      </a:rPr>
                      <m:t>𝒙</m:t>
                    </m:r>
                    <m:r>
                      <a:rPr lang="en-US" i="1" dirty="0">
                        <a:latin typeface="Cambria Math" panose="02040503050406030204" pitchFamily="18" charset="0"/>
                      </a:rPr>
                      <m:t>’)</m:t>
                    </m:r>
                  </m:oMath>
                </a14:m>
                <a:endParaRPr lang="en-US" dirty="0"/>
              </a:p>
              <a:p>
                <a:r>
                  <a:rPr lang="en-US" dirty="0"/>
                  <a:t>Also: </a:t>
                </a:r>
              </a:p>
              <a:p>
                <a:pPr lvl="1"/>
                <a:r>
                  <a:rPr lang="en-US" dirty="0"/>
                  <a:t>If </a:t>
                </a:r>
                <a14:m>
                  <m:oMath xmlns:m="http://schemas.openxmlformats.org/officeDocument/2006/math">
                    <m:r>
                      <a:rPr lang="en-US" i="1" dirty="0">
                        <a:latin typeface="Cambria Math" panose="02040503050406030204" pitchFamily="18" charset="0"/>
                      </a:rPr>
                      <m:t>𝜙</m:t>
                    </m:r>
                    <m:r>
                      <a:rPr lang="en-US" i="1" dirty="0" smtClean="0">
                        <a:latin typeface="Cambria Math" panose="02040503050406030204" pitchFamily="18" charset="0"/>
                      </a:rPr>
                      <m:t>(</m:t>
                    </m:r>
                    <m:r>
                      <a:rPr lang="en-US" b="1" i="1" dirty="0" smtClean="0">
                        <a:latin typeface="Cambria Math" panose="02040503050406030204" pitchFamily="18" charset="0"/>
                      </a:rPr>
                      <m:t>𝒙</m:t>
                    </m:r>
                    <m:r>
                      <a:rPr lang="en-US" i="1" dirty="0" smtClean="0">
                        <a:latin typeface="Cambria Math" panose="02040503050406030204" pitchFamily="18" charset="0"/>
                      </a:rPr>
                      <m:t>) ∈ </m:t>
                    </m:r>
                    <m:sSup>
                      <m:sSupPr>
                        <m:ctrlPr>
                          <a:rPr lang="en-US" b="1" i="1" dirty="0" smtClean="0">
                            <a:latin typeface="Cambria Math" panose="02040503050406030204" pitchFamily="18" charset="0"/>
                          </a:rPr>
                        </m:ctrlPr>
                      </m:sSupPr>
                      <m:e>
                        <m:r>
                          <a:rPr lang="en-US" b="1" i="1" dirty="0" smtClean="0">
                            <a:latin typeface="Cambria Math" panose="02040503050406030204" pitchFamily="18" charset="0"/>
                          </a:rPr>
                          <m:t>𝑹</m:t>
                        </m:r>
                      </m:e>
                      <m:sup>
                        <m:r>
                          <a:rPr lang="en-US" i="1" dirty="0" smtClean="0">
                            <a:latin typeface="Cambria Math" panose="02040503050406030204" pitchFamily="18" charset="0"/>
                          </a:rPr>
                          <m:t>𝑚</m:t>
                        </m:r>
                      </m:sup>
                    </m:sSup>
                    <m:r>
                      <a:rPr lang="en-US" i="1" dirty="0" smtClean="0">
                        <a:latin typeface="Cambria Math" panose="02040503050406030204" pitchFamily="18" charset="0"/>
                      </a:rPr>
                      <m:t> </m:t>
                    </m:r>
                  </m:oMath>
                </a14:m>
                <a:r>
                  <a:rPr lang="en-US" dirty="0"/>
                  <a:t>and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𝑘</m:t>
                        </m:r>
                      </m:e>
                      <m:sub>
                        <m:r>
                          <a:rPr lang="en-US" i="1" dirty="0" smtClean="0">
                            <a:latin typeface="Cambria Math" panose="02040503050406030204" pitchFamily="18" charset="0"/>
                          </a:rPr>
                          <m:t>𝑚</m:t>
                        </m:r>
                      </m:sub>
                    </m:sSub>
                    <m:r>
                      <a:rPr lang="en-US" i="1" dirty="0" smtClean="0">
                        <a:latin typeface="Cambria Math" panose="02040503050406030204" pitchFamily="18" charset="0"/>
                      </a:rPr>
                      <m:t>(</m:t>
                    </m:r>
                    <m:r>
                      <a:rPr lang="en-US" b="1" i="1" dirty="0" smtClean="0">
                        <a:latin typeface="Cambria Math" panose="02040503050406030204" pitchFamily="18" charset="0"/>
                      </a:rPr>
                      <m:t>𝒛</m:t>
                    </m:r>
                    <m:r>
                      <a:rPr lang="en-US" i="1" dirty="0" smtClean="0">
                        <a:latin typeface="Cambria Math" panose="02040503050406030204" pitchFamily="18" charset="0"/>
                      </a:rPr>
                      <m:t>, </m:t>
                    </m:r>
                    <m:r>
                      <a:rPr lang="en-US" b="1" i="1" dirty="0" smtClean="0">
                        <a:latin typeface="Cambria Math" panose="02040503050406030204" pitchFamily="18" charset="0"/>
                      </a:rPr>
                      <m:t>𝒛</m:t>
                    </m:r>
                    <m:r>
                      <a:rPr lang="en-US" i="1" dirty="0" smtClean="0">
                        <a:latin typeface="Cambria Math" panose="02040503050406030204" pitchFamily="18" charset="0"/>
                      </a:rPr>
                      <m:t>’) </m:t>
                    </m:r>
                  </m:oMath>
                </a14:m>
                <a:r>
                  <a:rPr lang="en-US" dirty="0"/>
                  <a:t>a valid kernel in </a:t>
                </a:r>
                <a14:m>
                  <m:oMath xmlns:m="http://schemas.openxmlformats.org/officeDocument/2006/math">
                    <m:sSup>
                      <m:sSupPr>
                        <m:ctrlPr>
                          <a:rPr lang="en-US" b="1" i="1" dirty="0" smtClean="0">
                            <a:latin typeface="Cambria Math" panose="02040503050406030204" pitchFamily="18" charset="0"/>
                          </a:rPr>
                        </m:ctrlPr>
                      </m:sSupPr>
                      <m:e>
                        <m:r>
                          <a:rPr lang="en-US" b="1" i="1" dirty="0" smtClean="0">
                            <a:latin typeface="Cambria Math" panose="02040503050406030204" pitchFamily="18" charset="0"/>
                          </a:rPr>
                          <m:t>𝑹</m:t>
                        </m:r>
                      </m:e>
                      <m:sup>
                        <m:r>
                          <a:rPr lang="en-US" b="0" i="1" dirty="0" smtClean="0">
                            <a:latin typeface="Cambria Math" panose="02040503050406030204" pitchFamily="18" charset="0"/>
                          </a:rPr>
                          <m:t>𝑚</m:t>
                        </m:r>
                      </m:sup>
                    </m:sSup>
                  </m:oMath>
                </a14:m>
                <a:r>
                  <a:rPr lang="en-US" dirty="0"/>
                  <a:t>, </a:t>
                </a:r>
                <a:br>
                  <a:rPr lang="en-US" dirty="0"/>
                </a:br>
                <a14:m>
                  <m:oMath xmlns:m="http://schemas.openxmlformats.org/officeDocument/2006/math">
                    <m:r>
                      <a:rPr lang="en-US" i="1" dirty="0" smtClean="0">
                        <a:latin typeface="Cambria Math" panose="02040503050406030204" pitchFamily="18" charset="0"/>
                      </a:rPr>
                      <m:t>𝑘</m:t>
                    </m:r>
                    <m:r>
                      <a:rPr lang="en-US" i="1" dirty="0" smtClean="0">
                        <a:latin typeface="Cambria Math" panose="02040503050406030204" pitchFamily="18" charset="0"/>
                      </a:rPr>
                      <m:t>(</m:t>
                    </m:r>
                    <m:r>
                      <a:rPr lang="en-US" b="1" i="1" dirty="0" smtClean="0">
                        <a:latin typeface="Cambria Math" panose="02040503050406030204" pitchFamily="18" charset="0"/>
                      </a:rPr>
                      <m:t>𝒙</m:t>
                    </m:r>
                    <m:r>
                      <a:rPr lang="en-US" i="1" dirty="0" smtClean="0">
                        <a:latin typeface="Cambria Math" panose="02040503050406030204" pitchFamily="18" charset="0"/>
                      </a:rPr>
                      <m:t>, </m:t>
                    </m:r>
                    <m:r>
                      <a:rPr lang="en-US" b="1" i="1" dirty="0" smtClean="0">
                        <a:latin typeface="Cambria Math" panose="02040503050406030204" pitchFamily="18" charset="0"/>
                      </a:rPr>
                      <m:t>𝒙</m:t>
                    </m:r>
                    <m:r>
                      <a:rPr lang="en-US" i="1" dirty="0" smtClean="0">
                        <a:latin typeface="Cambria Math" panose="02040503050406030204" pitchFamily="18" charset="0"/>
                      </a:rPr>
                      <m:t>’) = </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𝑘</m:t>
                        </m:r>
                      </m:e>
                      <m:sub>
                        <m:r>
                          <a:rPr lang="en-US" i="1" dirty="0" smtClean="0">
                            <a:latin typeface="Cambria Math" panose="02040503050406030204" pitchFamily="18" charset="0"/>
                          </a:rPr>
                          <m:t>𝑚</m:t>
                        </m:r>
                      </m:sub>
                    </m:sSub>
                    <m:r>
                      <a:rPr lang="en-US" i="1" dirty="0" smtClean="0">
                        <a:latin typeface="Cambria Math" panose="02040503050406030204" pitchFamily="18" charset="0"/>
                      </a:rPr>
                      <m:t>(</m:t>
                    </m:r>
                    <m:r>
                      <a:rPr lang="en-US" i="1" dirty="0">
                        <a:latin typeface="Cambria Math" panose="02040503050406030204" pitchFamily="18" charset="0"/>
                      </a:rPr>
                      <m:t>𝜙</m:t>
                    </m:r>
                    <m:r>
                      <a:rPr lang="en-US" i="1" dirty="0" smtClean="0">
                        <a:latin typeface="Cambria Math" panose="02040503050406030204" pitchFamily="18" charset="0"/>
                      </a:rPr>
                      <m:t>(</m:t>
                    </m:r>
                    <m:r>
                      <a:rPr lang="en-US" b="1" i="1" dirty="0" smtClean="0">
                        <a:latin typeface="Cambria Math" panose="02040503050406030204" pitchFamily="18" charset="0"/>
                      </a:rPr>
                      <m:t>𝒙</m:t>
                    </m:r>
                    <m:r>
                      <a:rPr lang="en-US" i="1" dirty="0" smtClean="0">
                        <a:latin typeface="Cambria Math" panose="02040503050406030204" pitchFamily="18" charset="0"/>
                      </a:rPr>
                      <m:t>),</m:t>
                    </m:r>
                    <m:r>
                      <a:rPr lang="en-US" i="1" dirty="0">
                        <a:latin typeface="Cambria Math" panose="02040503050406030204" pitchFamily="18" charset="0"/>
                      </a:rPr>
                      <m:t>𝜙</m:t>
                    </m:r>
                    <m:r>
                      <a:rPr lang="en-US" i="1" dirty="0" smtClean="0">
                        <a:latin typeface="Cambria Math" panose="02040503050406030204" pitchFamily="18" charset="0"/>
                      </a:rPr>
                      <m:t>(</m:t>
                    </m:r>
                    <m:r>
                      <a:rPr lang="en-US" b="1" i="1" dirty="0" smtClean="0">
                        <a:latin typeface="Cambria Math" panose="02040503050406030204" pitchFamily="18" charset="0"/>
                      </a:rPr>
                      <m:t>𝒙</m:t>
                    </m:r>
                    <m:r>
                      <a:rPr lang="en-US" i="1" dirty="0" smtClean="0">
                        <a:latin typeface="Cambria Math" panose="02040503050406030204" pitchFamily="18" charset="0"/>
                      </a:rPr>
                      <m:t>’)) </m:t>
                    </m:r>
                  </m:oMath>
                </a14:m>
                <a:r>
                  <a:rPr lang="en-US" dirty="0"/>
                  <a:t>is also a valid kernel</a:t>
                </a:r>
              </a:p>
              <a:p>
                <a:pPr lvl="1"/>
                <a:endParaRPr lang="en-US" dirty="0"/>
              </a:p>
              <a:p>
                <a:pPr lvl="1"/>
                <a:r>
                  <a:rPr lang="en-US" dirty="0"/>
                  <a:t>If </a:t>
                </a:r>
                <a14:m>
                  <m:oMath xmlns:m="http://schemas.openxmlformats.org/officeDocument/2006/math">
                    <m:r>
                      <a:rPr lang="en-US" i="1" dirty="0" smtClean="0">
                        <a:latin typeface="Cambria Math" panose="02040503050406030204" pitchFamily="18" charset="0"/>
                      </a:rPr>
                      <m:t>𝐴</m:t>
                    </m:r>
                  </m:oMath>
                </a14:m>
                <a:r>
                  <a:rPr lang="en-US" dirty="0"/>
                  <a:t> is a symmetric positive semi-definite matrix, </a:t>
                </a:r>
                <a:br>
                  <a:rPr lang="en-US" dirty="0"/>
                </a:br>
                <a14:m>
                  <m:oMath xmlns:m="http://schemas.openxmlformats.org/officeDocument/2006/math">
                    <m:r>
                      <a:rPr lang="en-US" i="1" dirty="0" smtClean="0">
                        <a:latin typeface="Cambria Math" panose="02040503050406030204" pitchFamily="18" charset="0"/>
                      </a:rPr>
                      <m:t>𝑘</m:t>
                    </m:r>
                    <m:r>
                      <a:rPr lang="en-US" i="1" dirty="0" smtClean="0">
                        <a:latin typeface="Cambria Math" panose="02040503050406030204" pitchFamily="18" charset="0"/>
                      </a:rPr>
                      <m:t>(</m:t>
                    </m:r>
                    <m:r>
                      <a:rPr lang="en-US" b="1" i="1" dirty="0" smtClean="0">
                        <a:latin typeface="Cambria Math" panose="02040503050406030204" pitchFamily="18" charset="0"/>
                      </a:rPr>
                      <m:t>𝒙</m:t>
                    </m:r>
                    <m:r>
                      <a:rPr lang="en-US" i="1" dirty="0" smtClean="0">
                        <a:latin typeface="Cambria Math" panose="02040503050406030204" pitchFamily="18" charset="0"/>
                      </a:rPr>
                      <m:t>, </m:t>
                    </m:r>
                    <m:r>
                      <a:rPr lang="en-US" b="1" i="1" dirty="0" smtClean="0">
                        <a:latin typeface="Cambria Math" panose="02040503050406030204" pitchFamily="18" charset="0"/>
                      </a:rPr>
                      <m:t>𝒙</m:t>
                    </m:r>
                    <m:r>
                      <a:rPr lang="en-US" i="1" dirty="0" smtClean="0">
                        <a:latin typeface="Cambria Math" panose="02040503050406030204" pitchFamily="18" charset="0"/>
                      </a:rPr>
                      <m:t>’) = </m:t>
                    </m:r>
                    <m:r>
                      <a:rPr lang="en-US" b="1" i="1" dirty="0" err="1" smtClean="0">
                        <a:latin typeface="Cambria Math" panose="02040503050406030204" pitchFamily="18" charset="0"/>
                      </a:rPr>
                      <m:t>𝒙</m:t>
                    </m:r>
                    <m:r>
                      <a:rPr lang="en-US" i="1" dirty="0" err="1" smtClean="0">
                        <a:latin typeface="Cambria Math" panose="02040503050406030204" pitchFamily="18" charset="0"/>
                      </a:rPr>
                      <m:t>𝐴</m:t>
                    </m:r>
                    <m:r>
                      <a:rPr lang="en-US" b="1" i="1" dirty="0" err="1" smtClean="0">
                        <a:latin typeface="Cambria Math" panose="02040503050406030204" pitchFamily="18" charset="0"/>
                      </a:rPr>
                      <m:t>𝒙</m:t>
                    </m:r>
                    <m:r>
                      <a:rPr lang="en-US" i="1" dirty="0" smtClean="0">
                        <a:latin typeface="Cambria Math" panose="02040503050406030204" pitchFamily="18" charset="0"/>
                      </a:rPr>
                      <m:t>’ </m:t>
                    </m:r>
                  </m:oMath>
                </a14:m>
                <a:r>
                  <a:rPr lang="en-US" dirty="0"/>
                  <a:t>is also a valid kernel</a:t>
                </a:r>
              </a:p>
              <a:p>
                <a:r>
                  <a:rPr lang="en-US" dirty="0"/>
                  <a:t>In all cases, it is easy to prove these directly by construction. </a:t>
                </a:r>
              </a:p>
              <a:p>
                <a:pPr lvl="1"/>
                <a:endParaRPr lang="en-US" dirty="0"/>
              </a:p>
            </p:txBody>
          </p:sp>
        </mc:Choice>
        <mc:Fallback xmlns="">
          <p:sp>
            <p:nvSpPr>
              <p:cNvPr id="7" name="Content Placeholder 6"/>
              <p:cNvSpPr>
                <a:spLocks noGrp="1" noRot="1" noChangeAspect="1" noMove="1" noResize="1" noEditPoints="1" noAdjustHandles="1" noChangeArrowheads="1" noChangeShapeType="1" noTextEdit="1"/>
              </p:cNvSpPr>
              <p:nvPr>
                <p:ph idx="1"/>
              </p:nvPr>
            </p:nvSpPr>
            <p:spPr>
              <a:blipFill>
                <a:blip r:embed="rId2"/>
                <a:stretch>
                  <a:fillRect l="-889" t="-2810"/>
                </a:stretch>
              </a:blipFill>
            </p:spPr>
            <p:txBody>
              <a:bodyPr/>
              <a:lstStyle/>
              <a:p>
                <a:r>
                  <a:rPr lang="en-US">
                    <a:noFill/>
                  </a:rPr>
                  <a:t> </a:t>
                </a:r>
              </a:p>
            </p:txBody>
          </p:sp>
        </mc:Fallback>
      </mc:AlternateContent>
    </p:spTree>
    <p:extLst>
      <p:ext uri="{BB962C8B-B14F-4D97-AF65-F5344CB8AC3E}">
        <p14:creationId xmlns:p14="http://schemas.microsoft.com/office/powerpoint/2010/main" val="193340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066355A-084C-D24E-9AD2-7E4FC41EA627}" type="slidenum">
              <a:rPr lang="en-US" smtClean="0"/>
              <a:pPr/>
              <a:t>107</a:t>
            </a:fld>
            <a:endParaRPr lang="en-US" dirty="0"/>
          </a:p>
        </p:txBody>
      </p:sp>
      <p:sp>
        <p:nvSpPr>
          <p:cNvPr id="3" name="Title 2"/>
          <p:cNvSpPr>
            <a:spLocks noGrp="1"/>
          </p:cNvSpPr>
          <p:nvPr>
            <p:ph type="title"/>
          </p:nvPr>
        </p:nvSpPr>
        <p:spPr>
          <a:xfrm>
            <a:off x="310151" y="15485"/>
            <a:ext cx="8833849" cy="693605"/>
          </a:xfrm>
        </p:spPr>
        <p:txBody>
          <a:bodyPr>
            <a:normAutofit/>
          </a:bodyPr>
          <a:lstStyle/>
          <a:p>
            <a:r>
              <a:rPr lang="en-US" dirty="0"/>
              <a:t>Gaussian Kernel (Radial Basis Function kernel)</a:t>
            </a:r>
          </a:p>
        </p:txBody>
      </p:sp>
      <mc:AlternateContent xmlns:mc="http://schemas.openxmlformats.org/markup-compatibility/2006">
        <mc:Choice xmlns:a14="http://schemas.microsoft.com/office/drawing/2010/main" Requires="a14">
          <p:sp>
            <p:nvSpPr>
              <p:cNvPr id="4" name="Content Placeholder 3"/>
              <p:cNvSpPr>
                <a:spLocks noGrp="1"/>
              </p:cNvSpPr>
              <p:nvPr>
                <p:ph idx="1"/>
              </p:nvPr>
            </p:nvSpPr>
            <p:spPr/>
            <p:txBody>
              <a:bodyPr/>
              <a:lstStyle/>
              <a:p>
                <a14:m>
                  <m:oMath xmlns:m="http://schemas.openxmlformats.org/officeDocument/2006/math">
                    <m:r>
                      <a:rPr lang="en-US" i="1" dirty="0" smtClean="0">
                        <a:latin typeface="Cambria Math" panose="02040503050406030204" pitchFamily="18" charset="0"/>
                      </a:rPr>
                      <m:t>𝑘</m:t>
                    </m:r>
                    <m:d>
                      <m:dPr>
                        <m:ctrlPr>
                          <a:rPr lang="en-US" i="1" dirty="0" smtClean="0">
                            <a:latin typeface="Cambria Math" panose="02040503050406030204" pitchFamily="18" charset="0"/>
                          </a:rPr>
                        </m:ctrlPr>
                      </m:dPr>
                      <m:e>
                        <m:r>
                          <a:rPr lang="en-US" b="1" i="1" dirty="0" smtClean="0">
                            <a:latin typeface="Cambria Math" panose="02040503050406030204" pitchFamily="18" charset="0"/>
                          </a:rPr>
                          <m:t>𝒙</m:t>
                        </m:r>
                        <m:r>
                          <a:rPr lang="en-US" i="1" dirty="0" smtClean="0">
                            <a:latin typeface="Cambria Math" panose="02040503050406030204" pitchFamily="18" charset="0"/>
                          </a:rPr>
                          <m:t>, </m:t>
                        </m:r>
                        <m:r>
                          <a:rPr lang="en-US" b="1" i="1" dirty="0" smtClean="0">
                            <a:latin typeface="Cambria Math" panose="02040503050406030204" pitchFamily="18" charset="0"/>
                          </a:rPr>
                          <m:t>𝒛</m:t>
                        </m:r>
                      </m:e>
                    </m:d>
                    <m:r>
                      <a:rPr lang="en-US" b="0" i="1" dirty="0" smtClean="0">
                        <a:latin typeface="Cambria Math" panose="02040503050406030204" pitchFamily="18" charset="0"/>
                      </a:rPr>
                      <m:t>=</m:t>
                    </m:r>
                    <m:r>
                      <m:rPr>
                        <m:sty m:val="p"/>
                      </m:rPr>
                      <a:rPr lang="en-US" i="1" dirty="0" smtClean="0">
                        <a:latin typeface="Cambria Math" panose="02040503050406030204" pitchFamily="18" charset="0"/>
                      </a:rPr>
                      <m:t>exp</m:t>
                    </m:r>
                    <m:r>
                      <a:rPr lang="en-US" i="1" dirty="0" smtClean="0">
                        <a:latin typeface="Cambria Math" panose="02040503050406030204" pitchFamily="18" charset="0"/>
                      </a:rPr>
                      <m:t>⁡(−</m:t>
                    </m:r>
                    <m:sSup>
                      <m:sSupPr>
                        <m:ctrlPr>
                          <a:rPr lang="en-US" b="0" i="1" dirty="0" smtClean="0">
                            <a:latin typeface="Cambria Math" panose="02040503050406030204" pitchFamily="18" charset="0"/>
                          </a:rPr>
                        </m:ctrlPr>
                      </m:sSupPr>
                      <m:e>
                        <m:d>
                          <m:dPr>
                            <m:ctrlPr>
                              <a:rPr lang="en-US" i="1" dirty="0" smtClean="0">
                                <a:latin typeface="Cambria Math" panose="02040503050406030204" pitchFamily="18" charset="0"/>
                              </a:rPr>
                            </m:ctrlPr>
                          </m:dPr>
                          <m:e>
                            <m:r>
                              <a:rPr lang="en-US" b="1" i="1" dirty="0" smtClean="0">
                                <a:latin typeface="Cambria Math" panose="02040503050406030204" pitchFamily="18" charset="0"/>
                              </a:rPr>
                              <m:t>𝒙</m:t>
                            </m:r>
                            <m:r>
                              <a:rPr lang="en-US" i="1" dirty="0" smtClean="0">
                                <a:latin typeface="Cambria Math" panose="02040503050406030204" pitchFamily="18" charset="0"/>
                              </a:rPr>
                              <m:t> − </m:t>
                            </m:r>
                            <m:r>
                              <a:rPr lang="en-US" b="1" i="1" dirty="0" smtClean="0">
                                <a:latin typeface="Cambria Math" panose="02040503050406030204" pitchFamily="18" charset="0"/>
                              </a:rPr>
                              <m:t>𝒛</m:t>
                            </m:r>
                          </m:e>
                        </m:d>
                      </m:e>
                      <m:sup>
                        <m:r>
                          <a:rPr lang="en-US" i="1" dirty="0" smtClean="0">
                            <a:latin typeface="Cambria Math" panose="02040503050406030204" pitchFamily="18" charset="0"/>
                          </a:rPr>
                          <m:t>2</m:t>
                        </m:r>
                      </m:sup>
                    </m:sSup>
                    <m:r>
                      <a:rPr lang="en-US" i="1" dirty="0" smtClean="0">
                        <a:latin typeface="Cambria Math" panose="02040503050406030204" pitchFamily="18" charset="0"/>
                      </a:rPr>
                      <m:t>/</m:t>
                    </m:r>
                    <m:r>
                      <a:rPr lang="en-US" i="1" dirty="0" smtClean="0">
                        <a:latin typeface="Cambria Math" panose="02040503050406030204" pitchFamily="18" charset="0"/>
                      </a:rPr>
                      <m:t>𝑐</m:t>
                    </m:r>
                    <m:r>
                      <a:rPr lang="en-US" i="1" dirty="0" smtClean="0">
                        <a:latin typeface="Cambria Math" panose="02040503050406030204" pitchFamily="18" charset="0"/>
                      </a:rPr>
                      <m:t>）</m:t>
                    </m:r>
                  </m:oMath>
                </a14:m>
                <a:endParaRPr lang="en-US" dirty="0"/>
              </a:p>
              <a:p>
                <a:pPr lvl="1"/>
                <a14:m>
                  <m:oMath xmlns:m="http://schemas.openxmlformats.org/officeDocument/2006/math">
                    <m:sSup>
                      <m:sSupPr>
                        <m:ctrlPr>
                          <a:rPr lang="en-US" b="0" i="1" dirty="0" smtClean="0">
                            <a:latin typeface="Cambria Math" panose="02040503050406030204" pitchFamily="18" charset="0"/>
                          </a:rPr>
                        </m:ctrlPr>
                      </m:sSupPr>
                      <m:e>
                        <m:d>
                          <m:dPr>
                            <m:ctrlPr>
                              <a:rPr lang="en-US" i="1" dirty="0" smtClean="0">
                                <a:latin typeface="Cambria Math" panose="02040503050406030204" pitchFamily="18" charset="0"/>
                              </a:rPr>
                            </m:ctrlPr>
                          </m:dPr>
                          <m:e>
                            <m:r>
                              <a:rPr lang="en-US" b="1" i="1" dirty="0" smtClean="0">
                                <a:latin typeface="Cambria Math" panose="02040503050406030204" pitchFamily="18" charset="0"/>
                              </a:rPr>
                              <m:t>𝒙</m:t>
                            </m:r>
                            <m:r>
                              <a:rPr lang="en-US" i="1" dirty="0" smtClean="0">
                                <a:latin typeface="Cambria Math" panose="02040503050406030204" pitchFamily="18" charset="0"/>
                              </a:rPr>
                              <m:t> − </m:t>
                            </m:r>
                            <m:r>
                              <a:rPr lang="en-US" b="1" i="1" dirty="0" smtClean="0">
                                <a:latin typeface="Cambria Math" panose="02040503050406030204" pitchFamily="18" charset="0"/>
                              </a:rPr>
                              <m:t>𝒛</m:t>
                            </m:r>
                          </m:e>
                        </m:d>
                      </m:e>
                      <m:sup>
                        <m:r>
                          <a:rPr lang="en-US" i="1" dirty="0" smtClean="0">
                            <a:latin typeface="Cambria Math" panose="02040503050406030204" pitchFamily="18" charset="0"/>
                          </a:rPr>
                          <m:t>2</m:t>
                        </m:r>
                      </m:sup>
                    </m:sSup>
                  </m:oMath>
                </a14:m>
                <a:r>
                  <a:rPr lang="en-US" dirty="0"/>
                  <a:t>: squared Euclidean distance between </a:t>
                </a:r>
                <a14:m>
                  <m:oMath xmlns:m="http://schemas.openxmlformats.org/officeDocument/2006/math">
                    <m:r>
                      <a:rPr lang="en-US" b="1" i="1" dirty="0" smtClean="0">
                        <a:latin typeface="Cambria Math" panose="02040503050406030204" pitchFamily="18" charset="0"/>
                      </a:rPr>
                      <m:t>𝒙</m:t>
                    </m:r>
                  </m:oMath>
                </a14:m>
                <a:r>
                  <a:rPr lang="en-US" dirty="0"/>
                  <a:t> and </a:t>
                </a:r>
                <a14:m>
                  <m:oMath xmlns:m="http://schemas.openxmlformats.org/officeDocument/2006/math">
                    <m:r>
                      <a:rPr lang="en-US" b="1" i="1" dirty="0" smtClean="0">
                        <a:latin typeface="Cambria Math" panose="02040503050406030204" pitchFamily="18" charset="0"/>
                      </a:rPr>
                      <m:t>𝒛</m:t>
                    </m:r>
                    <m:r>
                      <a:rPr lang="en-US" i="1" dirty="0" smtClean="0">
                        <a:latin typeface="Cambria Math" panose="02040503050406030204" pitchFamily="18" charset="0"/>
                      </a:rPr>
                      <m:t> </m:t>
                    </m:r>
                  </m:oMath>
                </a14:m>
                <a:endParaRPr lang="en-US" dirty="0"/>
              </a:p>
              <a:p>
                <a:pPr lvl="1"/>
                <a14:m>
                  <m:oMath xmlns:m="http://schemas.openxmlformats.org/officeDocument/2006/math">
                    <m:r>
                      <a:rPr lang="en-US" i="1" dirty="0" smtClean="0">
                        <a:latin typeface="Cambria Math" panose="02040503050406030204" pitchFamily="18" charset="0"/>
                      </a:rPr>
                      <m:t>𝑐</m:t>
                    </m:r>
                    <m:r>
                      <a:rPr lang="en-US" i="1" dirty="0" smtClean="0">
                        <a:latin typeface="Cambria Math" panose="02040503050406030204" pitchFamily="18" charset="0"/>
                      </a:rPr>
                      <m:t> = 2</m:t>
                    </m:r>
                    <m:sSup>
                      <m:sSupPr>
                        <m:ctrlPr>
                          <a:rPr lang="en-US" b="0" i="1" dirty="0" smtClean="0">
                            <a:latin typeface="Cambria Math" panose="02040503050406030204" pitchFamily="18" charset="0"/>
                          </a:rPr>
                        </m:ctrlPr>
                      </m:sSupPr>
                      <m:e>
                        <m:r>
                          <a:rPr lang="en-US" i="1" dirty="0" smtClean="0">
                            <a:latin typeface="Cambria Math" panose="02040503050406030204" pitchFamily="18" charset="0"/>
                          </a:rPr>
                          <m:t>𝜎</m:t>
                        </m:r>
                      </m:e>
                      <m:sup>
                        <m:r>
                          <a:rPr lang="en-US" i="1" dirty="0" smtClean="0">
                            <a:latin typeface="Cambria Math" panose="02040503050406030204" pitchFamily="18" charset="0"/>
                          </a:rPr>
                          <m:t>2</m:t>
                        </m:r>
                      </m:sup>
                    </m:sSup>
                  </m:oMath>
                </a14:m>
                <a:r>
                  <a:rPr lang="en-US" dirty="0"/>
                  <a:t>: a free parameter </a:t>
                </a:r>
              </a:p>
              <a:p>
                <a:pPr lvl="1"/>
                <a:r>
                  <a:rPr lang="en-US" dirty="0"/>
                  <a:t>very small </a:t>
                </a:r>
                <a14:m>
                  <m:oMath xmlns:m="http://schemas.openxmlformats.org/officeDocument/2006/math">
                    <m:r>
                      <a:rPr lang="en-US" i="1" dirty="0" smtClean="0">
                        <a:latin typeface="Cambria Math" panose="02040503050406030204" pitchFamily="18" charset="0"/>
                      </a:rPr>
                      <m:t>𝑐</m:t>
                    </m:r>
                  </m:oMath>
                </a14:m>
                <a:r>
                  <a:rPr lang="en-US" dirty="0"/>
                  <a:t>: K ≈ identity matrix  (every item is different) </a:t>
                </a:r>
              </a:p>
              <a:p>
                <a:pPr lvl="1"/>
                <a:r>
                  <a:rPr lang="en-US" dirty="0"/>
                  <a:t>very large </a:t>
                </a:r>
                <a14:m>
                  <m:oMath xmlns:m="http://schemas.openxmlformats.org/officeDocument/2006/math">
                    <m:r>
                      <a:rPr lang="en-US" i="1" dirty="0" smtClean="0">
                        <a:latin typeface="Cambria Math" panose="02040503050406030204" pitchFamily="18" charset="0"/>
                      </a:rPr>
                      <m:t>𝑐</m:t>
                    </m:r>
                  </m:oMath>
                </a14:m>
                <a:r>
                  <a:rPr lang="en-US" dirty="0"/>
                  <a:t>:  K ≈ unit matrix  (all items are the same)</a:t>
                </a:r>
              </a:p>
              <a:p>
                <a:pPr lvl="1"/>
                <a:endParaRPr lang="en-US" dirty="0"/>
              </a:p>
              <a:p>
                <a:pPr lvl="1"/>
                <a14:m>
                  <m:oMath xmlns:m="http://schemas.openxmlformats.org/officeDocument/2006/math">
                    <m:r>
                      <a:rPr lang="en-US" i="1" dirty="0" smtClean="0">
                        <a:latin typeface="Cambria Math" panose="02040503050406030204" pitchFamily="18" charset="0"/>
                      </a:rPr>
                      <m:t>𝑘</m:t>
                    </m:r>
                    <m:r>
                      <a:rPr lang="en-US" i="1" dirty="0" smtClean="0">
                        <a:latin typeface="Cambria Math" panose="02040503050406030204" pitchFamily="18" charset="0"/>
                      </a:rPr>
                      <m:t>(</m:t>
                    </m:r>
                    <m:r>
                      <a:rPr lang="en-US" b="1" i="1" dirty="0" smtClean="0">
                        <a:latin typeface="Cambria Math" panose="02040503050406030204" pitchFamily="18" charset="0"/>
                      </a:rPr>
                      <m:t>𝒙</m:t>
                    </m:r>
                    <m:r>
                      <a:rPr lang="en-US" b="1" i="1" dirty="0" smtClean="0">
                        <a:latin typeface="Cambria Math" panose="02040503050406030204" pitchFamily="18" charset="0"/>
                      </a:rPr>
                      <m:t>, </m:t>
                    </m:r>
                    <m:r>
                      <a:rPr lang="en-US" b="1" i="1" dirty="0" smtClean="0">
                        <a:latin typeface="Cambria Math" panose="02040503050406030204" pitchFamily="18" charset="0"/>
                      </a:rPr>
                      <m:t>𝒛</m:t>
                    </m:r>
                    <m:r>
                      <a:rPr lang="en-US" i="1" dirty="0" smtClean="0">
                        <a:latin typeface="Cambria Math" panose="02040503050406030204" pitchFamily="18" charset="0"/>
                      </a:rPr>
                      <m:t>) ≈ 1 </m:t>
                    </m:r>
                  </m:oMath>
                </a14:m>
                <a:r>
                  <a:rPr lang="en-US" dirty="0"/>
                  <a:t>when </a:t>
                </a:r>
                <a14:m>
                  <m:oMath xmlns:m="http://schemas.openxmlformats.org/officeDocument/2006/math">
                    <m:r>
                      <a:rPr lang="en-US" b="1" i="1" dirty="0" smtClean="0">
                        <a:latin typeface="Cambria Math" panose="02040503050406030204" pitchFamily="18" charset="0"/>
                      </a:rPr>
                      <m:t>𝒙</m:t>
                    </m:r>
                    <m:r>
                      <a:rPr lang="en-US" b="1" i="1" dirty="0" smtClean="0">
                        <a:latin typeface="Cambria Math" panose="02040503050406030204" pitchFamily="18" charset="0"/>
                      </a:rPr>
                      <m:t>, </m:t>
                    </m:r>
                    <m:r>
                      <a:rPr lang="en-US" b="1" i="1" dirty="0" smtClean="0">
                        <a:latin typeface="Cambria Math" panose="02040503050406030204" pitchFamily="18" charset="0"/>
                      </a:rPr>
                      <m:t>𝒛</m:t>
                    </m:r>
                    <m:r>
                      <a:rPr lang="en-US" b="1" i="1" dirty="0" smtClean="0">
                        <a:latin typeface="Cambria Math" panose="02040503050406030204" pitchFamily="18" charset="0"/>
                      </a:rPr>
                      <m:t> </m:t>
                    </m:r>
                  </m:oMath>
                </a14:m>
                <a:r>
                  <a:rPr lang="en-US" dirty="0"/>
                  <a:t>close</a:t>
                </a:r>
              </a:p>
              <a:p>
                <a:pPr lvl="1"/>
                <a14:m>
                  <m:oMath xmlns:m="http://schemas.openxmlformats.org/officeDocument/2006/math">
                    <m:r>
                      <a:rPr lang="en-US" i="1" dirty="0" smtClean="0">
                        <a:latin typeface="Cambria Math" panose="02040503050406030204" pitchFamily="18" charset="0"/>
                      </a:rPr>
                      <m:t>𝑘</m:t>
                    </m:r>
                    <m:r>
                      <a:rPr lang="en-US" i="1" dirty="0" smtClean="0">
                        <a:latin typeface="Cambria Math" panose="02040503050406030204" pitchFamily="18" charset="0"/>
                      </a:rPr>
                      <m:t>(</m:t>
                    </m:r>
                    <m:r>
                      <a:rPr lang="en-US" b="1" i="1" dirty="0" smtClean="0">
                        <a:latin typeface="Cambria Math" panose="02040503050406030204" pitchFamily="18" charset="0"/>
                      </a:rPr>
                      <m:t>𝒙</m:t>
                    </m:r>
                    <m:r>
                      <a:rPr lang="en-US" b="1" i="1" dirty="0" smtClean="0">
                        <a:latin typeface="Cambria Math" panose="02040503050406030204" pitchFamily="18" charset="0"/>
                      </a:rPr>
                      <m:t>, </m:t>
                    </m:r>
                    <m:r>
                      <a:rPr lang="en-US" b="1" i="1" dirty="0" smtClean="0">
                        <a:latin typeface="Cambria Math" panose="02040503050406030204" pitchFamily="18" charset="0"/>
                      </a:rPr>
                      <m:t>𝒛</m:t>
                    </m:r>
                    <m:r>
                      <a:rPr lang="en-US" i="1" dirty="0" smtClean="0">
                        <a:latin typeface="Cambria Math" panose="02040503050406030204" pitchFamily="18" charset="0"/>
                      </a:rPr>
                      <m:t>) ≈ 0 </m:t>
                    </m:r>
                  </m:oMath>
                </a14:m>
                <a:r>
                  <a:rPr lang="en-US" dirty="0"/>
                  <a:t>when </a:t>
                </a:r>
                <a14:m>
                  <m:oMath xmlns:m="http://schemas.openxmlformats.org/officeDocument/2006/math">
                    <m:r>
                      <a:rPr lang="en-US" b="1" i="1" dirty="0" smtClean="0">
                        <a:latin typeface="Cambria Math" panose="02040503050406030204" pitchFamily="18" charset="0"/>
                      </a:rPr>
                      <m:t>𝒙</m:t>
                    </m:r>
                    <m:r>
                      <a:rPr lang="en-US" b="1" i="1" dirty="0" smtClean="0">
                        <a:latin typeface="Cambria Math" panose="02040503050406030204" pitchFamily="18" charset="0"/>
                      </a:rPr>
                      <m:t>, </m:t>
                    </m:r>
                    <m:r>
                      <a:rPr lang="en-US" b="1" i="1" dirty="0" smtClean="0">
                        <a:latin typeface="Cambria Math" panose="02040503050406030204" pitchFamily="18" charset="0"/>
                      </a:rPr>
                      <m:t>𝒛</m:t>
                    </m:r>
                    <m:r>
                      <a:rPr lang="en-US" b="1" i="1" dirty="0" smtClean="0">
                        <a:latin typeface="Cambria Math" panose="02040503050406030204" pitchFamily="18" charset="0"/>
                      </a:rPr>
                      <m:t> </m:t>
                    </m:r>
                  </m:oMath>
                </a14:m>
                <a:r>
                  <a:rPr lang="en-US" dirty="0"/>
                  <a:t>dissimilar </a:t>
                </a:r>
              </a:p>
              <a:p>
                <a:pPr lvl="1"/>
                <a:endParaRPr lang="en-US" dirty="0"/>
              </a:p>
              <a:p>
                <a:pPr lvl="1"/>
                <a:endParaRPr lang="en-US" dirty="0"/>
              </a:p>
              <a:p>
                <a:pPr lvl="1"/>
                <a:endParaRPr lang="en-US" dirty="0"/>
              </a:p>
            </p:txBody>
          </p:sp>
        </mc:Choice>
        <mc:Fallback>
          <p:sp>
            <p:nvSpPr>
              <p:cNvPr id="4" name="Content Placeholder 3"/>
              <p:cNvSpPr>
                <a:spLocks noGrp="1" noRot="1" noChangeAspect="1" noMove="1" noResize="1" noEditPoints="1" noAdjustHandles="1" noChangeArrowheads="1" noChangeShapeType="1" noTextEdit="1"/>
              </p:cNvSpPr>
              <p:nvPr>
                <p:ph idx="1"/>
              </p:nvPr>
            </p:nvSpPr>
            <p:spPr>
              <a:blipFill>
                <a:blip r:embed="rId2"/>
                <a:stretch>
                  <a:fillRect l="-1037" t="-826"/>
                </a:stretch>
              </a:blipFill>
            </p:spPr>
            <p:txBody>
              <a:bodyPr/>
              <a:lstStyle/>
              <a:p>
                <a:r>
                  <a:rPr lang="en-US">
                    <a:noFill/>
                  </a:rPr>
                  <a:t> </a:t>
                </a:r>
              </a:p>
            </p:txBody>
          </p:sp>
        </mc:Fallback>
      </mc:AlternateContent>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9300" y="3059395"/>
            <a:ext cx="2000250" cy="1285875"/>
          </a:xfrm>
          <a:prstGeom prst="rect">
            <a:avLst/>
          </a:prstGeom>
        </p:spPr>
      </p:pic>
    </p:spTree>
    <p:extLst>
      <p:ext uri="{BB962C8B-B14F-4D97-AF65-F5344CB8AC3E}">
        <p14:creationId xmlns:p14="http://schemas.microsoft.com/office/powerpoint/2010/main" val="2432428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066355A-084C-D24E-9AD2-7E4FC41EA627}" type="slidenum">
              <a:rPr lang="en-US" smtClean="0"/>
              <a:pPr/>
              <a:t>108</a:t>
            </a:fld>
            <a:endParaRPr lang="en-US" dirty="0"/>
          </a:p>
        </p:txBody>
      </p:sp>
      <p:sp>
        <p:nvSpPr>
          <p:cNvPr id="3" name="Title 2"/>
          <p:cNvSpPr>
            <a:spLocks noGrp="1"/>
          </p:cNvSpPr>
          <p:nvPr>
            <p:ph type="title"/>
          </p:nvPr>
        </p:nvSpPr>
        <p:spPr/>
        <p:txBody>
          <a:bodyPr/>
          <a:lstStyle/>
          <a:p>
            <a:r>
              <a:rPr lang="en-US"/>
              <a:t>Gaussian Kernel</a:t>
            </a:r>
            <a:endParaRPr lang="en-US" dirty="0"/>
          </a:p>
        </p:txBody>
      </p:sp>
      <mc:AlternateContent xmlns:mc="http://schemas.openxmlformats.org/markup-compatibility/2006">
        <mc:Choice xmlns:a14="http://schemas.microsoft.com/office/drawing/2010/main" Requires="a14">
          <p:sp>
            <p:nvSpPr>
              <p:cNvPr id="4" name="Content Placeholder 3"/>
              <p:cNvSpPr>
                <a:spLocks noGrp="1"/>
              </p:cNvSpPr>
              <p:nvPr>
                <p:ph idx="1"/>
              </p:nvPr>
            </p:nvSpPr>
            <p:spPr/>
            <p:txBody>
              <a:bodyPr>
                <a:normAutofit fontScale="85000" lnSpcReduction="20000"/>
              </a:bodyPr>
              <a:lstStyle/>
              <a:p>
                <a14:m>
                  <m:oMath xmlns:m="http://schemas.openxmlformats.org/officeDocument/2006/math">
                    <m:r>
                      <a:rPr lang="en-US" i="1" dirty="0" smtClean="0">
                        <a:latin typeface="Cambria Math" panose="02040503050406030204" pitchFamily="18" charset="0"/>
                      </a:rPr>
                      <m:t>𝑘</m:t>
                    </m:r>
                    <m:r>
                      <a:rPr lang="en-US" i="1" dirty="0" smtClean="0">
                        <a:latin typeface="Cambria Math" panose="02040503050406030204" pitchFamily="18" charset="0"/>
                      </a:rPr>
                      <m:t>(</m:t>
                    </m:r>
                    <m:r>
                      <a:rPr lang="en-US" i="1" dirty="0" smtClean="0">
                        <a:latin typeface="Cambria Math" panose="02040503050406030204" pitchFamily="18" charset="0"/>
                      </a:rPr>
                      <m:t>𝑥</m:t>
                    </m:r>
                    <m:r>
                      <a:rPr lang="en-US" i="1" dirty="0" smtClean="0">
                        <a:latin typeface="Cambria Math" panose="02040503050406030204" pitchFamily="18" charset="0"/>
                      </a:rPr>
                      <m:t>, </m:t>
                    </m:r>
                    <m:r>
                      <a:rPr lang="en-US" i="1" dirty="0" smtClean="0">
                        <a:latin typeface="Cambria Math" panose="02040503050406030204" pitchFamily="18" charset="0"/>
                      </a:rPr>
                      <m:t>𝑧</m:t>
                    </m:r>
                    <m:r>
                      <a:rPr lang="en-US" i="1" dirty="0" smtClean="0">
                        <a:latin typeface="Cambria Math" panose="02040503050406030204" pitchFamily="18" charset="0"/>
                      </a:rPr>
                      <m:t>) = </m:t>
                    </m:r>
                    <m:r>
                      <m:rPr>
                        <m:sty m:val="p"/>
                      </m:rPr>
                      <a:rPr lang="en-US" i="1" dirty="0" smtClean="0">
                        <a:latin typeface="Cambria Math" panose="02040503050406030204" pitchFamily="18" charset="0"/>
                      </a:rPr>
                      <m:t>exp</m:t>
                    </m:r>
                    <m:r>
                      <a:rPr lang="en-US" i="1" dirty="0" smtClean="0">
                        <a:latin typeface="Cambria Math" panose="02040503050406030204" pitchFamily="18" charset="0"/>
                      </a:rPr>
                      <m:t>⁡(−</m:t>
                    </m:r>
                    <m:sSup>
                      <m:sSupPr>
                        <m:ctrlPr>
                          <a:rPr lang="en-US" b="0" i="1" dirty="0" smtClean="0">
                            <a:latin typeface="Cambria Math" panose="02040503050406030204" pitchFamily="18" charset="0"/>
                          </a:rPr>
                        </m:ctrlPr>
                      </m:sSupPr>
                      <m:e>
                        <m:d>
                          <m:dPr>
                            <m:ctrlPr>
                              <a:rPr lang="en-US" i="1" dirty="0" smtClean="0">
                                <a:latin typeface="Cambria Math" panose="02040503050406030204" pitchFamily="18" charset="0"/>
                              </a:rPr>
                            </m:ctrlPr>
                          </m:dPr>
                          <m:e>
                            <m:r>
                              <a:rPr lang="en-US" i="1" dirty="0" smtClean="0">
                                <a:latin typeface="Cambria Math" panose="02040503050406030204" pitchFamily="18" charset="0"/>
                              </a:rPr>
                              <m:t>𝑥</m:t>
                            </m:r>
                            <m:r>
                              <a:rPr lang="en-US" i="1" dirty="0" smtClean="0">
                                <a:latin typeface="Cambria Math" panose="02040503050406030204" pitchFamily="18" charset="0"/>
                              </a:rPr>
                              <m:t> − </m:t>
                            </m:r>
                            <m:r>
                              <a:rPr lang="en-US" i="1" dirty="0" smtClean="0">
                                <a:latin typeface="Cambria Math" panose="02040503050406030204" pitchFamily="18" charset="0"/>
                              </a:rPr>
                              <m:t>𝑧</m:t>
                            </m:r>
                          </m:e>
                        </m:d>
                      </m:e>
                      <m:sup>
                        <m:r>
                          <a:rPr lang="en-US" i="1" dirty="0" smtClean="0">
                            <a:latin typeface="Cambria Math" panose="02040503050406030204" pitchFamily="18" charset="0"/>
                          </a:rPr>
                          <m:t>2</m:t>
                        </m:r>
                      </m:sup>
                    </m:sSup>
                    <m:r>
                      <a:rPr lang="en-US" i="1" dirty="0" smtClean="0">
                        <a:latin typeface="Cambria Math" panose="02040503050406030204" pitchFamily="18" charset="0"/>
                      </a:rPr>
                      <m:t>/</m:t>
                    </m:r>
                    <m:r>
                      <a:rPr lang="en-US" i="1" dirty="0" smtClean="0">
                        <a:latin typeface="Cambria Math" panose="02040503050406030204" pitchFamily="18" charset="0"/>
                      </a:rPr>
                      <m:t>𝑐</m:t>
                    </m:r>
                    <m:r>
                      <a:rPr lang="en-US" i="1" dirty="0" smtClean="0">
                        <a:latin typeface="Cambria Math" panose="02040503050406030204" pitchFamily="18" charset="0"/>
                      </a:rPr>
                      <m:t>）</m:t>
                    </m:r>
                  </m:oMath>
                </a14:m>
                <a:endParaRPr lang="en-US" dirty="0"/>
              </a:p>
              <a:p>
                <a:pPr lvl="1"/>
                <a:r>
                  <a:rPr lang="en-US" dirty="0"/>
                  <a:t>Is this a kernel?</a:t>
                </a:r>
              </a:p>
              <a:p>
                <a14:m>
                  <m:oMath xmlns:m="http://schemas.openxmlformats.org/officeDocument/2006/math">
                    <m:r>
                      <a:rPr lang="en-US" i="1" dirty="0" smtClean="0">
                        <a:latin typeface="Cambria Math" panose="02040503050406030204" pitchFamily="18" charset="0"/>
                      </a:rPr>
                      <m:t>𝑘</m:t>
                    </m:r>
                    <m:r>
                      <a:rPr lang="en-US" i="1" dirty="0" smtClean="0">
                        <a:latin typeface="Cambria Math" panose="02040503050406030204" pitchFamily="18" charset="0"/>
                      </a:rPr>
                      <m:t>(</m:t>
                    </m:r>
                    <m:r>
                      <a:rPr lang="en-US" i="1" dirty="0" smtClean="0">
                        <a:latin typeface="Cambria Math" panose="02040503050406030204" pitchFamily="18" charset="0"/>
                      </a:rPr>
                      <m:t>𝑥</m:t>
                    </m:r>
                    <m:r>
                      <a:rPr lang="en-US" i="1" dirty="0" smtClean="0">
                        <a:latin typeface="Cambria Math" panose="02040503050406030204" pitchFamily="18" charset="0"/>
                      </a:rPr>
                      <m:t>, </m:t>
                    </m:r>
                    <m:r>
                      <a:rPr lang="en-US" i="1" dirty="0" smtClean="0">
                        <a:latin typeface="Cambria Math" panose="02040503050406030204" pitchFamily="18" charset="0"/>
                      </a:rPr>
                      <m:t>𝑧</m:t>
                    </m:r>
                    <m:r>
                      <a:rPr lang="en-US" i="1" dirty="0" smtClean="0">
                        <a:latin typeface="Cambria Math" panose="02040503050406030204" pitchFamily="18" charset="0"/>
                      </a:rPr>
                      <m:t>)	= </m:t>
                    </m:r>
                    <m:r>
                      <m:rPr>
                        <m:sty m:val="p"/>
                      </m:rPr>
                      <a:rPr lang="en-US" i="1" dirty="0" smtClean="0">
                        <a:latin typeface="Cambria Math" panose="02040503050406030204" pitchFamily="18" charset="0"/>
                      </a:rPr>
                      <m:t>exp</m:t>
                    </m:r>
                    <m:r>
                      <a:rPr lang="en-US" i="1" dirty="0" smtClean="0">
                        <a:latin typeface="Cambria Math" panose="02040503050406030204" pitchFamily="18" charset="0"/>
                      </a:rPr>
                      <m:t>⁡(−</m:t>
                    </m:r>
                    <m:sSup>
                      <m:sSupPr>
                        <m:ctrlPr>
                          <a:rPr lang="en-US" b="0" i="1" dirty="0" smtClean="0">
                            <a:latin typeface="Cambria Math" panose="02040503050406030204" pitchFamily="18" charset="0"/>
                          </a:rPr>
                        </m:ctrlPr>
                      </m:sSupPr>
                      <m:e>
                        <m:d>
                          <m:dPr>
                            <m:ctrlPr>
                              <a:rPr lang="en-US" i="1" dirty="0" smtClean="0">
                                <a:latin typeface="Cambria Math" panose="02040503050406030204" pitchFamily="18" charset="0"/>
                              </a:rPr>
                            </m:ctrlPr>
                          </m:dPr>
                          <m:e>
                            <m:r>
                              <a:rPr lang="en-US" i="1" dirty="0" smtClean="0">
                                <a:latin typeface="Cambria Math" panose="02040503050406030204" pitchFamily="18" charset="0"/>
                              </a:rPr>
                              <m:t>𝑥</m:t>
                            </m:r>
                            <m:r>
                              <a:rPr lang="en-US" i="1" dirty="0" smtClean="0">
                                <a:latin typeface="Cambria Math" panose="02040503050406030204" pitchFamily="18" charset="0"/>
                              </a:rPr>
                              <m:t> − </m:t>
                            </m:r>
                            <m:r>
                              <a:rPr lang="en-US" i="1" dirty="0" smtClean="0">
                                <a:latin typeface="Cambria Math" panose="02040503050406030204" pitchFamily="18" charset="0"/>
                              </a:rPr>
                              <m:t>𝑧</m:t>
                            </m:r>
                          </m:e>
                        </m:d>
                      </m:e>
                      <m:sup>
                        <m:r>
                          <a:rPr lang="en-US" i="1" dirty="0" smtClean="0">
                            <a:latin typeface="Cambria Math" panose="02040503050406030204" pitchFamily="18" charset="0"/>
                          </a:rPr>
                          <m:t>2</m:t>
                        </m:r>
                      </m:sup>
                    </m:sSup>
                    <m:r>
                      <a:rPr lang="en-US" i="1" dirty="0" smtClean="0">
                        <a:latin typeface="Cambria Math" panose="02040503050406030204" pitchFamily="18" charset="0"/>
                      </a:rPr>
                      <m:t>/2</m:t>
                    </m:r>
                    <m:sSup>
                      <m:sSupPr>
                        <m:ctrlPr>
                          <a:rPr lang="en-US" b="0" i="1" dirty="0" smtClean="0">
                            <a:latin typeface="Cambria Math" panose="02040503050406030204" pitchFamily="18" charset="0"/>
                          </a:rPr>
                        </m:ctrlPr>
                      </m:sSupPr>
                      <m:e>
                        <m:r>
                          <a:rPr lang="en-US" i="1" dirty="0" smtClean="0">
                            <a:latin typeface="Cambria Math" panose="02040503050406030204" pitchFamily="18" charset="0"/>
                          </a:rPr>
                          <m:t>𝜎</m:t>
                        </m:r>
                      </m:e>
                      <m:sup>
                        <m:r>
                          <a:rPr lang="en-US" i="1" dirty="0" smtClean="0">
                            <a:latin typeface="Cambria Math" panose="02040503050406030204" pitchFamily="18" charset="0"/>
                          </a:rPr>
                          <m:t>2</m:t>
                        </m:r>
                      </m:sup>
                    </m:sSup>
                    <m:r>
                      <a:rPr lang="en-US" i="1" dirty="0" smtClean="0">
                        <a:latin typeface="Cambria Math" panose="02040503050406030204" pitchFamily="18" charset="0"/>
                      </a:rPr>
                      <m:t>）</m:t>
                    </m:r>
                  </m:oMath>
                </a14:m>
                <a:endParaRPr lang="en-US" dirty="0"/>
              </a:p>
              <a:p>
                <a:pPr lvl="1"/>
                <a:r>
                  <a:rPr lang="en-US" dirty="0"/>
                  <a:t> 		</a:t>
                </a:r>
                <a14:m>
                  <m:oMath xmlns:m="http://schemas.openxmlformats.org/officeDocument/2006/math">
                    <m:r>
                      <a:rPr lang="en-US" i="1" dirty="0" smtClean="0">
                        <a:latin typeface="Cambria Math" panose="02040503050406030204" pitchFamily="18" charset="0"/>
                      </a:rPr>
                      <m:t>= </m:t>
                    </m:r>
                    <m:r>
                      <m:rPr>
                        <m:sty m:val="p"/>
                      </m:rPr>
                      <a:rPr lang="en-US" i="1" dirty="0" smtClean="0">
                        <a:latin typeface="Cambria Math" panose="02040503050406030204" pitchFamily="18" charset="0"/>
                      </a:rPr>
                      <m:t>exp</m:t>
                    </m:r>
                    <m:r>
                      <a:rPr lang="en-US" i="1" dirty="0" smtClean="0">
                        <a:latin typeface="Cambria Math" panose="02040503050406030204" pitchFamily="18" charset="0"/>
                      </a:rPr>
                      <m:t>⁡(−(</m:t>
                    </m:r>
                    <m:r>
                      <a:rPr lang="en-US" i="1" dirty="0" smtClean="0">
                        <a:latin typeface="Cambria Math" panose="02040503050406030204" pitchFamily="18" charset="0"/>
                      </a:rPr>
                      <m:t>𝑥𝑥</m:t>
                    </m:r>
                    <m:r>
                      <a:rPr lang="en-US" i="1" dirty="0" smtClean="0">
                        <a:latin typeface="Cambria Math" panose="02040503050406030204" pitchFamily="18" charset="0"/>
                      </a:rPr>
                      <m:t>  + </m:t>
                    </m:r>
                    <m:r>
                      <a:rPr lang="en-US" i="1" dirty="0" err="1" smtClean="0">
                        <a:latin typeface="Cambria Math" panose="02040503050406030204" pitchFamily="18" charset="0"/>
                      </a:rPr>
                      <m:t>𝑧𝑧</m:t>
                    </m:r>
                    <m:r>
                      <a:rPr lang="en-US" i="1" dirty="0" smtClean="0">
                        <a:latin typeface="Cambria Math" panose="02040503050406030204" pitchFamily="18" charset="0"/>
                      </a:rPr>
                      <m:t> − 2</m:t>
                    </m:r>
                    <m:r>
                      <a:rPr lang="en-US" i="1" dirty="0" smtClean="0">
                        <a:latin typeface="Cambria Math" panose="02040503050406030204" pitchFamily="18" charset="0"/>
                      </a:rPr>
                      <m:t>𝑥𝑧</m:t>
                    </m:r>
                    <m:r>
                      <a:rPr lang="en-US" i="1" dirty="0" smtClean="0">
                        <a:latin typeface="Cambria Math" panose="02040503050406030204" pitchFamily="18" charset="0"/>
                      </a:rPr>
                      <m:t>)/2</m:t>
                    </m:r>
                    <m:sSup>
                      <m:sSupPr>
                        <m:ctrlPr>
                          <a:rPr lang="en-US" b="0" i="1" dirty="0" smtClean="0">
                            <a:latin typeface="Cambria Math" panose="02040503050406030204" pitchFamily="18" charset="0"/>
                          </a:rPr>
                        </m:ctrlPr>
                      </m:sSupPr>
                      <m:e>
                        <m:r>
                          <a:rPr lang="en-US" i="1" dirty="0" smtClean="0">
                            <a:latin typeface="Cambria Math" panose="02040503050406030204" pitchFamily="18" charset="0"/>
                          </a:rPr>
                          <m:t>𝜎</m:t>
                        </m:r>
                      </m:e>
                      <m:sup>
                        <m:r>
                          <a:rPr lang="en-US" i="1" dirty="0" smtClean="0">
                            <a:latin typeface="Cambria Math" panose="02040503050406030204" pitchFamily="18" charset="0"/>
                          </a:rPr>
                          <m:t>2</m:t>
                        </m:r>
                      </m:sup>
                    </m:sSup>
                    <m:r>
                      <a:rPr lang="en-US" i="1" dirty="0" smtClean="0">
                        <a:latin typeface="Cambria Math" panose="02040503050406030204" pitchFamily="18" charset="0"/>
                      </a:rPr>
                      <m:t>）</m:t>
                    </m:r>
                  </m:oMath>
                </a14:m>
                <a:endParaRPr lang="en-US" dirty="0"/>
              </a:p>
              <a:p>
                <a:pPr lvl="1"/>
                <a:r>
                  <a:rPr lang="en-US" dirty="0"/>
                  <a:t>		</a:t>
                </a:r>
                <a14:m>
                  <m:oMath xmlns:m="http://schemas.openxmlformats.org/officeDocument/2006/math">
                    <m:r>
                      <a:rPr lang="en-US" i="1" dirty="0" smtClean="0">
                        <a:latin typeface="Cambria Math" panose="02040503050406030204" pitchFamily="18" charset="0"/>
                      </a:rPr>
                      <m:t>= </m:t>
                    </m:r>
                    <m:r>
                      <m:rPr>
                        <m:sty m:val="p"/>
                      </m:rPr>
                      <a:rPr lang="en-US" i="1" dirty="0" smtClean="0">
                        <a:latin typeface="Cambria Math" panose="02040503050406030204" pitchFamily="18" charset="0"/>
                      </a:rPr>
                      <m:t>exp</m:t>
                    </m:r>
                    <m:r>
                      <a:rPr lang="en-US" i="1" dirty="0" smtClean="0">
                        <a:latin typeface="Cambria Math" panose="02040503050406030204" pitchFamily="18" charset="0"/>
                      </a:rPr>
                      <m:t>⁡(−</m:t>
                    </m:r>
                    <m:r>
                      <a:rPr lang="en-US" i="1" dirty="0" smtClean="0">
                        <a:latin typeface="Cambria Math" panose="02040503050406030204" pitchFamily="18" charset="0"/>
                      </a:rPr>
                      <m:t>𝑥𝑥</m:t>
                    </m:r>
                    <m:r>
                      <a:rPr lang="en-US" i="1" dirty="0" smtClean="0">
                        <a:latin typeface="Cambria Math" panose="02040503050406030204" pitchFamily="18" charset="0"/>
                      </a:rPr>
                      <m:t>/2</m:t>
                    </m:r>
                    <m:sSup>
                      <m:sSupPr>
                        <m:ctrlPr>
                          <a:rPr lang="en-US" b="0" i="1" dirty="0" smtClean="0">
                            <a:latin typeface="Cambria Math" panose="02040503050406030204" pitchFamily="18" charset="0"/>
                          </a:rPr>
                        </m:ctrlPr>
                      </m:sSupPr>
                      <m:e>
                        <m:r>
                          <a:rPr lang="en-US" i="1" dirty="0" smtClean="0">
                            <a:latin typeface="Cambria Math" panose="02040503050406030204" pitchFamily="18" charset="0"/>
                          </a:rPr>
                          <m:t>𝜎</m:t>
                        </m:r>
                      </m:e>
                      <m:sup>
                        <m:r>
                          <a:rPr lang="en-US" i="1" dirty="0" smtClean="0">
                            <a:latin typeface="Cambria Math" panose="02040503050406030204" pitchFamily="18" charset="0"/>
                          </a:rPr>
                          <m:t>2</m:t>
                        </m:r>
                      </m:sup>
                    </m:sSup>
                    <m:r>
                      <a:rPr lang="en-US" i="1" dirty="0" smtClean="0">
                        <a:latin typeface="Cambria Math" panose="02040503050406030204" pitchFamily="18" charset="0"/>
                      </a:rPr>
                      <m:t>）</m:t>
                    </m:r>
                    <m:r>
                      <m:rPr>
                        <m:sty m:val="p"/>
                      </m:rPr>
                      <a:rPr lang="en-US" i="1" dirty="0" smtClean="0">
                        <a:latin typeface="Cambria Math" panose="02040503050406030204" pitchFamily="18" charset="0"/>
                      </a:rPr>
                      <m:t>exp</m:t>
                    </m:r>
                    <m:r>
                      <a:rPr lang="en-US" i="1" dirty="0" smtClean="0">
                        <a:latin typeface="Cambria Math" panose="02040503050406030204" pitchFamily="18" charset="0"/>
                      </a:rPr>
                      <m:t>⁡(</m:t>
                    </m:r>
                    <m:r>
                      <a:rPr lang="en-US" i="1" dirty="0" err="1" smtClean="0">
                        <a:latin typeface="Cambria Math" panose="02040503050406030204" pitchFamily="18" charset="0"/>
                      </a:rPr>
                      <m:t>𝑥𝑧</m:t>
                    </m:r>
                    <m:r>
                      <a:rPr lang="en-US" i="1" dirty="0" smtClean="0">
                        <a:latin typeface="Cambria Math" panose="02040503050406030204" pitchFamily="18" charset="0"/>
                      </a:rPr>
                      <m:t>/</m:t>
                    </m:r>
                    <m:sSup>
                      <m:sSupPr>
                        <m:ctrlPr>
                          <a:rPr lang="en-US" b="0" i="1" dirty="0" smtClean="0">
                            <a:latin typeface="Cambria Math" panose="02040503050406030204" pitchFamily="18" charset="0"/>
                          </a:rPr>
                        </m:ctrlPr>
                      </m:sSupPr>
                      <m:e>
                        <m:r>
                          <a:rPr lang="en-US" i="1" dirty="0" smtClean="0">
                            <a:latin typeface="Cambria Math" panose="02040503050406030204" pitchFamily="18" charset="0"/>
                          </a:rPr>
                          <m:t>𝜎</m:t>
                        </m:r>
                      </m:e>
                      <m:sup>
                        <m:r>
                          <a:rPr lang="en-US" i="1" dirty="0" smtClean="0">
                            <a:latin typeface="Cambria Math" panose="02040503050406030204" pitchFamily="18" charset="0"/>
                          </a:rPr>
                          <m:t>2</m:t>
                        </m:r>
                      </m:sup>
                    </m:sSup>
                    <m:r>
                      <a:rPr lang="en-US" i="1" dirty="0" smtClean="0">
                        <a:latin typeface="Cambria Math" panose="02040503050406030204" pitchFamily="18" charset="0"/>
                      </a:rPr>
                      <m:t>) </m:t>
                    </m:r>
                    <m:r>
                      <m:rPr>
                        <m:sty m:val="p"/>
                      </m:rPr>
                      <a:rPr lang="en-US" i="1" dirty="0" smtClean="0">
                        <a:latin typeface="Cambria Math" panose="02040503050406030204" pitchFamily="18" charset="0"/>
                      </a:rPr>
                      <m:t>exp</m:t>
                    </m:r>
                    <m:r>
                      <a:rPr lang="en-US" i="1" dirty="0" smtClean="0">
                        <a:latin typeface="Cambria Math" panose="02040503050406030204" pitchFamily="18" charset="0"/>
                      </a:rPr>
                      <m:t>⁡(−</m:t>
                    </m:r>
                    <m:r>
                      <a:rPr lang="en-US" i="1" dirty="0" err="1" smtClean="0">
                        <a:latin typeface="Cambria Math" panose="02040503050406030204" pitchFamily="18" charset="0"/>
                      </a:rPr>
                      <m:t>𝑧𝑧</m:t>
                    </m:r>
                    <m:r>
                      <a:rPr lang="en-US" i="1" dirty="0" smtClean="0">
                        <a:latin typeface="Cambria Math" panose="02040503050406030204" pitchFamily="18" charset="0"/>
                      </a:rPr>
                      <m:t>/2</m:t>
                    </m:r>
                    <m:sSup>
                      <m:sSupPr>
                        <m:ctrlPr>
                          <a:rPr lang="en-US" b="0" i="1" dirty="0" smtClean="0">
                            <a:latin typeface="Cambria Math" panose="02040503050406030204" pitchFamily="18" charset="0"/>
                          </a:rPr>
                        </m:ctrlPr>
                      </m:sSupPr>
                      <m:e>
                        <m:r>
                          <a:rPr lang="en-US" i="1" dirty="0" smtClean="0">
                            <a:latin typeface="Cambria Math" panose="02040503050406030204" pitchFamily="18" charset="0"/>
                          </a:rPr>
                          <m:t>𝜎</m:t>
                        </m:r>
                      </m:e>
                      <m:sup>
                        <m:r>
                          <a:rPr lang="en-US" i="1" dirty="0" smtClean="0">
                            <a:latin typeface="Cambria Math" panose="02040503050406030204" pitchFamily="18" charset="0"/>
                          </a:rPr>
                          <m:t>2</m:t>
                        </m:r>
                      </m:sup>
                    </m:sSup>
                    <m:r>
                      <a:rPr lang="en-US" i="1" dirty="0" smtClean="0">
                        <a:latin typeface="Cambria Math" panose="02040503050406030204" pitchFamily="18" charset="0"/>
                      </a:rPr>
                      <m:t>）</m:t>
                    </m:r>
                  </m:oMath>
                </a14:m>
                <a:endParaRPr lang="en-US" dirty="0"/>
              </a:p>
              <a:p>
                <a:pPr lvl="1"/>
                <a:r>
                  <a:rPr lang="en-US" dirty="0"/>
                  <a:t>		</a:t>
                </a:r>
                <a14:m>
                  <m:oMath xmlns:m="http://schemas.openxmlformats.org/officeDocument/2006/math">
                    <m:r>
                      <a:rPr lang="en-US" i="1" dirty="0" smtClean="0">
                        <a:latin typeface="Cambria Math" panose="02040503050406030204" pitchFamily="18" charset="0"/>
                      </a:rPr>
                      <m:t>= </m:t>
                    </m:r>
                    <m:r>
                      <a:rPr lang="en-US" i="1" dirty="0" smtClean="0">
                        <a:latin typeface="Cambria Math" panose="02040503050406030204" pitchFamily="18" charset="0"/>
                      </a:rPr>
                      <m:t>𝑓</m:t>
                    </m:r>
                    <m:r>
                      <a:rPr lang="en-US" i="1" dirty="0" smtClean="0">
                        <a:latin typeface="Cambria Math" panose="02040503050406030204" pitchFamily="18" charset="0"/>
                      </a:rPr>
                      <m:t>(</m:t>
                    </m:r>
                    <m:r>
                      <a:rPr lang="en-US" i="1" dirty="0" smtClean="0">
                        <a:latin typeface="Cambria Math" panose="02040503050406030204" pitchFamily="18" charset="0"/>
                      </a:rPr>
                      <m:t>𝑥</m:t>
                    </m:r>
                    <m:r>
                      <a:rPr lang="en-US" i="1" dirty="0" smtClean="0">
                        <a:latin typeface="Cambria Math" panose="02040503050406030204" pitchFamily="18" charset="0"/>
                      </a:rPr>
                      <m:t>) </m:t>
                    </m:r>
                    <m:r>
                      <m:rPr>
                        <m:sty m:val="p"/>
                      </m:rPr>
                      <a:rPr lang="en-US" i="1" dirty="0" smtClean="0">
                        <a:latin typeface="Cambria Math" panose="02040503050406030204" pitchFamily="18" charset="0"/>
                      </a:rPr>
                      <m:t>exp</m:t>
                    </m:r>
                    <m:r>
                      <a:rPr lang="en-US" i="1" dirty="0" smtClean="0">
                        <a:latin typeface="Cambria Math" panose="02040503050406030204" pitchFamily="18" charset="0"/>
                      </a:rPr>
                      <m:t>⁡(</m:t>
                    </m:r>
                    <m:r>
                      <a:rPr lang="en-US" i="1" dirty="0" err="1" smtClean="0">
                        <a:latin typeface="Cambria Math" panose="02040503050406030204" pitchFamily="18" charset="0"/>
                      </a:rPr>
                      <m:t>𝑥𝑧</m:t>
                    </m:r>
                    <m:r>
                      <a:rPr lang="en-US" i="1" dirty="0" smtClean="0">
                        <a:latin typeface="Cambria Math" panose="02040503050406030204" pitchFamily="18" charset="0"/>
                      </a:rPr>
                      <m:t>/</m:t>
                    </m:r>
                    <m:sSup>
                      <m:sSupPr>
                        <m:ctrlPr>
                          <a:rPr lang="en-US" b="0" i="1" dirty="0" smtClean="0">
                            <a:latin typeface="Cambria Math" panose="02040503050406030204" pitchFamily="18" charset="0"/>
                          </a:rPr>
                        </m:ctrlPr>
                      </m:sSupPr>
                      <m:e>
                        <m:r>
                          <a:rPr lang="en-US" i="1" dirty="0" smtClean="0">
                            <a:latin typeface="Cambria Math" panose="02040503050406030204" pitchFamily="18" charset="0"/>
                          </a:rPr>
                          <m:t>𝜎</m:t>
                        </m:r>
                      </m:e>
                      <m:sup>
                        <m:r>
                          <a:rPr lang="en-US" i="1" dirty="0" smtClean="0">
                            <a:latin typeface="Cambria Math" panose="02040503050406030204" pitchFamily="18" charset="0"/>
                          </a:rPr>
                          <m:t>2</m:t>
                        </m:r>
                      </m:sup>
                    </m:sSup>
                    <m:r>
                      <a:rPr lang="en-US" i="1" dirty="0" smtClean="0">
                        <a:latin typeface="Cambria Math" panose="02040503050406030204" pitchFamily="18" charset="0"/>
                      </a:rPr>
                      <m:t>) </m:t>
                    </m:r>
                    <m:r>
                      <a:rPr lang="en-US" i="1" dirty="0" smtClean="0">
                        <a:latin typeface="Cambria Math" panose="02040503050406030204" pitchFamily="18" charset="0"/>
                      </a:rPr>
                      <m:t>𝑓</m:t>
                    </m:r>
                    <m:r>
                      <a:rPr lang="en-US" i="1" dirty="0" smtClean="0">
                        <a:latin typeface="Cambria Math" panose="02040503050406030204" pitchFamily="18" charset="0"/>
                      </a:rPr>
                      <m:t>(</m:t>
                    </m:r>
                    <m:r>
                      <a:rPr lang="en-US" i="1" dirty="0" smtClean="0">
                        <a:latin typeface="Cambria Math" panose="02040503050406030204" pitchFamily="18" charset="0"/>
                      </a:rPr>
                      <m:t>𝑧</m:t>
                    </m:r>
                    <m:r>
                      <a:rPr lang="en-US" i="1" dirty="0" smtClean="0">
                        <a:latin typeface="Cambria Math" panose="02040503050406030204" pitchFamily="18" charset="0"/>
                      </a:rPr>
                      <m:t>)  </m:t>
                    </m:r>
                  </m:oMath>
                </a14:m>
                <a:endParaRPr lang="en-US" dirty="0"/>
              </a:p>
              <a:p>
                <a14:m>
                  <m:oMath xmlns:m="http://schemas.openxmlformats.org/officeDocument/2006/math">
                    <m:r>
                      <m:rPr>
                        <m:sty m:val="p"/>
                      </m:rPr>
                      <a:rPr lang="en-US" i="1" dirty="0" smtClean="0">
                        <a:latin typeface="Cambria Math" panose="02040503050406030204" pitchFamily="18" charset="0"/>
                      </a:rPr>
                      <m:t>exp</m:t>
                    </m:r>
                    <m:r>
                      <a:rPr lang="en-US" i="1" dirty="0" smtClean="0">
                        <a:latin typeface="Cambria Math" panose="02040503050406030204" pitchFamily="18" charset="0"/>
                      </a:rPr>
                      <m:t>⁡(</m:t>
                    </m:r>
                    <m:r>
                      <a:rPr lang="en-US" i="1" dirty="0" err="1" smtClean="0">
                        <a:latin typeface="Cambria Math" panose="02040503050406030204" pitchFamily="18" charset="0"/>
                      </a:rPr>
                      <m:t>𝑥𝑧</m:t>
                    </m:r>
                    <m:r>
                      <a:rPr lang="en-US" i="1" dirty="0" smtClean="0">
                        <a:latin typeface="Cambria Math" panose="02040503050406030204" pitchFamily="18" charset="0"/>
                      </a:rPr>
                      <m:t>/</m:t>
                    </m:r>
                    <m:sSup>
                      <m:sSupPr>
                        <m:ctrlPr>
                          <a:rPr lang="en-US" b="0" i="1" dirty="0" smtClean="0">
                            <a:latin typeface="Cambria Math" panose="02040503050406030204" pitchFamily="18" charset="0"/>
                          </a:rPr>
                        </m:ctrlPr>
                      </m:sSupPr>
                      <m:e>
                        <m:r>
                          <a:rPr lang="en-US" i="1" dirty="0" smtClean="0">
                            <a:latin typeface="Cambria Math" panose="02040503050406030204" pitchFamily="18" charset="0"/>
                          </a:rPr>
                          <m:t>𝜎</m:t>
                        </m:r>
                      </m:e>
                      <m:sup>
                        <m:r>
                          <a:rPr lang="en-US" i="1" dirty="0" smtClean="0">
                            <a:latin typeface="Cambria Math" panose="02040503050406030204" pitchFamily="18" charset="0"/>
                          </a:rPr>
                          <m:t>2</m:t>
                        </m:r>
                      </m:sup>
                    </m:sSup>
                    <m:r>
                      <a:rPr lang="en-US" i="1" dirty="0" smtClean="0">
                        <a:latin typeface="Cambria Math" panose="02040503050406030204" pitchFamily="18" charset="0"/>
                      </a:rPr>
                      <m:t>)  </m:t>
                    </m:r>
                  </m:oMath>
                </a14:m>
                <a:r>
                  <a:rPr lang="en-US" dirty="0"/>
                  <a:t>is a valid kernel: </a:t>
                </a:r>
              </a:p>
              <a:p>
                <a:pPr lvl="1"/>
                <a14:m>
                  <m:oMath xmlns:m="http://schemas.openxmlformats.org/officeDocument/2006/math">
                    <m:r>
                      <a:rPr lang="en-US" i="1" dirty="0" smtClean="0">
                        <a:latin typeface="Cambria Math" panose="02040503050406030204" pitchFamily="18" charset="0"/>
                      </a:rPr>
                      <m:t>𝑥𝑧</m:t>
                    </m:r>
                    <m:r>
                      <a:rPr lang="en-US" i="1" dirty="0" smtClean="0">
                        <a:latin typeface="Cambria Math" panose="02040503050406030204" pitchFamily="18" charset="0"/>
                      </a:rPr>
                      <m:t> </m:t>
                    </m:r>
                  </m:oMath>
                </a14:m>
                <a:r>
                  <a:rPr lang="en-US" dirty="0"/>
                  <a:t>is the linear kernel; </a:t>
                </a:r>
              </a:p>
              <a:p>
                <a:pPr lvl="1"/>
                <a:r>
                  <a:rPr lang="en-US" dirty="0"/>
                  <a:t>we can multiply kernels by constants </a:t>
                </a:r>
                <a14:m>
                  <m:oMath xmlns:m="http://schemas.openxmlformats.org/officeDocument/2006/math">
                    <m:r>
                      <a:rPr lang="en-US" i="1" dirty="0" smtClean="0">
                        <a:latin typeface="Cambria Math" panose="02040503050406030204" pitchFamily="18" charset="0"/>
                      </a:rPr>
                      <m:t>(1/</m:t>
                    </m:r>
                    <m:sSup>
                      <m:sSupPr>
                        <m:ctrlPr>
                          <a:rPr lang="en-US" b="0" i="1" dirty="0" smtClean="0">
                            <a:latin typeface="Cambria Math" panose="02040503050406030204" pitchFamily="18" charset="0"/>
                          </a:rPr>
                        </m:ctrlPr>
                      </m:sSupPr>
                      <m:e>
                        <m:r>
                          <a:rPr lang="en-US" i="1" dirty="0" smtClean="0">
                            <a:latin typeface="Cambria Math" panose="02040503050406030204" pitchFamily="18" charset="0"/>
                          </a:rPr>
                          <m:t>𝜎</m:t>
                        </m:r>
                      </m:e>
                      <m:sup>
                        <m:r>
                          <a:rPr lang="en-US" i="1" dirty="0" smtClean="0">
                            <a:latin typeface="Cambria Math" panose="02040503050406030204" pitchFamily="18" charset="0"/>
                          </a:rPr>
                          <m:t>2</m:t>
                        </m:r>
                      </m:sup>
                    </m:sSup>
                    <m:r>
                      <a:rPr lang="en-US" i="1" dirty="0" smtClean="0">
                        <a:latin typeface="Cambria Math" panose="02040503050406030204" pitchFamily="18" charset="0"/>
                      </a:rPr>
                      <m:t>) </m:t>
                    </m:r>
                  </m:oMath>
                </a14:m>
                <a:endParaRPr lang="en-US" dirty="0"/>
              </a:p>
              <a:p>
                <a:pPr lvl="1"/>
                <a:r>
                  <a:rPr lang="en-US" dirty="0"/>
                  <a:t>we can exponentiate kernels </a:t>
                </a:r>
              </a:p>
              <a:p>
                <a:r>
                  <a:rPr lang="en-US" dirty="0"/>
                  <a:t>Unlike the discrete kernels discussed earlier, here you cannot easily explicitly blow up the feature space to get an identical representation.</a:t>
                </a:r>
              </a:p>
              <a:p>
                <a:pPr lvl="1"/>
                <a:endParaRPr lang="en-US" dirty="0"/>
              </a:p>
              <a:p>
                <a:pPr lvl="1"/>
                <a:endParaRPr lang="en-US" dirty="0"/>
              </a:p>
              <a:p>
                <a:pPr lvl="1"/>
                <a:endParaRPr lang="en-US" dirty="0"/>
              </a:p>
            </p:txBody>
          </p:sp>
        </mc:Choice>
        <mc:Fallback>
          <p:sp>
            <p:nvSpPr>
              <p:cNvPr id="4" name="Content Placeholder 3"/>
              <p:cNvSpPr>
                <a:spLocks noGrp="1" noRot="1" noChangeAspect="1" noMove="1" noResize="1" noEditPoints="1" noAdjustHandles="1" noChangeArrowheads="1" noChangeShapeType="1" noTextEdit="1"/>
              </p:cNvSpPr>
              <p:nvPr>
                <p:ph idx="1"/>
              </p:nvPr>
            </p:nvSpPr>
            <p:spPr>
              <a:blipFill>
                <a:blip r:embed="rId2"/>
                <a:stretch>
                  <a:fillRect l="-667" t="-661"/>
                </a:stretch>
              </a:blipFill>
            </p:spPr>
            <p:txBody>
              <a:bodyPr/>
              <a:lstStyle/>
              <a:p>
                <a:r>
                  <a:rPr lang="en-US">
                    <a:noFill/>
                  </a:rPr>
                  <a:t> </a:t>
                </a:r>
              </a:p>
            </p:txBody>
          </p:sp>
        </mc:Fallback>
      </mc:AlternateContent>
    </p:spTree>
    <p:extLst>
      <p:ext uri="{BB962C8B-B14F-4D97-AF65-F5344CB8AC3E}">
        <p14:creationId xmlns:p14="http://schemas.microsoft.com/office/powerpoint/2010/main" val="2706396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066355A-084C-D24E-9AD2-7E4FC41EA627}" type="slidenum">
              <a:rPr lang="en-US" smtClean="0"/>
              <a:pPr/>
              <a:t>109</a:t>
            </a:fld>
            <a:endParaRPr lang="en-US" dirty="0"/>
          </a:p>
        </p:txBody>
      </p:sp>
      <p:sp>
        <p:nvSpPr>
          <p:cNvPr id="3" name="Title 2"/>
          <p:cNvSpPr>
            <a:spLocks noGrp="1"/>
          </p:cNvSpPr>
          <p:nvPr>
            <p:ph type="title"/>
          </p:nvPr>
        </p:nvSpPr>
        <p:spPr/>
        <p:txBody>
          <a:bodyPr/>
          <a:lstStyle/>
          <a:p>
            <a:r>
              <a:rPr lang="en-US" dirty="0"/>
              <a:t>Kernels Over (Finite) Sets</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p:txBody>
              <a:bodyPr>
                <a:normAutofit/>
              </a:bodyPr>
              <a:lstStyle/>
              <a:p>
                <a14:m>
                  <m:oMath xmlns:m="http://schemas.openxmlformats.org/officeDocument/2006/math">
                    <m:r>
                      <a:rPr lang="en-US" i="1" dirty="0" smtClean="0">
                        <a:latin typeface="Cambria Math" panose="02040503050406030204" pitchFamily="18" charset="0"/>
                      </a:rPr>
                      <m:t>𝑋</m:t>
                    </m:r>
                    <m:r>
                      <a:rPr lang="en-US" i="1" dirty="0" smtClean="0">
                        <a:latin typeface="Cambria Math" panose="02040503050406030204" pitchFamily="18" charset="0"/>
                      </a:rPr>
                      <m:t>, </m:t>
                    </m:r>
                    <m:r>
                      <a:rPr lang="en-US" i="1" dirty="0" smtClean="0">
                        <a:latin typeface="Cambria Math" panose="02040503050406030204" pitchFamily="18" charset="0"/>
                      </a:rPr>
                      <m:t>𝑍</m:t>
                    </m:r>
                    <m:r>
                      <a:rPr lang="en-US" i="1" dirty="0" smtClean="0">
                        <a:latin typeface="Cambria Math" panose="02040503050406030204" pitchFamily="18" charset="0"/>
                      </a:rPr>
                      <m:t>: </m:t>
                    </m:r>
                  </m:oMath>
                </a14:m>
                <a:r>
                  <a:rPr lang="en-US" dirty="0"/>
                  <a:t>subsets of a finite set </a:t>
                </a:r>
                <a14:m>
                  <m:oMath xmlns:m="http://schemas.openxmlformats.org/officeDocument/2006/math">
                    <m:r>
                      <a:rPr lang="en-US" i="1" dirty="0" smtClean="0">
                        <a:latin typeface="Cambria Math" panose="02040503050406030204" pitchFamily="18" charset="0"/>
                      </a:rPr>
                      <m:t>𝐷</m:t>
                    </m:r>
                  </m:oMath>
                </a14:m>
                <a:r>
                  <a:rPr lang="en-US" dirty="0"/>
                  <a:t> with </a:t>
                </a:r>
                <a14:m>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rPr>
                      <m:t>𝐷</m:t>
                    </m:r>
                    <m:r>
                      <a:rPr lang="en-US" i="1" dirty="0" smtClean="0">
                        <a:latin typeface="Cambria Math" panose="02040503050406030204" pitchFamily="18" charset="0"/>
                      </a:rPr>
                      <m:t>| </m:t>
                    </m:r>
                  </m:oMath>
                </a14:m>
                <a:r>
                  <a:rPr lang="en-US" dirty="0"/>
                  <a:t>elements</a:t>
                </a:r>
              </a:p>
              <a:p>
                <a14:m>
                  <m:oMath xmlns:m="http://schemas.openxmlformats.org/officeDocument/2006/math">
                    <m:r>
                      <a:rPr lang="en-US" i="1" dirty="0" smtClean="0">
                        <a:latin typeface="Cambria Math" panose="02040503050406030204" pitchFamily="18" charset="0"/>
                      </a:rPr>
                      <m:t>𝑘</m:t>
                    </m:r>
                    <m:r>
                      <a:rPr lang="en-US" i="1" dirty="0" smtClean="0">
                        <a:latin typeface="Cambria Math" panose="02040503050406030204" pitchFamily="18" charset="0"/>
                      </a:rPr>
                      <m:t>(</m:t>
                    </m:r>
                    <m:r>
                      <a:rPr lang="en-US" i="1" dirty="0" smtClean="0">
                        <a:latin typeface="Cambria Math" panose="02040503050406030204" pitchFamily="18" charset="0"/>
                      </a:rPr>
                      <m:t>𝑋</m:t>
                    </m:r>
                    <m:r>
                      <a:rPr lang="en-US" i="1" dirty="0" smtClean="0">
                        <a:latin typeface="Cambria Math" panose="02040503050406030204" pitchFamily="18" charset="0"/>
                      </a:rPr>
                      <m:t>, </m:t>
                    </m:r>
                    <m:r>
                      <a:rPr lang="en-US" i="1" dirty="0" smtClean="0">
                        <a:latin typeface="Cambria Math" panose="02040503050406030204" pitchFamily="18" charset="0"/>
                      </a:rPr>
                      <m:t>𝑍</m:t>
                    </m:r>
                    <m:r>
                      <a:rPr lang="en-US" i="1" dirty="0" smtClean="0">
                        <a:latin typeface="Cambria Math" panose="02040503050406030204" pitchFamily="18" charset="0"/>
                      </a:rPr>
                      <m:t>) = |</m:t>
                    </m:r>
                    <m:r>
                      <a:rPr lang="en-US" i="1" dirty="0" smtClean="0">
                        <a:latin typeface="Cambria Math" panose="02040503050406030204" pitchFamily="18" charset="0"/>
                      </a:rPr>
                      <m:t>𝑋</m:t>
                    </m:r>
                    <m:r>
                      <a:rPr lang="en-US" i="1" dirty="0" smtClean="0">
                        <a:latin typeface="Cambria Math" panose="02040503050406030204" pitchFamily="18" charset="0"/>
                      </a:rPr>
                      <m:t>∩</m:t>
                    </m:r>
                    <m:r>
                      <a:rPr lang="en-US" i="1" dirty="0" smtClean="0">
                        <a:latin typeface="Cambria Math" panose="02040503050406030204" pitchFamily="18" charset="0"/>
                      </a:rPr>
                      <m:t>𝑍</m:t>
                    </m:r>
                    <m:r>
                      <a:rPr lang="en-US" i="1" dirty="0" smtClean="0">
                        <a:latin typeface="Cambria Math" panose="02040503050406030204" pitchFamily="18" charset="0"/>
                      </a:rPr>
                      <m:t>|</m:t>
                    </m:r>
                  </m:oMath>
                </a14:m>
                <a:r>
                  <a:rPr lang="en-US" dirty="0"/>
                  <a:t> (the number of elements in </a:t>
                </a:r>
                <a14:m>
                  <m:oMath xmlns:m="http://schemas.openxmlformats.org/officeDocument/2006/math">
                    <m:r>
                      <a:rPr lang="en-US" i="1" dirty="0" smtClean="0">
                        <a:latin typeface="Cambria Math" panose="02040503050406030204" pitchFamily="18" charset="0"/>
                      </a:rPr>
                      <m:t>𝑋</m:t>
                    </m:r>
                  </m:oMath>
                </a14:m>
                <a:r>
                  <a:rPr lang="en-US" dirty="0"/>
                  <a:t> and </a:t>
                </a:r>
                <a14:m>
                  <m:oMath xmlns:m="http://schemas.openxmlformats.org/officeDocument/2006/math">
                    <m:r>
                      <a:rPr lang="en-US" i="1" dirty="0" smtClean="0">
                        <a:latin typeface="Cambria Math" panose="02040503050406030204" pitchFamily="18" charset="0"/>
                      </a:rPr>
                      <m:t>𝑍</m:t>
                    </m:r>
                  </m:oMath>
                </a14:m>
                <a:r>
                  <a:rPr lang="en-US" dirty="0"/>
                  <a:t>) </a:t>
                </a:r>
                <a:br>
                  <a:rPr lang="en-US" dirty="0"/>
                </a:br>
                <a:r>
                  <a:rPr lang="en-US" dirty="0"/>
                  <a:t>is a valid kernel:</a:t>
                </a:r>
              </a:p>
              <a:p>
                <a:pPr lvl="2"/>
                <a14:m>
                  <m:oMath xmlns:m="http://schemas.openxmlformats.org/officeDocument/2006/math">
                    <m:r>
                      <a:rPr lang="en-US" i="1" dirty="0" smtClean="0">
                        <a:latin typeface="Cambria Math" panose="02040503050406030204" pitchFamily="18" charset="0"/>
                      </a:rPr>
                      <m:t>𝑘</m:t>
                    </m:r>
                    <m:r>
                      <a:rPr lang="en-US" i="1" dirty="0" smtClean="0">
                        <a:latin typeface="Cambria Math" panose="02040503050406030204" pitchFamily="18" charset="0"/>
                      </a:rPr>
                      <m:t>(</m:t>
                    </m:r>
                    <m:r>
                      <a:rPr lang="en-US" i="1" dirty="0" smtClean="0">
                        <a:latin typeface="Cambria Math" panose="02040503050406030204" pitchFamily="18" charset="0"/>
                      </a:rPr>
                      <m:t>𝑋</m:t>
                    </m:r>
                    <m:r>
                      <a:rPr lang="en-US" i="1" dirty="0" smtClean="0">
                        <a:latin typeface="Cambria Math" panose="02040503050406030204" pitchFamily="18" charset="0"/>
                      </a:rPr>
                      <m:t>, </m:t>
                    </m:r>
                    <m:r>
                      <a:rPr lang="en-US" i="1" dirty="0" smtClean="0">
                        <a:latin typeface="Cambria Math" panose="02040503050406030204" pitchFamily="18" charset="0"/>
                      </a:rPr>
                      <m:t>𝑍</m:t>
                    </m:r>
                    <m:r>
                      <a:rPr lang="en-US" i="1" dirty="0" smtClean="0">
                        <a:latin typeface="Cambria Math" panose="02040503050406030204" pitchFamily="18" charset="0"/>
                      </a:rPr>
                      <m:t>) =</m:t>
                    </m:r>
                    <m:r>
                      <a:rPr lang="en-US" i="1" dirty="0">
                        <a:latin typeface="Cambria Math" panose="02040503050406030204" pitchFamily="18" charset="0"/>
                      </a:rPr>
                      <m:t>𝜙</m:t>
                    </m:r>
                    <m:r>
                      <a:rPr lang="en-US" i="1" dirty="0" smtClean="0">
                        <a:latin typeface="Cambria Math" panose="02040503050406030204" pitchFamily="18" charset="0"/>
                      </a:rPr>
                      <m:t>(</m:t>
                    </m:r>
                    <m:r>
                      <a:rPr lang="en-US" i="1" dirty="0" smtClean="0">
                        <a:latin typeface="Cambria Math" panose="02040503050406030204" pitchFamily="18" charset="0"/>
                      </a:rPr>
                      <m:t>𝑋</m:t>
                    </m:r>
                    <m:r>
                      <a:rPr lang="en-US" i="1" dirty="0" smtClean="0">
                        <a:latin typeface="Cambria Math" panose="02040503050406030204" pitchFamily="18" charset="0"/>
                      </a:rPr>
                      <m:t>)</m:t>
                    </m:r>
                    <m:r>
                      <a:rPr lang="en-US" i="1" dirty="0">
                        <a:latin typeface="Cambria Math" panose="02040503050406030204" pitchFamily="18" charset="0"/>
                      </a:rPr>
                      <m:t>𝜙</m:t>
                    </m:r>
                    <m:r>
                      <a:rPr lang="en-US" i="1" dirty="0" smtClean="0">
                        <a:latin typeface="Cambria Math" panose="02040503050406030204" pitchFamily="18" charset="0"/>
                      </a:rPr>
                      <m:t>(</m:t>
                    </m:r>
                    <m:r>
                      <a:rPr lang="en-US" i="1" dirty="0" smtClean="0">
                        <a:latin typeface="Cambria Math" panose="02040503050406030204" pitchFamily="18" charset="0"/>
                      </a:rPr>
                      <m:t>𝑍</m:t>
                    </m:r>
                    <m:r>
                      <a:rPr lang="en-US" i="1" dirty="0" smtClean="0">
                        <a:latin typeface="Cambria Math" panose="02040503050406030204" pitchFamily="18" charset="0"/>
                      </a:rPr>
                      <m:t>)</m:t>
                    </m:r>
                  </m:oMath>
                </a14:m>
                <a:r>
                  <a:rPr lang="en-US" dirty="0"/>
                  <a:t> where </a:t>
                </a:r>
                <a14:m>
                  <m:oMath xmlns:m="http://schemas.openxmlformats.org/officeDocument/2006/math">
                    <m:r>
                      <a:rPr lang="en-US" i="1" dirty="0">
                        <a:latin typeface="Cambria Math" panose="02040503050406030204" pitchFamily="18" charset="0"/>
                      </a:rPr>
                      <m:t>𝜙</m:t>
                    </m:r>
                    <m:r>
                      <a:rPr lang="en-US" i="1" dirty="0" smtClean="0">
                        <a:latin typeface="Cambria Math" panose="02040503050406030204" pitchFamily="18" charset="0"/>
                      </a:rPr>
                      <m:t>(</m:t>
                    </m:r>
                    <m:r>
                      <a:rPr lang="en-US" i="1" dirty="0" smtClean="0">
                        <a:latin typeface="Cambria Math" panose="02040503050406030204" pitchFamily="18" charset="0"/>
                      </a:rPr>
                      <m:t>𝑋</m:t>
                    </m:r>
                    <m:r>
                      <a:rPr lang="en-US" i="1" dirty="0" smtClean="0">
                        <a:latin typeface="Cambria Math" panose="02040503050406030204" pitchFamily="18" charset="0"/>
                      </a:rPr>
                      <m:t>)</m:t>
                    </m:r>
                  </m:oMath>
                </a14:m>
                <a:r>
                  <a:rPr lang="en-US" dirty="0"/>
                  <a:t> maps </a:t>
                </a:r>
                <a14:m>
                  <m:oMath xmlns:m="http://schemas.openxmlformats.org/officeDocument/2006/math">
                    <m:r>
                      <a:rPr lang="en-US" i="1" dirty="0" smtClean="0">
                        <a:latin typeface="Cambria Math" panose="02040503050406030204" pitchFamily="18" charset="0"/>
                      </a:rPr>
                      <m:t>𝑋</m:t>
                    </m:r>
                    <m:r>
                      <a:rPr lang="en-US" i="1" dirty="0" smtClean="0">
                        <a:latin typeface="Cambria Math" panose="02040503050406030204" pitchFamily="18" charset="0"/>
                      </a:rPr>
                      <m:t> </m:t>
                    </m:r>
                  </m:oMath>
                </a14:m>
                <a:r>
                  <a:rPr lang="en-US" dirty="0"/>
                  <a:t>to a bit vector of length </a:t>
                </a:r>
                <a14:m>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rPr>
                      <m:t>𝐷</m:t>
                    </m:r>
                    <m:r>
                      <a:rPr lang="en-US" i="1" dirty="0" smtClean="0">
                        <a:latin typeface="Cambria Math" panose="02040503050406030204" pitchFamily="18" charset="0"/>
                      </a:rPr>
                      <m:t>|</m:t>
                    </m:r>
                  </m:oMath>
                </a14:m>
                <a:endParaRPr lang="en-US" dirty="0"/>
              </a:p>
              <a:p>
                <a:pPr lvl="2"/>
                <a:r>
                  <a:rPr lang="en-US" dirty="0"/>
                  <a:t>(</a:t>
                </a:r>
                <a:r>
                  <a:rPr lang="en-US" dirty="0" err="1"/>
                  <a:t>i-th</a:t>
                </a:r>
                <a:r>
                  <a:rPr lang="en-US" dirty="0"/>
                  <a:t> bit: does </a:t>
                </a:r>
                <a14:m>
                  <m:oMath xmlns:m="http://schemas.openxmlformats.org/officeDocument/2006/math">
                    <m:r>
                      <a:rPr lang="en-US" i="1" dirty="0" smtClean="0">
                        <a:latin typeface="Cambria Math" panose="02040503050406030204" pitchFamily="18" charset="0"/>
                      </a:rPr>
                      <m:t>𝑋</m:t>
                    </m:r>
                    <m:r>
                      <a:rPr lang="en-US" i="1" dirty="0" smtClean="0">
                        <a:latin typeface="Cambria Math" panose="02040503050406030204" pitchFamily="18" charset="0"/>
                      </a:rPr>
                      <m:t> </m:t>
                    </m:r>
                  </m:oMath>
                </a14:m>
                <a:r>
                  <a:rPr lang="en-US" dirty="0"/>
                  <a:t>contains the </a:t>
                </a:r>
                <a:r>
                  <a:rPr lang="en-US" dirty="0" err="1"/>
                  <a:t>i-th</a:t>
                </a:r>
                <a:r>
                  <a:rPr lang="en-US" dirty="0"/>
                  <a:t> element of </a:t>
                </a:r>
                <a14:m>
                  <m:oMath xmlns:m="http://schemas.openxmlformats.org/officeDocument/2006/math">
                    <m:r>
                      <a:rPr lang="en-US" i="1" dirty="0" smtClean="0">
                        <a:latin typeface="Cambria Math" panose="02040503050406030204" pitchFamily="18" charset="0"/>
                      </a:rPr>
                      <m:t>𝐷</m:t>
                    </m:r>
                  </m:oMath>
                </a14:m>
                <a:r>
                  <a:rPr lang="en-US" dirty="0"/>
                  <a:t>?). </a:t>
                </a:r>
              </a:p>
              <a:p>
                <a14:m>
                  <m:oMath xmlns:m="http://schemas.openxmlformats.org/officeDocument/2006/math">
                    <m:r>
                      <a:rPr lang="en-US" i="1" dirty="0" smtClean="0">
                        <a:latin typeface="Cambria Math" panose="02040503050406030204" pitchFamily="18" charset="0"/>
                      </a:rPr>
                      <m:t>𝑘</m:t>
                    </m:r>
                    <m:r>
                      <a:rPr lang="en-US" i="1" dirty="0" smtClean="0">
                        <a:latin typeface="Cambria Math" panose="02040503050406030204" pitchFamily="18" charset="0"/>
                      </a:rPr>
                      <m:t>(</m:t>
                    </m:r>
                    <m:r>
                      <a:rPr lang="en-US" i="1" dirty="0" smtClean="0">
                        <a:latin typeface="Cambria Math" panose="02040503050406030204" pitchFamily="18" charset="0"/>
                      </a:rPr>
                      <m:t>𝑋</m:t>
                    </m:r>
                    <m:r>
                      <a:rPr lang="en-US" i="1" dirty="0" smtClean="0">
                        <a:latin typeface="Cambria Math" panose="02040503050406030204" pitchFamily="18" charset="0"/>
                      </a:rPr>
                      <m:t>, </m:t>
                    </m:r>
                    <m:r>
                      <a:rPr lang="en-US" i="1" dirty="0" smtClean="0">
                        <a:latin typeface="Cambria Math" panose="02040503050406030204" pitchFamily="18" charset="0"/>
                      </a:rPr>
                      <m:t>𝑍</m:t>
                    </m:r>
                    <m:r>
                      <a:rPr lang="en-US" i="1" dirty="0" smtClean="0">
                        <a:latin typeface="Cambria Math" panose="02040503050406030204" pitchFamily="18" charset="0"/>
                      </a:rPr>
                      <m:t>) = 2|</m:t>
                    </m:r>
                    <m:r>
                      <a:rPr lang="en-US" i="1" dirty="0" smtClean="0">
                        <a:latin typeface="Cambria Math" panose="02040503050406030204" pitchFamily="18" charset="0"/>
                      </a:rPr>
                      <m:t>𝑋</m:t>
                    </m:r>
                    <m:r>
                      <a:rPr lang="en-US" i="1" dirty="0" smtClean="0">
                        <a:latin typeface="Cambria Math" panose="02040503050406030204" pitchFamily="18" charset="0"/>
                      </a:rPr>
                      <m:t>∩</m:t>
                    </m:r>
                    <m:r>
                      <a:rPr lang="en-US" i="1" dirty="0" smtClean="0">
                        <a:latin typeface="Cambria Math" panose="02040503050406030204" pitchFamily="18" charset="0"/>
                      </a:rPr>
                      <m:t>𝑍</m:t>
                    </m:r>
                    <m:r>
                      <a:rPr lang="en-US" i="1" dirty="0" smtClean="0">
                        <a:latin typeface="Cambria Math" panose="02040503050406030204" pitchFamily="18" charset="0"/>
                      </a:rPr>
                      <m:t>| </m:t>
                    </m:r>
                  </m:oMath>
                </a14:m>
                <a:r>
                  <a:rPr lang="en-US" dirty="0"/>
                  <a:t>(the number of subsets shared by </a:t>
                </a:r>
                <a14:m>
                  <m:oMath xmlns:m="http://schemas.openxmlformats.org/officeDocument/2006/math">
                    <m:r>
                      <a:rPr lang="en-US" i="1" dirty="0" smtClean="0">
                        <a:latin typeface="Cambria Math" panose="02040503050406030204" pitchFamily="18" charset="0"/>
                      </a:rPr>
                      <m:t>𝑋</m:t>
                    </m:r>
                  </m:oMath>
                </a14:m>
                <a:r>
                  <a:rPr lang="en-US" dirty="0"/>
                  <a:t> and </a:t>
                </a:r>
                <a14:m>
                  <m:oMath xmlns:m="http://schemas.openxmlformats.org/officeDocument/2006/math">
                    <m:r>
                      <a:rPr lang="en-US" i="1" dirty="0" smtClean="0">
                        <a:latin typeface="Cambria Math" panose="02040503050406030204" pitchFamily="18" charset="0"/>
                      </a:rPr>
                      <m:t>𝑍</m:t>
                    </m:r>
                  </m:oMath>
                </a14:m>
                <a:r>
                  <a:rPr lang="en-US" dirty="0"/>
                  <a:t>) is a valid kernel: </a:t>
                </a:r>
              </a:p>
              <a:p>
                <a:pPr lvl="2"/>
                <a14:m>
                  <m:oMath xmlns:m="http://schemas.openxmlformats.org/officeDocument/2006/math">
                    <m:r>
                      <a:rPr lang="en-US" i="1" dirty="0">
                        <a:latin typeface="Cambria Math" panose="02040503050406030204" pitchFamily="18" charset="0"/>
                      </a:rPr>
                      <m:t>𝜙</m:t>
                    </m:r>
                    <m:r>
                      <a:rPr lang="en-US" i="1" dirty="0" smtClean="0">
                        <a:latin typeface="Cambria Math" panose="02040503050406030204" pitchFamily="18" charset="0"/>
                      </a:rPr>
                      <m:t>(</m:t>
                    </m:r>
                    <m:r>
                      <a:rPr lang="en-US" i="1" dirty="0" smtClean="0">
                        <a:latin typeface="Cambria Math" panose="02040503050406030204" pitchFamily="18" charset="0"/>
                      </a:rPr>
                      <m:t>𝑋</m:t>
                    </m:r>
                    <m:r>
                      <a:rPr lang="en-US" i="1" dirty="0" smtClean="0">
                        <a:latin typeface="Cambria Math" panose="02040503050406030204" pitchFamily="18" charset="0"/>
                      </a:rPr>
                      <m:t>)  </m:t>
                    </m:r>
                  </m:oMath>
                </a14:m>
                <a:r>
                  <a:rPr lang="en-US" dirty="0"/>
                  <a:t>maps </a:t>
                </a:r>
                <a14:m>
                  <m:oMath xmlns:m="http://schemas.openxmlformats.org/officeDocument/2006/math">
                    <m:r>
                      <a:rPr lang="en-US" i="1" dirty="0" smtClean="0">
                        <a:latin typeface="Cambria Math" panose="02040503050406030204" pitchFamily="18" charset="0"/>
                      </a:rPr>
                      <m:t>𝑋</m:t>
                    </m:r>
                  </m:oMath>
                </a14:m>
                <a:r>
                  <a:rPr lang="en-US" dirty="0"/>
                  <a:t> to a bit vector of length </a:t>
                </a:r>
                <a14:m>
                  <m:oMath xmlns:m="http://schemas.openxmlformats.org/officeDocument/2006/math">
                    <m:sSup>
                      <m:sSupPr>
                        <m:ctrlPr>
                          <a:rPr lang="en-US" b="0" i="1" dirty="0" smtClean="0">
                            <a:latin typeface="Cambria Math" panose="02040503050406030204" pitchFamily="18" charset="0"/>
                          </a:rPr>
                        </m:ctrlPr>
                      </m:sSupPr>
                      <m:e>
                        <m:r>
                          <a:rPr lang="en-US" i="1" dirty="0" smtClean="0">
                            <a:latin typeface="Cambria Math" panose="02040503050406030204" pitchFamily="18" charset="0"/>
                          </a:rPr>
                          <m:t>2</m:t>
                        </m:r>
                      </m:e>
                      <m:sup>
                        <m:d>
                          <m:dPr>
                            <m:begChr m:val="|"/>
                            <m:endChr m:val="|"/>
                            <m:ctrlPr>
                              <a:rPr lang="en-US" i="1" dirty="0" smtClean="0">
                                <a:latin typeface="Cambria Math" panose="02040503050406030204" pitchFamily="18" charset="0"/>
                              </a:rPr>
                            </m:ctrlPr>
                          </m:dPr>
                          <m:e>
                            <m:r>
                              <a:rPr lang="en-US" i="1" dirty="0" smtClean="0">
                                <a:latin typeface="Cambria Math" panose="02040503050406030204" pitchFamily="18" charset="0"/>
                              </a:rPr>
                              <m:t>𝐷</m:t>
                            </m:r>
                          </m:e>
                        </m:d>
                      </m:sup>
                    </m:sSup>
                    <m:r>
                      <a:rPr lang="en-US" i="1" dirty="0" smtClean="0">
                        <a:latin typeface="Cambria Math" panose="02040503050406030204" pitchFamily="18" charset="0"/>
                      </a:rPr>
                      <m:t> </m:t>
                    </m:r>
                  </m:oMath>
                </a14:m>
                <a:endParaRPr lang="en-US" dirty="0"/>
              </a:p>
              <a:p>
                <a:pPr lvl="2"/>
                <a:r>
                  <a:rPr lang="en-US" dirty="0"/>
                  <a:t>(</a:t>
                </a:r>
                <a:r>
                  <a:rPr lang="en-US" dirty="0" err="1"/>
                  <a:t>i-th</a:t>
                </a:r>
                <a:r>
                  <a:rPr lang="en-US" dirty="0"/>
                  <a:t> bit: does </a:t>
                </a:r>
                <a14:m>
                  <m:oMath xmlns:m="http://schemas.openxmlformats.org/officeDocument/2006/math">
                    <m:r>
                      <a:rPr lang="en-US" i="1" dirty="0" smtClean="0">
                        <a:latin typeface="Cambria Math" panose="02040503050406030204" pitchFamily="18" charset="0"/>
                      </a:rPr>
                      <m:t>𝑋</m:t>
                    </m:r>
                  </m:oMath>
                </a14:m>
                <a:r>
                  <a:rPr lang="en-US" dirty="0"/>
                  <a:t> contains the </a:t>
                </a:r>
                <a:r>
                  <a:rPr lang="en-US" dirty="0" err="1"/>
                  <a:t>i-th</a:t>
                </a:r>
                <a:r>
                  <a:rPr lang="en-US" dirty="0"/>
                  <a:t> subset of</a:t>
                </a:r>
                <a14:m>
                  <m:oMath xmlns:m="http://schemas.openxmlformats.org/officeDocument/2006/math">
                    <m:r>
                      <a:rPr lang="en-US" i="1" dirty="0" smtClean="0">
                        <a:latin typeface="Cambria Math" panose="02040503050406030204" pitchFamily="18" charset="0"/>
                      </a:rPr>
                      <m:t> </m:t>
                    </m:r>
                    <m:r>
                      <a:rPr lang="en-US" i="1" dirty="0" smtClean="0">
                        <a:latin typeface="Cambria Math" panose="02040503050406030204" pitchFamily="18" charset="0"/>
                      </a:rPr>
                      <m:t>𝐷</m:t>
                    </m:r>
                  </m:oMath>
                </a14:m>
                <a:r>
                  <a:rPr lang="en-US" dirty="0"/>
                  <a:t>?) </a:t>
                </a:r>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blipFill>
                <a:blip r:embed="rId2"/>
                <a:stretch>
                  <a:fillRect l="-1037" t="-1322" r="-593"/>
                </a:stretch>
              </a:blipFill>
            </p:spPr>
            <p:txBody>
              <a:bodyPr/>
              <a:lstStyle/>
              <a:p>
                <a:r>
                  <a:rPr lang="en-US">
                    <a:noFill/>
                  </a:rPr>
                  <a:t> </a:t>
                </a:r>
              </a:p>
            </p:txBody>
          </p:sp>
        </mc:Fallback>
      </mc:AlternateContent>
    </p:spTree>
    <p:extLst>
      <p:ext uri="{BB962C8B-B14F-4D97-AF65-F5344CB8AC3E}">
        <p14:creationId xmlns:p14="http://schemas.microsoft.com/office/powerpoint/2010/main" val="38562644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C921938-476A-4922-BE24-3B8F6A2854D9}" type="slidenum">
              <a:rPr lang="en-US" smtClean="0"/>
              <a:pPr/>
              <a:t>11</a:t>
            </a:fld>
            <a:endParaRPr lang="en-US" dirty="0"/>
          </a:p>
        </p:txBody>
      </p:sp>
      <p:sp>
        <p:nvSpPr>
          <p:cNvPr id="8" name="Title 7"/>
          <p:cNvSpPr>
            <a:spLocks noGrp="1"/>
          </p:cNvSpPr>
          <p:nvPr>
            <p:ph type="title"/>
          </p:nvPr>
        </p:nvSpPr>
        <p:spPr/>
        <p:txBody>
          <a:bodyPr/>
          <a:lstStyle/>
          <a:p>
            <a:r>
              <a:rPr lang="en-US" dirty="0"/>
              <a:t>Learning Conjunctions (II)</a:t>
            </a:r>
          </a:p>
        </p:txBody>
      </p:sp>
      <mc:AlternateContent xmlns:mc="http://schemas.openxmlformats.org/markup-compatibility/2006" xmlns:a14="http://schemas.microsoft.com/office/drawing/2010/main">
        <mc:Choice Requires="a14">
          <p:sp>
            <p:nvSpPr>
              <p:cNvPr id="9" name="Content Placeholder 8"/>
              <p:cNvSpPr>
                <a:spLocks noGrp="1"/>
              </p:cNvSpPr>
              <p:nvPr>
                <p:ph idx="1"/>
              </p:nvPr>
            </p:nvSpPr>
            <p:spPr/>
            <p:txBody>
              <a:bodyPr/>
              <a:lstStyle/>
              <a:p>
                <a:r>
                  <a:rPr lang="en-US" dirty="0"/>
                  <a:t>Protocol II:  The teacher (who knows </a:t>
                </a:r>
                <a14:m>
                  <m:oMath xmlns:m="http://schemas.openxmlformats.org/officeDocument/2006/math">
                    <m:r>
                      <a:rPr lang="en-US" b="0" i="1" dirty="0">
                        <a:latin typeface="Cambria Math" panose="02040503050406030204" pitchFamily="18" charset="0"/>
                      </a:rPr>
                      <m:t>𝑓</m:t>
                    </m:r>
                  </m:oMath>
                </a14:m>
                <a:r>
                  <a:rPr lang="en-US" dirty="0"/>
                  <a:t>) provides training examples</a:t>
                </a:r>
              </a:p>
              <a:p>
                <a:r>
                  <a:rPr lang="en-US" dirty="0"/>
                  <a:t> </a:t>
                </a:r>
                <a14:m>
                  <m:oMath xmlns:m="http://schemas.openxmlformats.org/officeDocument/2006/math">
                    <m:r>
                      <a:rPr lang="en-US" i="1" dirty="0" smtClean="0">
                        <a:latin typeface="Cambria Math" panose="02040503050406030204" pitchFamily="18" charset="0"/>
                      </a:rPr>
                      <m:t>&lt;(0,1,1,1,1,0,…,0,1), 1&gt; </m:t>
                    </m:r>
                  </m:oMath>
                </a14:m>
                <a:r>
                  <a:rPr lang="en-US" dirty="0"/>
                  <a:t>(We learned a superset of the good variables)</a:t>
                </a:r>
              </a:p>
              <a:p>
                <a:r>
                  <a:rPr lang="en-US" dirty="0"/>
                  <a:t>To show you that all these variables are required…</a:t>
                </a:r>
              </a:p>
            </p:txBody>
          </p:sp>
        </mc:Choice>
        <mc:Fallback xmlns="">
          <p:sp>
            <p:nvSpPr>
              <p:cNvPr id="9" name="Content Placeholder 8"/>
              <p:cNvSpPr>
                <a:spLocks noGrp="1" noRot="1" noChangeAspect="1" noMove="1" noResize="1" noEditPoints="1" noAdjustHandles="1" noChangeArrowheads="1" noChangeShapeType="1" noTextEdit="1"/>
              </p:cNvSpPr>
              <p:nvPr>
                <p:ph idx="1"/>
              </p:nvPr>
            </p:nvSpPr>
            <p:spPr>
              <a:blipFill>
                <a:blip r:embed="rId3"/>
                <a:stretch>
                  <a:fillRect l="-1037" t="-1322"/>
                </a:stretch>
              </a:blipFill>
            </p:spPr>
            <p:txBody>
              <a:bodyPr/>
              <a:lstStyle/>
              <a:p>
                <a:r>
                  <a:rPr lang="en-US">
                    <a:noFill/>
                  </a:rPr>
                  <a:t> </a:t>
                </a:r>
              </a:p>
            </p:txBody>
          </p:sp>
        </mc:Fallback>
      </mc:AlternateContent>
    </p:spTree>
    <p:extLst>
      <p:ext uri="{BB962C8B-B14F-4D97-AF65-F5344CB8AC3E}">
        <p14:creationId xmlns:p14="http://schemas.microsoft.com/office/powerpoint/2010/main" val="19850752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A46ED1E-4D44-4B7C-9567-12BAA6F94DB7}" type="slidenum">
              <a:rPr lang="en-US"/>
              <a:pPr/>
              <a:t>110</a:t>
            </a:fld>
            <a:endParaRPr lang="en-US"/>
          </a:p>
        </p:txBody>
      </p:sp>
      <p:sp>
        <p:nvSpPr>
          <p:cNvPr id="19462" name="Rectangle 3"/>
          <p:cNvSpPr>
            <a:spLocks noGrp="1" noChangeArrowheads="1"/>
          </p:cNvSpPr>
          <p:nvPr>
            <p:ph type="title"/>
          </p:nvPr>
        </p:nvSpPr>
        <p:spPr/>
        <p:txBody>
          <a:bodyPr/>
          <a:lstStyle/>
          <a:p>
            <a:r>
              <a:rPr lang="en-US" dirty="0"/>
              <a:t>Summary – Kernel Based Methods</a:t>
            </a:r>
          </a:p>
        </p:txBody>
      </p:sp>
      <p:sp>
        <p:nvSpPr>
          <p:cNvPr id="19461" name="Rectangle 2"/>
          <p:cNvSpPr>
            <a:spLocks noGrp="1" noChangeArrowheads="1"/>
          </p:cNvSpPr>
          <p:nvPr>
            <p:ph idx="1"/>
          </p:nvPr>
        </p:nvSpPr>
        <p:spPr>
          <a:xfrm>
            <a:off x="457200" y="1282045"/>
            <a:ext cx="8229600" cy="3690798"/>
          </a:xfrm>
        </p:spPr>
        <p:txBody>
          <a:bodyPr>
            <a:normAutofit fontScale="92500" lnSpcReduction="20000"/>
          </a:bodyPr>
          <a:lstStyle/>
          <a:p>
            <a:endParaRPr lang="en-US" dirty="0"/>
          </a:p>
          <a:p>
            <a:r>
              <a:rPr lang="en-US" dirty="0"/>
              <a:t>A method to  run Perceptron on a very large feature set, without incurring the cost of keeping a very large weight vector. </a:t>
            </a:r>
          </a:p>
          <a:p>
            <a:r>
              <a:rPr lang="en-US" dirty="0"/>
              <a:t>Computing the weight vector can be done in the original feature space.</a:t>
            </a:r>
          </a:p>
          <a:p>
            <a:r>
              <a:rPr lang="en-US" dirty="0"/>
              <a:t>Notice: this pertains only to efficiency: the classifier is identical to the one you get by blowing up the feature space.</a:t>
            </a:r>
          </a:p>
          <a:p>
            <a:r>
              <a:rPr lang="en-US" dirty="0"/>
              <a:t>Generalization is still relative to the real dimensionality (or, related properties).</a:t>
            </a:r>
          </a:p>
          <a:p>
            <a:r>
              <a:rPr lang="en-US" dirty="0"/>
              <a:t>Kernels were popularized by SVMs but apply to a range of models, Perceptron, Gaussian Models, PCAs, etc. </a:t>
            </a:r>
          </a:p>
          <a:p>
            <a:endParaRPr lang="en-US" dirty="0"/>
          </a:p>
        </p:txBody>
      </p:sp>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76F0AF65-0840-42DA-A0A8-BDAA86794CDD}"/>
                  </a:ext>
                </a:extLst>
              </p:cNvPr>
              <p:cNvSpPr txBox="1"/>
              <p:nvPr/>
            </p:nvSpPr>
            <p:spPr>
              <a:xfrm>
                <a:off x="2646947" y="854242"/>
                <a:ext cx="3994485" cy="107542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1" i="1" smtClean="0">
                              <a:latin typeface="Cambria Math" panose="02040503050406030204" pitchFamily="18" charset="0"/>
                            </a:rPr>
                            <m:t>𝒙</m:t>
                          </m:r>
                        </m:e>
                      </m:d>
                      <m:r>
                        <a:rPr lang="en-US" b="0" i="1" smtClean="0">
                          <a:latin typeface="Cambria Math" panose="02040503050406030204" pitchFamily="18" charset="0"/>
                        </a:rPr>
                        <m:t>=</m:t>
                      </m:r>
                      <m:r>
                        <a:rPr lang="en-US" b="0" i="1" smtClean="0">
                          <a:latin typeface="Cambria Math" panose="02040503050406030204" pitchFamily="18" charset="0"/>
                        </a:rPr>
                        <m:t>𝑠𝑔𝑛</m:t>
                      </m:r>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𝑧</m:t>
                          </m:r>
                          <m:r>
                            <a:rPr lang="en-US" b="0" i="1" smtClean="0">
                              <a:latin typeface="Cambria Math" panose="02040503050406030204" pitchFamily="18" charset="0"/>
                            </a:rPr>
                            <m:t>∈</m:t>
                          </m:r>
                          <m:r>
                            <a:rPr lang="en-US" b="0" i="1" smtClean="0">
                              <a:latin typeface="Cambria Math" panose="02040503050406030204" pitchFamily="18" charset="0"/>
                            </a:rPr>
                            <m:t>𝑀</m:t>
                          </m:r>
                        </m:sub>
                        <m:sup/>
                        <m:e>
                          <m:r>
                            <a:rPr lang="en-US" b="0" i="1" smtClean="0">
                              <a:latin typeface="Cambria Math" panose="02040503050406030204" pitchFamily="18" charset="0"/>
                            </a:rPr>
                            <m:t>𝑆</m:t>
                          </m:r>
                          <m:d>
                            <m:dPr>
                              <m:ctrlPr>
                                <a:rPr lang="en-US" b="0" i="1" smtClean="0">
                                  <a:latin typeface="Cambria Math" panose="02040503050406030204" pitchFamily="18" charset="0"/>
                                </a:rPr>
                              </m:ctrlPr>
                            </m:dPr>
                            <m:e>
                              <m:r>
                                <a:rPr lang="en-US" b="1" i="1" smtClean="0">
                                  <a:latin typeface="Cambria Math" panose="02040503050406030204" pitchFamily="18" charset="0"/>
                                </a:rPr>
                                <m:t>𝒛</m:t>
                              </m:r>
                            </m:e>
                          </m:d>
                          <m:r>
                            <a:rPr lang="en-US" b="0" i="1" smtClean="0">
                              <a:latin typeface="Cambria Math" panose="02040503050406030204" pitchFamily="18" charset="0"/>
                            </a:rPr>
                            <m:t>𝐾</m:t>
                          </m:r>
                          <m:r>
                            <a:rPr lang="en-US" b="0" i="1" smtClean="0">
                              <a:latin typeface="Cambria Math" panose="02040503050406030204" pitchFamily="18" charset="0"/>
                            </a:rPr>
                            <m:t>(</m:t>
                          </m:r>
                          <m:r>
                            <a:rPr lang="en-US" b="1" i="1" smtClean="0">
                              <a:latin typeface="Cambria Math" panose="02040503050406030204" pitchFamily="18" charset="0"/>
                            </a:rPr>
                            <m:t>𝒙</m:t>
                          </m:r>
                          <m:r>
                            <a:rPr lang="en-US" b="0" i="1" smtClean="0">
                              <a:latin typeface="Cambria Math" panose="02040503050406030204" pitchFamily="18" charset="0"/>
                            </a:rPr>
                            <m:t>,</m:t>
                          </m:r>
                          <m:r>
                            <a:rPr lang="en-US" b="1" i="1" smtClean="0">
                              <a:latin typeface="Cambria Math" panose="02040503050406030204" pitchFamily="18" charset="0"/>
                            </a:rPr>
                            <m:t>𝒛</m:t>
                          </m:r>
                          <m:r>
                            <a:rPr lang="en-US" b="0" i="1" smtClean="0">
                              <a:latin typeface="Cambria Math" panose="02040503050406030204" pitchFamily="18" charset="0"/>
                            </a:rPr>
                            <m:t>))</m:t>
                          </m:r>
                        </m:e>
                      </m:nary>
                    </m:oMath>
                  </m:oMathPara>
                </a14:m>
                <a:endParaRPr lang="en-US" b="0" dirty="0"/>
              </a:p>
              <a:p>
                <a:endParaRPr lang="en-US" dirty="0"/>
              </a:p>
            </p:txBody>
          </p:sp>
        </mc:Choice>
        <mc:Fallback>
          <p:sp>
            <p:nvSpPr>
              <p:cNvPr id="3" name="TextBox 2">
                <a:extLst>
                  <a:ext uri="{FF2B5EF4-FFF2-40B4-BE49-F238E27FC236}">
                    <a16:creationId xmlns:a16="http://schemas.microsoft.com/office/drawing/2014/main" id="{76F0AF65-0840-42DA-A0A8-BDAA86794CDD}"/>
                  </a:ext>
                </a:extLst>
              </p:cNvPr>
              <p:cNvSpPr txBox="1">
                <a:spLocks noRot="1" noChangeAspect="1" noMove="1" noResize="1" noEditPoints="1" noAdjustHandles="1" noChangeArrowheads="1" noChangeShapeType="1" noTextEdit="1"/>
              </p:cNvSpPr>
              <p:nvPr/>
            </p:nvSpPr>
            <p:spPr>
              <a:xfrm>
                <a:off x="2646947" y="854242"/>
                <a:ext cx="3994485" cy="1075423"/>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503582432"/>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6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6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6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46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46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A46ED1E-4D44-4B7C-9567-12BAA6F94DB7}" type="slidenum">
              <a:rPr lang="en-US" smtClean="0"/>
              <a:pPr/>
              <a:t>111</a:t>
            </a:fld>
            <a:endParaRPr lang="en-US"/>
          </a:p>
        </p:txBody>
      </p:sp>
      <p:sp>
        <p:nvSpPr>
          <p:cNvPr id="19462" name="Rectangle 3"/>
          <p:cNvSpPr>
            <a:spLocks noGrp="1" noChangeArrowheads="1"/>
          </p:cNvSpPr>
          <p:nvPr>
            <p:ph type="title"/>
          </p:nvPr>
        </p:nvSpPr>
        <p:spPr/>
        <p:txBody>
          <a:bodyPr/>
          <a:lstStyle/>
          <a:p>
            <a:r>
              <a:rPr lang="en-US"/>
              <a:t>Efficiency-Generalization Tradeoff</a:t>
            </a:r>
          </a:p>
        </p:txBody>
      </p:sp>
      <p:sp>
        <p:nvSpPr>
          <p:cNvPr id="19461" name="Rectangle 2"/>
          <p:cNvSpPr>
            <a:spLocks noGrp="1" noChangeArrowheads="1"/>
          </p:cNvSpPr>
          <p:nvPr>
            <p:ph idx="1"/>
          </p:nvPr>
        </p:nvSpPr>
        <p:spPr/>
        <p:txBody>
          <a:bodyPr>
            <a:normAutofit fontScale="92500" lnSpcReduction="20000"/>
          </a:bodyPr>
          <a:lstStyle/>
          <a:p>
            <a:r>
              <a:rPr lang="en-US" dirty="0"/>
              <a:t>There is a tradeoff between the computational efficiency with which these kernels can be computed and the generalization ability of the classifier.  </a:t>
            </a:r>
          </a:p>
          <a:p>
            <a:pPr marL="0" indent="0">
              <a:buNone/>
            </a:pPr>
            <a:endParaRPr lang="en-US" dirty="0"/>
          </a:p>
          <a:p>
            <a:r>
              <a:rPr lang="en-US" dirty="0"/>
              <a:t>For example, using such kernels the Perceptron algorithm can make an exponential number of mistakes even when learning simple functions. [Khardon,Roth,Servedio,NIPS’01; Ben David et al.]</a:t>
            </a:r>
          </a:p>
          <a:p>
            <a:pPr marL="0" indent="0">
              <a:buNone/>
            </a:pPr>
            <a:endParaRPr lang="en-US" dirty="0"/>
          </a:p>
          <a:p>
            <a:r>
              <a:rPr lang="en-US" dirty="0"/>
              <a:t>In addition, computing with kernels depends strongly on the number of examples. It turns out that sometimes working in the blown up space is more efficient than using kernels. [Cumby,Roth,ICML’03]</a:t>
            </a:r>
          </a:p>
          <a:p>
            <a:endParaRPr lang="en-US" dirty="0"/>
          </a:p>
        </p:txBody>
      </p:sp>
    </p:spTree>
    <p:extLst>
      <p:ext uri="{BB962C8B-B14F-4D97-AF65-F5344CB8AC3E}">
        <p14:creationId xmlns:p14="http://schemas.microsoft.com/office/powerpoint/2010/main" val="2203776450"/>
      </p:ext>
    </p:extLst>
  </p:cSld>
  <p:clrMapOvr>
    <a:masterClrMapping/>
  </p:clrMapOvr>
  <p:transition>
    <p:zoom dir="in"/>
  </p:transition>
</p:sld>
</file>

<file path=ppt/slides/slide1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F6B2CEC-3D6C-46CA-BA48-A77FBAFE0EB5}" type="slidenum">
              <a:rPr lang="en-US"/>
              <a:pPr/>
              <a:t>112</a:t>
            </a:fld>
            <a:endParaRPr lang="en-US"/>
          </a:p>
        </p:txBody>
      </p:sp>
      <p:sp>
        <p:nvSpPr>
          <p:cNvPr id="23557" name="Rectangle 2"/>
          <p:cNvSpPr>
            <a:spLocks noGrp="1" noChangeArrowheads="1"/>
          </p:cNvSpPr>
          <p:nvPr>
            <p:ph type="title"/>
          </p:nvPr>
        </p:nvSpPr>
        <p:spPr/>
        <p:txBody>
          <a:bodyPr/>
          <a:lstStyle/>
          <a:p>
            <a:r>
              <a:rPr lang="en-US" dirty="0"/>
              <a:t>Explicit &amp; Implicit Kernels: Complexity</a:t>
            </a:r>
          </a:p>
        </p:txBody>
      </p:sp>
      <mc:AlternateContent xmlns:mc="http://schemas.openxmlformats.org/markup-compatibility/2006">
        <mc:Choice xmlns:a14="http://schemas.microsoft.com/office/drawing/2010/main" Requires="a14">
          <p:sp>
            <p:nvSpPr>
              <p:cNvPr id="23558" name="Rectangle 3"/>
              <p:cNvSpPr>
                <a:spLocks noGrp="1" noChangeArrowheads="1"/>
              </p:cNvSpPr>
              <p:nvPr>
                <p:ph idx="1"/>
              </p:nvPr>
            </p:nvSpPr>
            <p:spPr/>
            <p:txBody>
              <a:bodyPr>
                <a:normAutofit fontScale="85000" lnSpcReduction="10000"/>
              </a:bodyPr>
              <a:lstStyle/>
              <a:p>
                <a:r>
                  <a:rPr lang="en-US" dirty="0"/>
                  <a:t>Is it always worthwhile to define kernels and work in the dual space? </a:t>
                </a:r>
              </a:p>
              <a:p>
                <a:r>
                  <a:rPr lang="en-US" dirty="0"/>
                  <a:t>Computationally: </a:t>
                </a:r>
              </a:p>
              <a:p>
                <a:pPr lvl="1"/>
                <a:r>
                  <a:rPr lang="en-US" dirty="0"/>
                  <a:t>Let </a:t>
                </a:r>
                <a14:m>
                  <m:oMath xmlns:m="http://schemas.openxmlformats.org/officeDocument/2006/math">
                    <m:r>
                      <a:rPr lang="en-US" i="1" dirty="0" smtClean="0">
                        <a:solidFill>
                          <a:srgbClr val="FF0000"/>
                        </a:solidFill>
                        <a:latin typeface="Cambria Math" panose="02040503050406030204" pitchFamily="18" charset="0"/>
                      </a:rPr>
                      <m:t>𝑚</m:t>
                    </m:r>
                  </m:oMath>
                </a14:m>
                <a:r>
                  <a:rPr lang="en-US" dirty="0"/>
                  <a:t> be # of examples, </a:t>
                </a:r>
                <a14:m>
                  <m:oMath xmlns:m="http://schemas.openxmlformats.org/officeDocument/2006/math">
                    <m:sSub>
                      <m:sSubPr>
                        <m:ctrlPr>
                          <a:rPr lang="en-US" b="0" i="1" dirty="0" smtClean="0">
                            <a:solidFill>
                              <a:srgbClr val="FF0000"/>
                            </a:solidFill>
                            <a:latin typeface="Cambria Math" panose="02040503050406030204" pitchFamily="18" charset="0"/>
                          </a:rPr>
                        </m:ctrlPr>
                      </m:sSubPr>
                      <m:e>
                        <m:r>
                          <a:rPr lang="en-US" i="1" dirty="0" smtClean="0">
                            <a:solidFill>
                              <a:srgbClr val="FF0000"/>
                            </a:solidFill>
                            <a:latin typeface="Cambria Math" panose="02040503050406030204" pitchFamily="18" charset="0"/>
                          </a:rPr>
                          <m:t>𝑡</m:t>
                        </m:r>
                      </m:e>
                      <m:sub>
                        <m:r>
                          <a:rPr lang="en-US" i="1" dirty="0" smtClean="0">
                            <a:solidFill>
                              <a:srgbClr val="FF0000"/>
                            </a:solidFill>
                            <a:latin typeface="Cambria Math" panose="02040503050406030204" pitchFamily="18" charset="0"/>
                          </a:rPr>
                          <m:t>1</m:t>
                        </m:r>
                      </m:sub>
                    </m:sSub>
                    <m:r>
                      <a:rPr lang="en-US" i="1" dirty="0" smtClean="0">
                        <a:solidFill>
                          <a:srgbClr val="FF0000"/>
                        </a:solidFill>
                        <a:latin typeface="Cambria Math" panose="02040503050406030204" pitchFamily="18" charset="0"/>
                      </a:rPr>
                      <m:t>, </m:t>
                    </m:r>
                    <m:sSub>
                      <m:sSubPr>
                        <m:ctrlPr>
                          <a:rPr lang="en-US" b="0" i="1" dirty="0" smtClean="0">
                            <a:solidFill>
                              <a:srgbClr val="FF0000"/>
                            </a:solidFill>
                            <a:latin typeface="Cambria Math" panose="02040503050406030204" pitchFamily="18" charset="0"/>
                          </a:rPr>
                        </m:ctrlPr>
                      </m:sSubPr>
                      <m:e>
                        <m:r>
                          <a:rPr lang="en-US" i="1" dirty="0" smtClean="0">
                            <a:solidFill>
                              <a:srgbClr val="FF0000"/>
                            </a:solidFill>
                            <a:latin typeface="Cambria Math" panose="02040503050406030204" pitchFamily="18" charset="0"/>
                          </a:rPr>
                          <m:t>𝑡</m:t>
                        </m:r>
                      </m:e>
                      <m:sub>
                        <m:r>
                          <a:rPr lang="en-US" i="1" dirty="0" smtClean="0">
                            <a:solidFill>
                              <a:srgbClr val="FF0000"/>
                            </a:solidFill>
                            <a:latin typeface="Cambria Math" panose="02040503050406030204" pitchFamily="18" charset="0"/>
                          </a:rPr>
                          <m:t>2</m:t>
                        </m:r>
                      </m:sub>
                    </m:sSub>
                    <m:r>
                      <a:rPr lang="en-US" i="1" dirty="0" smtClean="0">
                        <a:latin typeface="Cambria Math" panose="02040503050406030204" pitchFamily="18" charset="0"/>
                      </a:rPr>
                      <m:t> </m:t>
                    </m:r>
                  </m:oMath>
                </a14:m>
                <a:r>
                  <a:rPr lang="en-US" dirty="0"/>
                  <a:t>be the dimensionalities of the (Dual, Primal) feature spaces, respectively.  </a:t>
                </a:r>
              </a:p>
              <a:p>
                <a:pPr lvl="2"/>
                <a:r>
                  <a:rPr lang="en-US" dirty="0"/>
                  <a:t>(That is, </a:t>
                </a:r>
                <a14:m>
                  <m:oMath xmlns:m="http://schemas.openxmlformats.org/officeDocument/2006/math">
                    <m:sSub>
                      <m:sSubPr>
                        <m:ctrlPr>
                          <a:rPr lang="en-US" i="1" dirty="0">
                            <a:solidFill>
                              <a:srgbClr val="FF0000"/>
                            </a:solidFill>
                            <a:latin typeface="Cambria Math" panose="02040503050406030204" pitchFamily="18" charset="0"/>
                          </a:rPr>
                        </m:ctrlPr>
                      </m:sSubPr>
                      <m:e>
                        <m:r>
                          <a:rPr lang="en-US" i="1" dirty="0">
                            <a:solidFill>
                              <a:srgbClr val="FF0000"/>
                            </a:solidFill>
                            <a:latin typeface="Cambria Math" panose="02040503050406030204" pitchFamily="18" charset="0"/>
                          </a:rPr>
                          <m:t>𝑡</m:t>
                        </m:r>
                      </m:e>
                      <m:sub>
                        <m:r>
                          <a:rPr lang="en-US" i="1" dirty="0">
                            <a:solidFill>
                              <a:srgbClr val="FF0000"/>
                            </a:solidFill>
                            <a:latin typeface="Cambria Math" panose="02040503050406030204" pitchFamily="18" charset="0"/>
                          </a:rPr>
                          <m:t>1</m:t>
                        </m:r>
                      </m:sub>
                    </m:sSub>
                    <m:r>
                      <a:rPr lang="en-US" i="1" dirty="0">
                        <a:solidFill>
                          <a:srgbClr val="FF0000"/>
                        </a:solidFill>
                        <a:latin typeface="Cambria Math" panose="02040503050406030204" pitchFamily="18" charset="0"/>
                      </a:rPr>
                      <m:t>, </m:t>
                    </m:r>
                    <m:sSub>
                      <m:sSubPr>
                        <m:ctrlPr>
                          <a:rPr lang="en-US" i="1" dirty="0">
                            <a:solidFill>
                              <a:srgbClr val="FF0000"/>
                            </a:solidFill>
                            <a:latin typeface="Cambria Math" panose="02040503050406030204" pitchFamily="18" charset="0"/>
                          </a:rPr>
                        </m:ctrlPr>
                      </m:sSubPr>
                      <m:e>
                        <m:r>
                          <a:rPr lang="en-US" i="1" dirty="0">
                            <a:solidFill>
                              <a:srgbClr val="FF0000"/>
                            </a:solidFill>
                            <a:latin typeface="Cambria Math" panose="02040503050406030204" pitchFamily="18" charset="0"/>
                          </a:rPr>
                          <m:t>𝑡</m:t>
                        </m:r>
                      </m:e>
                      <m:sub>
                        <m:r>
                          <a:rPr lang="en-US" i="1" dirty="0">
                            <a:solidFill>
                              <a:srgbClr val="FF0000"/>
                            </a:solidFill>
                            <a:latin typeface="Cambria Math" panose="02040503050406030204" pitchFamily="18" charset="0"/>
                          </a:rPr>
                          <m:t>2</m:t>
                        </m:r>
                      </m:sub>
                    </m:sSub>
                  </m:oMath>
                </a14:m>
                <a:r>
                  <a:rPr lang="en-US" dirty="0"/>
                  <a:t> is the cost of a </a:t>
                </a:r>
                <a:r>
                  <a:rPr lang="en-US" dirty="0" err="1"/>
                  <a:t>dotproduct</a:t>
                </a:r>
                <a:r>
                  <a:rPr lang="en-US" dirty="0"/>
                  <a:t> in the respective space) </a:t>
                </a:r>
              </a:p>
              <a:p>
                <a:pPr lvl="1"/>
                <a:r>
                  <a:rPr lang="en-US" dirty="0"/>
                  <a:t>Then, computational cost is:</a:t>
                </a:r>
              </a:p>
              <a:p>
                <a:pPr lvl="2"/>
                <a:r>
                  <a:rPr lang="en-US" dirty="0"/>
                  <a:t>Dual space –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𝑡</m:t>
                        </m:r>
                      </m:e>
                      <m:sub>
                        <m:r>
                          <a:rPr lang="en-US" i="1" dirty="0" smtClean="0">
                            <a:latin typeface="Cambria Math" panose="02040503050406030204" pitchFamily="18" charset="0"/>
                          </a:rPr>
                          <m:t>1</m:t>
                        </m:r>
                      </m:sub>
                    </m:sSub>
                    <m:r>
                      <a:rPr lang="en-US" i="1" dirty="0" smtClean="0">
                        <a:latin typeface="Cambria Math" panose="02040503050406030204" pitchFamily="18" charset="0"/>
                      </a:rPr>
                      <m:t> </m:t>
                    </m:r>
                    <m:r>
                      <a:rPr lang="en-US" b="0" i="1" dirty="0" smtClean="0">
                        <a:latin typeface="Cambria Math" panose="02040503050406030204" pitchFamily="18" charset="0"/>
                      </a:rPr>
                      <m:t>𝑚</m:t>
                    </m:r>
                    <m:r>
                      <a:rPr lang="en-US" b="0" i="1" baseline="30000" dirty="0" smtClean="0">
                        <a:latin typeface="Cambria Math" panose="02040503050406030204" pitchFamily="18" charset="0"/>
                      </a:rPr>
                      <m:t>2</m:t>
                    </m:r>
                    <m:r>
                      <a:rPr lang="en-US" b="0" i="1" dirty="0" smtClean="0">
                        <a:latin typeface="Cambria Math" panose="02040503050406030204" pitchFamily="18" charset="0"/>
                      </a:rPr>
                      <m:t>  </m:t>
                    </m:r>
                  </m:oMath>
                </a14:m>
                <a:r>
                  <a:rPr lang="en-US" dirty="0"/>
                  <a:t>vs, Primal Space –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𝑡</m:t>
                        </m:r>
                      </m:e>
                      <m:sub>
                        <m:r>
                          <a:rPr lang="en-US" i="1" dirty="0" smtClean="0">
                            <a:latin typeface="Cambria Math" panose="02040503050406030204" pitchFamily="18" charset="0"/>
                          </a:rPr>
                          <m:t>2</m:t>
                        </m:r>
                      </m:sub>
                    </m:sSub>
                    <m:r>
                      <a:rPr lang="en-US" i="1" dirty="0" smtClean="0">
                        <a:latin typeface="Cambria Math" panose="02040503050406030204" pitchFamily="18" charset="0"/>
                      </a:rPr>
                      <m:t> </m:t>
                    </m:r>
                    <m:r>
                      <a:rPr lang="en-US" i="1" dirty="0" smtClean="0">
                        <a:latin typeface="Cambria Math" panose="02040503050406030204" pitchFamily="18" charset="0"/>
                      </a:rPr>
                      <m:t>𝑚</m:t>
                    </m:r>
                  </m:oMath>
                </a14:m>
                <a:r>
                  <a:rPr lang="en-US" dirty="0"/>
                  <a:t>  (think about it)</a:t>
                </a:r>
              </a:p>
              <a:p>
                <a:pPr lvl="1"/>
                <a:r>
                  <a:rPr lang="en-US" dirty="0"/>
                  <a:t>Typically,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𝑡</m:t>
                        </m:r>
                      </m:e>
                      <m:sub>
                        <m:r>
                          <a:rPr lang="en-US" i="1" dirty="0" smtClean="0">
                            <a:latin typeface="Cambria Math" panose="02040503050406030204" pitchFamily="18" charset="0"/>
                          </a:rPr>
                          <m:t>1</m:t>
                        </m:r>
                      </m:sub>
                    </m:sSub>
                    <m:r>
                      <a:rPr lang="en-US" i="1" dirty="0" smtClean="0">
                        <a:latin typeface="Cambria Math" panose="02040503050406030204" pitchFamily="18" charset="0"/>
                      </a:rPr>
                      <m:t> &lt;&lt; </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𝑡</m:t>
                        </m:r>
                      </m:e>
                      <m:sub>
                        <m:r>
                          <a:rPr lang="en-US" i="1" dirty="0" smtClean="0">
                            <a:latin typeface="Cambria Math" panose="02040503050406030204" pitchFamily="18" charset="0"/>
                          </a:rPr>
                          <m:t>2</m:t>
                        </m:r>
                      </m:sub>
                    </m:sSub>
                  </m:oMath>
                </a14:m>
                <a:r>
                  <a:rPr lang="en-US" dirty="0"/>
                  <a:t>, so it boils down to the number of examples one needs to consider relative to the growth in dimensionality. </a:t>
                </a:r>
              </a:p>
              <a:p>
                <a:r>
                  <a:rPr lang="en-US" dirty="0"/>
                  <a:t>Rule of thumb: a lot of examples </a:t>
                </a:r>
                <a:r>
                  <a:rPr lang="en-US" dirty="0">
                    <a:sym typeface="Wingdings" panose="05000000000000000000" pitchFamily="2" charset="2"/>
                  </a:rPr>
                  <a:t></a:t>
                </a:r>
                <a:r>
                  <a:rPr lang="en-US" dirty="0"/>
                  <a:t> use Primal space</a:t>
                </a:r>
              </a:p>
              <a:p>
                <a:r>
                  <a:rPr lang="en-US" dirty="0"/>
                  <a:t>Most applications today: People use explicit kernels. That is, they blow up the feature space explicitly. </a:t>
                </a:r>
              </a:p>
            </p:txBody>
          </p:sp>
        </mc:Choice>
        <mc:Fallback>
          <p:sp>
            <p:nvSpPr>
              <p:cNvPr id="23558" name="Rectangle 3"/>
              <p:cNvSpPr>
                <a:spLocks noGrp="1" noRot="1" noChangeAspect="1" noMove="1" noResize="1" noEditPoints="1" noAdjustHandles="1" noChangeArrowheads="1" noChangeShapeType="1" noTextEdit="1"/>
              </p:cNvSpPr>
              <p:nvPr>
                <p:ph idx="1"/>
              </p:nvPr>
            </p:nvSpPr>
            <p:spPr>
              <a:blipFill>
                <a:blip r:embed="rId3"/>
                <a:stretch>
                  <a:fillRect l="-667" t="-1653"/>
                </a:stretch>
              </a:blipFill>
            </p:spPr>
            <p:txBody>
              <a:bodyPr/>
              <a:lstStyle/>
              <a:p>
                <a:r>
                  <a:rPr lang="en-US">
                    <a:noFill/>
                  </a:rPr>
                  <a:t> </a:t>
                </a:r>
              </a:p>
            </p:txBody>
          </p:sp>
        </mc:Fallback>
      </mc:AlternateContent>
    </p:spTree>
    <p:extLst>
      <p:ext uri="{BB962C8B-B14F-4D97-AF65-F5344CB8AC3E}">
        <p14:creationId xmlns:p14="http://schemas.microsoft.com/office/powerpoint/2010/main" val="264470578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AB95D4F-ABFF-488E-B3ED-851D502CAA62}" type="slidenum">
              <a:rPr lang="en-US" smtClean="0"/>
              <a:pPr/>
              <a:t>113</a:t>
            </a:fld>
            <a:endParaRPr lang="en-US"/>
          </a:p>
        </p:txBody>
      </p:sp>
      <p:sp>
        <p:nvSpPr>
          <p:cNvPr id="24581" name="Rectangle 2"/>
          <p:cNvSpPr>
            <a:spLocks noGrp="1" noChangeArrowheads="1"/>
          </p:cNvSpPr>
          <p:nvPr>
            <p:ph type="title"/>
          </p:nvPr>
        </p:nvSpPr>
        <p:spPr/>
        <p:txBody>
          <a:bodyPr/>
          <a:lstStyle/>
          <a:p>
            <a:r>
              <a:rPr lang="en-US"/>
              <a:t>Kernels: Generalization</a:t>
            </a:r>
          </a:p>
        </p:txBody>
      </p:sp>
      <p:sp>
        <p:nvSpPr>
          <p:cNvPr id="24582" name="Rectangle 3"/>
          <p:cNvSpPr>
            <a:spLocks noGrp="1" noChangeArrowheads="1"/>
          </p:cNvSpPr>
          <p:nvPr>
            <p:ph idx="1"/>
          </p:nvPr>
        </p:nvSpPr>
        <p:spPr/>
        <p:txBody>
          <a:bodyPr/>
          <a:lstStyle/>
          <a:p>
            <a:r>
              <a:rPr lang="en-US" dirty="0"/>
              <a:t>Do we want to use the most expressive kernels we can? </a:t>
            </a:r>
          </a:p>
          <a:p>
            <a:pPr lvl="1"/>
            <a:r>
              <a:rPr lang="en-US" dirty="0"/>
              <a:t>(e.g., when you want to add quadratic terms, do you really want to add all of them?)</a:t>
            </a:r>
          </a:p>
          <a:p>
            <a:r>
              <a:rPr lang="en-US" dirty="0"/>
              <a:t>No; this is equivalent to working in a larger feature space, and will lead to overfitting. </a:t>
            </a:r>
          </a:p>
          <a:p>
            <a:r>
              <a:rPr lang="en-US" dirty="0"/>
              <a:t>It’s possible to give simple arguments that show that simply adding irrelevant features does not help. </a:t>
            </a:r>
          </a:p>
          <a:p>
            <a:endParaRPr lang="en-US" dirty="0"/>
          </a:p>
        </p:txBody>
      </p:sp>
    </p:spTree>
    <p:extLst>
      <p:ext uri="{BB962C8B-B14F-4D97-AF65-F5344CB8AC3E}">
        <p14:creationId xmlns:p14="http://schemas.microsoft.com/office/powerpoint/2010/main" val="368700999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3DF88A6-070C-46E2-82E1-70291F1DA9F2}" type="slidenum">
              <a:rPr lang="en-US"/>
              <a:pPr/>
              <a:t>114</a:t>
            </a:fld>
            <a:endParaRPr lang="en-US"/>
          </a:p>
        </p:txBody>
      </p:sp>
      <p:sp>
        <p:nvSpPr>
          <p:cNvPr id="25605" name="Rectangle 2"/>
          <p:cNvSpPr>
            <a:spLocks noGrp="1" noChangeArrowheads="1"/>
          </p:cNvSpPr>
          <p:nvPr>
            <p:ph type="title"/>
          </p:nvPr>
        </p:nvSpPr>
        <p:spPr/>
        <p:txBody>
          <a:bodyPr/>
          <a:lstStyle/>
          <a:p>
            <a:r>
              <a:rPr lang="en-US"/>
              <a:t>Kernels: Generalization(2)</a:t>
            </a:r>
          </a:p>
        </p:txBody>
      </p:sp>
      <mc:AlternateContent xmlns:mc="http://schemas.openxmlformats.org/markup-compatibility/2006" xmlns:a14="http://schemas.microsoft.com/office/drawing/2010/main">
        <mc:Choice Requires="a14">
          <p:sp>
            <p:nvSpPr>
              <p:cNvPr id="25606" name="Rectangle 3"/>
              <p:cNvSpPr>
                <a:spLocks noGrp="1" noChangeArrowheads="1"/>
              </p:cNvSpPr>
              <p:nvPr>
                <p:ph idx="1"/>
              </p:nvPr>
            </p:nvSpPr>
            <p:spPr/>
            <p:txBody>
              <a:bodyPr>
                <a:normAutofit fontScale="70000" lnSpcReduction="20000"/>
              </a:bodyPr>
              <a:lstStyle/>
              <a:p>
                <a:r>
                  <a:rPr lang="en-US" dirty="0"/>
                  <a:t>Given:  A linearly separable set of points </a:t>
                </a:r>
                <a14:m>
                  <m:oMath xmlns:m="http://schemas.openxmlformats.org/officeDocument/2006/math">
                    <m:r>
                      <a:rPr lang="en-US" b="1" i="1" dirty="0" smtClean="0">
                        <a:latin typeface="Cambria Math" panose="02040503050406030204" pitchFamily="18" charset="0"/>
                      </a:rPr>
                      <m:t>𝑺</m:t>
                    </m:r>
                    <m:r>
                      <a:rPr lang="en-US" i="1" dirty="0" smtClean="0">
                        <a:latin typeface="Cambria Math" panose="02040503050406030204" pitchFamily="18" charset="0"/>
                      </a:rPr>
                      <m:t>=</m:t>
                    </m:r>
                    <m:d>
                      <m:dPr>
                        <m:begChr m:val="{"/>
                        <m:endChr m:val="}"/>
                        <m:ctrlPr>
                          <a:rPr lang="en-US" b="0" i="1" dirty="0" smtClean="0">
                            <a:latin typeface="Cambria Math" panose="02040503050406030204" pitchFamily="18" charset="0"/>
                          </a:rPr>
                        </m:ctrlPr>
                      </m:dPr>
                      <m:e>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𝑥</m:t>
                            </m:r>
                          </m:e>
                          <m:sub>
                            <m:r>
                              <a:rPr lang="en-US" i="1" dirty="0" smtClean="0">
                                <a:latin typeface="Cambria Math" panose="02040503050406030204" pitchFamily="18" charset="0"/>
                              </a:rPr>
                              <m:t>1</m:t>
                            </m:r>
                          </m:sub>
                        </m:sSub>
                        <m:r>
                          <a:rPr lang="en-US"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i="1" dirty="0" err="1">
                                <a:latin typeface="Cambria Math" panose="02040503050406030204" pitchFamily="18" charset="0"/>
                              </a:rPr>
                              <m:t>𝑥</m:t>
                            </m:r>
                          </m:e>
                          <m:sub>
                            <m:r>
                              <a:rPr lang="en-US" i="1" dirty="0" err="1">
                                <a:latin typeface="Cambria Math" panose="02040503050406030204" pitchFamily="18" charset="0"/>
                              </a:rPr>
                              <m:t>𝑛</m:t>
                            </m:r>
                          </m:sub>
                        </m:sSub>
                      </m:e>
                    </m:d>
                    <m:r>
                      <a:rPr lang="en-US" b="0" i="1" dirty="0" smtClean="0">
                        <a:latin typeface="Cambria Math" panose="02040503050406030204" pitchFamily="18" charset="0"/>
                      </a:rPr>
                      <m:t>∈</m:t>
                    </m:r>
                    <m:sSup>
                      <m:sSupPr>
                        <m:ctrlPr>
                          <a:rPr lang="en-US" b="1" i="1" dirty="0" smtClean="0">
                            <a:latin typeface="Cambria Math" panose="02040503050406030204" pitchFamily="18" charset="0"/>
                          </a:rPr>
                        </m:ctrlPr>
                      </m:sSupPr>
                      <m:e>
                        <m:r>
                          <a:rPr lang="en-US" b="1" i="1" dirty="0" smtClean="0">
                            <a:latin typeface="Cambria Math" panose="02040503050406030204" pitchFamily="18" charset="0"/>
                          </a:rPr>
                          <m:t>𝑹</m:t>
                        </m:r>
                      </m:e>
                      <m:sup>
                        <m:r>
                          <a:rPr lang="en-US" i="1" dirty="0">
                            <a:latin typeface="Cambria Math" panose="02040503050406030204" pitchFamily="18" charset="0"/>
                          </a:rPr>
                          <m:t>𝑛</m:t>
                        </m:r>
                      </m:sup>
                    </m:sSup>
                    <m:r>
                      <a:rPr lang="en-US" i="1" dirty="0">
                        <a:latin typeface="Cambria Math" panose="02040503050406030204" pitchFamily="18" charset="0"/>
                      </a:rPr>
                      <m:t> </m:t>
                    </m:r>
                  </m:oMath>
                </a14:m>
                <a:r>
                  <a:rPr lang="en-US" dirty="0"/>
                  <a:t>with separator  </a:t>
                </a:r>
                <a14:m>
                  <m:oMath xmlns:m="http://schemas.openxmlformats.org/officeDocument/2006/math">
                    <m:r>
                      <a:rPr lang="en-US" b="1" i="1" dirty="0" smtClean="0">
                        <a:latin typeface="Cambria Math" panose="02040503050406030204" pitchFamily="18" charset="0"/>
                      </a:rPr>
                      <m:t>𝒘</m:t>
                    </m:r>
                    <m:r>
                      <a:rPr lang="en-US" i="1" dirty="0" smtClean="0">
                        <a:latin typeface="Cambria Math" panose="02040503050406030204" pitchFamily="18" charset="0"/>
                      </a:rPr>
                      <m:t> </m:t>
                    </m:r>
                    <m:r>
                      <a:rPr lang="en-US" i="1" dirty="0">
                        <a:latin typeface="Cambria Math" panose="02040503050406030204" pitchFamily="18" charset="0"/>
                        <a:sym typeface="Symbol" pitchFamily="18" charset="2"/>
                      </a:rPr>
                      <m:t></m:t>
                    </m:r>
                    <m:r>
                      <a:rPr lang="en-US" i="1" dirty="0">
                        <a:latin typeface="Cambria Math" panose="02040503050406030204" pitchFamily="18" charset="0"/>
                      </a:rPr>
                      <m:t> </m:t>
                    </m:r>
                    <m:sSup>
                      <m:sSupPr>
                        <m:ctrlPr>
                          <a:rPr lang="en-US" b="1" i="1" dirty="0" smtClean="0">
                            <a:latin typeface="Cambria Math" panose="02040503050406030204" pitchFamily="18" charset="0"/>
                          </a:rPr>
                        </m:ctrlPr>
                      </m:sSupPr>
                      <m:e>
                        <m:r>
                          <a:rPr lang="en-US" b="1" i="1" dirty="0">
                            <a:latin typeface="Cambria Math" panose="02040503050406030204" pitchFamily="18" charset="0"/>
                          </a:rPr>
                          <m:t>𝑹</m:t>
                        </m:r>
                      </m:e>
                      <m:sup>
                        <m:r>
                          <a:rPr lang="en-US" i="1" dirty="0">
                            <a:latin typeface="Cambria Math" panose="02040503050406030204" pitchFamily="18" charset="0"/>
                          </a:rPr>
                          <m:t>𝑛</m:t>
                        </m:r>
                      </m:sup>
                    </m:sSup>
                  </m:oMath>
                </a14:m>
                <a:endParaRPr lang="en-US" dirty="0"/>
              </a:p>
              <a:p>
                <a:r>
                  <a:rPr lang="en-US" dirty="0"/>
                  <a:t>Embed  </a:t>
                </a:r>
                <a14:m>
                  <m:oMath xmlns:m="http://schemas.openxmlformats.org/officeDocument/2006/math">
                    <m:r>
                      <a:rPr lang="en-US" b="1" i="1" dirty="0" smtClean="0">
                        <a:latin typeface="Cambria Math" panose="02040503050406030204" pitchFamily="18" charset="0"/>
                      </a:rPr>
                      <m:t>𝑺</m:t>
                    </m:r>
                  </m:oMath>
                </a14:m>
                <a:r>
                  <a:rPr lang="en-US" dirty="0"/>
                  <a:t>  into a higher  dimensional space </a:t>
                </a:r>
                <a14:m>
                  <m:oMath xmlns:m="http://schemas.openxmlformats.org/officeDocument/2006/math">
                    <m:r>
                      <a:rPr lang="en-US" i="1" dirty="0" smtClean="0">
                        <a:latin typeface="Cambria Math" panose="02040503050406030204" pitchFamily="18" charset="0"/>
                      </a:rPr>
                      <m:t>𝑛</m:t>
                    </m:r>
                    <m:r>
                      <a:rPr lang="en-US" i="1" dirty="0" smtClean="0">
                        <a:latin typeface="Cambria Math" panose="02040503050406030204" pitchFamily="18" charset="0"/>
                      </a:rPr>
                      <m:t>’&gt;</m:t>
                    </m:r>
                    <m:r>
                      <a:rPr lang="en-US" i="1" dirty="0" smtClean="0">
                        <a:latin typeface="Cambria Math" panose="02040503050406030204" pitchFamily="18" charset="0"/>
                      </a:rPr>
                      <m:t>𝑛</m:t>
                    </m:r>
                    <m:r>
                      <a:rPr lang="en-US" i="1" dirty="0" smtClean="0">
                        <a:latin typeface="Cambria Math" panose="02040503050406030204" pitchFamily="18" charset="0"/>
                      </a:rPr>
                      <m:t> </m:t>
                    </m:r>
                  </m:oMath>
                </a14:m>
                <a:r>
                  <a:rPr lang="en-US" dirty="0"/>
                  <a:t>, by adding zero-mean random noise </a:t>
                </a:r>
                <a14:m>
                  <m:oMath xmlns:m="http://schemas.openxmlformats.org/officeDocument/2006/math">
                    <m:r>
                      <a:rPr lang="en-US" i="1" dirty="0" smtClean="0">
                        <a:latin typeface="Cambria Math" panose="02040503050406030204" pitchFamily="18" charset="0"/>
                      </a:rPr>
                      <m:t>𝑒</m:t>
                    </m:r>
                  </m:oMath>
                </a14:m>
                <a:r>
                  <a:rPr lang="en-US" dirty="0"/>
                  <a:t> to the additional dimensions.</a:t>
                </a:r>
              </a:p>
              <a:p>
                <a:r>
                  <a:rPr lang="en-US" dirty="0"/>
                  <a:t>Then </a:t>
                </a:r>
                <a14:m>
                  <m:oMath xmlns:m="http://schemas.openxmlformats.org/officeDocument/2006/math">
                    <m:sSup>
                      <m:sSupPr>
                        <m:ctrlPr>
                          <a:rPr lang="en-US" b="0" i="1" dirty="0" smtClean="0">
                            <a:latin typeface="Cambria Math" panose="02040503050406030204" pitchFamily="18" charset="0"/>
                          </a:rPr>
                        </m:ctrlPr>
                      </m:sSupPr>
                      <m:e>
                        <m:r>
                          <a:rPr lang="en-US" b="1" i="1" dirty="0" smtClean="0">
                            <a:latin typeface="Cambria Math" panose="02040503050406030204" pitchFamily="18" charset="0"/>
                          </a:rPr>
                          <m:t>𝒘</m:t>
                        </m:r>
                      </m:e>
                      <m:sup>
                        <m:r>
                          <a:rPr lang="en-US" b="0" i="1" dirty="0" smtClean="0">
                            <a:latin typeface="Cambria Math" panose="02040503050406030204" pitchFamily="18" charset="0"/>
                          </a:rPr>
                          <m:t>′</m:t>
                        </m:r>
                        <m:r>
                          <a:rPr lang="en-US" b="0" i="1" dirty="0" smtClean="0">
                            <a:latin typeface="Cambria Math" panose="02040503050406030204" pitchFamily="18" charset="0"/>
                          </a:rPr>
                          <m:t>𝑇</m:t>
                        </m:r>
                      </m:sup>
                    </m:sSup>
                    <m:r>
                      <a:rPr lang="en-US" i="1" dirty="0">
                        <a:latin typeface="Cambria Math" panose="02040503050406030204" pitchFamily="18" charset="0"/>
                      </a:rPr>
                      <m:t> </m:t>
                    </m:r>
                    <m:r>
                      <a:rPr lang="en-US" b="1" i="1" dirty="0">
                        <a:latin typeface="Cambria Math" panose="02040503050406030204" pitchFamily="18" charset="0"/>
                      </a:rPr>
                      <m:t>𝒙</m:t>
                    </m:r>
                    <m:r>
                      <a:rPr lang="en-US" i="1" dirty="0">
                        <a:latin typeface="Cambria Math" panose="02040503050406030204" pitchFamily="18" charset="0"/>
                      </a:rPr>
                      <m:t>’= </m:t>
                    </m:r>
                    <m:sSup>
                      <m:sSupPr>
                        <m:ctrlPr>
                          <a:rPr lang="en-US" b="0" i="1" dirty="0" smtClean="0">
                            <a:latin typeface="Cambria Math" panose="02040503050406030204" pitchFamily="18" charset="0"/>
                          </a:rPr>
                        </m:ctrlPr>
                      </m:sSupPr>
                      <m:e>
                        <m:d>
                          <m:dPr>
                            <m:ctrlPr>
                              <a:rPr lang="en-US" b="1" i="1" dirty="0">
                                <a:latin typeface="Cambria Math" panose="02040503050406030204" pitchFamily="18" charset="0"/>
                              </a:rPr>
                            </m:ctrlPr>
                          </m:dPr>
                          <m:e>
                            <m:r>
                              <a:rPr lang="en-US" b="1" i="1" dirty="0">
                                <a:latin typeface="Cambria Math" panose="02040503050406030204" pitchFamily="18" charset="0"/>
                              </a:rPr>
                              <m:t>𝒘</m:t>
                            </m:r>
                            <m:r>
                              <a:rPr lang="en-US" i="1" dirty="0">
                                <a:latin typeface="Cambria Math" panose="02040503050406030204" pitchFamily="18" charset="0"/>
                              </a:rPr>
                              <m:t>,0</m:t>
                            </m:r>
                          </m:e>
                        </m:d>
                      </m:e>
                      <m:sup>
                        <m:r>
                          <a:rPr lang="en-US" i="1" dirty="0">
                            <a:latin typeface="Cambria Math" panose="02040503050406030204" pitchFamily="18" charset="0"/>
                          </a:rPr>
                          <m:t>𝑇</m:t>
                        </m:r>
                      </m:sup>
                    </m:sSup>
                    <m:r>
                      <a:rPr lang="en-US" i="1" dirty="0">
                        <a:latin typeface="Cambria Math" panose="02040503050406030204" pitchFamily="18" charset="0"/>
                      </a:rPr>
                      <m:t> </m:t>
                    </m:r>
                    <m:r>
                      <a:rPr lang="el-GR" i="1" dirty="0">
                        <a:latin typeface="Cambria Math" panose="02040503050406030204" pitchFamily="18" charset="0"/>
                      </a:rPr>
                      <m:t>∙</m:t>
                    </m:r>
                    <m:r>
                      <a:rPr lang="en-US" i="1" dirty="0">
                        <a:latin typeface="Cambria Math" panose="02040503050406030204" pitchFamily="18" charset="0"/>
                      </a:rPr>
                      <m:t> </m:t>
                    </m:r>
                    <m:d>
                      <m:dPr>
                        <m:ctrlPr>
                          <a:rPr lang="en-US" i="1" dirty="0">
                            <a:latin typeface="Cambria Math" panose="02040503050406030204" pitchFamily="18" charset="0"/>
                          </a:rPr>
                        </m:ctrlPr>
                      </m:dPr>
                      <m:e>
                        <m:r>
                          <a:rPr lang="en-US" b="1" i="1" dirty="0" err="1">
                            <a:latin typeface="Cambria Math" panose="02040503050406030204" pitchFamily="18" charset="0"/>
                          </a:rPr>
                          <m:t>𝒙</m:t>
                        </m:r>
                        <m:r>
                          <a:rPr lang="en-US" i="1" dirty="0" err="1">
                            <a:latin typeface="Cambria Math" panose="02040503050406030204" pitchFamily="18" charset="0"/>
                          </a:rPr>
                          <m:t>,</m:t>
                        </m:r>
                        <m:r>
                          <a:rPr lang="en-US" i="1" dirty="0" err="1">
                            <a:latin typeface="Cambria Math" panose="02040503050406030204" pitchFamily="18" charset="0"/>
                          </a:rPr>
                          <m:t>𝑒</m:t>
                        </m:r>
                      </m:e>
                    </m:d>
                    <m:r>
                      <a:rPr lang="en-US" i="1" dirty="0">
                        <a:latin typeface="Cambria Math" panose="02040503050406030204" pitchFamily="18" charset="0"/>
                      </a:rPr>
                      <m:t>= </m:t>
                    </m:r>
                    <m:sSup>
                      <m:sSupPr>
                        <m:ctrlPr>
                          <a:rPr lang="en-US" b="0" i="1" dirty="0" smtClean="0">
                            <a:latin typeface="Cambria Math" panose="02040503050406030204" pitchFamily="18" charset="0"/>
                          </a:rPr>
                        </m:ctrlPr>
                      </m:sSupPr>
                      <m:e>
                        <m:r>
                          <a:rPr lang="en-US" b="1" i="1" dirty="0">
                            <a:latin typeface="Cambria Math" panose="02040503050406030204" pitchFamily="18" charset="0"/>
                          </a:rPr>
                          <m:t>𝒘</m:t>
                        </m:r>
                      </m:e>
                      <m:sup>
                        <m:r>
                          <a:rPr lang="en-US" i="1" dirty="0">
                            <a:latin typeface="Cambria Math" panose="02040503050406030204" pitchFamily="18" charset="0"/>
                          </a:rPr>
                          <m:t>𝑇</m:t>
                        </m:r>
                      </m:sup>
                    </m:sSup>
                    <m:r>
                      <a:rPr lang="en-US" i="1" dirty="0">
                        <a:latin typeface="Cambria Math" panose="02040503050406030204" pitchFamily="18" charset="0"/>
                      </a:rPr>
                      <m:t> </m:t>
                    </m:r>
                    <m:r>
                      <a:rPr lang="en-US" b="1" i="1" dirty="0">
                        <a:latin typeface="Cambria Math" panose="02040503050406030204" pitchFamily="18" charset="0"/>
                      </a:rPr>
                      <m:t>𝒙</m:t>
                    </m:r>
                    <m:r>
                      <a:rPr lang="en-US" i="1" dirty="0">
                        <a:latin typeface="Cambria Math" panose="02040503050406030204" pitchFamily="18" charset="0"/>
                      </a:rPr>
                      <m:t> </m:t>
                    </m:r>
                  </m:oMath>
                </a14:m>
                <a:endParaRPr lang="en-US" dirty="0"/>
              </a:p>
              <a:p>
                <a:r>
                  <a:rPr lang="en-US" dirty="0"/>
                  <a:t>So </a:t>
                </a:r>
                <a14:m>
                  <m:oMath xmlns:m="http://schemas.openxmlformats.org/officeDocument/2006/math">
                    <m:r>
                      <a:rPr lang="en-US" b="1" i="1" dirty="0" smtClean="0">
                        <a:latin typeface="Cambria Math" panose="02040503050406030204" pitchFamily="18" charset="0"/>
                      </a:rPr>
                      <m:t>𝒘</m:t>
                    </m:r>
                    <m:r>
                      <a:rPr lang="en-US" i="1" dirty="0" smtClean="0">
                        <a:latin typeface="Cambria Math" panose="02040503050406030204" pitchFamily="18" charset="0"/>
                      </a:rPr>
                      <m:t>’ </m:t>
                    </m:r>
                    <m:r>
                      <a:rPr lang="en-US" i="1" dirty="0">
                        <a:latin typeface="Cambria Math" panose="02040503050406030204" pitchFamily="18" charset="0"/>
                        <a:sym typeface="Symbol" pitchFamily="18" charset="2"/>
                      </a:rPr>
                      <m:t></m:t>
                    </m:r>
                    <m:r>
                      <a:rPr lang="en-US" i="1" dirty="0">
                        <a:latin typeface="Cambria Math" panose="02040503050406030204" pitchFamily="18" charset="0"/>
                      </a:rPr>
                      <m:t> </m:t>
                    </m:r>
                    <m:sSup>
                      <m:sSupPr>
                        <m:ctrlPr>
                          <a:rPr lang="en-US" b="1" i="1" dirty="0" smtClean="0">
                            <a:latin typeface="Cambria Math" panose="02040503050406030204" pitchFamily="18" charset="0"/>
                          </a:rPr>
                        </m:ctrlPr>
                      </m:sSupPr>
                      <m:e>
                        <m:r>
                          <a:rPr lang="en-US" b="1" i="1" dirty="0">
                            <a:latin typeface="Cambria Math" panose="02040503050406030204" pitchFamily="18" charset="0"/>
                          </a:rPr>
                          <m:t>𝑹</m:t>
                        </m:r>
                      </m:e>
                      <m:sup>
                        <m:sSup>
                          <m:sSupPr>
                            <m:ctrlPr>
                              <a:rPr lang="en-US" b="0" i="1" dirty="0" smtClean="0">
                                <a:latin typeface="Cambria Math" panose="02040503050406030204" pitchFamily="18" charset="0"/>
                              </a:rPr>
                            </m:ctrlPr>
                          </m:sSupPr>
                          <m:e>
                            <m:r>
                              <a:rPr lang="en-US" i="1" dirty="0">
                                <a:latin typeface="Cambria Math" panose="02040503050406030204" pitchFamily="18" charset="0"/>
                              </a:rPr>
                              <m:t>𝑛</m:t>
                            </m:r>
                          </m:e>
                          <m:sup>
                            <m:r>
                              <a:rPr lang="en-US" b="0" i="1" dirty="0" smtClean="0">
                                <a:latin typeface="Cambria Math" panose="02040503050406030204" pitchFamily="18" charset="0"/>
                              </a:rPr>
                              <m:t>′</m:t>
                            </m:r>
                          </m:sup>
                        </m:sSup>
                      </m:sup>
                    </m:sSup>
                    <m:r>
                      <a:rPr lang="en-US" i="1" dirty="0">
                        <a:latin typeface="Cambria Math" panose="02040503050406030204" pitchFamily="18" charset="0"/>
                      </a:rPr>
                      <m:t>  </m:t>
                    </m:r>
                  </m:oMath>
                </a14:m>
                <a:r>
                  <a:rPr lang="en-US" dirty="0"/>
                  <a:t>still separates </a:t>
                </a:r>
                <a14:m>
                  <m:oMath xmlns:m="http://schemas.openxmlformats.org/officeDocument/2006/math">
                    <m:r>
                      <a:rPr lang="en-US" b="1" i="1" dirty="0" smtClean="0">
                        <a:latin typeface="Cambria Math" panose="02040503050406030204" pitchFamily="18" charset="0"/>
                      </a:rPr>
                      <m:t>𝑺</m:t>
                    </m:r>
                  </m:oMath>
                </a14:m>
                <a:r>
                  <a:rPr lang="en-US" dirty="0"/>
                  <a:t>.</a:t>
                </a:r>
              </a:p>
              <a:p>
                <a:r>
                  <a:rPr lang="en-US" dirty="0"/>
                  <a:t>We will now look at</a:t>
                </a:r>
                <a14:m>
                  <m:oMath xmlns:m="http://schemas.openxmlformats.org/officeDocument/2006/math">
                    <m:r>
                      <a:rPr lang="en-US" i="1" dirty="0" smtClean="0">
                        <a:latin typeface="Cambria Math" panose="02040503050406030204" pitchFamily="18" charset="0"/>
                      </a:rPr>
                      <m:t> </m:t>
                    </m:r>
                    <m:r>
                      <m:rPr>
                        <m:sty m:val="p"/>
                      </m:rPr>
                      <a:rPr lang="el-GR" i="1" dirty="0">
                        <a:latin typeface="Cambria Math" panose="02040503050406030204" pitchFamily="18" charset="0"/>
                        <a:sym typeface="Symbol" pitchFamily="18" charset="2"/>
                      </a:rPr>
                      <m:t>ϒ</m:t>
                    </m:r>
                    <m:r>
                      <a:rPr lang="el-GR" i="1" dirty="0">
                        <a:latin typeface="Cambria Math" panose="02040503050406030204" pitchFamily="18" charset="0"/>
                        <a:sym typeface="Symbol" pitchFamily="18" charset="2"/>
                      </a:rPr>
                      <m:t> /||</m:t>
                    </m:r>
                    <m:r>
                      <a:rPr lang="en-US" b="1" i="1" dirty="0">
                        <a:latin typeface="Cambria Math" panose="02040503050406030204" pitchFamily="18" charset="0"/>
                      </a:rPr>
                      <m:t>𝒙</m:t>
                    </m:r>
                    <m:r>
                      <a:rPr lang="en-US" i="1" dirty="0">
                        <a:latin typeface="Cambria Math" panose="02040503050406030204" pitchFamily="18" charset="0"/>
                      </a:rPr>
                      <m:t>|| </m:t>
                    </m:r>
                  </m:oMath>
                </a14:m>
                <a:r>
                  <a:rPr lang="en-US" dirty="0"/>
                  <a:t>which we have shown to be inversely proportional to generalization (and mistake bound).</a:t>
                </a:r>
              </a:p>
              <a:p>
                <a:r>
                  <a:rPr lang="en-US" dirty="0"/>
                  <a:t> </a:t>
                </a:r>
                <a:r>
                  <a:rPr lang="en-US" dirty="0">
                    <a:sym typeface="Symbol" pitchFamily="18" charset="2"/>
                  </a:rPr>
                  <a:t>	</a:t>
                </a:r>
                <a:r>
                  <a:rPr lang="el-GR" dirty="0">
                    <a:sym typeface="Symbol" pitchFamily="18" charset="2"/>
                  </a:rPr>
                  <a:t> </a:t>
                </a:r>
                <a14:m>
                  <m:oMath xmlns:m="http://schemas.openxmlformats.org/officeDocument/2006/math">
                    <m:r>
                      <m:rPr>
                        <m:sty m:val="p"/>
                      </m:rPr>
                      <a:rPr lang="el-GR" i="1" dirty="0" smtClean="0">
                        <a:latin typeface="Cambria Math" panose="02040503050406030204" pitchFamily="18" charset="0"/>
                        <a:sym typeface="Symbol" pitchFamily="18" charset="2"/>
                      </a:rPr>
                      <m:t>ϒ</m:t>
                    </m:r>
                    <m:r>
                      <a:rPr lang="en-US" i="1" dirty="0">
                        <a:latin typeface="Cambria Math" panose="02040503050406030204" pitchFamily="18" charset="0"/>
                      </a:rPr>
                      <m:t> (</m:t>
                    </m:r>
                    <m:r>
                      <a:rPr lang="en-US" b="1" i="1" dirty="0">
                        <a:latin typeface="Cambria Math" panose="02040503050406030204" pitchFamily="18" charset="0"/>
                      </a:rPr>
                      <m:t>𝑺</m:t>
                    </m:r>
                    <m:r>
                      <a:rPr lang="en-US" i="1" dirty="0">
                        <a:latin typeface="Cambria Math" panose="02040503050406030204" pitchFamily="18" charset="0"/>
                      </a:rPr>
                      <m:t>, </m:t>
                    </m:r>
                    <m:r>
                      <a:rPr lang="en-US" b="1" i="1" dirty="0">
                        <a:latin typeface="Cambria Math" panose="02040503050406030204" pitchFamily="18" charset="0"/>
                      </a:rPr>
                      <m:t>𝒘</m:t>
                    </m:r>
                    <m:r>
                      <a:rPr lang="en-US" i="1" dirty="0">
                        <a:latin typeface="Cambria Math" panose="02040503050406030204" pitchFamily="18" charset="0"/>
                      </a:rPr>
                      <m:t>’)/||</m:t>
                    </m:r>
                    <m:r>
                      <a:rPr lang="en-US" b="1" i="1" dirty="0">
                        <a:latin typeface="Cambria Math" panose="02040503050406030204" pitchFamily="18" charset="0"/>
                      </a:rPr>
                      <m:t>𝒙</m:t>
                    </m:r>
                    <m:r>
                      <a:rPr lang="en-US" i="1" dirty="0">
                        <a:latin typeface="Cambria Math" panose="02040503050406030204" pitchFamily="18" charset="0"/>
                      </a:rPr>
                      <m:t>’</m:t>
                    </m:r>
                    <m:r>
                      <a:rPr lang="en-US" b="1" i="1" dirty="0" smtClean="0">
                        <a:latin typeface="Cambria Math" panose="02040503050406030204" pitchFamily="18" charset="0"/>
                      </a:rPr>
                      <m:t>|| </m:t>
                    </m:r>
                    <m:r>
                      <a:rPr lang="en-US" i="1" dirty="0">
                        <a:latin typeface="Cambria Math" panose="02040503050406030204" pitchFamily="18" charset="0"/>
                      </a:rPr>
                      <m:t>=</m:t>
                    </m:r>
                    <m:func>
                      <m:funcPr>
                        <m:ctrlPr>
                          <a:rPr lang="en-US" b="0" i="1" dirty="0" smtClean="0">
                            <a:latin typeface="Cambria Math" panose="02040503050406030204" pitchFamily="18" charset="0"/>
                          </a:rPr>
                        </m:ctrlPr>
                      </m:funcPr>
                      <m:fName>
                        <m:limLow>
                          <m:limLowPr>
                            <m:ctrlPr>
                              <a:rPr lang="en-US" b="0" i="1" dirty="0" smtClean="0">
                                <a:latin typeface="Cambria Math" panose="02040503050406030204" pitchFamily="18" charset="0"/>
                              </a:rPr>
                            </m:ctrlPr>
                          </m:limLowPr>
                          <m:e>
                            <m:r>
                              <m:rPr>
                                <m:sty m:val="p"/>
                              </m:rPr>
                              <a:rPr lang="en-US" i="0" dirty="0" err="1">
                                <a:latin typeface="Cambria Math" panose="02040503050406030204" pitchFamily="18" charset="0"/>
                              </a:rPr>
                              <m:t>min</m:t>
                            </m:r>
                          </m:e>
                          <m:lim>
                            <m:r>
                              <a:rPr lang="en-US" b="1" i="1" dirty="0" err="1">
                                <a:latin typeface="Cambria Math" panose="02040503050406030204" pitchFamily="18" charset="0"/>
                              </a:rPr>
                              <m:t>𝑺</m:t>
                            </m:r>
                          </m:lim>
                        </m:limLow>
                      </m:fName>
                      <m:e/>
                    </m:func>
                    <m:r>
                      <a:rPr lang="en-US" i="1" dirty="0">
                        <a:latin typeface="Cambria Math" panose="02040503050406030204" pitchFamily="18" charset="0"/>
                      </a:rPr>
                      <m:t>  </m:t>
                    </m:r>
                    <m:sSup>
                      <m:sSupPr>
                        <m:ctrlPr>
                          <a:rPr lang="en-US" b="0" i="1" dirty="0" smtClean="0">
                            <a:latin typeface="Cambria Math" panose="02040503050406030204" pitchFamily="18" charset="0"/>
                          </a:rPr>
                        </m:ctrlPr>
                      </m:sSupPr>
                      <m:e>
                        <m:r>
                          <a:rPr lang="en-US" b="1" i="1" dirty="0" err="1">
                            <a:latin typeface="Cambria Math" panose="02040503050406030204" pitchFamily="18" charset="0"/>
                          </a:rPr>
                          <m:t>𝒘</m:t>
                        </m:r>
                      </m:e>
                      <m:sup>
                        <m:r>
                          <a:rPr lang="en-US" i="1" dirty="0" err="1">
                            <a:latin typeface="Cambria Math" panose="02040503050406030204" pitchFamily="18" charset="0"/>
                          </a:rPr>
                          <m:t>’</m:t>
                        </m:r>
                        <m:r>
                          <a:rPr lang="en-US" b="0" i="1" dirty="0" smtClean="0">
                            <a:latin typeface="Cambria Math" panose="02040503050406030204" pitchFamily="18" charset="0"/>
                          </a:rPr>
                          <m:t>𝑇</m:t>
                        </m:r>
                      </m:sup>
                    </m:sSup>
                    <m:r>
                      <a:rPr lang="en-US" i="1" dirty="0">
                        <a:latin typeface="Cambria Math" panose="02040503050406030204" pitchFamily="18" charset="0"/>
                      </a:rPr>
                      <m:t> </m:t>
                    </m:r>
                    <m:r>
                      <a:rPr lang="en-US" i="1" dirty="0">
                        <a:latin typeface="Cambria Math" panose="02040503050406030204" pitchFamily="18" charset="0"/>
                      </a:rPr>
                      <m:t>𝑥</m:t>
                    </m:r>
                    <m:r>
                      <a:rPr lang="en-US" i="1" dirty="0">
                        <a:latin typeface="Cambria Math" panose="02040503050406030204" pitchFamily="18" charset="0"/>
                      </a:rPr>
                      <m:t>’ / ||</m:t>
                    </m:r>
                    <m:r>
                      <a:rPr lang="en-US" b="1" i="1" dirty="0">
                        <a:latin typeface="Cambria Math" panose="02040503050406030204" pitchFamily="18" charset="0"/>
                      </a:rPr>
                      <m:t>𝒘</m:t>
                    </m:r>
                    <m:r>
                      <a:rPr lang="en-US" i="1" dirty="0">
                        <a:latin typeface="Cambria Math" panose="02040503050406030204" pitchFamily="18" charset="0"/>
                      </a:rPr>
                      <m:t>’|| ||</m:t>
                    </m:r>
                    <m:r>
                      <a:rPr lang="en-US" b="1" i="1" dirty="0">
                        <a:latin typeface="Cambria Math" panose="02040503050406030204" pitchFamily="18" charset="0"/>
                      </a:rPr>
                      <m:t>𝒙</m:t>
                    </m:r>
                    <m:r>
                      <a:rPr lang="en-US" i="1" dirty="0">
                        <a:latin typeface="Cambria Math" panose="02040503050406030204" pitchFamily="18" charset="0"/>
                      </a:rPr>
                      <m:t>’|| = </m:t>
                    </m:r>
                  </m:oMath>
                </a14:m>
                <a:endParaRPr lang="en-US" dirty="0"/>
              </a:p>
              <a:p>
                <a:pPr marL="0" indent="0">
                  <a:buNone/>
                </a:pPr>
                <a:r>
                  <a:rPr lang="en-US" dirty="0"/>
                  <a:t>                                          </a:t>
                </a:r>
                <a14:m>
                  <m:oMath xmlns:m="http://schemas.openxmlformats.org/officeDocument/2006/math">
                    <m:func>
                      <m:funcPr>
                        <m:ctrlPr>
                          <a:rPr lang="en-US" b="0" i="1" dirty="0" smtClean="0">
                            <a:latin typeface="Cambria Math" panose="02040503050406030204" pitchFamily="18" charset="0"/>
                          </a:rPr>
                        </m:ctrlPr>
                      </m:funcPr>
                      <m:fName>
                        <m:limLow>
                          <m:limLowPr>
                            <m:ctrlPr>
                              <a:rPr lang="en-US" b="0" i="1" dirty="0" smtClean="0">
                                <a:latin typeface="Cambria Math" panose="02040503050406030204" pitchFamily="18" charset="0"/>
                              </a:rPr>
                            </m:ctrlPr>
                          </m:limLowPr>
                          <m:e>
                            <m:r>
                              <m:rPr>
                                <m:sty m:val="p"/>
                              </m:rPr>
                              <a:rPr lang="en-US" i="0" dirty="0" smtClean="0">
                                <a:latin typeface="Cambria Math" panose="02040503050406030204" pitchFamily="18" charset="0"/>
                              </a:rPr>
                              <m:t>min</m:t>
                            </m:r>
                          </m:e>
                          <m:lim>
                            <m:r>
                              <a:rPr lang="en-US" i="1" dirty="0" smtClean="0">
                                <a:latin typeface="Cambria Math" panose="02040503050406030204" pitchFamily="18" charset="0"/>
                              </a:rPr>
                              <m:t>𝑆</m:t>
                            </m:r>
                          </m:lim>
                        </m:limLow>
                      </m:fName>
                      <m:e/>
                    </m:func>
                    <m:r>
                      <a:rPr lang="en-US" i="1" dirty="0" smtClean="0">
                        <a:latin typeface="Cambria Math" panose="02040503050406030204" pitchFamily="18" charset="0"/>
                      </a:rPr>
                      <m:t> </m:t>
                    </m:r>
                    <m:sSup>
                      <m:sSupPr>
                        <m:ctrlPr>
                          <a:rPr lang="en-US" b="0" i="1" dirty="0" smtClean="0">
                            <a:latin typeface="Cambria Math" panose="02040503050406030204" pitchFamily="18" charset="0"/>
                          </a:rPr>
                        </m:ctrlPr>
                      </m:sSupPr>
                      <m:e>
                        <m:r>
                          <a:rPr lang="en-US" b="1" i="1" dirty="0" err="1" smtClean="0">
                            <a:latin typeface="Cambria Math" panose="02040503050406030204" pitchFamily="18" charset="0"/>
                          </a:rPr>
                          <m:t>𝒘</m:t>
                        </m:r>
                      </m:e>
                      <m:sup>
                        <m:r>
                          <a:rPr lang="en-US" i="1" dirty="0" err="1" smtClean="0">
                            <a:latin typeface="Cambria Math" panose="02040503050406030204" pitchFamily="18" charset="0"/>
                          </a:rPr>
                          <m:t>𝑇</m:t>
                        </m:r>
                      </m:sup>
                    </m:sSup>
                    <m:r>
                      <a:rPr lang="en-US" i="1" dirty="0" smtClean="0">
                        <a:latin typeface="Cambria Math" panose="02040503050406030204" pitchFamily="18" charset="0"/>
                      </a:rPr>
                      <m:t> </m:t>
                    </m:r>
                    <m:r>
                      <a:rPr lang="en-US" b="1" i="1" dirty="0" smtClean="0">
                        <a:latin typeface="Cambria Math" panose="02040503050406030204" pitchFamily="18" charset="0"/>
                      </a:rPr>
                      <m:t>𝒙</m:t>
                    </m:r>
                    <m:r>
                      <a:rPr lang="en-US" i="1" dirty="0" smtClean="0">
                        <a:latin typeface="Cambria Math" panose="02040503050406030204" pitchFamily="18" charset="0"/>
                      </a:rPr>
                      <m:t> /||</m:t>
                    </m:r>
                    <m:r>
                      <a:rPr lang="en-US" b="1" i="1" dirty="0" smtClean="0">
                        <a:latin typeface="Cambria Math" panose="02040503050406030204" pitchFamily="18" charset="0"/>
                      </a:rPr>
                      <m:t>𝒘</m:t>
                    </m:r>
                    <m:r>
                      <a:rPr lang="en-US" i="1" dirty="0" smtClean="0">
                        <a:latin typeface="Cambria Math" panose="02040503050406030204" pitchFamily="18" charset="0"/>
                      </a:rPr>
                      <m:t>|| ||</m:t>
                    </m:r>
                    <m:r>
                      <a:rPr lang="en-US" b="1" i="1" dirty="0" smtClean="0">
                        <a:latin typeface="Cambria Math" panose="02040503050406030204" pitchFamily="18" charset="0"/>
                      </a:rPr>
                      <m:t>𝒙</m:t>
                    </m:r>
                    <m:r>
                      <a:rPr lang="en-US" i="1" dirty="0" smtClean="0">
                        <a:latin typeface="Cambria Math" panose="02040503050406030204" pitchFamily="18" charset="0"/>
                      </a:rPr>
                      <m:t>’|| &lt;  </m:t>
                    </m:r>
                    <m:r>
                      <m:rPr>
                        <m:sty m:val="p"/>
                      </m:rPr>
                      <a:rPr lang="el-GR" i="1" dirty="0" smtClean="0">
                        <a:latin typeface="Cambria Math" panose="02040503050406030204" pitchFamily="18" charset="0"/>
                        <a:sym typeface="Symbol" pitchFamily="18" charset="2"/>
                      </a:rPr>
                      <m:t>ϒ</m:t>
                    </m:r>
                    <m:r>
                      <a:rPr lang="en-US" i="1" dirty="0" smtClean="0">
                        <a:latin typeface="Cambria Math" panose="02040503050406030204" pitchFamily="18" charset="0"/>
                      </a:rPr>
                      <m:t> (</m:t>
                    </m:r>
                    <m:r>
                      <a:rPr lang="en-US" b="1" i="1" dirty="0" smtClean="0">
                        <a:latin typeface="Cambria Math" panose="02040503050406030204" pitchFamily="18" charset="0"/>
                      </a:rPr>
                      <m:t>𝑺</m:t>
                    </m:r>
                    <m:r>
                      <a:rPr lang="en-US" i="1" dirty="0" smtClean="0">
                        <a:latin typeface="Cambria Math" panose="02040503050406030204" pitchFamily="18" charset="0"/>
                      </a:rPr>
                      <m:t>, </m:t>
                    </m:r>
                    <m:r>
                      <a:rPr lang="en-US" b="1" i="1" dirty="0" smtClean="0">
                        <a:latin typeface="Cambria Math" panose="02040503050406030204" pitchFamily="18" charset="0"/>
                      </a:rPr>
                      <m:t>𝒘</m:t>
                    </m:r>
                    <m:r>
                      <a:rPr lang="en-US" i="1" dirty="0" smtClean="0">
                        <a:latin typeface="Cambria Math" panose="02040503050406030204" pitchFamily="18" charset="0"/>
                      </a:rPr>
                      <m:t>’)/||</m:t>
                    </m:r>
                    <m:r>
                      <a:rPr lang="en-US" b="1" i="1" dirty="0" smtClean="0">
                        <a:latin typeface="Cambria Math" panose="02040503050406030204" pitchFamily="18" charset="0"/>
                      </a:rPr>
                      <m:t>𝒙</m:t>
                    </m:r>
                    <m:r>
                      <a:rPr lang="en-US" i="1" dirty="0" smtClean="0">
                        <a:latin typeface="Cambria Math" panose="02040503050406030204" pitchFamily="18" charset="0"/>
                      </a:rPr>
                      <m:t>|| </m:t>
                    </m:r>
                  </m:oMath>
                </a14:m>
                <a:endParaRPr lang="en-US" dirty="0"/>
              </a:p>
              <a:p>
                <a:r>
                  <a:rPr lang="en-US" dirty="0"/>
                  <a:t>Since </a:t>
                </a:r>
                <a14:m>
                  <m:oMath xmlns:m="http://schemas.openxmlformats.org/officeDocument/2006/math">
                    <m:r>
                      <a:rPr lang="en-US" i="1" dirty="0" smtClean="0">
                        <a:latin typeface="Cambria Math" panose="02040503050406030204" pitchFamily="18" charset="0"/>
                      </a:rPr>
                      <m:t>||</m:t>
                    </m:r>
                    <m:r>
                      <a:rPr lang="en-US" b="1" i="1" dirty="0" smtClean="0">
                        <a:latin typeface="Cambria Math" panose="02040503050406030204" pitchFamily="18" charset="0"/>
                      </a:rPr>
                      <m:t>𝒙</m:t>
                    </m:r>
                    <m:r>
                      <a:rPr lang="en-US" i="1" dirty="0" smtClean="0">
                        <a:latin typeface="Cambria Math" panose="02040503050406030204" pitchFamily="18" charset="0"/>
                      </a:rPr>
                      <m:t>’|| = ||(</m:t>
                    </m:r>
                    <m:r>
                      <a:rPr lang="en-US" b="1" i="1" dirty="0" err="1" smtClean="0">
                        <a:latin typeface="Cambria Math" panose="02040503050406030204" pitchFamily="18" charset="0"/>
                      </a:rPr>
                      <m:t>𝒙</m:t>
                    </m:r>
                    <m:r>
                      <a:rPr lang="en-US" i="1" dirty="0" err="1" smtClean="0">
                        <a:latin typeface="Cambria Math" panose="02040503050406030204" pitchFamily="18" charset="0"/>
                      </a:rPr>
                      <m:t>,</m:t>
                    </m:r>
                    <m:r>
                      <a:rPr lang="en-US" i="1" dirty="0" err="1" smtClean="0">
                        <a:latin typeface="Cambria Math" panose="02040503050406030204" pitchFamily="18" charset="0"/>
                      </a:rPr>
                      <m:t>𝑒</m:t>
                    </m:r>
                    <m:r>
                      <a:rPr lang="en-US" i="1" dirty="0" smtClean="0">
                        <a:latin typeface="Cambria Math" panose="02040503050406030204" pitchFamily="18" charset="0"/>
                      </a:rPr>
                      <m:t>)|| &gt; ||</m:t>
                    </m:r>
                    <m:r>
                      <a:rPr lang="en-US" b="1" i="1" dirty="0" smtClean="0">
                        <a:latin typeface="Cambria Math" panose="02040503050406030204" pitchFamily="18" charset="0"/>
                      </a:rPr>
                      <m:t>𝒙</m:t>
                    </m:r>
                    <m:r>
                      <a:rPr lang="en-US" i="1" dirty="0" smtClean="0">
                        <a:latin typeface="Cambria Math" panose="02040503050406030204" pitchFamily="18" charset="0"/>
                      </a:rPr>
                      <m:t>||</m:t>
                    </m:r>
                  </m:oMath>
                </a14:m>
                <a:endParaRPr lang="en-US" dirty="0"/>
              </a:p>
              <a:p>
                <a:r>
                  <a:rPr lang="en-US" dirty="0"/>
                  <a:t>The new ratio is smaller, which implies generalization suffers.</a:t>
                </a:r>
              </a:p>
              <a:p>
                <a:r>
                  <a:rPr lang="en-US" dirty="0"/>
                  <a:t>Intuition: adding a lot of noisy/irrelevant features cannot help</a:t>
                </a:r>
              </a:p>
            </p:txBody>
          </p:sp>
        </mc:Choice>
        <mc:Fallback xmlns="">
          <p:sp>
            <p:nvSpPr>
              <p:cNvPr id="25606" name="Rectangle 3"/>
              <p:cNvSpPr>
                <a:spLocks noGrp="1" noRot="1" noChangeAspect="1" noMove="1" noResize="1" noEditPoints="1" noAdjustHandles="1" noChangeArrowheads="1" noChangeShapeType="1" noTextEdit="1"/>
              </p:cNvSpPr>
              <p:nvPr>
                <p:ph idx="1"/>
              </p:nvPr>
            </p:nvSpPr>
            <p:spPr>
              <a:blipFill>
                <a:blip r:embed="rId3"/>
                <a:stretch>
                  <a:fillRect l="-370" t="-1653" r="-74"/>
                </a:stretch>
              </a:blipFill>
            </p:spPr>
            <p:txBody>
              <a:bodyPr/>
              <a:lstStyle/>
              <a:p>
                <a:r>
                  <a:rPr lang="en-US">
                    <a:noFill/>
                  </a:rPr>
                  <a:t> </a:t>
                </a:r>
              </a:p>
            </p:txBody>
          </p:sp>
        </mc:Fallback>
      </mc:AlternateContent>
    </p:spTree>
    <p:extLst>
      <p:ext uri="{BB962C8B-B14F-4D97-AF65-F5344CB8AC3E}">
        <p14:creationId xmlns:p14="http://schemas.microsoft.com/office/powerpoint/2010/main" val="115248672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F8CBA1C-9902-4357-A086-F13180DD6E31}" type="slidenum">
              <a:rPr lang="en-US"/>
              <a:pPr/>
              <a:t>115</a:t>
            </a:fld>
            <a:endParaRPr lang="en-US"/>
          </a:p>
        </p:txBody>
      </p:sp>
      <p:sp>
        <p:nvSpPr>
          <p:cNvPr id="26629" name="Rectangle 2"/>
          <p:cNvSpPr>
            <a:spLocks noGrp="1" noChangeArrowheads="1"/>
          </p:cNvSpPr>
          <p:nvPr>
            <p:ph type="title"/>
          </p:nvPr>
        </p:nvSpPr>
        <p:spPr/>
        <p:txBody>
          <a:bodyPr/>
          <a:lstStyle/>
          <a:p>
            <a:r>
              <a:rPr lang="en-US" dirty="0"/>
              <a:t>Conclusion- Kernels</a:t>
            </a:r>
          </a:p>
        </p:txBody>
      </p:sp>
      <p:sp>
        <p:nvSpPr>
          <p:cNvPr id="26630" name="Rectangle 3"/>
          <p:cNvSpPr>
            <a:spLocks noGrp="1" noChangeArrowheads="1"/>
          </p:cNvSpPr>
          <p:nvPr>
            <p:ph idx="1"/>
          </p:nvPr>
        </p:nvSpPr>
        <p:spPr/>
        <p:txBody>
          <a:bodyPr>
            <a:normAutofit fontScale="92500" lnSpcReduction="20000"/>
          </a:bodyPr>
          <a:lstStyle/>
          <a:p>
            <a:r>
              <a:rPr lang="en-US" dirty="0"/>
              <a:t>The use of Kernels to learn in the dual space is an important idea</a:t>
            </a:r>
          </a:p>
          <a:p>
            <a:pPr lvl="1"/>
            <a:r>
              <a:rPr lang="en-US" dirty="0"/>
              <a:t>Different kernels may expand/restrict the hypothesis space in useful ways.</a:t>
            </a:r>
          </a:p>
          <a:p>
            <a:pPr lvl="1"/>
            <a:r>
              <a:rPr lang="en-US" dirty="0"/>
              <a:t>Need to know the benefits and hazards</a:t>
            </a:r>
          </a:p>
          <a:p>
            <a:r>
              <a:rPr lang="en-US" dirty="0"/>
              <a:t>To justify these methods we must embed in a space much larger than the training set size.</a:t>
            </a:r>
          </a:p>
          <a:p>
            <a:pPr lvl="1"/>
            <a:r>
              <a:rPr lang="en-US" dirty="0"/>
              <a:t>Can affect generalization</a:t>
            </a:r>
          </a:p>
          <a:p>
            <a:r>
              <a:rPr lang="en-US" dirty="0"/>
              <a:t>Expressive structures in the input data could give rise to specific kernels, designed to exploit these structures.</a:t>
            </a:r>
          </a:p>
          <a:p>
            <a:pPr lvl="1"/>
            <a:r>
              <a:rPr lang="en-US" dirty="0"/>
              <a:t>E.g., people have developed </a:t>
            </a:r>
            <a:r>
              <a:rPr lang="en-US" dirty="0">
                <a:hlinkClick r:id="rId3" action="ppaction://hlinkfile"/>
              </a:rPr>
              <a:t>kernels over parse trees</a:t>
            </a:r>
            <a:r>
              <a:rPr lang="en-US" dirty="0"/>
              <a:t>: corresponds to features that are sub-trees.</a:t>
            </a:r>
          </a:p>
          <a:p>
            <a:pPr lvl="1"/>
            <a:r>
              <a:rPr lang="en-US" dirty="0"/>
              <a:t>It is always possible to trade these with explicitly generated features, but it might help one’s thinking about appropriate features. </a:t>
            </a:r>
          </a:p>
        </p:txBody>
      </p:sp>
    </p:spTree>
    <p:extLst>
      <p:ext uri="{BB962C8B-B14F-4D97-AF65-F5344CB8AC3E}">
        <p14:creationId xmlns:p14="http://schemas.microsoft.com/office/powerpoint/2010/main" val="2916597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3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3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63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63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63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63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630">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663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C921938-476A-4922-BE24-3B8F6A2854D9}" type="slidenum">
              <a:rPr lang="en-US" smtClean="0"/>
              <a:pPr/>
              <a:t>116</a:t>
            </a:fld>
            <a:endParaRPr lang="en-US" dirty="0"/>
          </a:p>
        </p:txBody>
      </p:sp>
      <p:sp>
        <p:nvSpPr>
          <p:cNvPr id="1092627" name="Rectangle 19"/>
          <p:cNvSpPr>
            <a:spLocks noGrp="1" noChangeArrowheads="1"/>
          </p:cNvSpPr>
          <p:nvPr>
            <p:ph type="title"/>
          </p:nvPr>
        </p:nvSpPr>
        <p:spPr/>
        <p:txBody>
          <a:bodyPr/>
          <a:lstStyle/>
          <a:p>
            <a:r>
              <a:rPr lang="en-US" dirty="0"/>
              <a:t>Functions Can be Made Linear</a:t>
            </a:r>
          </a:p>
        </p:txBody>
      </p:sp>
      <p:sp>
        <p:nvSpPr>
          <p:cNvPr id="1092611" name="Rectangle 3"/>
          <p:cNvSpPr>
            <a:spLocks noGrp="1" noChangeArrowheads="1"/>
          </p:cNvSpPr>
          <p:nvPr>
            <p:ph idx="1"/>
          </p:nvPr>
        </p:nvSpPr>
        <p:spPr/>
        <p:txBody>
          <a:bodyPr/>
          <a:lstStyle/>
          <a:p>
            <a:r>
              <a:rPr lang="en-US" dirty="0"/>
              <a:t>Data are not linearly separable in one dimension</a:t>
            </a:r>
          </a:p>
          <a:p>
            <a:r>
              <a:rPr lang="en-US" dirty="0"/>
              <a:t>Not separable if you insist on using a specific class of functions</a:t>
            </a:r>
          </a:p>
          <a:p>
            <a:endParaRPr lang="en-US" dirty="0"/>
          </a:p>
        </p:txBody>
      </p:sp>
      <p:sp>
        <p:nvSpPr>
          <p:cNvPr id="1092610" name="Line 2"/>
          <p:cNvSpPr>
            <a:spLocks noChangeShapeType="1"/>
          </p:cNvSpPr>
          <p:nvPr/>
        </p:nvSpPr>
        <p:spPr bwMode="auto">
          <a:xfrm flipV="1">
            <a:off x="1695450" y="3495675"/>
            <a:ext cx="5686425" cy="9525"/>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92612" name="Oval 4"/>
          <p:cNvSpPr>
            <a:spLocks noChangeArrowheads="1"/>
          </p:cNvSpPr>
          <p:nvPr/>
        </p:nvSpPr>
        <p:spPr bwMode="auto">
          <a:xfrm>
            <a:off x="5486400" y="3433763"/>
            <a:ext cx="114300" cy="114300"/>
          </a:xfrm>
          <a:prstGeom prst="ellipse">
            <a:avLst/>
          </a:prstGeom>
          <a:solidFill>
            <a:srgbClr val="FC0128"/>
          </a:solidFill>
          <a:ln>
            <a:noFill/>
          </a:ln>
          <a:effectLst/>
        </p:spPr>
        <p:txBody>
          <a:bodyPr wrap="none" anchor="ctr"/>
          <a:lstStyle/>
          <a:p>
            <a:endParaRPr lang="en-US" sz="1350"/>
          </a:p>
        </p:txBody>
      </p:sp>
      <p:sp>
        <p:nvSpPr>
          <p:cNvPr id="1092613" name="Oval 5"/>
          <p:cNvSpPr>
            <a:spLocks noChangeArrowheads="1"/>
          </p:cNvSpPr>
          <p:nvPr/>
        </p:nvSpPr>
        <p:spPr bwMode="auto">
          <a:xfrm>
            <a:off x="5734050" y="3433763"/>
            <a:ext cx="114300" cy="1143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92614" name="Oval 6"/>
          <p:cNvSpPr>
            <a:spLocks noChangeArrowheads="1"/>
          </p:cNvSpPr>
          <p:nvPr/>
        </p:nvSpPr>
        <p:spPr bwMode="auto">
          <a:xfrm>
            <a:off x="5314950" y="3433763"/>
            <a:ext cx="114300" cy="1143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92615" name="Oval 7"/>
          <p:cNvSpPr>
            <a:spLocks noChangeArrowheads="1"/>
          </p:cNvSpPr>
          <p:nvPr/>
        </p:nvSpPr>
        <p:spPr bwMode="auto">
          <a:xfrm>
            <a:off x="5114925" y="3433763"/>
            <a:ext cx="114300" cy="1143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92616" name="Oval 8"/>
          <p:cNvSpPr>
            <a:spLocks noChangeArrowheads="1"/>
          </p:cNvSpPr>
          <p:nvPr/>
        </p:nvSpPr>
        <p:spPr bwMode="auto">
          <a:xfrm>
            <a:off x="4724400" y="3433763"/>
            <a:ext cx="114300" cy="1143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92617" name="Oval 9"/>
          <p:cNvSpPr>
            <a:spLocks noChangeArrowheads="1"/>
          </p:cNvSpPr>
          <p:nvPr/>
        </p:nvSpPr>
        <p:spPr bwMode="auto">
          <a:xfrm>
            <a:off x="4533900" y="3433763"/>
            <a:ext cx="114300" cy="1143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92618" name="Oval 10"/>
          <p:cNvSpPr>
            <a:spLocks noChangeArrowheads="1"/>
          </p:cNvSpPr>
          <p:nvPr/>
        </p:nvSpPr>
        <p:spPr bwMode="auto">
          <a:xfrm>
            <a:off x="4371975" y="3433763"/>
            <a:ext cx="114300" cy="1143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92619" name="Oval 11"/>
          <p:cNvSpPr>
            <a:spLocks noChangeArrowheads="1"/>
          </p:cNvSpPr>
          <p:nvPr/>
        </p:nvSpPr>
        <p:spPr bwMode="auto">
          <a:xfrm>
            <a:off x="4200525" y="3433763"/>
            <a:ext cx="114300" cy="1143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92620" name="Oval 12"/>
          <p:cNvSpPr>
            <a:spLocks noChangeArrowheads="1"/>
          </p:cNvSpPr>
          <p:nvPr/>
        </p:nvSpPr>
        <p:spPr bwMode="auto">
          <a:xfrm>
            <a:off x="3314700" y="3433763"/>
            <a:ext cx="114300" cy="1143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92621" name="Oval 13"/>
          <p:cNvSpPr>
            <a:spLocks noChangeArrowheads="1"/>
          </p:cNvSpPr>
          <p:nvPr/>
        </p:nvSpPr>
        <p:spPr bwMode="auto">
          <a:xfrm>
            <a:off x="3771900" y="3433763"/>
            <a:ext cx="114300" cy="1143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92622" name="Oval 14"/>
          <p:cNvSpPr>
            <a:spLocks noChangeArrowheads="1"/>
          </p:cNvSpPr>
          <p:nvPr/>
        </p:nvSpPr>
        <p:spPr bwMode="auto">
          <a:xfrm>
            <a:off x="6096000" y="3433763"/>
            <a:ext cx="114300" cy="1143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92623" name="Oval 15"/>
          <p:cNvSpPr>
            <a:spLocks noChangeArrowheads="1"/>
          </p:cNvSpPr>
          <p:nvPr/>
        </p:nvSpPr>
        <p:spPr bwMode="auto">
          <a:xfrm>
            <a:off x="6438900" y="3433763"/>
            <a:ext cx="114300" cy="114300"/>
          </a:xfrm>
          <a:prstGeom prst="ellipse">
            <a:avLst/>
          </a:prstGeom>
          <a:solidFill>
            <a:srgbClr val="FC0128"/>
          </a:solidFill>
          <a:ln>
            <a:noFill/>
          </a:ln>
          <a:effectLst/>
        </p:spPr>
        <p:txBody>
          <a:bodyPr wrap="none" anchor="ctr"/>
          <a:lstStyle/>
          <a:p>
            <a:endParaRPr lang="en-US" sz="1350"/>
          </a:p>
        </p:txBody>
      </p:sp>
      <p:sp>
        <p:nvSpPr>
          <p:cNvPr id="1092624" name="Oval 16"/>
          <p:cNvSpPr>
            <a:spLocks noChangeArrowheads="1"/>
          </p:cNvSpPr>
          <p:nvPr/>
        </p:nvSpPr>
        <p:spPr bwMode="auto">
          <a:xfrm>
            <a:off x="2619375" y="3433763"/>
            <a:ext cx="114300" cy="1143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92625" name="Oval 17"/>
          <p:cNvSpPr>
            <a:spLocks noChangeArrowheads="1"/>
          </p:cNvSpPr>
          <p:nvPr/>
        </p:nvSpPr>
        <p:spPr bwMode="auto">
          <a:xfrm>
            <a:off x="3076575" y="3433763"/>
            <a:ext cx="114300" cy="1143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mc:AlternateContent xmlns:mc="http://schemas.openxmlformats.org/markup-compatibility/2006" xmlns:a14="http://schemas.microsoft.com/office/drawing/2010/main">
        <mc:Choice Requires="a14">
          <p:sp>
            <p:nvSpPr>
              <p:cNvPr id="1092626" name="Text Box 18"/>
              <p:cNvSpPr txBox="1">
                <a:spLocks noChangeArrowheads="1"/>
              </p:cNvSpPr>
              <p:nvPr/>
            </p:nvSpPr>
            <p:spPr bwMode="auto">
              <a:xfrm>
                <a:off x="4274344" y="3699272"/>
                <a:ext cx="379206" cy="36933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p>
                <a:pPr/>
                <a14:m>
                  <m:oMathPara xmlns:m="http://schemas.openxmlformats.org/officeDocument/2006/math">
                    <m:oMathParaPr>
                      <m:jc m:val="centerGroup"/>
                    </m:oMathParaPr>
                    <m:oMath xmlns:m="http://schemas.openxmlformats.org/officeDocument/2006/math">
                      <m:r>
                        <a:rPr lang="en-US" b="1" i="1" dirty="0" smtClean="0">
                          <a:latin typeface="Cambria Math" panose="02040503050406030204" pitchFamily="18" charset="0"/>
                        </a:rPr>
                        <m:t>𝒙</m:t>
                      </m:r>
                    </m:oMath>
                  </m:oMathPara>
                </a14:m>
                <a:endParaRPr lang="en-US" b="1" dirty="0"/>
              </a:p>
            </p:txBody>
          </p:sp>
        </mc:Choice>
        <mc:Fallback xmlns="">
          <p:sp>
            <p:nvSpPr>
              <p:cNvPr id="1092626" name="Text Box 18"/>
              <p:cNvSpPr txBox="1">
                <a:spLocks noRot="1" noChangeAspect="1" noMove="1" noResize="1" noEditPoints="1" noAdjustHandles="1" noChangeArrowheads="1" noChangeShapeType="1" noTextEdit="1"/>
              </p:cNvSpPr>
              <p:nvPr/>
            </p:nvSpPr>
            <p:spPr bwMode="auto">
              <a:xfrm>
                <a:off x="4274344" y="3699272"/>
                <a:ext cx="379206" cy="369332"/>
              </a:xfrm>
              <a:prstGeom prst="rect">
                <a:avLst/>
              </a:prstGeom>
              <a:blipFill>
                <a:blip r:embed="rId3"/>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092628" name="Freeform 20"/>
          <p:cNvSpPr>
            <a:spLocks/>
          </p:cNvSpPr>
          <p:nvPr/>
        </p:nvSpPr>
        <p:spPr bwMode="auto">
          <a:xfrm>
            <a:off x="2914650" y="2914650"/>
            <a:ext cx="4152900" cy="1333500"/>
          </a:xfrm>
          <a:custGeom>
            <a:avLst/>
            <a:gdLst>
              <a:gd name="T0" fmla="*/ 0 w 3488"/>
              <a:gd name="T1" fmla="*/ 584 h 1120"/>
              <a:gd name="T2" fmla="*/ 720 w 3488"/>
              <a:gd name="T3" fmla="*/ 632 h 1120"/>
              <a:gd name="T4" fmla="*/ 768 w 3488"/>
              <a:gd name="T5" fmla="*/ 152 h 1120"/>
              <a:gd name="T6" fmla="*/ 2256 w 3488"/>
              <a:gd name="T7" fmla="*/ 104 h 1120"/>
              <a:gd name="T8" fmla="*/ 2064 w 3488"/>
              <a:gd name="T9" fmla="*/ 776 h 1120"/>
              <a:gd name="T10" fmla="*/ 3264 w 3488"/>
              <a:gd name="T11" fmla="*/ 1064 h 1120"/>
              <a:gd name="T12" fmla="*/ 3408 w 3488"/>
              <a:gd name="T13" fmla="*/ 1112 h 1120"/>
            </a:gdLst>
            <a:ahLst/>
            <a:cxnLst>
              <a:cxn ang="0">
                <a:pos x="T0" y="T1"/>
              </a:cxn>
              <a:cxn ang="0">
                <a:pos x="T2" y="T3"/>
              </a:cxn>
              <a:cxn ang="0">
                <a:pos x="T4" y="T5"/>
              </a:cxn>
              <a:cxn ang="0">
                <a:pos x="T6" y="T7"/>
              </a:cxn>
              <a:cxn ang="0">
                <a:pos x="T8" y="T9"/>
              </a:cxn>
              <a:cxn ang="0">
                <a:pos x="T10" y="T11"/>
              </a:cxn>
              <a:cxn ang="0">
                <a:pos x="T12" y="T13"/>
              </a:cxn>
            </a:cxnLst>
            <a:rect l="0" t="0" r="r" b="b"/>
            <a:pathLst>
              <a:path w="3488" h="1120">
                <a:moveTo>
                  <a:pt x="0" y="584"/>
                </a:moveTo>
                <a:cubicBezTo>
                  <a:pt x="296" y="644"/>
                  <a:pt x="592" y="704"/>
                  <a:pt x="720" y="632"/>
                </a:cubicBezTo>
                <a:cubicBezTo>
                  <a:pt x="848" y="560"/>
                  <a:pt x="512" y="240"/>
                  <a:pt x="768" y="152"/>
                </a:cubicBezTo>
                <a:cubicBezTo>
                  <a:pt x="1024" y="64"/>
                  <a:pt x="2040" y="0"/>
                  <a:pt x="2256" y="104"/>
                </a:cubicBezTo>
                <a:cubicBezTo>
                  <a:pt x="2472" y="208"/>
                  <a:pt x="1896" y="616"/>
                  <a:pt x="2064" y="776"/>
                </a:cubicBezTo>
                <a:cubicBezTo>
                  <a:pt x="2232" y="936"/>
                  <a:pt x="3040" y="1008"/>
                  <a:pt x="3264" y="1064"/>
                </a:cubicBezTo>
                <a:cubicBezTo>
                  <a:pt x="3488" y="1120"/>
                  <a:pt x="3448" y="1116"/>
                  <a:pt x="3408" y="1112"/>
                </a:cubicBezTo>
              </a:path>
            </a:pathLst>
          </a:custGeom>
          <a:noFill/>
          <a:ln w="28575" cap="flat" cmpd="sng">
            <a:solidFill>
              <a:srgbClr val="99CC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Tree>
    <p:extLst>
      <p:ext uri="{BB962C8B-B14F-4D97-AF65-F5344CB8AC3E}">
        <p14:creationId xmlns:p14="http://schemas.microsoft.com/office/powerpoint/2010/main" val="12288284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9261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092628"/>
                                        </p:tgtEl>
                                        <p:attrNameLst>
                                          <p:attrName>style.visibility</p:attrName>
                                        </p:attrNameLst>
                                      </p:cBhvr>
                                      <p:to>
                                        <p:strVal val="visible"/>
                                      </p:to>
                                    </p:set>
                                    <p:anim calcmode="lin" valueType="num">
                                      <p:cBhvr additive="base">
                                        <p:cTn id="11" dur="500" fill="hold"/>
                                        <p:tgtEl>
                                          <p:spTgt spid="1092628"/>
                                        </p:tgtEl>
                                        <p:attrNameLst>
                                          <p:attrName>ppt_x</p:attrName>
                                        </p:attrNameLst>
                                      </p:cBhvr>
                                      <p:tavLst>
                                        <p:tav tm="0">
                                          <p:val>
                                            <p:strVal val="#ppt_x"/>
                                          </p:val>
                                        </p:tav>
                                        <p:tav tm="100000">
                                          <p:val>
                                            <p:strVal val="#ppt_x"/>
                                          </p:val>
                                        </p:tav>
                                      </p:tavLst>
                                    </p:anim>
                                    <p:anim calcmode="lin" valueType="num">
                                      <p:cBhvr additive="base">
                                        <p:cTn id="12" dur="500" fill="hold"/>
                                        <p:tgtEl>
                                          <p:spTgt spid="10926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2628"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C921938-476A-4922-BE24-3B8F6A2854D9}" type="slidenum">
              <a:rPr lang="en-US" smtClean="0"/>
              <a:pPr/>
              <a:t>117</a:t>
            </a:fld>
            <a:endParaRPr lang="en-US" dirty="0"/>
          </a:p>
        </p:txBody>
      </p:sp>
      <p:sp>
        <p:nvSpPr>
          <p:cNvPr id="1093635" name="Rectangle 3"/>
          <p:cNvSpPr>
            <a:spLocks noGrp="1" noChangeArrowheads="1"/>
          </p:cNvSpPr>
          <p:nvPr>
            <p:ph type="title"/>
          </p:nvPr>
        </p:nvSpPr>
        <p:spPr/>
        <p:txBody>
          <a:bodyPr/>
          <a:lstStyle/>
          <a:p>
            <a:r>
              <a:rPr lang="en-US" dirty="0"/>
              <a:t>Blown Up Feature Space</a:t>
            </a:r>
          </a:p>
        </p:txBody>
      </p:sp>
      <mc:AlternateContent xmlns:mc="http://schemas.openxmlformats.org/markup-compatibility/2006" xmlns:a14="http://schemas.microsoft.com/office/drawing/2010/main">
        <mc:Choice Requires="a14">
          <p:sp>
            <p:nvSpPr>
              <p:cNvPr id="1093636" name="Rectangle 4"/>
              <p:cNvSpPr>
                <a:spLocks noGrp="1" noChangeArrowheads="1"/>
              </p:cNvSpPr>
              <p:nvPr>
                <p:ph idx="1"/>
              </p:nvPr>
            </p:nvSpPr>
            <p:spPr/>
            <p:txBody>
              <a:bodyPr/>
              <a:lstStyle/>
              <a:p>
                <a:r>
                  <a:rPr lang="en-US" dirty="0"/>
                  <a:t>Data are separable in </a:t>
                </a:r>
                <a14:m>
                  <m:oMath xmlns:m="http://schemas.openxmlformats.org/officeDocument/2006/math">
                    <m:r>
                      <a:rPr lang="en-US" i="1" dirty="0" smtClean="0">
                        <a:latin typeface="Cambria Math" panose="02040503050406030204" pitchFamily="18" charset="0"/>
                      </a:rPr>
                      <m:t>&lt;</m:t>
                    </m:r>
                    <m:r>
                      <a:rPr lang="en-US" b="1" i="1" dirty="0" smtClean="0">
                        <a:latin typeface="Cambria Math" panose="02040503050406030204" pitchFamily="18" charset="0"/>
                      </a:rPr>
                      <m:t>𝒙</m:t>
                    </m:r>
                    <m:r>
                      <a:rPr lang="en-US" i="1" dirty="0" smtClean="0">
                        <a:latin typeface="Cambria Math" panose="02040503050406030204" pitchFamily="18" charset="0"/>
                      </a:rPr>
                      <m:t>, </m:t>
                    </m:r>
                    <m:sSup>
                      <m:sSupPr>
                        <m:ctrlPr>
                          <a:rPr lang="en-US" b="0" i="1" dirty="0" smtClean="0">
                            <a:latin typeface="Cambria Math" panose="02040503050406030204" pitchFamily="18" charset="0"/>
                          </a:rPr>
                        </m:ctrlPr>
                      </m:sSupPr>
                      <m:e>
                        <m:r>
                          <a:rPr lang="en-US" b="1" i="1" dirty="0" smtClean="0">
                            <a:latin typeface="Cambria Math" panose="02040503050406030204" pitchFamily="18" charset="0"/>
                          </a:rPr>
                          <m:t>𝒙</m:t>
                        </m:r>
                      </m:e>
                      <m:sup>
                        <m:r>
                          <a:rPr lang="en-US" i="1" dirty="0" smtClean="0">
                            <a:latin typeface="Cambria Math" panose="02040503050406030204" pitchFamily="18" charset="0"/>
                          </a:rPr>
                          <m:t>2</m:t>
                        </m:r>
                      </m:sup>
                    </m:sSup>
                    <m:r>
                      <a:rPr lang="en-US" i="1" dirty="0" smtClean="0">
                        <a:latin typeface="Cambria Math" panose="02040503050406030204" pitchFamily="18" charset="0"/>
                      </a:rPr>
                      <m:t>&gt; </m:t>
                    </m:r>
                  </m:oMath>
                </a14:m>
                <a:r>
                  <a:rPr lang="en-US" dirty="0"/>
                  <a:t>space</a:t>
                </a:r>
              </a:p>
            </p:txBody>
          </p:sp>
        </mc:Choice>
        <mc:Fallback xmlns="">
          <p:sp>
            <p:nvSpPr>
              <p:cNvPr id="1093636" name="Rectangle 4"/>
              <p:cNvSpPr>
                <a:spLocks noGrp="1" noRot="1" noChangeAspect="1" noMove="1" noResize="1" noEditPoints="1" noAdjustHandles="1" noChangeArrowheads="1" noChangeShapeType="1" noTextEdit="1"/>
              </p:cNvSpPr>
              <p:nvPr>
                <p:ph idx="1"/>
              </p:nvPr>
            </p:nvSpPr>
            <p:spPr>
              <a:blipFill>
                <a:blip r:embed="rId3"/>
                <a:stretch>
                  <a:fillRect l="-1037" t="-1322"/>
                </a:stretch>
              </a:blipFill>
            </p:spPr>
            <p:txBody>
              <a:bodyPr/>
              <a:lstStyle/>
              <a:p>
                <a:r>
                  <a:rPr lang="en-US">
                    <a:noFill/>
                  </a:rPr>
                  <a:t> </a:t>
                </a:r>
              </a:p>
            </p:txBody>
          </p:sp>
        </mc:Fallback>
      </mc:AlternateContent>
      <p:sp>
        <p:nvSpPr>
          <p:cNvPr id="1093634" name="Line 2"/>
          <p:cNvSpPr>
            <a:spLocks noChangeShapeType="1"/>
          </p:cNvSpPr>
          <p:nvPr/>
        </p:nvSpPr>
        <p:spPr bwMode="auto">
          <a:xfrm flipV="1">
            <a:off x="1704975" y="3924300"/>
            <a:ext cx="5686425" cy="9525"/>
          </a:xfrm>
          <a:prstGeom prst="line">
            <a:avLst/>
          </a:prstGeom>
          <a:noFill/>
          <a:ln w="50800">
            <a:solidFill>
              <a:schemeClr val="accent2">
                <a:lumMod val="25000"/>
                <a:lumOff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93637" name="Oval 5"/>
          <p:cNvSpPr>
            <a:spLocks noChangeArrowheads="1"/>
          </p:cNvSpPr>
          <p:nvPr/>
        </p:nvSpPr>
        <p:spPr bwMode="auto">
          <a:xfrm>
            <a:off x="5572125" y="3328988"/>
            <a:ext cx="114300" cy="1143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93638" name="Oval 6"/>
          <p:cNvSpPr>
            <a:spLocks noChangeArrowheads="1"/>
          </p:cNvSpPr>
          <p:nvPr/>
        </p:nvSpPr>
        <p:spPr bwMode="auto">
          <a:xfrm>
            <a:off x="5772150" y="3071813"/>
            <a:ext cx="114300" cy="1143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93639" name="Oval 7"/>
          <p:cNvSpPr>
            <a:spLocks noChangeArrowheads="1"/>
          </p:cNvSpPr>
          <p:nvPr/>
        </p:nvSpPr>
        <p:spPr bwMode="auto">
          <a:xfrm>
            <a:off x="5381625" y="3548063"/>
            <a:ext cx="114300" cy="1143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93640" name="Oval 8"/>
          <p:cNvSpPr>
            <a:spLocks noChangeArrowheads="1"/>
          </p:cNvSpPr>
          <p:nvPr/>
        </p:nvSpPr>
        <p:spPr bwMode="auto">
          <a:xfrm>
            <a:off x="5133975" y="3709988"/>
            <a:ext cx="114300" cy="1143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93641" name="Oval 9"/>
          <p:cNvSpPr>
            <a:spLocks noChangeArrowheads="1"/>
          </p:cNvSpPr>
          <p:nvPr/>
        </p:nvSpPr>
        <p:spPr bwMode="auto">
          <a:xfrm>
            <a:off x="4743450" y="3814763"/>
            <a:ext cx="114300" cy="1143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93642" name="Oval 10"/>
          <p:cNvSpPr>
            <a:spLocks noChangeArrowheads="1"/>
          </p:cNvSpPr>
          <p:nvPr/>
        </p:nvSpPr>
        <p:spPr bwMode="auto">
          <a:xfrm>
            <a:off x="4543425" y="3738563"/>
            <a:ext cx="114300" cy="1143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93643" name="Oval 11"/>
          <p:cNvSpPr>
            <a:spLocks noChangeArrowheads="1"/>
          </p:cNvSpPr>
          <p:nvPr/>
        </p:nvSpPr>
        <p:spPr bwMode="auto">
          <a:xfrm>
            <a:off x="4381500" y="3633788"/>
            <a:ext cx="114300" cy="1143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93644" name="Oval 12"/>
          <p:cNvSpPr>
            <a:spLocks noChangeArrowheads="1"/>
          </p:cNvSpPr>
          <p:nvPr/>
        </p:nvSpPr>
        <p:spPr bwMode="auto">
          <a:xfrm>
            <a:off x="4181475" y="3424238"/>
            <a:ext cx="114300" cy="1143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93645" name="Oval 13"/>
          <p:cNvSpPr>
            <a:spLocks noChangeArrowheads="1"/>
          </p:cNvSpPr>
          <p:nvPr/>
        </p:nvSpPr>
        <p:spPr bwMode="auto">
          <a:xfrm>
            <a:off x="3352800" y="2185988"/>
            <a:ext cx="114300" cy="1143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93646" name="Oval 14"/>
          <p:cNvSpPr>
            <a:spLocks noChangeArrowheads="1"/>
          </p:cNvSpPr>
          <p:nvPr/>
        </p:nvSpPr>
        <p:spPr bwMode="auto">
          <a:xfrm>
            <a:off x="3819525" y="2843213"/>
            <a:ext cx="114300" cy="1143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93647" name="Oval 15"/>
          <p:cNvSpPr>
            <a:spLocks noChangeArrowheads="1"/>
          </p:cNvSpPr>
          <p:nvPr/>
        </p:nvSpPr>
        <p:spPr bwMode="auto">
          <a:xfrm>
            <a:off x="6067425" y="2424113"/>
            <a:ext cx="114300" cy="1143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93648" name="Oval 16"/>
          <p:cNvSpPr>
            <a:spLocks noChangeArrowheads="1"/>
          </p:cNvSpPr>
          <p:nvPr/>
        </p:nvSpPr>
        <p:spPr bwMode="auto">
          <a:xfrm>
            <a:off x="6400800" y="1509713"/>
            <a:ext cx="114300" cy="1143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93649" name="Oval 17"/>
          <p:cNvSpPr>
            <a:spLocks noChangeArrowheads="1"/>
          </p:cNvSpPr>
          <p:nvPr/>
        </p:nvSpPr>
        <p:spPr bwMode="auto">
          <a:xfrm>
            <a:off x="3105150" y="1528763"/>
            <a:ext cx="114300" cy="1143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mc:AlternateContent xmlns:mc="http://schemas.openxmlformats.org/markup-compatibility/2006" xmlns:a14="http://schemas.microsoft.com/office/drawing/2010/main">
        <mc:Choice Requires="a14">
          <p:sp>
            <p:nvSpPr>
              <p:cNvPr id="1093650" name="Text Box 18"/>
              <p:cNvSpPr txBox="1">
                <a:spLocks noChangeArrowheads="1"/>
              </p:cNvSpPr>
              <p:nvPr/>
            </p:nvSpPr>
            <p:spPr bwMode="auto">
              <a:xfrm>
                <a:off x="6141244" y="4013597"/>
                <a:ext cx="379206" cy="36933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p>
                <a:pPr/>
                <a14:m>
                  <m:oMathPara xmlns:m="http://schemas.openxmlformats.org/officeDocument/2006/math">
                    <m:oMathParaPr>
                      <m:jc m:val="centerGroup"/>
                    </m:oMathParaPr>
                    <m:oMath xmlns:m="http://schemas.openxmlformats.org/officeDocument/2006/math">
                      <m:r>
                        <a:rPr lang="en-US" b="1" i="1" dirty="0" smtClean="0">
                          <a:latin typeface="Cambria Math" panose="02040503050406030204" pitchFamily="18" charset="0"/>
                        </a:rPr>
                        <m:t>𝒙</m:t>
                      </m:r>
                    </m:oMath>
                  </m:oMathPara>
                </a14:m>
                <a:endParaRPr lang="en-US" b="1" dirty="0"/>
              </a:p>
            </p:txBody>
          </p:sp>
        </mc:Choice>
        <mc:Fallback xmlns="">
          <p:sp>
            <p:nvSpPr>
              <p:cNvPr id="1093650" name="Text Box 18"/>
              <p:cNvSpPr txBox="1">
                <a:spLocks noRot="1" noChangeAspect="1" noMove="1" noResize="1" noEditPoints="1" noAdjustHandles="1" noChangeArrowheads="1" noChangeShapeType="1" noTextEdit="1"/>
              </p:cNvSpPr>
              <p:nvPr/>
            </p:nvSpPr>
            <p:spPr bwMode="auto">
              <a:xfrm>
                <a:off x="6141244" y="4013597"/>
                <a:ext cx="379206" cy="369332"/>
              </a:xfrm>
              <a:prstGeom prst="rect">
                <a:avLst/>
              </a:prstGeom>
              <a:blipFill>
                <a:blip r:embed="rId4"/>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093651" name="Line 19"/>
          <p:cNvSpPr>
            <a:spLocks noChangeShapeType="1"/>
          </p:cNvSpPr>
          <p:nvPr/>
        </p:nvSpPr>
        <p:spPr bwMode="auto">
          <a:xfrm flipV="1">
            <a:off x="4876800" y="1590675"/>
            <a:ext cx="0" cy="2809875"/>
          </a:xfrm>
          <a:prstGeom prst="line">
            <a:avLst/>
          </a:prstGeom>
          <a:noFill/>
          <a:ln w="50800">
            <a:solidFill>
              <a:schemeClr val="accent2">
                <a:lumMod val="25000"/>
                <a:lumOff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mc:AlternateContent xmlns:mc="http://schemas.openxmlformats.org/markup-compatibility/2006" xmlns:a14="http://schemas.microsoft.com/office/drawing/2010/main">
        <mc:Choice Requires="a14">
          <p:sp>
            <p:nvSpPr>
              <p:cNvPr id="1093652" name="Text Box 20"/>
              <p:cNvSpPr txBox="1">
                <a:spLocks noChangeArrowheads="1"/>
              </p:cNvSpPr>
              <p:nvPr/>
            </p:nvSpPr>
            <p:spPr bwMode="auto">
              <a:xfrm>
                <a:off x="4493419" y="1718072"/>
                <a:ext cx="466794" cy="36933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p>
                <a:pPr/>
                <a14:m>
                  <m:oMathPara xmlns:m="http://schemas.openxmlformats.org/officeDocument/2006/math">
                    <m:oMathParaPr>
                      <m:jc m:val="centerGroup"/>
                    </m:oMathParaPr>
                    <m:oMath xmlns:m="http://schemas.openxmlformats.org/officeDocument/2006/math">
                      <m:r>
                        <a:rPr lang="en-US" b="1" i="1" dirty="0" smtClean="0">
                          <a:latin typeface="Cambria Math" panose="02040503050406030204" pitchFamily="18" charset="0"/>
                        </a:rPr>
                        <m:t>𝒙</m:t>
                      </m:r>
                      <m:r>
                        <a:rPr lang="en-US" i="1" baseline="30000" dirty="0">
                          <a:latin typeface="Cambria Math" panose="02040503050406030204" pitchFamily="18" charset="0"/>
                        </a:rPr>
                        <m:t>2</m:t>
                      </m:r>
                    </m:oMath>
                  </m:oMathPara>
                </a14:m>
                <a:endParaRPr lang="en-US" dirty="0"/>
              </a:p>
            </p:txBody>
          </p:sp>
        </mc:Choice>
        <mc:Fallback xmlns="">
          <p:sp>
            <p:nvSpPr>
              <p:cNvPr id="1093652" name="Text Box 20"/>
              <p:cNvSpPr txBox="1">
                <a:spLocks noRot="1" noChangeAspect="1" noMove="1" noResize="1" noEditPoints="1" noAdjustHandles="1" noChangeArrowheads="1" noChangeShapeType="1" noTextEdit="1"/>
              </p:cNvSpPr>
              <p:nvPr/>
            </p:nvSpPr>
            <p:spPr bwMode="auto">
              <a:xfrm>
                <a:off x="4493419" y="1718072"/>
                <a:ext cx="466794" cy="369332"/>
              </a:xfrm>
              <a:prstGeom prst="rect">
                <a:avLst/>
              </a:prstGeom>
              <a:blipFill>
                <a:blip r:embed="rId5"/>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093653" name="Line 21"/>
          <p:cNvSpPr>
            <a:spLocks noChangeShapeType="1"/>
          </p:cNvSpPr>
          <p:nvPr/>
        </p:nvSpPr>
        <p:spPr bwMode="auto">
          <a:xfrm>
            <a:off x="2447925" y="2990850"/>
            <a:ext cx="4772025" cy="40005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Tree>
    <p:extLst>
      <p:ext uri="{BB962C8B-B14F-4D97-AF65-F5344CB8AC3E}">
        <p14:creationId xmlns:p14="http://schemas.microsoft.com/office/powerpoint/2010/main" val="21767240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93653"/>
                                        </p:tgtEl>
                                        <p:attrNameLst>
                                          <p:attrName>style.visibility</p:attrName>
                                        </p:attrNameLst>
                                      </p:cBhvr>
                                      <p:to>
                                        <p:strVal val="visible"/>
                                      </p:to>
                                    </p:set>
                                    <p:anim calcmode="lin" valueType="num">
                                      <p:cBhvr additive="base">
                                        <p:cTn id="7" dur="500" fill="hold"/>
                                        <p:tgtEl>
                                          <p:spTgt spid="1093653"/>
                                        </p:tgtEl>
                                        <p:attrNameLst>
                                          <p:attrName>ppt_x</p:attrName>
                                        </p:attrNameLst>
                                      </p:cBhvr>
                                      <p:tavLst>
                                        <p:tav tm="0">
                                          <p:val>
                                            <p:strVal val="#ppt_x"/>
                                          </p:val>
                                        </p:tav>
                                        <p:tav tm="100000">
                                          <p:val>
                                            <p:strVal val="#ppt_x"/>
                                          </p:val>
                                        </p:tav>
                                      </p:tavLst>
                                    </p:anim>
                                    <p:anim calcmode="lin" valueType="num">
                                      <p:cBhvr additive="base">
                                        <p:cTn id="8" dur="500" fill="hold"/>
                                        <p:tgtEl>
                                          <p:spTgt spid="10936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3653" grpId="0"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p:txBody>
          <a:bodyPr/>
          <a:lstStyle/>
          <a:p>
            <a:fld id="{4078304C-5BE1-484D-994C-369CBE2AEA96}" type="slidenum">
              <a:rPr lang="en-US"/>
              <a:pPr/>
              <a:t>118</a:t>
            </a:fld>
            <a:endParaRPr lang="en-US"/>
          </a:p>
        </p:txBody>
      </p:sp>
      <p:sp>
        <p:nvSpPr>
          <p:cNvPr id="808962" name="Rectangle 2"/>
          <p:cNvSpPr>
            <a:spLocks noGrp="1" noChangeArrowheads="1"/>
          </p:cNvSpPr>
          <p:nvPr>
            <p:ph type="title"/>
          </p:nvPr>
        </p:nvSpPr>
        <p:spPr/>
        <p:txBody>
          <a:bodyPr/>
          <a:lstStyle/>
          <a:p>
            <a:r>
              <a:rPr lang="en-US" dirty="0"/>
              <a:t>Multi-Layer Neural Network</a:t>
            </a:r>
          </a:p>
        </p:txBody>
      </p:sp>
      <p:sp>
        <p:nvSpPr>
          <p:cNvPr id="808963" name="Rectangle 3"/>
          <p:cNvSpPr>
            <a:spLocks noGrp="1" noChangeArrowheads="1"/>
          </p:cNvSpPr>
          <p:nvPr>
            <p:ph idx="1"/>
          </p:nvPr>
        </p:nvSpPr>
        <p:spPr>
          <a:xfrm>
            <a:off x="430464" y="902369"/>
            <a:ext cx="5510155" cy="3690798"/>
          </a:xfrm>
        </p:spPr>
        <p:txBody>
          <a:bodyPr>
            <a:normAutofit fontScale="92500"/>
          </a:bodyPr>
          <a:lstStyle/>
          <a:p>
            <a:r>
              <a:rPr lang="en-US" dirty="0"/>
              <a:t>Multi-layer network were designed to overcome the computational (expressivity) limitation  of a single threshold element. </a:t>
            </a:r>
          </a:p>
          <a:p>
            <a:r>
              <a:rPr lang="en-US" dirty="0"/>
              <a:t>The idea is to stack several layers of threshold elements, each layer using the output of  the previous layer as input.  </a:t>
            </a:r>
          </a:p>
          <a:p>
            <a:r>
              <a:rPr lang="en-US" dirty="0"/>
              <a:t>Multi-layer networks can represent arbitrary functions, but  building effective learning methods for such network was [thought to be] difficult. </a:t>
            </a:r>
          </a:p>
        </p:txBody>
      </p:sp>
      <p:grpSp>
        <p:nvGrpSpPr>
          <p:cNvPr id="4" name="Group 3"/>
          <p:cNvGrpSpPr/>
          <p:nvPr/>
        </p:nvGrpSpPr>
        <p:grpSpPr>
          <a:xfrm>
            <a:off x="6087065" y="1060022"/>
            <a:ext cx="2651322" cy="1757407"/>
            <a:chOff x="5599913" y="3472934"/>
            <a:chExt cx="3535095" cy="2343208"/>
          </a:xfrm>
        </p:grpSpPr>
        <p:grpSp>
          <p:nvGrpSpPr>
            <p:cNvPr id="6" name="Group 51"/>
            <p:cNvGrpSpPr>
              <a:grpSpLocks/>
            </p:cNvGrpSpPr>
            <p:nvPr/>
          </p:nvGrpSpPr>
          <p:grpSpPr bwMode="auto">
            <a:xfrm>
              <a:off x="6248400" y="3543300"/>
              <a:ext cx="2209800" cy="2171700"/>
              <a:chOff x="1872" y="2496"/>
              <a:chExt cx="1392" cy="1368"/>
            </a:xfrm>
          </p:grpSpPr>
          <p:grpSp>
            <p:nvGrpSpPr>
              <p:cNvPr id="7" name="Group 26"/>
              <p:cNvGrpSpPr>
                <a:grpSpLocks/>
              </p:cNvGrpSpPr>
              <p:nvPr/>
            </p:nvGrpSpPr>
            <p:grpSpPr bwMode="auto">
              <a:xfrm>
                <a:off x="1872" y="3720"/>
                <a:ext cx="1392" cy="144"/>
                <a:chOff x="1872" y="3720"/>
                <a:chExt cx="1392" cy="144"/>
              </a:xfrm>
            </p:grpSpPr>
            <p:sp>
              <p:nvSpPr>
                <p:cNvPr id="38" name="Oval 10"/>
                <p:cNvSpPr>
                  <a:spLocks noChangeArrowheads="1"/>
                </p:cNvSpPr>
                <p:nvPr/>
              </p:nvSpPr>
              <p:spPr bwMode="auto">
                <a:xfrm>
                  <a:off x="187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9" name="Oval 11"/>
                <p:cNvSpPr>
                  <a:spLocks noChangeArrowheads="1"/>
                </p:cNvSpPr>
                <p:nvPr/>
              </p:nvSpPr>
              <p:spPr bwMode="auto">
                <a:xfrm>
                  <a:off x="2256"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0" name="Oval 12"/>
                <p:cNvSpPr>
                  <a:spLocks noChangeArrowheads="1"/>
                </p:cNvSpPr>
                <p:nvPr/>
              </p:nvSpPr>
              <p:spPr bwMode="auto">
                <a:xfrm>
                  <a:off x="283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 name="Oval 13"/>
                <p:cNvSpPr>
                  <a:spLocks noChangeArrowheads="1"/>
                </p:cNvSpPr>
                <p:nvPr/>
              </p:nvSpPr>
              <p:spPr bwMode="auto">
                <a:xfrm>
                  <a:off x="3120"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 name="Oval 14"/>
                <p:cNvSpPr>
                  <a:spLocks noChangeArrowheads="1"/>
                </p:cNvSpPr>
                <p:nvPr/>
              </p:nvSpPr>
              <p:spPr bwMode="auto">
                <a:xfrm>
                  <a:off x="2544"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grpSp>
            <p:nvGrpSpPr>
              <p:cNvPr id="8" name="Group 25"/>
              <p:cNvGrpSpPr>
                <a:grpSpLocks/>
              </p:cNvGrpSpPr>
              <p:nvPr/>
            </p:nvGrpSpPr>
            <p:grpSpPr bwMode="auto">
              <a:xfrm>
                <a:off x="2016" y="3108"/>
                <a:ext cx="1056" cy="144"/>
                <a:chOff x="2016" y="3168"/>
                <a:chExt cx="1056" cy="144"/>
              </a:xfrm>
            </p:grpSpPr>
            <p:sp>
              <p:nvSpPr>
                <p:cNvPr id="35" name="Oval 16"/>
                <p:cNvSpPr>
                  <a:spLocks noChangeArrowheads="1"/>
                </p:cNvSpPr>
                <p:nvPr/>
              </p:nvSpPr>
              <p:spPr bwMode="auto">
                <a:xfrm>
                  <a:off x="201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6" name="Oval 17"/>
                <p:cNvSpPr>
                  <a:spLocks noChangeArrowheads="1"/>
                </p:cNvSpPr>
                <p:nvPr/>
              </p:nvSpPr>
              <p:spPr bwMode="auto">
                <a:xfrm>
                  <a:off x="2928"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7" name="Oval 19"/>
                <p:cNvSpPr>
                  <a:spLocks noChangeArrowheads="1"/>
                </p:cNvSpPr>
                <p:nvPr/>
              </p:nvSpPr>
              <p:spPr bwMode="auto">
                <a:xfrm>
                  <a:off x="249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grpSp>
            <p:nvGrpSpPr>
              <p:cNvPr id="9" name="Group 27"/>
              <p:cNvGrpSpPr>
                <a:grpSpLocks/>
              </p:cNvGrpSpPr>
              <p:nvPr/>
            </p:nvGrpSpPr>
            <p:grpSpPr bwMode="auto">
              <a:xfrm>
                <a:off x="2208" y="2496"/>
                <a:ext cx="624" cy="144"/>
                <a:chOff x="2208" y="2496"/>
                <a:chExt cx="624" cy="144"/>
              </a:xfrm>
            </p:grpSpPr>
            <p:sp>
              <p:nvSpPr>
                <p:cNvPr id="33" name="Oval 21"/>
                <p:cNvSpPr>
                  <a:spLocks noChangeArrowheads="1"/>
                </p:cNvSpPr>
                <p:nvPr/>
              </p:nvSpPr>
              <p:spPr bwMode="auto">
                <a:xfrm>
                  <a:off x="220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4" name="Oval 24"/>
                <p:cNvSpPr>
                  <a:spLocks noChangeArrowheads="1"/>
                </p:cNvSpPr>
                <p:nvPr/>
              </p:nvSpPr>
              <p:spPr bwMode="auto">
                <a:xfrm>
                  <a:off x="268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cxnSp>
            <p:nvCxnSpPr>
              <p:cNvPr id="10" name="AutoShape 28"/>
              <p:cNvCxnSpPr>
                <a:cxnSpLocks noChangeShapeType="1"/>
                <a:stCxn id="34" idx="4"/>
                <a:endCxn id="36" idx="0"/>
              </p:cNvCxnSpPr>
              <p:nvPr/>
            </p:nvCxnSpPr>
            <p:spPr bwMode="auto">
              <a:xfrm>
                <a:off x="2760" y="2640"/>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AutoShape 29"/>
              <p:cNvCxnSpPr>
                <a:cxnSpLocks noChangeShapeType="1"/>
                <a:stCxn id="34" idx="4"/>
                <a:endCxn id="37" idx="0"/>
              </p:cNvCxnSpPr>
              <p:nvPr/>
            </p:nvCxnSpPr>
            <p:spPr bwMode="auto">
              <a:xfrm flipH="1">
                <a:off x="2568" y="2640"/>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AutoShape 30"/>
              <p:cNvCxnSpPr>
                <a:cxnSpLocks noChangeShapeType="1"/>
                <a:stCxn id="34" idx="4"/>
                <a:endCxn id="35" idx="0"/>
              </p:cNvCxnSpPr>
              <p:nvPr/>
            </p:nvCxnSpPr>
            <p:spPr bwMode="auto">
              <a:xfrm flipH="1">
                <a:off x="2088" y="2640"/>
                <a:ext cx="67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AutoShape 31"/>
              <p:cNvCxnSpPr>
                <a:cxnSpLocks noChangeShapeType="1"/>
                <a:stCxn id="33" idx="4"/>
                <a:endCxn id="36" idx="0"/>
              </p:cNvCxnSpPr>
              <p:nvPr/>
            </p:nvCxnSpPr>
            <p:spPr bwMode="auto">
              <a:xfrm>
                <a:off x="2280" y="2640"/>
                <a:ext cx="72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AutoShape 32"/>
              <p:cNvCxnSpPr>
                <a:cxnSpLocks noChangeShapeType="1"/>
                <a:stCxn id="33" idx="4"/>
                <a:endCxn id="37" idx="0"/>
              </p:cNvCxnSpPr>
              <p:nvPr/>
            </p:nvCxnSpPr>
            <p:spPr bwMode="auto">
              <a:xfrm>
                <a:off x="2280" y="2640"/>
                <a:ext cx="288"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AutoShape 33"/>
              <p:cNvCxnSpPr>
                <a:cxnSpLocks noChangeShapeType="1"/>
                <a:stCxn id="33" idx="4"/>
                <a:endCxn id="35" idx="0"/>
              </p:cNvCxnSpPr>
              <p:nvPr/>
            </p:nvCxnSpPr>
            <p:spPr bwMode="auto">
              <a:xfrm flipH="1">
                <a:off x="2088" y="2640"/>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AutoShape 34"/>
              <p:cNvCxnSpPr>
                <a:cxnSpLocks noChangeShapeType="1"/>
                <a:stCxn id="35" idx="4"/>
                <a:endCxn id="38" idx="0"/>
              </p:cNvCxnSpPr>
              <p:nvPr/>
            </p:nvCxnSpPr>
            <p:spPr bwMode="auto">
              <a:xfrm flipH="1">
                <a:off x="1944" y="3252"/>
                <a:ext cx="14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AutoShape 35"/>
              <p:cNvCxnSpPr>
                <a:cxnSpLocks noChangeShapeType="1"/>
                <a:stCxn id="35" idx="4"/>
                <a:endCxn id="39" idx="0"/>
              </p:cNvCxnSpPr>
              <p:nvPr/>
            </p:nvCxnSpPr>
            <p:spPr bwMode="auto">
              <a:xfrm>
                <a:off x="2088" y="3252"/>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AutoShape 36"/>
              <p:cNvCxnSpPr>
                <a:cxnSpLocks noChangeShapeType="1"/>
                <a:stCxn id="35" idx="4"/>
                <a:endCxn id="42" idx="0"/>
              </p:cNvCxnSpPr>
              <p:nvPr/>
            </p:nvCxnSpPr>
            <p:spPr bwMode="auto">
              <a:xfrm>
                <a:off x="2088" y="3252"/>
                <a:ext cx="528"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AutoShape 37"/>
              <p:cNvCxnSpPr>
                <a:cxnSpLocks noChangeShapeType="1"/>
                <a:stCxn id="35" idx="4"/>
                <a:endCxn id="40" idx="0"/>
              </p:cNvCxnSpPr>
              <p:nvPr/>
            </p:nvCxnSpPr>
            <p:spPr bwMode="auto">
              <a:xfrm>
                <a:off x="2088" y="3252"/>
                <a:ext cx="816"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AutoShape 38"/>
              <p:cNvCxnSpPr>
                <a:cxnSpLocks noChangeShapeType="1"/>
                <a:stCxn id="35" idx="4"/>
                <a:endCxn id="41" idx="0"/>
              </p:cNvCxnSpPr>
              <p:nvPr/>
            </p:nvCxnSpPr>
            <p:spPr bwMode="auto">
              <a:xfrm>
                <a:off x="2088" y="3252"/>
                <a:ext cx="110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AutoShape 40"/>
              <p:cNvCxnSpPr>
                <a:cxnSpLocks noChangeShapeType="1"/>
                <a:endCxn id="42" idx="0"/>
              </p:cNvCxnSpPr>
              <p:nvPr/>
            </p:nvCxnSpPr>
            <p:spPr bwMode="auto">
              <a:xfrm>
                <a:off x="2560" y="3268"/>
                <a:ext cx="56"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AutoShape 41"/>
              <p:cNvCxnSpPr>
                <a:cxnSpLocks noChangeShapeType="1"/>
                <a:stCxn id="37" idx="4"/>
                <a:endCxn id="39" idx="0"/>
              </p:cNvCxnSpPr>
              <p:nvPr/>
            </p:nvCxnSpPr>
            <p:spPr bwMode="auto">
              <a:xfrm flipH="1">
                <a:off x="2328" y="3252"/>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AutoShape 42"/>
              <p:cNvCxnSpPr>
                <a:cxnSpLocks noChangeShapeType="1"/>
                <a:endCxn id="38" idx="0"/>
              </p:cNvCxnSpPr>
              <p:nvPr/>
            </p:nvCxnSpPr>
            <p:spPr bwMode="auto">
              <a:xfrm flipH="1">
                <a:off x="1944" y="3268"/>
                <a:ext cx="616"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AutoShape 43"/>
              <p:cNvCxnSpPr>
                <a:cxnSpLocks noChangeShapeType="1"/>
              </p:cNvCxnSpPr>
              <p:nvPr/>
            </p:nvCxnSpPr>
            <p:spPr bwMode="auto">
              <a:xfrm>
                <a:off x="2544" y="3264"/>
                <a:ext cx="312" cy="45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AutoShape 44"/>
              <p:cNvCxnSpPr>
                <a:cxnSpLocks noChangeShapeType="1"/>
                <a:stCxn id="36" idx="4"/>
                <a:endCxn id="41" idx="0"/>
              </p:cNvCxnSpPr>
              <p:nvPr/>
            </p:nvCxnSpPr>
            <p:spPr bwMode="auto">
              <a:xfrm>
                <a:off x="3000" y="3252"/>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AutoShape 45"/>
              <p:cNvCxnSpPr>
                <a:cxnSpLocks noChangeShapeType="1"/>
                <a:stCxn id="36" idx="4"/>
                <a:endCxn id="40" idx="0"/>
              </p:cNvCxnSpPr>
              <p:nvPr/>
            </p:nvCxnSpPr>
            <p:spPr bwMode="auto">
              <a:xfrm flipH="1">
                <a:off x="2904" y="3252"/>
                <a:ext cx="96"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AutoShape 46"/>
              <p:cNvCxnSpPr>
                <a:cxnSpLocks noChangeShapeType="1"/>
                <a:stCxn id="36" idx="4"/>
                <a:endCxn id="42" idx="0"/>
              </p:cNvCxnSpPr>
              <p:nvPr/>
            </p:nvCxnSpPr>
            <p:spPr bwMode="auto">
              <a:xfrm flipH="1">
                <a:off x="2616" y="3252"/>
                <a:ext cx="38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AutoShape 47"/>
              <p:cNvCxnSpPr>
                <a:cxnSpLocks noChangeShapeType="1"/>
                <a:stCxn id="36" idx="4"/>
                <a:endCxn id="39" idx="0"/>
              </p:cNvCxnSpPr>
              <p:nvPr/>
            </p:nvCxnSpPr>
            <p:spPr bwMode="auto">
              <a:xfrm flipH="1">
                <a:off x="2328" y="3252"/>
                <a:ext cx="67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AutoShape 48"/>
              <p:cNvCxnSpPr>
                <a:cxnSpLocks noChangeShapeType="1"/>
                <a:stCxn id="36" idx="4"/>
                <a:endCxn id="38" idx="7"/>
              </p:cNvCxnSpPr>
              <p:nvPr/>
            </p:nvCxnSpPr>
            <p:spPr bwMode="auto">
              <a:xfrm flipH="1">
                <a:off x="1995" y="3252"/>
                <a:ext cx="1005" cy="489"/>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AutoShape 49"/>
              <p:cNvCxnSpPr>
                <a:cxnSpLocks noChangeShapeType="1"/>
                <a:stCxn id="37" idx="4"/>
                <a:endCxn id="41" idx="0"/>
              </p:cNvCxnSpPr>
              <p:nvPr/>
            </p:nvCxnSpPr>
            <p:spPr bwMode="auto">
              <a:xfrm>
                <a:off x="2568" y="3252"/>
                <a:ext cx="62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 name="Line 50"/>
              <p:cNvSpPr>
                <a:spLocks noChangeShapeType="1"/>
              </p:cNvSpPr>
              <p:nvPr/>
            </p:nvSpPr>
            <p:spPr bwMode="auto">
              <a:xfrm flipV="1">
                <a:off x="1872" y="2688"/>
                <a:ext cx="0" cy="110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sp>
          <p:nvSpPr>
            <p:cNvPr id="3" name="Rectangle 2"/>
            <p:cNvSpPr/>
            <p:nvPr/>
          </p:nvSpPr>
          <p:spPr>
            <a:xfrm>
              <a:off x="5599913" y="3506082"/>
              <a:ext cx="1143902" cy="400109"/>
            </a:xfrm>
            <a:prstGeom prst="rect">
              <a:avLst/>
            </a:prstGeom>
            <a:solidFill>
              <a:srgbClr val="FFFFCC"/>
            </a:solidFill>
            <a:ln w="28575">
              <a:solidFill>
                <a:schemeClr val="accent1"/>
              </a:solidFill>
            </a:ln>
          </p:spPr>
          <p:txBody>
            <a:bodyPr wrap="none">
              <a:spAutoFit/>
            </a:bodyPr>
            <a:lstStyle/>
            <a:p>
              <a:r>
                <a:rPr lang="en-US" altLang="en-US" sz="1350" dirty="0"/>
                <a:t>activation</a:t>
              </a:r>
              <a:endParaRPr lang="en-US" sz="1350" dirty="0"/>
            </a:p>
          </p:txBody>
        </p:sp>
        <p:sp>
          <p:nvSpPr>
            <p:cNvPr id="43" name="Rectangle 42"/>
            <p:cNvSpPr/>
            <p:nvPr/>
          </p:nvSpPr>
          <p:spPr>
            <a:xfrm>
              <a:off x="8369948" y="5416033"/>
              <a:ext cx="727123" cy="400109"/>
            </a:xfrm>
            <a:prstGeom prst="rect">
              <a:avLst/>
            </a:prstGeom>
            <a:solidFill>
              <a:srgbClr val="FFFFCC"/>
            </a:solidFill>
            <a:ln w="28575">
              <a:solidFill>
                <a:schemeClr val="accent1"/>
              </a:solidFill>
            </a:ln>
          </p:spPr>
          <p:txBody>
            <a:bodyPr wrap="none">
              <a:spAutoFit/>
            </a:bodyPr>
            <a:lstStyle/>
            <a:p>
              <a:r>
                <a:rPr lang="en-US" altLang="en-US" sz="1350" dirty="0"/>
                <a:t>Input</a:t>
              </a:r>
              <a:endParaRPr lang="en-US" sz="1350" dirty="0"/>
            </a:p>
          </p:txBody>
        </p:sp>
        <p:sp>
          <p:nvSpPr>
            <p:cNvPr id="44" name="Rectangle 43"/>
            <p:cNvSpPr/>
            <p:nvPr/>
          </p:nvSpPr>
          <p:spPr>
            <a:xfrm>
              <a:off x="8192015" y="4444484"/>
              <a:ext cx="925809" cy="400109"/>
            </a:xfrm>
            <a:prstGeom prst="rect">
              <a:avLst/>
            </a:prstGeom>
            <a:solidFill>
              <a:srgbClr val="FFFFCC"/>
            </a:solidFill>
            <a:ln w="28575">
              <a:solidFill>
                <a:schemeClr val="accent1"/>
              </a:solidFill>
            </a:ln>
          </p:spPr>
          <p:txBody>
            <a:bodyPr wrap="none">
              <a:spAutoFit/>
            </a:bodyPr>
            <a:lstStyle/>
            <a:p>
              <a:r>
                <a:rPr lang="en-US" altLang="en-US" sz="1350" dirty="0"/>
                <a:t>Hidden</a:t>
              </a:r>
              <a:endParaRPr lang="en-US" sz="1350" dirty="0"/>
            </a:p>
          </p:txBody>
        </p:sp>
        <p:sp>
          <p:nvSpPr>
            <p:cNvPr id="45" name="Rectangle 44"/>
            <p:cNvSpPr/>
            <p:nvPr/>
          </p:nvSpPr>
          <p:spPr>
            <a:xfrm>
              <a:off x="8198427" y="3472934"/>
              <a:ext cx="936581" cy="400109"/>
            </a:xfrm>
            <a:prstGeom prst="rect">
              <a:avLst/>
            </a:prstGeom>
            <a:solidFill>
              <a:srgbClr val="FFFFCC"/>
            </a:solidFill>
            <a:ln w="28575">
              <a:solidFill>
                <a:schemeClr val="accent1"/>
              </a:solidFill>
            </a:ln>
          </p:spPr>
          <p:txBody>
            <a:bodyPr wrap="none">
              <a:spAutoFit/>
            </a:bodyPr>
            <a:lstStyle/>
            <a:p>
              <a:r>
                <a:rPr lang="en-US" altLang="en-US" sz="1350" dirty="0"/>
                <a:t>Output</a:t>
              </a:r>
              <a:endParaRPr lang="en-US" sz="1350" dirty="0"/>
            </a:p>
          </p:txBody>
        </p:sp>
      </p:grpSp>
    </p:spTree>
    <p:extLst>
      <p:ext uri="{BB962C8B-B14F-4D97-AF65-F5344CB8AC3E}">
        <p14:creationId xmlns:p14="http://schemas.microsoft.com/office/powerpoint/2010/main" val="2200969992"/>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0896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0896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0896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63" grpId="0" build="p"/>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p:txBody>
          <a:bodyPr/>
          <a:lstStyle/>
          <a:p>
            <a:fld id="{4078304C-5BE1-484D-994C-369CBE2AEA96}" type="slidenum">
              <a:rPr lang="en-US" smtClean="0"/>
              <a:pPr/>
              <a:t>119</a:t>
            </a:fld>
            <a:endParaRPr lang="en-US" dirty="0"/>
          </a:p>
        </p:txBody>
      </p:sp>
      <p:sp>
        <p:nvSpPr>
          <p:cNvPr id="808962" name="Rectangle 2"/>
          <p:cNvSpPr>
            <a:spLocks noGrp="1" noChangeArrowheads="1"/>
          </p:cNvSpPr>
          <p:nvPr>
            <p:ph type="title"/>
          </p:nvPr>
        </p:nvSpPr>
        <p:spPr/>
        <p:txBody>
          <a:bodyPr/>
          <a:lstStyle/>
          <a:p>
            <a:r>
              <a:rPr lang="en-US" dirty="0">
                <a:solidFill>
                  <a:schemeClr val="tx1"/>
                </a:solidFill>
              </a:rPr>
              <a:t>Basic Units </a:t>
            </a:r>
          </a:p>
        </p:txBody>
      </p:sp>
      <mc:AlternateContent xmlns:mc="http://schemas.openxmlformats.org/markup-compatibility/2006" xmlns:a14="http://schemas.microsoft.com/office/drawing/2010/main">
        <mc:Choice Requires="a14">
          <p:sp>
            <p:nvSpPr>
              <p:cNvPr id="808963" name="Rectangle 3"/>
              <p:cNvSpPr>
                <a:spLocks noGrp="1" noChangeArrowheads="1"/>
              </p:cNvSpPr>
              <p:nvPr>
                <p:ph idx="1"/>
              </p:nvPr>
            </p:nvSpPr>
            <p:spPr>
              <a:xfrm>
                <a:off x="430464" y="902369"/>
                <a:ext cx="8345788" cy="3690798"/>
              </a:xfrm>
              <a:ln>
                <a:noFill/>
              </a:ln>
            </p:spPr>
            <p:txBody>
              <a:bodyPr>
                <a:normAutofit fontScale="92500" lnSpcReduction="20000"/>
              </a:bodyPr>
              <a:lstStyle/>
              <a:p>
                <a:r>
                  <a:rPr lang="en-US" dirty="0">
                    <a:solidFill>
                      <a:schemeClr val="accent1">
                        <a:lumMod val="75000"/>
                      </a:schemeClr>
                    </a:solidFill>
                  </a:rPr>
                  <a:t>Linear Unit:  </a:t>
                </a:r>
                <a:r>
                  <a:rPr lang="en-US" dirty="0"/>
                  <a:t>Multiple layers of linear functions  </a:t>
                </a:r>
                <a14:m>
                  <m:oMath xmlns:m="http://schemas.openxmlformats.org/officeDocument/2006/math">
                    <m:r>
                      <a:rPr lang="en-US" i="1" dirty="0" smtClean="0">
                        <a:solidFill>
                          <a:schemeClr val="accent1">
                            <a:lumMod val="75000"/>
                          </a:schemeClr>
                        </a:solidFill>
                        <a:latin typeface="Cambria Math" panose="02040503050406030204" pitchFamily="18" charset="0"/>
                      </a:rPr>
                      <m:t>𝑜</m:t>
                    </m:r>
                    <m:r>
                      <a:rPr lang="en-US" i="1" baseline="-25000" dirty="0" err="1" smtClean="0">
                        <a:solidFill>
                          <a:schemeClr val="accent1">
                            <a:lumMod val="75000"/>
                          </a:schemeClr>
                        </a:solidFill>
                        <a:latin typeface="Cambria Math" panose="02040503050406030204" pitchFamily="18" charset="0"/>
                      </a:rPr>
                      <m:t>𝑗</m:t>
                    </m:r>
                    <m:r>
                      <a:rPr lang="en-US" i="1" dirty="0" smtClean="0">
                        <a:solidFill>
                          <a:schemeClr val="accent1">
                            <a:lumMod val="75000"/>
                          </a:schemeClr>
                        </a:solidFill>
                        <a:latin typeface="Cambria Math" panose="02040503050406030204" pitchFamily="18" charset="0"/>
                      </a:rPr>
                      <m:t> = </m:t>
                    </m:r>
                    <m:r>
                      <a:rPr lang="en-US" b="1" i="1" dirty="0" smtClean="0">
                        <a:solidFill>
                          <a:schemeClr val="accent1">
                            <a:lumMod val="75000"/>
                          </a:schemeClr>
                        </a:solidFill>
                        <a:latin typeface="Cambria Math" panose="02040503050406030204" pitchFamily="18" charset="0"/>
                      </a:rPr>
                      <m:t>𝒘</m:t>
                    </m:r>
                    <m:r>
                      <a:rPr lang="en-US" b="0" i="1" dirty="0" smtClean="0">
                        <a:solidFill>
                          <a:schemeClr val="accent1">
                            <a:lumMod val="75000"/>
                          </a:schemeClr>
                        </a:solidFill>
                        <a:latin typeface="Cambria Math" panose="02040503050406030204" pitchFamily="18" charset="0"/>
                      </a:rPr>
                      <m:t>⋅</m:t>
                    </m:r>
                    <m:r>
                      <a:rPr lang="en-US" i="1" dirty="0" smtClean="0">
                        <a:solidFill>
                          <a:schemeClr val="accent1">
                            <a:lumMod val="75000"/>
                          </a:schemeClr>
                        </a:solidFill>
                        <a:latin typeface="Cambria Math" panose="02040503050406030204" pitchFamily="18" charset="0"/>
                      </a:rPr>
                      <m:t> </m:t>
                    </m:r>
                    <m:r>
                      <a:rPr lang="en-US" b="1" i="1" dirty="0" smtClean="0">
                        <a:solidFill>
                          <a:schemeClr val="accent1">
                            <a:lumMod val="75000"/>
                          </a:schemeClr>
                        </a:solidFill>
                        <a:latin typeface="Cambria Math" panose="02040503050406030204" pitchFamily="18" charset="0"/>
                      </a:rPr>
                      <m:t>𝒙</m:t>
                    </m:r>
                    <m:r>
                      <a:rPr lang="en-US" i="1" dirty="0" smtClean="0">
                        <a:solidFill>
                          <a:schemeClr val="accent1">
                            <a:lumMod val="75000"/>
                          </a:schemeClr>
                        </a:solidFill>
                        <a:latin typeface="Cambria Math" panose="02040503050406030204" pitchFamily="18" charset="0"/>
                      </a:rPr>
                      <m:t> </m:t>
                    </m:r>
                  </m:oMath>
                </a14:m>
                <a:r>
                  <a:rPr lang="en-US" dirty="0"/>
                  <a:t>produce linear functions.  We want to represent nonlinear functions.</a:t>
                </a:r>
              </a:p>
              <a:p>
                <a:r>
                  <a:rPr lang="en-US" dirty="0">
                    <a:solidFill>
                      <a:srgbClr val="0000FF"/>
                    </a:solidFill>
                  </a:rPr>
                  <a:t>Need to do it in a way that </a:t>
                </a:r>
              </a:p>
              <a:p>
                <a:pPr marL="0" indent="0">
                  <a:buNone/>
                </a:pPr>
                <a:r>
                  <a:rPr lang="en-US" dirty="0">
                    <a:solidFill>
                      <a:srgbClr val="0000FF"/>
                    </a:solidFill>
                  </a:rPr>
                  <a:t>     facilitates learning</a:t>
                </a:r>
              </a:p>
              <a:p>
                <a:r>
                  <a:rPr lang="en-US" dirty="0">
                    <a:solidFill>
                      <a:schemeClr val="accent1">
                        <a:lumMod val="75000"/>
                      </a:schemeClr>
                    </a:solidFill>
                  </a:rPr>
                  <a:t>Threshold units:  </a:t>
                </a:r>
                <a14:m>
                  <m:oMath xmlns:m="http://schemas.openxmlformats.org/officeDocument/2006/math">
                    <m:r>
                      <a:rPr lang="en-US" i="1" dirty="0" smtClean="0">
                        <a:solidFill>
                          <a:schemeClr val="accent1">
                            <a:lumMod val="75000"/>
                          </a:schemeClr>
                        </a:solidFill>
                        <a:latin typeface="Cambria Math" panose="02040503050406030204" pitchFamily="18" charset="0"/>
                      </a:rPr>
                      <m:t>𝑜</m:t>
                    </m:r>
                    <m:r>
                      <a:rPr lang="en-US" i="1" baseline="-25000" dirty="0" err="1" smtClean="0">
                        <a:solidFill>
                          <a:schemeClr val="accent1">
                            <a:lumMod val="75000"/>
                          </a:schemeClr>
                        </a:solidFill>
                        <a:latin typeface="Cambria Math" panose="02040503050406030204" pitchFamily="18" charset="0"/>
                      </a:rPr>
                      <m:t>𝑗</m:t>
                    </m:r>
                    <m:r>
                      <a:rPr lang="en-US" i="1" dirty="0" smtClean="0">
                        <a:solidFill>
                          <a:schemeClr val="accent1">
                            <a:lumMod val="75000"/>
                          </a:schemeClr>
                        </a:solidFill>
                        <a:latin typeface="Cambria Math" panose="02040503050406030204" pitchFamily="18" charset="0"/>
                      </a:rPr>
                      <m:t> = </m:t>
                    </m:r>
                    <m:r>
                      <m:rPr>
                        <m:sty m:val="p"/>
                      </m:rPr>
                      <a:rPr lang="en-US" i="1" dirty="0" err="1" smtClean="0">
                        <a:solidFill>
                          <a:schemeClr val="accent1">
                            <a:lumMod val="75000"/>
                          </a:schemeClr>
                        </a:solidFill>
                        <a:latin typeface="Cambria Math" panose="02040503050406030204" pitchFamily="18" charset="0"/>
                      </a:rPr>
                      <m:t>sgn</m:t>
                    </m:r>
                    <m:r>
                      <a:rPr lang="en-US" i="1" dirty="0" smtClean="0">
                        <a:solidFill>
                          <a:schemeClr val="accent1">
                            <a:lumMod val="75000"/>
                          </a:schemeClr>
                        </a:solidFill>
                        <a:latin typeface="Cambria Math" panose="02040503050406030204" pitchFamily="18" charset="0"/>
                      </a:rPr>
                      <m:t>(</m:t>
                    </m:r>
                    <m:r>
                      <a:rPr lang="en-US" b="1" i="1" dirty="0" smtClean="0">
                        <a:solidFill>
                          <a:schemeClr val="accent1">
                            <a:lumMod val="75000"/>
                          </a:schemeClr>
                        </a:solidFill>
                        <a:latin typeface="Cambria Math" panose="02040503050406030204" pitchFamily="18" charset="0"/>
                      </a:rPr>
                      <m:t>𝒘</m:t>
                    </m:r>
                    <m:r>
                      <a:rPr lang="en-US" b="0" i="1" dirty="0" smtClean="0">
                        <a:solidFill>
                          <a:schemeClr val="accent1">
                            <a:lumMod val="75000"/>
                          </a:schemeClr>
                        </a:solidFill>
                        <a:latin typeface="Cambria Math" panose="02040503050406030204" pitchFamily="18" charset="0"/>
                      </a:rPr>
                      <m:t>⋅</m:t>
                    </m:r>
                    <m:r>
                      <a:rPr lang="en-US" i="1" dirty="0" smtClean="0">
                        <a:solidFill>
                          <a:schemeClr val="accent1">
                            <a:lumMod val="75000"/>
                          </a:schemeClr>
                        </a:solidFill>
                        <a:latin typeface="Cambria Math" panose="02040503050406030204" pitchFamily="18" charset="0"/>
                      </a:rPr>
                      <m:t> </m:t>
                    </m:r>
                    <m:r>
                      <a:rPr lang="en-US" b="1" i="1" dirty="0" smtClean="0">
                        <a:solidFill>
                          <a:schemeClr val="accent1">
                            <a:lumMod val="75000"/>
                          </a:schemeClr>
                        </a:solidFill>
                        <a:latin typeface="Cambria Math" panose="02040503050406030204" pitchFamily="18" charset="0"/>
                      </a:rPr>
                      <m:t>𝒙</m:t>
                    </m:r>
                    <m:r>
                      <a:rPr lang="en-US" i="1" dirty="0" smtClean="0">
                        <a:solidFill>
                          <a:schemeClr val="accent1">
                            <a:lumMod val="75000"/>
                          </a:schemeClr>
                        </a:solidFill>
                        <a:latin typeface="Cambria Math" panose="02040503050406030204" pitchFamily="18" charset="0"/>
                      </a:rPr>
                      <m:t>) </m:t>
                    </m:r>
                  </m:oMath>
                </a14:m>
                <a:endParaRPr lang="en-US" dirty="0">
                  <a:solidFill>
                    <a:schemeClr val="accent1">
                      <a:lumMod val="75000"/>
                    </a:schemeClr>
                  </a:solidFill>
                </a:endParaRPr>
              </a:p>
              <a:p>
                <a:pPr marL="0" indent="0">
                  <a:buNone/>
                </a:pPr>
                <a:r>
                  <a:rPr lang="en-US" dirty="0"/>
                  <a:t>     are not differentiable,  hence </a:t>
                </a:r>
              </a:p>
              <a:p>
                <a:pPr marL="0" indent="0">
                  <a:buNone/>
                </a:pPr>
                <a:r>
                  <a:rPr lang="en-US" dirty="0"/>
                  <a:t>     unsuitable for gradient descent. </a:t>
                </a:r>
              </a:p>
              <a:p>
                <a:r>
                  <a:rPr lang="en-US" dirty="0"/>
                  <a:t>The key idea was to notice that the discontinuity of the threshold element can be represents by a smooth non-linear approximation: </a:t>
                </a:r>
                <a:endParaRPr lang="en-US" i="1" dirty="0">
                  <a:solidFill>
                    <a:schemeClr val="accent1">
                      <a:lumMod val="75000"/>
                    </a:schemeClr>
                  </a:solidFill>
                </a:endParaRPr>
              </a:p>
              <a:p>
                <a:pPr marL="0" indent="0">
                  <a:buNone/>
                </a:pPr>
                <a14:m>
                  <m:oMathPara xmlns:m="http://schemas.openxmlformats.org/officeDocument/2006/math">
                    <m:oMathParaPr>
                      <m:jc m:val="centerGroup"/>
                    </m:oMathParaPr>
                    <m:oMath xmlns:m="http://schemas.openxmlformats.org/officeDocument/2006/math">
                      <m:r>
                        <a:rPr lang="en-US" i="1" dirty="0" smtClean="0">
                          <a:solidFill>
                            <a:schemeClr val="accent1">
                              <a:lumMod val="75000"/>
                            </a:schemeClr>
                          </a:solidFill>
                          <a:latin typeface="Cambria Math" panose="02040503050406030204" pitchFamily="18" charset="0"/>
                        </a:rPr>
                        <m:t>𝑜</m:t>
                      </m:r>
                      <m:r>
                        <a:rPr lang="en-US" i="1" baseline="-25000" dirty="0" err="1" smtClean="0">
                          <a:solidFill>
                            <a:schemeClr val="accent1">
                              <a:lumMod val="75000"/>
                            </a:schemeClr>
                          </a:solidFill>
                          <a:latin typeface="Cambria Math" panose="02040503050406030204" pitchFamily="18" charset="0"/>
                        </a:rPr>
                        <m:t>𝑗</m:t>
                      </m:r>
                      <m:r>
                        <a:rPr lang="en-US" i="1" dirty="0" smtClean="0">
                          <a:solidFill>
                            <a:schemeClr val="accent1">
                              <a:lumMod val="75000"/>
                            </a:schemeClr>
                          </a:solidFill>
                          <a:latin typeface="Cambria Math" panose="02040503050406030204" pitchFamily="18" charset="0"/>
                        </a:rPr>
                        <m:t> = </m:t>
                      </m:r>
                      <m:sSup>
                        <m:sSupPr>
                          <m:ctrlPr>
                            <a:rPr lang="en-US" b="0" i="1" dirty="0" smtClean="0">
                              <a:solidFill>
                                <a:schemeClr val="accent1">
                                  <a:lumMod val="75000"/>
                                </a:schemeClr>
                              </a:solidFill>
                              <a:latin typeface="Cambria Math" panose="02040503050406030204" pitchFamily="18" charset="0"/>
                            </a:rPr>
                          </m:ctrlPr>
                        </m:sSupPr>
                        <m:e>
                          <m:d>
                            <m:dPr>
                              <m:begChr m:val="["/>
                              <m:endChr m:val="]"/>
                              <m:ctrlPr>
                                <a:rPr lang="en-US" i="1" dirty="0" smtClean="0">
                                  <a:solidFill>
                                    <a:schemeClr val="accent1">
                                      <a:lumMod val="75000"/>
                                    </a:schemeClr>
                                  </a:solidFill>
                                  <a:latin typeface="Cambria Math" panose="02040503050406030204" pitchFamily="18" charset="0"/>
                                </a:rPr>
                              </m:ctrlPr>
                            </m:dPr>
                            <m:e>
                              <m:r>
                                <a:rPr lang="en-US" i="1" dirty="0" smtClean="0">
                                  <a:solidFill>
                                    <a:schemeClr val="accent1">
                                      <a:lumMod val="75000"/>
                                    </a:schemeClr>
                                  </a:solidFill>
                                  <a:latin typeface="Cambria Math" panose="02040503050406030204" pitchFamily="18" charset="0"/>
                                </a:rPr>
                                <m:t>1+</m:t>
                              </m:r>
                              <m:func>
                                <m:funcPr>
                                  <m:ctrlPr>
                                    <a:rPr lang="en-US" i="1" dirty="0" smtClean="0">
                                      <a:solidFill>
                                        <a:schemeClr val="accent1">
                                          <a:lumMod val="75000"/>
                                        </a:schemeClr>
                                      </a:solidFill>
                                      <a:latin typeface="Cambria Math" panose="02040503050406030204" pitchFamily="18" charset="0"/>
                                    </a:rPr>
                                  </m:ctrlPr>
                                </m:funcPr>
                                <m:fName>
                                  <m:r>
                                    <m:rPr>
                                      <m:sty m:val="p"/>
                                    </m:rPr>
                                    <a:rPr lang="en-US" i="0" dirty="0" smtClean="0">
                                      <a:solidFill>
                                        <a:schemeClr val="accent1">
                                          <a:lumMod val="75000"/>
                                        </a:schemeClr>
                                      </a:solidFill>
                                      <a:latin typeface="Cambria Math" panose="02040503050406030204" pitchFamily="18" charset="0"/>
                                    </a:rPr>
                                    <m:t>exp</m:t>
                                  </m:r>
                                </m:fName>
                                <m:e>
                                  <m:d>
                                    <m:dPr>
                                      <m:begChr m:val="{"/>
                                      <m:endChr m:val="}"/>
                                      <m:ctrlPr>
                                        <a:rPr lang="en-US" i="1" dirty="0" smtClean="0">
                                          <a:solidFill>
                                            <a:schemeClr val="accent1">
                                              <a:lumMod val="75000"/>
                                            </a:schemeClr>
                                          </a:solidFill>
                                          <a:latin typeface="Cambria Math" panose="02040503050406030204" pitchFamily="18" charset="0"/>
                                        </a:rPr>
                                      </m:ctrlPr>
                                    </m:dPr>
                                    <m:e>
                                      <m:r>
                                        <a:rPr lang="en-US" i="1" dirty="0" smtClean="0">
                                          <a:solidFill>
                                            <a:schemeClr val="accent1">
                                              <a:lumMod val="75000"/>
                                            </a:schemeClr>
                                          </a:solidFill>
                                          <a:latin typeface="Cambria Math" panose="02040503050406030204" pitchFamily="18" charset="0"/>
                                        </a:rPr>
                                        <m:t>−</m:t>
                                      </m:r>
                                      <m:r>
                                        <a:rPr lang="en-US" b="1" i="1" dirty="0" smtClean="0">
                                          <a:solidFill>
                                            <a:schemeClr val="accent1">
                                              <a:lumMod val="75000"/>
                                            </a:schemeClr>
                                          </a:solidFill>
                                          <a:latin typeface="Cambria Math" panose="02040503050406030204" pitchFamily="18" charset="0"/>
                                        </a:rPr>
                                        <m:t>𝒘</m:t>
                                      </m:r>
                                      <m:r>
                                        <a:rPr lang="en-US" b="0" i="1" dirty="0" smtClean="0">
                                          <a:solidFill>
                                            <a:schemeClr val="accent1">
                                              <a:lumMod val="75000"/>
                                            </a:schemeClr>
                                          </a:solidFill>
                                          <a:latin typeface="Cambria Math" panose="02040503050406030204" pitchFamily="18" charset="0"/>
                                        </a:rPr>
                                        <m:t>⋅</m:t>
                                      </m:r>
                                      <m:r>
                                        <a:rPr lang="en-US" i="1" dirty="0" smtClean="0">
                                          <a:solidFill>
                                            <a:schemeClr val="accent1">
                                              <a:lumMod val="75000"/>
                                            </a:schemeClr>
                                          </a:solidFill>
                                          <a:latin typeface="Cambria Math" panose="02040503050406030204" pitchFamily="18" charset="0"/>
                                        </a:rPr>
                                        <m:t> </m:t>
                                      </m:r>
                                      <m:r>
                                        <a:rPr lang="en-US" b="1" i="1" dirty="0" smtClean="0">
                                          <a:solidFill>
                                            <a:schemeClr val="accent1">
                                              <a:lumMod val="75000"/>
                                            </a:schemeClr>
                                          </a:solidFill>
                                          <a:latin typeface="Cambria Math" panose="02040503050406030204" pitchFamily="18" charset="0"/>
                                        </a:rPr>
                                        <m:t>𝒙</m:t>
                                      </m:r>
                                    </m:e>
                                  </m:d>
                                </m:e>
                              </m:func>
                            </m:e>
                          </m:d>
                        </m:e>
                        <m:sup>
                          <m:r>
                            <a:rPr lang="en-US" b="0" i="1" dirty="0" smtClean="0">
                              <a:solidFill>
                                <a:schemeClr val="accent1">
                                  <a:lumMod val="75000"/>
                                </a:schemeClr>
                              </a:solidFill>
                              <a:latin typeface="Cambria Math" panose="02040503050406030204" pitchFamily="18" charset="0"/>
                            </a:rPr>
                            <m:t>−1</m:t>
                          </m:r>
                        </m:sup>
                      </m:sSup>
                      <m:r>
                        <a:rPr lang="en-US" i="1" dirty="0" smtClean="0">
                          <a:solidFill>
                            <a:schemeClr val="accent1">
                              <a:lumMod val="75000"/>
                            </a:schemeClr>
                          </a:solidFill>
                          <a:latin typeface="Cambria Math" panose="02040503050406030204" pitchFamily="18" charset="0"/>
                        </a:rPr>
                        <m:t> </m:t>
                      </m:r>
                    </m:oMath>
                  </m:oMathPara>
                </a14:m>
                <a:endParaRPr lang="en-US" dirty="0">
                  <a:solidFill>
                    <a:schemeClr val="accent1">
                      <a:lumMod val="75000"/>
                    </a:schemeClr>
                  </a:solidFill>
                </a:endParaRPr>
              </a:p>
              <a:p>
                <a:pPr marL="0" indent="0">
                  <a:buNone/>
                </a:pPr>
                <a:r>
                  <a:rPr lang="en-US" sz="1100" dirty="0"/>
                  <a:t>(</a:t>
                </a:r>
                <a:r>
                  <a:rPr lang="en-US" sz="1100" dirty="0" err="1"/>
                  <a:t>Rumelhart</a:t>
                </a:r>
                <a:r>
                  <a:rPr lang="en-US" sz="1100" dirty="0"/>
                  <a:t>, Hinton, </a:t>
                </a:r>
                <a:r>
                  <a:rPr lang="en-US" sz="1100" dirty="0" err="1"/>
                  <a:t>Williiam</a:t>
                </a:r>
                <a:r>
                  <a:rPr lang="en-US" sz="1100" dirty="0"/>
                  <a:t>, 1986), (</a:t>
                </a:r>
                <a:r>
                  <a:rPr lang="en-US" sz="1100" dirty="0" err="1"/>
                  <a:t>Linnainmaa</a:t>
                </a:r>
                <a:r>
                  <a:rPr lang="en-US" sz="1100" dirty="0"/>
                  <a:t>, 1970) , see: </a:t>
                </a:r>
                <a:r>
                  <a:rPr lang="en-US" sz="1100" dirty="0">
                    <a:hlinkClick r:id="rId3"/>
                  </a:rPr>
                  <a:t>http://people.idsia.ch/~juergen/who-invented-backpropagation.html</a:t>
                </a:r>
                <a:r>
                  <a:rPr lang="en-US" sz="1100" dirty="0"/>
                  <a:t> )</a:t>
                </a:r>
                <a:endParaRPr lang="en-US" sz="1100" dirty="0">
                  <a:solidFill>
                    <a:schemeClr val="accent1">
                      <a:lumMod val="75000"/>
                    </a:schemeClr>
                  </a:solidFill>
                </a:endParaRPr>
              </a:p>
            </p:txBody>
          </p:sp>
        </mc:Choice>
        <mc:Fallback xmlns="">
          <p:sp>
            <p:nvSpPr>
              <p:cNvPr id="808963" name="Rectangle 3"/>
              <p:cNvSpPr>
                <a:spLocks noGrp="1" noRot="1" noChangeAspect="1" noMove="1" noResize="1" noEditPoints="1" noAdjustHandles="1" noChangeArrowheads="1" noChangeShapeType="1" noTextEdit="1"/>
              </p:cNvSpPr>
              <p:nvPr>
                <p:ph idx="1"/>
              </p:nvPr>
            </p:nvSpPr>
            <p:spPr>
              <a:xfrm>
                <a:off x="430464" y="902369"/>
                <a:ext cx="8345788" cy="3690798"/>
              </a:xfrm>
              <a:blipFill>
                <a:blip r:embed="rId4"/>
                <a:stretch>
                  <a:fillRect l="-877" t="-2810" r="-438"/>
                </a:stretch>
              </a:blipFill>
              <a:ln>
                <a:noFill/>
              </a:ln>
            </p:spPr>
            <p:txBody>
              <a:bodyPr/>
              <a:lstStyle/>
              <a:p>
                <a:r>
                  <a:rPr lang="en-US">
                    <a:noFill/>
                  </a:rPr>
                  <a:t> </a:t>
                </a:r>
              </a:p>
            </p:txBody>
          </p:sp>
        </mc:Fallback>
      </mc:AlternateContent>
      <p:grpSp>
        <p:nvGrpSpPr>
          <p:cNvPr id="5" name="Group 4"/>
          <p:cNvGrpSpPr/>
          <p:nvPr/>
        </p:nvGrpSpPr>
        <p:grpSpPr>
          <a:xfrm>
            <a:off x="5371949" y="1605479"/>
            <a:ext cx="2806862" cy="1747528"/>
            <a:chOff x="5410200" y="2488168"/>
            <a:chExt cx="3742482" cy="2330036"/>
          </a:xfrm>
        </p:grpSpPr>
        <p:grpSp>
          <p:nvGrpSpPr>
            <p:cNvPr id="4" name="Group 3"/>
            <p:cNvGrpSpPr/>
            <p:nvPr/>
          </p:nvGrpSpPr>
          <p:grpSpPr>
            <a:xfrm>
              <a:off x="5410200" y="2488168"/>
              <a:ext cx="3742482" cy="2330036"/>
              <a:chOff x="5599913" y="3472934"/>
              <a:chExt cx="3742482" cy="2330036"/>
            </a:xfrm>
          </p:grpSpPr>
          <p:grpSp>
            <p:nvGrpSpPr>
              <p:cNvPr id="6" name="Group 51"/>
              <p:cNvGrpSpPr>
                <a:grpSpLocks/>
              </p:cNvGrpSpPr>
              <p:nvPr/>
            </p:nvGrpSpPr>
            <p:grpSpPr bwMode="auto">
              <a:xfrm>
                <a:off x="6248400" y="3543300"/>
                <a:ext cx="2209800" cy="2171700"/>
                <a:chOff x="1872" y="2496"/>
                <a:chExt cx="1392" cy="1368"/>
              </a:xfrm>
            </p:grpSpPr>
            <p:grpSp>
              <p:nvGrpSpPr>
                <p:cNvPr id="7" name="Group 26"/>
                <p:cNvGrpSpPr>
                  <a:grpSpLocks/>
                </p:cNvGrpSpPr>
                <p:nvPr/>
              </p:nvGrpSpPr>
              <p:grpSpPr bwMode="auto">
                <a:xfrm>
                  <a:off x="1872" y="3720"/>
                  <a:ext cx="1392" cy="144"/>
                  <a:chOff x="1872" y="3720"/>
                  <a:chExt cx="1392" cy="144"/>
                </a:xfrm>
              </p:grpSpPr>
              <p:sp>
                <p:nvSpPr>
                  <p:cNvPr id="38" name="Oval 10"/>
                  <p:cNvSpPr>
                    <a:spLocks noChangeArrowheads="1"/>
                  </p:cNvSpPr>
                  <p:nvPr/>
                </p:nvSpPr>
                <p:spPr bwMode="auto">
                  <a:xfrm>
                    <a:off x="187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9" name="Oval 11"/>
                  <p:cNvSpPr>
                    <a:spLocks noChangeArrowheads="1"/>
                  </p:cNvSpPr>
                  <p:nvPr/>
                </p:nvSpPr>
                <p:spPr bwMode="auto">
                  <a:xfrm>
                    <a:off x="2256"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0" name="Oval 12"/>
                  <p:cNvSpPr>
                    <a:spLocks noChangeArrowheads="1"/>
                  </p:cNvSpPr>
                  <p:nvPr/>
                </p:nvSpPr>
                <p:spPr bwMode="auto">
                  <a:xfrm>
                    <a:off x="283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 name="Oval 13"/>
                  <p:cNvSpPr>
                    <a:spLocks noChangeArrowheads="1"/>
                  </p:cNvSpPr>
                  <p:nvPr/>
                </p:nvSpPr>
                <p:spPr bwMode="auto">
                  <a:xfrm>
                    <a:off x="3120"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 name="Oval 14"/>
                  <p:cNvSpPr>
                    <a:spLocks noChangeArrowheads="1"/>
                  </p:cNvSpPr>
                  <p:nvPr/>
                </p:nvSpPr>
                <p:spPr bwMode="auto">
                  <a:xfrm>
                    <a:off x="2544"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grpSp>
              <p:nvGrpSpPr>
                <p:cNvPr id="8" name="Group 25"/>
                <p:cNvGrpSpPr>
                  <a:grpSpLocks/>
                </p:cNvGrpSpPr>
                <p:nvPr/>
              </p:nvGrpSpPr>
              <p:grpSpPr bwMode="auto">
                <a:xfrm>
                  <a:off x="2016" y="3108"/>
                  <a:ext cx="1056" cy="144"/>
                  <a:chOff x="2016" y="3168"/>
                  <a:chExt cx="1056" cy="144"/>
                </a:xfrm>
              </p:grpSpPr>
              <p:sp>
                <p:nvSpPr>
                  <p:cNvPr id="35" name="Oval 16"/>
                  <p:cNvSpPr>
                    <a:spLocks noChangeArrowheads="1"/>
                  </p:cNvSpPr>
                  <p:nvPr/>
                </p:nvSpPr>
                <p:spPr bwMode="auto">
                  <a:xfrm>
                    <a:off x="201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6" name="Oval 17"/>
                  <p:cNvSpPr>
                    <a:spLocks noChangeArrowheads="1"/>
                  </p:cNvSpPr>
                  <p:nvPr/>
                </p:nvSpPr>
                <p:spPr bwMode="auto">
                  <a:xfrm>
                    <a:off x="2928"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7" name="Oval 19"/>
                  <p:cNvSpPr>
                    <a:spLocks noChangeArrowheads="1"/>
                  </p:cNvSpPr>
                  <p:nvPr/>
                </p:nvSpPr>
                <p:spPr bwMode="auto">
                  <a:xfrm>
                    <a:off x="249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grpSp>
              <p:nvGrpSpPr>
                <p:cNvPr id="9" name="Group 27"/>
                <p:cNvGrpSpPr>
                  <a:grpSpLocks/>
                </p:cNvGrpSpPr>
                <p:nvPr/>
              </p:nvGrpSpPr>
              <p:grpSpPr bwMode="auto">
                <a:xfrm>
                  <a:off x="2208" y="2496"/>
                  <a:ext cx="624" cy="144"/>
                  <a:chOff x="2208" y="2496"/>
                  <a:chExt cx="624" cy="144"/>
                </a:xfrm>
              </p:grpSpPr>
              <p:sp>
                <p:nvSpPr>
                  <p:cNvPr id="33" name="Oval 21"/>
                  <p:cNvSpPr>
                    <a:spLocks noChangeArrowheads="1"/>
                  </p:cNvSpPr>
                  <p:nvPr/>
                </p:nvSpPr>
                <p:spPr bwMode="auto">
                  <a:xfrm>
                    <a:off x="220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4" name="Oval 24"/>
                  <p:cNvSpPr>
                    <a:spLocks noChangeArrowheads="1"/>
                  </p:cNvSpPr>
                  <p:nvPr/>
                </p:nvSpPr>
                <p:spPr bwMode="auto">
                  <a:xfrm>
                    <a:off x="268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cxnSp>
              <p:nvCxnSpPr>
                <p:cNvPr id="10" name="AutoShape 28"/>
                <p:cNvCxnSpPr>
                  <a:cxnSpLocks noChangeShapeType="1"/>
                  <a:stCxn id="34" idx="4"/>
                  <a:endCxn id="36" idx="0"/>
                </p:cNvCxnSpPr>
                <p:nvPr/>
              </p:nvCxnSpPr>
              <p:spPr bwMode="auto">
                <a:xfrm>
                  <a:off x="2760" y="2640"/>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AutoShape 29"/>
                <p:cNvCxnSpPr>
                  <a:cxnSpLocks noChangeShapeType="1"/>
                  <a:stCxn id="34" idx="4"/>
                  <a:endCxn id="37" idx="0"/>
                </p:cNvCxnSpPr>
                <p:nvPr/>
              </p:nvCxnSpPr>
              <p:spPr bwMode="auto">
                <a:xfrm flipH="1">
                  <a:off x="2568" y="2640"/>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AutoShape 30"/>
                <p:cNvCxnSpPr>
                  <a:cxnSpLocks noChangeShapeType="1"/>
                  <a:stCxn id="34" idx="4"/>
                  <a:endCxn id="35" idx="0"/>
                </p:cNvCxnSpPr>
                <p:nvPr/>
              </p:nvCxnSpPr>
              <p:spPr bwMode="auto">
                <a:xfrm flipH="1">
                  <a:off x="2088" y="2640"/>
                  <a:ext cx="67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AutoShape 31"/>
                <p:cNvCxnSpPr>
                  <a:cxnSpLocks noChangeShapeType="1"/>
                  <a:stCxn id="33" idx="4"/>
                  <a:endCxn id="36" idx="0"/>
                </p:cNvCxnSpPr>
                <p:nvPr/>
              </p:nvCxnSpPr>
              <p:spPr bwMode="auto">
                <a:xfrm>
                  <a:off x="2280" y="2640"/>
                  <a:ext cx="72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AutoShape 32"/>
                <p:cNvCxnSpPr>
                  <a:cxnSpLocks noChangeShapeType="1"/>
                  <a:stCxn id="33" idx="4"/>
                  <a:endCxn id="37" idx="0"/>
                </p:cNvCxnSpPr>
                <p:nvPr/>
              </p:nvCxnSpPr>
              <p:spPr bwMode="auto">
                <a:xfrm>
                  <a:off x="2280" y="2640"/>
                  <a:ext cx="288"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AutoShape 33"/>
                <p:cNvCxnSpPr>
                  <a:cxnSpLocks noChangeShapeType="1"/>
                  <a:stCxn id="33" idx="4"/>
                  <a:endCxn id="35" idx="0"/>
                </p:cNvCxnSpPr>
                <p:nvPr/>
              </p:nvCxnSpPr>
              <p:spPr bwMode="auto">
                <a:xfrm flipH="1">
                  <a:off x="2088" y="2640"/>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AutoShape 34"/>
                <p:cNvCxnSpPr>
                  <a:cxnSpLocks noChangeShapeType="1"/>
                  <a:stCxn id="35" idx="4"/>
                  <a:endCxn id="38" idx="0"/>
                </p:cNvCxnSpPr>
                <p:nvPr/>
              </p:nvCxnSpPr>
              <p:spPr bwMode="auto">
                <a:xfrm flipH="1">
                  <a:off x="1944" y="3252"/>
                  <a:ext cx="14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AutoShape 35"/>
                <p:cNvCxnSpPr>
                  <a:cxnSpLocks noChangeShapeType="1"/>
                  <a:stCxn id="35" idx="4"/>
                  <a:endCxn id="39" idx="0"/>
                </p:cNvCxnSpPr>
                <p:nvPr/>
              </p:nvCxnSpPr>
              <p:spPr bwMode="auto">
                <a:xfrm>
                  <a:off x="2088" y="3252"/>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AutoShape 36"/>
                <p:cNvCxnSpPr>
                  <a:cxnSpLocks noChangeShapeType="1"/>
                  <a:stCxn id="35" idx="4"/>
                  <a:endCxn id="42" idx="0"/>
                </p:cNvCxnSpPr>
                <p:nvPr/>
              </p:nvCxnSpPr>
              <p:spPr bwMode="auto">
                <a:xfrm>
                  <a:off x="2088" y="3252"/>
                  <a:ext cx="528"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AutoShape 37"/>
                <p:cNvCxnSpPr>
                  <a:cxnSpLocks noChangeShapeType="1"/>
                  <a:stCxn id="35" idx="4"/>
                  <a:endCxn id="40" idx="0"/>
                </p:cNvCxnSpPr>
                <p:nvPr/>
              </p:nvCxnSpPr>
              <p:spPr bwMode="auto">
                <a:xfrm>
                  <a:off x="2088" y="3252"/>
                  <a:ext cx="816"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AutoShape 38"/>
                <p:cNvCxnSpPr>
                  <a:cxnSpLocks noChangeShapeType="1"/>
                  <a:stCxn id="35" idx="4"/>
                  <a:endCxn id="41" idx="0"/>
                </p:cNvCxnSpPr>
                <p:nvPr/>
              </p:nvCxnSpPr>
              <p:spPr bwMode="auto">
                <a:xfrm>
                  <a:off x="2088" y="3252"/>
                  <a:ext cx="110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AutoShape 40"/>
                <p:cNvCxnSpPr>
                  <a:cxnSpLocks noChangeShapeType="1"/>
                  <a:endCxn id="42" idx="0"/>
                </p:cNvCxnSpPr>
                <p:nvPr/>
              </p:nvCxnSpPr>
              <p:spPr bwMode="auto">
                <a:xfrm>
                  <a:off x="2560" y="3268"/>
                  <a:ext cx="56"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AutoShape 41"/>
                <p:cNvCxnSpPr>
                  <a:cxnSpLocks noChangeShapeType="1"/>
                  <a:stCxn id="37" idx="4"/>
                  <a:endCxn id="39" idx="0"/>
                </p:cNvCxnSpPr>
                <p:nvPr/>
              </p:nvCxnSpPr>
              <p:spPr bwMode="auto">
                <a:xfrm flipH="1">
                  <a:off x="2328" y="3252"/>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AutoShape 42"/>
                <p:cNvCxnSpPr>
                  <a:cxnSpLocks noChangeShapeType="1"/>
                  <a:endCxn id="38" idx="0"/>
                </p:cNvCxnSpPr>
                <p:nvPr/>
              </p:nvCxnSpPr>
              <p:spPr bwMode="auto">
                <a:xfrm flipH="1">
                  <a:off x="1944" y="3268"/>
                  <a:ext cx="616"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AutoShape 43"/>
                <p:cNvCxnSpPr>
                  <a:cxnSpLocks noChangeShapeType="1"/>
                </p:cNvCxnSpPr>
                <p:nvPr/>
              </p:nvCxnSpPr>
              <p:spPr bwMode="auto">
                <a:xfrm>
                  <a:off x="2544" y="3264"/>
                  <a:ext cx="312" cy="45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AutoShape 44"/>
                <p:cNvCxnSpPr>
                  <a:cxnSpLocks noChangeShapeType="1"/>
                  <a:stCxn id="36" idx="4"/>
                  <a:endCxn id="41" idx="0"/>
                </p:cNvCxnSpPr>
                <p:nvPr/>
              </p:nvCxnSpPr>
              <p:spPr bwMode="auto">
                <a:xfrm>
                  <a:off x="3000" y="3252"/>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AutoShape 45"/>
                <p:cNvCxnSpPr>
                  <a:cxnSpLocks noChangeShapeType="1"/>
                  <a:stCxn id="36" idx="4"/>
                  <a:endCxn id="40" idx="0"/>
                </p:cNvCxnSpPr>
                <p:nvPr/>
              </p:nvCxnSpPr>
              <p:spPr bwMode="auto">
                <a:xfrm flipH="1">
                  <a:off x="2904" y="3252"/>
                  <a:ext cx="96"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AutoShape 46"/>
                <p:cNvCxnSpPr>
                  <a:cxnSpLocks noChangeShapeType="1"/>
                  <a:stCxn id="36" idx="4"/>
                  <a:endCxn id="42" idx="0"/>
                </p:cNvCxnSpPr>
                <p:nvPr/>
              </p:nvCxnSpPr>
              <p:spPr bwMode="auto">
                <a:xfrm flipH="1">
                  <a:off x="2616" y="3252"/>
                  <a:ext cx="38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AutoShape 47"/>
                <p:cNvCxnSpPr>
                  <a:cxnSpLocks noChangeShapeType="1"/>
                  <a:stCxn id="36" idx="4"/>
                  <a:endCxn id="39" idx="0"/>
                </p:cNvCxnSpPr>
                <p:nvPr/>
              </p:nvCxnSpPr>
              <p:spPr bwMode="auto">
                <a:xfrm flipH="1">
                  <a:off x="2328" y="3252"/>
                  <a:ext cx="67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AutoShape 48"/>
                <p:cNvCxnSpPr>
                  <a:cxnSpLocks noChangeShapeType="1"/>
                  <a:stCxn id="36" idx="4"/>
                  <a:endCxn id="38" idx="7"/>
                </p:cNvCxnSpPr>
                <p:nvPr/>
              </p:nvCxnSpPr>
              <p:spPr bwMode="auto">
                <a:xfrm flipH="1">
                  <a:off x="1995" y="3252"/>
                  <a:ext cx="1005" cy="489"/>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AutoShape 49"/>
                <p:cNvCxnSpPr>
                  <a:cxnSpLocks noChangeShapeType="1"/>
                  <a:stCxn id="37" idx="4"/>
                  <a:endCxn id="41" idx="0"/>
                </p:cNvCxnSpPr>
                <p:nvPr/>
              </p:nvCxnSpPr>
              <p:spPr bwMode="auto">
                <a:xfrm>
                  <a:off x="2568" y="3252"/>
                  <a:ext cx="62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 name="Line 50"/>
                <p:cNvSpPr>
                  <a:spLocks noChangeShapeType="1"/>
                </p:cNvSpPr>
                <p:nvPr/>
              </p:nvSpPr>
              <p:spPr bwMode="auto">
                <a:xfrm flipV="1">
                  <a:off x="1872" y="2688"/>
                  <a:ext cx="0" cy="110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sp>
            <p:nvSpPr>
              <p:cNvPr id="3" name="Rectangle 2"/>
              <p:cNvSpPr/>
              <p:nvPr/>
            </p:nvSpPr>
            <p:spPr>
              <a:xfrm>
                <a:off x="5599913" y="3506082"/>
                <a:ext cx="1143902" cy="400109"/>
              </a:xfrm>
              <a:prstGeom prst="rect">
                <a:avLst/>
              </a:prstGeom>
              <a:solidFill>
                <a:srgbClr val="FFFFCC"/>
              </a:solidFill>
              <a:ln w="28575">
                <a:solidFill>
                  <a:schemeClr val="accent1"/>
                </a:solidFill>
              </a:ln>
            </p:spPr>
            <p:txBody>
              <a:bodyPr wrap="none">
                <a:spAutoFit/>
              </a:bodyPr>
              <a:lstStyle/>
              <a:p>
                <a:r>
                  <a:rPr lang="en-US" altLang="en-US" sz="1350" dirty="0"/>
                  <a:t>activation</a:t>
                </a:r>
                <a:endParaRPr lang="en-US" sz="1350" dirty="0"/>
              </a:p>
            </p:txBody>
          </p:sp>
          <p:sp>
            <p:nvSpPr>
              <p:cNvPr id="43" name="Rectangle 42"/>
              <p:cNvSpPr/>
              <p:nvPr/>
            </p:nvSpPr>
            <p:spPr>
              <a:xfrm>
                <a:off x="8515930" y="5402861"/>
                <a:ext cx="727122" cy="400109"/>
              </a:xfrm>
              <a:prstGeom prst="rect">
                <a:avLst/>
              </a:prstGeom>
              <a:solidFill>
                <a:srgbClr val="FFFFCC"/>
              </a:solidFill>
              <a:ln w="28575">
                <a:solidFill>
                  <a:schemeClr val="accent1"/>
                </a:solidFill>
              </a:ln>
            </p:spPr>
            <p:txBody>
              <a:bodyPr wrap="none">
                <a:spAutoFit/>
              </a:bodyPr>
              <a:lstStyle/>
              <a:p>
                <a:r>
                  <a:rPr lang="en-US" altLang="en-US" sz="1350" dirty="0"/>
                  <a:t>Input</a:t>
                </a:r>
                <a:endParaRPr lang="en-US" sz="1350" dirty="0"/>
              </a:p>
            </p:txBody>
          </p:sp>
          <p:sp>
            <p:nvSpPr>
              <p:cNvPr id="44" name="Rectangle 43"/>
              <p:cNvSpPr/>
              <p:nvPr/>
            </p:nvSpPr>
            <p:spPr>
              <a:xfrm>
                <a:off x="8416586" y="4456937"/>
                <a:ext cx="925809" cy="400109"/>
              </a:xfrm>
              <a:prstGeom prst="rect">
                <a:avLst/>
              </a:prstGeom>
              <a:solidFill>
                <a:srgbClr val="FFFFCC"/>
              </a:solidFill>
              <a:ln w="28575">
                <a:solidFill>
                  <a:schemeClr val="accent1"/>
                </a:solidFill>
              </a:ln>
            </p:spPr>
            <p:txBody>
              <a:bodyPr wrap="none">
                <a:spAutoFit/>
              </a:bodyPr>
              <a:lstStyle/>
              <a:p>
                <a:r>
                  <a:rPr lang="en-US" altLang="en-US" sz="1350" dirty="0"/>
                  <a:t>Hidden</a:t>
                </a:r>
                <a:endParaRPr lang="en-US" sz="1350" dirty="0"/>
              </a:p>
            </p:txBody>
          </p:sp>
          <p:sp>
            <p:nvSpPr>
              <p:cNvPr id="45" name="Rectangle 44"/>
              <p:cNvSpPr/>
              <p:nvPr/>
            </p:nvSpPr>
            <p:spPr>
              <a:xfrm>
                <a:off x="8356518" y="3472934"/>
                <a:ext cx="936581" cy="400109"/>
              </a:xfrm>
              <a:prstGeom prst="rect">
                <a:avLst/>
              </a:prstGeom>
              <a:solidFill>
                <a:srgbClr val="FFFFCC"/>
              </a:solidFill>
              <a:ln w="28575">
                <a:solidFill>
                  <a:schemeClr val="accent1"/>
                </a:solidFill>
              </a:ln>
            </p:spPr>
            <p:txBody>
              <a:bodyPr wrap="none">
                <a:spAutoFit/>
              </a:bodyPr>
              <a:lstStyle/>
              <a:p>
                <a:r>
                  <a:rPr lang="en-US" altLang="en-US" sz="1350" dirty="0"/>
                  <a:t>Output</a:t>
                </a:r>
                <a:endParaRPr lang="en-US" sz="1350" dirty="0"/>
              </a:p>
            </p:txBody>
          </p:sp>
        </p:grpSp>
        <mc:AlternateContent xmlns:mc="http://schemas.openxmlformats.org/markup-compatibility/2006" xmlns:a14="http://schemas.microsoft.com/office/drawing/2010/main">
          <mc:Choice Requires="a14">
            <p:sp>
              <p:nvSpPr>
                <p:cNvPr id="47" name="Rectangle 46"/>
                <p:cNvSpPr/>
                <p:nvPr/>
              </p:nvSpPr>
              <p:spPr>
                <a:xfrm>
                  <a:off x="8306971" y="2968972"/>
                  <a:ext cx="656248" cy="393698"/>
                </a:xfrm>
                <a:prstGeom prst="rect">
                  <a:avLst/>
                </a:prstGeom>
                <a:solidFill>
                  <a:srgbClr val="FFFF00"/>
                </a:solidFill>
                <a:ln w="28575">
                  <a:solidFill>
                    <a:schemeClr val="accent1"/>
                  </a:solidFill>
                </a:ln>
              </p:spPr>
              <p:txBody>
                <a:bodyPr wrap="none">
                  <a:spAutoFit/>
                </a:bodyPr>
                <a:lstStyle/>
                <a:p>
                  <a:pPr/>
                  <a14:m>
                    <m:oMathPara xmlns:m="http://schemas.openxmlformats.org/officeDocument/2006/math">
                      <m:oMathParaPr>
                        <m:jc m:val="centerGroup"/>
                      </m:oMathParaPr>
                      <m:oMath xmlns:m="http://schemas.openxmlformats.org/officeDocument/2006/math">
                        <m:r>
                          <a:rPr lang="en-US" altLang="en-US" sz="1350" b="0" i="1" dirty="0" smtClean="0">
                            <a:latin typeface="Cambria Math" panose="02040503050406030204" pitchFamily="18" charset="0"/>
                          </a:rPr>
                          <m:t>𝑤</m:t>
                        </m:r>
                        <m:r>
                          <a:rPr lang="en-US" altLang="en-US" sz="1350" i="1" baseline="30000" dirty="0">
                            <a:latin typeface="Cambria Math" panose="02040503050406030204" pitchFamily="18" charset="0"/>
                          </a:rPr>
                          <m:t>2</m:t>
                        </m:r>
                        <m:r>
                          <a:rPr lang="en-US" altLang="en-US" sz="1350" i="1" baseline="-25000" dirty="0">
                            <a:latin typeface="Cambria Math" panose="02040503050406030204" pitchFamily="18" charset="0"/>
                          </a:rPr>
                          <m:t>𝑖𝑗</m:t>
                        </m:r>
                      </m:oMath>
                    </m:oMathPara>
                  </a14:m>
                  <a:endParaRPr lang="en-US" sz="1350" baseline="-25000" dirty="0">
                    <a:latin typeface="Calibri"/>
                  </a:endParaRPr>
                </a:p>
              </p:txBody>
            </p:sp>
          </mc:Choice>
          <mc:Fallback xmlns="">
            <p:sp>
              <p:nvSpPr>
                <p:cNvPr id="47" name="Rectangle 46"/>
                <p:cNvSpPr>
                  <a:spLocks noRot="1" noChangeAspect="1" noMove="1" noResize="1" noEditPoints="1" noAdjustHandles="1" noChangeArrowheads="1" noChangeShapeType="1" noTextEdit="1"/>
                </p:cNvSpPr>
                <p:nvPr/>
              </p:nvSpPr>
              <p:spPr>
                <a:xfrm>
                  <a:off x="8306971" y="2968972"/>
                  <a:ext cx="656248" cy="393698"/>
                </a:xfrm>
                <a:prstGeom prst="rect">
                  <a:avLst/>
                </a:prstGeom>
                <a:blipFill>
                  <a:blip r:embed="rId5"/>
                  <a:stretch>
                    <a:fillRect b="-3774"/>
                  </a:stretch>
                </a:blipFill>
                <a:ln w="28575">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Rectangle 47"/>
                <p:cNvSpPr/>
                <p:nvPr/>
              </p:nvSpPr>
              <p:spPr>
                <a:xfrm>
                  <a:off x="8326217" y="3942835"/>
                  <a:ext cx="656248" cy="393698"/>
                </a:xfrm>
                <a:prstGeom prst="rect">
                  <a:avLst/>
                </a:prstGeom>
                <a:solidFill>
                  <a:srgbClr val="FFFF00"/>
                </a:solidFill>
                <a:ln w="28575">
                  <a:solidFill>
                    <a:schemeClr val="accent1"/>
                  </a:solidFill>
                </a:ln>
              </p:spPr>
              <p:txBody>
                <a:bodyPr wrap="none">
                  <a:spAutoFit/>
                </a:bodyPr>
                <a:lstStyle/>
                <a:p>
                  <a:pPr/>
                  <a14:m>
                    <m:oMathPara xmlns:m="http://schemas.openxmlformats.org/officeDocument/2006/math">
                      <m:oMathParaPr>
                        <m:jc m:val="centerGroup"/>
                      </m:oMathParaPr>
                      <m:oMath xmlns:m="http://schemas.openxmlformats.org/officeDocument/2006/math">
                        <m:r>
                          <a:rPr lang="en-US" altLang="en-US" sz="1350" b="0" i="1" dirty="0" smtClean="0">
                            <a:latin typeface="Cambria Math" panose="02040503050406030204" pitchFamily="18" charset="0"/>
                          </a:rPr>
                          <m:t>𝑤</m:t>
                        </m:r>
                        <m:r>
                          <a:rPr lang="en-US" altLang="en-US" sz="1350" i="1" baseline="30000" dirty="0">
                            <a:latin typeface="Cambria Math" panose="02040503050406030204" pitchFamily="18" charset="0"/>
                          </a:rPr>
                          <m:t>1</m:t>
                        </m:r>
                        <m:r>
                          <a:rPr lang="en-US" altLang="en-US" sz="1350" i="1" baseline="-25000" dirty="0">
                            <a:latin typeface="Cambria Math" panose="02040503050406030204" pitchFamily="18" charset="0"/>
                          </a:rPr>
                          <m:t>𝑖𝑗</m:t>
                        </m:r>
                      </m:oMath>
                    </m:oMathPara>
                  </a14:m>
                  <a:endParaRPr lang="en-US" sz="1350" baseline="-25000" dirty="0">
                    <a:latin typeface="Calibri"/>
                  </a:endParaRPr>
                </a:p>
              </p:txBody>
            </p:sp>
          </mc:Choice>
          <mc:Fallback xmlns="">
            <p:sp>
              <p:nvSpPr>
                <p:cNvPr id="48" name="Rectangle 47"/>
                <p:cNvSpPr>
                  <a:spLocks noRot="1" noChangeAspect="1" noMove="1" noResize="1" noEditPoints="1" noAdjustHandles="1" noChangeArrowheads="1" noChangeShapeType="1" noTextEdit="1"/>
                </p:cNvSpPr>
                <p:nvPr/>
              </p:nvSpPr>
              <p:spPr>
                <a:xfrm>
                  <a:off x="8326217" y="3942835"/>
                  <a:ext cx="656248" cy="393698"/>
                </a:xfrm>
                <a:prstGeom prst="rect">
                  <a:avLst/>
                </a:prstGeom>
                <a:blipFill>
                  <a:blip r:embed="rId6"/>
                  <a:stretch>
                    <a:fillRect b="-3704"/>
                  </a:stretch>
                </a:blipFill>
                <a:ln w="28575">
                  <a:solidFill>
                    <a:schemeClr val="accent1"/>
                  </a:solidFill>
                </a:ln>
              </p:spPr>
              <p:txBody>
                <a:bodyPr/>
                <a:lstStyle/>
                <a:p>
                  <a:r>
                    <a:rPr lang="en-US">
                      <a:noFill/>
                    </a:rPr>
                    <a:t> </a:t>
                  </a:r>
                </a:p>
              </p:txBody>
            </p:sp>
          </mc:Fallback>
        </mc:AlternateContent>
      </p:grpSp>
    </p:spTree>
    <p:extLst>
      <p:ext uri="{BB962C8B-B14F-4D97-AF65-F5344CB8AC3E}">
        <p14:creationId xmlns:p14="http://schemas.microsoft.com/office/powerpoint/2010/main" val="2214336275"/>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896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0896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0896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0896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0896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0896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0896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0896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C921938-476A-4922-BE24-3B8F6A2854D9}" type="slidenum">
              <a:rPr lang="en-US" smtClean="0"/>
              <a:pPr/>
              <a:t>12</a:t>
            </a:fld>
            <a:endParaRPr lang="en-US" dirty="0"/>
          </a:p>
        </p:txBody>
      </p:sp>
      <p:sp>
        <p:nvSpPr>
          <p:cNvPr id="8" name="Title 7"/>
          <p:cNvSpPr>
            <a:spLocks noGrp="1"/>
          </p:cNvSpPr>
          <p:nvPr>
            <p:ph type="title"/>
          </p:nvPr>
        </p:nvSpPr>
        <p:spPr/>
        <p:txBody>
          <a:bodyPr/>
          <a:lstStyle/>
          <a:p>
            <a:r>
              <a:rPr lang="en-US" dirty="0"/>
              <a:t>Learning Conjunctions (II)</a:t>
            </a:r>
          </a:p>
        </p:txBody>
      </p:sp>
      <mc:AlternateContent xmlns:mc="http://schemas.openxmlformats.org/markup-compatibility/2006" xmlns:a14="http://schemas.microsoft.com/office/drawing/2010/main">
        <mc:Choice Requires="a14">
          <p:sp>
            <p:nvSpPr>
              <p:cNvPr id="9" name="Content Placeholder 8"/>
              <p:cNvSpPr>
                <a:spLocks noGrp="1"/>
              </p:cNvSpPr>
              <p:nvPr>
                <p:ph idx="1"/>
              </p:nvPr>
            </p:nvSpPr>
            <p:spPr/>
            <p:txBody>
              <a:bodyPr>
                <a:normAutofit fontScale="85000" lnSpcReduction="10000"/>
              </a:bodyPr>
              <a:lstStyle/>
              <a:p>
                <a:r>
                  <a:rPr lang="en-US" dirty="0"/>
                  <a:t>Protocol II:  The teacher (who knows </a:t>
                </a:r>
                <a14:m>
                  <m:oMath xmlns:m="http://schemas.openxmlformats.org/officeDocument/2006/math">
                    <m:r>
                      <a:rPr lang="en-US" i="1" dirty="0">
                        <a:latin typeface="Cambria Math" panose="02040503050406030204" pitchFamily="18" charset="0"/>
                      </a:rPr>
                      <m:t>𝑓</m:t>
                    </m:r>
                  </m:oMath>
                </a14:m>
                <a:r>
                  <a:rPr lang="en-US" dirty="0"/>
                  <a:t>) provides training examples</a:t>
                </a:r>
              </a:p>
              <a:p>
                <a:r>
                  <a:rPr lang="en-US" dirty="0"/>
                  <a:t> </a:t>
                </a:r>
                <a14:m>
                  <m:oMath xmlns:m="http://schemas.openxmlformats.org/officeDocument/2006/math">
                    <m:r>
                      <a:rPr lang="en-US" i="1" dirty="0" smtClean="0">
                        <a:latin typeface="Cambria Math" panose="02040503050406030204" pitchFamily="18" charset="0"/>
                      </a:rPr>
                      <m:t>&lt;(0,1,1,1,1,0,…,0,1), 1&gt; </m:t>
                    </m:r>
                  </m:oMath>
                </a14:m>
                <a:r>
                  <a:rPr lang="en-US" dirty="0"/>
                  <a:t>(We learned a superset of the good variables)</a:t>
                </a:r>
              </a:p>
              <a:p>
                <a:r>
                  <a:rPr lang="en-US" dirty="0"/>
                  <a:t>To show you that all these variables are required…</a:t>
                </a:r>
              </a:p>
              <a:p>
                <a:pPr lvl="1"/>
                <a14:m>
                  <m:oMath xmlns:m="http://schemas.openxmlformats.org/officeDocument/2006/math">
                    <m:r>
                      <a:rPr lang="en-US" i="1" dirty="0" smtClean="0">
                        <a:latin typeface="Cambria Math" panose="02040503050406030204" pitchFamily="18" charset="0"/>
                      </a:rPr>
                      <m:t>&lt;(0,0,1,1,1,0,…,0,1), 0&gt;   </m:t>
                    </m:r>
                  </m:oMath>
                </a14:m>
                <a:r>
                  <a:rPr lang="en-US" dirty="0"/>
                  <a:t>need </a:t>
                </a:r>
                <a14:m>
                  <m:oMath xmlns:m="http://schemas.openxmlformats.org/officeDocument/2006/math">
                    <m:sSub>
                      <m:sSubPr>
                        <m:ctrlPr>
                          <a:rPr lang="en-US" i="1" dirty="0">
                            <a:solidFill>
                              <a:schemeClr val="accent5">
                                <a:lumMod val="50000"/>
                                <a:lumOff val="50000"/>
                              </a:schemeClr>
                            </a:solidFill>
                            <a:latin typeface="Cambria Math" panose="02040503050406030204" pitchFamily="18" charset="0"/>
                          </a:rPr>
                        </m:ctrlPr>
                      </m:sSubPr>
                      <m:e>
                        <m:r>
                          <a:rPr lang="en-US" i="1" dirty="0">
                            <a:solidFill>
                              <a:schemeClr val="accent5">
                                <a:lumMod val="50000"/>
                                <a:lumOff val="50000"/>
                              </a:schemeClr>
                            </a:solidFill>
                            <a:latin typeface="Cambria Math" panose="02040503050406030204" pitchFamily="18" charset="0"/>
                          </a:rPr>
                          <m:t>𝑥</m:t>
                        </m:r>
                      </m:e>
                      <m:sub>
                        <m:r>
                          <a:rPr lang="en-US" b="0" i="1" dirty="0">
                            <a:solidFill>
                              <a:schemeClr val="accent5">
                                <a:lumMod val="50000"/>
                                <a:lumOff val="50000"/>
                              </a:schemeClr>
                            </a:solidFill>
                            <a:latin typeface="Cambria Math" panose="02040503050406030204" pitchFamily="18" charset="0"/>
                          </a:rPr>
                          <m:t>2</m:t>
                        </m:r>
                      </m:sub>
                    </m:sSub>
                  </m:oMath>
                </a14:m>
                <a:r>
                  <a:rPr lang="en-US" dirty="0"/>
                  <a:t> </a:t>
                </a:r>
              </a:p>
              <a:p>
                <a:pPr lvl="1"/>
                <a14:m>
                  <m:oMath xmlns:m="http://schemas.openxmlformats.org/officeDocument/2006/math">
                    <m:r>
                      <a:rPr lang="en-US" i="1" dirty="0" smtClean="0">
                        <a:latin typeface="Cambria Math" panose="02040503050406030204" pitchFamily="18" charset="0"/>
                      </a:rPr>
                      <m:t>&lt;(0,1,0,1,1,0,…,0,1), 0&gt;</m:t>
                    </m:r>
                  </m:oMath>
                </a14:m>
                <a:r>
                  <a:rPr lang="en-US" dirty="0"/>
                  <a:t>   need </a:t>
                </a:r>
                <a14:m>
                  <m:oMath xmlns:m="http://schemas.openxmlformats.org/officeDocument/2006/math">
                    <m:sSub>
                      <m:sSubPr>
                        <m:ctrlPr>
                          <a:rPr lang="en-US" i="1" dirty="0">
                            <a:solidFill>
                              <a:schemeClr val="accent5">
                                <a:lumMod val="50000"/>
                                <a:lumOff val="50000"/>
                              </a:schemeClr>
                            </a:solidFill>
                            <a:latin typeface="Cambria Math" panose="02040503050406030204" pitchFamily="18" charset="0"/>
                          </a:rPr>
                        </m:ctrlPr>
                      </m:sSubPr>
                      <m:e>
                        <m:r>
                          <a:rPr lang="en-US" i="1" dirty="0">
                            <a:solidFill>
                              <a:schemeClr val="accent5">
                                <a:lumMod val="50000"/>
                                <a:lumOff val="50000"/>
                              </a:schemeClr>
                            </a:solidFill>
                            <a:latin typeface="Cambria Math" panose="02040503050406030204" pitchFamily="18" charset="0"/>
                          </a:rPr>
                          <m:t>𝑥</m:t>
                        </m:r>
                      </m:e>
                      <m:sub>
                        <m:r>
                          <a:rPr lang="en-US" b="0" i="1" dirty="0">
                            <a:solidFill>
                              <a:schemeClr val="accent5">
                                <a:lumMod val="50000"/>
                                <a:lumOff val="50000"/>
                              </a:schemeClr>
                            </a:solidFill>
                            <a:latin typeface="Cambria Math" panose="02040503050406030204" pitchFamily="18" charset="0"/>
                          </a:rPr>
                          <m:t>3</m:t>
                        </m:r>
                      </m:sub>
                    </m:sSub>
                  </m:oMath>
                </a14:m>
                <a:r>
                  <a:rPr lang="en-US" dirty="0"/>
                  <a:t> </a:t>
                </a:r>
              </a:p>
              <a:p>
                <a:pPr lvl="1"/>
                <a:r>
                  <a:rPr lang="en-US" dirty="0"/>
                  <a:t>…</a:t>
                </a:r>
              </a:p>
              <a:p>
                <a:pPr lvl="1"/>
                <a14:m>
                  <m:oMath xmlns:m="http://schemas.openxmlformats.org/officeDocument/2006/math">
                    <m:r>
                      <a:rPr lang="en-US" i="1" dirty="0" smtClean="0">
                        <a:latin typeface="Cambria Math" panose="02040503050406030204" pitchFamily="18" charset="0"/>
                      </a:rPr>
                      <m:t>&lt;(0,1,1,1,1,0,…,0,0), 0&gt;   </m:t>
                    </m:r>
                  </m:oMath>
                </a14:m>
                <a:r>
                  <a:rPr lang="en-US" dirty="0"/>
                  <a:t>need </a:t>
                </a:r>
                <a14:m>
                  <m:oMath xmlns:m="http://schemas.openxmlformats.org/officeDocument/2006/math">
                    <m:sSub>
                      <m:sSubPr>
                        <m:ctrlPr>
                          <a:rPr lang="en-US" i="1" dirty="0">
                            <a:solidFill>
                              <a:schemeClr val="accent5">
                                <a:lumMod val="50000"/>
                                <a:lumOff val="50000"/>
                              </a:schemeClr>
                            </a:solidFill>
                            <a:latin typeface="Cambria Math" panose="02040503050406030204" pitchFamily="18" charset="0"/>
                          </a:rPr>
                        </m:ctrlPr>
                      </m:sSubPr>
                      <m:e>
                        <m:r>
                          <a:rPr lang="en-US" i="1" dirty="0">
                            <a:solidFill>
                              <a:schemeClr val="accent5">
                                <a:lumMod val="50000"/>
                                <a:lumOff val="50000"/>
                              </a:schemeClr>
                            </a:solidFill>
                            <a:latin typeface="Cambria Math" panose="02040503050406030204" pitchFamily="18" charset="0"/>
                          </a:rPr>
                          <m:t>𝑥</m:t>
                        </m:r>
                      </m:e>
                      <m:sub>
                        <m:r>
                          <a:rPr lang="en-US" i="1" dirty="0">
                            <a:solidFill>
                              <a:schemeClr val="accent5">
                                <a:lumMod val="50000"/>
                                <a:lumOff val="50000"/>
                              </a:schemeClr>
                            </a:solidFill>
                            <a:latin typeface="Cambria Math" panose="02040503050406030204" pitchFamily="18" charset="0"/>
                          </a:rPr>
                          <m:t>100</m:t>
                        </m:r>
                      </m:sub>
                    </m:sSub>
                  </m:oMath>
                </a14:m>
                <a:r>
                  <a:rPr lang="en-US" dirty="0">
                    <a:solidFill>
                      <a:schemeClr val="bg2"/>
                    </a:solidFill>
                  </a:rPr>
                  <a:t> </a:t>
                </a:r>
                <a:endParaRPr lang="en-US" dirty="0"/>
              </a:p>
              <a:p>
                <a:endParaRPr lang="en-US" dirty="0"/>
              </a:p>
              <a:p>
                <a:r>
                  <a:rPr lang="en-US" dirty="0"/>
                  <a:t>A straight forward algorithm requires </a:t>
                </a:r>
                <a14:m>
                  <m:oMath xmlns:m="http://schemas.openxmlformats.org/officeDocument/2006/math">
                    <m:r>
                      <a:rPr lang="en-US" i="1" dirty="0" smtClean="0">
                        <a:latin typeface="Cambria Math" panose="02040503050406030204" pitchFamily="18" charset="0"/>
                      </a:rPr>
                      <m:t>𝑘</m:t>
                    </m:r>
                    <m:r>
                      <a:rPr lang="en-US" i="1" dirty="0" smtClean="0">
                        <a:latin typeface="Cambria Math" panose="02040503050406030204" pitchFamily="18" charset="0"/>
                      </a:rPr>
                      <m:t> = 6 </m:t>
                    </m:r>
                  </m:oMath>
                </a14:m>
                <a:r>
                  <a:rPr lang="en-US" dirty="0"/>
                  <a:t>examples to produce the hidden conjunction (exactly).</a:t>
                </a:r>
              </a:p>
              <a:p>
                <a:r>
                  <a:rPr lang="en-US" dirty="0"/>
                  <a:t>		</a:t>
                </a:r>
                <a:r>
                  <a:rPr lang="en-US" dirty="0">
                    <a:solidFill>
                      <a:schemeClr val="tx1">
                        <a:lumMod val="50000"/>
                        <a:lumOff val="50000"/>
                      </a:schemeClr>
                    </a:solidFill>
                  </a:rPr>
                  <a:t> </a:t>
                </a:r>
                <a14:m>
                  <m:oMath xmlns:m="http://schemas.openxmlformats.org/officeDocument/2006/math">
                    <m:r>
                      <a:rPr lang="en-US" b="0" i="1" dirty="0" smtClean="0">
                        <a:solidFill>
                          <a:schemeClr val="tx1">
                            <a:lumMod val="50000"/>
                            <a:lumOff val="50000"/>
                          </a:schemeClr>
                        </a:solidFill>
                        <a:latin typeface="Cambria Math" panose="02040503050406030204" pitchFamily="18" charset="0"/>
                      </a:rPr>
                      <m:t>h</m:t>
                    </m:r>
                    <m:r>
                      <a:rPr lang="en-US" i="1" dirty="0" smtClean="0">
                        <a:solidFill>
                          <a:schemeClr val="tx1">
                            <a:lumMod val="50000"/>
                            <a:lumOff val="50000"/>
                          </a:schemeClr>
                        </a:solidFill>
                        <a:latin typeface="Cambria Math" panose="02040503050406030204" pitchFamily="18" charset="0"/>
                      </a:rPr>
                      <m:t>(</m:t>
                    </m:r>
                    <m:sSub>
                      <m:sSubPr>
                        <m:ctrlPr>
                          <a:rPr lang="en-US" b="0" i="1" dirty="0" smtClean="0">
                            <a:solidFill>
                              <a:schemeClr val="tx1">
                                <a:lumMod val="50000"/>
                                <a:lumOff val="50000"/>
                              </a:schemeClr>
                            </a:solidFill>
                            <a:latin typeface="Cambria Math" panose="02040503050406030204" pitchFamily="18" charset="0"/>
                          </a:rPr>
                        </m:ctrlPr>
                      </m:sSubPr>
                      <m:e>
                        <m:r>
                          <a:rPr lang="en-US" i="1" dirty="0" smtClean="0">
                            <a:solidFill>
                              <a:schemeClr val="tx1">
                                <a:lumMod val="50000"/>
                                <a:lumOff val="50000"/>
                              </a:schemeClr>
                            </a:solidFill>
                            <a:latin typeface="Cambria Math" panose="02040503050406030204" pitchFamily="18" charset="0"/>
                          </a:rPr>
                          <m:t>𝑥</m:t>
                        </m:r>
                      </m:e>
                      <m:sub>
                        <m:r>
                          <a:rPr lang="en-US" i="1" dirty="0" smtClean="0">
                            <a:solidFill>
                              <a:schemeClr val="tx1">
                                <a:lumMod val="50000"/>
                                <a:lumOff val="50000"/>
                              </a:schemeClr>
                            </a:solidFill>
                            <a:latin typeface="Cambria Math" panose="02040503050406030204" pitchFamily="18" charset="0"/>
                          </a:rPr>
                          <m:t>1</m:t>
                        </m:r>
                      </m:sub>
                    </m:sSub>
                    <m:r>
                      <a:rPr lang="en-US" i="1" dirty="0" smtClean="0">
                        <a:solidFill>
                          <a:schemeClr val="tx1">
                            <a:lumMod val="50000"/>
                            <a:lumOff val="50000"/>
                          </a:schemeClr>
                        </a:solidFill>
                        <a:latin typeface="Cambria Math" panose="02040503050406030204" pitchFamily="18" charset="0"/>
                      </a:rPr>
                      <m:t>, </m:t>
                    </m:r>
                    <m:sSub>
                      <m:sSubPr>
                        <m:ctrlPr>
                          <a:rPr lang="en-US" i="1" dirty="0" smtClean="0">
                            <a:solidFill>
                              <a:schemeClr val="tx1">
                                <a:lumMod val="50000"/>
                                <a:lumOff val="50000"/>
                              </a:schemeClr>
                            </a:solidFill>
                            <a:latin typeface="Cambria Math" panose="02040503050406030204" pitchFamily="18" charset="0"/>
                          </a:rPr>
                        </m:ctrlPr>
                      </m:sSubPr>
                      <m:e>
                        <m:r>
                          <a:rPr lang="en-US" i="1" dirty="0" smtClean="0">
                            <a:solidFill>
                              <a:schemeClr val="tx1">
                                <a:lumMod val="50000"/>
                                <a:lumOff val="50000"/>
                              </a:schemeClr>
                            </a:solidFill>
                            <a:latin typeface="Cambria Math" panose="02040503050406030204" pitchFamily="18" charset="0"/>
                          </a:rPr>
                          <m:t>𝑥</m:t>
                        </m:r>
                      </m:e>
                      <m:sub>
                        <m:r>
                          <a:rPr lang="en-US" i="1" dirty="0" smtClean="0">
                            <a:solidFill>
                              <a:schemeClr val="tx1">
                                <a:lumMod val="50000"/>
                                <a:lumOff val="50000"/>
                              </a:schemeClr>
                            </a:solidFill>
                            <a:latin typeface="Cambria Math" panose="02040503050406030204" pitchFamily="18" charset="0"/>
                          </a:rPr>
                          <m:t>2</m:t>
                        </m:r>
                      </m:sub>
                    </m:sSub>
                    <m:r>
                      <a:rPr lang="en-US" i="1" dirty="0" smtClean="0">
                        <a:solidFill>
                          <a:schemeClr val="tx1">
                            <a:lumMod val="50000"/>
                            <a:lumOff val="50000"/>
                          </a:schemeClr>
                        </a:solidFill>
                        <a:latin typeface="Cambria Math" panose="02040503050406030204" pitchFamily="18" charset="0"/>
                      </a:rPr>
                      <m:t>,…, </m:t>
                    </m:r>
                    <m:sSub>
                      <m:sSubPr>
                        <m:ctrlPr>
                          <a:rPr lang="en-US" i="1" dirty="0" smtClean="0">
                            <a:solidFill>
                              <a:schemeClr val="tx1">
                                <a:lumMod val="50000"/>
                                <a:lumOff val="50000"/>
                              </a:schemeClr>
                            </a:solidFill>
                            <a:latin typeface="Cambria Math" panose="02040503050406030204" pitchFamily="18" charset="0"/>
                          </a:rPr>
                        </m:ctrlPr>
                      </m:sSubPr>
                      <m:e>
                        <m:r>
                          <a:rPr lang="en-US" i="1" dirty="0" smtClean="0">
                            <a:solidFill>
                              <a:schemeClr val="tx1">
                                <a:lumMod val="50000"/>
                                <a:lumOff val="50000"/>
                              </a:schemeClr>
                            </a:solidFill>
                            <a:latin typeface="Cambria Math" panose="02040503050406030204" pitchFamily="18" charset="0"/>
                          </a:rPr>
                          <m:t>𝑥</m:t>
                        </m:r>
                      </m:e>
                      <m:sub>
                        <m:r>
                          <a:rPr lang="en-US" i="1" dirty="0" smtClean="0">
                            <a:solidFill>
                              <a:schemeClr val="tx1">
                                <a:lumMod val="50000"/>
                                <a:lumOff val="50000"/>
                              </a:schemeClr>
                            </a:solidFill>
                            <a:latin typeface="Cambria Math" panose="02040503050406030204" pitchFamily="18" charset="0"/>
                          </a:rPr>
                          <m:t>100</m:t>
                        </m:r>
                      </m:sub>
                    </m:sSub>
                    <m:r>
                      <a:rPr lang="en-US" i="1" dirty="0" smtClean="0">
                        <a:solidFill>
                          <a:schemeClr val="tx1">
                            <a:lumMod val="50000"/>
                            <a:lumOff val="50000"/>
                          </a:schemeClr>
                        </a:solidFill>
                        <a:latin typeface="Cambria Math" panose="02040503050406030204" pitchFamily="18" charset="0"/>
                      </a:rPr>
                      <m:t> )</m:t>
                    </m:r>
                    <m:r>
                      <a:rPr lang="en-US" i="1" dirty="0">
                        <a:solidFill>
                          <a:schemeClr val="tx1">
                            <a:lumMod val="50000"/>
                            <a:lumOff val="50000"/>
                          </a:schemeClr>
                        </a:solidFill>
                        <a:latin typeface="Cambria Math" panose="02040503050406030204" pitchFamily="18" charset="0"/>
                      </a:rPr>
                      <m:t>=</m:t>
                    </m:r>
                    <m:sSub>
                      <m:sSubPr>
                        <m:ctrlPr>
                          <a:rPr lang="en-US" i="1" dirty="0">
                            <a:solidFill>
                              <a:schemeClr val="tx1">
                                <a:lumMod val="50000"/>
                                <a:lumOff val="50000"/>
                              </a:schemeClr>
                            </a:solidFill>
                            <a:latin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rPr>
                          <m:t>𝑥</m:t>
                        </m:r>
                      </m:e>
                      <m:sub>
                        <m:r>
                          <a:rPr lang="en-US" i="1" dirty="0">
                            <a:solidFill>
                              <a:schemeClr val="tx1">
                                <a:lumMod val="50000"/>
                                <a:lumOff val="50000"/>
                              </a:schemeClr>
                            </a:solidFill>
                            <a:latin typeface="Cambria Math" panose="02040503050406030204" pitchFamily="18" charset="0"/>
                          </a:rPr>
                          <m:t>2</m:t>
                        </m:r>
                      </m:sub>
                    </m:sSub>
                    <m:r>
                      <a:rPr lang="en-US" i="1" dirty="0">
                        <a:solidFill>
                          <a:schemeClr val="tx1">
                            <a:lumMod val="50000"/>
                            <a:lumOff val="50000"/>
                          </a:schemeClr>
                        </a:solidFill>
                        <a:latin typeface="Cambria Math" panose="02040503050406030204" pitchFamily="18" charset="0"/>
                        <a:ea typeface="Cambria Math" panose="02040503050406030204" pitchFamily="18" charset="0"/>
                      </a:rPr>
                      <m:t>∧</m:t>
                    </m:r>
                    <m:sSub>
                      <m:sSubPr>
                        <m:ctrlPr>
                          <a:rPr lang="en-US" i="1" dirty="0">
                            <a:solidFill>
                              <a:schemeClr val="tx1">
                                <a:lumMod val="50000"/>
                                <a:lumOff val="50000"/>
                              </a:schemeClr>
                            </a:solidFill>
                            <a:latin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rPr>
                          <m:t>𝑥</m:t>
                        </m:r>
                      </m:e>
                      <m:sub>
                        <m:r>
                          <a:rPr lang="en-US" i="1" dirty="0">
                            <a:solidFill>
                              <a:schemeClr val="tx1">
                                <a:lumMod val="50000"/>
                                <a:lumOff val="50000"/>
                              </a:schemeClr>
                            </a:solidFill>
                            <a:latin typeface="Cambria Math" panose="02040503050406030204" pitchFamily="18" charset="0"/>
                          </a:rPr>
                          <m:t>3</m:t>
                        </m:r>
                      </m:sub>
                    </m:sSub>
                  </m:oMath>
                </a14:m>
                <a:r>
                  <a:rPr lang="en-US" dirty="0">
                    <a:solidFill>
                      <a:schemeClr val="tx1">
                        <a:lumMod val="50000"/>
                        <a:lumOff val="50000"/>
                      </a:schemeClr>
                    </a:solidFill>
                    <a:ea typeface="Cambria Math" panose="02040503050406030204" pitchFamily="18" charset="0"/>
                  </a:rPr>
                  <a:t> </a:t>
                </a:r>
                <a14:m>
                  <m:oMath xmlns:m="http://schemas.openxmlformats.org/officeDocument/2006/math">
                    <m:r>
                      <a:rPr lang="en-US" i="1" dirty="0">
                        <a:solidFill>
                          <a:schemeClr val="tx1">
                            <a:lumMod val="50000"/>
                            <a:lumOff val="50000"/>
                          </a:schemeClr>
                        </a:solidFill>
                        <a:latin typeface="Cambria Math" panose="02040503050406030204" pitchFamily="18" charset="0"/>
                        <a:ea typeface="Cambria Math" panose="02040503050406030204" pitchFamily="18" charset="0"/>
                      </a:rPr>
                      <m:t>∧</m:t>
                    </m:r>
                    <m:sSub>
                      <m:sSubPr>
                        <m:ctrlPr>
                          <a:rPr lang="en-US" i="1" dirty="0">
                            <a:solidFill>
                              <a:schemeClr val="tx1">
                                <a:lumMod val="50000"/>
                                <a:lumOff val="50000"/>
                              </a:schemeClr>
                            </a:solidFill>
                            <a:latin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rPr>
                          <m:t>𝑥</m:t>
                        </m:r>
                      </m:e>
                      <m:sub>
                        <m:r>
                          <a:rPr lang="en-US" i="1" dirty="0">
                            <a:solidFill>
                              <a:schemeClr val="tx1">
                                <a:lumMod val="50000"/>
                                <a:lumOff val="50000"/>
                              </a:schemeClr>
                            </a:solidFill>
                            <a:latin typeface="Cambria Math" panose="02040503050406030204" pitchFamily="18" charset="0"/>
                          </a:rPr>
                          <m:t>4</m:t>
                        </m:r>
                      </m:sub>
                    </m:sSub>
                  </m:oMath>
                </a14:m>
                <a:r>
                  <a:rPr lang="en-US" dirty="0">
                    <a:solidFill>
                      <a:schemeClr val="tx1">
                        <a:lumMod val="50000"/>
                        <a:lumOff val="50000"/>
                      </a:schemeClr>
                    </a:solidFill>
                    <a:ea typeface="Cambria Math" panose="02040503050406030204" pitchFamily="18" charset="0"/>
                  </a:rPr>
                  <a:t> </a:t>
                </a:r>
                <a14:m>
                  <m:oMath xmlns:m="http://schemas.openxmlformats.org/officeDocument/2006/math">
                    <m:r>
                      <a:rPr lang="en-US" i="1" dirty="0">
                        <a:solidFill>
                          <a:schemeClr val="tx1">
                            <a:lumMod val="50000"/>
                            <a:lumOff val="50000"/>
                          </a:schemeClr>
                        </a:solidFill>
                        <a:latin typeface="Cambria Math" panose="02040503050406030204" pitchFamily="18" charset="0"/>
                        <a:ea typeface="Cambria Math" panose="02040503050406030204" pitchFamily="18" charset="0"/>
                      </a:rPr>
                      <m:t>∧</m:t>
                    </m:r>
                    <m:sSub>
                      <m:sSubPr>
                        <m:ctrlPr>
                          <a:rPr lang="en-US" i="1" dirty="0">
                            <a:solidFill>
                              <a:schemeClr val="tx1">
                                <a:lumMod val="50000"/>
                                <a:lumOff val="50000"/>
                              </a:schemeClr>
                            </a:solidFill>
                            <a:latin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rPr>
                          <m:t>𝑥</m:t>
                        </m:r>
                      </m:e>
                      <m:sub>
                        <m:r>
                          <a:rPr lang="en-US" i="1" dirty="0">
                            <a:solidFill>
                              <a:schemeClr val="tx1">
                                <a:lumMod val="50000"/>
                                <a:lumOff val="50000"/>
                              </a:schemeClr>
                            </a:solidFill>
                            <a:latin typeface="Cambria Math" panose="02040503050406030204" pitchFamily="18" charset="0"/>
                          </a:rPr>
                          <m:t>5</m:t>
                        </m:r>
                      </m:sub>
                    </m:sSub>
                    <m:r>
                      <a:rPr lang="en-US" i="1" dirty="0">
                        <a:solidFill>
                          <a:schemeClr val="tx1">
                            <a:lumMod val="50000"/>
                            <a:lumOff val="50000"/>
                          </a:schemeClr>
                        </a:solidFill>
                        <a:latin typeface="Cambria Math" panose="02040503050406030204" pitchFamily="18" charset="0"/>
                        <a:ea typeface="Cambria Math" panose="02040503050406030204" pitchFamily="18" charset="0"/>
                      </a:rPr>
                      <m:t>∧</m:t>
                    </m:r>
                    <m:sSub>
                      <m:sSubPr>
                        <m:ctrlPr>
                          <a:rPr lang="en-US" i="1" dirty="0">
                            <a:solidFill>
                              <a:schemeClr val="tx1">
                                <a:lumMod val="50000"/>
                                <a:lumOff val="50000"/>
                              </a:schemeClr>
                            </a:solidFill>
                            <a:latin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rPr>
                          <m:t>𝑥</m:t>
                        </m:r>
                      </m:e>
                      <m:sub>
                        <m:r>
                          <a:rPr lang="en-US" i="1" dirty="0">
                            <a:solidFill>
                              <a:schemeClr val="tx1">
                                <a:lumMod val="50000"/>
                                <a:lumOff val="50000"/>
                              </a:schemeClr>
                            </a:solidFill>
                            <a:latin typeface="Cambria Math" panose="02040503050406030204" pitchFamily="18" charset="0"/>
                          </a:rPr>
                          <m:t>100</m:t>
                        </m:r>
                      </m:sub>
                    </m:sSub>
                  </m:oMath>
                </a14:m>
                <a:endParaRPr lang="en-US" dirty="0"/>
              </a:p>
            </p:txBody>
          </p:sp>
        </mc:Choice>
        <mc:Fallback xmlns="">
          <p:sp>
            <p:nvSpPr>
              <p:cNvPr id="9" name="Content Placeholder 8"/>
              <p:cNvSpPr>
                <a:spLocks noGrp="1" noRot="1" noChangeAspect="1" noMove="1" noResize="1" noEditPoints="1" noAdjustHandles="1" noChangeArrowheads="1" noChangeShapeType="1" noTextEdit="1"/>
              </p:cNvSpPr>
              <p:nvPr>
                <p:ph idx="1"/>
              </p:nvPr>
            </p:nvSpPr>
            <p:spPr>
              <a:blipFill>
                <a:blip r:embed="rId3"/>
                <a:stretch>
                  <a:fillRect l="-667" t="-1653" r="-74"/>
                </a:stretch>
              </a:blipFill>
            </p:spPr>
            <p:txBody>
              <a:bodyPr/>
              <a:lstStyle/>
              <a:p>
                <a:r>
                  <a:rPr lang="en-US">
                    <a:noFill/>
                  </a:rPr>
                  <a:t> </a:t>
                </a:r>
              </a:p>
            </p:txBody>
          </p:sp>
        </mc:Fallback>
      </mc:AlternateContent>
      <p:sp>
        <p:nvSpPr>
          <p:cNvPr id="12" name="Rectangle 8"/>
          <p:cNvSpPr>
            <a:spLocks noChangeArrowheads="1"/>
          </p:cNvSpPr>
          <p:nvPr/>
        </p:nvSpPr>
        <p:spPr bwMode="auto">
          <a:xfrm>
            <a:off x="5293895" y="2319338"/>
            <a:ext cx="2081464"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350" dirty="0">
                <a:solidFill>
                  <a:srgbClr val="000066"/>
                </a:solidFill>
                <a:latin typeface="Calibri" pitchFamily="34" charset="0"/>
                <a:cs typeface="Calibri" pitchFamily="34" charset="0"/>
              </a:rPr>
              <a:t>Modeling Teaching Is tricky</a:t>
            </a:r>
          </a:p>
          <a:p>
            <a:endParaRPr lang="en-US" sz="1350" dirty="0">
              <a:solidFill>
                <a:srgbClr val="000066"/>
              </a:solidFill>
              <a:latin typeface="Calibri" pitchFamily="34" charset="0"/>
              <a:cs typeface="Calibri" pitchFamily="34" charset="0"/>
            </a:endParaRPr>
          </a:p>
        </p:txBody>
      </p:sp>
    </p:spTree>
    <p:extLst>
      <p:ext uri="{BB962C8B-B14F-4D97-AF65-F5344CB8AC3E}">
        <p14:creationId xmlns:p14="http://schemas.microsoft.com/office/powerpoint/2010/main" val="824974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3"/>
          <p:cNvSpPr>
            <a:spLocks noGrp="1"/>
          </p:cNvSpPr>
          <p:nvPr>
            <p:ph type="sldNum" sz="quarter" idx="12"/>
          </p:nvPr>
        </p:nvSpPr>
        <p:spPr/>
        <p:txBody>
          <a:bodyPr/>
          <a:lstStyle/>
          <a:p>
            <a:fld id="{D0000DCA-2177-4C5C-89EA-59EF7175DB0D}" type="slidenum">
              <a:rPr lang="en-US" altLang="en-US" smtClean="0"/>
              <a:pPr/>
              <a:t>120</a:t>
            </a:fld>
            <a:endParaRPr lang="en-US" altLang="en-US"/>
          </a:p>
        </p:txBody>
      </p:sp>
      <p:sp>
        <p:nvSpPr>
          <p:cNvPr id="2" name="Title 1"/>
          <p:cNvSpPr>
            <a:spLocks noGrp="1"/>
          </p:cNvSpPr>
          <p:nvPr>
            <p:ph type="title"/>
          </p:nvPr>
        </p:nvSpPr>
        <p:spPr/>
        <p:txBody>
          <a:bodyPr/>
          <a:lstStyle/>
          <a:p>
            <a:r>
              <a:rPr lang="en-US" altLang="en-US" dirty="0"/>
              <a:t>Model Neuron (Logistic)</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altLang="en-US" dirty="0"/>
                  <a:t>Use a non-linear, differentiable output function such as the sigmoid or logistic function</a:t>
                </a:r>
              </a:p>
              <a:p>
                <a:endParaRPr lang="en-US" altLang="en-US" dirty="0"/>
              </a:p>
              <a:p>
                <a:endParaRPr lang="en-US" altLang="en-US" dirty="0"/>
              </a:p>
              <a:p>
                <a:endParaRPr lang="en-US" altLang="en-US" dirty="0"/>
              </a:p>
              <a:p>
                <a:endParaRPr lang="en-US" altLang="en-US" dirty="0"/>
              </a:p>
              <a:p>
                <a:endParaRPr lang="en-US" altLang="en-US" dirty="0"/>
              </a:p>
              <a:p>
                <a:r>
                  <a:rPr lang="en-US" altLang="en-US" dirty="0"/>
                  <a:t> Net input to a unit is defined as: </a:t>
                </a:r>
                <a14:m>
                  <m:oMath xmlns:m="http://schemas.openxmlformats.org/officeDocument/2006/math">
                    <m:r>
                      <a:rPr lang="en-US" altLang="en-US" b="0" i="1" smtClean="0">
                        <a:latin typeface="Cambria Math" panose="02040503050406030204" pitchFamily="18" charset="0"/>
                      </a:rPr>
                      <m:t>𝑛𝑒</m:t>
                    </m:r>
                    <m:sSub>
                      <m:sSubPr>
                        <m:ctrlPr>
                          <a:rPr lang="en-US" altLang="en-US" b="0" i="1" smtClean="0">
                            <a:latin typeface="Cambria Math" panose="02040503050406030204" pitchFamily="18" charset="0"/>
                          </a:rPr>
                        </m:ctrlPr>
                      </m:sSubPr>
                      <m:e>
                        <m:r>
                          <a:rPr lang="en-US" altLang="en-US" b="0" i="1" smtClean="0">
                            <a:latin typeface="Cambria Math" panose="02040503050406030204" pitchFamily="18" charset="0"/>
                          </a:rPr>
                          <m:t>𝑡</m:t>
                        </m:r>
                      </m:e>
                      <m:sub>
                        <m:r>
                          <a:rPr lang="en-US" altLang="en-US" b="0" i="1" smtClean="0">
                            <a:latin typeface="Cambria Math" panose="02040503050406030204" pitchFamily="18" charset="0"/>
                          </a:rPr>
                          <m:t>𝑗</m:t>
                        </m:r>
                      </m:sub>
                    </m:sSub>
                    <m:r>
                      <a:rPr lang="en-US" altLang="en-US" b="0" i="1" smtClean="0">
                        <a:latin typeface="Cambria Math" panose="02040503050406030204" pitchFamily="18" charset="0"/>
                      </a:rPr>
                      <m:t>=</m:t>
                    </m:r>
                    <m:nary>
                      <m:naryPr>
                        <m:chr m:val="∑"/>
                        <m:subHide m:val="on"/>
                        <m:supHide m:val="on"/>
                        <m:ctrlPr>
                          <a:rPr lang="en-US" altLang="en-US" b="0" i="1" smtClean="0">
                            <a:latin typeface="Cambria Math" panose="02040503050406030204" pitchFamily="18" charset="0"/>
                          </a:rPr>
                        </m:ctrlPr>
                      </m:naryPr>
                      <m:sub/>
                      <m:sup/>
                      <m:e>
                        <m:sSub>
                          <m:sSubPr>
                            <m:ctrlPr>
                              <a:rPr lang="en-US" altLang="en-US" b="0" i="1" smtClean="0">
                                <a:latin typeface="Cambria Math" panose="02040503050406030204" pitchFamily="18" charset="0"/>
                              </a:rPr>
                            </m:ctrlPr>
                          </m:sSubPr>
                          <m:e>
                            <m:r>
                              <a:rPr lang="en-US" altLang="en-US" b="0" i="1" smtClean="0">
                                <a:latin typeface="Cambria Math" panose="02040503050406030204" pitchFamily="18" charset="0"/>
                              </a:rPr>
                              <m:t>𝑤</m:t>
                            </m:r>
                          </m:e>
                          <m:sub>
                            <m:r>
                              <a:rPr lang="en-US" altLang="en-US" b="0" i="1" smtClean="0">
                                <a:latin typeface="Cambria Math" panose="02040503050406030204" pitchFamily="18" charset="0"/>
                              </a:rPr>
                              <m:t>𝑖𝑗</m:t>
                            </m:r>
                          </m:sub>
                        </m:sSub>
                        <m:r>
                          <a:rPr lang="en-US" altLang="en-US" b="0" i="1" smtClean="0">
                            <a:latin typeface="Cambria Math" panose="02040503050406030204" pitchFamily="18" charset="0"/>
                          </a:rPr>
                          <m:t>⋅</m:t>
                        </m:r>
                        <m:sSub>
                          <m:sSubPr>
                            <m:ctrlPr>
                              <a:rPr lang="en-US" altLang="en-US" b="0" i="1" smtClean="0">
                                <a:latin typeface="Cambria Math" panose="02040503050406030204" pitchFamily="18" charset="0"/>
                              </a:rPr>
                            </m:ctrlPr>
                          </m:sSubPr>
                          <m:e>
                            <m:r>
                              <a:rPr lang="en-US" altLang="en-US" b="0" i="1" smtClean="0">
                                <a:latin typeface="Cambria Math" panose="02040503050406030204" pitchFamily="18" charset="0"/>
                              </a:rPr>
                              <m:t>𝑥</m:t>
                            </m:r>
                          </m:e>
                          <m:sub>
                            <m:r>
                              <a:rPr lang="en-US" altLang="en-US" b="0" i="1" smtClean="0">
                                <a:latin typeface="Cambria Math" panose="02040503050406030204" pitchFamily="18" charset="0"/>
                              </a:rPr>
                              <m:t>𝑖</m:t>
                            </m:r>
                          </m:sub>
                        </m:sSub>
                      </m:e>
                    </m:nary>
                  </m:oMath>
                </a14:m>
                <a:r>
                  <a:rPr lang="en-US" altLang="en-US" dirty="0"/>
                  <a:t> </a:t>
                </a:r>
              </a:p>
              <a:p>
                <a:r>
                  <a:rPr lang="en-US" altLang="en-US" dirty="0"/>
                  <a:t> Output of a unit is defined as: </a:t>
                </a:r>
                <a14:m>
                  <m:oMath xmlns:m="http://schemas.openxmlformats.org/officeDocument/2006/math">
                    <m:sSub>
                      <m:sSubPr>
                        <m:ctrlPr>
                          <a:rPr lang="en-US" altLang="en-US" b="0" i="1" smtClean="0">
                            <a:latin typeface="Cambria Math" panose="02040503050406030204" pitchFamily="18" charset="0"/>
                          </a:rPr>
                        </m:ctrlPr>
                      </m:sSubPr>
                      <m:e>
                        <m:r>
                          <a:rPr lang="en-US" altLang="en-US" b="0" i="1" smtClean="0">
                            <a:latin typeface="Cambria Math" panose="02040503050406030204" pitchFamily="18" charset="0"/>
                          </a:rPr>
                          <m:t>𝑜</m:t>
                        </m:r>
                      </m:e>
                      <m:sub>
                        <m:r>
                          <a:rPr lang="en-US" altLang="en-US" b="0" i="1" smtClean="0">
                            <a:latin typeface="Cambria Math" panose="02040503050406030204" pitchFamily="18" charset="0"/>
                          </a:rPr>
                          <m:t>𝑗</m:t>
                        </m:r>
                      </m:sub>
                    </m:sSub>
                    <m:r>
                      <a:rPr lang="en-US" altLang="en-US" b="0" i="1" smtClean="0">
                        <a:latin typeface="Cambria Math" panose="02040503050406030204" pitchFamily="18" charset="0"/>
                      </a:rPr>
                      <m:t>=</m:t>
                    </m:r>
                    <m:f>
                      <m:fPr>
                        <m:ctrlPr>
                          <a:rPr lang="en-US" altLang="en-US" b="0" i="1" smtClean="0">
                            <a:latin typeface="Cambria Math" panose="02040503050406030204" pitchFamily="18" charset="0"/>
                          </a:rPr>
                        </m:ctrlPr>
                      </m:fPr>
                      <m:num>
                        <m:r>
                          <a:rPr lang="en-US" altLang="en-US" b="0" i="1" smtClean="0">
                            <a:latin typeface="Cambria Math" panose="02040503050406030204" pitchFamily="18" charset="0"/>
                          </a:rPr>
                          <m:t>1</m:t>
                        </m:r>
                      </m:num>
                      <m:den>
                        <m:r>
                          <a:rPr lang="en-US" altLang="en-US" b="0" i="1" smtClean="0">
                            <a:latin typeface="Cambria Math" panose="02040503050406030204" pitchFamily="18" charset="0"/>
                          </a:rPr>
                          <m:t>1+</m:t>
                        </m:r>
                        <m:sSup>
                          <m:sSupPr>
                            <m:ctrlPr>
                              <a:rPr lang="en-US" altLang="en-US" b="0" i="1" smtClean="0">
                                <a:latin typeface="Cambria Math" panose="02040503050406030204" pitchFamily="18" charset="0"/>
                              </a:rPr>
                            </m:ctrlPr>
                          </m:sSupPr>
                          <m:e>
                            <m:r>
                              <a:rPr lang="en-US" altLang="en-US" b="0" i="1" smtClean="0">
                                <a:latin typeface="Cambria Math" panose="02040503050406030204" pitchFamily="18" charset="0"/>
                              </a:rPr>
                              <m:t>𝑒</m:t>
                            </m:r>
                          </m:e>
                          <m:sup>
                            <m:r>
                              <a:rPr lang="en-US" altLang="en-US" b="0" i="1" smtClean="0">
                                <a:latin typeface="Cambria Math" panose="02040503050406030204" pitchFamily="18" charset="0"/>
                              </a:rPr>
                              <m:t>−(</m:t>
                            </m:r>
                            <m:r>
                              <a:rPr lang="en-US" altLang="en-US" b="0" i="1" smtClean="0">
                                <a:latin typeface="Cambria Math" panose="02040503050406030204" pitchFamily="18" charset="0"/>
                              </a:rPr>
                              <m:t>𝑛𝑒</m:t>
                            </m:r>
                            <m:sSub>
                              <m:sSubPr>
                                <m:ctrlPr>
                                  <a:rPr lang="en-US" altLang="en-US" b="0" i="1" smtClean="0">
                                    <a:latin typeface="Cambria Math" panose="02040503050406030204" pitchFamily="18" charset="0"/>
                                  </a:rPr>
                                </m:ctrlPr>
                              </m:sSubPr>
                              <m:e>
                                <m:r>
                                  <a:rPr lang="en-US" altLang="en-US" b="0" i="1" smtClean="0">
                                    <a:latin typeface="Cambria Math" panose="02040503050406030204" pitchFamily="18" charset="0"/>
                                  </a:rPr>
                                  <m:t>𝑡</m:t>
                                </m:r>
                              </m:e>
                              <m:sub>
                                <m:r>
                                  <a:rPr lang="en-US" altLang="en-US" b="0" i="1" smtClean="0">
                                    <a:latin typeface="Cambria Math" panose="02040503050406030204" pitchFamily="18" charset="0"/>
                                  </a:rPr>
                                  <m:t>𝑗</m:t>
                                </m:r>
                              </m:sub>
                            </m:sSub>
                            <m:r>
                              <a:rPr lang="en-US" altLang="en-US" b="0" i="1" smtClean="0">
                                <a:latin typeface="Cambria Math" panose="02040503050406030204" pitchFamily="18" charset="0"/>
                              </a:rPr>
                              <m:t> −</m:t>
                            </m:r>
                            <m:sSub>
                              <m:sSubPr>
                                <m:ctrlPr>
                                  <a:rPr lang="en-US" altLang="en-US" b="0" i="1" smtClean="0">
                                    <a:latin typeface="Cambria Math" panose="02040503050406030204" pitchFamily="18" charset="0"/>
                                  </a:rPr>
                                </m:ctrlPr>
                              </m:sSubPr>
                              <m:e>
                                <m:r>
                                  <a:rPr lang="en-US" altLang="en-US" b="0" i="1" smtClean="0">
                                    <a:latin typeface="Cambria Math" panose="02040503050406030204" pitchFamily="18" charset="0"/>
                                  </a:rPr>
                                  <m:t>𝑇</m:t>
                                </m:r>
                              </m:e>
                              <m:sub>
                                <m:r>
                                  <a:rPr lang="en-US" altLang="en-US" b="0" i="1" smtClean="0">
                                    <a:latin typeface="Cambria Math" panose="02040503050406030204" pitchFamily="18" charset="0"/>
                                  </a:rPr>
                                  <m:t>𝑗</m:t>
                                </m:r>
                              </m:sub>
                            </m:sSub>
                            <m:r>
                              <a:rPr lang="en-US" altLang="en-US" b="0" i="1" smtClean="0">
                                <a:latin typeface="Cambria Math" panose="02040503050406030204" pitchFamily="18" charset="0"/>
                              </a:rPr>
                              <m:t>)</m:t>
                            </m:r>
                          </m:sup>
                        </m:sSup>
                      </m:den>
                    </m:f>
                  </m:oMath>
                </a14:m>
                <a:endParaRPr lang="en-US" alt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4"/>
                <a:stretch>
                  <a:fillRect l="-889" t="-2149" r="-741" b="-1488"/>
                </a:stretch>
              </a:blipFill>
            </p:spPr>
            <p:txBody>
              <a:bodyPr/>
              <a:lstStyle/>
              <a:p>
                <a:r>
                  <a:rPr lang="en-US">
                    <a:noFill/>
                  </a:rPr>
                  <a:t> </a:t>
                </a:r>
              </a:p>
            </p:txBody>
          </p:sp>
        </mc:Fallback>
      </mc:AlternateContent>
      <p:grpSp>
        <p:nvGrpSpPr>
          <p:cNvPr id="13" name="Group 12"/>
          <p:cNvGrpSpPr/>
          <p:nvPr/>
        </p:nvGrpSpPr>
        <p:grpSpPr>
          <a:xfrm>
            <a:off x="1924050" y="1658938"/>
            <a:ext cx="5184861" cy="1660777"/>
            <a:chOff x="671513" y="1553442"/>
            <a:chExt cx="6913148" cy="2214370"/>
          </a:xfrm>
        </p:grpSpPr>
        <p:graphicFrame>
          <p:nvGraphicFramePr>
            <p:cNvPr id="454660" name="Object 4"/>
            <p:cNvGraphicFramePr>
              <a:graphicFrameLocks noChangeAspect="1"/>
            </p:cNvGraphicFramePr>
            <p:nvPr/>
          </p:nvGraphicFramePr>
          <p:xfrm>
            <a:off x="5865813" y="2971800"/>
            <a:ext cx="334962" cy="576263"/>
          </p:xfrm>
          <a:graphic>
            <a:graphicData uri="http://schemas.openxmlformats.org/presentationml/2006/ole">
              <mc:AlternateContent xmlns:mc="http://schemas.openxmlformats.org/markup-compatibility/2006">
                <mc:Choice xmlns:v="urn:schemas-microsoft-com:vml" Requires="v">
                  <p:oleObj spid="_x0000_s5122" name="Equation" r:id="rId5" imgW="139680" imgH="241200" progId="Equation.3">
                    <p:embed/>
                  </p:oleObj>
                </mc:Choice>
                <mc:Fallback>
                  <p:oleObj name="Equation" r:id="rId5" imgW="139680" imgH="241200" progId="Equation.3">
                    <p:embed/>
                    <p:pic>
                      <p:nvPicPr>
                        <p:cNvPr id="45466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5813" y="2971800"/>
                          <a:ext cx="334962" cy="576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54661" name="Oval 5"/>
            <p:cNvSpPr>
              <a:spLocks noChangeArrowheads="1"/>
            </p:cNvSpPr>
            <p:nvPr/>
          </p:nvSpPr>
          <p:spPr bwMode="auto">
            <a:xfrm>
              <a:off x="2743200" y="2743200"/>
              <a:ext cx="76200" cy="76200"/>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54662" name="Oval 6"/>
            <p:cNvSpPr>
              <a:spLocks noChangeArrowheads="1"/>
            </p:cNvSpPr>
            <p:nvPr/>
          </p:nvSpPr>
          <p:spPr bwMode="auto">
            <a:xfrm>
              <a:off x="1524000" y="1981200"/>
              <a:ext cx="76200" cy="76200"/>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54663" name="Oval 7"/>
            <p:cNvSpPr>
              <a:spLocks noChangeArrowheads="1"/>
            </p:cNvSpPr>
            <p:nvPr/>
          </p:nvSpPr>
          <p:spPr bwMode="auto">
            <a:xfrm>
              <a:off x="1524000" y="2286000"/>
              <a:ext cx="76200" cy="76200"/>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54664" name="Oval 8"/>
            <p:cNvSpPr>
              <a:spLocks noChangeArrowheads="1"/>
            </p:cNvSpPr>
            <p:nvPr/>
          </p:nvSpPr>
          <p:spPr bwMode="auto">
            <a:xfrm>
              <a:off x="1524000" y="2590800"/>
              <a:ext cx="76200" cy="76200"/>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54665" name="Oval 9"/>
            <p:cNvSpPr>
              <a:spLocks noChangeArrowheads="1"/>
            </p:cNvSpPr>
            <p:nvPr/>
          </p:nvSpPr>
          <p:spPr bwMode="auto">
            <a:xfrm>
              <a:off x="1524000" y="2895600"/>
              <a:ext cx="76200" cy="76200"/>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54666" name="Oval 10"/>
            <p:cNvSpPr>
              <a:spLocks noChangeArrowheads="1"/>
            </p:cNvSpPr>
            <p:nvPr/>
          </p:nvSpPr>
          <p:spPr bwMode="auto">
            <a:xfrm>
              <a:off x="1524000" y="3200400"/>
              <a:ext cx="76200" cy="76200"/>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54667" name="Oval 11"/>
            <p:cNvSpPr>
              <a:spLocks noChangeArrowheads="1"/>
            </p:cNvSpPr>
            <p:nvPr/>
          </p:nvSpPr>
          <p:spPr bwMode="auto">
            <a:xfrm>
              <a:off x="1524000" y="3505200"/>
              <a:ext cx="76200" cy="76200"/>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350">
                <a:effectLst>
                  <a:outerShdw blurRad="38100" dist="38100" dir="2700000" algn="tl">
                    <a:srgbClr val="FFFFFF"/>
                  </a:outerShdw>
                </a:effectLst>
              </a:endParaRPr>
            </a:p>
          </p:txBody>
        </p:sp>
        <p:cxnSp>
          <p:nvCxnSpPr>
            <p:cNvPr id="454668" name="AutoShape 12"/>
            <p:cNvCxnSpPr>
              <a:cxnSpLocks noChangeShapeType="1"/>
              <a:stCxn id="454662" idx="5"/>
              <a:endCxn id="454661" idx="1"/>
            </p:cNvCxnSpPr>
            <p:nvPr/>
          </p:nvCxnSpPr>
          <p:spPr bwMode="auto">
            <a:xfrm>
              <a:off x="1589088" y="2060575"/>
              <a:ext cx="1165225" cy="679450"/>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4669" name="AutoShape 13"/>
            <p:cNvCxnSpPr>
              <a:cxnSpLocks noChangeShapeType="1"/>
              <a:stCxn id="454661" idx="2"/>
              <a:endCxn id="454663" idx="6"/>
            </p:cNvCxnSpPr>
            <p:nvPr/>
          </p:nvCxnSpPr>
          <p:spPr bwMode="auto">
            <a:xfrm flipH="1" flipV="1">
              <a:off x="1614488" y="2324100"/>
              <a:ext cx="1114425" cy="457200"/>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4670" name="AutoShape 14"/>
            <p:cNvCxnSpPr>
              <a:cxnSpLocks noChangeShapeType="1"/>
              <a:stCxn id="454664" idx="6"/>
              <a:endCxn id="454661" idx="2"/>
            </p:cNvCxnSpPr>
            <p:nvPr/>
          </p:nvCxnSpPr>
          <p:spPr bwMode="auto">
            <a:xfrm>
              <a:off x="1614488" y="2628900"/>
              <a:ext cx="1114425" cy="152400"/>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4671" name="AutoShape 15"/>
            <p:cNvCxnSpPr>
              <a:cxnSpLocks noChangeShapeType="1"/>
              <a:stCxn id="454665" idx="6"/>
              <a:endCxn id="454661" idx="2"/>
            </p:cNvCxnSpPr>
            <p:nvPr/>
          </p:nvCxnSpPr>
          <p:spPr bwMode="auto">
            <a:xfrm flipV="1">
              <a:off x="1614488" y="2781300"/>
              <a:ext cx="1114425" cy="152400"/>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4672" name="AutoShape 16"/>
            <p:cNvCxnSpPr>
              <a:cxnSpLocks noChangeShapeType="1"/>
              <a:stCxn id="454666" idx="6"/>
              <a:endCxn id="454661" idx="2"/>
            </p:cNvCxnSpPr>
            <p:nvPr/>
          </p:nvCxnSpPr>
          <p:spPr bwMode="auto">
            <a:xfrm flipV="1">
              <a:off x="1614488" y="2781300"/>
              <a:ext cx="1114425" cy="457200"/>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4673" name="AutoShape 17"/>
            <p:cNvCxnSpPr>
              <a:cxnSpLocks noChangeShapeType="1"/>
              <a:endCxn id="454661" idx="3"/>
            </p:cNvCxnSpPr>
            <p:nvPr/>
          </p:nvCxnSpPr>
          <p:spPr bwMode="auto">
            <a:xfrm flipV="1">
              <a:off x="1600200" y="2822575"/>
              <a:ext cx="1154113" cy="762000"/>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4674" name="Text Box 18"/>
            <p:cNvSpPr txBox="1">
              <a:spLocks noChangeArrowheads="1"/>
            </p:cNvSpPr>
            <p:nvPr/>
          </p:nvSpPr>
          <p:spPr bwMode="auto">
            <a:xfrm>
              <a:off x="1146176" y="1736724"/>
              <a:ext cx="363776"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500">
                  <a:solidFill>
                    <a:srgbClr val="000066"/>
                  </a:solidFill>
                  <a:latin typeface="Arial Narrow" pitchFamily="34" charset="0"/>
                </a:rPr>
                <a:t>1</a:t>
              </a:r>
              <a:endParaRPr lang="en-US" altLang="en-US" sz="2100">
                <a:solidFill>
                  <a:srgbClr val="000066"/>
                </a:solidFill>
                <a:latin typeface="Arial Narrow" pitchFamily="34" charset="0"/>
              </a:endParaRPr>
            </a:p>
          </p:txBody>
        </p:sp>
        <p:sp>
          <p:nvSpPr>
            <p:cNvPr id="454675" name="Text Box 19"/>
            <p:cNvSpPr txBox="1">
              <a:spLocks noChangeArrowheads="1"/>
            </p:cNvSpPr>
            <p:nvPr/>
          </p:nvSpPr>
          <p:spPr bwMode="auto">
            <a:xfrm>
              <a:off x="1143000" y="2057400"/>
              <a:ext cx="363776"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500">
                  <a:solidFill>
                    <a:srgbClr val="000066"/>
                  </a:solidFill>
                  <a:latin typeface="Arial Narrow" pitchFamily="34" charset="0"/>
                </a:rPr>
                <a:t>2</a:t>
              </a:r>
              <a:endParaRPr lang="en-US" altLang="en-US" sz="2100">
                <a:solidFill>
                  <a:srgbClr val="000066"/>
                </a:solidFill>
                <a:latin typeface="Arial Narrow" pitchFamily="34" charset="0"/>
              </a:endParaRPr>
            </a:p>
          </p:txBody>
        </p:sp>
        <p:sp>
          <p:nvSpPr>
            <p:cNvPr id="454676" name="Text Box 20"/>
            <p:cNvSpPr txBox="1">
              <a:spLocks noChangeArrowheads="1"/>
            </p:cNvSpPr>
            <p:nvPr/>
          </p:nvSpPr>
          <p:spPr bwMode="auto">
            <a:xfrm>
              <a:off x="1143000" y="3336925"/>
              <a:ext cx="363776"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500">
                  <a:solidFill>
                    <a:srgbClr val="000066"/>
                  </a:solidFill>
                  <a:latin typeface="Arial Narrow" pitchFamily="34" charset="0"/>
                </a:rPr>
                <a:t>6</a:t>
              </a:r>
              <a:endParaRPr lang="en-US" altLang="en-US" sz="2100">
                <a:solidFill>
                  <a:srgbClr val="000066"/>
                </a:solidFill>
                <a:latin typeface="Arial Narrow" pitchFamily="34" charset="0"/>
              </a:endParaRPr>
            </a:p>
          </p:txBody>
        </p:sp>
        <p:sp>
          <p:nvSpPr>
            <p:cNvPr id="454677" name="Text Box 21"/>
            <p:cNvSpPr txBox="1">
              <a:spLocks noChangeArrowheads="1"/>
            </p:cNvSpPr>
            <p:nvPr/>
          </p:nvSpPr>
          <p:spPr bwMode="auto">
            <a:xfrm>
              <a:off x="1146176" y="2422525"/>
              <a:ext cx="363776"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500">
                  <a:solidFill>
                    <a:srgbClr val="000066"/>
                  </a:solidFill>
                  <a:latin typeface="Arial Narrow" pitchFamily="34" charset="0"/>
                </a:rPr>
                <a:t>3</a:t>
              </a:r>
              <a:endParaRPr lang="en-US" altLang="en-US" sz="2100">
                <a:solidFill>
                  <a:srgbClr val="000066"/>
                </a:solidFill>
                <a:latin typeface="Arial Narrow" pitchFamily="34" charset="0"/>
              </a:endParaRPr>
            </a:p>
          </p:txBody>
        </p:sp>
        <p:sp>
          <p:nvSpPr>
            <p:cNvPr id="454678" name="Text Box 22"/>
            <p:cNvSpPr txBox="1">
              <a:spLocks noChangeArrowheads="1"/>
            </p:cNvSpPr>
            <p:nvPr/>
          </p:nvSpPr>
          <p:spPr bwMode="auto">
            <a:xfrm>
              <a:off x="1146176" y="2727325"/>
              <a:ext cx="363776"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500">
                  <a:solidFill>
                    <a:srgbClr val="000066"/>
                  </a:solidFill>
                  <a:latin typeface="Arial Narrow" pitchFamily="34" charset="0"/>
                </a:rPr>
                <a:t>4</a:t>
              </a:r>
              <a:endParaRPr lang="en-US" altLang="en-US" sz="2100">
                <a:solidFill>
                  <a:srgbClr val="000066"/>
                </a:solidFill>
                <a:latin typeface="Arial Narrow" pitchFamily="34" charset="0"/>
              </a:endParaRPr>
            </a:p>
          </p:txBody>
        </p:sp>
        <p:sp>
          <p:nvSpPr>
            <p:cNvPr id="454679" name="Text Box 23"/>
            <p:cNvSpPr txBox="1">
              <a:spLocks noChangeArrowheads="1"/>
            </p:cNvSpPr>
            <p:nvPr/>
          </p:nvSpPr>
          <p:spPr bwMode="auto">
            <a:xfrm>
              <a:off x="1146176" y="3032125"/>
              <a:ext cx="363776"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500">
                  <a:solidFill>
                    <a:srgbClr val="000066"/>
                  </a:solidFill>
                  <a:latin typeface="Arial Narrow" pitchFamily="34" charset="0"/>
                </a:rPr>
                <a:t>5</a:t>
              </a:r>
              <a:endParaRPr lang="en-US" altLang="en-US" sz="2100">
                <a:solidFill>
                  <a:srgbClr val="000066"/>
                </a:solidFill>
                <a:latin typeface="Arial Narrow" pitchFamily="34" charset="0"/>
              </a:endParaRPr>
            </a:p>
          </p:txBody>
        </p:sp>
        <p:sp>
          <p:nvSpPr>
            <p:cNvPr id="454680" name="Text Box 24"/>
            <p:cNvSpPr txBox="1">
              <a:spLocks noChangeArrowheads="1"/>
            </p:cNvSpPr>
            <p:nvPr/>
          </p:nvSpPr>
          <p:spPr bwMode="auto">
            <a:xfrm>
              <a:off x="2670176" y="2209801"/>
              <a:ext cx="363776"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500">
                  <a:solidFill>
                    <a:srgbClr val="000066"/>
                  </a:solidFill>
                  <a:latin typeface="Arial Narrow" pitchFamily="34" charset="0"/>
                </a:rPr>
                <a:t>7</a:t>
              </a:r>
              <a:endParaRPr lang="en-US" altLang="en-US" sz="2100">
                <a:solidFill>
                  <a:srgbClr val="000066"/>
                </a:solidFill>
                <a:latin typeface="Arial Narrow" pitchFamily="34" charset="0"/>
              </a:endParaRPr>
            </a:p>
          </p:txBody>
        </p:sp>
        <p:graphicFrame>
          <p:nvGraphicFramePr>
            <p:cNvPr id="454681" name="Object 25"/>
            <p:cNvGraphicFramePr>
              <a:graphicFrameLocks noChangeAspect="1"/>
            </p:cNvGraphicFramePr>
            <p:nvPr/>
          </p:nvGraphicFramePr>
          <p:xfrm>
            <a:off x="1908175" y="3200400"/>
            <a:ext cx="606425" cy="514350"/>
          </p:xfrm>
          <a:graphic>
            <a:graphicData uri="http://schemas.openxmlformats.org/presentationml/2006/ole">
              <mc:AlternateContent xmlns:mc="http://schemas.openxmlformats.org/markup-compatibility/2006">
                <mc:Choice xmlns:v="urn:schemas-microsoft-com:vml" Requires="v">
                  <p:oleObj spid="_x0000_s5123" name="Equation" r:id="rId7" imgW="253800" imgH="215640" progId="Equation.3">
                    <p:embed/>
                  </p:oleObj>
                </mc:Choice>
                <mc:Fallback>
                  <p:oleObj name="Equation" r:id="rId7" imgW="253800" imgH="215640" progId="Equation.3">
                    <p:embed/>
                    <p:pic>
                      <p:nvPicPr>
                        <p:cNvPr id="454681" name="Object 2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08175" y="3200400"/>
                          <a:ext cx="60642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54682" name="Object 26"/>
            <p:cNvGraphicFramePr>
              <a:graphicFrameLocks noChangeAspect="1"/>
            </p:cNvGraphicFramePr>
            <p:nvPr/>
          </p:nvGraphicFramePr>
          <p:xfrm>
            <a:off x="1966913" y="1760875"/>
            <a:ext cx="573617" cy="516467"/>
          </p:xfrm>
          <a:graphic>
            <a:graphicData uri="http://schemas.openxmlformats.org/presentationml/2006/ole">
              <mc:AlternateContent xmlns:mc="http://schemas.openxmlformats.org/markup-compatibility/2006">
                <mc:Choice xmlns:v="urn:schemas-microsoft-com:vml" Requires="v">
                  <p:oleObj spid="_x0000_s5124" name="Equation" r:id="rId9" imgW="241200" imgH="215640" progId="Equation.3">
                    <p:embed/>
                  </p:oleObj>
                </mc:Choice>
                <mc:Fallback>
                  <p:oleObj name="Equation" r:id="rId9" imgW="241200" imgH="215640" progId="Equation.3">
                    <p:embed/>
                    <p:pic>
                      <p:nvPicPr>
                        <p:cNvPr id="454682" name="Object 2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66913" y="1760875"/>
                          <a:ext cx="573617" cy="5164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54683" name="Object 27"/>
            <p:cNvGraphicFramePr>
              <a:graphicFrameLocks noChangeAspect="1"/>
            </p:cNvGraphicFramePr>
            <p:nvPr/>
          </p:nvGraphicFramePr>
          <p:xfrm>
            <a:off x="2819400" y="2470150"/>
            <a:ext cx="882650" cy="606425"/>
          </p:xfrm>
          <a:graphic>
            <a:graphicData uri="http://schemas.openxmlformats.org/presentationml/2006/ole">
              <mc:AlternateContent xmlns:mc="http://schemas.openxmlformats.org/markup-compatibility/2006">
                <mc:Choice xmlns:v="urn:schemas-microsoft-com:vml" Requires="v">
                  <p:oleObj spid="_x0000_s5125" name="Equation" r:id="rId11" imgW="368280" imgH="253800" progId="Equation.3">
                    <p:embed/>
                  </p:oleObj>
                </mc:Choice>
                <mc:Fallback>
                  <p:oleObj name="Equation" r:id="rId11" imgW="368280" imgH="253800" progId="Equation.3">
                    <p:embed/>
                    <p:pic>
                      <p:nvPicPr>
                        <p:cNvPr id="454683" name="Object 2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19400" y="2470150"/>
                          <a:ext cx="882650" cy="606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54684" name="Oval 28"/>
            <p:cNvSpPr>
              <a:spLocks noChangeArrowheads="1"/>
            </p:cNvSpPr>
            <p:nvPr/>
          </p:nvSpPr>
          <p:spPr bwMode="auto">
            <a:xfrm>
              <a:off x="2819400" y="2438400"/>
              <a:ext cx="838200" cy="7620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54685" name="Line 29"/>
            <p:cNvSpPr>
              <a:spLocks noChangeShapeType="1"/>
            </p:cNvSpPr>
            <p:nvPr/>
          </p:nvSpPr>
          <p:spPr bwMode="auto">
            <a:xfrm>
              <a:off x="3657600" y="2819400"/>
              <a:ext cx="1295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54686" name="Oval 30"/>
            <p:cNvSpPr>
              <a:spLocks noChangeArrowheads="1"/>
            </p:cNvSpPr>
            <p:nvPr/>
          </p:nvSpPr>
          <p:spPr bwMode="auto">
            <a:xfrm>
              <a:off x="4953000" y="2057400"/>
              <a:ext cx="1600200" cy="15240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54687" name="Line 31"/>
            <p:cNvSpPr>
              <a:spLocks noChangeShapeType="1"/>
            </p:cNvSpPr>
            <p:nvPr/>
          </p:nvSpPr>
          <p:spPr bwMode="auto">
            <a:xfrm>
              <a:off x="5080000" y="2819400"/>
              <a:ext cx="1230313" cy="31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54688" name="Line 32"/>
            <p:cNvSpPr>
              <a:spLocks noChangeShapeType="1"/>
            </p:cNvSpPr>
            <p:nvPr/>
          </p:nvSpPr>
          <p:spPr bwMode="auto">
            <a:xfrm>
              <a:off x="5334000" y="2209800"/>
              <a:ext cx="3175" cy="863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54692" name="Line 36"/>
            <p:cNvSpPr>
              <a:spLocks noChangeShapeType="1"/>
            </p:cNvSpPr>
            <p:nvPr/>
          </p:nvSpPr>
          <p:spPr bwMode="auto">
            <a:xfrm>
              <a:off x="5257800" y="22860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54693" name="Text Box 37"/>
            <p:cNvSpPr txBox="1">
              <a:spLocks noChangeArrowheads="1"/>
            </p:cNvSpPr>
            <p:nvPr/>
          </p:nvSpPr>
          <p:spPr bwMode="auto">
            <a:xfrm>
              <a:off x="5029200" y="2057401"/>
              <a:ext cx="374461"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500">
                  <a:solidFill>
                    <a:srgbClr val="000066"/>
                  </a:solidFill>
                  <a:latin typeface="Arial Narrow" pitchFamily="34" charset="0"/>
                </a:rPr>
                <a:t>T</a:t>
              </a:r>
              <a:endParaRPr lang="en-US" altLang="en-US" sz="2100">
                <a:solidFill>
                  <a:srgbClr val="000066"/>
                </a:solidFill>
                <a:latin typeface="Arial Narrow" pitchFamily="34" charset="0"/>
              </a:endParaRPr>
            </a:p>
          </p:txBody>
        </p:sp>
        <p:sp>
          <p:nvSpPr>
            <p:cNvPr id="454699" name="Line 43"/>
            <p:cNvSpPr>
              <a:spLocks noChangeShapeType="1"/>
            </p:cNvSpPr>
            <p:nvPr/>
          </p:nvSpPr>
          <p:spPr bwMode="auto">
            <a:xfrm>
              <a:off x="6553200" y="2819400"/>
              <a:ext cx="609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aphicFrame>
          <p:nvGraphicFramePr>
            <p:cNvPr id="454700" name="Object 44"/>
            <p:cNvGraphicFramePr>
              <a:graphicFrameLocks noChangeAspect="1"/>
            </p:cNvGraphicFramePr>
            <p:nvPr/>
          </p:nvGraphicFramePr>
          <p:xfrm>
            <a:off x="7100473" y="2349836"/>
            <a:ext cx="484188" cy="576263"/>
          </p:xfrm>
          <a:graphic>
            <a:graphicData uri="http://schemas.openxmlformats.org/presentationml/2006/ole">
              <mc:AlternateContent xmlns:mc="http://schemas.openxmlformats.org/markup-compatibility/2006">
                <mc:Choice xmlns:v="urn:schemas-microsoft-com:vml" Requires="v">
                  <p:oleObj spid="_x0000_s5126" name="Equation" r:id="rId13" imgW="203040" imgH="241200" progId="Equation.3">
                    <p:embed/>
                  </p:oleObj>
                </mc:Choice>
                <mc:Fallback>
                  <p:oleObj name="Equation" r:id="rId13" imgW="203040" imgH="241200" progId="Equation.3">
                    <p:embed/>
                    <p:pic>
                      <p:nvPicPr>
                        <p:cNvPr id="454700" name="Object 4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100473" y="2349836"/>
                          <a:ext cx="484188" cy="576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54701" name="Object 45"/>
            <p:cNvGraphicFramePr>
              <a:graphicFrameLocks noChangeAspect="1"/>
            </p:cNvGraphicFramePr>
            <p:nvPr/>
          </p:nvGraphicFramePr>
          <p:xfrm>
            <a:off x="762530" y="1553442"/>
            <a:ext cx="391583" cy="516467"/>
          </p:xfrm>
          <a:graphic>
            <a:graphicData uri="http://schemas.openxmlformats.org/presentationml/2006/ole">
              <mc:AlternateContent xmlns:mc="http://schemas.openxmlformats.org/markup-compatibility/2006">
                <mc:Choice xmlns:v="urn:schemas-microsoft-com:vml" Requires="v">
                  <p:oleObj spid="_x0000_s5127" name="Equation" r:id="rId15" imgW="164880" imgH="215640" progId="Equation.3">
                    <p:embed/>
                  </p:oleObj>
                </mc:Choice>
                <mc:Fallback>
                  <p:oleObj name="Equation" r:id="rId15" imgW="164880" imgH="215640" progId="Equation.3">
                    <p:embed/>
                    <p:pic>
                      <p:nvPicPr>
                        <p:cNvPr id="454701" name="Object 4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62530" y="1553442"/>
                          <a:ext cx="391583" cy="5164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54702" name="Object 46"/>
            <p:cNvGraphicFramePr>
              <a:graphicFrameLocks noChangeAspect="1"/>
            </p:cNvGraphicFramePr>
            <p:nvPr/>
          </p:nvGraphicFramePr>
          <p:xfrm>
            <a:off x="671513" y="3200400"/>
            <a:ext cx="422275" cy="515938"/>
          </p:xfrm>
          <a:graphic>
            <a:graphicData uri="http://schemas.openxmlformats.org/presentationml/2006/ole">
              <mc:AlternateContent xmlns:mc="http://schemas.openxmlformats.org/markup-compatibility/2006">
                <mc:Choice xmlns:v="urn:schemas-microsoft-com:vml" Requires="v">
                  <p:oleObj spid="_x0000_s5128" name="Equation" r:id="rId17" imgW="177480" imgH="215640" progId="Equation.3">
                    <p:embed/>
                  </p:oleObj>
                </mc:Choice>
                <mc:Fallback>
                  <p:oleObj name="Equation" r:id="rId17" imgW="177480" imgH="215640" progId="Equation.3">
                    <p:embed/>
                    <p:pic>
                      <p:nvPicPr>
                        <p:cNvPr id="454702" name="Object 4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71513" y="3200400"/>
                          <a:ext cx="422275"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54704" name="Freeform 48"/>
            <p:cNvSpPr>
              <a:spLocks/>
            </p:cNvSpPr>
            <p:nvPr/>
          </p:nvSpPr>
          <p:spPr bwMode="auto">
            <a:xfrm>
              <a:off x="5334000" y="2286000"/>
              <a:ext cx="1066800" cy="558800"/>
            </a:xfrm>
            <a:custGeom>
              <a:avLst/>
              <a:gdLst>
                <a:gd name="T0" fmla="*/ 0 w 672"/>
                <a:gd name="T1" fmla="*/ 336 h 352"/>
                <a:gd name="T2" fmla="*/ 336 w 672"/>
                <a:gd name="T3" fmla="*/ 336 h 352"/>
                <a:gd name="T4" fmla="*/ 384 w 672"/>
                <a:gd name="T5" fmla="*/ 240 h 352"/>
                <a:gd name="T6" fmla="*/ 408 w 672"/>
                <a:gd name="T7" fmla="*/ 160 h 352"/>
                <a:gd name="T8" fmla="*/ 448 w 672"/>
                <a:gd name="T9" fmla="*/ 32 h 352"/>
                <a:gd name="T10" fmla="*/ 672 w 672"/>
                <a:gd name="T11" fmla="*/ 0 h 352"/>
              </a:gdLst>
              <a:ahLst/>
              <a:cxnLst>
                <a:cxn ang="0">
                  <a:pos x="T0" y="T1"/>
                </a:cxn>
                <a:cxn ang="0">
                  <a:pos x="T2" y="T3"/>
                </a:cxn>
                <a:cxn ang="0">
                  <a:pos x="T4" y="T5"/>
                </a:cxn>
                <a:cxn ang="0">
                  <a:pos x="T6" y="T7"/>
                </a:cxn>
                <a:cxn ang="0">
                  <a:pos x="T8" y="T9"/>
                </a:cxn>
                <a:cxn ang="0">
                  <a:pos x="T10" y="T11"/>
                </a:cxn>
              </a:cxnLst>
              <a:rect l="0" t="0" r="r" b="b"/>
              <a:pathLst>
                <a:path w="672" h="352">
                  <a:moveTo>
                    <a:pt x="0" y="336"/>
                  </a:moveTo>
                  <a:cubicBezTo>
                    <a:pt x="136" y="344"/>
                    <a:pt x="272" y="352"/>
                    <a:pt x="336" y="336"/>
                  </a:cubicBezTo>
                  <a:cubicBezTo>
                    <a:pt x="400" y="320"/>
                    <a:pt x="376" y="271"/>
                    <a:pt x="384" y="240"/>
                  </a:cubicBezTo>
                  <a:cubicBezTo>
                    <a:pt x="392" y="209"/>
                    <a:pt x="397" y="195"/>
                    <a:pt x="408" y="160"/>
                  </a:cubicBezTo>
                  <a:cubicBezTo>
                    <a:pt x="419" y="125"/>
                    <a:pt x="404" y="59"/>
                    <a:pt x="448" y="32"/>
                  </a:cubicBezTo>
                  <a:cubicBezTo>
                    <a:pt x="492" y="5"/>
                    <a:pt x="625" y="7"/>
                    <a:pt x="672" y="0"/>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54705" name="Line 49"/>
            <p:cNvSpPr>
              <a:spLocks noChangeShapeType="1"/>
            </p:cNvSpPr>
            <p:nvPr/>
          </p:nvSpPr>
          <p:spPr bwMode="auto">
            <a:xfrm>
              <a:off x="5981700" y="2616200"/>
              <a:ext cx="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DDAE2FC-D1E4-497E-AF32-4A1FE4B0B878}"/>
                  </a:ext>
                </a:extLst>
              </p:cNvPr>
              <p:cNvSpPr txBox="1"/>
              <p:nvPr/>
            </p:nvSpPr>
            <p:spPr>
              <a:xfrm>
                <a:off x="1752997" y="1700138"/>
                <a:ext cx="610790" cy="646331"/>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oMath>
                  </m:oMathPara>
                </a14:m>
                <a:endParaRPr lang="en-US" b="0" dirty="0"/>
              </a:p>
              <a:p>
                <a:endParaRPr lang="en-US" b="0" dirty="0"/>
              </a:p>
            </p:txBody>
          </p:sp>
        </mc:Choice>
        <mc:Fallback xmlns="">
          <p:sp>
            <p:nvSpPr>
              <p:cNvPr id="4" name="TextBox 3">
                <a:extLst>
                  <a:ext uri="{FF2B5EF4-FFF2-40B4-BE49-F238E27FC236}">
                    <a16:creationId xmlns:a16="http://schemas.microsoft.com/office/drawing/2014/main" id="{4DDAE2FC-D1E4-497E-AF32-4A1FE4B0B878}"/>
                  </a:ext>
                </a:extLst>
              </p:cNvPr>
              <p:cNvSpPr txBox="1">
                <a:spLocks noRot="1" noChangeAspect="1" noMove="1" noResize="1" noEditPoints="1" noAdjustHandles="1" noChangeArrowheads="1" noChangeShapeType="1" noTextEdit="1"/>
              </p:cNvSpPr>
              <p:nvPr/>
            </p:nvSpPr>
            <p:spPr>
              <a:xfrm>
                <a:off x="1752997" y="1700138"/>
                <a:ext cx="610790" cy="646331"/>
              </a:xfrm>
              <a:prstGeom prst="rect">
                <a:avLst/>
              </a:prstGeom>
              <a:blipFill>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FB9E06BE-484D-4253-B2CA-17B7CC286A88}"/>
                  </a:ext>
                </a:extLst>
              </p:cNvPr>
              <p:cNvSpPr txBox="1"/>
              <p:nvPr/>
            </p:nvSpPr>
            <p:spPr>
              <a:xfrm>
                <a:off x="1724204" y="2762936"/>
                <a:ext cx="610790" cy="646331"/>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7</m:t>
                          </m:r>
                        </m:sub>
                      </m:sSub>
                    </m:oMath>
                  </m:oMathPara>
                </a14:m>
                <a:endParaRPr lang="en-US" b="0" dirty="0"/>
              </a:p>
              <a:p>
                <a:endParaRPr lang="en-US" b="0" dirty="0"/>
              </a:p>
            </p:txBody>
          </p:sp>
        </mc:Choice>
        <mc:Fallback xmlns="">
          <p:sp>
            <p:nvSpPr>
              <p:cNvPr id="44" name="TextBox 43">
                <a:extLst>
                  <a:ext uri="{FF2B5EF4-FFF2-40B4-BE49-F238E27FC236}">
                    <a16:creationId xmlns:a16="http://schemas.microsoft.com/office/drawing/2014/main" id="{FB9E06BE-484D-4253-B2CA-17B7CC286A88}"/>
                  </a:ext>
                </a:extLst>
              </p:cNvPr>
              <p:cNvSpPr txBox="1">
                <a:spLocks noRot="1" noChangeAspect="1" noMove="1" noResize="1" noEditPoints="1" noAdjustHandles="1" noChangeArrowheads="1" noChangeShapeType="1" noTextEdit="1"/>
              </p:cNvSpPr>
              <p:nvPr/>
            </p:nvSpPr>
            <p:spPr>
              <a:xfrm>
                <a:off x="1724204" y="2762936"/>
                <a:ext cx="610790" cy="646331"/>
              </a:xfrm>
              <a:prstGeom prst="rect">
                <a:avLst/>
              </a:prstGeom>
              <a:blipFill>
                <a:blip r:embed="rId2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C71D0C9A-6E6F-432D-B124-6628FECC55E3}"/>
                  </a:ext>
                </a:extLst>
              </p:cNvPr>
              <p:cNvSpPr txBox="1"/>
              <p:nvPr/>
            </p:nvSpPr>
            <p:spPr>
              <a:xfrm>
                <a:off x="5617370" y="2775687"/>
                <a:ext cx="610790" cy="668645"/>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𝑗</m:t>
                          </m:r>
                        </m:sub>
                      </m:sSub>
                    </m:oMath>
                  </m:oMathPara>
                </a14:m>
                <a:endParaRPr lang="en-US" b="0" dirty="0"/>
              </a:p>
              <a:p>
                <a:endParaRPr lang="en-US" b="0" dirty="0"/>
              </a:p>
            </p:txBody>
          </p:sp>
        </mc:Choice>
        <mc:Fallback xmlns="">
          <p:sp>
            <p:nvSpPr>
              <p:cNvPr id="48" name="TextBox 47">
                <a:extLst>
                  <a:ext uri="{FF2B5EF4-FFF2-40B4-BE49-F238E27FC236}">
                    <a16:creationId xmlns:a16="http://schemas.microsoft.com/office/drawing/2014/main" id="{C71D0C9A-6E6F-432D-B124-6628FECC55E3}"/>
                  </a:ext>
                </a:extLst>
              </p:cNvPr>
              <p:cNvSpPr txBox="1">
                <a:spLocks noRot="1" noChangeAspect="1" noMove="1" noResize="1" noEditPoints="1" noAdjustHandles="1" noChangeArrowheads="1" noChangeShapeType="1" noTextEdit="1"/>
              </p:cNvSpPr>
              <p:nvPr/>
            </p:nvSpPr>
            <p:spPr>
              <a:xfrm>
                <a:off x="5617370" y="2775687"/>
                <a:ext cx="610790" cy="668645"/>
              </a:xfrm>
              <a:prstGeom prst="rect">
                <a:avLst/>
              </a:prstGeom>
              <a:blipFill>
                <a:blip r:embed="rId2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8E303494-642A-4AE3-A24B-70E050B68141}"/>
                  </a:ext>
                </a:extLst>
              </p:cNvPr>
              <p:cNvSpPr txBox="1"/>
              <p:nvPr/>
            </p:nvSpPr>
            <p:spPr>
              <a:xfrm>
                <a:off x="6754019" y="2245508"/>
                <a:ext cx="610790" cy="668645"/>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𝑗</m:t>
                          </m:r>
                        </m:sub>
                      </m:sSub>
                    </m:oMath>
                  </m:oMathPara>
                </a14:m>
                <a:endParaRPr lang="en-US" b="0" dirty="0"/>
              </a:p>
              <a:p>
                <a:endParaRPr lang="en-US" b="0" dirty="0"/>
              </a:p>
            </p:txBody>
          </p:sp>
        </mc:Choice>
        <mc:Fallback xmlns="">
          <p:sp>
            <p:nvSpPr>
              <p:cNvPr id="49" name="TextBox 48">
                <a:extLst>
                  <a:ext uri="{FF2B5EF4-FFF2-40B4-BE49-F238E27FC236}">
                    <a16:creationId xmlns:a16="http://schemas.microsoft.com/office/drawing/2014/main" id="{8E303494-642A-4AE3-A24B-70E050B68141}"/>
                  </a:ext>
                </a:extLst>
              </p:cNvPr>
              <p:cNvSpPr txBox="1">
                <a:spLocks noRot="1" noChangeAspect="1" noMove="1" noResize="1" noEditPoints="1" noAdjustHandles="1" noChangeArrowheads="1" noChangeShapeType="1" noTextEdit="1"/>
              </p:cNvSpPr>
              <p:nvPr/>
            </p:nvSpPr>
            <p:spPr>
              <a:xfrm>
                <a:off x="6754019" y="2245508"/>
                <a:ext cx="610790" cy="668645"/>
              </a:xfrm>
              <a:prstGeom prst="rect">
                <a:avLst/>
              </a:prstGeom>
              <a:blipFill>
                <a:blip r:embed="rId2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20068105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p:txBody>
          <a:bodyPr/>
          <a:lstStyle/>
          <a:p>
            <a:fld id="{4078304C-5BE1-484D-994C-369CBE2AEA96}" type="slidenum">
              <a:rPr lang="en-US"/>
              <a:pPr/>
              <a:t>121</a:t>
            </a:fld>
            <a:endParaRPr lang="en-US"/>
          </a:p>
        </p:txBody>
      </p:sp>
      <p:sp>
        <p:nvSpPr>
          <p:cNvPr id="808962" name="Rectangle 2"/>
          <p:cNvSpPr>
            <a:spLocks noGrp="1" noChangeArrowheads="1"/>
          </p:cNvSpPr>
          <p:nvPr>
            <p:ph type="title"/>
          </p:nvPr>
        </p:nvSpPr>
        <p:spPr/>
        <p:txBody>
          <a:bodyPr/>
          <a:lstStyle/>
          <a:p>
            <a:r>
              <a:rPr lang="en-US" dirty="0"/>
              <a:t>Learning with a Multi-Layer  Perceptron</a:t>
            </a:r>
          </a:p>
        </p:txBody>
      </p:sp>
      <p:sp>
        <p:nvSpPr>
          <p:cNvPr id="808963" name="Rectangle 3"/>
          <p:cNvSpPr>
            <a:spLocks noGrp="1" noChangeArrowheads="1"/>
          </p:cNvSpPr>
          <p:nvPr>
            <p:ph idx="1"/>
          </p:nvPr>
        </p:nvSpPr>
        <p:spPr>
          <a:xfrm>
            <a:off x="430464" y="902369"/>
            <a:ext cx="5649326" cy="3690798"/>
          </a:xfrm>
        </p:spPr>
        <p:txBody>
          <a:bodyPr>
            <a:normAutofit lnSpcReduction="10000"/>
          </a:bodyPr>
          <a:lstStyle/>
          <a:p>
            <a:r>
              <a:rPr lang="en-US" dirty="0"/>
              <a:t>It’s easy to learn the top layer – it’s just a linear unit. </a:t>
            </a:r>
          </a:p>
          <a:p>
            <a:r>
              <a:rPr lang="en-US" dirty="0"/>
              <a:t>Given feedback (truth) at the top layer, and the activation at the layer below it, you can use the Perceptron update rule (more generally, gradient descent) to updated these weights.</a:t>
            </a:r>
          </a:p>
          <a:p>
            <a:r>
              <a:rPr lang="en-US" dirty="0"/>
              <a:t>The problem is what to do with the other set of weights – we do not get feedback in the intermediate layer(s). </a:t>
            </a:r>
          </a:p>
        </p:txBody>
      </p:sp>
      <p:grpSp>
        <p:nvGrpSpPr>
          <p:cNvPr id="4" name="Group 3"/>
          <p:cNvGrpSpPr/>
          <p:nvPr/>
        </p:nvGrpSpPr>
        <p:grpSpPr>
          <a:xfrm>
            <a:off x="6093657" y="1314562"/>
            <a:ext cx="2708321" cy="1943100"/>
            <a:chOff x="5562600" y="1981200"/>
            <a:chExt cx="3611094" cy="2590800"/>
          </a:xfrm>
        </p:grpSpPr>
        <p:sp>
          <p:nvSpPr>
            <p:cNvPr id="3" name="Rectangle 2"/>
            <p:cNvSpPr/>
            <p:nvPr/>
          </p:nvSpPr>
          <p:spPr>
            <a:xfrm>
              <a:off x="5562600" y="1981200"/>
              <a:ext cx="3581400" cy="2590800"/>
            </a:xfrm>
            <a:prstGeom prst="rect">
              <a:avLst/>
            </a:prstGeom>
            <a:solidFill>
              <a:srgbClr val="FFFFCC"/>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6" name="Group 5"/>
            <p:cNvGrpSpPr/>
            <p:nvPr/>
          </p:nvGrpSpPr>
          <p:grpSpPr>
            <a:xfrm>
              <a:off x="5638599" y="2140638"/>
              <a:ext cx="3535095" cy="2343208"/>
              <a:chOff x="5410200" y="2488168"/>
              <a:chExt cx="3535095" cy="2343208"/>
            </a:xfrm>
          </p:grpSpPr>
          <p:grpSp>
            <p:nvGrpSpPr>
              <p:cNvPr id="7" name="Group 6"/>
              <p:cNvGrpSpPr/>
              <p:nvPr/>
            </p:nvGrpSpPr>
            <p:grpSpPr>
              <a:xfrm>
                <a:off x="5410200" y="2488168"/>
                <a:ext cx="3535095" cy="2343208"/>
                <a:chOff x="5599913" y="3472934"/>
                <a:chExt cx="3535095" cy="2343208"/>
              </a:xfrm>
            </p:grpSpPr>
            <p:grpSp>
              <p:nvGrpSpPr>
                <p:cNvPr id="10" name="Group 51"/>
                <p:cNvGrpSpPr>
                  <a:grpSpLocks/>
                </p:cNvGrpSpPr>
                <p:nvPr/>
              </p:nvGrpSpPr>
              <p:grpSpPr bwMode="auto">
                <a:xfrm>
                  <a:off x="6248400" y="3543300"/>
                  <a:ext cx="2209800" cy="2171700"/>
                  <a:chOff x="1872" y="2496"/>
                  <a:chExt cx="1392" cy="1368"/>
                </a:xfrm>
              </p:grpSpPr>
              <p:grpSp>
                <p:nvGrpSpPr>
                  <p:cNvPr id="16" name="Group 26"/>
                  <p:cNvGrpSpPr>
                    <a:grpSpLocks/>
                  </p:cNvGrpSpPr>
                  <p:nvPr/>
                </p:nvGrpSpPr>
                <p:grpSpPr bwMode="auto">
                  <a:xfrm>
                    <a:off x="1872" y="3720"/>
                    <a:ext cx="1392" cy="144"/>
                    <a:chOff x="1872" y="3720"/>
                    <a:chExt cx="1392" cy="144"/>
                  </a:xfrm>
                </p:grpSpPr>
                <p:sp>
                  <p:nvSpPr>
                    <p:cNvPr id="46" name="Oval 10"/>
                    <p:cNvSpPr>
                      <a:spLocks noChangeArrowheads="1"/>
                    </p:cNvSpPr>
                    <p:nvPr/>
                  </p:nvSpPr>
                  <p:spPr bwMode="auto">
                    <a:xfrm>
                      <a:off x="187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7" name="Oval 11"/>
                    <p:cNvSpPr>
                      <a:spLocks noChangeArrowheads="1"/>
                    </p:cNvSpPr>
                    <p:nvPr/>
                  </p:nvSpPr>
                  <p:spPr bwMode="auto">
                    <a:xfrm>
                      <a:off x="2256"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8" name="Oval 12"/>
                    <p:cNvSpPr>
                      <a:spLocks noChangeArrowheads="1"/>
                    </p:cNvSpPr>
                    <p:nvPr/>
                  </p:nvSpPr>
                  <p:spPr bwMode="auto">
                    <a:xfrm>
                      <a:off x="283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9" name="Oval 13"/>
                    <p:cNvSpPr>
                      <a:spLocks noChangeArrowheads="1"/>
                    </p:cNvSpPr>
                    <p:nvPr/>
                  </p:nvSpPr>
                  <p:spPr bwMode="auto">
                    <a:xfrm>
                      <a:off x="3120"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50" name="Oval 14"/>
                    <p:cNvSpPr>
                      <a:spLocks noChangeArrowheads="1"/>
                    </p:cNvSpPr>
                    <p:nvPr/>
                  </p:nvSpPr>
                  <p:spPr bwMode="auto">
                    <a:xfrm>
                      <a:off x="2544"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grpSp>
                <p:nvGrpSpPr>
                  <p:cNvPr id="17" name="Group 25"/>
                  <p:cNvGrpSpPr>
                    <a:grpSpLocks/>
                  </p:cNvGrpSpPr>
                  <p:nvPr/>
                </p:nvGrpSpPr>
                <p:grpSpPr bwMode="auto">
                  <a:xfrm>
                    <a:off x="2016" y="3108"/>
                    <a:ext cx="1056" cy="144"/>
                    <a:chOff x="2016" y="3168"/>
                    <a:chExt cx="1056" cy="144"/>
                  </a:xfrm>
                </p:grpSpPr>
                <p:sp>
                  <p:nvSpPr>
                    <p:cNvPr id="43" name="Oval 16"/>
                    <p:cNvSpPr>
                      <a:spLocks noChangeArrowheads="1"/>
                    </p:cNvSpPr>
                    <p:nvPr/>
                  </p:nvSpPr>
                  <p:spPr bwMode="auto">
                    <a:xfrm>
                      <a:off x="201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4" name="Oval 17"/>
                    <p:cNvSpPr>
                      <a:spLocks noChangeArrowheads="1"/>
                    </p:cNvSpPr>
                    <p:nvPr/>
                  </p:nvSpPr>
                  <p:spPr bwMode="auto">
                    <a:xfrm>
                      <a:off x="2928"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5" name="Oval 19"/>
                    <p:cNvSpPr>
                      <a:spLocks noChangeArrowheads="1"/>
                    </p:cNvSpPr>
                    <p:nvPr/>
                  </p:nvSpPr>
                  <p:spPr bwMode="auto">
                    <a:xfrm>
                      <a:off x="249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grpSp>
                <p:nvGrpSpPr>
                  <p:cNvPr id="18" name="Group 27"/>
                  <p:cNvGrpSpPr>
                    <a:grpSpLocks/>
                  </p:cNvGrpSpPr>
                  <p:nvPr/>
                </p:nvGrpSpPr>
                <p:grpSpPr bwMode="auto">
                  <a:xfrm>
                    <a:off x="2208" y="2496"/>
                    <a:ext cx="624" cy="144"/>
                    <a:chOff x="2208" y="2496"/>
                    <a:chExt cx="624" cy="144"/>
                  </a:xfrm>
                </p:grpSpPr>
                <p:sp>
                  <p:nvSpPr>
                    <p:cNvPr id="41" name="Oval 21"/>
                    <p:cNvSpPr>
                      <a:spLocks noChangeArrowheads="1"/>
                    </p:cNvSpPr>
                    <p:nvPr/>
                  </p:nvSpPr>
                  <p:spPr bwMode="auto">
                    <a:xfrm>
                      <a:off x="220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 name="Oval 24"/>
                    <p:cNvSpPr>
                      <a:spLocks noChangeArrowheads="1"/>
                    </p:cNvSpPr>
                    <p:nvPr/>
                  </p:nvSpPr>
                  <p:spPr bwMode="auto">
                    <a:xfrm>
                      <a:off x="268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cxnSp>
                <p:nvCxnSpPr>
                  <p:cNvPr id="19" name="AutoShape 28"/>
                  <p:cNvCxnSpPr>
                    <a:cxnSpLocks noChangeShapeType="1"/>
                    <a:stCxn id="42" idx="4"/>
                    <a:endCxn id="44" idx="0"/>
                  </p:cNvCxnSpPr>
                  <p:nvPr/>
                </p:nvCxnSpPr>
                <p:spPr bwMode="auto">
                  <a:xfrm>
                    <a:off x="2760" y="2640"/>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AutoShape 29"/>
                  <p:cNvCxnSpPr>
                    <a:cxnSpLocks noChangeShapeType="1"/>
                    <a:stCxn id="42" idx="4"/>
                    <a:endCxn id="45" idx="0"/>
                  </p:cNvCxnSpPr>
                  <p:nvPr/>
                </p:nvCxnSpPr>
                <p:spPr bwMode="auto">
                  <a:xfrm flipH="1">
                    <a:off x="2568" y="2640"/>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AutoShape 30"/>
                  <p:cNvCxnSpPr>
                    <a:cxnSpLocks noChangeShapeType="1"/>
                    <a:stCxn id="42" idx="4"/>
                    <a:endCxn id="43" idx="0"/>
                  </p:cNvCxnSpPr>
                  <p:nvPr/>
                </p:nvCxnSpPr>
                <p:spPr bwMode="auto">
                  <a:xfrm flipH="1">
                    <a:off x="2088" y="2640"/>
                    <a:ext cx="67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AutoShape 31"/>
                  <p:cNvCxnSpPr>
                    <a:cxnSpLocks noChangeShapeType="1"/>
                    <a:stCxn id="41" idx="4"/>
                    <a:endCxn id="44" idx="0"/>
                  </p:cNvCxnSpPr>
                  <p:nvPr/>
                </p:nvCxnSpPr>
                <p:spPr bwMode="auto">
                  <a:xfrm>
                    <a:off x="2280" y="2640"/>
                    <a:ext cx="72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AutoShape 32"/>
                  <p:cNvCxnSpPr>
                    <a:cxnSpLocks noChangeShapeType="1"/>
                    <a:stCxn id="41" idx="4"/>
                    <a:endCxn id="45" idx="0"/>
                  </p:cNvCxnSpPr>
                  <p:nvPr/>
                </p:nvCxnSpPr>
                <p:spPr bwMode="auto">
                  <a:xfrm>
                    <a:off x="2280" y="2640"/>
                    <a:ext cx="288"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AutoShape 33"/>
                  <p:cNvCxnSpPr>
                    <a:cxnSpLocks noChangeShapeType="1"/>
                    <a:stCxn id="41" idx="4"/>
                    <a:endCxn id="43" idx="0"/>
                  </p:cNvCxnSpPr>
                  <p:nvPr/>
                </p:nvCxnSpPr>
                <p:spPr bwMode="auto">
                  <a:xfrm flipH="1">
                    <a:off x="2088" y="2640"/>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AutoShape 34"/>
                  <p:cNvCxnSpPr>
                    <a:cxnSpLocks noChangeShapeType="1"/>
                    <a:stCxn id="43" idx="4"/>
                    <a:endCxn id="46" idx="0"/>
                  </p:cNvCxnSpPr>
                  <p:nvPr/>
                </p:nvCxnSpPr>
                <p:spPr bwMode="auto">
                  <a:xfrm flipH="1">
                    <a:off x="1944" y="3252"/>
                    <a:ext cx="14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AutoShape 35"/>
                  <p:cNvCxnSpPr>
                    <a:cxnSpLocks noChangeShapeType="1"/>
                    <a:stCxn id="43" idx="4"/>
                    <a:endCxn id="47" idx="0"/>
                  </p:cNvCxnSpPr>
                  <p:nvPr/>
                </p:nvCxnSpPr>
                <p:spPr bwMode="auto">
                  <a:xfrm>
                    <a:off x="2088" y="3252"/>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AutoShape 36"/>
                  <p:cNvCxnSpPr>
                    <a:cxnSpLocks noChangeShapeType="1"/>
                    <a:stCxn id="43" idx="4"/>
                    <a:endCxn id="50" idx="0"/>
                  </p:cNvCxnSpPr>
                  <p:nvPr/>
                </p:nvCxnSpPr>
                <p:spPr bwMode="auto">
                  <a:xfrm>
                    <a:off x="2088" y="3252"/>
                    <a:ext cx="528"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AutoShape 37"/>
                  <p:cNvCxnSpPr>
                    <a:cxnSpLocks noChangeShapeType="1"/>
                    <a:stCxn id="43" idx="4"/>
                    <a:endCxn id="48" idx="0"/>
                  </p:cNvCxnSpPr>
                  <p:nvPr/>
                </p:nvCxnSpPr>
                <p:spPr bwMode="auto">
                  <a:xfrm>
                    <a:off x="2088" y="3252"/>
                    <a:ext cx="816"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AutoShape 38"/>
                  <p:cNvCxnSpPr>
                    <a:cxnSpLocks noChangeShapeType="1"/>
                    <a:stCxn id="43" idx="4"/>
                    <a:endCxn id="49" idx="0"/>
                  </p:cNvCxnSpPr>
                  <p:nvPr/>
                </p:nvCxnSpPr>
                <p:spPr bwMode="auto">
                  <a:xfrm>
                    <a:off x="2088" y="3252"/>
                    <a:ext cx="110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AutoShape 40"/>
                  <p:cNvCxnSpPr>
                    <a:cxnSpLocks noChangeShapeType="1"/>
                    <a:endCxn id="50" idx="0"/>
                  </p:cNvCxnSpPr>
                  <p:nvPr/>
                </p:nvCxnSpPr>
                <p:spPr bwMode="auto">
                  <a:xfrm>
                    <a:off x="2560" y="3268"/>
                    <a:ext cx="56"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AutoShape 41"/>
                  <p:cNvCxnSpPr>
                    <a:cxnSpLocks noChangeShapeType="1"/>
                    <a:stCxn id="45" idx="4"/>
                    <a:endCxn id="47" idx="0"/>
                  </p:cNvCxnSpPr>
                  <p:nvPr/>
                </p:nvCxnSpPr>
                <p:spPr bwMode="auto">
                  <a:xfrm flipH="1">
                    <a:off x="2328" y="3252"/>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AutoShape 42"/>
                  <p:cNvCxnSpPr>
                    <a:cxnSpLocks noChangeShapeType="1"/>
                    <a:endCxn id="46" idx="0"/>
                  </p:cNvCxnSpPr>
                  <p:nvPr/>
                </p:nvCxnSpPr>
                <p:spPr bwMode="auto">
                  <a:xfrm flipH="1">
                    <a:off x="1944" y="3268"/>
                    <a:ext cx="616"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AutoShape 43"/>
                  <p:cNvCxnSpPr>
                    <a:cxnSpLocks noChangeShapeType="1"/>
                  </p:cNvCxnSpPr>
                  <p:nvPr/>
                </p:nvCxnSpPr>
                <p:spPr bwMode="auto">
                  <a:xfrm>
                    <a:off x="2544" y="3264"/>
                    <a:ext cx="312" cy="45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AutoShape 44"/>
                  <p:cNvCxnSpPr>
                    <a:cxnSpLocks noChangeShapeType="1"/>
                    <a:stCxn id="44" idx="4"/>
                    <a:endCxn id="49" idx="0"/>
                  </p:cNvCxnSpPr>
                  <p:nvPr/>
                </p:nvCxnSpPr>
                <p:spPr bwMode="auto">
                  <a:xfrm>
                    <a:off x="3000" y="3252"/>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AutoShape 45"/>
                  <p:cNvCxnSpPr>
                    <a:cxnSpLocks noChangeShapeType="1"/>
                    <a:stCxn id="44" idx="4"/>
                    <a:endCxn id="48" idx="0"/>
                  </p:cNvCxnSpPr>
                  <p:nvPr/>
                </p:nvCxnSpPr>
                <p:spPr bwMode="auto">
                  <a:xfrm flipH="1">
                    <a:off x="2904" y="3252"/>
                    <a:ext cx="96"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AutoShape 46"/>
                  <p:cNvCxnSpPr>
                    <a:cxnSpLocks noChangeShapeType="1"/>
                    <a:stCxn id="44" idx="4"/>
                    <a:endCxn id="50" idx="0"/>
                  </p:cNvCxnSpPr>
                  <p:nvPr/>
                </p:nvCxnSpPr>
                <p:spPr bwMode="auto">
                  <a:xfrm flipH="1">
                    <a:off x="2616" y="3252"/>
                    <a:ext cx="38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AutoShape 47"/>
                  <p:cNvCxnSpPr>
                    <a:cxnSpLocks noChangeShapeType="1"/>
                    <a:stCxn id="44" idx="4"/>
                    <a:endCxn id="47" idx="0"/>
                  </p:cNvCxnSpPr>
                  <p:nvPr/>
                </p:nvCxnSpPr>
                <p:spPr bwMode="auto">
                  <a:xfrm flipH="1">
                    <a:off x="2328" y="3252"/>
                    <a:ext cx="67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AutoShape 48"/>
                  <p:cNvCxnSpPr>
                    <a:cxnSpLocks noChangeShapeType="1"/>
                    <a:stCxn id="44" idx="4"/>
                    <a:endCxn id="46" idx="7"/>
                  </p:cNvCxnSpPr>
                  <p:nvPr/>
                </p:nvCxnSpPr>
                <p:spPr bwMode="auto">
                  <a:xfrm flipH="1">
                    <a:off x="1995" y="3252"/>
                    <a:ext cx="1005" cy="489"/>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AutoShape 49"/>
                  <p:cNvCxnSpPr>
                    <a:cxnSpLocks noChangeShapeType="1"/>
                    <a:stCxn id="45" idx="4"/>
                    <a:endCxn id="49" idx="0"/>
                  </p:cNvCxnSpPr>
                  <p:nvPr/>
                </p:nvCxnSpPr>
                <p:spPr bwMode="auto">
                  <a:xfrm>
                    <a:off x="2568" y="3252"/>
                    <a:ext cx="62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Line 50"/>
                  <p:cNvSpPr>
                    <a:spLocks noChangeShapeType="1"/>
                  </p:cNvSpPr>
                  <p:nvPr/>
                </p:nvSpPr>
                <p:spPr bwMode="auto">
                  <a:xfrm flipV="1">
                    <a:off x="1872" y="2688"/>
                    <a:ext cx="0" cy="110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sp>
              <p:nvSpPr>
                <p:cNvPr id="11" name="Rectangle 10"/>
                <p:cNvSpPr/>
                <p:nvPr/>
              </p:nvSpPr>
              <p:spPr>
                <a:xfrm>
                  <a:off x="5599913" y="3506082"/>
                  <a:ext cx="1143902" cy="400109"/>
                </a:xfrm>
                <a:prstGeom prst="rect">
                  <a:avLst/>
                </a:prstGeom>
                <a:solidFill>
                  <a:srgbClr val="FFFFCC"/>
                </a:solidFill>
                <a:ln w="28575">
                  <a:solidFill>
                    <a:schemeClr val="accent1"/>
                  </a:solidFill>
                </a:ln>
              </p:spPr>
              <p:txBody>
                <a:bodyPr wrap="none">
                  <a:spAutoFit/>
                </a:bodyPr>
                <a:lstStyle/>
                <a:p>
                  <a:r>
                    <a:rPr lang="en-US" altLang="en-US" sz="1350" dirty="0"/>
                    <a:t>activation</a:t>
                  </a:r>
                  <a:endParaRPr lang="en-US" sz="1350" dirty="0"/>
                </a:p>
              </p:txBody>
            </p:sp>
            <p:sp>
              <p:nvSpPr>
                <p:cNvPr id="13" name="Rectangle 12"/>
                <p:cNvSpPr/>
                <p:nvPr/>
              </p:nvSpPr>
              <p:spPr>
                <a:xfrm>
                  <a:off x="8369948" y="5416033"/>
                  <a:ext cx="727123" cy="400109"/>
                </a:xfrm>
                <a:prstGeom prst="rect">
                  <a:avLst/>
                </a:prstGeom>
                <a:solidFill>
                  <a:srgbClr val="FFFFCC"/>
                </a:solidFill>
                <a:ln w="28575">
                  <a:solidFill>
                    <a:schemeClr val="accent1"/>
                  </a:solidFill>
                </a:ln>
              </p:spPr>
              <p:txBody>
                <a:bodyPr wrap="none">
                  <a:spAutoFit/>
                </a:bodyPr>
                <a:lstStyle/>
                <a:p>
                  <a:r>
                    <a:rPr lang="en-US" altLang="en-US" sz="1350" dirty="0"/>
                    <a:t>Input</a:t>
                  </a:r>
                  <a:endParaRPr lang="en-US" sz="1350" dirty="0"/>
                </a:p>
              </p:txBody>
            </p:sp>
            <p:sp>
              <p:nvSpPr>
                <p:cNvPr id="14" name="Rectangle 13"/>
                <p:cNvSpPr/>
                <p:nvPr/>
              </p:nvSpPr>
              <p:spPr>
                <a:xfrm>
                  <a:off x="8192015" y="4444485"/>
                  <a:ext cx="925809" cy="400109"/>
                </a:xfrm>
                <a:prstGeom prst="rect">
                  <a:avLst/>
                </a:prstGeom>
                <a:solidFill>
                  <a:srgbClr val="FFFFCC"/>
                </a:solidFill>
                <a:ln w="28575">
                  <a:solidFill>
                    <a:schemeClr val="accent1"/>
                  </a:solidFill>
                </a:ln>
              </p:spPr>
              <p:txBody>
                <a:bodyPr wrap="none">
                  <a:spAutoFit/>
                </a:bodyPr>
                <a:lstStyle/>
                <a:p>
                  <a:r>
                    <a:rPr lang="en-US" altLang="en-US" sz="1350" dirty="0"/>
                    <a:t>Hidden</a:t>
                  </a:r>
                  <a:endParaRPr lang="en-US" sz="1350" dirty="0"/>
                </a:p>
              </p:txBody>
            </p:sp>
            <p:sp>
              <p:nvSpPr>
                <p:cNvPr id="15" name="Rectangle 14"/>
                <p:cNvSpPr/>
                <p:nvPr/>
              </p:nvSpPr>
              <p:spPr>
                <a:xfrm>
                  <a:off x="8198427" y="3472934"/>
                  <a:ext cx="936581" cy="400109"/>
                </a:xfrm>
                <a:prstGeom prst="rect">
                  <a:avLst/>
                </a:prstGeom>
                <a:solidFill>
                  <a:srgbClr val="FFFFCC"/>
                </a:solidFill>
                <a:ln w="28575">
                  <a:solidFill>
                    <a:schemeClr val="accent1"/>
                  </a:solidFill>
                </a:ln>
              </p:spPr>
              <p:txBody>
                <a:bodyPr wrap="none">
                  <a:spAutoFit/>
                </a:bodyPr>
                <a:lstStyle/>
                <a:p>
                  <a:r>
                    <a:rPr lang="en-US" altLang="en-US" sz="1350" dirty="0"/>
                    <a:t>Output</a:t>
                  </a:r>
                  <a:endParaRPr lang="en-US" sz="1350" dirty="0"/>
                </a:p>
              </p:txBody>
            </p:sp>
          </p:grpSp>
          <mc:AlternateContent xmlns:mc="http://schemas.openxmlformats.org/markup-compatibility/2006" xmlns:a14="http://schemas.microsoft.com/office/drawing/2010/main">
            <mc:Choice Requires="a14">
              <p:sp>
                <p:nvSpPr>
                  <p:cNvPr id="8" name="Rectangle 7"/>
                  <p:cNvSpPr/>
                  <p:nvPr/>
                </p:nvSpPr>
                <p:spPr>
                  <a:xfrm>
                    <a:off x="7773187" y="2983468"/>
                    <a:ext cx="645562" cy="393699"/>
                  </a:xfrm>
                  <a:prstGeom prst="rect">
                    <a:avLst/>
                  </a:prstGeom>
                  <a:solidFill>
                    <a:srgbClr val="FFFF00"/>
                  </a:solidFill>
                  <a:ln w="28575">
                    <a:solidFill>
                      <a:schemeClr val="accent1"/>
                    </a:solidFill>
                  </a:ln>
                </p:spPr>
                <p:txBody>
                  <a:bodyPr wrap="none">
                    <a:spAutoFit/>
                  </a:bodyPr>
                  <a:lstStyle/>
                  <a:p>
                    <a:pPr/>
                    <a14:m>
                      <m:oMathPara xmlns:m="http://schemas.openxmlformats.org/officeDocument/2006/math">
                        <m:oMathParaPr>
                          <m:jc m:val="centerGroup"/>
                        </m:oMathParaPr>
                        <m:oMath xmlns:m="http://schemas.openxmlformats.org/officeDocument/2006/math">
                          <m:r>
                            <a:rPr lang="en-US" altLang="en-US" sz="1350" i="1" dirty="0" smtClean="0">
                              <a:latin typeface="Cambria Math" panose="02040503050406030204" pitchFamily="18" charset="0"/>
                            </a:rPr>
                            <m:t>𝑤</m:t>
                          </m:r>
                          <m:r>
                            <a:rPr lang="en-US" altLang="en-US" sz="1350" i="1" baseline="30000" dirty="0">
                              <a:latin typeface="Cambria Math" panose="02040503050406030204" pitchFamily="18" charset="0"/>
                            </a:rPr>
                            <m:t>2</m:t>
                          </m:r>
                          <m:r>
                            <a:rPr lang="en-US" altLang="en-US" sz="1350" i="1" baseline="-25000" dirty="0">
                              <a:latin typeface="Cambria Math" panose="02040503050406030204" pitchFamily="18" charset="0"/>
                            </a:rPr>
                            <m:t>𝑖𝑗</m:t>
                          </m:r>
                        </m:oMath>
                      </m:oMathPara>
                    </a14:m>
                    <a:endParaRPr lang="en-US" sz="1350" baseline="-25000" dirty="0">
                      <a:latin typeface="Calibri"/>
                    </a:endParaRPr>
                  </a:p>
                </p:txBody>
              </p:sp>
            </mc:Choice>
            <mc:Fallback xmlns="">
              <p:sp>
                <p:nvSpPr>
                  <p:cNvPr id="8" name="Rectangle 7"/>
                  <p:cNvSpPr>
                    <a:spLocks noRot="1" noChangeAspect="1" noMove="1" noResize="1" noEditPoints="1" noAdjustHandles="1" noChangeArrowheads="1" noChangeShapeType="1" noTextEdit="1"/>
                  </p:cNvSpPr>
                  <p:nvPr/>
                </p:nvSpPr>
                <p:spPr>
                  <a:xfrm>
                    <a:off x="7773187" y="2983468"/>
                    <a:ext cx="645562" cy="393699"/>
                  </a:xfrm>
                  <a:prstGeom prst="rect">
                    <a:avLst/>
                  </a:prstGeom>
                  <a:blipFill>
                    <a:blip r:embed="rId3"/>
                    <a:stretch>
                      <a:fillRect b="-3704"/>
                    </a:stretch>
                  </a:blipFill>
                  <a:ln w="28575">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8057533" y="3914960"/>
                    <a:ext cx="645562" cy="393699"/>
                  </a:xfrm>
                  <a:prstGeom prst="rect">
                    <a:avLst/>
                  </a:prstGeom>
                  <a:solidFill>
                    <a:srgbClr val="FFFF00"/>
                  </a:solidFill>
                  <a:ln w="28575">
                    <a:solidFill>
                      <a:schemeClr val="accent1"/>
                    </a:solidFill>
                  </a:ln>
                </p:spPr>
                <p:txBody>
                  <a:bodyPr wrap="none">
                    <a:spAutoFit/>
                  </a:bodyPr>
                  <a:lstStyle/>
                  <a:p>
                    <a:pPr/>
                    <a14:m>
                      <m:oMathPara xmlns:m="http://schemas.openxmlformats.org/officeDocument/2006/math">
                        <m:oMathParaPr>
                          <m:jc m:val="centerGroup"/>
                        </m:oMathParaPr>
                        <m:oMath xmlns:m="http://schemas.openxmlformats.org/officeDocument/2006/math">
                          <m:r>
                            <a:rPr lang="en-US" altLang="en-US" sz="1350" i="1" dirty="0" smtClean="0">
                              <a:latin typeface="Cambria Math" panose="02040503050406030204" pitchFamily="18" charset="0"/>
                            </a:rPr>
                            <m:t>𝑤</m:t>
                          </m:r>
                          <m:r>
                            <a:rPr lang="en-US" altLang="en-US" sz="1350" i="1" baseline="30000" dirty="0">
                              <a:latin typeface="Cambria Math" panose="02040503050406030204" pitchFamily="18" charset="0"/>
                            </a:rPr>
                            <m:t>1</m:t>
                          </m:r>
                          <m:r>
                            <a:rPr lang="en-US" altLang="en-US" sz="1350" i="1" baseline="-25000" dirty="0">
                              <a:latin typeface="Cambria Math" panose="02040503050406030204" pitchFamily="18" charset="0"/>
                            </a:rPr>
                            <m:t>𝑖𝑗</m:t>
                          </m:r>
                        </m:oMath>
                      </m:oMathPara>
                    </a14:m>
                    <a:endParaRPr lang="en-US" sz="1350" baseline="-25000" dirty="0">
                      <a:latin typeface="Calibri"/>
                    </a:endParaRPr>
                  </a:p>
                </p:txBody>
              </p:sp>
            </mc:Choice>
            <mc:Fallback xmlns="">
              <p:sp>
                <p:nvSpPr>
                  <p:cNvPr id="9" name="Rectangle 8"/>
                  <p:cNvSpPr>
                    <a:spLocks noRot="1" noChangeAspect="1" noMove="1" noResize="1" noEditPoints="1" noAdjustHandles="1" noChangeArrowheads="1" noChangeShapeType="1" noTextEdit="1"/>
                  </p:cNvSpPr>
                  <p:nvPr/>
                </p:nvSpPr>
                <p:spPr>
                  <a:xfrm>
                    <a:off x="8057533" y="3914960"/>
                    <a:ext cx="645562" cy="393699"/>
                  </a:xfrm>
                  <a:prstGeom prst="rect">
                    <a:avLst/>
                  </a:prstGeom>
                  <a:blipFill>
                    <a:blip r:embed="rId4"/>
                    <a:stretch>
                      <a:fillRect b="-3774"/>
                    </a:stretch>
                  </a:blipFill>
                  <a:ln w="28575">
                    <a:solidFill>
                      <a:schemeClr val="accent1"/>
                    </a:solidFill>
                  </a:ln>
                </p:spPr>
                <p:txBody>
                  <a:bodyPr/>
                  <a:lstStyle/>
                  <a:p>
                    <a:r>
                      <a:rPr lang="en-US">
                        <a:noFill/>
                      </a:rPr>
                      <a:t> </a:t>
                    </a:r>
                  </a:p>
                </p:txBody>
              </p:sp>
            </mc:Fallback>
          </mc:AlternateContent>
        </p:grpSp>
      </p:grpSp>
    </p:spTree>
    <p:extLst>
      <p:ext uri="{BB962C8B-B14F-4D97-AF65-F5344CB8AC3E}">
        <p14:creationId xmlns:p14="http://schemas.microsoft.com/office/powerpoint/2010/main" val="3698566654"/>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0896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0896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0896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63" grpId="0" build="p"/>
    </p:bldLst>
  </p:timing>
</p:sld>
</file>

<file path=ppt/slides/slide1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p:txBody>
          <a:bodyPr/>
          <a:lstStyle/>
          <a:p>
            <a:fld id="{4078304C-5BE1-484D-994C-369CBE2AEA96}" type="slidenum">
              <a:rPr lang="en-US"/>
              <a:pPr/>
              <a:t>122</a:t>
            </a:fld>
            <a:endParaRPr lang="en-US"/>
          </a:p>
        </p:txBody>
      </p:sp>
      <p:sp>
        <p:nvSpPr>
          <p:cNvPr id="808962" name="Rectangle 2"/>
          <p:cNvSpPr>
            <a:spLocks noGrp="1" noChangeArrowheads="1"/>
          </p:cNvSpPr>
          <p:nvPr>
            <p:ph type="title"/>
          </p:nvPr>
        </p:nvSpPr>
        <p:spPr/>
        <p:txBody>
          <a:bodyPr/>
          <a:lstStyle/>
          <a:p>
            <a:r>
              <a:rPr lang="en-US" dirty="0"/>
              <a:t>Learning with a Multi-Layer  Perceptron</a:t>
            </a:r>
          </a:p>
        </p:txBody>
      </p:sp>
      <p:sp>
        <p:nvSpPr>
          <p:cNvPr id="808963" name="Rectangle 3"/>
          <p:cNvSpPr>
            <a:spLocks noGrp="1" noChangeArrowheads="1"/>
          </p:cNvSpPr>
          <p:nvPr>
            <p:ph idx="1"/>
          </p:nvPr>
        </p:nvSpPr>
        <p:spPr>
          <a:xfrm>
            <a:off x="430463" y="902368"/>
            <a:ext cx="5618857" cy="4343400"/>
          </a:xfrm>
        </p:spPr>
        <p:txBody>
          <a:bodyPr>
            <a:normAutofit fontScale="70000" lnSpcReduction="20000"/>
          </a:bodyPr>
          <a:lstStyle/>
          <a:p>
            <a:r>
              <a:rPr lang="en-US" dirty="0"/>
              <a:t>The problem is what to do with the other set of weights – we do  not get feedback in the  intermediate layer(s). </a:t>
            </a:r>
          </a:p>
          <a:p>
            <a:r>
              <a:rPr lang="en-US" dirty="0">
                <a:solidFill>
                  <a:srgbClr val="FF0000"/>
                </a:solidFill>
              </a:rPr>
              <a:t>Solution</a:t>
            </a:r>
            <a:r>
              <a:rPr lang="en-US" dirty="0"/>
              <a:t>: If all the activation functions are differentiable, then  the output of the network is also a differentiable function of the input and weights in the network.</a:t>
            </a:r>
          </a:p>
          <a:p>
            <a:r>
              <a:rPr lang="en-US" dirty="0"/>
              <a:t>Define an error function (multiple options) that is a differentiable function of the output, that this error function is also a differentiable function of the weights. </a:t>
            </a:r>
          </a:p>
          <a:p>
            <a:r>
              <a:rPr lang="en-US" dirty="0"/>
              <a:t>We can then evaluate the derivatives of the error with respect to the weights, and use these derivatives to find weight values that minimize this error function.  This can be done, for example, using gradient descent .  </a:t>
            </a:r>
          </a:p>
          <a:p>
            <a:r>
              <a:rPr lang="en-US" dirty="0"/>
              <a:t>This results in an algorithm called </a:t>
            </a:r>
            <a:r>
              <a:rPr lang="en-US" dirty="0">
                <a:solidFill>
                  <a:srgbClr val="FF0000"/>
                </a:solidFill>
              </a:rPr>
              <a:t>back-propagation</a:t>
            </a:r>
            <a:r>
              <a:rPr lang="en-US" dirty="0"/>
              <a:t>.</a:t>
            </a:r>
          </a:p>
          <a:p>
            <a:endParaRPr lang="en-US" dirty="0"/>
          </a:p>
        </p:txBody>
      </p:sp>
      <p:grpSp>
        <p:nvGrpSpPr>
          <p:cNvPr id="4" name="Group 3"/>
          <p:cNvGrpSpPr/>
          <p:nvPr/>
        </p:nvGrpSpPr>
        <p:grpSpPr>
          <a:xfrm>
            <a:off x="6135046" y="992106"/>
            <a:ext cx="2796777" cy="2000174"/>
            <a:chOff x="5519870" y="1816947"/>
            <a:chExt cx="3729037" cy="2666899"/>
          </a:xfrm>
        </p:grpSpPr>
        <p:sp>
          <p:nvSpPr>
            <p:cNvPr id="3" name="Rectangle 2"/>
            <p:cNvSpPr/>
            <p:nvPr/>
          </p:nvSpPr>
          <p:spPr>
            <a:xfrm>
              <a:off x="5519870" y="1816947"/>
              <a:ext cx="3581400" cy="2590800"/>
            </a:xfrm>
            <a:prstGeom prst="rect">
              <a:avLst/>
            </a:prstGeom>
            <a:solidFill>
              <a:srgbClr val="FFFFCC"/>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6" name="Group 5"/>
            <p:cNvGrpSpPr/>
            <p:nvPr/>
          </p:nvGrpSpPr>
          <p:grpSpPr>
            <a:xfrm>
              <a:off x="5638599" y="2140638"/>
              <a:ext cx="3610308" cy="2343208"/>
              <a:chOff x="5410200" y="2488168"/>
              <a:chExt cx="3610308" cy="2343208"/>
            </a:xfrm>
          </p:grpSpPr>
          <p:grpSp>
            <p:nvGrpSpPr>
              <p:cNvPr id="7" name="Group 6"/>
              <p:cNvGrpSpPr/>
              <p:nvPr/>
            </p:nvGrpSpPr>
            <p:grpSpPr>
              <a:xfrm>
                <a:off x="5410200" y="2488168"/>
                <a:ext cx="3610308" cy="2343208"/>
                <a:chOff x="5599913" y="3472934"/>
                <a:chExt cx="3610308" cy="2343208"/>
              </a:xfrm>
            </p:grpSpPr>
            <p:grpSp>
              <p:nvGrpSpPr>
                <p:cNvPr id="10" name="Group 51"/>
                <p:cNvGrpSpPr>
                  <a:grpSpLocks/>
                </p:cNvGrpSpPr>
                <p:nvPr/>
              </p:nvGrpSpPr>
              <p:grpSpPr bwMode="auto">
                <a:xfrm>
                  <a:off x="6248400" y="3543300"/>
                  <a:ext cx="2209800" cy="2171700"/>
                  <a:chOff x="1872" y="2496"/>
                  <a:chExt cx="1392" cy="1368"/>
                </a:xfrm>
              </p:grpSpPr>
              <p:grpSp>
                <p:nvGrpSpPr>
                  <p:cNvPr id="16" name="Group 26"/>
                  <p:cNvGrpSpPr>
                    <a:grpSpLocks/>
                  </p:cNvGrpSpPr>
                  <p:nvPr/>
                </p:nvGrpSpPr>
                <p:grpSpPr bwMode="auto">
                  <a:xfrm>
                    <a:off x="1872" y="3720"/>
                    <a:ext cx="1392" cy="144"/>
                    <a:chOff x="1872" y="3720"/>
                    <a:chExt cx="1392" cy="144"/>
                  </a:xfrm>
                </p:grpSpPr>
                <p:sp>
                  <p:nvSpPr>
                    <p:cNvPr id="46" name="Oval 10"/>
                    <p:cNvSpPr>
                      <a:spLocks noChangeArrowheads="1"/>
                    </p:cNvSpPr>
                    <p:nvPr/>
                  </p:nvSpPr>
                  <p:spPr bwMode="auto">
                    <a:xfrm>
                      <a:off x="187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7" name="Oval 11"/>
                    <p:cNvSpPr>
                      <a:spLocks noChangeArrowheads="1"/>
                    </p:cNvSpPr>
                    <p:nvPr/>
                  </p:nvSpPr>
                  <p:spPr bwMode="auto">
                    <a:xfrm>
                      <a:off x="2256"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8" name="Oval 12"/>
                    <p:cNvSpPr>
                      <a:spLocks noChangeArrowheads="1"/>
                    </p:cNvSpPr>
                    <p:nvPr/>
                  </p:nvSpPr>
                  <p:spPr bwMode="auto">
                    <a:xfrm>
                      <a:off x="283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9" name="Oval 13"/>
                    <p:cNvSpPr>
                      <a:spLocks noChangeArrowheads="1"/>
                    </p:cNvSpPr>
                    <p:nvPr/>
                  </p:nvSpPr>
                  <p:spPr bwMode="auto">
                    <a:xfrm>
                      <a:off x="3120"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50" name="Oval 14"/>
                    <p:cNvSpPr>
                      <a:spLocks noChangeArrowheads="1"/>
                    </p:cNvSpPr>
                    <p:nvPr/>
                  </p:nvSpPr>
                  <p:spPr bwMode="auto">
                    <a:xfrm>
                      <a:off x="2544"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grpSp>
                <p:nvGrpSpPr>
                  <p:cNvPr id="17" name="Group 25"/>
                  <p:cNvGrpSpPr>
                    <a:grpSpLocks/>
                  </p:cNvGrpSpPr>
                  <p:nvPr/>
                </p:nvGrpSpPr>
                <p:grpSpPr bwMode="auto">
                  <a:xfrm>
                    <a:off x="2016" y="3108"/>
                    <a:ext cx="1056" cy="144"/>
                    <a:chOff x="2016" y="3168"/>
                    <a:chExt cx="1056" cy="144"/>
                  </a:xfrm>
                </p:grpSpPr>
                <p:sp>
                  <p:nvSpPr>
                    <p:cNvPr id="43" name="Oval 16"/>
                    <p:cNvSpPr>
                      <a:spLocks noChangeArrowheads="1"/>
                    </p:cNvSpPr>
                    <p:nvPr/>
                  </p:nvSpPr>
                  <p:spPr bwMode="auto">
                    <a:xfrm>
                      <a:off x="201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4" name="Oval 17"/>
                    <p:cNvSpPr>
                      <a:spLocks noChangeArrowheads="1"/>
                    </p:cNvSpPr>
                    <p:nvPr/>
                  </p:nvSpPr>
                  <p:spPr bwMode="auto">
                    <a:xfrm>
                      <a:off x="2928"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5" name="Oval 19"/>
                    <p:cNvSpPr>
                      <a:spLocks noChangeArrowheads="1"/>
                    </p:cNvSpPr>
                    <p:nvPr/>
                  </p:nvSpPr>
                  <p:spPr bwMode="auto">
                    <a:xfrm>
                      <a:off x="249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grpSp>
                <p:nvGrpSpPr>
                  <p:cNvPr id="18" name="Group 27"/>
                  <p:cNvGrpSpPr>
                    <a:grpSpLocks/>
                  </p:cNvGrpSpPr>
                  <p:nvPr/>
                </p:nvGrpSpPr>
                <p:grpSpPr bwMode="auto">
                  <a:xfrm>
                    <a:off x="2208" y="2496"/>
                    <a:ext cx="624" cy="144"/>
                    <a:chOff x="2208" y="2496"/>
                    <a:chExt cx="624" cy="144"/>
                  </a:xfrm>
                </p:grpSpPr>
                <p:sp>
                  <p:nvSpPr>
                    <p:cNvPr id="41" name="Oval 21"/>
                    <p:cNvSpPr>
                      <a:spLocks noChangeArrowheads="1"/>
                    </p:cNvSpPr>
                    <p:nvPr/>
                  </p:nvSpPr>
                  <p:spPr bwMode="auto">
                    <a:xfrm>
                      <a:off x="220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 name="Oval 24"/>
                    <p:cNvSpPr>
                      <a:spLocks noChangeArrowheads="1"/>
                    </p:cNvSpPr>
                    <p:nvPr/>
                  </p:nvSpPr>
                  <p:spPr bwMode="auto">
                    <a:xfrm>
                      <a:off x="268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cxnSp>
                <p:nvCxnSpPr>
                  <p:cNvPr id="19" name="AutoShape 28"/>
                  <p:cNvCxnSpPr>
                    <a:cxnSpLocks noChangeShapeType="1"/>
                    <a:stCxn id="42" idx="4"/>
                    <a:endCxn id="44" idx="0"/>
                  </p:cNvCxnSpPr>
                  <p:nvPr/>
                </p:nvCxnSpPr>
                <p:spPr bwMode="auto">
                  <a:xfrm>
                    <a:off x="2760" y="2640"/>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AutoShape 29"/>
                  <p:cNvCxnSpPr>
                    <a:cxnSpLocks noChangeShapeType="1"/>
                    <a:stCxn id="42" idx="4"/>
                    <a:endCxn id="45" idx="0"/>
                  </p:cNvCxnSpPr>
                  <p:nvPr/>
                </p:nvCxnSpPr>
                <p:spPr bwMode="auto">
                  <a:xfrm flipH="1">
                    <a:off x="2568" y="2640"/>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AutoShape 30"/>
                  <p:cNvCxnSpPr>
                    <a:cxnSpLocks noChangeShapeType="1"/>
                    <a:stCxn id="42" idx="4"/>
                    <a:endCxn id="43" idx="0"/>
                  </p:cNvCxnSpPr>
                  <p:nvPr/>
                </p:nvCxnSpPr>
                <p:spPr bwMode="auto">
                  <a:xfrm flipH="1">
                    <a:off x="2088" y="2640"/>
                    <a:ext cx="67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AutoShape 31"/>
                  <p:cNvCxnSpPr>
                    <a:cxnSpLocks noChangeShapeType="1"/>
                    <a:stCxn id="41" idx="4"/>
                    <a:endCxn id="44" idx="0"/>
                  </p:cNvCxnSpPr>
                  <p:nvPr/>
                </p:nvCxnSpPr>
                <p:spPr bwMode="auto">
                  <a:xfrm>
                    <a:off x="2280" y="2640"/>
                    <a:ext cx="72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AutoShape 32"/>
                  <p:cNvCxnSpPr>
                    <a:cxnSpLocks noChangeShapeType="1"/>
                    <a:stCxn id="41" idx="4"/>
                    <a:endCxn id="45" idx="0"/>
                  </p:cNvCxnSpPr>
                  <p:nvPr/>
                </p:nvCxnSpPr>
                <p:spPr bwMode="auto">
                  <a:xfrm>
                    <a:off x="2280" y="2640"/>
                    <a:ext cx="288"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AutoShape 33"/>
                  <p:cNvCxnSpPr>
                    <a:cxnSpLocks noChangeShapeType="1"/>
                    <a:stCxn id="41" idx="4"/>
                    <a:endCxn id="43" idx="0"/>
                  </p:cNvCxnSpPr>
                  <p:nvPr/>
                </p:nvCxnSpPr>
                <p:spPr bwMode="auto">
                  <a:xfrm flipH="1">
                    <a:off x="2088" y="2640"/>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AutoShape 34"/>
                  <p:cNvCxnSpPr>
                    <a:cxnSpLocks noChangeShapeType="1"/>
                    <a:stCxn id="43" idx="4"/>
                    <a:endCxn id="46" idx="0"/>
                  </p:cNvCxnSpPr>
                  <p:nvPr/>
                </p:nvCxnSpPr>
                <p:spPr bwMode="auto">
                  <a:xfrm flipH="1">
                    <a:off x="1944" y="3252"/>
                    <a:ext cx="14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AutoShape 35"/>
                  <p:cNvCxnSpPr>
                    <a:cxnSpLocks noChangeShapeType="1"/>
                    <a:stCxn id="43" idx="4"/>
                    <a:endCxn id="47" idx="0"/>
                  </p:cNvCxnSpPr>
                  <p:nvPr/>
                </p:nvCxnSpPr>
                <p:spPr bwMode="auto">
                  <a:xfrm>
                    <a:off x="2088" y="3252"/>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AutoShape 36"/>
                  <p:cNvCxnSpPr>
                    <a:cxnSpLocks noChangeShapeType="1"/>
                    <a:stCxn id="43" idx="4"/>
                    <a:endCxn id="50" idx="0"/>
                  </p:cNvCxnSpPr>
                  <p:nvPr/>
                </p:nvCxnSpPr>
                <p:spPr bwMode="auto">
                  <a:xfrm>
                    <a:off x="2088" y="3252"/>
                    <a:ext cx="528"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AutoShape 37"/>
                  <p:cNvCxnSpPr>
                    <a:cxnSpLocks noChangeShapeType="1"/>
                    <a:stCxn id="43" idx="4"/>
                    <a:endCxn id="48" idx="0"/>
                  </p:cNvCxnSpPr>
                  <p:nvPr/>
                </p:nvCxnSpPr>
                <p:spPr bwMode="auto">
                  <a:xfrm>
                    <a:off x="2088" y="3252"/>
                    <a:ext cx="816"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AutoShape 38"/>
                  <p:cNvCxnSpPr>
                    <a:cxnSpLocks noChangeShapeType="1"/>
                    <a:stCxn id="43" idx="4"/>
                    <a:endCxn id="49" idx="0"/>
                  </p:cNvCxnSpPr>
                  <p:nvPr/>
                </p:nvCxnSpPr>
                <p:spPr bwMode="auto">
                  <a:xfrm>
                    <a:off x="2088" y="3252"/>
                    <a:ext cx="110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AutoShape 40"/>
                  <p:cNvCxnSpPr>
                    <a:cxnSpLocks noChangeShapeType="1"/>
                    <a:endCxn id="50" idx="0"/>
                  </p:cNvCxnSpPr>
                  <p:nvPr/>
                </p:nvCxnSpPr>
                <p:spPr bwMode="auto">
                  <a:xfrm>
                    <a:off x="2560" y="3268"/>
                    <a:ext cx="56"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AutoShape 41"/>
                  <p:cNvCxnSpPr>
                    <a:cxnSpLocks noChangeShapeType="1"/>
                    <a:stCxn id="45" idx="4"/>
                    <a:endCxn id="47" idx="0"/>
                  </p:cNvCxnSpPr>
                  <p:nvPr/>
                </p:nvCxnSpPr>
                <p:spPr bwMode="auto">
                  <a:xfrm flipH="1">
                    <a:off x="2328" y="3252"/>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AutoShape 42"/>
                  <p:cNvCxnSpPr>
                    <a:cxnSpLocks noChangeShapeType="1"/>
                    <a:endCxn id="46" idx="0"/>
                  </p:cNvCxnSpPr>
                  <p:nvPr/>
                </p:nvCxnSpPr>
                <p:spPr bwMode="auto">
                  <a:xfrm flipH="1">
                    <a:off x="1944" y="3268"/>
                    <a:ext cx="616"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AutoShape 43"/>
                  <p:cNvCxnSpPr>
                    <a:cxnSpLocks noChangeShapeType="1"/>
                  </p:cNvCxnSpPr>
                  <p:nvPr/>
                </p:nvCxnSpPr>
                <p:spPr bwMode="auto">
                  <a:xfrm>
                    <a:off x="2544" y="3264"/>
                    <a:ext cx="312" cy="45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AutoShape 44"/>
                  <p:cNvCxnSpPr>
                    <a:cxnSpLocks noChangeShapeType="1"/>
                    <a:stCxn id="44" idx="4"/>
                    <a:endCxn id="49" idx="0"/>
                  </p:cNvCxnSpPr>
                  <p:nvPr/>
                </p:nvCxnSpPr>
                <p:spPr bwMode="auto">
                  <a:xfrm>
                    <a:off x="3000" y="3252"/>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AutoShape 45"/>
                  <p:cNvCxnSpPr>
                    <a:cxnSpLocks noChangeShapeType="1"/>
                    <a:stCxn id="44" idx="4"/>
                    <a:endCxn id="48" idx="0"/>
                  </p:cNvCxnSpPr>
                  <p:nvPr/>
                </p:nvCxnSpPr>
                <p:spPr bwMode="auto">
                  <a:xfrm flipH="1">
                    <a:off x="2904" y="3252"/>
                    <a:ext cx="96"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AutoShape 46"/>
                  <p:cNvCxnSpPr>
                    <a:cxnSpLocks noChangeShapeType="1"/>
                    <a:stCxn id="44" idx="4"/>
                    <a:endCxn id="50" idx="0"/>
                  </p:cNvCxnSpPr>
                  <p:nvPr/>
                </p:nvCxnSpPr>
                <p:spPr bwMode="auto">
                  <a:xfrm flipH="1">
                    <a:off x="2616" y="3252"/>
                    <a:ext cx="38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AutoShape 47"/>
                  <p:cNvCxnSpPr>
                    <a:cxnSpLocks noChangeShapeType="1"/>
                    <a:stCxn id="44" idx="4"/>
                    <a:endCxn id="47" idx="0"/>
                  </p:cNvCxnSpPr>
                  <p:nvPr/>
                </p:nvCxnSpPr>
                <p:spPr bwMode="auto">
                  <a:xfrm flipH="1">
                    <a:off x="2328" y="3252"/>
                    <a:ext cx="67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AutoShape 48"/>
                  <p:cNvCxnSpPr>
                    <a:cxnSpLocks noChangeShapeType="1"/>
                    <a:stCxn id="44" idx="4"/>
                    <a:endCxn id="46" idx="7"/>
                  </p:cNvCxnSpPr>
                  <p:nvPr/>
                </p:nvCxnSpPr>
                <p:spPr bwMode="auto">
                  <a:xfrm flipH="1">
                    <a:off x="1995" y="3252"/>
                    <a:ext cx="1005" cy="489"/>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AutoShape 49"/>
                  <p:cNvCxnSpPr>
                    <a:cxnSpLocks noChangeShapeType="1"/>
                    <a:stCxn id="45" idx="4"/>
                    <a:endCxn id="49" idx="0"/>
                  </p:cNvCxnSpPr>
                  <p:nvPr/>
                </p:nvCxnSpPr>
                <p:spPr bwMode="auto">
                  <a:xfrm>
                    <a:off x="2568" y="3252"/>
                    <a:ext cx="62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Line 50"/>
                  <p:cNvSpPr>
                    <a:spLocks noChangeShapeType="1"/>
                  </p:cNvSpPr>
                  <p:nvPr/>
                </p:nvSpPr>
                <p:spPr bwMode="auto">
                  <a:xfrm flipV="1">
                    <a:off x="1872" y="2688"/>
                    <a:ext cx="0" cy="110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sp>
              <p:nvSpPr>
                <p:cNvPr id="11" name="Rectangle 10"/>
                <p:cNvSpPr/>
                <p:nvPr/>
              </p:nvSpPr>
              <p:spPr>
                <a:xfrm>
                  <a:off x="5599913" y="3506082"/>
                  <a:ext cx="1143902" cy="400109"/>
                </a:xfrm>
                <a:prstGeom prst="rect">
                  <a:avLst/>
                </a:prstGeom>
                <a:solidFill>
                  <a:srgbClr val="FFFFCC"/>
                </a:solidFill>
                <a:ln w="28575">
                  <a:solidFill>
                    <a:schemeClr val="accent1"/>
                  </a:solidFill>
                </a:ln>
              </p:spPr>
              <p:txBody>
                <a:bodyPr wrap="none">
                  <a:spAutoFit/>
                </a:bodyPr>
                <a:lstStyle/>
                <a:p>
                  <a:r>
                    <a:rPr lang="en-US" altLang="en-US" sz="1350" dirty="0"/>
                    <a:t>activation</a:t>
                  </a:r>
                  <a:endParaRPr lang="en-US" sz="1350" dirty="0"/>
                </a:p>
              </p:txBody>
            </p:sp>
            <p:sp>
              <p:nvSpPr>
                <p:cNvPr id="13" name="Rectangle 12"/>
                <p:cNvSpPr/>
                <p:nvPr/>
              </p:nvSpPr>
              <p:spPr>
                <a:xfrm>
                  <a:off x="8483098" y="5416033"/>
                  <a:ext cx="727123" cy="400109"/>
                </a:xfrm>
                <a:prstGeom prst="rect">
                  <a:avLst/>
                </a:prstGeom>
                <a:solidFill>
                  <a:srgbClr val="FFFFCC"/>
                </a:solidFill>
                <a:ln w="28575">
                  <a:solidFill>
                    <a:schemeClr val="accent1"/>
                  </a:solidFill>
                </a:ln>
              </p:spPr>
              <p:txBody>
                <a:bodyPr wrap="none">
                  <a:spAutoFit/>
                </a:bodyPr>
                <a:lstStyle/>
                <a:p>
                  <a:r>
                    <a:rPr lang="en-US" altLang="en-US" sz="1350" dirty="0"/>
                    <a:t>Input</a:t>
                  </a:r>
                  <a:endParaRPr lang="en-US" sz="1350" dirty="0"/>
                </a:p>
              </p:txBody>
            </p:sp>
            <p:sp>
              <p:nvSpPr>
                <p:cNvPr id="14" name="Rectangle 13"/>
                <p:cNvSpPr/>
                <p:nvPr/>
              </p:nvSpPr>
              <p:spPr>
                <a:xfrm>
                  <a:off x="8192015" y="4444485"/>
                  <a:ext cx="925810" cy="400109"/>
                </a:xfrm>
                <a:prstGeom prst="rect">
                  <a:avLst/>
                </a:prstGeom>
                <a:solidFill>
                  <a:srgbClr val="FFFFCC"/>
                </a:solidFill>
                <a:ln w="28575">
                  <a:solidFill>
                    <a:schemeClr val="accent1"/>
                  </a:solidFill>
                </a:ln>
              </p:spPr>
              <p:txBody>
                <a:bodyPr wrap="none">
                  <a:spAutoFit/>
                </a:bodyPr>
                <a:lstStyle/>
                <a:p>
                  <a:r>
                    <a:rPr lang="en-US" altLang="en-US" sz="1350" dirty="0"/>
                    <a:t>Hidden</a:t>
                  </a:r>
                  <a:endParaRPr lang="en-US" sz="1350" dirty="0"/>
                </a:p>
              </p:txBody>
            </p:sp>
            <p:sp>
              <p:nvSpPr>
                <p:cNvPr id="15" name="Rectangle 14"/>
                <p:cNvSpPr/>
                <p:nvPr/>
              </p:nvSpPr>
              <p:spPr>
                <a:xfrm>
                  <a:off x="8198427" y="3472934"/>
                  <a:ext cx="936582" cy="400109"/>
                </a:xfrm>
                <a:prstGeom prst="rect">
                  <a:avLst/>
                </a:prstGeom>
                <a:solidFill>
                  <a:srgbClr val="FFFFCC"/>
                </a:solidFill>
                <a:ln w="28575">
                  <a:solidFill>
                    <a:schemeClr val="accent1"/>
                  </a:solidFill>
                </a:ln>
              </p:spPr>
              <p:txBody>
                <a:bodyPr wrap="none">
                  <a:spAutoFit/>
                </a:bodyPr>
                <a:lstStyle/>
                <a:p>
                  <a:r>
                    <a:rPr lang="en-US" altLang="en-US" sz="1350" dirty="0"/>
                    <a:t>Output</a:t>
                  </a:r>
                  <a:endParaRPr lang="en-US" sz="1350" dirty="0"/>
                </a:p>
              </p:txBody>
            </p:sp>
          </p:grpSp>
          <mc:AlternateContent xmlns:mc="http://schemas.openxmlformats.org/markup-compatibility/2006" xmlns:a14="http://schemas.microsoft.com/office/drawing/2010/main">
            <mc:Choice Requires="a14">
              <p:sp>
                <p:nvSpPr>
                  <p:cNvPr id="8" name="Rectangle 7"/>
                  <p:cNvSpPr/>
                  <p:nvPr/>
                </p:nvSpPr>
                <p:spPr>
                  <a:xfrm>
                    <a:off x="7773188" y="2983468"/>
                    <a:ext cx="645563" cy="393699"/>
                  </a:xfrm>
                  <a:prstGeom prst="rect">
                    <a:avLst/>
                  </a:prstGeom>
                  <a:solidFill>
                    <a:srgbClr val="FFFF00"/>
                  </a:solidFill>
                  <a:ln w="28575">
                    <a:solidFill>
                      <a:schemeClr val="accent1"/>
                    </a:solidFill>
                  </a:ln>
                </p:spPr>
                <p:txBody>
                  <a:bodyPr wrap="none">
                    <a:spAutoFit/>
                  </a:bodyPr>
                  <a:lstStyle/>
                  <a:p>
                    <a:pPr/>
                    <a14:m>
                      <m:oMathPara xmlns:m="http://schemas.openxmlformats.org/officeDocument/2006/math">
                        <m:oMathParaPr>
                          <m:jc m:val="centerGroup"/>
                        </m:oMathParaPr>
                        <m:oMath xmlns:m="http://schemas.openxmlformats.org/officeDocument/2006/math">
                          <m:r>
                            <a:rPr lang="en-US" altLang="en-US" sz="1350" i="1" dirty="0" smtClean="0">
                              <a:latin typeface="Cambria Math" panose="02040503050406030204" pitchFamily="18" charset="0"/>
                            </a:rPr>
                            <m:t>𝑤</m:t>
                          </m:r>
                          <m:r>
                            <a:rPr lang="en-US" altLang="en-US" sz="1350" i="1" baseline="30000" dirty="0">
                              <a:latin typeface="Cambria Math" panose="02040503050406030204" pitchFamily="18" charset="0"/>
                            </a:rPr>
                            <m:t>2</m:t>
                          </m:r>
                          <m:r>
                            <a:rPr lang="en-US" altLang="en-US" sz="1350" i="1" baseline="-25000" dirty="0">
                              <a:latin typeface="Cambria Math" panose="02040503050406030204" pitchFamily="18" charset="0"/>
                            </a:rPr>
                            <m:t>𝑖𝑗</m:t>
                          </m:r>
                        </m:oMath>
                      </m:oMathPara>
                    </a14:m>
                    <a:endParaRPr lang="en-US" sz="1350" baseline="-25000" dirty="0">
                      <a:latin typeface="Calibri"/>
                    </a:endParaRPr>
                  </a:p>
                </p:txBody>
              </p:sp>
            </mc:Choice>
            <mc:Fallback xmlns="">
              <p:sp>
                <p:nvSpPr>
                  <p:cNvPr id="8" name="Rectangle 7"/>
                  <p:cNvSpPr>
                    <a:spLocks noRot="1" noChangeAspect="1" noMove="1" noResize="1" noEditPoints="1" noAdjustHandles="1" noChangeArrowheads="1" noChangeShapeType="1" noTextEdit="1"/>
                  </p:cNvSpPr>
                  <p:nvPr/>
                </p:nvSpPr>
                <p:spPr>
                  <a:xfrm>
                    <a:off x="7773188" y="2983468"/>
                    <a:ext cx="645563" cy="393699"/>
                  </a:xfrm>
                  <a:prstGeom prst="rect">
                    <a:avLst/>
                  </a:prstGeom>
                  <a:blipFill>
                    <a:blip r:embed="rId3"/>
                    <a:stretch>
                      <a:fillRect b="-3774"/>
                    </a:stretch>
                  </a:blipFill>
                  <a:ln w="28575">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8057532" y="3914960"/>
                    <a:ext cx="645563" cy="393699"/>
                  </a:xfrm>
                  <a:prstGeom prst="rect">
                    <a:avLst/>
                  </a:prstGeom>
                  <a:solidFill>
                    <a:srgbClr val="FFFF00"/>
                  </a:solidFill>
                  <a:ln w="28575">
                    <a:solidFill>
                      <a:schemeClr val="accent1"/>
                    </a:solidFill>
                  </a:ln>
                </p:spPr>
                <p:txBody>
                  <a:bodyPr wrap="none">
                    <a:spAutoFit/>
                  </a:bodyPr>
                  <a:lstStyle/>
                  <a:p>
                    <a:pPr/>
                    <a14:m>
                      <m:oMathPara xmlns:m="http://schemas.openxmlformats.org/officeDocument/2006/math">
                        <m:oMathParaPr>
                          <m:jc m:val="centerGroup"/>
                        </m:oMathParaPr>
                        <m:oMath xmlns:m="http://schemas.openxmlformats.org/officeDocument/2006/math">
                          <m:r>
                            <a:rPr lang="en-US" altLang="en-US" sz="1350" i="1" dirty="0" smtClean="0">
                              <a:latin typeface="Cambria Math" panose="02040503050406030204" pitchFamily="18" charset="0"/>
                            </a:rPr>
                            <m:t>𝑤</m:t>
                          </m:r>
                          <m:r>
                            <a:rPr lang="en-US" altLang="en-US" sz="1350" i="1" baseline="30000" dirty="0">
                              <a:latin typeface="Cambria Math" panose="02040503050406030204" pitchFamily="18" charset="0"/>
                            </a:rPr>
                            <m:t>1</m:t>
                          </m:r>
                          <m:r>
                            <a:rPr lang="en-US" altLang="en-US" sz="1350" i="1" baseline="-25000" dirty="0">
                              <a:latin typeface="Cambria Math" panose="02040503050406030204" pitchFamily="18" charset="0"/>
                            </a:rPr>
                            <m:t>𝑖𝑗</m:t>
                          </m:r>
                        </m:oMath>
                      </m:oMathPara>
                    </a14:m>
                    <a:endParaRPr lang="en-US" sz="1350" baseline="-25000" dirty="0">
                      <a:latin typeface="Calibri"/>
                    </a:endParaRPr>
                  </a:p>
                </p:txBody>
              </p:sp>
            </mc:Choice>
            <mc:Fallback xmlns="">
              <p:sp>
                <p:nvSpPr>
                  <p:cNvPr id="9" name="Rectangle 8"/>
                  <p:cNvSpPr>
                    <a:spLocks noRot="1" noChangeAspect="1" noMove="1" noResize="1" noEditPoints="1" noAdjustHandles="1" noChangeArrowheads="1" noChangeShapeType="1" noTextEdit="1"/>
                  </p:cNvSpPr>
                  <p:nvPr/>
                </p:nvSpPr>
                <p:spPr>
                  <a:xfrm>
                    <a:off x="8057532" y="3914960"/>
                    <a:ext cx="645563" cy="393699"/>
                  </a:xfrm>
                  <a:prstGeom prst="rect">
                    <a:avLst/>
                  </a:prstGeom>
                  <a:blipFill>
                    <a:blip r:embed="rId4"/>
                    <a:stretch>
                      <a:fillRect b="-3704"/>
                    </a:stretch>
                  </a:blipFill>
                  <a:ln w="28575">
                    <a:solidFill>
                      <a:schemeClr val="accent1"/>
                    </a:solidFill>
                  </a:ln>
                </p:spPr>
                <p:txBody>
                  <a:bodyPr/>
                  <a:lstStyle/>
                  <a:p>
                    <a:r>
                      <a:rPr lang="en-US">
                        <a:noFill/>
                      </a:rPr>
                      <a:t> </a:t>
                    </a:r>
                  </a:p>
                </p:txBody>
              </p:sp>
            </mc:Fallback>
          </mc:AlternateContent>
        </p:grpSp>
      </p:grpSp>
    </p:spTree>
    <p:extLst>
      <p:ext uri="{BB962C8B-B14F-4D97-AF65-F5344CB8AC3E}">
        <p14:creationId xmlns:p14="http://schemas.microsoft.com/office/powerpoint/2010/main" val="883901718"/>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089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089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089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0896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0896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6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C921938-476A-4922-BE24-3B8F6A2854D9}" type="slidenum">
              <a:rPr lang="en-US" smtClean="0"/>
              <a:pPr/>
              <a:t>13</a:t>
            </a:fld>
            <a:endParaRPr lang="en-US" dirty="0"/>
          </a:p>
        </p:txBody>
      </p:sp>
      <p:sp>
        <p:nvSpPr>
          <p:cNvPr id="8" name="Title 7"/>
          <p:cNvSpPr>
            <a:spLocks noGrp="1"/>
          </p:cNvSpPr>
          <p:nvPr>
            <p:ph type="title"/>
          </p:nvPr>
        </p:nvSpPr>
        <p:spPr/>
        <p:txBody>
          <a:bodyPr/>
          <a:lstStyle/>
          <a:p>
            <a:r>
              <a:rPr lang="en-US" dirty="0"/>
              <a:t>Learning Conjunctions (III)</a:t>
            </a:r>
          </a:p>
        </p:txBody>
      </p:sp>
      <mc:AlternateContent xmlns:mc="http://schemas.openxmlformats.org/markup-compatibility/2006" xmlns:a14="http://schemas.microsoft.com/office/drawing/2010/main">
        <mc:Choice Requires="a14">
          <p:sp>
            <p:nvSpPr>
              <p:cNvPr id="9" name="Content Placeholder 8"/>
              <p:cNvSpPr>
                <a:spLocks noGrp="1"/>
              </p:cNvSpPr>
              <p:nvPr>
                <p:ph idx="1"/>
              </p:nvPr>
            </p:nvSpPr>
            <p:spPr/>
            <p:txBody>
              <a:bodyPr>
                <a:normAutofit fontScale="77500" lnSpcReduction="20000"/>
              </a:bodyPr>
              <a:lstStyle/>
              <a:p>
                <a:r>
                  <a:rPr lang="en-US" dirty="0"/>
                  <a:t>Protocol III:  Some random source (e.g., Nature) provides training examples</a:t>
                </a:r>
              </a:p>
              <a:p>
                <a:r>
                  <a:rPr lang="en-US" dirty="0"/>
                  <a:t>Teacher (Nature) provides the labels (</a:t>
                </a:r>
                <a14:m>
                  <m:oMath xmlns:m="http://schemas.openxmlformats.org/officeDocument/2006/math">
                    <m:r>
                      <a:rPr lang="en-US" i="1" dirty="0">
                        <a:latin typeface="Cambria Math" panose="02040503050406030204" pitchFamily="18" charset="0"/>
                      </a:rPr>
                      <m:t>𝑓</m:t>
                    </m:r>
                    <m:r>
                      <a:rPr lang="en-US" i="1" dirty="0">
                        <a:latin typeface="Cambria Math" panose="02040503050406030204" pitchFamily="18" charset="0"/>
                      </a:rPr>
                      <m:t>(</m:t>
                    </m:r>
                    <m:r>
                      <a:rPr lang="en-US" i="1" dirty="0">
                        <a:latin typeface="Cambria Math" panose="02040503050406030204" pitchFamily="18" charset="0"/>
                      </a:rPr>
                      <m:t>𝑥</m:t>
                    </m:r>
                    <m:r>
                      <a:rPr lang="en-US" i="1" dirty="0">
                        <a:latin typeface="Cambria Math" panose="02040503050406030204" pitchFamily="18" charset="0"/>
                      </a:rPr>
                      <m:t>)</m:t>
                    </m:r>
                  </m:oMath>
                </a14:m>
                <a:r>
                  <a:rPr lang="en-US" dirty="0"/>
                  <a:t>) </a:t>
                </a:r>
              </a:p>
              <a:p>
                <a:pPr lvl="1"/>
                <a14:m>
                  <m:oMath xmlns:m="http://schemas.openxmlformats.org/officeDocument/2006/math">
                    <m:r>
                      <a:rPr lang="en-US" i="1" dirty="0" smtClean="0">
                        <a:latin typeface="Cambria Math" panose="02040503050406030204" pitchFamily="18" charset="0"/>
                      </a:rPr>
                      <m:t>&lt;(1,1,1,1,1,1,…,1,1), 1&gt;</m:t>
                    </m:r>
                  </m:oMath>
                </a14:m>
                <a:endParaRPr lang="en-US" dirty="0"/>
              </a:p>
              <a:p>
                <a:pPr lvl="1"/>
                <a14:m>
                  <m:oMath xmlns:m="http://schemas.openxmlformats.org/officeDocument/2006/math">
                    <m:r>
                      <a:rPr lang="en-US" i="1" dirty="0" smtClean="0">
                        <a:latin typeface="Cambria Math" panose="02040503050406030204" pitchFamily="18" charset="0"/>
                      </a:rPr>
                      <m:t>&lt;(1,1,1,0,0,0,…,0,0), 0&gt;</m:t>
                    </m:r>
                  </m:oMath>
                </a14:m>
                <a:endParaRPr lang="en-US" dirty="0"/>
              </a:p>
              <a:p>
                <a:pPr lvl="1"/>
                <a14:m>
                  <m:oMath xmlns:m="http://schemas.openxmlformats.org/officeDocument/2006/math">
                    <m:r>
                      <a:rPr lang="en-US" i="1" dirty="0" smtClean="0">
                        <a:latin typeface="Cambria Math" panose="02040503050406030204" pitchFamily="18" charset="0"/>
                      </a:rPr>
                      <m:t>&lt;(1,1,1,1,1,0,…0,1,1), 1&gt;</m:t>
                    </m:r>
                  </m:oMath>
                </a14:m>
                <a:endParaRPr lang="en-US" dirty="0"/>
              </a:p>
              <a:p>
                <a:pPr lvl="1"/>
                <a14:m>
                  <m:oMath xmlns:m="http://schemas.openxmlformats.org/officeDocument/2006/math">
                    <m:r>
                      <a:rPr lang="en-US" i="1" dirty="0" smtClean="0">
                        <a:latin typeface="Cambria Math" panose="02040503050406030204" pitchFamily="18" charset="0"/>
                      </a:rPr>
                      <m:t>&lt;(1,0,1,1,1,0,…0,1,1), 0&gt;</m:t>
                    </m:r>
                  </m:oMath>
                </a14:m>
                <a:endParaRPr lang="en-US" dirty="0"/>
              </a:p>
              <a:p>
                <a:pPr lvl="1"/>
                <a14:m>
                  <m:oMath xmlns:m="http://schemas.openxmlformats.org/officeDocument/2006/math">
                    <m:r>
                      <a:rPr lang="en-US" i="1" dirty="0" smtClean="0">
                        <a:latin typeface="Cambria Math" panose="02040503050406030204" pitchFamily="18" charset="0"/>
                      </a:rPr>
                      <m:t>&lt;(1,1,1,1,1,0,…0,0,1), 1&gt;</m:t>
                    </m:r>
                  </m:oMath>
                </a14:m>
                <a:endParaRPr lang="en-US" dirty="0"/>
              </a:p>
              <a:p>
                <a:pPr lvl="1"/>
                <a14:m>
                  <m:oMath xmlns:m="http://schemas.openxmlformats.org/officeDocument/2006/math">
                    <m:r>
                      <a:rPr lang="en-US" i="1" dirty="0" smtClean="0">
                        <a:latin typeface="Cambria Math" panose="02040503050406030204" pitchFamily="18" charset="0"/>
                      </a:rPr>
                      <m:t>&lt;(1,0,1,0,0,0,…0,1,1), 0&gt;</m:t>
                    </m:r>
                  </m:oMath>
                </a14:m>
                <a:endParaRPr lang="en-US" dirty="0"/>
              </a:p>
              <a:p>
                <a:pPr lvl="1"/>
                <a14:m>
                  <m:oMath xmlns:m="http://schemas.openxmlformats.org/officeDocument/2006/math">
                    <m:r>
                      <a:rPr lang="en-US" i="1" dirty="0" smtClean="0">
                        <a:latin typeface="Cambria Math" panose="02040503050406030204" pitchFamily="18" charset="0"/>
                      </a:rPr>
                      <m:t>&lt;(1,1,1,1,1,1,…,0,1), 1&gt;</m:t>
                    </m:r>
                  </m:oMath>
                </a14:m>
                <a:endParaRPr lang="en-US" dirty="0"/>
              </a:p>
              <a:p>
                <a:pPr lvl="1"/>
                <a14:m>
                  <m:oMath xmlns:m="http://schemas.openxmlformats.org/officeDocument/2006/math">
                    <m:r>
                      <a:rPr lang="en-US" i="1" dirty="0" smtClean="0">
                        <a:latin typeface="Cambria Math" panose="02040503050406030204" pitchFamily="18" charset="0"/>
                      </a:rPr>
                      <m:t>&lt;(0,1,0,1,0,0,…0,1,1), 0&gt;</m:t>
                    </m:r>
                  </m:oMath>
                </a14:m>
                <a:endParaRPr lang="en-US" dirty="0"/>
              </a:p>
              <a:p>
                <a:r>
                  <a:rPr lang="en-US" dirty="0"/>
                  <a:t>How should we learn?</a:t>
                </a:r>
                <a:endParaRPr lang="en-US" dirty="0">
                  <a:hlinkClick r:id="" action="ppaction://noaction"/>
                </a:endParaRPr>
              </a:p>
              <a:p>
                <a:r>
                  <a:rPr lang="en-US" dirty="0">
                    <a:hlinkClick r:id="" action="ppaction://noaction"/>
                  </a:rPr>
                  <a:t>Skip</a:t>
                </a:r>
                <a:endParaRPr lang="en-US" dirty="0"/>
              </a:p>
            </p:txBody>
          </p:sp>
        </mc:Choice>
        <mc:Fallback xmlns="">
          <p:sp>
            <p:nvSpPr>
              <p:cNvPr id="9" name="Content Placeholder 8"/>
              <p:cNvSpPr>
                <a:spLocks noGrp="1" noRot="1" noChangeAspect="1" noMove="1" noResize="1" noEditPoints="1" noAdjustHandles="1" noChangeArrowheads="1" noChangeShapeType="1" noTextEdit="1"/>
              </p:cNvSpPr>
              <p:nvPr>
                <p:ph idx="1"/>
              </p:nvPr>
            </p:nvSpPr>
            <p:spPr>
              <a:blipFill>
                <a:blip r:embed="rId3"/>
                <a:stretch>
                  <a:fillRect l="-593" t="-214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AE241957-35DD-6649-B908-5E0057E8A803}"/>
                  </a:ext>
                </a:extLst>
              </p:cNvPr>
              <p:cNvSpPr/>
              <p:nvPr/>
            </p:nvSpPr>
            <p:spPr>
              <a:xfrm>
                <a:off x="5753496" y="177621"/>
                <a:ext cx="2933304" cy="369332"/>
              </a:xfrm>
              <a:prstGeom prst="rect">
                <a:avLst/>
              </a:prstGeom>
            </p:spPr>
            <p:txBody>
              <a:bodyPr wrap="none">
                <a:spAutoFit/>
              </a:bodyPr>
              <a:lstStyle/>
              <a:p>
                <a14:m>
                  <m:oMath xmlns:m="http://schemas.openxmlformats.org/officeDocument/2006/math">
                    <m:r>
                      <a:rPr lang="en-US" b="0" i="1" dirty="0">
                        <a:solidFill>
                          <a:schemeClr val="tx1">
                            <a:lumMod val="50000"/>
                            <a:lumOff val="50000"/>
                          </a:schemeClr>
                        </a:solidFill>
                        <a:latin typeface="Cambria Math" panose="02040503050406030204" pitchFamily="18" charset="0"/>
                      </a:rPr>
                      <m:t>𝑓</m:t>
                    </m:r>
                    <m:r>
                      <a:rPr lang="en-US" i="1" dirty="0">
                        <a:solidFill>
                          <a:schemeClr val="tx1">
                            <a:lumMod val="50000"/>
                            <a:lumOff val="50000"/>
                          </a:schemeClr>
                        </a:solidFill>
                        <a:latin typeface="Cambria Math" panose="02040503050406030204" pitchFamily="18" charset="0"/>
                      </a:rPr>
                      <m:t>=</m:t>
                    </m:r>
                    <m:sSub>
                      <m:sSubPr>
                        <m:ctrlPr>
                          <a:rPr lang="en-US" i="1" dirty="0">
                            <a:solidFill>
                              <a:schemeClr val="tx1">
                                <a:lumMod val="50000"/>
                                <a:lumOff val="50000"/>
                              </a:schemeClr>
                            </a:solidFill>
                            <a:latin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rPr>
                          <m:t>𝑥</m:t>
                        </m:r>
                      </m:e>
                      <m:sub>
                        <m:r>
                          <a:rPr lang="en-US" i="1" dirty="0">
                            <a:solidFill>
                              <a:schemeClr val="tx1">
                                <a:lumMod val="50000"/>
                                <a:lumOff val="50000"/>
                              </a:schemeClr>
                            </a:solidFill>
                            <a:latin typeface="Cambria Math" panose="02040503050406030204" pitchFamily="18" charset="0"/>
                          </a:rPr>
                          <m:t>2</m:t>
                        </m:r>
                      </m:sub>
                    </m:sSub>
                    <m:r>
                      <a:rPr lang="en-US" i="1" dirty="0">
                        <a:solidFill>
                          <a:schemeClr val="tx1">
                            <a:lumMod val="50000"/>
                            <a:lumOff val="50000"/>
                          </a:schemeClr>
                        </a:solidFill>
                        <a:latin typeface="Cambria Math" panose="02040503050406030204" pitchFamily="18" charset="0"/>
                        <a:ea typeface="Cambria Math" panose="02040503050406030204" pitchFamily="18" charset="0"/>
                      </a:rPr>
                      <m:t>∧</m:t>
                    </m:r>
                    <m:sSub>
                      <m:sSubPr>
                        <m:ctrlPr>
                          <a:rPr lang="en-US" i="1" dirty="0">
                            <a:solidFill>
                              <a:schemeClr val="tx1">
                                <a:lumMod val="50000"/>
                                <a:lumOff val="50000"/>
                              </a:schemeClr>
                            </a:solidFill>
                            <a:latin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rPr>
                          <m:t>𝑥</m:t>
                        </m:r>
                      </m:e>
                      <m:sub>
                        <m:r>
                          <a:rPr lang="en-US" i="1" dirty="0">
                            <a:solidFill>
                              <a:schemeClr val="tx1">
                                <a:lumMod val="50000"/>
                                <a:lumOff val="50000"/>
                              </a:schemeClr>
                            </a:solidFill>
                            <a:latin typeface="Cambria Math" panose="02040503050406030204" pitchFamily="18" charset="0"/>
                          </a:rPr>
                          <m:t>3</m:t>
                        </m:r>
                      </m:sub>
                    </m:sSub>
                  </m:oMath>
                </a14:m>
                <a:r>
                  <a:rPr lang="en-US" dirty="0">
                    <a:solidFill>
                      <a:schemeClr val="tx1">
                        <a:lumMod val="50000"/>
                        <a:lumOff val="50000"/>
                      </a:schemeClr>
                    </a:solidFill>
                    <a:ea typeface="Cambria Math" panose="02040503050406030204" pitchFamily="18" charset="0"/>
                  </a:rPr>
                  <a:t> </a:t>
                </a:r>
                <a14:m>
                  <m:oMath xmlns:m="http://schemas.openxmlformats.org/officeDocument/2006/math">
                    <m:r>
                      <a:rPr lang="en-US" i="1" dirty="0">
                        <a:solidFill>
                          <a:schemeClr val="tx1">
                            <a:lumMod val="50000"/>
                            <a:lumOff val="50000"/>
                          </a:schemeClr>
                        </a:solidFill>
                        <a:latin typeface="Cambria Math" panose="02040503050406030204" pitchFamily="18" charset="0"/>
                        <a:ea typeface="Cambria Math" panose="02040503050406030204" pitchFamily="18" charset="0"/>
                      </a:rPr>
                      <m:t>∧</m:t>
                    </m:r>
                    <m:sSub>
                      <m:sSubPr>
                        <m:ctrlPr>
                          <a:rPr lang="en-US" i="1" dirty="0">
                            <a:solidFill>
                              <a:schemeClr val="tx1">
                                <a:lumMod val="50000"/>
                                <a:lumOff val="50000"/>
                              </a:schemeClr>
                            </a:solidFill>
                            <a:latin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rPr>
                          <m:t>𝑥</m:t>
                        </m:r>
                      </m:e>
                      <m:sub>
                        <m:r>
                          <a:rPr lang="en-US" i="1" dirty="0">
                            <a:solidFill>
                              <a:schemeClr val="tx1">
                                <a:lumMod val="50000"/>
                                <a:lumOff val="50000"/>
                              </a:schemeClr>
                            </a:solidFill>
                            <a:latin typeface="Cambria Math" panose="02040503050406030204" pitchFamily="18" charset="0"/>
                          </a:rPr>
                          <m:t>4</m:t>
                        </m:r>
                      </m:sub>
                    </m:sSub>
                  </m:oMath>
                </a14:m>
                <a:r>
                  <a:rPr lang="en-US" dirty="0">
                    <a:solidFill>
                      <a:schemeClr val="tx1">
                        <a:lumMod val="50000"/>
                        <a:lumOff val="50000"/>
                      </a:schemeClr>
                    </a:solidFill>
                    <a:ea typeface="Cambria Math" panose="02040503050406030204" pitchFamily="18" charset="0"/>
                  </a:rPr>
                  <a:t> </a:t>
                </a:r>
                <a14:m>
                  <m:oMath xmlns:m="http://schemas.openxmlformats.org/officeDocument/2006/math">
                    <m:r>
                      <a:rPr lang="en-US" i="1" dirty="0">
                        <a:solidFill>
                          <a:schemeClr val="tx1">
                            <a:lumMod val="50000"/>
                            <a:lumOff val="50000"/>
                          </a:schemeClr>
                        </a:solidFill>
                        <a:latin typeface="Cambria Math" panose="02040503050406030204" pitchFamily="18" charset="0"/>
                        <a:ea typeface="Cambria Math" panose="02040503050406030204" pitchFamily="18" charset="0"/>
                      </a:rPr>
                      <m:t>∧</m:t>
                    </m:r>
                    <m:sSub>
                      <m:sSubPr>
                        <m:ctrlPr>
                          <a:rPr lang="en-US" i="1" dirty="0">
                            <a:solidFill>
                              <a:schemeClr val="tx1">
                                <a:lumMod val="50000"/>
                                <a:lumOff val="50000"/>
                              </a:schemeClr>
                            </a:solidFill>
                            <a:latin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rPr>
                          <m:t>𝑥</m:t>
                        </m:r>
                      </m:e>
                      <m:sub>
                        <m:r>
                          <a:rPr lang="en-US" i="1" dirty="0">
                            <a:solidFill>
                              <a:schemeClr val="tx1">
                                <a:lumMod val="50000"/>
                                <a:lumOff val="50000"/>
                              </a:schemeClr>
                            </a:solidFill>
                            <a:latin typeface="Cambria Math" panose="02040503050406030204" pitchFamily="18" charset="0"/>
                          </a:rPr>
                          <m:t>5</m:t>
                        </m:r>
                      </m:sub>
                    </m:sSub>
                    <m:r>
                      <a:rPr lang="en-US" i="1" dirty="0">
                        <a:solidFill>
                          <a:schemeClr val="tx1">
                            <a:lumMod val="50000"/>
                            <a:lumOff val="50000"/>
                          </a:schemeClr>
                        </a:solidFill>
                        <a:latin typeface="Cambria Math" panose="02040503050406030204" pitchFamily="18" charset="0"/>
                        <a:ea typeface="Cambria Math" panose="02040503050406030204" pitchFamily="18" charset="0"/>
                      </a:rPr>
                      <m:t>∧</m:t>
                    </m:r>
                    <m:sSub>
                      <m:sSubPr>
                        <m:ctrlPr>
                          <a:rPr lang="en-US" i="1" dirty="0">
                            <a:solidFill>
                              <a:schemeClr val="tx1">
                                <a:lumMod val="50000"/>
                                <a:lumOff val="50000"/>
                              </a:schemeClr>
                            </a:solidFill>
                            <a:latin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rPr>
                          <m:t>𝑥</m:t>
                        </m:r>
                      </m:e>
                      <m:sub>
                        <m:r>
                          <a:rPr lang="en-US" i="1" dirty="0">
                            <a:solidFill>
                              <a:schemeClr val="tx1">
                                <a:lumMod val="50000"/>
                                <a:lumOff val="50000"/>
                              </a:schemeClr>
                            </a:solidFill>
                            <a:latin typeface="Cambria Math" panose="02040503050406030204" pitchFamily="18" charset="0"/>
                          </a:rPr>
                          <m:t>100</m:t>
                        </m:r>
                      </m:sub>
                    </m:sSub>
                  </m:oMath>
                </a14:m>
                <a:endParaRPr lang="en-US"/>
              </a:p>
            </p:txBody>
          </p:sp>
        </mc:Choice>
        <mc:Fallback xmlns="">
          <p:sp>
            <p:nvSpPr>
              <p:cNvPr id="7" name="Rectangle 6">
                <a:extLst>
                  <a:ext uri="{FF2B5EF4-FFF2-40B4-BE49-F238E27FC236}">
                    <a16:creationId xmlns:a16="http://schemas.microsoft.com/office/drawing/2014/main" id="{AE241957-35DD-6649-B908-5E0057E8A803}"/>
                  </a:ext>
                </a:extLst>
              </p:cNvPr>
              <p:cNvSpPr>
                <a:spLocks noRot="1" noChangeAspect="1" noMove="1" noResize="1" noEditPoints="1" noAdjustHandles="1" noChangeArrowheads="1" noChangeShapeType="1" noTextEdit="1"/>
              </p:cNvSpPr>
              <p:nvPr/>
            </p:nvSpPr>
            <p:spPr>
              <a:xfrm>
                <a:off x="5753496" y="177621"/>
                <a:ext cx="2933304" cy="369332"/>
              </a:xfrm>
              <a:prstGeom prst="rect">
                <a:avLst/>
              </a:prstGeom>
              <a:blipFill>
                <a:blip r:embed="rId4"/>
                <a:stretch>
                  <a:fillRect l="-431" b="-13333"/>
                </a:stretch>
              </a:blipFill>
            </p:spPr>
            <p:txBody>
              <a:bodyPr/>
              <a:lstStyle/>
              <a:p>
                <a:r>
                  <a:rPr lang="en-US">
                    <a:noFill/>
                  </a:rPr>
                  <a:t> </a:t>
                </a:r>
              </a:p>
            </p:txBody>
          </p:sp>
        </mc:Fallback>
      </mc:AlternateContent>
    </p:spTree>
    <p:extLst>
      <p:ext uri="{BB962C8B-B14F-4D97-AF65-F5344CB8AC3E}">
        <p14:creationId xmlns:p14="http://schemas.microsoft.com/office/powerpoint/2010/main" val="19369700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C921938-476A-4922-BE24-3B8F6A2854D9}" type="slidenum">
              <a:rPr lang="en-US" smtClean="0"/>
              <a:pPr/>
              <a:t>14</a:t>
            </a:fld>
            <a:endParaRPr lang="en-US" dirty="0"/>
          </a:p>
        </p:txBody>
      </p:sp>
      <p:sp>
        <p:nvSpPr>
          <p:cNvPr id="8" name="Title 7"/>
          <p:cNvSpPr>
            <a:spLocks noGrp="1"/>
          </p:cNvSpPr>
          <p:nvPr>
            <p:ph type="title"/>
          </p:nvPr>
        </p:nvSpPr>
        <p:spPr/>
        <p:txBody>
          <a:bodyPr/>
          <a:lstStyle/>
          <a:p>
            <a:r>
              <a:rPr lang="en-US" dirty="0"/>
              <a:t>Learning Conjunctions (III)</a:t>
            </a:r>
          </a:p>
        </p:txBody>
      </p:sp>
      <mc:AlternateContent xmlns:mc="http://schemas.openxmlformats.org/markup-compatibility/2006" xmlns:a14="http://schemas.microsoft.com/office/drawing/2010/main">
        <mc:Choice Requires="a14">
          <p:sp>
            <p:nvSpPr>
              <p:cNvPr id="9" name="Content Placeholder 8"/>
              <p:cNvSpPr>
                <a:spLocks noGrp="1"/>
              </p:cNvSpPr>
              <p:nvPr>
                <p:ph idx="1"/>
              </p:nvPr>
            </p:nvSpPr>
            <p:spPr/>
            <p:txBody>
              <a:bodyPr/>
              <a:lstStyle/>
              <a:p>
                <a:r>
                  <a:rPr lang="en-US" dirty="0"/>
                  <a:t>Protocol III:  Some random source (e.g., Nature) provides training examples</a:t>
                </a:r>
              </a:p>
              <a:p>
                <a:pPr lvl="1"/>
                <a:r>
                  <a:rPr lang="en-US" dirty="0"/>
                  <a:t>Teacher (Nature) provides the labels (</a:t>
                </a:r>
                <a14:m>
                  <m:oMath xmlns:m="http://schemas.openxmlformats.org/officeDocument/2006/math">
                    <m:r>
                      <a:rPr lang="en-US" b="0" i="1" dirty="0">
                        <a:latin typeface="Cambria Math" panose="02040503050406030204" pitchFamily="18" charset="0"/>
                      </a:rPr>
                      <m:t>𝑓</m:t>
                    </m:r>
                    <m:r>
                      <a:rPr lang="en-US" b="0" i="1" dirty="0">
                        <a:latin typeface="Cambria Math" panose="02040503050406030204" pitchFamily="18" charset="0"/>
                      </a:rPr>
                      <m:t>(</m:t>
                    </m:r>
                    <m:r>
                      <a:rPr lang="en-US" b="0" i="1" dirty="0">
                        <a:latin typeface="Cambria Math" panose="02040503050406030204" pitchFamily="18" charset="0"/>
                      </a:rPr>
                      <m:t>𝑥</m:t>
                    </m:r>
                    <m:r>
                      <a:rPr lang="en-US" b="0" i="1" dirty="0">
                        <a:latin typeface="Cambria Math" panose="02040503050406030204" pitchFamily="18" charset="0"/>
                      </a:rPr>
                      <m:t>)</m:t>
                    </m:r>
                  </m:oMath>
                </a14:m>
                <a:r>
                  <a:rPr lang="en-US" dirty="0"/>
                  <a:t>) </a:t>
                </a:r>
              </a:p>
              <a:p>
                <a:r>
                  <a:rPr lang="en-US" dirty="0"/>
                  <a:t> Algorithm:  Elimination </a:t>
                </a:r>
              </a:p>
              <a:p>
                <a:pPr lvl="1"/>
                <a:r>
                  <a:rPr lang="en-US" dirty="0"/>
                  <a:t>Start with the set of all literals as candidates</a:t>
                </a:r>
              </a:p>
              <a:p>
                <a:pPr lvl="1"/>
                <a:r>
                  <a:rPr lang="en-US" dirty="0"/>
                  <a:t>Eliminate a literal that is not active (0) in a positive example</a:t>
                </a:r>
              </a:p>
              <a:p>
                <a:endParaRPr lang="en-US" dirty="0"/>
              </a:p>
            </p:txBody>
          </p:sp>
        </mc:Choice>
        <mc:Fallback xmlns="">
          <p:sp>
            <p:nvSpPr>
              <p:cNvPr id="9" name="Content Placeholder 8"/>
              <p:cNvSpPr>
                <a:spLocks noGrp="1" noRot="1" noChangeAspect="1" noMove="1" noResize="1" noEditPoints="1" noAdjustHandles="1" noChangeArrowheads="1" noChangeShapeType="1" noTextEdit="1"/>
              </p:cNvSpPr>
              <p:nvPr>
                <p:ph idx="1"/>
              </p:nvPr>
            </p:nvSpPr>
            <p:spPr>
              <a:blipFill>
                <a:blip r:embed="rId3"/>
                <a:stretch>
                  <a:fillRect l="-924" t="-10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D534217D-C88B-B248-9723-77461FB7B6AB}"/>
                  </a:ext>
                </a:extLst>
              </p:cNvPr>
              <p:cNvSpPr/>
              <p:nvPr/>
            </p:nvSpPr>
            <p:spPr>
              <a:xfrm>
                <a:off x="5753496" y="177621"/>
                <a:ext cx="2933304" cy="369332"/>
              </a:xfrm>
              <a:prstGeom prst="rect">
                <a:avLst/>
              </a:prstGeom>
            </p:spPr>
            <p:txBody>
              <a:bodyPr wrap="none">
                <a:spAutoFit/>
              </a:bodyPr>
              <a:lstStyle/>
              <a:p>
                <a14:m>
                  <m:oMath xmlns:m="http://schemas.openxmlformats.org/officeDocument/2006/math">
                    <m:r>
                      <a:rPr lang="en-US" b="0" i="1" dirty="0">
                        <a:solidFill>
                          <a:schemeClr val="tx1">
                            <a:lumMod val="50000"/>
                            <a:lumOff val="50000"/>
                          </a:schemeClr>
                        </a:solidFill>
                        <a:latin typeface="Cambria Math" panose="02040503050406030204" pitchFamily="18" charset="0"/>
                      </a:rPr>
                      <m:t>𝑓</m:t>
                    </m:r>
                    <m:r>
                      <a:rPr lang="en-US" i="1" dirty="0">
                        <a:solidFill>
                          <a:schemeClr val="tx1">
                            <a:lumMod val="50000"/>
                            <a:lumOff val="50000"/>
                          </a:schemeClr>
                        </a:solidFill>
                        <a:latin typeface="Cambria Math" panose="02040503050406030204" pitchFamily="18" charset="0"/>
                      </a:rPr>
                      <m:t>=</m:t>
                    </m:r>
                    <m:sSub>
                      <m:sSubPr>
                        <m:ctrlPr>
                          <a:rPr lang="en-US" i="1" dirty="0">
                            <a:solidFill>
                              <a:schemeClr val="tx1">
                                <a:lumMod val="50000"/>
                                <a:lumOff val="50000"/>
                              </a:schemeClr>
                            </a:solidFill>
                            <a:latin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rPr>
                          <m:t>𝑥</m:t>
                        </m:r>
                      </m:e>
                      <m:sub>
                        <m:r>
                          <a:rPr lang="en-US" i="1" dirty="0">
                            <a:solidFill>
                              <a:schemeClr val="tx1">
                                <a:lumMod val="50000"/>
                                <a:lumOff val="50000"/>
                              </a:schemeClr>
                            </a:solidFill>
                            <a:latin typeface="Cambria Math" panose="02040503050406030204" pitchFamily="18" charset="0"/>
                          </a:rPr>
                          <m:t>2</m:t>
                        </m:r>
                      </m:sub>
                    </m:sSub>
                    <m:r>
                      <a:rPr lang="en-US" i="1" dirty="0">
                        <a:solidFill>
                          <a:schemeClr val="tx1">
                            <a:lumMod val="50000"/>
                            <a:lumOff val="50000"/>
                          </a:schemeClr>
                        </a:solidFill>
                        <a:latin typeface="Cambria Math" panose="02040503050406030204" pitchFamily="18" charset="0"/>
                        <a:ea typeface="Cambria Math" panose="02040503050406030204" pitchFamily="18" charset="0"/>
                      </a:rPr>
                      <m:t>∧</m:t>
                    </m:r>
                    <m:sSub>
                      <m:sSubPr>
                        <m:ctrlPr>
                          <a:rPr lang="en-US" i="1" dirty="0">
                            <a:solidFill>
                              <a:schemeClr val="tx1">
                                <a:lumMod val="50000"/>
                                <a:lumOff val="50000"/>
                              </a:schemeClr>
                            </a:solidFill>
                            <a:latin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rPr>
                          <m:t>𝑥</m:t>
                        </m:r>
                      </m:e>
                      <m:sub>
                        <m:r>
                          <a:rPr lang="en-US" i="1" dirty="0">
                            <a:solidFill>
                              <a:schemeClr val="tx1">
                                <a:lumMod val="50000"/>
                                <a:lumOff val="50000"/>
                              </a:schemeClr>
                            </a:solidFill>
                            <a:latin typeface="Cambria Math" panose="02040503050406030204" pitchFamily="18" charset="0"/>
                          </a:rPr>
                          <m:t>3</m:t>
                        </m:r>
                      </m:sub>
                    </m:sSub>
                  </m:oMath>
                </a14:m>
                <a:r>
                  <a:rPr lang="en-US" dirty="0">
                    <a:solidFill>
                      <a:schemeClr val="tx1">
                        <a:lumMod val="50000"/>
                        <a:lumOff val="50000"/>
                      </a:schemeClr>
                    </a:solidFill>
                    <a:ea typeface="Cambria Math" panose="02040503050406030204" pitchFamily="18" charset="0"/>
                  </a:rPr>
                  <a:t> </a:t>
                </a:r>
                <a14:m>
                  <m:oMath xmlns:m="http://schemas.openxmlformats.org/officeDocument/2006/math">
                    <m:r>
                      <a:rPr lang="en-US" i="1" dirty="0">
                        <a:solidFill>
                          <a:schemeClr val="tx1">
                            <a:lumMod val="50000"/>
                            <a:lumOff val="50000"/>
                          </a:schemeClr>
                        </a:solidFill>
                        <a:latin typeface="Cambria Math" panose="02040503050406030204" pitchFamily="18" charset="0"/>
                        <a:ea typeface="Cambria Math" panose="02040503050406030204" pitchFamily="18" charset="0"/>
                      </a:rPr>
                      <m:t>∧</m:t>
                    </m:r>
                    <m:sSub>
                      <m:sSubPr>
                        <m:ctrlPr>
                          <a:rPr lang="en-US" i="1" dirty="0">
                            <a:solidFill>
                              <a:schemeClr val="tx1">
                                <a:lumMod val="50000"/>
                                <a:lumOff val="50000"/>
                              </a:schemeClr>
                            </a:solidFill>
                            <a:latin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rPr>
                          <m:t>𝑥</m:t>
                        </m:r>
                      </m:e>
                      <m:sub>
                        <m:r>
                          <a:rPr lang="en-US" i="1" dirty="0">
                            <a:solidFill>
                              <a:schemeClr val="tx1">
                                <a:lumMod val="50000"/>
                                <a:lumOff val="50000"/>
                              </a:schemeClr>
                            </a:solidFill>
                            <a:latin typeface="Cambria Math" panose="02040503050406030204" pitchFamily="18" charset="0"/>
                          </a:rPr>
                          <m:t>4</m:t>
                        </m:r>
                      </m:sub>
                    </m:sSub>
                  </m:oMath>
                </a14:m>
                <a:r>
                  <a:rPr lang="en-US" dirty="0">
                    <a:solidFill>
                      <a:schemeClr val="tx1">
                        <a:lumMod val="50000"/>
                        <a:lumOff val="50000"/>
                      </a:schemeClr>
                    </a:solidFill>
                    <a:ea typeface="Cambria Math" panose="02040503050406030204" pitchFamily="18" charset="0"/>
                  </a:rPr>
                  <a:t> </a:t>
                </a:r>
                <a14:m>
                  <m:oMath xmlns:m="http://schemas.openxmlformats.org/officeDocument/2006/math">
                    <m:r>
                      <a:rPr lang="en-US" i="1" dirty="0">
                        <a:solidFill>
                          <a:schemeClr val="tx1">
                            <a:lumMod val="50000"/>
                            <a:lumOff val="50000"/>
                          </a:schemeClr>
                        </a:solidFill>
                        <a:latin typeface="Cambria Math" panose="02040503050406030204" pitchFamily="18" charset="0"/>
                        <a:ea typeface="Cambria Math" panose="02040503050406030204" pitchFamily="18" charset="0"/>
                      </a:rPr>
                      <m:t>∧</m:t>
                    </m:r>
                    <m:sSub>
                      <m:sSubPr>
                        <m:ctrlPr>
                          <a:rPr lang="en-US" i="1" dirty="0">
                            <a:solidFill>
                              <a:schemeClr val="tx1">
                                <a:lumMod val="50000"/>
                                <a:lumOff val="50000"/>
                              </a:schemeClr>
                            </a:solidFill>
                            <a:latin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rPr>
                          <m:t>𝑥</m:t>
                        </m:r>
                      </m:e>
                      <m:sub>
                        <m:r>
                          <a:rPr lang="en-US" i="1" dirty="0">
                            <a:solidFill>
                              <a:schemeClr val="tx1">
                                <a:lumMod val="50000"/>
                                <a:lumOff val="50000"/>
                              </a:schemeClr>
                            </a:solidFill>
                            <a:latin typeface="Cambria Math" panose="02040503050406030204" pitchFamily="18" charset="0"/>
                          </a:rPr>
                          <m:t>5</m:t>
                        </m:r>
                      </m:sub>
                    </m:sSub>
                    <m:r>
                      <a:rPr lang="en-US" i="1" dirty="0">
                        <a:solidFill>
                          <a:schemeClr val="tx1">
                            <a:lumMod val="50000"/>
                            <a:lumOff val="50000"/>
                          </a:schemeClr>
                        </a:solidFill>
                        <a:latin typeface="Cambria Math" panose="02040503050406030204" pitchFamily="18" charset="0"/>
                        <a:ea typeface="Cambria Math" panose="02040503050406030204" pitchFamily="18" charset="0"/>
                      </a:rPr>
                      <m:t>∧</m:t>
                    </m:r>
                    <m:sSub>
                      <m:sSubPr>
                        <m:ctrlPr>
                          <a:rPr lang="en-US" i="1" dirty="0">
                            <a:solidFill>
                              <a:schemeClr val="tx1">
                                <a:lumMod val="50000"/>
                                <a:lumOff val="50000"/>
                              </a:schemeClr>
                            </a:solidFill>
                            <a:latin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rPr>
                          <m:t>𝑥</m:t>
                        </m:r>
                      </m:e>
                      <m:sub>
                        <m:r>
                          <a:rPr lang="en-US" i="1" dirty="0">
                            <a:solidFill>
                              <a:schemeClr val="tx1">
                                <a:lumMod val="50000"/>
                                <a:lumOff val="50000"/>
                              </a:schemeClr>
                            </a:solidFill>
                            <a:latin typeface="Cambria Math" panose="02040503050406030204" pitchFamily="18" charset="0"/>
                          </a:rPr>
                          <m:t>100</m:t>
                        </m:r>
                      </m:sub>
                    </m:sSub>
                  </m:oMath>
                </a14:m>
                <a:endParaRPr lang="en-US"/>
              </a:p>
            </p:txBody>
          </p:sp>
        </mc:Choice>
        <mc:Fallback xmlns="">
          <p:sp>
            <p:nvSpPr>
              <p:cNvPr id="10" name="Rectangle 9">
                <a:extLst>
                  <a:ext uri="{FF2B5EF4-FFF2-40B4-BE49-F238E27FC236}">
                    <a16:creationId xmlns:a16="http://schemas.microsoft.com/office/drawing/2014/main" id="{D534217D-C88B-B248-9723-77461FB7B6AB}"/>
                  </a:ext>
                </a:extLst>
              </p:cNvPr>
              <p:cNvSpPr>
                <a:spLocks noRot="1" noChangeAspect="1" noMove="1" noResize="1" noEditPoints="1" noAdjustHandles="1" noChangeArrowheads="1" noChangeShapeType="1" noTextEdit="1"/>
              </p:cNvSpPr>
              <p:nvPr/>
            </p:nvSpPr>
            <p:spPr>
              <a:xfrm>
                <a:off x="5753496" y="177621"/>
                <a:ext cx="2933304" cy="369332"/>
              </a:xfrm>
              <a:prstGeom prst="rect">
                <a:avLst/>
              </a:prstGeom>
              <a:blipFill>
                <a:blip r:embed="rId4"/>
                <a:stretch>
                  <a:fillRect l="-431" b="-13333"/>
                </a:stretch>
              </a:blipFill>
            </p:spPr>
            <p:txBody>
              <a:bodyPr/>
              <a:lstStyle/>
              <a:p>
                <a:r>
                  <a:rPr lang="en-US">
                    <a:noFill/>
                  </a:rPr>
                  <a:t> </a:t>
                </a:r>
              </a:p>
            </p:txBody>
          </p:sp>
        </mc:Fallback>
      </mc:AlternateContent>
    </p:spTree>
    <p:extLst>
      <p:ext uri="{BB962C8B-B14F-4D97-AF65-F5344CB8AC3E}">
        <p14:creationId xmlns:p14="http://schemas.microsoft.com/office/powerpoint/2010/main" val="42404432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C921938-476A-4922-BE24-3B8F6A2854D9}" type="slidenum">
              <a:rPr lang="en-US" smtClean="0"/>
              <a:pPr/>
              <a:t>15</a:t>
            </a:fld>
            <a:endParaRPr lang="en-US" dirty="0"/>
          </a:p>
        </p:txBody>
      </p:sp>
      <p:sp>
        <p:nvSpPr>
          <p:cNvPr id="8" name="Title 7"/>
          <p:cNvSpPr>
            <a:spLocks noGrp="1"/>
          </p:cNvSpPr>
          <p:nvPr>
            <p:ph type="title"/>
          </p:nvPr>
        </p:nvSpPr>
        <p:spPr/>
        <p:txBody>
          <a:bodyPr/>
          <a:lstStyle/>
          <a:p>
            <a:r>
              <a:rPr lang="en-US" dirty="0"/>
              <a:t>Learning Conjunctions (III)</a:t>
            </a:r>
          </a:p>
        </p:txBody>
      </p:sp>
      <mc:AlternateContent xmlns:mc="http://schemas.openxmlformats.org/markup-compatibility/2006" xmlns:a14="http://schemas.microsoft.com/office/drawing/2010/main">
        <mc:Choice Requires="a14">
          <p:sp>
            <p:nvSpPr>
              <p:cNvPr id="9" name="Content Placeholder 8"/>
              <p:cNvSpPr>
                <a:spLocks noGrp="1"/>
              </p:cNvSpPr>
              <p:nvPr>
                <p:ph idx="1"/>
              </p:nvPr>
            </p:nvSpPr>
            <p:spPr/>
            <p:txBody>
              <a:bodyPr/>
              <a:lstStyle/>
              <a:p>
                <a:r>
                  <a:rPr lang="en-US" dirty="0"/>
                  <a:t>Protocol III:  Some random source (e.g., Nature) provides training examples</a:t>
                </a:r>
              </a:p>
              <a:p>
                <a:pPr lvl="1"/>
                <a:r>
                  <a:rPr lang="en-US" dirty="0"/>
                  <a:t>Teacher (Nature) provides the labels (</a:t>
                </a:r>
                <a14:m>
                  <m:oMath xmlns:m="http://schemas.openxmlformats.org/officeDocument/2006/math">
                    <m:r>
                      <a:rPr lang="en-US" i="1" dirty="0">
                        <a:latin typeface="Cambria Math" panose="02040503050406030204" pitchFamily="18" charset="0"/>
                      </a:rPr>
                      <m:t>𝑓</m:t>
                    </m:r>
                    <m:r>
                      <a:rPr lang="en-US" i="1" dirty="0">
                        <a:latin typeface="Cambria Math" panose="02040503050406030204" pitchFamily="18" charset="0"/>
                      </a:rPr>
                      <m:t>(</m:t>
                    </m:r>
                    <m:r>
                      <a:rPr lang="en-US" i="1" dirty="0">
                        <a:latin typeface="Cambria Math" panose="02040503050406030204" pitchFamily="18" charset="0"/>
                      </a:rPr>
                      <m:t>𝑥</m:t>
                    </m:r>
                    <m:r>
                      <a:rPr lang="en-US" i="1" dirty="0">
                        <a:latin typeface="Cambria Math" panose="02040503050406030204" pitchFamily="18" charset="0"/>
                      </a:rPr>
                      <m:t>)</m:t>
                    </m:r>
                  </m:oMath>
                </a14:m>
                <a:r>
                  <a:rPr lang="en-US" dirty="0"/>
                  <a:t>) </a:t>
                </a:r>
              </a:p>
              <a:p>
                <a:r>
                  <a:rPr lang="en-US" dirty="0"/>
                  <a:t> Algorithm:  Elimination </a:t>
                </a:r>
              </a:p>
              <a:p>
                <a:pPr lvl="1"/>
                <a:r>
                  <a:rPr lang="en-US" dirty="0"/>
                  <a:t>Start with the set of all literals as candidates</a:t>
                </a:r>
              </a:p>
              <a:p>
                <a:pPr lvl="1"/>
                <a:r>
                  <a:rPr lang="en-US" dirty="0"/>
                  <a:t>Eliminate a literal that is not active (0) in a positive example</a:t>
                </a:r>
              </a:p>
              <a:p>
                <a:pPr lvl="1"/>
                <a14:m>
                  <m:oMath xmlns:m="http://schemas.openxmlformats.org/officeDocument/2006/math">
                    <m:r>
                      <a:rPr lang="en-US" i="1" dirty="0" smtClean="0">
                        <a:latin typeface="Cambria Math" panose="02040503050406030204" pitchFamily="18" charset="0"/>
                      </a:rPr>
                      <m:t>&lt;(1,1,1,1,1,1,…,1,1), 1&gt;     </m:t>
                    </m:r>
                  </m:oMath>
                </a14:m>
                <a:endParaRPr lang="en-US" dirty="0"/>
              </a:p>
              <a:p>
                <a:pPr lvl="1"/>
                <a14:m>
                  <m:oMath xmlns:m="http://schemas.openxmlformats.org/officeDocument/2006/math">
                    <m:r>
                      <a:rPr lang="en-US" i="1" dirty="0" smtClean="0">
                        <a:latin typeface="Cambria Math" panose="02040503050406030204" pitchFamily="18" charset="0"/>
                      </a:rPr>
                      <m:t>&lt;(1,1,1,0,0,0,…,0,0), 0&gt;</m:t>
                    </m:r>
                  </m:oMath>
                </a14:m>
                <a:endParaRPr lang="en-US" dirty="0"/>
              </a:p>
              <a:p>
                <a:endParaRPr lang="en-US" dirty="0"/>
              </a:p>
            </p:txBody>
          </p:sp>
        </mc:Choice>
        <mc:Fallback xmlns="">
          <p:sp>
            <p:nvSpPr>
              <p:cNvPr id="9" name="Content Placeholder 8"/>
              <p:cNvSpPr>
                <a:spLocks noGrp="1" noRot="1" noChangeAspect="1" noMove="1" noResize="1" noEditPoints="1" noAdjustHandles="1" noChangeArrowheads="1" noChangeShapeType="1" noTextEdit="1"/>
              </p:cNvSpPr>
              <p:nvPr>
                <p:ph idx="1"/>
              </p:nvPr>
            </p:nvSpPr>
            <p:spPr>
              <a:blipFill>
                <a:blip r:embed="rId3"/>
                <a:stretch>
                  <a:fillRect l="-1037" t="-13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7759D64D-CCF4-B14C-A956-1E3B79492EA9}"/>
                  </a:ext>
                </a:extLst>
              </p:cNvPr>
              <p:cNvSpPr/>
              <p:nvPr/>
            </p:nvSpPr>
            <p:spPr>
              <a:xfrm>
                <a:off x="5753496" y="177621"/>
                <a:ext cx="2933304" cy="369332"/>
              </a:xfrm>
              <a:prstGeom prst="rect">
                <a:avLst/>
              </a:prstGeom>
            </p:spPr>
            <p:txBody>
              <a:bodyPr wrap="none">
                <a:spAutoFit/>
              </a:bodyPr>
              <a:lstStyle/>
              <a:p>
                <a14:m>
                  <m:oMath xmlns:m="http://schemas.openxmlformats.org/officeDocument/2006/math">
                    <m:r>
                      <a:rPr lang="en-US" b="0" i="1" dirty="0">
                        <a:solidFill>
                          <a:schemeClr val="tx1">
                            <a:lumMod val="50000"/>
                            <a:lumOff val="50000"/>
                          </a:schemeClr>
                        </a:solidFill>
                        <a:latin typeface="Cambria Math" panose="02040503050406030204" pitchFamily="18" charset="0"/>
                      </a:rPr>
                      <m:t>𝑓</m:t>
                    </m:r>
                    <m:r>
                      <a:rPr lang="en-US" i="1" dirty="0">
                        <a:solidFill>
                          <a:schemeClr val="tx1">
                            <a:lumMod val="50000"/>
                            <a:lumOff val="50000"/>
                          </a:schemeClr>
                        </a:solidFill>
                        <a:latin typeface="Cambria Math" panose="02040503050406030204" pitchFamily="18" charset="0"/>
                      </a:rPr>
                      <m:t>=</m:t>
                    </m:r>
                    <m:sSub>
                      <m:sSubPr>
                        <m:ctrlPr>
                          <a:rPr lang="en-US" i="1" dirty="0">
                            <a:solidFill>
                              <a:schemeClr val="tx1">
                                <a:lumMod val="50000"/>
                                <a:lumOff val="50000"/>
                              </a:schemeClr>
                            </a:solidFill>
                            <a:latin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rPr>
                          <m:t>𝑥</m:t>
                        </m:r>
                      </m:e>
                      <m:sub>
                        <m:r>
                          <a:rPr lang="en-US" i="1" dirty="0">
                            <a:solidFill>
                              <a:schemeClr val="tx1">
                                <a:lumMod val="50000"/>
                                <a:lumOff val="50000"/>
                              </a:schemeClr>
                            </a:solidFill>
                            <a:latin typeface="Cambria Math" panose="02040503050406030204" pitchFamily="18" charset="0"/>
                          </a:rPr>
                          <m:t>2</m:t>
                        </m:r>
                      </m:sub>
                    </m:sSub>
                    <m:r>
                      <a:rPr lang="en-US" i="1" dirty="0">
                        <a:solidFill>
                          <a:schemeClr val="tx1">
                            <a:lumMod val="50000"/>
                            <a:lumOff val="50000"/>
                          </a:schemeClr>
                        </a:solidFill>
                        <a:latin typeface="Cambria Math" panose="02040503050406030204" pitchFamily="18" charset="0"/>
                        <a:ea typeface="Cambria Math" panose="02040503050406030204" pitchFamily="18" charset="0"/>
                      </a:rPr>
                      <m:t>∧</m:t>
                    </m:r>
                    <m:sSub>
                      <m:sSubPr>
                        <m:ctrlPr>
                          <a:rPr lang="en-US" i="1" dirty="0">
                            <a:solidFill>
                              <a:schemeClr val="tx1">
                                <a:lumMod val="50000"/>
                                <a:lumOff val="50000"/>
                              </a:schemeClr>
                            </a:solidFill>
                            <a:latin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rPr>
                          <m:t>𝑥</m:t>
                        </m:r>
                      </m:e>
                      <m:sub>
                        <m:r>
                          <a:rPr lang="en-US" i="1" dirty="0">
                            <a:solidFill>
                              <a:schemeClr val="tx1">
                                <a:lumMod val="50000"/>
                                <a:lumOff val="50000"/>
                              </a:schemeClr>
                            </a:solidFill>
                            <a:latin typeface="Cambria Math" panose="02040503050406030204" pitchFamily="18" charset="0"/>
                          </a:rPr>
                          <m:t>3</m:t>
                        </m:r>
                      </m:sub>
                    </m:sSub>
                  </m:oMath>
                </a14:m>
                <a:r>
                  <a:rPr lang="en-US" dirty="0">
                    <a:solidFill>
                      <a:schemeClr val="tx1">
                        <a:lumMod val="50000"/>
                        <a:lumOff val="50000"/>
                      </a:schemeClr>
                    </a:solidFill>
                    <a:ea typeface="Cambria Math" panose="02040503050406030204" pitchFamily="18" charset="0"/>
                  </a:rPr>
                  <a:t> </a:t>
                </a:r>
                <a14:m>
                  <m:oMath xmlns:m="http://schemas.openxmlformats.org/officeDocument/2006/math">
                    <m:r>
                      <a:rPr lang="en-US" i="1" dirty="0">
                        <a:solidFill>
                          <a:schemeClr val="tx1">
                            <a:lumMod val="50000"/>
                            <a:lumOff val="50000"/>
                          </a:schemeClr>
                        </a:solidFill>
                        <a:latin typeface="Cambria Math" panose="02040503050406030204" pitchFamily="18" charset="0"/>
                        <a:ea typeface="Cambria Math" panose="02040503050406030204" pitchFamily="18" charset="0"/>
                      </a:rPr>
                      <m:t>∧</m:t>
                    </m:r>
                    <m:sSub>
                      <m:sSubPr>
                        <m:ctrlPr>
                          <a:rPr lang="en-US" i="1" dirty="0">
                            <a:solidFill>
                              <a:schemeClr val="tx1">
                                <a:lumMod val="50000"/>
                                <a:lumOff val="50000"/>
                              </a:schemeClr>
                            </a:solidFill>
                            <a:latin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rPr>
                          <m:t>𝑥</m:t>
                        </m:r>
                      </m:e>
                      <m:sub>
                        <m:r>
                          <a:rPr lang="en-US" i="1" dirty="0">
                            <a:solidFill>
                              <a:schemeClr val="tx1">
                                <a:lumMod val="50000"/>
                                <a:lumOff val="50000"/>
                              </a:schemeClr>
                            </a:solidFill>
                            <a:latin typeface="Cambria Math" panose="02040503050406030204" pitchFamily="18" charset="0"/>
                          </a:rPr>
                          <m:t>4</m:t>
                        </m:r>
                      </m:sub>
                    </m:sSub>
                  </m:oMath>
                </a14:m>
                <a:r>
                  <a:rPr lang="en-US" dirty="0">
                    <a:solidFill>
                      <a:schemeClr val="tx1">
                        <a:lumMod val="50000"/>
                        <a:lumOff val="50000"/>
                      </a:schemeClr>
                    </a:solidFill>
                    <a:ea typeface="Cambria Math" panose="02040503050406030204" pitchFamily="18" charset="0"/>
                  </a:rPr>
                  <a:t> </a:t>
                </a:r>
                <a14:m>
                  <m:oMath xmlns:m="http://schemas.openxmlformats.org/officeDocument/2006/math">
                    <m:r>
                      <a:rPr lang="en-US" i="1" dirty="0">
                        <a:solidFill>
                          <a:schemeClr val="tx1">
                            <a:lumMod val="50000"/>
                            <a:lumOff val="50000"/>
                          </a:schemeClr>
                        </a:solidFill>
                        <a:latin typeface="Cambria Math" panose="02040503050406030204" pitchFamily="18" charset="0"/>
                        <a:ea typeface="Cambria Math" panose="02040503050406030204" pitchFamily="18" charset="0"/>
                      </a:rPr>
                      <m:t>∧</m:t>
                    </m:r>
                    <m:sSub>
                      <m:sSubPr>
                        <m:ctrlPr>
                          <a:rPr lang="en-US" i="1" dirty="0">
                            <a:solidFill>
                              <a:schemeClr val="tx1">
                                <a:lumMod val="50000"/>
                                <a:lumOff val="50000"/>
                              </a:schemeClr>
                            </a:solidFill>
                            <a:latin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rPr>
                          <m:t>𝑥</m:t>
                        </m:r>
                      </m:e>
                      <m:sub>
                        <m:r>
                          <a:rPr lang="en-US" i="1" dirty="0">
                            <a:solidFill>
                              <a:schemeClr val="tx1">
                                <a:lumMod val="50000"/>
                                <a:lumOff val="50000"/>
                              </a:schemeClr>
                            </a:solidFill>
                            <a:latin typeface="Cambria Math" panose="02040503050406030204" pitchFamily="18" charset="0"/>
                          </a:rPr>
                          <m:t>5</m:t>
                        </m:r>
                      </m:sub>
                    </m:sSub>
                    <m:r>
                      <a:rPr lang="en-US" i="1" dirty="0">
                        <a:solidFill>
                          <a:schemeClr val="tx1">
                            <a:lumMod val="50000"/>
                            <a:lumOff val="50000"/>
                          </a:schemeClr>
                        </a:solidFill>
                        <a:latin typeface="Cambria Math" panose="02040503050406030204" pitchFamily="18" charset="0"/>
                        <a:ea typeface="Cambria Math" panose="02040503050406030204" pitchFamily="18" charset="0"/>
                      </a:rPr>
                      <m:t>∧</m:t>
                    </m:r>
                    <m:sSub>
                      <m:sSubPr>
                        <m:ctrlPr>
                          <a:rPr lang="en-US" i="1" dirty="0">
                            <a:solidFill>
                              <a:schemeClr val="tx1">
                                <a:lumMod val="50000"/>
                                <a:lumOff val="50000"/>
                              </a:schemeClr>
                            </a:solidFill>
                            <a:latin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rPr>
                          <m:t>𝑥</m:t>
                        </m:r>
                      </m:e>
                      <m:sub>
                        <m:r>
                          <a:rPr lang="en-US" i="1" dirty="0">
                            <a:solidFill>
                              <a:schemeClr val="tx1">
                                <a:lumMod val="50000"/>
                                <a:lumOff val="50000"/>
                              </a:schemeClr>
                            </a:solidFill>
                            <a:latin typeface="Cambria Math" panose="02040503050406030204" pitchFamily="18" charset="0"/>
                          </a:rPr>
                          <m:t>100</m:t>
                        </m:r>
                      </m:sub>
                    </m:sSub>
                  </m:oMath>
                </a14:m>
                <a:endParaRPr lang="en-US"/>
              </a:p>
            </p:txBody>
          </p:sp>
        </mc:Choice>
        <mc:Fallback xmlns="">
          <p:sp>
            <p:nvSpPr>
              <p:cNvPr id="10" name="Rectangle 9">
                <a:extLst>
                  <a:ext uri="{FF2B5EF4-FFF2-40B4-BE49-F238E27FC236}">
                    <a16:creationId xmlns:a16="http://schemas.microsoft.com/office/drawing/2014/main" id="{7759D64D-CCF4-B14C-A956-1E3B79492EA9}"/>
                  </a:ext>
                </a:extLst>
              </p:cNvPr>
              <p:cNvSpPr>
                <a:spLocks noRot="1" noChangeAspect="1" noMove="1" noResize="1" noEditPoints="1" noAdjustHandles="1" noChangeArrowheads="1" noChangeShapeType="1" noTextEdit="1"/>
              </p:cNvSpPr>
              <p:nvPr/>
            </p:nvSpPr>
            <p:spPr>
              <a:xfrm>
                <a:off x="5753496" y="177621"/>
                <a:ext cx="2933304" cy="369332"/>
              </a:xfrm>
              <a:prstGeom prst="rect">
                <a:avLst/>
              </a:prstGeom>
              <a:blipFill>
                <a:blip r:embed="rId4"/>
                <a:stretch>
                  <a:fillRect l="-431" b="-13333"/>
                </a:stretch>
              </a:blipFill>
            </p:spPr>
            <p:txBody>
              <a:bodyPr/>
              <a:lstStyle/>
              <a:p>
                <a:r>
                  <a:rPr lang="en-US">
                    <a:noFill/>
                  </a:rPr>
                  <a:t> </a:t>
                </a:r>
              </a:p>
            </p:txBody>
          </p:sp>
        </mc:Fallback>
      </mc:AlternateContent>
    </p:spTree>
    <p:extLst>
      <p:ext uri="{BB962C8B-B14F-4D97-AF65-F5344CB8AC3E}">
        <p14:creationId xmlns:p14="http://schemas.microsoft.com/office/powerpoint/2010/main" val="34578017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C921938-476A-4922-BE24-3B8F6A2854D9}" type="slidenum">
              <a:rPr lang="en-US" smtClean="0"/>
              <a:pPr/>
              <a:t>16</a:t>
            </a:fld>
            <a:endParaRPr lang="en-US" dirty="0"/>
          </a:p>
        </p:txBody>
      </p:sp>
      <p:sp>
        <p:nvSpPr>
          <p:cNvPr id="8" name="Title 7"/>
          <p:cNvSpPr>
            <a:spLocks noGrp="1"/>
          </p:cNvSpPr>
          <p:nvPr>
            <p:ph type="title"/>
          </p:nvPr>
        </p:nvSpPr>
        <p:spPr/>
        <p:txBody>
          <a:bodyPr/>
          <a:lstStyle/>
          <a:p>
            <a:r>
              <a:rPr lang="en-US" dirty="0"/>
              <a:t>Learning Conjunctions (III)</a:t>
            </a:r>
          </a:p>
        </p:txBody>
      </p:sp>
      <mc:AlternateContent xmlns:mc="http://schemas.openxmlformats.org/markup-compatibility/2006" xmlns:a14="http://schemas.microsoft.com/office/drawing/2010/main">
        <mc:Choice Requires="a14">
          <p:sp>
            <p:nvSpPr>
              <p:cNvPr id="9" name="Content Placeholder 8"/>
              <p:cNvSpPr>
                <a:spLocks noGrp="1"/>
              </p:cNvSpPr>
              <p:nvPr>
                <p:ph idx="1"/>
              </p:nvPr>
            </p:nvSpPr>
            <p:spPr>
              <a:xfrm>
                <a:off x="1" y="902369"/>
                <a:ext cx="9144000" cy="3690798"/>
              </a:xfrm>
            </p:spPr>
            <p:txBody>
              <a:bodyPr>
                <a:normAutofit/>
              </a:bodyPr>
              <a:lstStyle/>
              <a:p>
                <a:r>
                  <a:rPr lang="en-US" dirty="0"/>
                  <a:t>Protocol III:  Some random source (e.g., Nature) provides training examples</a:t>
                </a:r>
              </a:p>
              <a:p>
                <a:pPr lvl="1"/>
                <a:r>
                  <a:rPr lang="en-US" dirty="0"/>
                  <a:t>Teacher (Nature) provides the labels (</a:t>
                </a:r>
                <a14:m>
                  <m:oMath xmlns:m="http://schemas.openxmlformats.org/officeDocument/2006/math">
                    <m:r>
                      <a:rPr lang="en-US" i="1" dirty="0">
                        <a:latin typeface="Cambria Math" panose="02040503050406030204" pitchFamily="18" charset="0"/>
                      </a:rPr>
                      <m:t>𝑓</m:t>
                    </m:r>
                    <m:r>
                      <a:rPr lang="en-US" i="1" dirty="0">
                        <a:latin typeface="Cambria Math" panose="02040503050406030204" pitchFamily="18" charset="0"/>
                      </a:rPr>
                      <m:t>(</m:t>
                    </m:r>
                    <m:r>
                      <a:rPr lang="en-US" i="1" dirty="0">
                        <a:latin typeface="Cambria Math" panose="02040503050406030204" pitchFamily="18" charset="0"/>
                      </a:rPr>
                      <m:t>𝑥</m:t>
                    </m:r>
                    <m:r>
                      <a:rPr lang="en-US" i="1" dirty="0">
                        <a:latin typeface="Cambria Math" panose="02040503050406030204" pitchFamily="18" charset="0"/>
                      </a:rPr>
                      <m:t>)</m:t>
                    </m:r>
                  </m:oMath>
                </a14:m>
                <a:r>
                  <a:rPr lang="en-US" dirty="0"/>
                  <a:t>) </a:t>
                </a:r>
              </a:p>
              <a:p>
                <a:r>
                  <a:rPr lang="en-US" dirty="0"/>
                  <a:t> Algorithm:  Elimination </a:t>
                </a:r>
              </a:p>
              <a:p>
                <a:pPr lvl="1"/>
                <a:r>
                  <a:rPr lang="en-US" dirty="0"/>
                  <a:t>Start with the set of all literals as candidates</a:t>
                </a:r>
              </a:p>
              <a:p>
                <a:pPr lvl="1"/>
                <a:r>
                  <a:rPr lang="en-US" dirty="0"/>
                  <a:t>Eliminate a literal that is not active (0) in a positive example</a:t>
                </a:r>
              </a:p>
              <a:p>
                <a:pPr lvl="1"/>
                <a14:m>
                  <m:oMath xmlns:m="http://schemas.openxmlformats.org/officeDocument/2006/math">
                    <m:r>
                      <a:rPr lang="en-US" i="1" dirty="0" smtClean="0">
                        <a:latin typeface="Cambria Math" panose="02040503050406030204" pitchFamily="18" charset="0"/>
                      </a:rPr>
                      <m:t>&lt;(1,1,1,1,1,1,…,1,1), 1&gt;     </m:t>
                    </m:r>
                  </m:oMath>
                </a14:m>
                <a:endParaRPr lang="en-US" dirty="0"/>
              </a:p>
              <a:p>
                <a:pPr lvl="1"/>
                <a14:m>
                  <m:oMath xmlns:m="http://schemas.openxmlformats.org/officeDocument/2006/math">
                    <m:r>
                      <a:rPr lang="en-US" i="1" dirty="0" smtClean="0">
                        <a:latin typeface="Cambria Math" panose="02040503050406030204" pitchFamily="18" charset="0"/>
                      </a:rPr>
                      <m:t>&lt;(1,1,1,0,0,0,…,0,0), 0&gt;     </m:t>
                    </m:r>
                  </m:oMath>
                </a14:m>
                <a:r>
                  <a:rPr lang="en-US" dirty="0">
                    <a:solidFill>
                      <a:schemeClr val="accent1"/>
                    </a:solidFill>
                    <a:sym typeface="Wingdings" pitchFamily="2" charset="2"/>
                  </a:rPr>
                  <a:t></a:t>
                </a:r>
                <a:r>
                  <a:rPr lang="en-US" dirty="0">
                    <a:solidFill>
                      <a:schemeClr val="accent1"/>
                    </a:solidFill>
                  </a:rPr>
                  <a:t> learned nothing:  </a:t>
                </a:r>
                <a14:m>
                  <m:oMath xmlns:m="http://schemas.openxmlformats.org/officeDocument/2006/math">
                    <m:r>
                      <a:rPr lang="en-US" b="0" i="1" dirty="0">
                        <a:solidFill>
                          <a:schemeClr val="accent1"/>
                        </a:solidFill>
                        <a:latin typeface="Cambria Math" panose="02040503050406030204" pitchFamily="18" charset="0"/>
                      </a:rPr>
                      <m:t>h</m:t>
                    </m:r>
                    <m:r>
                      <a:rPr lang="en-US" b="0" i="1" dirty="0">
                        <a:solidFill>
                          <a:schemeClr val="accent1"/>
                        </a:solidFill>
                        <a:latin typeface="Cambria Math" panose="02040503050406030204" pitchFamily="18" charset="0"/>
                      </a:rPr>
                      <m:t>=</m:t>
                    </m:r>
                    <m:sSub>
                      <m:sSubPr>
                        <m:ctrlPr>
                          <a:rPr lang="en-US" b="0" i="1" dirty="0">
                            <a:solidFill>
                              <a:schemeClr val="accent1"/>
                            </a:solidFill>
                            <a:latin typeface="Cambria Math" panose="02040503050406030204" pitchFamily="18" charset="0"/>
                          </a:rPr>
                        </m:ctrlPr>
                      </m:sSubPr>
                      <m:e>
                        <m:r>
                          <a:rPr lang="en-US" b="0" i="1" dirty="0">
                            <a:solidFill>
                              <a:schemeClr val="accent1"/>
                            </a:solidFill>
                            <a:latin typeface="Cambria Math" panose="02040503050406030204" pitchFamily="18" charset="0"/>
                          </a:rPr>
                          <m:t>𝑥</m:t>
                        </m:r>
                      </m:e>
                      <m:sub>
                        <m:r>
                          <a:rPr lang="en-US" b="0" i="1" dirty="0">
                            <a:solidFill>
                              <a:schemeClr val="accent1"/>
                            </a:solidFill>
                            <a:latin typeface="Cambria Math" panose="02040503050406030204" pitchFamily="18" charset="0"/>
                          </a:rPr>
                          <m:t>1</m:t>
                        </m:r>
                      </m:sub>
                    </m:sSub>
                    <m:r>
                      <a:rPr lang="en-US" b="0" i="1" dirty="0">
                        <a:solidFill>
                          <a:schemeClr val="accent1"/>
                        </a:solidFill>
                        <a:latin typeface="Cambria Math" panose="02040503050406030204" pitchFamily="18" charset="0"/>
                      </a:rPr>
                      <m:t> </m:t>
                    </m:r>
                    <m:r>
                      <a:rPr lang="en-US" b="0" i="1" dirty="0">
                        <a:solidFill>
                          <a:schemeClr val="accent1"/>
                        </a:solidFill>
                        <a:latin typeface="Cambria Math" panose="02040503050406030204" pitchFamily="18" charset="0"/>
                        <a:ea typeface="Cambria Math" panose="02040503050406030204" pitchFamily="18" charset="0"/>
                      </a:rPr>
                      <m:t>∧</m:t>
                    </m:r>
                  </m:oMath>
                </a14:m>
                <a:r>
                  <a:rPr lang="en-US" dirty="0">
                    <a:solidFill>
                      <a:schemeClr val="accent1"/>
                    </a:solidFill>
                  </a:rPr>
                  <a:t> </a:t>
                </a:r>
                <a14:m>
                  <m:oMath xmlns:m="http://schemas.openxmlformats.org/officeDocument/2006/math">
                    <m:sSub>
                      <m:sSubPr>
                        <m:ctrlPr>
                          <a:rPr lang="en-US" i="1" dirty="0">
                            <a:solidFill>
                              <a:schemeClr val="accent1"/>
                            </a:solidFill>
                            <a:latin typeface="Cambria Math" panose="02040503050406030204" pitchFamily="18" charset="0"/>
                          </a:rPr>
                        </m:ctrlPr>
                      </m:sSubPr>
                      <m:e>
                        <m:r>
                          <a:rPr lang="en-US" i="1" dirty="0">
                            <a:solidFill>
                              <a:schemeClr val="accent1"/>
                            </a:solidFill>
                            <a:latin typeface="Cambria Math" panose="02040503050406030204" pitchFamily="18" charset="0"/>
                          </a:rPr>
                          <m:t>𝑥</m:t>
                        </m:r>
                      </m:e>
                      <m:sub>
                        <m:r>
                          <a:rPr lang="en-US" b="0" i="1" dirty="0">
                            <a:solidFill>
                              <a:schemeClr val="accent1"/>
                            </a:solidFill>
                            <a:latin typeface="Cambria Math" panose="02040503050406030204" pitchFamily="18" charset="0"/>
                          </a:rPr>
                          <m:t>2</m:t>
                        </m:r>
                      </m:sub>
                    </m:sSub>
                    <m:r>
                      <a:rPr lang="en-US" b="0" i="1" dirty="0">
                        <a:solidFill>
                          <a:schemeClr val="accent1"/>
                        </a:solidFill>
                        <a:latin typeface="Cambria Math" panose="02040503050406030204" pitchFamily="18" charset="0"/>
                      </a:rPr>
                      <m:t>,</m:t>
                    </m:r>
                    <m:r>
                      <a:rPr lang="en-US" i="1" dirty="0">
                        <a:solidFill>
                          <a:schemeClr val="accent1"/>
                        </a:solidFill>
                        <a:latin typeface="Cambria Math" panose="02040503050406030204" pitchFamily="18" charset="0"/>
                      </a:rPr>
                      <m:t> </m:t>
                    </m:r>
                    <m:r>
                      <a:rPr lang="en-US" b="0" i="1" dirty="0">
                        <a:solidFill>
                          <a:schemeClr val="accent1"/>
                        </a:solidFill>
                        <a:latin typeface="Cambria Math" panose="02040503050406030204" pitchFamily="18" charset="0"/>
                      </a:rPr>
                      <m:t>…, </m:t>
                    </m:r>
                    <m:r>
                      <a:rPr lang="en-US" i="1" dirty="0">
                        <a:solidFill>
                          <a:schemeClr val="accent1"/>
                        </a:solidFill>
                        <a:latin typeface="Cambria Math" panose="02040503050406030204" pitchFamily="18" charset="0"/>
                        <a:ea typeface="Cambria Math" panose="02040503050406030204" pitchFamily="18" charset="0"/>
                      </a:rPr>
                      <m:t>∧ </m:t>
                    </m:r>
                    <m:sSub>
                      <m:sSubPr>
                        <m:ctrlPr>
                          <a:rPr lang="en-US" i="1" dirty="0">
                            <a:solidFill>
                              <a:schemeClr val="accent1"/>
                            </a:solidFill>
                            <a:latin typeface="Cambria Math" panose="02040503050406030204" pitchFamily="18" charset="0"/>
                          </a:rPr>
                        </m:ctrlPr>
                      </m:sSubPr>
                      <m:e>
                        <m:r>
                          <a:rPr lang="en-US" i="1" dirty="0">
                            <a:solidFill>
                              <a:schemeClr val="accent1"/>
                            </a:solidFill>
                            <a:latin typeface="Cambria Math" panose="02040503050406030204" pitchFamily="18" charset="0"/>
                          </a:rPr>
                          <m:t>𝑥</m:t>
                        </m:r>
                      </m:e>
                      <m:sub>
                        <m:r>
                          <a:rPr lang="en-US" i="1" dirty="0">
                            <a:solidFill>
                              <a:schemeClr val="accent1"/>
                            </a:solidFill>
                            <a:latin typeface="Cambria Math" panose="02040503050406030204" pitchFamily="18" charset="0"/>
                          </a:rPr>
                          <m:t>1</m:t>
                        </m:r>
                        <m:r>
                          <a:rPr lang="en-US" b="0" i="1" dirty="0">
                            <a:solidFill>
                              <a:schemeClr val="accent1"/>
                            </a:solidFill>
                            <a:latin typeface="Cambria Math" panose="02040503050406030204" pitchFamily="18" charset="0"/>
                          </a:rPr>
                          <m:t>00</m:t>
                        </m:r>
                      </m:sub>
                    </m:sSub>
                    <m:r>
                      <a:rPr lang="en-US" b="0" i="1" dirty="0">
                        <a:solidFill>
                          <a:schemeClr val="accent1"/>
                        </a:solidFill>
                        <a:latin typeface="Cambria Math" panose="02040503050406030204" pitchFamily="18" charset="0"/>
                      </a:rPr>
                      <m:t> </m:t>
                    </m:r>
                  </m:oMath>
                </a14:m>
                <a:endParaRPr lang="en-US" dirty="0"/>
              </a:p>
              <a:p>
                <a:pPr lvl="1"/>
                <a14:m>
                  <m:oMath xmlns:m="http://schemas.openxmlformats.org/officeDocument/2006/math">
                    <m:r>
                      <a:rPr lang="en-US" i="1" dirty="0" smtClean="0">
                        <a:latin typeface="Cambria Math" panose="02040503050406030204" pitchFamily="18" charset="0"/>
                      </a:rPr>
                      <m:t>&lt;(1,1,1,1,1,0,…0,1,1), 1&gt;</m:t>
                    </m:r>
                  </m:oMath>
                </a14:m>
                <a:endParaRPr lang="en-US" dirty="0"/>
              </a:p>
            </p:txBody>
          </p:sp>
        </mc:Choice>
        <mc:Fallback xmlns="">
          <p:sp>
            <p:nvSpPr>
              <p:cNvPr id="9" name="Content Placeholder 8"/>
              <p:cNvSpPr>
                <a:spLocks noGrp="1" noRot="1" noChangeAspect="1" noMove="1" noResize="1" noEditPoints="1" noAdjustHandles="1" noChangeArrowheads="1" noChangeShapeType="1" noTextEdit="1"/>
              </p:cNvSpPr>
              <p:nvPr>
                <p:ph idx="1"/>
              </p:nvPr>
            </p:nvSpPr>
            <p:spPr>
              <a:xfrm>
                <a:off x="1" y="902369"/>
                <a:ext cx="9144000" cy="3690798"/>
              </a:xfrm>
              <a:blipFill>
                <a:blip r:embed="rId3"/>
                <a:stretch>
                  <a:fillRect l="-867" t="-13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806C9A83-FA51-8C4E-8813-C2FD8FD03073}"/>
                  </a:ext>
                </a:extLst>
              </p:cNvPr>
              <p:cNvSpPr/>
              <p:nvPr/>
            </p:nvSpPr>
            <p:spPr>
              <a:xfrm>
                <a:off x="5753496" y="177621"/>
                <a:ext cx="2933304" cy="369332"/>
              </a:xfrm>
              <a:prstGeom prst="rect">
                <a:avLst/>
              </a:prstGeom>
            </p:spPr>
            <p:txBody>
              <a:bodyPr wrap="none">
                <a:spAutoFit/>
              </a:bodyPr>
              <a:lstStyle/>
              <a:p>
                <a14:m>
                  <m:oMath xmlns:m="http://schemas.openxmlformats.org/officeDocument/2006/math">
                    <m:r>
                      <a:rPr lang="en-US" b="0" i="1" dirty="0">
                        <a:solidFill>
                          <a:schemeClr val="tx1">
                            <a:lumMod val="50000"/>
                            <a:lumOff val="50000"/>
                          </a:schemeClr>
                        </a:solidFill>
                        <a:latin typeface="Cambria Math" panose="02040503050406030204" pitchFamily="18" charset="0"/>
                      </a:rPr>
                      <m:t>𝑓</m:t>
                    </m:r>
                    <m:r>
                      <a:rPr lang="en-US" i="1" dirty="0">
                        <a:solidFill>
                          <a:schemeClr val="tx1">
                            <a:lumMod val="50000"/>
                            <a:lumOff val="50000"/>
                          </a:schemeClr>
                        </a:solidFill>
                        <a:latin typeface="Cambria Math" panose="02040503050406030204" pitchFamily="18" charset="0"/>
                      </a:rPr>
                      <m:t>=</m:t>
                    </m:r>
                    <m:sSub>
                      <m:sSubPr>
                        <m:ctrlPr>
                          <a:rPr lang="en-US" i="1" dirty="0">
                            <a:solidFill>
                              <a:schemeClr val="tx1">
                                <a:lumMod val="50000"/>
                                <a:lumOff val="50000"/>
                              </a:schemeClr>
                            </a:solidFill>
                            <a:latin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rPr>
                          <m:t>𝑥</m:t>
                        </m:r>
                      </m:e>
                      <m:sub>
                        <m:r>
                          <a:rPr lang="en-US" i="1" dirty="0">
                            <a:solidFill>
                              <a:schemeClr val="tx1">
                                <a:lumMod val="50000"/>
                                <a:lumOff val="50000"/>
                              </a:schemeClr>
                            </a:solidFill>
                            <a:latin typeface="Cambria Math" panose="02040503050406030204" pitchFamily="18" charset="0"/>
                          </a:rPr>
                          <m:t>2</m:t>
                        </m:r>
                      </m:sub>
                    </m:sSub>
                    <m:r>
                      <a:rPr lang="en-US" i="1" dirty="0">
                        <a:solidFill>
                          <a:schemeClr val="tx1">
                            <a:lumMod val="50000"/>
                            <a:lumOff val="50000"/>
                          </a:schemeClr>
                        </a:solidFill>
                        <a:latin typeface="Cambria Math" panose="02040503050406030204" pitchFamily="18" charset="0"/>
                        <a:ea typeface="Cambria Math" panose="02040503050406030204" pitchFamily="18" charset="0"/>
                      </a:rPr>
                      <m:t>∧</m:t>
                    </m:r>
                    <m:sSub>
                      <m:sSubPr>
                        <m:ctrlPr>
                          <a:rPr lang="en-US" i="1" dirty="0">
                            <a:solidFill>
                              <a:schemeClr val="tx1">
                                <a:lumMod val="50000"/>
                                <a:lumOff val="50000"/>
                              </a:schemeClr>
                            </a:solidFill>
                            <a:latin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rPr>
                          <m:t>𝑥</m:t>
                        </m:r>
                      </m:e>
                      <m:sub>
                        <m:r>
                          <a:rPr lang="en-US" i="1" dirty="0">
                            <a:solidFill>
                              <a:schemeClr val="tx1">
                                <a:lumMod val="50000"/>
                                <a:lumOff val="50000"/>
                              </a:schemeClr>
                            </a:solidFill>
                            <a:latin typeface="Cambria Math" panose="02040503050406030204" pitchFamily="18" charset="0"/>
                          </a:rPr>
                          <m:t>3</m:t>
                        </m:r>
                      </m:sub>
                    </m:sSub>
                  </m:oMath>
                </a14:m>
                <a:r>
                  <a:rPr lang="en-US" dirty="0">
                    <a:solidFill>
                      <a:schemeClr val="tx1">
                        <a:lumMod val="50000"/>
                        <a:lumOff val="50000"/>
                      </a:schemeClr>
                    </a:solidFill>
                    <a:ea typeface="Cambria Math" panose="02040503050406030204" pitchFamily="18" charset="0"/>
                  </a:rPr>
                  <a:t> </a:t>
                </a:r>
                <a14:m>
                  <m:oMath xmlns:m="http://schemas.openxmlformats.org/officeDocument/2006/math">
                    <m:r>
                      <a:rPr lang="en-US" i="1" dirty="0">
                        <a:solidFill>
                          <a:schemeClr val="tx1">
                            <a:lumMod val="50000"/>
                            <a:lumOff val="50000"/>
                          </a:schemeClr>
                        </a:solidFill>
                        <a:latin typeface="Cambria Math" panose="02040503050406030204" pitchFamily="18" charset="0"/>
                        <a:ea typeface="Cambria Math" panose="02040503050406030204" pitchFamily="18" charset="0"/>
                      </a:rPr>
                      <m:t>∧</m:t>
                    </m:r>
                    <m:sSub>
                      <m:sSubPr>
                        <m:ctrlPr>
                          <a:rPr lang="en-US" i="1" dirty="0">
                            <a:solidFill>
                              <a:schemeClr val="tx1">
                                <a:lumMod val="50000"/>
                                <a:lumOff val="50000"/>
                              </a:schemeClr>
                            </a:solidFill>
                            <a:latin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rPr>
                          <m:t>𝑥</m:t>
                        </m:r>
                      </m:e>
                      <m:sub>
                        <m:r>
                          <a:rPr lang="en-US" i="1" dirty="0">
                            <a:solidFill>
                              <a:schemeClr val="tx1">
                                <a:lumMod val="50000"/>
                                <a:lumOff val="50000"/>
                              </a:schemeClr>
                            </a:solidFill>
                            <a:latin typeface="Cambria Math" panose="02040503050406030204" pitchFamily="18" charset="0"/>
                          </a:rPr>
                          <m:t>4</m:t>
                        </m:r>
                      </m:sub>
                    </m:sSub>
                  </m:oMath>
                </a14:m>
                <a:r>
                  <a:rPr lang="en-US" dirty="0">
                    <a:solidFill>
                      <a:schemeClr val="tx1">
                        <a:lumMod val="50000"/>
                        <a:lumOff val="50000"/>
                      </a:schemeClr>
                    </a:solidFill>
                    <a:ea typeface="Cambria Math" panose="02040503050406030204" pitchFamily="18" charset="0"/>
                  </a:rPr>
                  <a:t> </a:t>
                </a:r>
                <a14:m>
                  <m:oMath xmlns:m="http://schemas.openxmlformats.org/officeDocument/2006/math">
                    <m:r>
                      <a:rPr lang="en-US" i="1" dirty="0">
                        <a:solidFill>
                          <a:schemeClr val="tx1">
                            <a:lumMod val="50000"/>
                            <a:lumOff val="50000"/>
                          </a:schemeClr>
                        </a:solidFill>
                        <a:latin typeface="Cambria Math" panose="02040503050406030204" pitchFamily="18" charset="0"/>
                        <a:ea typeface="Cambria Math" panose="02040503050406030204" pitchFamily="18" charset="0"/>
                      </a:rPr>
                      <m:t>∧</m:t>
                    </m:r>
                    <m:sSub>
                      <m:sSubPr>
                        <m:ctrlPr>
                          <a:rPr lang="en-US" i="1" dirty="0">
                            <a:solidFill>
                              <a:schemeClr val="tx1">
                                <a:lumMod val="50000"/>
                                <a:lumOff val="50000"/>
                              </a:schemeClr>
                            </a:solidFill>
                            <a:latin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rPr>
                          <m:t>𝑥</m:t>
                        </m:r>
                      </m:e>
                      <m:sub>
                        <m:r>
                          <a:rPr lang="en-US" i="1" dirty="0">
                            <a:solidFill>
                              <a:schemeClr val="tx1">
                                <a:lumMod val="50000"/>
                                <a:lumOff val="50000"/>
                              </a:schemeClr>
                            </a:solidFill>
                            <a:latin typeface="Cambria Math" panose="02040503050406030204" pitchFamily="18" charset="0"/>
                          </a:rPr>
                          <m:t>5</m:t>
                        </m:r>
                      </m:sub>
                    </m:sSub>
                    <m:r>
                      <a:rPr lang="en-US" i="1" dirty="0">
                        <a:solidFill>
                          <a:schemeClr val="tx1">
                            <a:lumMod val="50000"/>
                            <a:lumOff val="50000"/>
                          </a:schemeClr>
                        </a:solidFill>
                        <a:latin typeface="Cambria Math" panose="02040503050406030204" pitchFamily="18" charset="0"/>
                        <a:ea typeface="Cambria Math" panose="02040503050406030204" pitchFamily="18" charset="0"/>
                      </a:rPr>
                      <m:t>∧</m:t>
                    </m:r>
                    <m:sSub>
                      <m:sSubPr>
                        <m:ctrlPr>
                          <a:rPr lang="en-US" i="1" dirty="0">
                            <a:solidFill>
                              <a:schemeClr val="tx1">
                                <a:lumMod val="50000"/>
                                <a:lumOff val="50000"/>
                              </a:schemeClr>
                            </a:solidFill>
                            <a:latin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rPr>
                          <m:t>𝑥</m:t>
                        </m:r>
                      </m:e>
                      <m:sub>
                        <m:r>
                          <a:rPr lang="en-US" i="1" dirty="0">
                            <a:solidFill>
                              <a:schemeClr val="tx1">
                                <a:lumMod val="50000"/>
                                <a:lumOff val="50000"/>
                              </a:schemeClr>
                            </a:solidFill>
                            <a:latin typeface="Cambria Math" panose="02040503050406030204" pitchFamily="18" charset="0"/>
                          </a:rPr>
                          <m:t>100</m:t>
                        </m:r>
                      </m:sub>
                    </m:sSub>
                  </m:oMath>
                </a14:m>
                <a:endParaRPr lang="en-US"/>
              </a:p>
            </p:txBody>
          </p:sp>
        </mc:Choice>
        <mc:Fallback xmlns="">
          <p:sp>
            <p:nvSpPr>
              <p:cNvPr id="10" name="Rectangle 9">
                <a:extLst>
                  <a:ext uri="{FF2B5EF4-FFF2-40B4-BE49-F238E27FC236}">
                    <a16:creationId xmlns:a16="http://schemas.microsoft.com/office/drawing/2014/main" id="{806C9A83-FA51-8C4E-8813-C2FD8FD03073}"/>
                  </a:ext>
                </a:extLst>
              </p:cNvPr>
              <p:cNvSpPr>
                <a:spLocks noRot="1" noChangeAspect="1" noMove="1" noResize="1" noEditPoints="1" noAdjustHandles="1" noChangeArrowheads="1" noChangeShapeType="1" noTextEdit="1"/>
              </p:cNvSpPr>
              <p:nvPr/>
            </p:nvSpPr>
            <p:spPr>
              <a:xfrm>
                <a:off x="5753496" y="177621"/>
                <a:ext cx="2933304" cy="369332"/>
              </a:xfrm>
              <a:prstGeom prst="rect">
                <a:avLst/>
              </a:prstGeom>
              <a:blipFill>
                <a:blip r:embed="rId4"/>
                <a:stretch>
                  <a:fillRect l="-431" b="-13333"/>
                </a:stretch>
              </a:blipFill>
            </p:spPr>
            <p:txBody>
              <a:bodyPr/>
              <a:lstStyle/>
              <a:p>
                <a:r>
                  <a:rPr lang="en-US">
                    <a:noFill/>
                  </a:rPr>
                  <a:t> </a:t>
                </a:r>
              </a:p>
            </p:txBody>
          </p:sp>
        </mc:Fallback>
      </mc:AlternateContent>
    </p:spTree>
    <p:extLst>
      <p:ext uri="{BB962C8B-B14F-4D97-AF65-F5344CB8AC3E}">
        <p14:creationId xmlns:p14="http://schemas.microsoft.com/office/powerpoint/2010/main" val="1818453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C921938-476A-4922-BE24-3B8F6A2854D9}" type="slidenum">
              <a:rPr lang="en-US" smtClean="0"/>
              <a:pPr/>
              <a:t>17</a:t>
            </a:fld>
            <a:endParaRPr lang="en-US" dirty="0"/>
          </a:p>
        </p:txBody>
      </p:sp>
      <p:sp>
        <p:nvSpPr>
          <p:cNvPr id="8" name="Title 7"/>
          <p:cNvSpPr>
            <a:spLocks noGrp="1"/>
          </p:cNvSpPr>
          <p:nvPr>
            <p:ph type="title"/>
          </p:nvPr>
        </p:nvSpPr>
        <p:spPr/>
        <p:txBody>
          <a:bodyPr/>
          <a:lstStyle/>
          <a:p>
            <a:r>
              <a:rPr lang="en-US" dirty="0"/>
              <a:t>Learning Conjunctions (III)</a:t>
            </a:r>
          </a:p>
        </p:txBody>
      </p:sp>
      <mc:AlternateContent xmlns:mc="http://schemas.openxmlformats.org/markup-compatibility/2006" xmlns:a14="http://schemas.microsoft.com/office/drawing/2010/main">
        <mc:Choice Requires="a14">
          <p:sp>
            <p:nvSpPr>
              <p:cNvPr id="9" name="Content Placeholder 8"/>
              <p:cNvSpPr>
                <a:spLocks noGrp="1"/>
              </p:cNvSpPr>
              <p:nvPr>
                <p:ph idx="1"/>
              </p:nvPr>
            </p:nvSpPr>
            <p:spPr>
              <a:xfrm>
                <a:off x="0" y="902369"/>
                <a:ext cx="9027042" cy="3690798"/>
              </a:xfrm>
            </p:spPr>
            <p:txBody>
              <a:bodyPr>
                <a:normAutofit/>
              </a:bodyPr>
              <a:lstStyle/>
              <a:p>
                <a:r>
                  <a:rPr lang="en-US" dirty="0"/>
                  <a:t>Protocol III:  Some random source (e.g., Nature) provides training examples</a:t>
                </a:r>
              </a:p>
              <a:p>
                <a:pPr lvl="1"/>
                <a:r>
                  <a:rPr lang="en-US" dirty="0"/>
                  <a:t>Teacher (Nature) provides the labels (</a:t>
                </a:r>
                <a14:m>
                  <m:oMath xmlns:m="http://schemas.openxmlformats.org/officeDocument/2006/math">
                    <m:r>
                      <a:rPr lang="en-US" i="1" dirty="0">
                        <a:latin typeface="Cambria Math" panose="02040503050406030204" pitchFamily="18" charset="0"/>
                      </a:rPr>
                      <m:t>𝑓</m:t>
                    </m:r>
                    <m:r>
                      <a:rPr lang="en-US" i="1" dirty="0">
                        <a:latin typeface="Cambria Math" panose="02040503050406030204" pitchFamily="18" charset="0"/>
                      </a:rPr>
                      <m:t>(</m:t>
                    </m:r>
                    <m:r>
                      <a:rPr lang="en-US" i="1" dirty="0">
                        <a:latin typeface="Cambria Math" panose="02040503050406030204" pitchFamily="18" charset="0"/>
                      </a:rPr>
                      <m:t>𝑥</m:t>
                    </m:r>
                    <m:r>
                      <a:rPr lang="en-US" i="1" dirty="0">
                        <a:latin typeface="Cambria Math" panose="02040503050406030204" pitchFamily="18" charset="0"/>
                      </a:rPr>
                      <m:t>)</m:t>
                    </m:r>
                  </m:oMath>
                </a14:m>
                <a:r>
                  <a:rPr lang="en-US" dirty="0"/>
                  <a:t>) </a:t>
                </a:r>
              </a:p>
              <a:p>
                <a:r>
                  <a:rPr lang="en-US" dirty="0"/>
                  <a:t> Algorithm:  Elimination </a:t>
                </a:r>
              </a:p>
              <a:p>
                <a:pPr lvl="1"/>
                <a:r>
                  <a:rPr lang="en-US" dirty="0"/>
                  <a:t>Start with the set of all literals as candidates</a:t>
                </a:r>
              </a:p>
              <a:p>
                <a:pPr lvl="1"/>
                <a:r>
                  <a:rPr lang="en-US" dirty="0"/>
                  <a:t>Eliminate a literal that is not active (0) in a positive example</a:t>
                </a:r>
              </a:p>
              <a:p>
                <a:pPr lvl="1"/>
                <a14:m>
                  <m:oMath xmlns:m="http://schemas.openxmlformats.org/officeDocument/2006/math">
                    <m:r>
                      <a:rPr lang="en-US" i="1" dirty="0" smtClean="0">
                        <a:latin typeface="Cambria Math" panose="02040503050406030204" pitchFamily="18" charset="0"/>
                      </a:rPr>
                      <m:t>&lt;(1,1,1,1,1,1,…,1,1), 1&gt;     </m:t>
                    </m:r>
                  </m:oMath>
                </a14:m>
                <a:endParaRPr lang="en-US" dirty="0"/>
              </a:p>
              <a:p>
                <a:pPr lvl="1"/>
                <a14:m>
                  <m:oMath xmlns:m="http://schemas.openxmlformats.org/officeDocument/2006/math">
                    <m:r>
                      <a:rPr lang="en-US" i="1" dirty="0" smtClean="0">
                        <a:latin typeface="Cambria Math" panose="02040503050406030204" pitchFamily="18" charset="0"/>
                      </a:rPr>
                      <m:t>&lt;(1,1,1,0,0,0,…,0,0), 0&gt;  </m:t>
                    </m:r>
                  </m:oMath>
                </a14:m>
                <a:r>
                  <a:rPr lang="en-US" dirty="0">
                    <a:solidFill>
                      <a:schemeClr val="accent1"/>
                    </a:solidFill>
                    <a:sym typeface="Wingdings" pitchFamily="2" charset="2"/>
                  </a:rPr>
                  <a:t></a:t>
                </a:r>
                <a:r>
                  <a:rPr lang="en-US" dirty="0">
                    <a:solidFill>
                      <a:schemeClr val="accent1"/>
                    </a:solidFill>
                  </a:rPr>
                  <a:t> learned nothing:  </a:t>
                </a:r>
                <a14:m>
                  <m:oMath xmlns:m="http://schemas.openxmlformats.org/officeDocument/2006/math">
                    <m:r>
                      <a:rPr lang="en-US" i="1" dirty="0">
                        <a:solidFill>
                          <a:schemeClr val="accent1"/>
                        </a:solidFill>
                        <a:latin typeface="Cambria Math" panose="02040503050406030204" pitchFamily="18" charset="0"/>
                      </a:rPr>
                      <m:t>h</m:t>
                    </m:r>
                    <m:r>
                      <a:rPr lang="en-US" i="1" dirty="0">
                        <a:solidFill>
                          <a:schemeClr val="accent1"/>
                        </a:solidFill>
                        <a:latin typeface="Cambria Math" panose="02040503050406030204" pitchFamily="18" charset="0"/>
                      </a:rPr>
                      <m:t>=</m:t>
                    </m:r>
                    <m:sSub>
                      <m:sSubPr>
                        <m:ctrlPr>
                          <a:rPr lang="en-US" i="1" dirty="0">
                            <a:solidFill>
                              <a:schemeClr val="accent1"/>
                            </a:solidFill>
                            <a:latin typeface="Cambria Math" panose="02040503050406030204" pitchFamily="18" charset="0"/>
                          </a:rPr>
                        </m:ctrlPr>
                      </m:sSubPr>
                      <m:e>
                        <m:r>
                          <a:rPr lang="en-US" i="1" dirty="0">
                            <a:solidFill>
                              <a:schemeClr val="accent1"/>
                            </a:solidFill>
                            <a:latin typeface="Cambria Math" panose="02040503050406030204" pitchFamily="18" charset="0"/>
                          </a:rPr>
                          <m:t>𝑥</m:t>
                        </m:r>
                      </m:e>
                      <m:sub>
                        <m:r>
                          <a:rPr lang="en-US" i="1" dirty="0">
                            <a:solidFill>
                              <a:schemeClr val="accent1"/>
                            </a:solidFill>
                            <a:latin typeface="Cambria Math" panose="02040503050406030204" pitchFamily="18" charset="0"/>
                          </a:rPr>
                          <m:t>1</m:t>
                        </m:r>
                      </m:sub>
                    </m:sSub>
                    <m:r>
                      <a:rPr lang="en-US" i="1" dirty="0">
                        <a:solidFill>
                          <a:schemeClr val="accent1"/>
                        </a:solidFill>
                        <a:latin typeface="Cambria Math" panose="02040503050406030204" pitchFamily="18" charset="0"/>
                      </a:rPr>
                      <m:t> </m:t>
                    </m:r>
                    <m:r>
                      <a:rPr lang="en-US" i="1" dirty="0">
                        <a:solidFill>
                          <a:schemeClr val="accent1"/>
                        </a:solidFill>
                        <a:latin typeface="Cambria Math" panose="02040503050406030204" pitchFamily="18" charset="0"/>
                        <a:ea typeface="Cambria Math" panose="02040503050406030204" pitchFamily="18" charset="0"/>
                      </a:rPr>
                      <m:t>∧</m:t>
                    </m:r>
                  </m:oMath>
                </a14:m>
                <a:r>
                  <a:rPr lang="en-US" dirty="0">
                    <a:solidFill>
                      <a:schemeClr val="accent1"/>
                    </a:solidFill>
                  </a:rPr>
                  <a:t> </a:t>
                </a:r>
                <a14:m>
                  <m:oMath xmlns:m="http://schemas.openxmlformats.org/officeDocument/2006/math">
                    <m:sSub>
                      <m:sSubPr>
                        <m:ctrlPr>
                          <a:rPr lang="en-US" i="1" dirty="0">
                            <a:solidFill>
                              <a:schemeClr val="accent1"/>
                            </a:solidFill>
                            <a:latin typeface="Cambria Math" panose="02040503050406030204" pitchFamily="18" charset="0"/>
                          </a:rPr>
                        </m:ctrlPr>
                      </m:sSubPr>
                      <m:e>
                        <m:r>
                          <a:rPr lang="en-US" i="1" dirty="0">
                            <a:solidFill>
                              <a:schemeClr val="accent1"/>
                            </a:solidFill>
                            <a:latin typeface="Cambria Math" panose="02040503050406030204" pitchFamily="18" charset="0"/>
                          </a:rPr>
                          <m:t>𝑥</m:t>
                        </m:r>
                      </m:e>
                      <m:sub>
                        <m:r>
                          <a:rPr lang="en-US" i="1" dirty="0">
                            <a:solidFill>
                              <a:schemeClr val="accent1"/>
                            </a:solidFill>
                            <a:latin typeface="Cambria Math" panose="02040503050406030204" pitchFamily="18" charset="0"/>
                          </a:rPr>
                          <m:t>2</m:t>
                        </m:r>
                      </m:sub>
                    </m:sSub>
                    <m:r>
                      <a:rPr lang="en-US" i="1" dirty="0">
                        <a:solidFill>
                          <a:schemeClr val="accent1"/>
                        </a:solidFill>
                        <a:latin typeface="Cambria Math" panose="02040503050406030204" pitchFamily="18" charset="0"/>
                      </a:rPr>
                      <m:t>, …, </m:t>
                    </m:r>
                    <m:r>
                      <a:rPr lang="en-US" i="1" dirty="0">
                        <a:solidFill>
                          <a:schemeClr val="accent1"/>
                        </a:solidFill>
                        <a:latin typeface="Cambria Math" panose="02040503050406030204" pitchFamily="18" charset="0"/>
                        <a:ea typeface="Cambria Math" panose="02040503050406030204" pitchFamily="18" charset="0"/>
                      </a:rPr>
                      <m:t>∧ </m:t>
                    </m:r>
                    <m:sSub>
                      <m:sSubPr>
                        <m:ctrlPr>
                          <a:rPr lang="en-US" i="1" dirty="0">
                            <a:solidFill>
                              <a:schemeClr val="accent1"/>
                            </a:solidFill>
                            <a:latin typeface="Cambria Math" panose="02040503050406030204" pitchFamily="18" charset="0"/>
                          </a:rPr>
                        </m:ctrlPr>
                      </m:sSubPr>
                      <m:e>
                        <m:r>
                          <a:rPr lang="en-US" i="1" dirty="0">
                            <a:solidFill>
                              <a:schemeClr val="accent1"/>
                            </a:solidFill>
                            <a:latin typeface="Cambria Math" panose="02040503050406030204" pitchFamily="18" charset="0"/>
                          </a:rPr>
                          <m:t>𝑥</m:t>
                        </m:r>
                      </m:e>
                      <m:sub>
                        <m:r>
                          <a:rPr lang="en-US" b="0" i="1" dirty="0">
                            <a:solidFill>
                              <a:schemeClr val="accent1"/>
                            </a:solidFill>
                            <a:latin typeface="Cambria Math" panose="02040503050406030204" pitchFamily="18" charset="0"/>
                          </a:rPr>
                          <m:t>100</m:t>
                        </m:r>
                      </m:sub>
                    </m:sSub>
                  </m:oMath>
                </a14:m>
                <a:endParaRPr lang="en-US" dirty="0"/>
              </a:p>
              <a:p>
                <a:pPr lvl="1"/>
                <a14:m>
                  <m:oMath xmlns:m="http://schemas.openxmlformats.org/officeDocument/2006/math">
                    <m:r>
                      <a:rPr lang="en-US" i="1" dirty="0" smtClean="0">
                        <a:latin typeface="Cambria Math" panose="02040503050406030204" pitchFamily="18" charset="0"/>
                      </a:rPr>
                      <m:t>&lt;(1,1,1,1,1,0,…0,1,1), 1&gt; </m:t>
                    </m:r>
                  </m:oMath>
                </a14:m>
                <a:r>
                  <a:rPr lang="en-US" dirty="0">
                    <a:solidFill>
                      <a:schemeClr val="accent1"/>
                    </a:solidFill>
                    <a:sym typeface="Wingdings" pitchFamily="2" charset="2"/>
                  </a:rPr>
                  <a:t></a:t>
                </a:r>
                <a:r>
                  <a:rPr lang="en-US" dirty="0">
                    <a:solidFill>
                      <a:schemeClr val="accent1"/>
                    </a:solidFill>
                  </a:rPr>
                  <a:t> </a:t>
                </a:r>
                <a14:m>
                  <m:oMath xmlns:m="http://schemas.openxmlformats.org/officeDocument/2006/math">
                    <m:r>
                      <a:rPr lang="en-US" i="1" dirty="0">
                        <a:solidFill>
                          <a:schemeClr val="accent1"/>
                        </a:solidFill>
                        <a:latin typeface="Cambria Math" panose="02040503050406030204" pitchFamily="18" charset="0"/>
                      </a:rPr>
                      <m:t>h</m:t>
                    </m:r>
                    <m:r>
                      <a:rPr lang="en-US" i="1" dirty="0">
                        <a:solidFill>
                          <a:schemeClr val="accent1"/>
                        </a:solidFill>
                        <a:latin typeface="Cambria Math" panose="02040503050406030204" pitchFamily="18" charset="0"/>
                      </a:rPr>
                      <m:t>=</m:t>
                    </m:r>
                    <m:sSub>
                      <m:sSubPr>
                        <m:ctrlPr>
                          <a:rPr lang="en-US" i="1" dirty="0">
                            <a:solidFill>
                              <a:schemeClr val="accent1"/>
                            </a:solidFill>
                            <a:latin typeface="Cambria Math" panose="02040503050406030204" pitchFamily="18" charset="0"/>
                          </a:rPr>
                        </m:ctrlPr>
                      </m:sSubPr>
                      <m:e>
                        <m:r>
                          <a:rPr lang="en-US" i="1" dirty="0">
                            <a:solidFill>
                              <a:schemeClr val="accent1"/>
                            </a:solidFill>
                            <a:latin typeface="Cambria Math" panose="02040503050406030204" pitchFamily="18" charset="0"/>
                          </a:rPr>
                          <m:t>𝑥</m:t>
                        </m:r>
                      </m:e>
                      <m:sub>
                        <m:r>
                          <a:rPr lang="en-US" i="1" dirty="0">
                            <a:solidFill>
                              <a:schemeClr val="accent1"/>
                            </a:solidFill>
                            <a:latin typeface="Cambria Math" panose="02040503050406030204" pitchFamily="18" charset="0"/>
                          </a:rPr>
                          <m:t>1</m:t>
                        </m:r>
                      </m:sub>
                    </m:sSub>
                    <m:r>
                      <a:rPr lang="en-US" i="1" dirty="0">
                        <a:solidFill>
                          <a:schemeClr val="accent1"/>
                        </a:solidFill>
                        <a:latin typeface="Cambria Math" panose="02040503050406030204" pitchFamily="18" charset="0"/>
                      </a:rPr>
                      <m:t> </m:t>
                    </m:r>
                    <m:r>
                      <a:rPr lang="en-US" i="1" dirty="0">
                        <a:solidFill>
                          <a:schemeClr val="accent1"/>
                        </a:solidFill>
                        <a:latin typeface="Cambria Math" panose="02040503050406030204" pitchFamily="18" charset="0"/>
                        <a:ea typeface="Cambria Math" panose="02040503050406030204" pitchFamily="18" charset="0"/>
                      </a:rPr>
                      <m:t>∧</m:t>
                    </m:r>
                  </m:oMath>
                </a14:m>
                <a:r>
                  <a:rPr lang="en-US" dirty="0">
                    <a:solidFill>
                      <a:schemeClr val="accent1"/>
                    </a:solidFill>
                  </a:rPr>
                  <a:t> </a:t>
                </a:r>
                <a14:m>
                  <m:oMath xmlns:m="http://schemas.openxmlformats.org/officeDocument/2006/math">
                    <m:sSub>
                      <m:sSubPr>
                        <m:ctrlPr>
                          <a:rPr lang="en-US" i="1" dirty="0">
                            <a:solidFill>
                              <a:schemeClr val="accent1"/>
                            </a:solidFill>
                            <a:latin typeface="Cambria Math" panose="02040503050406030204" pitchFamily="18" charset="0"/>
                          </a:rPr>
                        </m:ctrlPr>
                      </m:sSubPr>
                      <m:e>
                        <m:r>
                          <a:rPr lang="en-US" i="1" dirty="0">
                            <a:solidFill>
                              <a:schemeClr val="accent1"/>
                            </a:solidFill>
                            <a:latin typeface="Cambria Math" panose="02040503050406030204" pitchFamily="18" charset="0"/>
                          </a:rPr>
                          <m:t>𝑥</m:t>
                        </m:r>
                      </m:e>
                      <m:sub>
                        <m:r>
                          <a:rPr lang="en-US" i="1" dirty="0">
                            <a:solidFill>
                              <a:schemeClr val="accent1"/>
                            </a:solidFill>
                            <a:latin typeface="Cambria Math" panose="02040503050406030204" pitchFamily="18" charset="0"/>
                          </a:rPr>
                          <m:t>2</m:t>
                        </m:r>
                      </m:sub>
                    </m:sSub>
                    <m:r>
                      <a:rPr lang="en-US" i="1" dirty="0">
                        <a:solidFill>
                          <a:schemeClr val="accent1"/>
                        </a:solidFill>
                        <a:latin typeface="Cambria Math" panose="02040503050406030204" pitchFamily="18" charset="0"/>
                        <a:ea typeface="Cambria Math" panose="02040503050406030204" pitchFamily="18" charset="0"/>
                      </a:rPr>
                      <m:t>∧</m:t>
                    </m:r>
                    <m:r>
                      <m:rPr>
                        <m:nor/>
                      </m:rPr>
                      <a:rPr lang="en-US" dirty="0">
                        <a:solidFill>
                          <a:schemeClr val="accent1"/>
                        </a:solidFill>
                      </a:rPr>
                      <m:t> </m:t>
                    </m:r>
                    <m:sSub>
                      <m:sSubPr>
                        <m:ctrlPr>
                          <a:rPr lang="en-US" i="1" dirty="0">
                            <a:solidFill>
                              <a:schemeClr val="accent1"/>
                            </a:solidFill>
                            <a:latin typeface="Cambria Math" panose="02040503050406030204" pitchFamily="18" charset="0"/>
                          </a:rPr>
                        </m:ctrlPr>
                      </m:sSubPr>
                      <m:e>
                        <m:r>
                          <a:rPr lang="en-US" i="1" dirty="0">
                            <a:solidFill>
                              <a:schemeClr val="accent1"/>
                            </a:solidFill>
                            <a:latin typeface="Cambria Math" panose="02040503050406030204" pitchFamily="18" charset="0"/>
                          </a:rPr>
                          <m:t>𝑥</m:t>
                        </m:r>
                      </m:e>
                      <m:sub>
                        <m:r>
                          <a:rPr lang="en-US" b="0" i="1" dirty="0">
                            <a:solidFill>
                              <a:schemeClr val="accent1"/>
                            </a:solidFill>
                            <a:latin typeface="Cambria Math" panose="02040503050406030204" pitchFamily="18" charset="0"/>
                          </a:rPr>
                          <m:t>3</m:t>
                        </m:r>
                      </m:sub>
                    </m:sSub>
                    <m:r>
                      <a:rPr lang="en-US" i="1" dirty="0">
                        <a:solidFill>
                          <a:schemeClr val="accent1"/>
                        </a:solidFill>
                        <a:latin typeface="Cambria Math" panose="02040503050406030204" pitchFamily="18" charset="0"/>
                        <a:ea typeface="Cambria Math" panose="02040503050406030204" pitchFamily="18" charset="0"/>
                      </a:rPr>
                      <m:t>∧</m:t>
                    </m:r>
                    <m:r>
                      <m:rPr>
                        <m:nor/>
                      </m:rPr>
                      <a:rPr lang="en-US" dirty="0">
                        <a:solidFill>
                          <a:schemeClr val="accent1"/>
                        </a:solidFill>
                      </a:rPr>
                      <m:t> </m:t>
                    </m:r>
                    <m:sSub>
                      <m:sSubPr>
                        <m:ctrlPr>
                          <a:rPr lang="en-US" i="1" dirty="0">
                            <a:solidFill>
                              <a:schemeClr val="accent1"/>
                            </a:solidFill>
                            <a:latin typeface="Cambria Math" panose="02040503050406030204" pitchFamily="18" charset="0"/>
                          </a:rPr>
                        </m:ctrlPr>
                      </m:sSubPr>
                      <m:e>
                        <m:r>
                          <a:rPr lang="en-US" i="1" dirty="0">
                            <a:solidFill>
                              <a:schemeClr val="accent1"/>
                            </a:solidFill>
                            <a:latin typeface="Cambria Math" panose="02040503050406030204" pitchFamily="18" charset="0"/>
                          </a:rPr>
                          <m:t>𝑥</m:t>
                        </m:r>
                      </m:e>
                      <m:sub>
                        <m:r>
                          <a:rPr lang="en-US" b="0" i="1" dirty="0">
                            <a:solidFill>
                              <a:schemeClr val="accent1"/>
                            </a:solidFill>
                            <a:latin typeface="Cambria Math" panose="02040503050406030204" pitchFamily="18" charset="0"/>
                          </a:rPr>
                          <m:t>4</m:t>
                        </m:r>
                      </m:sub>
                    </m:sSub>
                    <m:r>
                      <a:rPr lang="en-US" i="1" dirty="0">
                        <a:solidFill>
                          <a:schemeClr val="accent1"/>
                        </a:solidFill>
                        <a:latin typeface="Cambria Math" panose="02040503050406030204" pitchFamily="18" charset="0"/>
                        <a:ea typeface="Cambria Math" panose="02040503050406030204" pitchFamily="18" charset="0"/>
                      </a:rPr>
                      <m:t>∧</m:t>
                    </m:r>
                    <m:r>
                      <m:rPr>
                        <m:nor/>
                      </m:rPr>
                      <a:rPr lang="en-US" dirty="0">
                        <a:solidFill>
                          <a:schemeClr val="accent1"/>
                        </a:solidFill>
                      </a:rPr>
                      <m:t> </m:t>
                    </m:r>
                    <m:sSub>
                      <m:sSubPr>
                        <m:ctrlPr>
                          <a:rPr lang="en-US" i="1" dirty="0">
                            <a:solidFill>
                              <a:schemeClr val="accent1"/>
                            </a:solidFill>
                            <a:latin typeface="Cambria Math" panose="02040503050406030204" pitchFamily="18" charset="0"/>
                          </a:rPr>
                        </m:ctrlPr>
                      </m:sSubPr>
                      <m:e>
                        <m:r>
                          <a:rPr lang="en-US" i="1" dirty="0">
                            <a:solidFill>
                              <a:schemeClr val="accent1"/>
                            </a:solidFill>
                            <a:latin typeface="Cambria Math" panose="02040503050406030204" pitchFamily="18" charset="0"/>
                          </a:rPr>
                          <m:t>𝑥</m:t>
                        </m:r>
                      </m:e>
                      <m:sub>
                        <m:r>
                          <a:rPr lang="en-US" b="0" i="1" dirty="0">
                            <a:solidFill>
                              <a:schemeClr val="accent1"/>
                            </a:solidFill>
                            <a:latin typeface="Cambria Math" panose="02040503050406030204" pitchFamily="18" charset="0"/>
                          </a:rPr>
                          <m:t>5</m:t>
                        </m:r>
                      </m:sub>
                    </m:sSub>
                    <m:r>
                      <a:rPr lang="en-US" i="1" dirty="0">
                        <a:solidFill>
                          <a:schemeClr val="accent1"/>
                        </a:solidFill>
                        <a:latin typeface="Cambria Math" panose="02040503050406030204" pitchFamily="18" charset="0"/>
                        <a:ea typeface="Cambria Math" panose="02040503050406030204" pitchFamily="18" charset="0"/>
                      </a:rPr>
                      <m:t>∧</m:t>
                    </m:r>
                    <m:r>
                      <m:rPr>
                        <m:nor/>
                      </m:rPr>
                      <a:rPr lang="en-US" dirty="0">
                        <a:solidFill>
                          <a:schemeClr val="accent1"/>
                        </a:solidFill>
                      </a:rPr>
                      <m:t> </m:t>
                    </m:r>
                    <m:sSub>
                      <m:sSubPr>
                        <m:ctrlPr>
                          <a:rPr lang="en-US" i="1" dirty="0">
                            <a:solidFill>
                              <a:schemeClr val="accent1"/>
                            </a:solidFill>
                            <a:latin typeface="Cambria Math" panose="02040503050406030204" pitchFamily="18" charset="0"/>
                          </a:rPr>
                        </m:ctrlPr>
                      </m:sSubPr>
                      <m:e>
                        <m:r>
                          <a:rPr lang="en-US" i="1" dirty="0">
                            <a:solidFill>
                              <a:schemeClr val="accent1"/>
                            </a:solidFill>
                            <a:latin typeface="Cambria Math" panose="02040503050406030204" pitchFamily="18" charset="0"/>
                          </a:rPr>
                          <m:t>𝑥</m:t>
                        </m:r>
                      </m:e>
                      <m:sub>
                        <m:r>
                          <a:rPr lang="en-US" b="0" i="1" dirty="0">
                            <a:solidFill>
                              <a:schemeClr val="accent1"/>
                            </a:solidFill>
                            <a:latin typeface="Cambria Math" panose="02040503050406030204" pitchFamily="18" charset="0"/>
                          </a:rPr>
                          <m:t>99</m:t>
                        </m:r>
                      </m:sub>
                    </m:sSub>
                    <m:r>
                      <a:rPr lang="en-US" i="1" dirty="0">
                        <a:solidFill>
                          <a:schemeClr val="accent1"/>
                        </a:solidFill>
                        <a:latin typeface="Cambria Math" panose="02040503050406030204" pitchFamily="18" charset="0"/>
                        <a:ea typeface="Cambria Math" panose="02040503050406030204" pitchFamily="18" charset="0"/>
                      </a:rPr>
                      <m:t>∧</m:t>
                    </m:r>
                    <m:r>
                      <m:rPr>
                        <m:nor/>
                      </m:rPr>
                      <a:rPr lang="en-US" dirty="0">
                        <a:solidFill>
                          <a:schemeClr val="accent1"/>
                        </a:solidFill>
                      </a:rPr>
                      <m:t> </m:t>
                    </m:r>
                    <m:sSub>
                      <m:sSubPr>
                        <m:ctrlPr>
                          <a:rPr lang="en-US" i="1" dirty="0">
                            <a:solidFill>
                              <a:schemeClr val="accent1"/>
                            </a:solidFill>
                            <a:latin typeface="Cambria Math" panose="02040503050406030204" pitchFamily="18" charset="0"/>
                          </a:rPr>
                        </m:ctrlPr>
                      </m:sSubPr>
                      <m:e>
                        <m:r>
                          <a:rPr lang="en-US" i="1" dirty="0">
                            <a:solidFill>
                              <a:schemeClr val="accent1"/>
                            </a:solidFill>
                            <a:latin typeface="Cambria Math" panose="02040503050406030204" pitchFamily="18" charset="0"/>
                          </a:rPr>
                          <m:t>𝑥</m:t>
                        </m:r>
                      </m:e>
                      <m:sub>
                        <m:r>
                          <a:rPr lang="en-US" b="0" i="1" dirty="0">
                            <a:solidFill>
                              <a:schemeClr val="accent1"/>
                            </a:solidFill>
                            <a:latin typeface="Cambria Math" panose="02040503050406030204" pitchFamily="18" charset="0"/>
                          </a:rPr>
                          <m:t>100</m:t>
                        </m:r>
                      </m:sub>
                    </m:sSub>
                  </m:oMath>
                </a14:m>
                <a:endParaRPr lang="en-US" dirty="0"/>
              </a:p>
            </p:txBody>
          </p:sp>
        </mc:Choice>
        <mc:Fallback xmlns="">
          <p:sp>
            <p:nvSpPr>
              <p:cNvPr id="9" name="Content Placeholder 8"/>
              <p:cNvSpPr>
                <a:spLocks noGrp="1" noRot="1" noChangeAspect="1" noMove="1" noResize="1" noEditPoints="1" noAdjustHandles="1" noChangeArrowheads="1" noChangeShapeType="1" noTextEdit="1"/>
              </p:cNvSpPr>
              <p:nvPr>
                <p:ph idx="1"/>
              </p:nvPr>
            </p:nvSpPr>
            <p:spPr>
              <a:xfrm>
                <a:off x="0" y="902369"/>
                <a:ext cx="9027042" cy="3690798"/>
              </a:xfrm>
              <a:blipFill>
                <a:blip r:embed="rId3"/>
                <a:stretch>
                  <a:fillRect l="-878" t="-13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85C6B29F-FD7C-944D-A3D3-0C0E938901DE}"/>
                  </a:ext>
                </a:extLst>
              </p:cNvPr>
              <p:cNvSpPr/>
              <p:nvPr/>
            </p:nvSpPr>
            <p:spPr>
              <a:xfrm>
                <a:off x="5753496" y="177621"/>
                <a:ext cx="2933304" cy="369332"/>
              </a:xfrm>
              <a:prstGeom prst="rect">
                <a:avLst/>
              </a:prstGeom>
            </p:spPr>
            <p:txBody>
              <a:bodyPr wrap="none">
                <a:spAutoFit/>
              </a:bodyPr>
              <a:lstStyle/>
              <a:p>
                <a14:m>
                  <m:oMath xmlns:m="http://schemas.openxmlformats.org/officeDocument/2006/math">
                    <m:r>
                      <a:rPr lang="en-US" b="0" i="1" dirty="0">
                        <a:solidFill>
                          <a:schemeClr val="tx1">
                            <a:lumMod val="50000"/>
                            <a:lumOff val="50000"/>
                          </a:schemeClr>
                        </a:solidFill>
                        <a:latin typeface="Cambria Math" panose="02040503050406030204" pitchFamily="18" charset="0"/>
                      </a:rPr>
                      <m:t>𝑓</m:t>
                    </m:r>
                    <m:r>
                      <a:rPr lang="en-US" i="1" dirty="0">
                        <a:solidFill>
                          <a:schemeClr val="tx1">
                            <a:lumMod val="50000"/>
                            <a:lumOff val="50000"/>
                          </a:schemeClr>
                        </a:solidFill>
                        <a:latin typeface="Cambria Math" panose="02040503050406030204" pitchFamily="18" charset="0"/>
                      </a:rPr>
                      <m:t>=</m:t>
                    </m:r>
                    <m:sSub>
                      <m:sSubPr>
                        <m:ctrlPr>
                          <a:rPr lang="en-US" i="1" dirty="0">
                            <a:solidFill>
                              <a:schemeClr val="tx1">
                                <a:lumMod val="50000"/>
                                <a:lumOff val="50000"/>
                              </a:schemeClr>
                            </a:solidFill>
                            <a:latin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rPr>
                          <m:t>𝑥</m:t>
                        </m:r>
                      </m:e>
                      <m:sub>
                        <m:r>
                          <a:rPr lang="en-US" i="1" dirty="0">
                            <a:solidFill>
                              <a:schemeClr val="tx1">
                                <a:lumMod val="50000"/>
                                <a:lumOff val="50000"/>
                              </a:schemeClr>
                            </a:solidFill>
                            <a:latin typeface="Cambria Math" panose="02040503050406030204" pitchFamily="18" charset="0"/>
                          </a:rPr>
                          <m:t>2</m:t>
                        </m:r>
                      </m:sub>
                    </m:sSub>
                    <m:r>
                      <a:rPr lang="en-US" i="1" dirty="0">
                        <a:solidFill>
                          <a:schemeClr val="tx1">
                            <a:lumMod val="50000"/>
                            <a:lumOff val="50000"/>
                          </a:schemeClr>
                        </a:solidFill>
                        <a:latin typeface="Cambria Math" panose="02040503050406030204" pitchFamily="18" charset="0"/>
                        <a:ea typeface="Cambria Math" panose="02040503050406030204" pitchFamily="18" charset="0"/>
                      </a:rPr>
                      <m:t>∧</m:t>
                    </m:r>
                    <m:sSub>
                      <m:sSubPr>
                        <m:ctrlPr>
                          <a:rPr lang="en-US" i="1" dirty="0">
                            <a:solidFill>
                              <a:schemeClr val="tx1">
                                <a:lumMod val="50000"/>
                                <a:lumOff val="50000"/>
                              </a:schemeClr>
                            </a:solidFill>
                            <a:latin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rPr>
                          <m:t>𝑥</m:t>
                        </m:r>
                      </m:e>
                      <m:sub>
                        <m:r>
                          <a:rPr lang="en-US" i="1" dirty="0">
                            <a:solidFill>
                              <a:schemeClr val="tx1">
                                <a:lumMod val="50000"/>
                                <a:lumOff val="50000"/>
                              </a:schemeClr>
                            </a:solidFill>
                            <a:latin typeface="Cambria Math" panose="02040503050406030204" pitchFamily="18" charset="0"/>
                          </a:rPr>
                          <m:t>3</m:t>
                        </m:r>
                      </m:sub>
                    </m:sSub>
                  </m:oMath>
                </a14:m>
                <a:r>
                  <a:rPr lang="en-US" dirty="0">
                    <a:solidFill>
                      <a:schemeClr val="tx1">
                        <a:lumMod val="50000"/>
                        <a:lumOff val="50000"/>
                      </a:schemeClr>
                    </a:solidFill>
                    <a:ea typeface="Cambria Math" panose="02040503050406030204" pitchFamily="18" charset="0"/>
                  </a:rPr>
                  <a:t> </a:t>
                </a:r>
                <a14:m>
                  <m:oMath xmlns:m="http://schemas.openxmlformats.org/officeDocument/2006/math">
                    <m:r>
                      <a:rPr lang="en-US" i="1" dirty="0">
                        <a:solidFill>
                          <a:schemeClr val="tx1">
                            <a:lumMod val="50000"/>
                            <a:lumOff val="50000"/>
                          </a:schemeClr>
                        </a:solidFill>
                        <a:latin typeface="Cambria Math" panose="02040503050406030204" pitchFamily="18" charset="0"/>
                        <a:ea typeface="Cambria Math" panose="02040503050406030204" pitchFamily="18" charset="0"/>
                      </a:rPr>
                      <m:t>∧</m:t>
                    </m:r>
                    <m:sSub>
                      <m:sSubPr>
                        <m:ctrlPr>
                          <a:rPr lang="en-US" i="1" dirty="0">
                            <a:solidFill>
                              <a:schemeClr val="tx1">
                                <a:lumMod val="50000"/>
                                <a:lumOff val="50000"/>
                              </a:schemeClr>
                            </a:solidFill>
                            <a:latin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rPr>
                          <m:t>𝑥</m:t>
                        </m:r>
                      </m:e>
                      <m:sub>
                        <m:r>
                          <a:rPr lang="en-US" i="1" dirty="0">
                            <a:solidFill>
                              <a:schemeClr val="tx1">
                                <a:lumMod val="50000"/>
                                <a:lumOff val="50000"/>
                              </a:schemeClr>
                            </a:solidFill>
                            <a:latin typeface="Cambria Math" panose="02040503050406030204" pitchFamily="18" charset="0"/>
                          </a:rPr>
                          <m:t>4</m:t>
                        </m:r>
                      </m:sub>
                    </m:sSub>
                  </m:oMath>
                </a14:m>
                <a:r>
                  <a:rPr lang="en-US" dirty="0">
                    <a:solidFill>
                      <a:schemeClr val="tx1">
                        <a:lumMod val="50000"/>
                        <a:lumOff val="50000"/>
                      </a:schemeClr>
                    </a:solidFill>
                    <a:ea typeface="Cambria Math" panose="02040503050406030204" pitchFamily="18" charset="0"/>
                  </a:rPr>
                  <a:t> </a:t>
                </a:r>
                <a14:m>
                  <m:oMath xmlns:m="http://schemas.openxmlformats.org/officeDocument/2006/math">
                    <m:r>
                      <a:rPr lang="en-US" i="1" dirty="0">
                        <a:solidFill>
                          <a:schemeClr val="tx1">
                            <a:lumMod val="50000"/>
                            <a:lumOff val="50000"/>
                          </a:schemeClr>
                        </a:solidFill>
                        <a:latin typeface="Cambria Math" panose="02040503050406030204" pitchFamily="18" charset="0"/>
                        <a:ea typeface="Cambria Math" panose="02040503050406030204" pitchFamily="18" charset="0"/>
                      </a:rPr>
                      <m:t>∧</m:t>
                    </m:r>
                    <m:sSub>
                      <m:sSubPr>
                        <m:ctrlPr>
                          <a:rPr lang="en-US" i="1" dirty="0">
                            <a:solidFill>
                              <a:schemeClr val="tx1">
                                <a:lumMod val="50000"/>
                                <a:lumOff val="50000"/>
                              </a:schemeClr>
                            </a:solidFill>
                            <a:latin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rPr>
                          <m:t>𝑥</m:t>
                        </m:r>
                      </m:e>
                      <m:sub>
                        <m:r>
                          <a:rPr lang="en-US" i="1" dirty="0">
                            <a:solidFill>
                              <a:schemeClr val="tx1">
                                <a:lumMod val="50000"/>
                                <a:lumOff val="50000"/>
                              </a:schemeClr>
                            </a:solidFill>
                            <a:latin typeface="Cambria Math" panose="02040503050406030204" pitchFamily="18" charset="0"/>
                          </a:rPr>
                          <m:t>5</m:t>
                        </m:r>
                      </m:sub>
                    </m:sSub>
                    <m:r>
                      <a:rPr lang="en-US" i="1" dirty="0">
                        <a:solidFill>
                          <a:schemeClr val="tx1">
                            <a:lumMod val="50000"/>
                            <a:lumOff val="50000"/>
                          </a:schemeClr>
                        </a:solidFill>
                        <a:latin typeface="Cambria Math" panose="02040503050406030204" pitchFamily="18" charset="0"/>
                        <a:ea typeface="Cambria Math" panose="02040503050406030204" pitchFamily="18" charset="0"/>
                      </a:rPr>
                      <m:t>∧</m:t>
                    </m:r>
                    <m:sSub>
                      <m:sSubPr>
                        <m:ctrlPr>
                          <a:rPr lang="en-US" i="1" dirty="0">
                            <a:solidFill>
                              <a:schemeClr val="tx1">
                                <a:lumMod val="50000"/>
                                <a:lumOff val="50000"/>
                              </a:schemeClr>
                            </a:solidFill>
                            <a:latin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rPr>
                          <m:t>𝑥</m:t>
                        </m:r>
                      </m:e>
                      <m:sub>
                        <m:r>
                          <a:rPr lang="en-US" i="1" dirty="0">
                            <a:solidFill>
                              <a:schemeClr val="tx1">
                                <a:lumMod val="50000"/>
                                <a:lumOff val="50000"/>
                              </a:schemeClr>
                            </a:solidFill>
                            <a:latin typeface="Cambria Math" panose="02040503050406030204" pitchFamily="18" charset="0"/>
                          </a:rPr>
                          <m:t>100</m:t>
                        </m:r>
                      </m:sub>
                    </m:sSub>
                  </m:oMath>
                </a14:m>
                <a:endParaRPr lang="en-US"/>
              </a:p>
            </p:txBody>
          </p:sp>
        </mc:Choice>
        <mc:Fallback xmlns="">
          <p:sp>
            <p:nvSpPr>
              <p:cNvPr id="10" name="Rectangle 9">
                <a:extLst>
                  <a:ext uri="{FF2B5EF4-FFF2-40B4-BE49-F238E27FC236}">
                    <a16:creationId xmlns:a16="http://schemas.microsoft.com/office/drawing/2014/main" id="{85C6B29F-FD7C-944D-A3D3-0C0E938901DE}"/>
                  </a:ext>
                </a:extLst>
              </p:cNvPr>
              <p:cNvSpPr>
                <a:spLocks noRot="1" noChangeAspect="1" noMove="1" noResize="1" noEditPoints="1" noAdjustHandles="1" noChangeArrowheads="1" noChangeShapeType="1" noTextEdit="1"/>
              </p:cNvSpPr>
              <p:nvPr/>
            </p:nvSpPr>
            <p:spPr>
              <a:xfrm>
                <a:off x="5753496" y="177621"/>
                <a:ext cx="2933304" cy="369332"/>
              </a:xfrm>
              <a:prstGeom prst="rect">
                <a:avLst/>
              </a:prstGeom>
              <a:blipFill>
                <a:blip r:embed="rId4"/>
                <a:stretch>
                  <a:fillRect l="-431" b="-13333"/>
                </a:stretch>
              </a:blipFill>
            </p:spPr>
            <p:txBody>
              <a:bodyPr/>
              <a:lstStyle/>
              <a:p>
                <a:r>
                  <a:rPr lang="en-US">
                    <a:noFill/>
                  </a:rPr>
                  <a:t> </a:t>
                </a:r>
              </a:p>
            </p:txBody>
          </p:sp>
        </mc:Fallback>
      </mc:AlternateContent>
    </p:spTree>
    <p:extLst>
      <p:ext uri="{BB962C8B-B14F-4D97-AF65-F5344CB8AC3E}">
        <p14:creationId xmlns:p14="http://schemas.microsoft.com/office/powerpoint/2010/main" val="15801840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C921938-476A-4922-BE24-3B8F6A2854D9}" type="slidenum">
              <a:rPr lang="en-US" smtClean="0"/>
              <a:pPr/>
              <a:t>18</a:t>
            </a:fld>
            <a:endParaRPr lang="en-US" dirty="0"/>
          </a:p>
        </p:txBody>
      </p:sp>
      <p:sp>
        <p:nvSpPr>
          <p:cNvPr id="5" name="Title 4"/>
          <p:cNvSpPr>
            <a:spLocks noGrp="1"/>
          </p:cNvSpPr>
          <p:nvPr>
            <p:ph type="title"/>
          </p:nvPr>
        </p:nvSpPr>
        <p:spPr/>
        <p:txBody>
          <a:bodyPr/>
          <a:lstStyle/>
          <a:p>
            <a:r>
              <a:rPr lang="en-US" dirty="0"/>
              <a:t>Learning Conjunctions (III)</a:t>
            </a:r>
          </a:p>
        </p:txBody>
      </p:sp>
      <mc:AlternateContent xmlns:mc="http://schemas.openxmlformats.org/markup-compatibility/2006" xmlns:a14="http://schemas.microsoft.com/office/drawing/2010/main">
        <mc:Choice Requires="a14">
          <p:sp>
            <p:nvSpPr>
              <p:cNvPr id="9" name="Content Placeholder 8"/>
              <p:cNvSpPr>
                <a:spLocks noGrp="1"/>
              </p:cNvSpPr>
              <p:nvPr>
                <p:ph idx="1"/>
              </p:nvPr>
            </p:nvSpPr>
            <p:spPr>
              <a:xfrm>
                <a:off x="84221" y="902369"/>
                <a:ext cx="8575843" cy="3690798"/>
              </a:xfrm>
            </p:spPr>
            <p:txBody>
              <a:bodyPr>
                <a:normAutofit fontScale="92500" lnSpcReduction="10000"/>
              </a:bodyPr>
              <a:lstStyle/>
              <a:p>
                <a:r>
                  <a:rPr lang="en-US" dirty="0"/>
                  <a:t>Protocol III:  Some random source (e.g., Nature) provides training examples</a:t>
                </a:r>
              </a:p>
              <a:p>
                <a:pPr lvl="1"/>
                <a:r>
                  <a:rPr lang="en-US" dirty="0"/>
                  <a:t>Teacher (Nature) provides the labels (</a:t>
                </a:r>
                <a14:m>
                  <m:oMath xmlns:m="http://schemas.openxmlformats.org/officeDocument/2006/math">
                    <m:r>
                      <a:rPr lang="en-US" i="1" dirty="0">
                        <a:latin typeface="Cambria Math" panose="02040503050406030204" pitchFamily="18" charset="0"/>
                      </a:rPr>
                      <m:t>𝑓</m:t>
                    </m:r>
                    <m:r>
                      <a:rPr lang="en-US" i="1" dirty="0">
                        <a:latin typeface="Cambria Math" panose="02040503050406030204" pitchFamily="18" charset="0"/>
                      </a:rPr>
                      <m:t>(</m:t>
                    </m:r>
                    <m:r>
                      <a:rPr lang="en-US" i="1" dirty="0">
                        <a:latin typeface="Cambria Math" panose="02040503050406030204" pitchFamily="18" charset="0"/>
                      </a:rPr>
                      <m:t>𝑥</m:t>
                    </m:r>
                    <m:r>
                      <a:rPr lang="en-US" i="1" dirty="0">
                        <a:latin typeface="Cambria Math" panose="02040503050406030204" pitchFamily="18" charset="0"/>
                      </a:rPr>
                      <m:t>)</m:t>
                    </m:r>
                  </m:oMath>
                </a14:m>
                <a:r>
                  <a:rPr lang="en-US" dirty="0"/>
                  <a:t>) </a:t>
                </a:r>
              </a:p>
              <a:p>
                <a:r>
                  <a:rPr lang="en-US" dirty="0"/>
                  <a:t> Algorithm:  Elimination </a:t>
                </a:r>
              </a:p>
              <a:p>
                <a:pPr lvl="1"/>
                <a:r>
                  <a:rPr lang="en-US" dirty="0"/>
                  <a:t>Start with the set of all literals as candidates</a:t>
                </a:r>
              </a:p>
              <a:p>
                <a:pPr lvl="1"/>
                <a:r>
                  <a:rPr lang="en-US" dirty="0"/>
                  <a:t>Eliminate a literal that is not active (0) in a positive example</a:t>
                </a:r>
              </a:p>
              <a:p>
                <a:pPr lvl="1"/>
                <a14:m>
                  <m:oMath xmlns:m="http://schemas.openxmlformats.org/officeDocument/2006/math">
                    <m:r>
                      <a:rPr lang="en-US" i="1" dirty="0" smtClean="0">
                        <a:latin typeface="Cambria Math" panose="02040503050406030204" pitchFamily="18" charset="0"/>
                      </a:rPr>
                      <m:t>&lt;(1,1,1,1,1,1,…,1,1), 1&gt;     </m:t>
                    </m:r>
                  </m:oMath>
                </a14:m>
                <a:endParaRPr lang="en-US" dirty="0"/>
              </a:p>
              <a:p>
                <a:pPr lvl="1"/>
                <a14:m>
                  <m:oMath xmlns:m="http://schemas.openxmlformats.org/officeDocument/2006/math">
                    <m:r>
                      <a:rPr lang="en-US" i="1" dirty="0" smtClean="0">
                        <a:latin typeface="Cambria Math" panose="02040503050406030204" pitchFamily="18" charset="0"/>
                      </a:rPr>
                      <m:t>&lt;(1,1,1,0,0,0,…,0,0), 0&gt;   </m:t>
                    </m:r>
                  </m:oMath>
                </a14:m>
                <a:r>
                  <a:rPr lang="en-US" dirty="0">
                    <a:solidFill>
                      <a:schemeClr val="accent1"/>
                    </a:solidFill>
                    <a:sym typeface="Wingdings" pitchFamily="2" charset="2"/>
                  </a:rPr>
                  <a:t></a:t>
                </a:r>
                <a:r>
                  <a:rPr lang="en-US" dirty="0">
                    <a:solidFill>
                      <a:schemeClr val="accent1"/>
                    </a:solidFill>
                  </a:rPr>
                  <a:t> learned nothing:  </a:t>
                </a:r>
                <a14:m>
                  <m:oMath xmlns:m="http://schemas.openxmlformats.org/officeDocument/2006/math">
                    <m:r>
                      <a:rPr lang="en-US" i="1" dirty="0">
                        <a:solidFill>
                          <a:schemeClr val="accent1"/>
                        </a:solidFill>
                        <a:latin typeface="Cambria Math" panose="02040503050406030204" pitchFamily="18" charset="0"/>
                      </a:rPr>
                      <m:t>h</m:t>
                    </m:r>
                    <m:r>
                      <a:rPr lang="en-US" i="1" dirty="0">
                        <a:solidFill>
                          <a:schemeClr val="accent1"/>
                        </a:solidFill>
                        <a:latin typeface="Cambria Math" panose="02040503050406030204" pitchFamily="18" charset="0"/>
                      </a:rPr>
                      <m:t>=</m:t>
                    </m:r>
                    <m:sSub>
                      <m:sSubPr>
                        <m:ctrlPr>
                          <a:rPr lang="en-US" i="1" dirty="0">
                            <a:solidFill>
                              <a:schemeClr val="accent1"/>
                            </a:solidFill>
                            <a:latin typeface="Cambria Math" panose="02040503050406030204" pitchFamily="18" charset="0"/>
                          </a:rPr>
                        </m:ctrlPr>
                      </m:sSubPr>
                      <m:e>
                        <m:r>
                          <a:rPr lang="en-US" i="1" dirty="0">
                            <a:solidFill>
                              <a:schemeClr val="accent1"/>
                            </a:solidFill>
                            <a:latin typeface="Cambria Math" panose="02040503050406030204" pitchFamily="18" charset="0"/>
                          </a:rPr>
                          <m:t>𝑥</m:t>
                        </m:r>
                      </m:e>
                      <m:sub>
                        <m:r>
                          <a:rPr lang="en-US" i="1" dirty="0">
                            <a:solidFill>
                              <a:schemeClr val="accent1"/>
                            </a:solidFill>
                            <a:latin typeface="Cambria Math" panose="02040503050406030204" pitchFamily="18" charset="0"/>
                          </a:rPr>
                          <m:t>1</m:t>
                        </m:r>
                      </m:sub>
                    </m:sSub>
                    <m:r>
                      <a:rPr lang="en-US" i="1" dirty="0">
                        <a:solidFill>
                          <a:schemeClr val="accent1"/>
                        </a:solidFill>
                        <a:latin typeface="Cambria Math" panose="02040503050406030204" pitchFamily="18" charset="0"/>
                      </a:rPr>
                      <m:t> </m:t>
                    </m:r>
                    <m:r>
                      <a:rPr lang="en-US" i="1" dirty="0">
                        <a:solidFill>
                          <a:schemeClr val="accent1"/>
                        </a:solidFill>
                        <a:latin typeface="Cambria Math" panose="02040503050406030204" pitchFamily="18" charset="0"/>
                        <a:ea typeface="Cambria Math" panose="02040503050406030204" pitchFamily="18" charset="0"/>
                      </a:rPr>
                      <m:t>∧</m:t>
                    </m:r>
                  </m:oMath>
                </a14:m>
                <a:r>
                  <a:rPr lang="en-US" dirty="0">
                    <a:solidFill>
                      <a:schemeClr val="accent1"/>
                    </a:solidFill>
                  </a:rPr>
                  <a:t> </a:t>
                </a:r>
                <a14:m>
                  <m:oMath xmlns:m="http://schemas.openxmlformats.org/officeDocument/2006/math">
                    <m:sSub>
                      <m:sSubPr>
                        <m:ctrlPr>
                          <a:rPr lang="en-US" i="1" dirty="0">
                            <a:solidFill>
                              <a:schemeClr val="accent1"/>
                            </a:solidFill>
                            <a:latin typeface="Cambria Math" panose="02040503050406030204" pitchFamily="18" charset="0"/>
                          </a:rPr>
                        </m:ctrlPr>
                      </m:sSubPr>
                      <m:e>
                        <m:r>
                          <a:rPr lang="en-US" i="1" dirty="0">
                            <a:solidFill>
                              <a:schemeClr val="accent1"/>
                            </a:solidFill>
                            <a:latin typeface="Cambria Math" panose="02040503050406030204" pitchFamily="18" charset="0"/>
                          </a:rPr>
                          <m:t>𝑥</m:t>
                        </m:r>
                      </m:e>
                      <m:sub>
                        <m:r>
                          <a:rPr lang="en-US" i="1" dirty="0">
                            <a:solidFill>
                              <a:schemeClr val="accent1"/>
                            </a:solidFill>
                            <a:latin typeface="Cambria Math" panose="02040503050406030204" pitchFamily="18" charset="0"/>
                          </a:rPr>
                          <m:t>2</m:t>
                        </m:r>
                      </m:sub>
                    </m:sSub>
                    <m:r>
                      <a:rPr lang="en-US" i="1" dirty="0">
                        <a:solidFill>
                          <a:schemeClr val="accent1"/>
                        </a:solidFill>
                        <a:latin typeface="Cambria Math" panose="02040503050406030204" pitchFamily="18" charset="0"/>
                      </a:rPr>
                      <m:t>, …, </m:t>
                    </m:r>
                    <m:r>
                      <a:rPr lang="en-US" i="1" dirty="0">
                        <a:solidFill>
                          <a:schemeClr val="accent1"/>
                        </a:solidFill>
                        <a:latin typeface="Cambria Math" panose="02040503050406030204" pitchFamily="18" charset="0"/>
                        <a:ea typeface="Cambria Math" panose="02040503050406030204" pitchFamily="18" charset="0"/>
                      </a:rPr>
                      <m:t>∧ </m:t>
                    </m:r>
                    <m:sSub>
                      <m:sSubPr>
                        <m:ctrlPr>
                          <a:rPr lang="en-US" i="1" dirty="0">
                            <a:solidFill>
                              <a:schemeClr val="accent1"/>
                            </a:solidFill>
                            <a:latin typeface="Cambria Math" panose="02040503050406030204" pitchFamily="18" charset="0"/>
                          </a:rPr>
                        </m:ctrlPr>
                      </m:sSubPr>
                      <m:e>
                        <m:r>
                          <a:rPr lang="en-US" i="1" dirty="0">
                            <a:solidFill>
                              <a:schemeClr val="accent1"/>
                            </a:solidFill>
                            <a:latin typeface="Cambria Math" panose="02040503050406030204" pitchFamily="18" charset="0"/>
                          </a:rPr>
                          <m:t>𝑥</m:t>
                        </m:r>
                      </m:e>
                      <m:sub>
                        <m:r>
                          <a:rPr lang="en-US" i="1" dirty="0">
                            <a:solidFill>
                              <a:schemeClr val="accent1"/>
                            </a:solidFill>
                            <a:latin typeface="Cambria Math" panose="02040503050406030204" pitchFamily="18" charset="0"/>
                          </a:rPr>
                          <m:t>100</m:t>
                        </m:r>
                      </m:sub>
                    </m:sSub>
                  </m:oMath>
                </a14:m>
                <a:endParaRPr lang="en-US" dirty="0"/>
              </a:p>
              <a:p>
                <a:pPr lvl="1"/>
                <a14:m>
                  <m:oMath xmlns:m="http://schemas.openxmlformats.org/officeDocument/2006/math">
                    <m:r>
                      <a:rPr lang="en-US" i="1" dirty="0" smtClean="0">
                        <a:latin typeface="Cambria Math" panose="02040503050406030204" pitchFamily="18" charset="0"/>
                      </a:rPr>
                      <m:t>&lt;(1,1,1,1,1,0,…0,1,1), 1&gt;  </m:t>
                    </m:r>
                  </m:oMath>
                </a14:m>
                <a:r>
                  <a:rPr lang="en-US" dirty="0"/>
                  <a:t>	</a:t>
                </a:r>
                <a:r>
                  <a:rPr lang="en-US" dirty="0">
                    <a:solidFill>
                      <a:schemeClr val="accent1"/>
                    </a:solidFill>
                    <a:sym typeface="Wingdings" pitchFamily="2" charset="2"/>
                  </a:rPr>
                  <a:t></a:t>
                </a:r>
                <a:r>
                  <a:rPr lang="en-US" dirty="0">
                    <a:solidFill>
                      <a:schemeClr val="accent1"/>
                    </a:solidFill>
                  </a:rPr>
                  <a:t> </a:t>
                </a:r>
                <a14:m>
                  <m:oMath xmlns:m="http://schemas.openxmlformats.org/officeDocument/2006/math">
                    <m:r>
                      <a:rPr lang="en-US" i="1" dirty="0">
                        <a:solidFill>
                          <a:schemeClr val="accent1"/>
                        </a:solidFill>
                        <a:latin typeface="Cambria Math" panose="02040503050406030204" pitchFamily="18" charset="0"/>
                      </a:rPr>
                      <m:t>h</m:t>
                    </m:r>
                    <m:r>
                      <a:rPr lang="en-US" i="1" dirty="0">
                        <a:solidFill>
                          <a:schemeClr val="accent1"/>
                        </a:solidFill>
                        <a:latin typeface="Cambria Math" panose="02040503050406030204" pitchFamily="18" charset="0"/>
                      </a:rPr>
                      <m:t>=</m:t>
                    </m:r>
                    <m:sSub>
                      <m:sSubPr>
                        <m:ctrlPr>
                          <a:rPr lang="en-US" i="1" dirty="0">
                            <a:solidFill>
                              <a:schemeClr val="accent1"/>
                            </a:solidFill>
                            <a:latin typeface="Cambria Math" panose="02040503050406030204" pitchFamily="18" charset="0"/>
                          </a:rPr>
                        </m:ctrlPr>
                      </m:sSubPr>
                      <m:e>
                        <m:r>
                          <a:rPr lang="en-US" i="1" dirty="0">
                            <a:solidFill>
                              <a:schemeClr val="accent1"/>
                            </a:solidFill>
                            <a:latin typeface="Cambria Math" panose="02040503050406030204" pitchFamily="18" charset="0"/>
                          </a:rPr>
                          <m:t>𝑥</m:t>
                        </m:r>
                      </m:e>
                      <m:sub>
                        <m:r>
                          <a:rPr lang="en-US" i="1" dirty="0">
                            <a:solidFill>
                              <a:schemeClr val="accent1"/>
                            </a:solidFill>
                            <a:latin typeface="Cambria Math" panose="02040503050406030204" pitchFamily="18" charset="0"/>
                          </a:rPr>
                          <m:t>1</m:t>
                        </m:r>
                      </m:sub>
                    </m:sSub>
                    <m:r>
                      <a:rPr lang="en-US" i="1" dirty="0">
                        <a:solidFill>
                          <a:schemeClr val="accent1"/>
                        </a:solidFill>
                        <a:latin typeface="Cambria Math" panose="02040503050406030204" pitchFamily="18" charset="0"/>
                      </a:rPr>
                      <m:t> </m:t>
                    </m:r>
                    <m:r>
                      <a:rPr lang="en-US" i="1" dirty="0">
                        <a:solidFill>
                          <a:schemeClr val="accent1"/>
                        </a:solidFill>
                        <a:latin typeface="Cambria Math" panose="02040503050406030204" pitchFamily="18" charset="0"/>
                        <a:ea typeface="Cambria Math" panose="02040503050406030204" pitchFamily="18" charset="0"/>
                      </a:rPr>
                      <m:t>∧</m:t>
                    </m:r>
                  </m:oMath>
                </a14:m>
                <a:r>
                  <a:rPr lang="en-US" dirty="0">
                    <a:solidFill>
                      <a:schemeClr val="accent1"/>
                    </a:solidFill>
                  </a:rPr>
                  <a:t> </a:t>
                </a:r>
                <a14:m>
                  <m:oMath xmlns:m="http://schemas.openxmlformats.org/officeDocument/2006/math">
                    <m:sSub>
                      <m:sSubPr>
                        <m:ctrlPr>
                          <a:rPr lang="en-US" i="1" dirty="0">
                            <a:solidFill>
                              <a:schemeClr val="accent1"/>
                            </a:solidFill>
                            <a:latin typeface="Cambria Math" panose="02040503050406030204" pitchFamily="18" charset="0"/>
                          </a:rPr>
                        </m:ctrlPr>
                      </m:sSubPr>
                      <m:e>
                        <m:r>
                          <a:rPr lang="en-US" i="1" dirty="0">
                            <a:solidFill>
                              <a:schemeClr val="accent1"/>
                            </a:solidFill>
                            <a:latin typeface="Cambria Math" panose="02040503050406030204" pitchFamily="18" charset="0"/>
                          </a:rPr>
                          <m:t>𝑥</m:t>
                        </m:r>
                      </m:e>
                      <m:sub>
                        <m:r>
                          <a:rPr lang="en-US" i="1" dirty="0">
                            <a:solidFill>
                              <a:schemeClr val="accent1"/>
                            </a:solidFill>
                            <a:latin typeface="Cambria Math" panose="02040503050406030204" pitchFamily="18" charset="0"/>
                          </a:rPr>
                          <m:t>2</m:t>
                        </m:r>
                      </m:sub>
                    </m:sSub>
                    <m:r>
                      <a:rPr lang="en-US" i="1" dirty="0">
                        <a:solidFill>
                          <a:schemeClr val="accent1"/>
                        </a:solidFill>
                        <a:latin typeface="Cambria Math" panose="02040503050406030204" pitchFamily="18" charset="0"/>
                        <a:ea typeface="Cambria Math" panose="02040503050406030204" pitchFamily="18" charset="0"/>
                      </a:rPr>
                      <m:t>∧</m:t>
                    </m:r>
                    <m:r>
                      <m:rPr>
                        <m:nor/>
                      </m:rPr>
                      <a:rPr lang="en-US" dirty="0">
                        <a:solidFill>
                          <a:schemeClr val="accent1"/>
                        </a:solidFill>
                      </a:rPr>
                      <m:t> </m:t>
                    </m:r>
                    <m:sSub>
                      <m:sSubPr>
                        <m:ctrlPr>
                          <a:rPr lang="en-US" i="1" dirty="0">
                            <a:solidFill>
                              <a:schemeClr val="accent1"/>
                            </a:solidFill>
                            <a:latin typeface="Cambria Math" panose="02040503050406030204" pitchFamily="18" charset="0"/>
                          </a:rPr>
                        </m:ctrlPr>
                      </m:sSubPr>
                      <m:e>
                        <m:r>
                          <a:rPr lang="en-US" i="1" dirty="0">
                            <a:solidFill>
                              <a:schemeClr val="accent1"/>
                            </a:solidFill>
                            <a:latin typeface="Cambria Math" panose="02040503050406030204" pitchFamily="18" charset="0"/>
                          </a:rPr>
                          <m:t>𝑥</m:t>
                        </m:r>
                      </m:e>
                      <m:sub>
                        <m:r>
                          <a:rPr lang="en-US" i="1" dirty="0">
                            <a:solidFill>
                              <a:schemeClr val="accent1"/>
                            </a:solidFill>
                            <a:latin typeface="Cambria Math" panose="02040503050406030204" pitchFamily="18" charset="0"/>
                          </a:rPr>
                          <m:t>3</m:t>
                        </m:r>
                      </m:sub>
                    </m:sSub>
                    <m:r>
                      <a:rPr lang="en-US" i="1" dirty="0">
                        <a:solidFill>
                          <a:schemeClr val="accent1"/>
                        </a:solidFill>
                        <a:latin typeface="Cambria Math" panose="02040503050406030204" pitchFamily="18" charset="0"/>
                        <a:ea typeface="Cambria Math" panose="02040503050406030204" pitchFamily="18" charset="0"/>
                      </a:rPr>
                      <m:t>∧</m:t>
                    </m:r>
                    <m:r>
                      <m:rPr>
                        <m:nor/>
                      </m:rPr>
                      <a:rPr lang="en-US" dirty="0">
                        <a:solidFill>
                          <a:schemeClr val="accent1"/>
                        </a:solidFill>
                      </a:rPr>
                      <m:t> </m:t>
                    </m:r>
                    <m:sSub>
                      <m:sSubPr>
                        <m:ctrlPr>
                          <a:rPr lang="en-US" i="1" dirty="0">
                            <a:solidFill>
                              <a:schemeClr val="accent1"/>
                            </a:solidFill>
                            <a:latin typeface="Cambria Math" panose="02040503050406030204" pitchFamily="18" charset="0"/>
                          </a:rPr>
                        </m:ctrlPr>
                      </m:sSubPr>
                      <m:e>
                        <m:r>
                          <a:rPr lang="en-US" i="1" dirty="0">
                            <a:solidFill>
                              <a:schemeClr val="accent1"/>
                            </a:solidFill>
                            <a:latin typeface="Cambria Math" panose="02040503050406030204" pitchFamily="18" charset="0"/>
                          </a:rPr>
                          <m:t>𝑥</m:t>
                        </m:r>
                      </m:e>
                      <m:sub>
                        <m:r>
                          <a:rPr lang="en-US" i="1" dirty="0">
                            <a:solidFill>
                              <a:schemeClr val="accent1"/>
                            </a:solidFill>
                            <a:latin typeface="Cambria Math" panose="02040503050406030204" pitchFamily="18" charset="0"/>
                          </a:rPr>
                          <m:t>4</m:t>
                        </m:r>
                      </m:sub>
                    </m:sSub>
                    <m:r>
                      <a:rPr lang="en-US" i="1" dirty="0">
                        <a:solidFill>
                          <a:schemeClr val="accent1"/>
                        </a:solidFill>
                        <a:latin typeface="Cambria Math" panose="02040503050406030204" pitchFamily="18" charset="0"/>
                        <a:ea typeface="Cambria Math" panose="02040503050406030204" pitchFamily="18" charset="0"/>
                      </a:rPr>
                      <m:t>∧</m:t>
                    </m:r>
                    <m:r>
                      <m:rPr>
                        <m:nor/>
                      </m:rPr>
                      <a:rPr lang="en-US" dirty="0">
                        <a:solidFill>
                          <a:schemeClr val="accent1"/>
                        </a:solidFill>
                      </a:rPr>
                      <m:t> </m:t>
                    </m:r>
                    <m:sSub>
                      <m:sSubPr>
                        <m:ctrlPr>
                          <a:rPr lang="en-US" i="1" dirty="0">
                            <a:solidFill>
                              <a:schemeClr val="accent1"/>
                            </a:solidFill>
                            <a:latin typeface="Cambria Math" panose="02040503050406030204" pitchFamily="18" charset="0"/>
                          </a:rPr>
                        </m:ctrlPr>
                      </m:sSubPr>
                      <m:e>
                        <m:r>
                          <a:rPr lang="en-US" i="1" dirty="0">
                            <a:solidFill>
                              <a:schemeClr val="accent1"/>
                            </a:solidFill>
                            <a:latin typeface="Cambria Math" panose="02040503050406030204" pitchFamily="18" charset="0"/>
                          </a:rPr>
                          <m:t>𝑥</m:t>
                        </m:r>
                      </m:e>
                      <m:sub>
                        <m:r>
                          <a:rPr lang="en-US" i="1" dirty="0">
                            <a:solidFill>
                              <a:schemeClr val="accent1"/>
                            </a:solidFill>
                            <a:latin typeface="Cambria Math" panose="02040503050406030204" pitchFamily="18" charset="0"/>
                          </a:rPr>
                          <m:t>5</m:t>
                        </m:r>
                      </m:sub>
                    </m:sSub>
                    <m:r>
                      <a:rPr lang="en-US" i="1" dirty="0">
                        <a:solidFill>
                          <a:schemeClr val="accent1"/>
                        </a:solidFill>
                        <a:latin typeface="Cambria Math" panose="02040503050406030204" pitchFamily="18" charset="0"/>
                        <a:ea typeface="Cambria Math" panose="02040503050406030204" pitchFamily="18" charset="0"/>
                      </a:rPr>
                      <m:t>∧</m:t>
                    </m:r>
                    <m:r>
                      <m:rPr>
                        <m:nor/>
                      </m:rPr>
                      <a:rPr lang="en-US" dirty="0">
                        <a:solidFill>
                          <a:schemeClr val="accent1"/>
                        </a:solidFill>
                      </a:rPr>
                      <m:t> </m:t>
                    </m:r>
                    <m:sSub>
                      <m:sSubPr>
                        <m:ctrlPr>
                          <a:rPr lang="en-US" i="1" dirty="0">
                            <a:solidFill>
                              <a:schemeClr val="accent1"/>
                            </a:solidFill>
                            <a:latin typeface="Cambria Math" panose="02040503050406030204" pitchFamily="18" charset="0"/>
                          </a:rPr>
                        </m:ctrlPr>
                      </m:sSubPr>
                      <m:e>
                        <m:r>
                          <a:rPr lang="en-US" i="1" dirty="0">
                            <a:solidFill>
                              <a:schemeClr val="accent1"/>
                            </a:solidFill>
                            <a:latin typeface="Cambria Math" panose="02040503050406030204" pitchFamily="18" charset="0"/>
                          </a:rPr>
                          <m:t>𝑥</m:t>
                        </m:r>
                      </m:e>
                      <m:sub>
                        <m:r>
                          <a:rPr lang="en-US" i="1" dirty="0">
                            <a:solidFill>
                              <a:schemeClr val="accent1"/>
                            </a:solidFill>
                            <a:latin typeface="Cambria Math" panose="02040503050406030204" pitchFamily="18" charset="0"/>
                          </a:rPr>
                          <m:t>99</m:t>
                        </m:r>
                      </m:sub>
                    </m:sSub>
                    <m:r>
                      <a:rPr lang="en-US" i="1" dirty="0">
                        <a:solidFill>
                          <a:schemeClr val="accent1"/>
                        </a:solidFill>
                        <a:latin typeface="Cambria Math" panose="02040503050406030204" pitchFamily="18" charset="0"/>
                        <a:ea typeface="Cambria Math" panose="02040503050406030204" pitchFamily="18" charset="0"/>
                      </a:rPr>
                      <m:t>∧</m:t>
                    </m:r>
                    <m:r>
                      <m:rPr>
                        <m:nor/>
                      </m:rPr>
                      <a:rPr lang="en-US" dirty="0">
                        <a:solidFill>
                          <a:schemeClr val="accent1"/>
                        </a:solidFill>
                      </a:rPr>
                      <m:t> </m:t>
                    </m:r>
                    <m:sSub>
                      <m:sSubPr>
                        <m:ctrlPr>
                          <a:rPr lang="en-US" i="1" dirty="0">
                            <a:solidFill>
                              <a:schemeClr val="accent1"/>
                            </a:solidFill>
                            <a:latin typeface="Cambria Math" panose="02040503050406030204" pitchFamily="18" charset="0"/>
                          </a:rPr>
                        </m:ctrlPr>
                      </m:sSubPr>
                      <m:e>
                        <m:r>
                          <a:rPr lang="en-US" i="1" dirty="0">
                            <a:solidFill>
                              <a:schemeClr val="accent1"/>
                            </a:solidFill>
                            <a:latin typeface="Cambria Math" panose="02040503050406030204" pitchFamily="18" charset="0"/>
                          </a:rPr>
                          <m:t>𝑥</m:t>
                        </m:r>
                      </m:e>
                      <m:sub>
                        <m:r>
                          <a:rPr lang="en-US" i="1" dirty="0">
                            <a:solidFill>
                              <a:schemeClr val="accent1"/>
                            </a:solidFill>
                            <a:latin typeface="Cambria Math" panose="02040503050406030204" pitchFamily="18" charset="0"/>
                          </a:rPr>
                          <m:t>100</m:t>
                        </m:r>
                      </m:sub>
                    </m:sSub>
                  </m:oMath>
                </a14:m>
                <a:endParaRPr lang="en-US" dirty="0"/>
              </a:p>
              <a:p>
                <a:pPr lvl="1"/>
                <a14:m>
                  <m:oMath xmlns:m="http://schemas.openxmlformats.org/officeDocument/2006/math">
                    <m:r>
                      <a:rPr lang="en-US" i="1" dirty="0" smtClean="0">
                        <a:latin typeface="Cambria Math" panose="02040503050406030204" pitchFamily="18" charset="0"/>
                      </a:rPr>
                      <m:t>&lt;(1,0,1,1,0,0,…0,0,1), 0&gt;   </m:t>
                    </m:r>
                  </m:oMath>
                </a14:m>
                <a:r>
                  <a:rPr lang="en-US" dirty="0">
                    <a:solidFill>
                      <a:schemeClr val="accent1"/>
                    </a:solidFill>
                    <a:sym typeface="Wingdings" pitchFamily="2" charset="2"/>
                  </a:rPr>
                  <a:t> </a:t>
                </a:r>
                <a:r>
                  <a:rPr lang="en-US" dirty="0">
                    <a:solidFill>
                      <a:schemeClr val="accent1"/>
                    </a:solidFill>
                  </a:rPr>
                  <a:t>learned nothing</a:t>
                </a:r>
              </a:p>
              <a:p>
                <a:pPr lvl="1"/>
                <a14:m>
                  <m:oMath xmlns:m="http://schemas.openxmlformats.org/officeDocument/2006/math">
                    <m:r>
                      <a:rPr lang="en-US" i="1" dirty="0" smtClean="0">
                        <a:latin typeface="Cambria Math" panose="02040503050406030204" pitchFamily="18" charset="0"/>
                      </a:rPr>
                      <m:t>&lt;(1,1,1,1,1,0,…0,0,1), 1&gt;</m:t>
                    </m:r>
                  </m:oMath>
                </a14:m>
                <a:endParaRPr lang="en-US" dirty="0"/>
              </a:p>
              <a:p>
                <a:endParaRPr lang="en-US" dirty="0"/>
              </a:p>
            </p:txBody>
          </p:sp>
        </mc:Choice>
        <mc:Fallback xmlns="">
          <p:sp>
            <p:nvSpPr>
              <p:cNvPr id="9" name="Content Placeholder 8"/>
              <p:cNvSpPr>
                <a:spLocks noGrp="1" noRot="1" noChangeAspect="1" noMove="1" noResize="1" noEditPoints="1" noAdjustHandles="1" noChangeArrowheads="1" noChangeShapeType="1" noTextEdit="1"/>
              </p:cNvSpPr>
              <p:nvPr>
                <p:ph idx="1"/>
              </p:nvPr>
            </p:nvSpPr>
            <p:spPr>
              <a:xfrm>
                <a:off x="84221" y="902369"/>
                <a:ext cx="8575843" cy="3690798"/>
              </a:xfrm>
              <a:blipFill>
                <a:blip r:embed="rId3"/>
                <a:stretch>
                  <a:fillRect l="-853" t="-214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D7FBAA7D-784C-AB49-972D-3C213A81E025}"/>
                  </a:ext>
                </a:extLst>
              </p:cNvPr>
              <p:cNvSpPr/>
              <p:nvPr/>
            </p:nvSpPr>
            <p:spPr>
              <a:xfrm>
                <a:off x="5753496" y="177621"/>
                <a:ext cx="2933304" cy="369332"/>
              </a:xfrm>
              <a:prstGeom prst="rect">
                <a:avLst/>
              </a:prstGeom>
            </p:spPr>
            <p:txBody>
              <a:bodyPr wrap="none">
                <a:spAutoFit/>
              </a:bodyPr>
              <a:lstStyle/>
              <a:p>
                <a14:m>
                  <m:oMath xmlns:m="http://schemas.openxmlformats.org/officeDocument/2006/math">
                    <m:r>
                      <a:rPr lang="en-US" b="0" i="1" dirty="0">
                        <a:solidFill>
                          <a:schemeClr val="tx1">
                            <a:lumMod val="50000"/>
                            <a:lumOff val="50000"/>
                          </a:schemeClr>
                        </a:solidFill>
                        <a:latin typeface="Cambria Math" panose="02040503050406030204" pitchFamily="18" charset="0"/>
                      </a:rPr>
                      <m:t>𝑓</m:t>
                    </m:r>
                    <m:r>
                      <a:rPr lang="en-US" i="1" dirty="0">
                        <a:solidFill>
                          <a:schemeClr val="tx1">
                            <a:lumMod val="50000"/>
                            <a:lumOff val="50000"/>
                          </a:schemeClr>
                        </a:solidFill>
                        <a:latin typeface="Cambria Math" panose="02040503050406030204" pitchFamily="18" charset="0"/>
                      </a:rPr>
                      <m:t>=</m:t>
                    </m:r>
                    <m:sSub>
                      <m:sSubPr>
                        <m:ctrlPr>
                          <a:rPr lang="en-US" i="1" dirty="0">
                            <a:solidFill>
                              <a:schemeClr val="tx1">
                                <a:lumMod val="50000"/>
                                <a:lumOff val="50000"/>
                              </a:schemeClr>
                            </a:solidFill>
                            <a:latin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rPr>
                          <m:t>𝑥</m:t>
                        </m:r>
                      </m:e>
                      <m:sub>
                        <m:r>
                          <a:rPr lang="en-US" i="1" dirty="0">
                            <a:solidFill>
                              <a:schemeClr val="tx1">
                                <a:lumMod val="50000"/>
                                <a:lumOff val="50000"/>
                              </a:schemeClr>
                            </a:solidFill>
                            <a:latin typeface="Cambria Math" panose="02040503050406030204" pitchFamily="18" charset="0"/>
                          </a:rPr>
                          <m:t>2</m:t>
                        </m:r>
                      </m:sub>
                    </m:sSub>
                    <m:r>
                      <a:rPr lang="en-US" i="1" dirty="0">
                        <a:solidFill>
                          <a:schemeClr val="tx1">
                            <a:lumMod val="50000"/>
                            <a:lumOff val="50000"/>
                          </a:schemeClr>
                        </a:solidFill>
                        <a:latin typeface="Cambria Math" panose="02040503050406030204" pitchFamily="18" charset="0"/>
                        <a:ea typeface="Cambria Math" panose="02040503050406030204" pitchFamily="18" charset="0"/>
                      </a:rPr>
                      <m:t>∧</m:t>
                    </m:r>
                    <m:sSub>
                      <m:sSubPr>
                        <m:ctrlPr>
                          <a:rPr lang="en-US" i="1" dirty="0">
                            <a:solidFill>
                              <a:schemeClr val="tx1">
                                <a:lumMod val="50000"/>
                                <a:lumOff val="50000"/>
                              </a:schemeClr>
                            </a:solidFill>
                            <a:latin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rPr>
                          <m:t>𝑥</m:t>
                        </m:r>
                      </m:e>
                      <m:sub>
                        <m:r>
                          <a:rPr lang="en-US" i="1" dirty="0">
                            <a:solidFill>
                              <a:schemeClr val="tx1">
                                <a:lumMod val="50000"/>
                                <a:lumOff val="50000"/>
                              </a:schemeClr>
                            </a:solidFill>
                            <a:latin typeface="Cambria Math" panose="02040503050406030204" pitchFamily="18" charset="0"/>
                          </a:rPr>
                          <m:t>3</m:t>
                        </m:r>
                      </m:sub>
                    </m:sSub>
                  </m:oMath>
                </a14:m>
                <a:r>
                  <a:rPr lang="en-US" dirty="0">
                    <a:solidFill>
                      <a:schemeClr val="tx1">
                        <a:lumMod val="50000"/>
                        <a:lumOff val="50000"/>
                      </a:schemeClr>
                    </a:solidFill>
                    <a:ea typeface="Cambria Math" panose="02040503050406030204" pitchFamily="18" charset="0"/>
                  </a:rPr>
                  <a:t> </a:t>
                </a:r>
                <a14:m>
                  <m:oMath xmlns:m="http://schemas.openxmlformats.org/officeDocument/2006/math">
                    <m:r>
                      <a:rPr lang="en-US" i="1" dirty="0">
                        <a:solidFill>
                          <a:schemeClr val="tx1">
                            <a:lumMod val="50000"/>
                            <a:lumOff val="50000"/>
                          </a:schemeClr>
                        </a:solidFill>
                        <a:latin typeface="Cambria Math" panose="02040503050406030204" pitchFamily="18" charset="0"/>
                        <a:ea typeface="Cambria Math" panose="02040503050406030204" pitchFamily="18" charset="0"/>
                      </a:rPr>
                      <m:t>∧</m:t>
                    </m:r>
                    <m:sSub>
                      <m:sSubPr>
                        <m:ctrlPr>
                          <a:rPr lang="en-US" i="1" dirty="0">
                            <a:solidFill>
                              <a:schemeClr val="tx1">
                                <a:lumMod val="50000"/>
                                <a:lumOff val="50000"/>
                              </a:schemeClr>
                            </a:solidFill>
                            <a:latin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rPr>
                          <m:t>𝑥</m:t>
                        </m:r>
                      </m:e>
                      <m:sub>
                        <m:r>
                          <a:rPr lang="en-US" i="1" dirty="0">
                            <a:solidFill>
                              <a:schemeClr val="tx1">
                                <a:lumMod val="50000"/>
                                <a:lumOff val="50000"/>
                              </a:schemeClr>
                            </a:solidFill>
                            <a:latin typeface="Cambria Math" panose="02040503050406030204" pitchFamily="18" charset="0"/>
                          </a:rPr>
                          <m:t>4</m:t>
                        </m:r>
                      </m:sub>
                    </m:sSub>
                  </m:oMath>
                </a14:m>
                <a:r>
                  <a:rPr lang="en-US" dirty="0">
                    <a:solidFill>
                      <a:schemeClr val="tx1">
                        <a:lumMod val="50000"/>
                        <a:lumOff val="50000"/>
                      </a:schemeClr>
                    </a:solidFill>
                    <a:ea typeface="Cambria Math" panose="02040503050406030204" pitchFamily="18" charset="0"/>
                  </a:rPr>
                  <a:t> </a:t>
                </a:r>
                <a14:m>
                  <m:oMath xmlns:m="http://schemas.openxmlformats.org/officeDocument/2006/math">
                    <m:r>
                      <a:rPr lang="en-US" i="1" dirty="0">
                        <a:solidFill>
                          <a:schemeClr val="tx1">
                            <a:lumMod val="50000"/>
                            <a:lumOff val="50000"/>
                          </a:schemeClr>
                        </a:solidFill>
                        <a:latin typeface="Cambria Math" panose="02040503050406030204" pitchFamily="18" charset="0"/>
                        <a:ea typeface="Cambria Math" panose="02040503050406030204" pitchFamily="18" charset="0"/>
                      </a:rPr>
                      <m:t>∧</m:t>
                    </m:r>
                    <m:sSub>
                      <m:sSubPr>
                        <m:ctrlPr>
                          <a:rPr lang="en-US" i="1" dirty="0">
                            <a:solidFill>
                              <a:schemeClr val="tx1">
                                <a:lumMod val="50000"/>
                                <a:lumOff val="50000"/>
                              </a:schemeClr>
                            </a:solidFill>
                            <a:latin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rPr>
                          <m:t>𝑥</m:t>
                        </m:r>
                      </m:e>
                      <m:sub>
                        <m:r>
                          <a:rPr lang="en-US" i="1" dirty="0">
                            <a:solidFill>
                              <a:schemeClr val="tx1">
                                <a:lumMod val="50000"/>
                                <a:lumOff val="50000"/>
                              </a:schemeClr>
                            </a:solidFill>
                            <a:latin typeface="Cambria Math" panose="02040503050406030204" pitchFamily="18" charset="0"/>
                          </a:rPr>
                          <m:t>5</m:t>
                        </m:r>
                      </m:sub>
                    </m:sSub>
                    <m:r>
                      <a:rPr lang="en-US" i="1" dirty="0">
                        <a:solidFill>
                          <a:schemeClr val="tx1">
                            <a:lumMod val="50000"/>
                            <a:lumOff val="50000"/>
                          </a:schemeClr>
                        </a:solidFill>
                        <a:latin typeface="Cambria Math" panose="02040503050406030204" pitchFamily="18" charset="0"/>
                        <a:ea typeface="Cambria Math" panose="02040503050406030204" pitchFamily="18" charset="0"/>
                      </a:rPr>
                      <m:t>∧</m:t>
                    </m:r>
                    <m:sSub>
                      <m:sSubPr>
                        <m:ctrlPr>
                          <a:rPr lang="en-US" i="1" dirty="0">
                            <a:solidFill>
                              <a:schemeClr val="tx1">
                                <a:lumMod val="50000"/>
                                <a:lumOff val="50000"/>
                              </a:schemeClr>
                            </a:solidFill>
                            <a:latin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rPr>
                          <m:t>𝑥</m:t>
                        </m:r>
                      </m:e>
                      <m:sub>
                        <m:r>
                          <a:rPr lang="en-US" i="1" dirty="0">
                            <a:solidFill>
                              <a:schemeClr val="tx1">
                                <a:lumMod val="50000"/>
                                <a:lumOff val="50000"/>
                              </a:schemeClr>
                            </a:solidFill>
                            <a:latin typeface="Cambria Math" panose="02040503050406030204" pitchFamily="18" charset="0"/>
                          </a:rPr>
                          <m:t>100</m:t>
                        </m:r>
                      </m:sub>
                    </m:sSub>
                  </m:oMath>
                </a14:m>
                <a:endParaRPr lang="en-US"/>
              </a:p>
            </p:txBody>
          </p:sp>
        </mc:Choice>
        <mc:Fallback xmlns="">
          <p:sp>
            <p:nvSpPr>
              <p:cNvPr id="10" name="Rectangle 9">
                <a:extLst>
                  <a:ext uri="{FF2B5EF4-FFF2-40B4-BE49-F238E27FC236}">
                    <a16:creationId xmlns:a16="http://schemas.microsoft.com/office/drawing/2014/main" id="{D7FBAA7D-784C-AB49-972D-3C213A81E025}"/>
                  </a:ext>
                </a:extLst>
              </p:cNvPr>
              <p:cNvSpPr>
                <a:spLocks noRot="1" noChangeAspect="1" noMove="1" noResize="1" noEditPoints="1" noAdjustHandles="1" noChangeArrowheads="1" noChangeShapeType="1" noTextEdit="1"/>
              </p:cNvSpPr>
              <p:nvPr/>
            </p:nvSpPr>
            <p:spPr>
              <a:xfrm>
                <a:off x="5753496" y="177621"/>
                <a:ext cx="2933304" cy="369332"/>
              </a:xfrm>
              <a:prstGeom prst="rect">
                <a:avLst/>
              </a:prstGeom>
              <a:blipFill>
                <a:blip r:embed="rId4"/>
                <a:stretch>
                  <a:fillRect l="-431" b="-13333"/>
                </a:stretch>
              </a:blipFill>
            </p:spPr>
            <p:txBody>
              <a:bodyPr/>
              <a:lstStyle/>
              <a:p>
                <a:r>
                  <a:rPr lang="en-US">
                    <a:noFill/>
                  </a:rPr>
                  <a:t> </a:t>
                </a:r>
              </a:p>
            </p:txBody>
          </p:sp>
        </mc:Fallback>
      </mc:AlternateContent>
    </p:spTree>
    <p:extLst>
      <p:ext uri="{BB962C8B-B14F-4D97-AF65-F5344CB8AC3E}">
        <p14:creationId xmlns:p14="http://schemas.microsoft.com/office/powerpoint/2010/main" val="642682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C921938-476A-4922-BE24-3B8F6A2854D9}" type="slidenum">
              <a:rPr lang="en-US" smtClean="0"/>
              <a:pPr/>
              <a:t>19</a:t>
            </a:fld>
            <a:endParaRPr lang="en-US" dirty="0"/>
          </a:p>
        </p:txBody>
      </p:sp>
      <p:sp>
        <p:nvSpPr>
          <p:cNvPr id="5" name="Title 4"/>
          <p:cNvSpPr>
            <a:spLocks noGrp="1"/>
          </p:cNvSpPr>
          <p:nvPr>
            <p:ph type="title"/>
          </p:nvPr>
        </p:nvSpPr>
        <p:spPr/>
        <p:txBody>
          <a:bodyPr/>
          <a:lstStyle/>
          <a:p>
            <a:r>
              <a:rPr lang="en-US" dirty="0"/>
              <a:t>Learning Conjunctions (III)</a:t>
            </a:r>
          </a:p>
        </p:txBody>
      </p:sp>
      <mc:AlternateContent xmlns:mc="http://schemas.openxmlformats.org/markup-compatibility/2006" xmlns:a14="http://schemas.microsoft.com/office/drawing/2010/main">
        <mc:Choice Requires="a14">
          <p:sp>
            <p:nvSpPr>
              <p:cNvPr id="9" name="Content Placeholder 8"/>
              <p:cNvSpPr>
                <a:spLocks noGrp="1"/>
              </p:cNvSpPr>
              <p:nvPr>
                <p:ph idx="1"/>
              </p:nvPr>
            </p:nvSpPr>
            <p:spPr>
              <a:xfrm>
                <a:off x="132347" y="902369"/>
                <a:ext cx="8527717" cy="3690798"/>
              </a:xfrm>
            </p:spPr>
            <p:txBody>
              <a:bodyPr>
                <a:normAutofit fontScale="92500" lnSpcReduction="10000"/>
              </a:bodyPr>
              <a:lstStyle/>
              <a:p>
                <a:r>
                  <a:rPr lang="en-US" dirty="0"/>
                  <a:t>Protocol III:  Some random source (e.g., Nature) provides training examples</a:t>
                </a:r>
              </a:p>
              <a:p>
                <a:pPr lvl="1"/>
                <a:r>
                  <a:rPr lang="en-US" dirty="0"/>
                  <a:t>Teacher (Nature) provides the labels (</a:t>
                </a:r>
                <a14:m>
                  <m:oMath xmlns:m="http://schemas.openxmlformats.org/officeDocument/2006/math">
                    <m:r>
                      <a:rPr lang="en-US" i="1" dirty="0">
                        <a:latin typeface="Cambria Math" panose="02040503050406030204" pitchFamily="18" charset="0"/>
                      </a:rPr>
                      <m:t>𝑓</m:t>
                    </m:r>
                    <m:r>
                      <a:rPr lang="en-US" i="1" dirty="0">
                        <a:latin typeface="Cambria Math" panose="02040503050406030204" pitchFamily="18" charset="0"/>
                      </a:rPr>
                      <m:t>(</m:t>
                    </m:r>
                    <m:r>
                      <a:rPr lang="en-US" i="1" dirty="0">
                        <a:latin typeface="Cambria Math" panose="02040503050406030204" pitchFamily="18" charset="0"/>
                      </a:rPr>
                      <m:t>𝑥</m:t>
                    </m:r>
                    <m:r>
                      <a:rPr lang="en-US" i="1" dirty="0">
                        <a:latin typeface="Cambria Math" panose="02040503050406030204" pitchFamily="18" charset="0"/>
                      </a:rPr>
                      <m:t>)</m:t>
                    </m:r>
                  </m:oMath>
                </a14:m>
                <a:r>
                  <a:rPr lang="en-US" dirty="0"/>
                  <a:t>) </a:t>
                </a:r>
              </a:p>
              <a:p>
                <a:r>
                  <a:rPr lang="en-US" dirty="0"/>
                  <a:t> Algorithm:  Elimination </a:t>
                </a:r>
              </a:p>
              <a:p>
                <a:pPr lvl="1"/>
                <a:r>
                  <a:rPr lang="en-US" dirty="0"/>
                  <a:t>Start with the set of all literals as candidates</a:t>
                </a:r>
              </a:p>
              <a:p>
                <a:pPr lvl="1"/>
                <a:r>
                  <a:rPr lang="en-US" dirty="0"/>
                  <a:t>Eliminate a literal that is not active (0) in a positive example</a:t>
                </a:r>
              </a:p>
              <a:p>
                <a:pPr lvl="1"/>
                <a14:m>
                  <m:oMath xmlns:m="http://schemas.openxmlformats.org/officeDocument/2006/math">
                    <m:r>
                      <a:rPr lang="en-US" i="1" dirty="0" smtClean="0">
                        <a:latin typeface="Cambria Math" panose="02040503050406030204" pitchFamily="18" charset="0"/>
                      </a:rPr>
                      <m:t>&lt;(1,1,1,1,1,1,…,1,1), 1&gt;     </m:t>
                    </m:r>
                  </m:oMath>
                </a14:m>
                <a:endParaRPr lang="en-US" dirty="0"/>
              </a:p>
              <a:p>
                <a:pPr lvl="1"/>
                <a14:m>
                  <m:oMath xmlns:m="http://schemas.openxmlformats.org/officeDocument/2006/math">
                    <m:r>
                      <a:rPr lang="en-US" i="1" dirty="0" smtClean="0">
                        <a:latin typeface="Cambria Math" panose="02040503050406030204" pitchFamily="18" charset="0"/>
                      </a:rPr>
                      <m:t>&lt;(1,1,1,0,0,0,…,0,0), 0&gt;   </m:t>
                    </m:r>
                  </m:oMath>
                </a14:m>
                <a:r>
                  <a:rPr lang="en-US" dirty="0">
                    <a:solidFill>
                      <a:schemeClr val="accent1"/>
                    </a:solidFill>
                    <a:sym typeface="Wingdings" pitchFamily="2" charset="2"/>
                  </a:rPr>
                  <a:t></a:t>
                </a:r>
                <a:r>
                  <a:rPr lang="en-US" dirty="0">
                    <a:solidFill>
                      <a:schemeClr val="accent1"/>
                    </a:solidFill>
                  </a:rPr>
                  <a:t> learned nothing:  </a:t>
                </a:r>
                <a14:m>
                  <m:oMath xmlns:m="http://schemas.openxmlformats.org/officeDocument/2006/math">
                    <m:r>
                      <a:rPr lang="en-US" i="1" dirty="0">
                        <a:solidFill>
                          <a:schemeClr val="accent1"/>
                        </a:solidFill>
                        <a:latin typeface="Cambria Math" panose="02040503050406030204" pitchFamily="18" charset="0"/>
                      </a:rPr>
                      <m:t>h</m:t>
                    </m:r>
                    <m:r>
                      <a:rPr lang="en-US" i="1" dirty="0">
                        <a:solidFill>
                          <a:schemeClr val="accent1"/>
                        </a:solidFill>
                        <a:latin typeface="Cambria Math" panose="02040503050406030204" pitchFamily="18" charset="0"/>
                      </a:rPr>
                      <m:t>=</m:t>
                    </m:r>
                    <m:sSub>
                      <m:sSubPr>
                        <m:ctrlPr>
                          <a:rPr lang="en-US" i="1" dirty="0">
                            <a:solidFill>
                              <a:schemeClr val="accent1"/>
                            </a:solidFill>
                            <a:latin typeface="Cambria Math" panose="02040503050406030204" pitchFamily="18" charset="0"/>
                          </a:rPr>
                        </m:ctrlPr>
                      </m:sSubPr>
                      <m:e>
                        <m:r>
                          <a:rPr lang="en-US" i="1" dirty="0">
                            <a:solidFill>
                              <a:schemeClr val="accent1"/>
                            </a:solidFill>
                            <a:latin typeface="Cambria Math" panose="02040503050406030204" pitchFamily="18" charset="0"/>
                          </a:rPr>
                          <m:t>𝑥</m:t>
                        </m:r>
                      </m:e>
                      <m:sub>
                        <m:r>
                          <a:rPr lang="en-US" i="1" dirty="0">
                            <a:solidFill>
                              <a:schemeClr val="accent1"/>
                            </a:solidFill>
                            <a:latin typeface="Cambria Math" panose="02040503050406030204" pitchFamily="18" charset="0"/>
                          </a:rPr>
                          <m:t>1</m:t>
                        </m:r>
                      </m:sub>
                    </m:sSub>
                    <m:r>
                      <a:rPr lang="en-US" i="1" dirty="0">
                        <a:solidFill>
                          <a:schemeClr val="accent1"/>
                        </a:solidFill>
                        <a:latin typeface="Cambria Math" panose="02040503050406030204" pitchFamily="18" charset="0"/>
                      </a:rPr>
                      <m:t> </m:t>
                    </m:r>
                    <m:r>
                      <a:rPr lang="en-US" i="1" dirty="0">
                        <a:solidFill>
                          <a:schemeClr val="accent1"/>
                        </a:solidFill>
                        <a:latin typeface="Cambria Math" panose="02040503050406030204" pitchFamily="18" charset="0"/>
                        <a:ea typeface="Cambria Math" panose="02040503050406030204" pitchFamily="18" charset="0"/>
                      </a:rPr>
                      <m:t>∧</m:t>
                    </m:r>
                  </m:oMath>
                </a14:m>
                <a:r>
                  <a:rPr lang="en-US" dirty="0">
                    <a:solidFill>
                      <a:schemeClr val="accent1"/>
                    </a:solidFill>
                  </a:rPr>
                  <a:t> </a:t>
                </a:r>
                <a14:m>
                  <m:oMath xmlns:m="http://schemas.openxmlformats.org/officeDocument/2006/math">
                    <m:sSub>
                      <m:sSubPr>
                        <m:ctrlPr>
                          <a:rPr lang="en-US" i="1" dirty="0">
                            <a:solidFill>
                              <a:schemeClr val="accent1"/>
                            </a:solidFill>
                            <a:latin typeface="Cambria Math" panose="02040503050406030204" pitchFamily="18" charset="0"/>
                          </a:rPr>
                        </m:ctrlPr>
                      </m:sSubPr>
                      <m:e>
                        <m:r>
                          <a:rPr lang="en-US" i="1" dirty="0">
                            <a:solidFill>
                              <a:schemeClr val="accent1"/>
                            </a:solidFill>
                            <a:latin typeface="Cambria Math" panose="02040503050406030204" pitchFamily="18" charset="0"/>
                          </a:rPr>
                          <m:t>𝑥</m:t>
                        </m:r>
                      </m:e>
                      <m:sub>
                        <m:r>
                          <a:rPr lang="en-US" i="1" dirty="0">
                            <a:solidFill>
                              <a:schemeClr val="accent1"/>
                            </a:solidFill>
                            <a:latin typeface="Cambria Math" panose="02040503050406030204" pitchFamily="18" charset="0"/>
                          </a:rPr>
                          <m:t>2</m:t>
                        </m:r>
                      </m:sub>
                    </m:sSub>
                    <m:r>
                      <a:rPr lang="en-US" i="1" dirty="0">
                        <a:solidFill>
                          <a:schemeClr val="accent1"/>
                        </a:solidFill>
                        <a:latin typeface="Cambria Math" panose="02040503050406030204" pitchFamily="18" charset="0"/>
                      </a:rPr>
                      <m:t>, …, </m:t>
                    </m:r>
                    <m:r>
                      <a:rPr lang="en-US" i="1" dirty="0">
                        <a:solidFill>
                          <a:schemeClr val="accent1"/>
                        </a:solidFill>
                        <a:latin typeface="Cambria Math" panose="02040503050406030204" pitchFamily="18" charset="0"/>
                        <a:ea typeface="Cambria Math" panose="02040503050406030204" pitchFamily="18" charset="0"/>
                      </a:rPr>
                      <m:t>∧ </m:t>
                    </m:r>
                    <m:sSub>
                      <m:sSubPr>
                        <m:ctrlPr>
                          <a:rPr lang="en-US" i="1" dirty="0">
                            <a:solidFill>
                              <a:schemeClr val="accent1"/>
                            </a:solidFill>
                            <a:latin typeface="Cambria Math" panose="02040503050406030204" pitchFamily="18" charset="0"/>
                          </a:rPr>
                        </m:ctrlPr>
                      </m:sSubPr>
                      <m:e>
                        <m:r>
                          <a:rPr lang="en-US" i="1" dirty="0">
                            <a:solidFill>
                              <a:schemeClr val="accent1"/>
                            </a:solidFill>
                            <a:latin typeface="Cambria Math" panose="02040503050406030204" pitchFamily="18" charset="0"/>
                          </a:rPr>
                          <m:t>𝑥</m:t>
                        </m:r>
                      </m:e>
                      <m:sub>
                        <m:r>
                          <a:rPr lang="en-US" i="1" dirty="0">
                            <a:solidFill>
                              <a:schemeClr val="accent1"/>
                            </a:solidFill>
                            <a:latin typeface="Cambria Math" panose="02040503050406030204" pitchFamily="18" charset="0"/>
                          </a:rPr>
                          <m:t>100</m:t>
                        </m:r>
                      </m:sub>
                    </m:sSub>
                  </m:oMath>
                </a14:m>
                <a:endParaRPr lang="en-US" dirty="0"/>
              </a:p>
              <a:p>
                <a:pPr lvl="1"/>
                <a14:m>
                  <m:oMath xmlns:m="http://schemas.openxmlformats.org/officeDocument/2006/math">
                    <m:r>
                      <a:rPr lang="en-US" i="1" dirty="0" smtClean="0">
                        <a:latin typeface="Cambria Math" panose="02040503050406030204" pitchFamily="18" charset="0"/>
                      </a:rPr>
                      <m:t>&lt;(1,1,1,1,1,0,…0,1,1), 1&gt;  </m:t>
                    </m:r>
                  </m:oMath>
                </a14:m>
                <a:r>
                  <a:rPr lang="en-US" dirty="0"/>
                  <a:t>	</a:t>
                </a:r>
                <a:r>
                  <a:rPr lang="en-US" dirty="0">
                    <a:solidFill>
                      <a:schemeClr val="accent1"/>
                    </a:solidFill>
                    <a:sym typeface="Wingdings" pitchFamily="2" charset="2"/>
                  </a:rPr>
                  <a:t></a:t>
                </a:r>
                <a:r>
                  <a:rPr lang="en-US" dirty="0">
                    <a:solidFill>
                      <a:schemeClr val="accent1"/>
                    </a:solidFill>
                  </a:rPr>
                  <a:t> </a:t>
                </a:r>
                <a14:m>
                  <m:oMath xmlns:m="http://schemas.openxmlformats.org/officeDocument/2006/math">
                    <m:r>
                      <a:rPr lang="en-US" i="1" dirty="0">
                        <a:solidFill>
                          <a:schemeClr val="accent1"/>
                        </a:solidFill>
                        <a:latin typeface="Cambria Math" panose="02040503050406030204" pitchFamily="18" charset="0"/>
                      </a:rPr>
                      <m:t>h</m:t>
                    </m:r>
                    <m:r>
                      <a:rPr lang="en-US" i="1" dirty="0">
                        <a:solidFill>
                          <a:schemeClr val="accent1"/>
                        </a:solidFill>
                        <a:latin typeface="Cambria Math" panose="02040503050406030204" pitchFamily="18" charset="0"/>
                      </a:rPr>
                      <m:t>=</m:t>
                    </m:r>
                    <m:sSub>
                      <m:sSubPr>
                        <m:ctrlPr>
                          <a:rPr lang="en-US" i="1" dirty="0">
                            <a:solidFill>
                              <a:schemeClr val="accent1"/>
                            </a:solidFill>
                            <a:latin typeface="Cambria Math" panose="02040503050406030204" pitchFamily="18" charset="0"/>
                          </a:rPr>
                        </m:ctrlPr>
                      </m:sSubPr>
                      <m:e>
                        <m:r>
                          <a:rPr lang="en-US" i="1" dirty="0">
                            <a:solidFill>
                              <a:schemeClr val="accent1"/>
                            </a:solidFill>
                            <a:latin typeface="Cambria Math" panose="02040503050406030204" pitchFamily="18" charset="0"/>
                          </a:rPr>
                          <m:t>𝑥</m:t>
                        </m:r>
                      </m:e>
                      <m:sub>
                        <m:r>
                          <a:rPr lang="en-US" i="1" dirty="0">
                            <a:solidFill>
                              <a:schemeClr val="accent1"/>
                            </a:solidFill>
                            <a:latin typeface="Cambria Math" panose="02040503050406030204" pitchFamily="18" charset="0"/>
                          </a:rPr>
                          <m:t>1</m:t>
                        </m:r>
                      </m:sub>
                    </m:sSub>
                    <m:r>
                      <a:rPr lang="en-US" i="1" dirty="0">
                        <a:solidFill>
                          <a:schemeClr val="accent1"/>
                        </a:solidFill>
                        <a:latin typeface="Cambria Math" panose="02040503050406030204" pitchFamily="18" charset="0"/>
                      </a:rPr>
                      <m:t> </m:t>
                    </m:r>
                    <m:r>
                      <a:rPr lang="en-US" i="1" dirty="0">
                        <a:solidFill>
                          <a:schemeClr val="accent1"/>
                        </a:solidFill>
                        <a:latin typeface="Cambria Math" panose="02040503050406030204" pitchFamily="18" charset="0"/>
                        <a:ea typeface="Cambria Math" panose="02040503050406030204" pitchFamily="18" charset="0"/>
                      </a:rPr>
                      <m:t>∧</m:t>
                    </m:r>
                  </m:oMath>
                </a14:m>
                <a:r>
                  <a:rPr lang="en-US" dirty="0">
                    <a:solidFill>
                      <a:schemeClr val="accent1"/>
                    </a:solidFill>
                  </a:rPr>
                  <a:t> </a:t>
                </a:r>
                <a14:m>
                  <m:oMath xmlns:m="http://schemas.openxmlformats.org/officeDocument/2006/math">
                    <m:sSub>
                      <m:sSubPr>
                        <m:ctrlPr>
                          <a:rPr lang="en-US" i="1" dirty="0">
                            <a:solidFill>
                              <a:schemeClr val="accent1"/>
                            </a:solidFill>
                            <a:latin typeface="Cambria Math" panose="02040503050406030204" pitchFamily="18" charset="0"/>
                          </a:rPr>
                        </m:ctrlPr>
                      </m:sSubPr>
                      <m:e>
                        <m:r>
                          <a:rPr lang="en-US" i="1" dirty="0">
                            <a:solidFill>
                              <a:schemeClr val="accent1"/>
                            </a:solidFill>
                            <a:latin typeface="Cambria Math" panose="02040503050406030204" pitchFamily="18" charset="0"/>
                          </a:rPr>
                          <m:t>𝑥</m:t>
                        </m:r>
                      </m:e>
                      <m:sub>
                        <m:r>
                          <a:rPr lang="en-US" i="1" dirty="0">
                            <a:solidFill>
                              <a:schemeClr val="accent1"/>
                            </a:solidFill>
                            <a:latin typeface="Cambria Math" panose="02040503050406030204" pitchFamily="18" charset="0"/>
                          </a:rPr>
                          <m:t>2</m:t>
                        </m:r>
                      </m:sub>
                    </m:sSub>
                    <m:r>
                      <a:rPr lang="en-US" i="1" dirty="0">
                        <a:solidFill>
                          <a:schemeClr val="accent1"/>
                        </a:solidFill>
                        <a:latin typeface="Cambria Math" panose="02040503050406030204" pitchFamily="18" charset="0"/>
                        <a:ea typeface="Cambria Math" panose="02040503050406030204" pitchFamily="18" charset="0"/>
                      </a:rPr>
                      <m:t>∧</m:t>
                    </m:r>
                    <m:r>
                      <m:rPr>
                        <m:nor/>
                      </m:rPr>
                      <a:rPr lang="en-US" dirty="0">
                        <a:solidFill>
                          <a:schemeClr val="accent1"/>
                        </a:solidFill>
                      </a:rPr>
                      <m:t> </m:t>
                    </m:r>
                    <m:sSub>
                      <m:sSubPr>
                        <m:ctrlPr>
                          <a:rPr lang="en-US" i="1" dirty="0">
                            <a:solidFill>
                              <a:schemeClr val="accent1"/>
                            </a:solidFill>
                            <a:latin typeface="Cambria Math" panose="02040503050406030204" pitchFamily="18" charset="0"/>
                          </a:rPr>
                        </m:ctrlPr>
                      </m:sSubPr>
                      <m:e>
                        <m:r>
                          <a:rPr lang="en-US" i="1" dirty="0">
                            <a:solidFill>
                              <a:schemeClr val="accent1"/>
                            </a:solidFill>
                            <a:latin typeface="Cambria Math" panose="02040503050406030204" pitchFamily="18" charset="0"/>
                          </a:rPr>
                          <m:t>𝑥</m:t>
                        </m:r>
                      </m:e>
                      <m:sub>
                        <m:r>
                          <a:rPr lang="en-US" i="1" dirty="0">
                            <a:solidFill>
                              <a:schemeClr val="accent1"/>
                            </a:solidFill>
                            <a:latin typeface="Cambria Math" panose="02040503050406030204" pitchFamily="18" charset="0"/>
                          </a:rPr>
                          <m:t>3</m:t>
                        </m:r>
                      </m:sub>
                    </m:sSub>
                    <m:r>
                      <a:rPr lang="en-US" i="1" dirty="0">
                        <a:solidFill>
                          <a:schemeClr val="accent1"/>
                        </a:solidFill>
                        <a:latin typeface="Cambria Math" panose="02040503050406030204" pitchFamily="18" charset="0"/>
                        <a:ea typeface="Cambria Math" panose="02040503050406030204" pitchFamily="18" charset="0"/>
                      </a:rPr>
                      <m:t>∧</m:t>
                    </m:r>
                    <m:r>
                      <m:rPr>
                        <m:nor/>
                      </m:rPr>
                      <a:rPr lang="en-US" dirty="0">
                        <a:solidFill>
                          <a:schemeClr val="accent1"/>
                        </a:solidFill>
                      </a:rPr>
                      <m:t> </m:t>
                    </m:r>
                    <m:sSub>
                      <m:sSubPr>
                        <m:ctrlPr>
                          <a:rPr lang="en-US" i="1" dirty="0">
                            <a:solidFill>
                              <a:schemeClr val="accent1"/>
                            </a:solidFill>
                            <a:latin typeface="Cambria Math" panose="02040503050406030204" pitchFamily="18" charset="0"/>
                          </a:rPr>
                        </m:ctrlPr>
                      </m:sSubPr>
                      <m:e>
                        <m:r>
                          <a:rPr lang="en-US" i="1" dirty="0">
                            <a:solidFill>
                              <a:schemeClr val="accent1"/>
                            </a:solidFill>
                            <a:latin typeface="Cambria Math" panose="02040503050406030204" pitchFamily="18" charset="0"/>
                          </a:rPr>
                          <m:t>𝑥</m:t>
                        </m:r>
                      </m:e>
                      <m:sub>
                        <m:r>
                          <a:rPr lang="en-US" i="1" dirty="0">
                            <a:solidFill>
                              <a:schemeClr val="accent1"/>
                            </a:solidFill>
                            <a:latin typeface="Cambria Math" panose="02040503050406030204" pitchFamily="18" charset="0"/>
                          </a:rPr>
                          <m:t>4</m:t>
                        </m:r>
                      </m:sub>
                    </m:sSub>
                    <m:r>
                      <a:rPr lang="en-US" i="1" dirty="0">
                        <a:solidFill>
                          <a:schemeClr val="accent1"/>
                        </a:solidFill>
                        <a:latin typeface="Cambria Math" panose="02040503050406030204" pitchFamily="18" charset="0"/>
                        <a:ea typeface="Cambria Math" panose="02040503050406030204" pitchFamily="18" charset="0"/>
                      </a:rPr>
                      <m:t>∧</m:t>
                    </m:r>
                    <m:r>
                      <m:rPr>
                        <m:nor/>
                      </m:rPr>
                      <a:rPr lang="en-US" dirty="0">
                        <a:solidFill>
                          <a:schemeClr val="accent1"/>
                        </a:solidFill>
                      </a:rPr>
                      <m:t> </m:t>
                    </m:r>
                    <m:sSub>
                      <m:sSubPr>
                        <m:ctrlPr>
                          <a:rPr lang="en-US" i="1" dirty="0">
                            <a:solidFill>
                              <a:schemeClr val="accent1"/>
                            </a:solidFill>
                            <a:latin typeface="Cambria Math" panose="02040503050406030204" pitchFamily="18" charset="0"/>
                          </a:rPr>
                        </m:ctrlPr>
                      </m:sSubPr>
                      <m:e>
                        <m:r>
                          <a:rPr lang="en-US" i="1" dirty="0">
                            <a:solidFill>
                              <a:schemeClr val="accent1"/>
                            </a:solidFill>
                            <a:latin typeface="Cambria Math" panose="02040503050406030204" pitchFamily="18" charset="0"/>
                          </a:rPr>
                          <m:t>𝑥</m:t>
                        </m:r>
                      </m:e>
                      <m:sub>
                        <m:r>
                          <a:rPr lang="en-US" i="1" dirty="0">
                            <a:solidFill>
                              <a:schemeClr val="accent1"/>
                            </a:solidFill>
                            <a:latin typeface="Cambria Math" panose="02040503050406030204" pitchFamily="18" charset="0"/>
                          </a:rPr>
                          <m:t>5</m:t>
                        </m:r>
                      </m:sub>
                    </m:sSub>
                    <m:r>
                      <a:rPr lang="en-US" i="1" dirty="0">
                        <a:solidFill>
                          <a:schemeClr val="accent1"/>
                        </a:solidFill>
                        <a:latin typeface="Cambria Math" panose="02040503050406030204" pitchFamily="18" charset="0"/>
                        <a:ea typeface="Cambria Math" panose="02040503050406030204" pitchFamily="18" charset="0"/>
                      </a:rPr>
                      <m:t>∧</m:t>
                    </m:r>
                    <m:r>
                      <m:rPr>
                        <m:nor/>
                      </m:rPr>
                      <a:rPr lang="en-US" dirty="0">
                        <a:solidFill>
                          <a:schemeClr val="accent1"/>
                        </a:solidFill>
                      </a:rPr>
                      <m:t> </m:t>
                    </m:r>
                    <m:sSub>
                      <m:sSubPr>
                        <m:ctrlPr>
                          <a:rPr lang="en-US" i="1" dirty="0">
                            <a:solidFill>
                              <a:schemeClr val="accent1"/>
                            </a:solidFill>
                            <a:latin typeface="Cambria Math" panose="02040503050406030204" pitchFamily="18" charset="0"/>
                          </a:rPr>
                        </m:ctrlPr>
                      </m:sSubPr>
                      <m:e>
                        <m:r>
                          <a:rPr lang="en-US" i="1" dirty="0">
                            <a:solidFill>
                              <a:schemeClr val="accent1"/>
                            </a:solidFill>
                            <a:latin typeface="Cambria Math" panose="02040503050406030204" pitchFamily="18" charset="0"/>
                          </a:rPr>
                          <m:t>𝑥</m:t>
                        </m:r>
                      </m:e>
                      <m:sub>
                        <m:r>
                          <a:rPr lang="en-US" i="1" dirty="0">
                            <a:solidFill>
                              <a:schemeClr val="accent1"/>
                            </a:solidFill>
                            <a:latin typeface="Cambria Math" panose="02040503050406030204" pitchFamily="18" charset="0"/>
                          </a:rPr>
                          <m:t>99</m:t>
                        </m:r>
                      </m:sub>
                    </m:sSub>
                    <m:r>
                      <a:rPr lang="en-US" i="1" dirty="0">
                        <a:solidFill>
                          <a:schemeClr val="accent1"/>
                        </a:solidFill>
                        <a:latin typeface="Cambria Math" panose="02040503050406030204" pitchFamily="18" charset="0"/>
                        <a:ea typeface="Cambria Math" panose="02040503050406030204" pitchFamily="18" charset="0"/>
                      </a:rPr>
                      <m:t>∧</m:t>
                    </m:r>
                    <m:r>
                      <m:rPr>
                        <m:nor/>
                      </m:rPr>
                      <a:rPr lang="en-US" dirty="0">
                        <a:solidFill>
                          <a:schemeClr val="accent1"/>
                        </a:solidFill>
                      </a:rPr>
                      <m:t> </m:t>
                    </m:r>
                    <m:sSub>
                      <m:sSubPr>
                        <m:ctrlPr>
                          <a:rPr lang="en-US" i="1" dirty="0">
                            <a:solidFill>
                              <a:schemeClr val="accent1"/>
                            </a:solidFill>
                            <a:latin typeface="Cambria Math" panose="02040503050406030204" pitchFamily="18" charset="0"/>
                          </a:rPr>
                        </m:ctrlPr>
                      </m:sSubPr>
                      <m:e>
                        <m:r>
                          <a:rPr lang="en-US" i="1" dirty="0">
                            <a:solidFill>
                              <a:schemeClr val="accent1"/>
                            </a:solidFill>
                            <a:latin typeface="Cambria Math" panose="02040503050406030204" pitchFamily="18" charset="0"/>
                          </a:rPr>
                          <m:t>𝑥</m:t>
                        </m:r>
                      </m:e>
                      <m:sub>
                        <m:r>
                          <a:rPr lang="en-US" i="1" dirty="0">
                            <a:solidFill>
                              <a:schemeClr val="accent1"/>
                            </a:solidFill>
                            <a:latin typeface="Cambria Math" panose="02040503050406030204" pitchFamily="18" charset="0"/>
                          </a:rPr>
                          <m:t>100</m:t>
                        </m:r>
                      </m:sub>
                    </m:sSub>
                  </m:oMath>
                </a14:m>
                <a:endParaRPr lang="en-US" dirty="0"/>
              </a:p>
              <a:p>
                <a:pPr lvl="1"/>
                <a14:m>
                  <m:oMath xmlns:m="http://schemas.openxmlformats.org/officeDocument/2006/math">
                    <m:r>
                      <a:rPr lang="en-US" i="1" dirty="0" smtClean="0">
                        <a:latin typeface="Cambria Math" panose="02040503050406030204" pitchFamily="18" charset="0"/>
                      </a:rPr>
                      <m:t>&lt;(1,0,1,1,0,0,…0,0,1), 0&gt;   </m:t>
                    </m:r>
                  </m:oMath>
                </a14:m>
                <a:r>
                  <a:rPr lang="en-US" dirty="0">
                    <a:solidFill>
                      <a:schemeClr val="accent1"/>
                    </a:solidFill>
                    <a:sym typeface="Wingdings" pitchFamily="2" charset="2"/>
                  </a:rPr>
                  <a:t> </a:t>
                </a:r>
                <a:r>
                  <a:rPr lang="en-US" dirty="0">
                    <a:solidFill>
                      <a:schemeClr val="accent1"/>
                    </a:solidFill>
                  </a:rPr>
                  <a:t>learned nothing</a:t>
                </a:r>
              </a:p>
              <a:p>
                <a:pPr lvl="1"/>
                <a14:m>
                  <m:oMath xmlns:m="http://schemas.openxmlformats.org/officeDocument/2006/math">
                    <m:r>
                      <a:rPr lang="en-US" i="1" dirty="0" smtClean="0">
                        <a:latin typeface="Cambria Math" panose="02040503050406030204" pitchFamily="18" charset="0"/>
                      </a:rPr>
                      <m:t>&lt;(1,1,1,1,1,0,…0,0,1), 1&gt;</m:t>
                    </m:r>
                  </m:oMath>
                </a14:m>
                <a:r>
                  <a:rPr lang="en-US" dirty="0"/>
                  <a:t>	</a:t>
                </a:r>
                <a:r>
                  <a:rPr lang="en-US" dirty="0">
                    <a:solidFill>
                      <a:schemeClr val="accent1"/>
                    </a:solidFill>
                    <a:sym typeface="Wingdings" pitchFamily="2" charset="2"/>
                  </a:rPr>
                  <a:t> </a:t>
                </a:r>
                <a:r>
                  <a:rPr lang="en-US" dirty="0">
                    <a:solidFill>
                      <a:schemeClr val="accent1"/>
                    </a:solidFill>
                  </a:rPr>
                  <a:t> </a:t>
                </a:r>
                <a14:m>
                  <m:oMath xmlns:m="http://schemas.openxmlformats.org/officeDocument/2006/math">
                    <m:r>
                      <a:rPr lang="en-US" i="1" dirty="0">
                        <a:solidFill>
                          <a:schemeClr val="accent1"/>
                        </a:solidFill>
                        <a:latin typeface="Cambria Math" panose="02040503050406030204" pitchFamily="18" charset="0"/>
                      </a:rPr>
                      <m:t>h</m:t>
                    </m:r>
                    <m:r>
                      <a:rPr lang="en-US" i="1" dirty="0">
                        <a:solidFill>
                          <a:schemeClr val="accent1"/>
                        </a:solidFill>
                        <a:latin typeface="Cambria Math" panose="02040503050406030204" pitchFamily="18" charset="0"/>
                      </a:rPr>
                      <m:t>=</m:t>
                    </m:r>
                    <m:sSub>
                      <m:sSubPr>
                        <m:ctrlPr>
                          <a:rPr lang="en-US" i="1" dirty="0">
                            <a:solidFill>
                              <a:schemeClr val="accent1"/>
                            </a:solidFill>
                            <a:latin typeface="Cambria Math" panose="02040503050406030204" pitchFamily="18" charset="0"/>
                          </a:rPr>
                        </m:ctrlPr>
                      </m:sSubPr>
                      <m:e>
                        <m:r>
                          <a:rPr lang="en-US" i="1" dirty="0">
                            <a:solidFill>
                              <a:schemeClr val="accent1"/>
                            </a:solidFill>
                            <a:latin typeface="Cambria Math" panose="02040503050406030204" pitchFamily="18" charset="0"/>
                          </a:rPr>
                          <m:t>𝑥</m:t>
                        </m:r>
                      </m:e>
                      <m:sub>
                        <m:r>
                          <a:rPr lang="en-US" i="1" dirty="0">
                            <a:solidFill>
                              <a:schemeClr val="accent1"/>
                            </a:solidFill>
                            <a:latin typeface="Cambria Math" panose="02040503050406030204" pitchFamily="18" charset="0"/>
                          </a:rPr>
                          <m:t>1</m:t>
                        </m:r>
                      </m:sub>
                    </m:sSub>
                    <m:r>
                      <a:rPr lang="en-US" i="1" dirty="0">
                        <a:solidFill>
                          <a:schemeClr val="accent1"/>
                        </a:solidFill>
                        <a:latin typeface="Cambria Math" panose="02040503050406030204" pitchFamily="18" charset="0"/>
                      </a:rPr>
                      <m:t> </m:t>
                    </m:r>
                    <m:r>
                      <a:rPr lang="en-US" i="1" dirty="0">
                        <a:solidFill>
                          <a:schemeClr val="accent1"/>
                        </a:solidFill>
                        <a:latin typeface="Cambria Math" panose="02040503050406030204" pitchFamily="18" charset="0"/>
                        <a:ea typeface="Cambria Math" panose="02040503050406030204" pitchFamily="18" charset="0"/>
                      </a:rPr>
                      <m:t>∧</m:t>
                    </m:r>
                  </m:oMath>
                </a14:m>
                <a:r>
                  <a:rPr lang="en-US" dirty="0">
                    <a:solidFill>
                      <a:schemeClr val="accent1"/>
                    </a:solidFill>
                  </a:rPr>
                  <a:t> </a:t>
                </a:r>
                <a14:m>
                  <m:oMath xmlns:m="http://schemas.openxmlformats.org/officeDocument/2006/math">
                    <m:sSub>
                      <m:sSubPr>
                        <m:ctrlPr>
                          <a:rPr lang="en-US" i="1" dirty="0">
                            <a:solidFill>
                              <a:schemeClr val="accent1"/>
                            </a:solidFill>
                            <a:latin typeface="Cambria Math" panose="02040503050406030204" pitchFamily="18" charset="0"/>
                          </a:rPr>
                        </m:ctrlPr>
                      </m:sSubPr>
                      <m:e>
                        <m:r>
                          <a:rPr lang="en-US" i="1" dirty="0">
                            <a:solidFill>
                              <a:schemeClr val="accent1"/>
                            </a:solidFill>
                            <a:latin typeface="Cambria Math" panose="02040503050406030204" pitchFamily="18" charset="0"/>
                          </a:rPr>
                          <m:t>𝑥</m:t>
                        </m:r>
                      </m:e>
                      <m:sub>
                        <m:r>
                          <a:rPr lang="en-US" i="1" dirty="0">
                            <a:solidFill>
                              <a:schemeClr val="accent1"/>
                            </a:solidFill>
                            <a:latin typeface="Cambria Math" panose="02040503050406030204" pitchFamily="18" charset="0"/>
                          </a:rPr>
                          <m:t>2</m:t>
                        </m:r>
                      </m:sub>
                    </m:sSub>
                    <m:r>
                      <a:rPr lang="en-US" i="1" dirty="0">
                        <a:solidFill>
                          <a:schemeClr val="accent1"/>
                        </a:solidFill>
                        <a:latin typeface="Cambria Math" panose="02040503050406030204" pitchFamily="18" charset="0"/>
                        <a:ea typeface="Cambria Math" panose="02040503050406030204" pitchFamily="18" charset="0"/>
                      </a:rPr>
                      <m:t>∧</m:t>
                    </m:r>
                    <m:r>
                      <m:rPr>
                        <m:nor/>
                      </m:rPr>
                      <a:rPr lang="en-US" dirty="0">
                        <a:solidFill>
                          <a:schemeClr val="accent1"/>
                        </a:solidFill>
                      </a:rPr>
                      <m:t> </m:t>
                    </m:r>
                    <m:sSub>
                      <m:sSubPr>
                        <m:ctrlPr>
                          <a:rPr lang="en-US" i="1" dirty="0">
                            <a:solidFill>
                              <a:schemeClr val="accent1"/>
                            </a:solidFill>
                            <a:latin typeface="Cambria Math" panose="02040503050406030204" pitchFamily="18" charset="0"/>
                          </a:rPr>
                        </m:ctrlPr>
                      </m:sSubPr>
                      <m:e>
                        <m:r>
                          <a:rPr lang="en-US" i="1" dirty="0">
                            <a:solidFill>
                              <a:schemeClr val="accent1"/>
                            </a:solidFill>
                            <a:latin typeface="Cambria Math" panose="02040503050406030204" pitchFamily="18" charset="0"/>
                          </a:rPr>
                          <m:t>𝑥</m:t>
                        </m:r>
                      </m:e>
                      <m:sub>
                        <m:r>
                          <a:rPr lang="en-US" i="1" dirty="0">
                            <a:solidFill>
                              <a:schemeClr val="accent1"/>
                            </a:solidFill>
                            <a:latin typeface="Cambria Math" panose="02040503050406030204" pitchFamily="18" charset="0"/>
                          </a:rPr>
                          <m:t>3</m:t>
                        </m:r>
                      </m:sub>
                    </m:sSub>
                    <m:r>
                      <a:rPr lang="en-US" i="1" dirty="0">
                        <a:solidFill>
                          <a:schemeClr val="accent1"/>
                        </a:solidFill>
                        <a:latin typeface="Cambria Math" panose="02040503050406030204" pitchFamily="18" charset="0"/>
                        <a:ea typeface="Cambria Math" panose="02040503050406030204" pitchFamily="18" charset="0"/>
                      </a:rPr>
                      <m:t>∧</m:t>
                    </m:r>
                    <m:r>
                      <m:rPr>
                        <m:nor/>
                      </m:rPr>
                      <a:rPr lang="en-US" dirty="0">
                        <a:solidFill>
                          <a:schemeClr val="accent1"/>
                        </a:solidFill>
                      </a:rPr>
                      <m:t> </m:t>
                    </m:r>
                    <m:sSub>
                      <m:sSubPr>
                        <m:ctrlPr>
                          <a:rPr lang="en-US" i="1" dirty="0">
                            <a:solidFill>
                              <a:schemeClr val="accent1"/>
                            </a:solidFill>
                            <a:latin typeface="Cambria Math" panose="02040503050406030204" pitchFamily="18" charset="0"/>
                          </a:rPr>
                        </m:ctrlPr>
                      </m:sSubPr>
                      <m:e>
                        <m:r>
                          <a:rPr lang="en-US" i="1" dirty="0">
                            <a:solidFill>
                              <a:schemeClr val="accent1"/>
                            </a:solidFill>
                            <a:latin typeface="Cambria Math" panose="02040503050406030204" pitchFamily="18" charset="0"/>
                          </a:rPr>
                          <m:t>𝑥</m:t>
                        </m:r>
                      </m:e>
                      <m:sub>
                        <m:r>
                          <a:rPr lang="en-US" i="1" dirty="0">
                            <a:solidFill>
                              <a:schemeClr val="accent1"/>
                            </a:solidFill>
                            <a:latin typeface="Cambria Math" panose="02040503050406030204" pitchFamily="18" charset="0"/>
                          </a:rPr>
                          <m:t>4</m:t>
                        </m:r>
                      </m:sub>
                    </m:sSub>
                    <m:r>
                      <a:rPr lang="en-US" i="1" dirty="0">
                        <a:solidFill>
                          <a:schemeClr val="accent1"/>
                        </a:solidFill>
                        <a:latin typeface="Cambria Math" panose="02040503050406030204" pitchFamily="18" charset="0"/>
                        <a:ea typeface="Cambria Math" panose="02040503050406030204" pitchFamily="18" charset="0"/>
                      </a:rPr>
                      <m:t>∧</m:t>
                    </m:r>
                    <m:r>
                      <m:rPr>
                        <m:nor/>
                      </m:rPr>
                      <a:rPr lang="en-US" dirty="0">
                        <a:solidFill>
                          <a:schemeClr val="accent1"/>
                        </a:solidFill>
                      </a:rPr>
                      <m:t> </m:t>
                    </m:r>
                    <m:sSub>
                      <m:sSubPr>
                        <m:ctrlPr>
                          <a:rPr lang="en-US" i="1" dirty="0">
                            <a:solidFill>
                              <a:schemeClr val="accent1"/>
                            </a:solidFill>
                            <a:latin typeface="Cambria Math" panose="02040503050406030204" pitchFamily="18" charset="0"/>
                          </a:rPr>
                        </m:ctrlPr>
                      </m:sSubPr>
                      <m:e>
                        <m:r>
                          <a:rPr lang="en-US" i="1" dirty="0">
                            <a:solidFill>
                              <a:schemeClr val="accent1"/>
                            </a:solidFill>
                            <a:latin typeface="Cambria Math" panose="02040503050406030204" pitchFamily="18" charset="0"/>
                          </a:rPr>
                          <m:t>𝑥</m:t>
                        </m:r>
                      </m:e>
                      <m:sub>
                        <m:r>
                          <a:rPr lang="en-US" i="1" dirty="0">
                            <a:solidFill>
                              <a:schemeClr val="accent1"/>
                            </a:solidFill>
                            <a:latin typeface="Cambria Math" panose="02040503050406030204" pitchFamily="18" charset="0"/>
                          </a:rPr>
                          <m:t>5</m:t>
                        </m:r>
                      </m:sub>
                    </m:sSub>
                    <m:r>
                      <a:rPr lang="en-US" i="1" dirty="0">
                        <a:solidFill>
                          <a:schemeClr val="accent1"/>
                        </a:solidFill>
                        <a:latin typeface="Cambria Math" panose="02040503050406030204" pitchFamily="18" charset="0"/>
                        <a:ea typeface="Cambria Math" panose="02040503050406030204" pitchFamily="18" charset="0"/>
                      </a:rPr>
                      <m:t>∧</m:t>
                    </m:r>
                    <m:r>
                      <m:rPr>
                        <m:nor/>
                      </m:rPr>
                      <a:rPr lang="en-US" dirty="0">
                        <a:solidFill>
                          <a:schemeClr val="accent1"/>
                        </a:solidFill>
                      </a:rPr>
                      <m:t> </m:t>
                    </m:r>
                    <m:sSub>
                      <m:sSubPr>
                        <m:ctrlPr>
                          <a:rPr lang="en-US" i="1" dirty="0">
                            <a:solidFill>
                              <a:schemeClr val="accent1"/>
                            </a:solidFill>
                            <a:latin typeface="Cambria Math" panose="02040503050406030204" pitchFamily="18" charset="0"/>
                          </a:rPr>
                        </m:ctrlPr>
                      </m:sSubPr>
                      <m:e>
                        <m:r>
                          <a:rPr lang="en-US" i="1" dirty="0">
                            <a:solidFill>
                              <a:schemeClr val="accent1"/>
                            </a:solidFill>
                            <a:latin typeface="Cambria Math" panose="02040503050406030204" pitchFamily="18" charset="0"/>
                          </a:rPr>
                          <m:t>𝑥</m:t>
                        </m:r>
                      </m:e>
                      <m:sub>
                        <m:r>
                          <a:rPr lang="en-US" i="1" dirty="0">
                            <a:solidFill>
                              <a:schemeClr val="accent1"/>
                            </a:solidFill>
                            <a:latin typeface="Cambria Math" panose="02040503050406030204" pitchFamily="18" charset="0"/>
                          </a:rPr>
                          <m:t>100</m:t>
                        </m:r>
                      </m:sub>
                    </m:sSub>
                  </m:oMath>
                </a14:m>
                <a:endParaRPr lang="en-US" dirty="0"/>
              </a:p>
              <a:p>
                <a:endParaRPr lang="en-US" dirty="0"/>
              </a:p>
            </p:txBody>
          </p:sp>
        </mc:Choice>
        <mc:Fallback xmlns="">
          <p:sp>
            <p:nvSpPr>
              <p:cNvPr id="9" name="Content Placeholder 8"/>
              <p:cNvSpPr>
                <a:spLocks noGrp="1" noRot="1" noChangeAspect="1" noMove="1" noResize="1" noEditPoints="1" noAdjustHandles="1" noChangeArrowheads="1" noChangeShapeType="1" noTextEdit="1"/>
              </p:cNvSpPr>
              <p:nvPr>
                <p:ph idx="1"/>
              </p:nvPr>
            </p:nvSpPr>
            <p:spPr>
              <a:xfrm>
                <a:off x="132347" y="902369"/>
                <a:ext cx="8527717" cy="3690798"/>
              </a:xfrm>
              <a:blipFill>
                <a:blip r:embed="rId3"/>
                <a:stretch>
                  <a:fillRect l="-858" t="-2149" b="-4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D7FBAA7D-784C-AB49-972D-3C213A81E025}"/>
                  </a:ext>
                </a:extLst>
              </p:cNvPr>
              <p:cNvSpPr/>
              <p:nvPr/>
            </p:nvSpPr>
            <p:spPr>
              <a:xfrm>
                <a:off x="5753496" y="177621"/>
                <a:ext cx="2933304" cy="369332"/>
              </a:xfrm>
              <a:prstGeom prst="rect">
                <a:avLst/>
              </a:prstGeom>
            </p:spPr>
            <p:txBody>
              <a:bodyPr wrap="none">
                <a:spAutoFit/>
              </a:bodyPr>
              <a:lstStyle/>
              <a:p>
                <a14:m>
                  <m:oMath xmlns:m="http://schemas.openxmlformats.org/officeDocument/2006/math">
                    <m:r>
                      <a:rPr lang="en-US" b="0" i="1" dirty="0">
                        <a:solidFill>
                          <a:schemeClr val="tx1">
                            <a:lumMod val="50000"/>
                            <a:lumOff val="50000"/>
                          </a:schemeClr>
                        </a:solidFill>
                        <a:latin typeface="Cambria Math" panose="02040503050406030204" pitchFamily="18" charset="0"/>
                      </a:rPr>
                      <m:t>𝑓</m:t>
                    </m:r>
                    <m:r>
                      <a:rPr lang="en-US" i="1" dirty="0">
                        <a:solidFill>
                          <a:schemeClr val="tx1">
                            <a:lumMod val="50000"/>
                            <a:lumOff val="50000"/>
                          </a:schemeClr>
                        </a:solidFill>
                        <a:latin typeface="Cambria Math" panose="02040503050406030204" pitchFamily="18" charset="0"/>
                      </a:rPr>
                      <m:t>=</m:t>
                    </m:r>
                    <m:sSub>
                      <m:sSubPr>
                        <m:ctrlPr>
                          <a:rPr lang="en-US" i="1" dirty="0">
                            <a:solidFill>
                              <a:schemeClr val="tx1">
                                <a:lumMod val="50000"/>
                                <a:lumOff val="50000"/>
                              </a:schemeClr>
                            </a:solidFill>
                            <a:latin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rPr>
                          <m:t>𝑥</m:t>
                        </m:r>
                      </m:e>
                      <m:sub>
                        <m:r>
                          <a:rPr lang="en-US" i="1" dirty="0">
                            <a:solidFill>
                              <a:schemeClr val="tx1">
                                <a:lumMod val="50000"/>
                                <a:lumOff val="50000"/>
                              </a:schemeClr>
                            </a:solidFill>
                            <a:latin typeface="Cambria Math" panose="02040503050406030204" pitchFamily="18" charset="0"/>
                          </a:rPr>
                          <m:t>2</m:t>
                        </m:r>
                      </m:sub>
                    </m:sSub>
                    <m:r>
                      <a:rPr lang="en-US" i="1" dirty="0">
                        <a:solidFill>
                          <a:schemeClr val="tx1">
                            <a:lumMod val="50000"/>
                            <a:lumOff val="50000"/>
                          </a:schemeClr>
                        </a:solidFill>
                        <a:latin typeface="Cambria Math" panose="02040503050406030204" pitchFamily="18" charset="0"/>
                        <a:ea typeface="Cambria Math" panose="02040503050406030204" pitchFamily="18" charset="0"/>
                      </a:rPr>
                      <m:t>∧</m:t>
                    </m:r>
                    <m:sSub>
                      <m:sSubPr>
                        <m:ctrlPr>
                          <a:rPr lang="en-US" i="1" dirty="0">
                            <a:solidFill>
                              <a:schemeClr val="tx1">
                                <a:lumMod val="50000"/>
                                <a:lumOff val="50000"/>
                              </a:schemeClr>
                            </a:solidFill>
                            <a:latin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rPr>
                          <m:t>𝑥</m:t>
                        </m:r>
                      </m:e>
                      <m:sub>
                        <m:r>
                          <a:rPr lang="en-US" i="1" dirty="0">
                            <a:solidFill>
                              <a:schemeClr val="tx1">
                                <a:lumMod val="50000"/>
                                <a:lumOff val="50000"/>
                              </a:schemeClr>
                            </a:solidFill>
                            <a:latin typeface="Cambria Math" panose="02040503050406030204" pitchFamily="18" charset="0"/>
                          </a:rPr>
                          <m:t>3</m:t>
                        </m:r>
                      </m:sub>
                    </m:sSub>
                  </m:oMath>
                </a14:m>
                <a:r>
                  <a:rPr lang="en-US" dirty="0">
                    <a:solidFill>
                      <a:schemeClr val="tx1">
                        <a:lumMod val="50000"/>
                        <a:lumOff val="50000"/>
                      </a:schemeClr>
                    </a:solidFill>
                    <a:ea typeface="Cambria Math" panose="02040503050406030204" pitchFamily="18" charset="0"/>
                  </a:rPr>
                  <a:t> </a:t>
                </a:r>
                <a14:m>
                  <m:oMath xmlns:m="http://schemas.openxmlformats.org/officeDocument/2006/math">
                    <m:r>
                      <a:rPr lang="en-US" i="1" dirty="0">
                        <a:solidFill>
                          <a:schemeClr val="tx1">
                            <a:lumMod val="50000"/>
                            <a:lumOff val="50000"/>
                          </a:schemeClr>
                        </a:solidFill>
                        <a:latin typeface="Cambria Math" panose="02040503050406030204" pitchFamily="18" charset="0"/>
                        <a:ea typeface="Cambria Math" panose="02040503050406030204" pitchFamily="18" charset="0"/>
                      </a:rPr>
                      <m:t>∧</m:t>
                    </m:r>
                    <m:sSub>
                      <m:sSubPr>
                        <m:ctrlPr>
                          <a:rPr lang="en-US" i="1" dirty="0">
                            <a:solidFill>
                              <a:schemeClr val="tx1">
                                <a:lumMod val="50000"/>
                                <a:lumOff val="50000"/>
                              </a:schemeClr>
                            </a:solidFill>
                            <a:latin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rPr>
                          <m:t>𝑥</m:t>
                        </m:r>
                      </m:e>
                      <m:sub>
                        <m:r>
                          <a:rPr lang="en-US" i="1" dirty="0">
                            <a:solidFill>
                              <a:schemeClr val="tx1">
                                <a:lumMod val="50000"/>
                                <a:lumOff val="50000"/>
                              </a:schemeClr>
                            </a:solidFill>
                            <a:latin typeface="Cambria Math" panose="02040503050406030204" pitchFamily="18" charset="0"/>
                          </a:rPr>
                          <m:t>4</m:t>
                        </m:r>
                      </m:sub>
                    </m:sSub>
                  </m:oMath>
                </a14:m>
                <a:r>
                  <a:rPr lang="en-US" dirty="0">
                    <a:solidFill>
                      <a:schemeClr val="tx1">
                        <a:lumMod val="50000"/>
                        <a:lumOff val="50000"/>
                      </a:schemeClr>
                    </a:solidFill>
                    <a:ea typeface="Cambria Math" panose="02040503050406030204" pitchFamily="18" charset="0"/>
                  </a:rPr>
                  <a:t> </a:t>
                </a:r>
                <a14:m>
                  <m:oMath xmlns:m="http://schemas.openxmlformats.org/officeDocument/2006/math">
                    <m:r>
                      <a:rPr lang="en-US" i="1" dirty="0">
                        <a:solidFill>
                          <a:schemeClr val="tx1">
                            <a:lumMod val="50000"/>
                            <a:lumOff val="50000"/>
                          </a:schemeClr>
                        </a:solidFill>
                        <a:latin typeface="Cambria Math" panose="02040503050406030204" pitchFamily="18" charset="0"/>
                        <a:ea typeface="Cambria Math" panose="02040503050406030204" pitchFamily="18" charset="0"/>
                      </a:rPr>
                      <m:t>∧</m:t>
                    </m:r>
                    <m:sSub>
                      <m:sSubPr>
                        <m:ctrlPr>
                          <a:rPr lang="en-US" i="1" dirty="0">
                            <a:solidFill>
                              <a:schemeClr val="tx1">
                                <a:lumMod val="50000"/>
                                <a:lumOff val="50000"/>
                              </a:schemeClr>
                            </a:solidFill>
                            <a:latin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rPr>
                          <m:t>𝑥</m:t>
                        </m:r>
                      </m:e>
                      <m:sub>
                        <m:r>
                          <a:rPr lang="en-US" i="1" dirty="0">
                            <a:solidFill>
                              <a:schemeClr val="tx1">
                                <a:lumMod val="50000"/>
                                <a:lumOff val="50000"/>
                              </a:schemeClr>
                            </a:solidFill>
                            <a:latin typeface="Cambria Math" panose="02040503050406030204" pitchFamily="18" charset="0"/>
                          </a:rPr>
                          <m:t>5</m:t>
                        </m:r>
                      </m:sub>
                    </m:sSub>
                    <m:r>
                      <a:rPr lang="en-US" i="1" dirty="0">
                        <a:solidFill>
                          <a:schemeClr val="tx1">
                            <a:lumMod val="50000"/>
                            <a:lumOff val="50000"/>
                          </a:schemeClr>
                        </a:solidFill>
                        <a:latin typeface="Cambria Math" panose="02040503050406030204" pitchFamily="18" charset="0"/>
                        <a:ea typeface="Cambria Math" panose="02040503050406030204" pitchFamily="18" charset="0"/>
                      </a:rPr>
                      <m:t>∧</m:t>
                    </m:r>
                    <m:sSub>
                      <m:sSubPr>
                        <m:ctrlPr>
                          <a:rPr lang="en-US" i="1" dirty="0">
                            <a:solidFill>
                              <a:schemeClr val="tx1">
                                <a:lumMod val="50000"/>
                                <a:lumOff val="50000"/>
                              </a:schemeClr>
                            </a:solidFill>
                            <a:latin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rPr>
                          <m:t>𝑥</m:t>
                        </m:r>
                      </m:e>
                      <m:sub>
                        <m:r>
                          <a:rPr lang="en-US" i="1" dirty="0">
                            <a:solidFill>
                              <a:schemeClr val="tx1">
                                <a:lumMod val="50000"/>
                                <a:lumOff val="50000"/>
                              </a:schemeClr>
                            </a:solidFill>
                            <a:latin typeface="Cambria Math" panose="02040503050406030204" pitchFamily="18" charset="0"/>
                          </a:rPr>
                          <m:t>100</m:t>
                        </m:r>
                      </m:sub>
                    </m:sSub>
                  </m:oMath>
                </a14:m>
                <a:endParaRPr lang="en-US"/>
              </a:p>
            </p:txBody>
          </p:sp>
        </mc:Choice>
        <mc:Fallback xmlns="">
          <p:sp>
            <p:nvSpPr>
              <p:cNvPr id="10" name="Rectangle 9">
                <a:extLst>
                  <a:ext uri="{FF2B5EF4-FFF2-40B4-BE49-F238E27FC236}">
                    <a16:creationId xmlns:a16="http://schemas.microsoft.com/office/drawing/2014/main" id="{D7FBAA7D-784C-AB49-972D-3C213A81E025}"/>
                  </a:ext>
                </a:extLst>
              </p:cNvPr>
              <p:cNvSpPr>
                <a:spLocks noRot="1" noChangeAspect="1" noMove="1" noResize="1" noEditPoints="1" noAdjustHandles="1" noChangeArrowheads="1" noChangeShapeType="1" noTextEdit="1"/>
              </p:cNvSpPr>
              <p:nvPr/>
            </p:nvSpPr>
            <p:spPr>
              <a:xfrm>
                <a:off x="5753496" y="177621"/>
                <a:ext cx="2933304" cy="369332"/>
              </a:xfrm>
              <a:prstGeom prst="rect">
                <a:avLst/>
              </a:prstGeom>
              <a:blipFill>
                <a:blip r:embed="rId4"/>
                <a:stretch>
                  <a:fillRect l="-431" b="-13333"/>
                </a:stretch>
              </a:blipFill>
            </p:spPr>
            <p:txBody>
              <a:bodyPr/>
              <a:lstStyle/>
              <a:p>
                <a:r>
                  <a:rPr lang="en-US">
                    <a:noFill/>
                  </a:rPr>
                  <a:t> </a:t>
                </a:r>
              </a:p>
            </p:txBody>
          </p:sp>
        </mc:Fallback>
      </mc:AlternateContent>
    </p:spTree>
    <p:extLst>
      <p:ext uri="{BB962C8B-B14F-4D97-AF65-F5344CB8AC3E}">
        <p14:creationId xmlns:p14="http://schemas.microsoft.com/office/powerpoint/2010/main" val="1291416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290A62C-F7EB-4847-AE6C-B5EDD3F056E7}" type="slidenum">
              <a:rPr lang="en-US" smtClean="0"/>
              <a:pPr/>
              <a:t>2</a:t>
            </a:fld>
            <a:endParaRPr lang="en-US"/>
          </a:p>
        </p:txBody>
      </p:sp>
      <p:sp>
        <p:nvSpPr>
          <p:cNvPr id="1064962" name="Rectangle 2"/>
          <p:cNvSpPr>
            <a:spLocks noGrp="1" noChangeArrowheads="1"/>
          </p:cNvSpPr>
          <p:nvPr>
            <p:ph type="title"/>
          </p:nvPr>
        </p:nvSpPr>
        <p:spPr/>
        <p:txBody>
          <a:bodyPr/>
          <a:lstStyle/>
          <a:p>
            <a:r>
              <a:rPr lang="en-US"/>
              <a:t>A Guide</a:t>
            </a:r>
            <a:endParaRPr lang="en-US" dirty="0"/>
          </a:p>
        </p:txBody>
      </p:sp>
      <p:sp>
        <p:nvSpPr>
          <p:cNvPr id="1064963" name="Rectangle 3"/>
          <p:cNvSpPr>
            <a:spLocks noGrp="1" noChangeArrowheads="1"/>
          </p:cNvSpPr>
          <p:nvPr>
            <p:ph idx="1"/>
          </p:nvPr>
        </p:nvSpPr>
        <p:spPr/>
        <p:txBody>
          <a:bodyPr/>
          <a:lstStyle/>
          <a:p>
            <a:r>
              <a:rPr lang="en-US" dirty="0"/>
              <a:t>Learning Algorithms</a:t>
            </a:r>
          </a:p>
          <a:p>
            <a:pPr lvl="1"/>
            <a:r>
              <a:rPr lang="en-US" dirty="0"/>
              <a:t>(Stochastic) Gradient Descent (with LMS)     </a:t>
            </a:r>
          </a:p>
          <a:p>
            <a:pPr lvl="1"/>
            <a:r>
              <a:rPr lang="en-US" dirty="0"/>
              <a:t>Decision Trees </a:t>
            </a:r>
          </a:p>
          <a:p>
            <a:r>
              <a:rPr lang="en-US" dirty="0"/>
              <a:t>Importance of hypothesis space (representation) </a:t>
            </a:r>
          </a:p>
          <a:p>
            <a:r>
              <a:rPr lang="en-US" dirty="0"/>
              <a:t>How are we doing? </a:t>
            </a:r>
          </a:p>
          <a:p>
            <a:pPr lvl="1"/>
            <a:r>
              <a:rPr lang="en-US" dirty="0"/>
              <a:t>Quantification in terms of cumulative # of mistakes  </a:t>
            </a:r>
          </a:p>
          <a:p>
            <a:pPr lvl="1"/>
            <a:r>
              <a:rPr lang="en-US" dirty="0"/>
              <a:t>Our algorithms were driven by a different metric than the one we care about.</a:t>
            </a:r>
          </a:p>
        </p:txBody>
      </p:sp>
      <p:sp>
        <p:nvSpPr>
          <p:cNvPr id="3" name="TextBox 2">
            <a:extLst>
              <a:ext uri="{FF2B5EF4-FFF2-40B4-BE49-F238E27FC236}">
                <a16:creationId xmlns:a16="http://schemas.microsoft.com/office/drawing/2014/main" id="{E892A1D3-8194-458A-B8CB-058FA99E8B66}"/>
              </a:ext>
            </a:extLst>
          </p:cNvPr>
          <p:cNvSpPr txBox="1"/>
          <p:nvPr/>
        </p:nvSpPr>
        <p:spPr>
          <a:xfrm>
            <a:off x="185762" y="2094696"/>
            <a:ext cx="298174" cy="477054"/>
          </a:xfrm>
          <a:prstGeom prst="rect">
            <a:avLst/>
          </a:prstGeom>
          <a:noFill/>
        </p:spPr>
        <p:txBody>
          <a:bodyPr wrap="square" rtlCol="0">
            <a:spAutoFit/>
          </a:bodyPr>
          <a:lstStyle/>
          <a:p>
            <a:r>
              <a:rPr lang="en-US" sz="2500" b="1" dirty="0">
                <a:solidFill>
                  <a:srgbClr val="FF0000"/>
                </a:solidFill>
              </a:rPr>
              <a:t>*</a:t>
            </a:r>
          </a:p>
        </p:txBody>
      </p:sp>
    </p:spTree>
    <p:extLst>
      <p:ext uri="{BB962C8B-B14F-4D97-AF65-F5344CB8AC3E}">
        <p14:creationId xmlns:p14="http://schemas.microsoft.com/office/powerpoint/2010/main" val="37505748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C921938-476A-4922-BE24-3B8F6A2854D9}" type="slidenum">
              <a:rPr lang="en-US" smtClean="0"/>
              <a:pPr/>
              <a:t>20</a:t>
            </a:fld>
            <a:endParaRPr lang="en-US" dirty="0"/>
          </a:p>
        </p:txBody>
      </p:sp>
      <p:sp>
        <p:nvSpPr>
          <p:cNvPr id="5" name="Title 4"/>
          <p:cNvSpPr>
            <a:spLocks noGrp="1"/>
          </p:cNvSpPr>
          <p:nvPr>
            <p:ph type="title"/>
          </p:nvPr>
        </p:nvSpPr>
        <p:spPr/>
        <p:txBody>
          <a:bodyPr/>
          <a:lstStyle/>
          <a:p>
            <a:r>
              <a:rPr lang="en-US" dirty="0"/>
              <a:t>Learning Conjunctions (III)</a:t>
            </a:r>
          </a:p>
        </p:txBody>
      </p:sp>
      <mc:AlternateContent xmlns:mc="http://schemas.openxmlformats.org/markup-compatibility/2006" xmlns:a14="http://schemas.microsoft.com/office/drawing/2010/main">
        <mc:Choice Requires="a14">
          <p:sp>
            <p:nvSpPr>
              <p:cNvPr id="9" name="Content Placeholder 8"/>
              <p:cNvSpPr>
                <a:spLocks noGrp="1"/>
              </p:cNvSpPr>
              <p:nvPr>
                <p:ph idx="1"/>
              </p:nvPr>
            </p:nvSpPr>
            <p:spPr/>
            <p:txBody>
              <a:bodyPr>
                <a:normAutofit fontScale="77500" lnSpcReduction="20000"/>
              </a:bodyPr>
              <a:lstStyle/>
              <a:p>
                <a:r>
                  <a:rPr lang="en-US" dirty="0"/>
                  <a:t>Protocol III:  Some random source (e.g., Nature) provides training examples</a:t>
                </a:r>
              </a:p>
              <a:p>
                <a:pPr lvl="1"/>
                <a:r>
                  <a:rPr lang="en-US" dirty="0"/>
                  <a:t>Teacher (Nature) provides the labels (</a:t>
                </a:r>
                <a14:m>
                  <m:oMath xmlns:m="http://schemas.openxmlformats.org/officeDocument/2006/math">
                    <m:r>
                      <a:rPr lang="en-US" i="1" dirty="0">
                        <a:latin typeface="Cambria Math" panose="02040503050406030204" pitchFamily="18" charset="0"/>
                      </a:rPr>
                      <m:t>𝑓</m:t>
                    </m:r>
                    <m:r>
                      <a:rPr lang="en-US" i="1" dirty="0">
                        <a:latin typeface="Cambria Math" panose="02040503050406030204" pitchFamily="18" charset="0"/>
                      </a:rPr>
                      <m:t>(</m:t>
                    </m:r>
                    <m:r>
                      <a:rPr lang="en-US" i="1" dirty="0">
                        <a:latin typeface="Cambria Math" panose="02040503050406030204" pitchFamily="18" charset="0"/>
                      </a:rPr>
                      <m:t>𝑥</m:t>
                    </m:r>
                    <m:r>
                      <a:rPr lang="en-US" i="1" dirty="0">
                        <a:latin typeface="Cambria Math" panose="02040503050406030204" pitchFamily="18" charset="0"/>
                      </a:rPr>
                      <m:t>)</m:t>
                    </m:r>
                  </m:oMath>
                </a14:m>
                <a:r>
                  <a:rPr lang="en-US" dirty="0"/>
                  <a:t>) </a:t>
                </a:r>
              </a:p>
              <a:p>
                <a:r>
                  <a:rPr lang="en-US" dirty="0"/>
                  <a:t> Algorithm:  Elimination </a:t>
                </a:r>
              </a:p>
              <a:p>
                <a:pPr lvl="1"/>
                <a:r>
                  <a:rPr lang="en-US" dirty="0"/>
                  <a:t>Start with the set of all literals as candidates</a:t>
                </a:r>
              </a:p>
              <a:p>
                <a:pPr lvl="1"/>
                <a:r>
                  <a:rPr lang="en-US" dirty="0"/>
                  <a:t>Eliminate a literal that is not active (0) in a positive example</a:t>
                </a:r>
              </a:p>
              <a:p>
                <a:pPr lvl="1"/>
                <a14:m>
                  <m:oMath xmlns:m="http://schemas.openxmlformats.org/officeDocument/2006/math">
                    <m:r>
                      <a:rPr lang="en-US" i="1" dirty="0" smtClean="0">
                        <a:latin typeface="Cambria Math" panose="02040503050406030204" pitchFamily="18" charset="0"/>
                      </a:rPr>
                      <m:t>&lt;(1,1,1,1,1,1,…,1,1), 1&gt;     </m:t>
                    </m:r>
                  </m:oMath>
                </a14:m>
                <a:endParaRPr lang="en-US" dirty="0"/>
              </a:p>
              <a:p>
                <a:pPr lvl="1"/>
                <a14:m>
                  <m:oMath xmlns:m="http://schemas.openxmlformats.org/officeDocument/2006/math">
                    <m:r>
                      <a:rPr lang="en-US" i="1" dirty="0" smtClean="0">
                        <a:latin typeface="Cambria Math" panose="02040503050406030204" pitchFamily="18" charset="0"/>
                      </a:rPr>
                      <m:t>&lt;(1,1,1,0,0,0,…,0,0), 0&gt;   </m:t>
                    </m:r>
                  </m:oMath>
                </a14:m>
                <a:r>
                  <a:rPr lang="en-US" dirty="0">
                    <a:solidFill>
                      <a:schemeClr val="accent1"/>
                    </a:solidFill>
                    <a:sym typeface="Wingdings" pitchFamily="2" charset="2"/>
                  </a:rPr>
                  <a:t></a:t>
                </a:r>
                <a:r>
                  <a:rPr lang="en-US" dirty="0">
                    <a:solidFill>
                      <a:schemeClr val="accent1"/>
                    </a:solidFill>
                  </a:rPr>
                  <a:t> learned nothing:  </a:t>
                </a:r>
                <a14:m>
                  <m:oMath xmlns:m="http://schemas.openxmlformats.org/officeDocument/2006/math">
                    <m:r>
                      <a:rPr lang="en-US" i="1" dirty="0">
                        <a:solidFill>
                          <a:schemeClr val="accent1"/>
                        </a:solidFill>
                        <a:latin typeface="Cambria Math" panose="02040503050406030204" pitchFamily="18" charset="0"/>
                      </a:rPr>
                      <m:t>h</m:t>
                    </m:r>
                    <m:r>
                      <a:rPr lang="en-US" i="1" dirty="0">
                        <a:solidFill>
                          <a:schemeClr val="accent1"/>
                        </a:solidFill>
                        <a:latin typeface="Cambria Math" panose="02040503050406030204" pitchFamily="18" charset="0"/>
                      </a:rPr>
                      <m:t>=</m:t>
                    </m:r>
                    <m:sSub>
                      <m:sSubPr>
                        <m:ctrlPr>
                          <a:rPr lang="en-US" i="1" dirty="0">
                            <a:solidFill>
                              <a:schemeClr val="accent1"/>
                            </a:solidFill>
                            <a:latin typeface="Cambria Math" panose="02040503050406030204" pitchFamily="18" charset="0"/>
                          </a:rPr>
                        </m:ctrlPr>
                      </m:sSubPr>
                      <m:e>
                        <m:r>
                          <a:rPr lang="en-US" i="1" dirty="0">
                            <a:solidFill>
                              <a:schemeClr val="accent1"/>
                            </a:solidFill>
                            <a:latin typeface="Cambria Math" panose="02040503050406030204" pitchFamily="18" charset="0"/>
                          </a:rPr>
                          <m:t>𝑥</m:t>
                        </m:r>
                      </m:e>
                      <m:sub>
                        <m:r>
                          <a:rPr lang="en-US" i="1" dirty="0">
                            <a:solidFill>
                              <a:schemeClr val="accent1"/>
                            </a:solidFill>
                            <a:latin typeface="Cambria Math" panose="02040503050406030204" pitchFamily="18" charset="0"/>
                          </a:rPr>
                          <m:t>1</m:t>
                        </m:r>
                      </m:sub>
                    </m:sSub>
                    <m:r>
                      <a:rPr lang="en-US" i="1" dirty="0">
                        <a:solidFill>
                          <a:schemeClr val="accent1"/>
                        </a:solidFill>
                        <a:latin typeface="Cambria Math" panose="02040503050406030204" pitchFamily="18" charset="0"/>
                      </a:rPr>
                      <m:t> </m:t>
                    </m:r>
                    <m:r>
                      <a:rPr lang="en-US" i="1" dirty="0">
                        <a:solidFill>
                          <a:schemeClr val="accent1"/>
                        </a:solidFill>
                        <a:latin typeface="Cambria Math" panose="02040503050406030204" pitchFamily="18" charset="0"/>
                        <a:ea typeface="Cambria Math" panose="02040503050406030204" pitchFamily="18" charset="0"/>
                      </a:rPr>
                      <m:t>∧</m:t>
                    </m:r>
                  </m:oMath>
                </a14:m>
                <a:r>
                  <a:rPr lang="en-US" dirty="0">
                    <a:solidFill>
                      <a:schemeClr val="accent1"/>
                    </a:solidFill>
                  </a:rPr>
                  <a:t> </a:t>
                </a:r>
                <a14:m>
                  <m:oMath xmlns:m="http://schemas.openxmlformats.org/officeDocument/2006/math">
                    <m:sSub>
                      <m:sSubPr>
                        <m:ctrlPr>
                          <a:rPr lang="en-US" i="1" dirty="0">
                            <a:solidFill>
                              <a:schemeClr val="accent1"/>
                            </a:solidFill>
                            <a:latin typeface="Cambria Math" panose="02040503050406030204" pitchFamily="18" charset="0"/>
                          </a:rPr>
                        </m:ctrlPr>
                      </m:sSubPr>
                      <m:e>
                        <m:r>
                          <a:rPr lang="en-US" i="1" dirty="0">
                            <a:solidFill>
                              <a:schemeClr val="accent1"/>
                            </a:solidFill>
                            <a:latin typeface="Cambria Math" panose="02040503050406030204" pitchFamily="18" charset="0"/>
                          </a:rPr>
                          <m:t>𝑥</m:t>
                        </m:r>
                      </m:e>
                      <m:sub>
                        <m:r>
                          <a:rPr lang="en-US" i="1" dirty="0">
                            <a:solidFill>
                              <a:schemeClr val="accent1"/>
                            </a:solidFill>
                            <a:latin typeface="Cambria Math" panose="02040503050406030204" pitchFamily="18" charset="0"/>
                          </a:rPr>
                          <m:t>2</m:t>
                        </m:r>
                      </m:sub>
                    </m:sSub>
                    <m:r>
                      <a:rPr lang="en-US" i="1" dirty="0">
                        <a:solidFill>
                          <a:schemeClr val="accent1"/>
                        </a:solidFill>
                        <a:latin typeface="Cambria Math" panose="02040503050406030204" pitchFamily="18" charset="0"/>
                      </a:rPr>
                      <m:t>, …, </m:t>
                    </m:r>
                    <m:r>
                      <a:rPr lang="en-US" i="1" dirty="0">
                        <a:solidFill>
                          <a:schemeClr val="accent1"/>
                        </a:solidFill>
                        <a:latin typeface="Cambria Math" panose="02040503050406030204" pitchFamily="18" charset="0"/>
                        <a:ea typeface="Cambria Math" panose="02040503050406030204" pitchFamily="18" charset="0"/>
                      </a:rPr>
                      <m:t>∧ </m:t>
                    </m:r>
                    <m:sSub>
                      <m:sSubPr>
                        <m:ctrlPr>
                          <a:rPr lang="en-US" i="1" dirty="0">
                            <a:solidFill>
                              <a:schemeClr val="accent1"/>
                            </a:solidFill>
                            <a:latin typeface="Cambria Math" panose="02040503050406030204" pitchFamily="18" charset="0"/>
                          </a:rPr>
                        </m:ctrlPr>
                      </m:sSubPr>
                      <m:e>
                        <m:r>
                          <a:rPr lang="en-US" i="1" dirty="0">
                            <a:solidFill>
                              <a:schemeClr val="accent1"/>
                            </a:solidFill>
                            <a:latin typeface="Cambria Math" panose="02040503050406030204" pitchFamily="18" charset="0"/>
                          </a:rPr>
                          <m:t>𝑥</m:t>
                        </m:r>
                      </m:e>
                      <m:sub>
                        <m:r>
                          <a:rPr lang="en-US" i="1" dirty="0">
                            <a:solidFill>
                              <a:schemeClr val="accent1"/>
                            </a:solidFill>
                            <a:latin typeface="Cambria Math" panose="02040503050406030204" pitchFamily="18" charset="0"/>
                          </a:rPr>
                          <m:t>100</m:t>
                        </m:r>
                      </m:sub>
                    </m:sSub>
                  </m:oMath>
                </a14:m>
                <a:endParaRPr lang="en-US" dirty="0"/>
              </a:p>
              <a:p>
                <a:pPr lvl="1"/>
                <a14:m>
                  <m:oMath xmlns:m="http://schemas.openxmlformats.org/officeDocument/2006/math">
                    <m:r>
                      <a:rPr lang="en-US" i="1" dirty="0" smtClean="0">
                        <a:latin typeface="Cambria Math" panose="02040503050406030204" pitchFamily="18" charset="0"/>
                      </a:rPr>
                      <m:t>&lt;(1,1,1,1,1,0,…0,1,1), 1&gt;  </m:t>
                    </m:r>
                  </m:oMath>
                </a14:m>
                <a:r>
                  <a:rPr lang="en-US" dirty="0"/>
                  <a:t>	</a:t>
                </a:r>
                <a:r>
                  <a:rPr lang="en-US" dirty="0">
                    <a:solidFill>
                      <a:schemeClr val="accent1"/>
                    </a:solidFill>
                    <a:sym typeface="Wingdings" pitchFamily="2" charset="2"/>
                  </a:rPr>
                  <a:t></a:t>
                </a:r>
                <a:r>
                  <a:rPr lang="en-US" dirty="0">
                    <a:solidFill>
                      <a:schemeClr val="accent1"/>
                    </a:solidFill>
                  </a:rPr>
                  <a:t> </a:t>
                </a:r>
                <a14:m>
                  <m:oMath xmlns:m="http://schemas.openxmlformats.org/officeDocument/2006/math">
                    <m:r>
                      <a:rPr lang="en-US" i="1" dirty="0">
                        <a:solidFill>
                          <a:schemeClr val="accent1"/>
                        </a:solidFill>
                        <a:latin typeface="Cambria Math" panose="02040503050406030204" pitchFamily="18" charset="0"/>
                      </a:rPr>
                      <m:t>h</m:t>
                    </m:r>
                    <m:r>
                      <a:rPr lang="en-US" i="1" dirty="0">
                        <a:solidFill>
                          <a:schemeClr val="accent1"/>
                        </a:solidFill>
                        <a:latin typeface="Cambria Math" panose="02040503050406030204" pitchFamily="18" charset="0"/>
                      </a:rPr>
                      <m:t>=</m:t>
                    </m:r>
                    <m:sSub>
                      <m:sSubPr>
                        <m:ctrlPr>
                          <a:rPr lang="en-US" i="1" dirty="0">
                            <a:solidFill>
                              <a:schemeClr val="accent1"/>
                            </a:solidFill>
                            <a:latin typeface="Cambria Math" panose="02040503050406030204" pitchFamily="18" charset="0"/>
                          </a:rPr>
                        </m:ctrlPr>
                      </m:sSubPr>
                      <m:e>
                        <m:r>
                          <a:rPr lang="en-US" i="1" dirty="0">
                            <a:solidFill>
                              <a:schemeClr val="accent1"/>
                            </a:solidFill>
                            <a:latin typeface="Cambria Math" panose="02040503050406030204" pitchFamily="18" charset="0"/>
                          </a:rPr>
                          <m:t>𝑥</m:t>
                        </m:r>
                      </m:e>
                      <m:sub>
                        <m:r>
                          <a:rPr lang="en-US" i="1" dirty="0">
                            <a:solidFill>
                              <a:schemeClr val="accent1"/>
                            </a:solidFill>
                            <a:latin typeface="Cambria Math" panose="02040503050406030204" pitchFamily="18" charset="0"/>
                          </a:rPr>
                          <m:t>1</m:t>
                        </m:r>
                      </m:sub>
                    </m:sSub>
                    <m:r>
                      <a:rPr lang="en-US" i="1" dirty="0">
                        <a:solidFill>
                          <a:schemeClr val="accent1"/>
                        </a:solidFill>
                        <a:latin typeface="Cambria Math" panose="02040503050406030204" pitchFamily="18" charset="0"/>
                      </a:rPr>
                      <m:t> </m:t>
                    </m:r>
                    <m:r>
                      <a:rPr lang="en-US" i="1" dirty="0">
                        <a:solidFill>
                          <a:schemeClr val="accent1"/>
                        </a:solidFill>
                        <a:latin typeface="Cambria Math" panose="02040503050406030204" pitchFamily="18" charset="0"/>
                        <a:ea typeface="Cambria Math" panose="02040503050406030204" pitchFamily="18" charset="0"/>
                      </a:rPr>
                      <m:t>∧</m:t>
                    </m:r>
                  </m:oMath>
                </a14:m>
                <a:r>
                  <a:rPr lang="en-US" dirty="0">
                    <a:solidFill>
                      <a:schemeClr val="accent1"/>
                    </a:solidFill>
                  </a:rPr>
                  <a:t> </a:t>
                </a:r>
                <a14:m>
                  <m:oMath xmlns:m="http://schemas.openxmlformats.org/officeDocument/2006/math">
                    <m:sSub>
                      <m:sSubPr>
                        <m:ctrlPr>
                          <a:rPr lang="en-US" i="1" dirty="0">
                            <a:solidFill>
                              <a:schemeClr val="accent1"/>
                            </a:solidFill>
                            <a:latin typeface="Cambria Math" panose="02040503050406030204" pitchFamily="18" charset="0"/>
                          </a:rPr>
                        </m:ctrlPr>
                      </m:sSubPr>
                      <m:e>
                        <m:r>
                          <a:rPr lang="en-US" i="1" dirty="0">
                            <a:solidFill>
                              <a:schemeClr val="accent1"/>
                            </a:solidFill>
                            <a:latin typeface="Cambria Math" panose="02040503050406030204" pitchFamily="18" charset="0"/>
                          </a:rPr>
                          <m:t>𝑥</m:t>
                        </m:r>
                      </m:e>
                      <m:sub>
                        <m:r>
                          <a:rPr lang="en-US" i="1" dirty="0">
                            <a:solidFill>
                              <a:schemeClr val="accent1"/>
                            </a:solidFill>
                            <a:latin typeface="Cambria Math" panose="02040503050406030204" pitchFamily="18" charset="0"/>
                          </a:rPr>
                          <m:t>2</m:t>
                        </m:r>
                      </m:sub>
                    </m:sSub>
                    <m:r>
                      <a:rPr lang="en-US" i="1" dirty="0">
                        <a:solidFill>
                          <a:schemeClr val="accent1"/>
                        </a:solidFill>
                        <a:latin typeface="Cambria Math" panose="02040503050406030204" pitchFamily="18" charset="0"/>
                        <a:ea typeface="Cambria Math" panose="02040503050406030204" pitchFamily="18" charset="0"/>
                      </a:rPr>
                      <m:t>∧</m:t>
                    </m:r>
                    <m:r>
                      <m:rPr>
                        <m:nor/>
                      </m:rPr>
                      <a:rPr lang="en-US" dirty="0">
                        <a:solidFill>
                          <a:schemeClr val="accent1"/>
                        </a:solidFill>
                      </a:rPr>
                      <m:t> </m:t>
                    </m:r>
                    <m:sSub>
                      <m:sSubPr>
                        <m:ctrlPr>
                          <a:rPr lang="en-US" i="1" dirty="0">
                            <a:solidFill>
                              <a:schemeClr val="accent1"/>
                            </a:solidFill>
                            <a:latin typeface="Cambria Math" panose="02040503050406030204" pitchFamily="18" charset="0"/>
                          </a:rPr>
                        </m:ctrlPr>
                      </m:sSubPr>
                      <m:e>
                        <m:r>
                          <a:rPr lang="en-US" i="1" dirty="0">
                            <a:solidFill>
                              <a:schemeClr val="accent1"/>
                            </a:solidFill>
                            <a:latin typeface="Cambria Math" panose="02040503050406030204" pitchFamily="18" charset="0"/>
                          </a:rPr>
                          <m:t>𝑥</m:t>
                        </m:r>
                      </m:e>
                      <m:sub>
                        <m:r>
                          <a:rPr lang="en-US" i="1" dirty="0">
                            <a:solidFill>
                              <a:schemeClr val="accent1"/>
                            </a:solidFill>
                            <a:latin typeface="Cambria Math" panose="02040503050406030204" pitchFamily="18" charset="0"/>
                          </a:rPr>
                          <m:t>3</m:t>
                        </m:r>
                      </m:sub>
                    </m:sSub>
                    <m:r>
                      <a:rPr lang="en-US" i="1" dirty="0">
                        <a:solidFill>
                          <a:schemeClr val="accent1"/>
                        </a:solidFill>
                        <a:latin typeface="Cambria Math" panose="02040503050406030204" pitchFamily="18" charset="0"/>
                        <a:ea typeface="Cambria Math" panose="02040503050406030204" pitchFamily="18" charset="0"/>
                      </a:rPr>
                      <m:t>∧</m:t>
                    </m:r>
                    <m:r>
                      <m:rPr>
                        <m:nor/>
                      </m:rPr>
                      <a:rPr lang="en-US" dirty="0">
                        <a:solidFill>
                          <a:schemeClr val="accent1"/>
                        </a:solidFill>
                      </a:rPr>
                      <m:t> </m:t>
                    </m:r>
                    <m:sSub>
                      <m:sSubPr>
                        <m:ctrlPr>
                          <a:rPr lang="en-US" i="1" dirty="0">
                            <a:solidFill>
                              <a:schemeClr val="accent1"/>
                            </a:solidFill>
                            <a:latin typeface="Cambria Math" panose="02040503050406030204" pitchFamily="18" charset="0"/>
                          </a:rPr>
                        </m:ctrlPr>
                      </m:sSubPr>
                      <m:e>
                        <m:r>
                          <a:rPr lang="en-US" i="1" dirty="0">
                            <a:solidFill>
                              <a:schemeClr val="accent1"/>
                            </a:solidFill>
                            <a:latin typeface="Cambria Math" panose="02040503050406030204" pitchFamily="18" charset="0"/>
                          </a:rPr>
                          <m:t>𝑥</m:t>
                        </m:r>
                      </m:e>
                      <m:sub>
                        <m:r>
                          <a:rPr lang="en-US" i="1" dirty="0">
                            <a:solidFill>
                              <a:schemeClr val="accent1"/>
                            </a:solidFill>
                            <a:latin typeface="Cambria Math" panose="02040503050406030204" pitchFamily="18" charset="0"/>
                          </a:rPr>
                          <m:t>4</m:t>
                        </m:r>
                      </m:sub>
                    </m:sSub>
                    <m:r>
                      <a:rPr lang="en-US" i="1" dirty="0">
                        <a:solidFill>
                          <a:schemeClr val="accent1"/>
                        </a:solidFill>
                        <a:latin typeface="Cambria Math" panose="02040503050406030204" pitchFamily="18" charset="0"/>
                        <a:ea typeface="Cambria Math" panose="02040503050406030204" pitchFamily="18" charset="0"/>
                      </a:rPr>
                      <m:t>∧</m:t>
                    </m:r>
                    <m:r>
                      <m:rPr>
                        <m:nor/>
                      </m:rPr>
                      <a:rPr lang="en-US" dirty="0">
                        <a:solidFill>
                          <a:schemeClr val="accent1"/>
                        </a:solidFill>
                      </a:rPr>
                      <m:t> </m:t>
                    </m:r>
                    <m:sSub>
                      <m:sSubPr>
                        <m:ctrlPr>
                          <a:rPr lang="en-US" i="1" dirty="0">
                            <a:solidFill>
                              <a:schemeClr val="accent1"/>
                            </a:solidFill>
                            <a:latin typeface="Cambria Math" panose="02040503050406030204" pitchFamily="18" charset="0"/>
                          </a:rPr>
                        </m:ctrlPr>
                      </m:sSubPr>
                      <m:e>
                        <m:r>
                          <a:rPr lang="en-US" i="1" dirty="0">
                            <a:solidFill>
                              <a:schemeClr val="accent1"/>
                            </a:solidFill>
                            <a:latin typeface="Cambria Math" panose="02040503050406030204" pitchFamily="18" charset="0"/>
                          </a:rPr>
                          <m:t>𝑥</m:t>
                        </m:r>
                      </m:e>
                      <m:sub>
                        <m:r>
                          <a:rPr lang="en-US" i="1" dirty="0">
                            <a:solidFill>
                              <a:schemeClr val="accent1"/>
                            </a:solidFill>
                            <a:latin typeface="Cambria Math" panose="02040503050406030204" pitchFamily="18" charset="0"/>
                          </a:rPr>
                          <m:t>5</m:t>
                        </m:r>
                      </m:sub>
                    </m:sSub>
                    <m:r>
                      <a:rPr lang="en-US" i="1" dirty="0">
                        <a:solidFill>
                          <a:schemeClr val="accent1"/>
                        </a:solidFill>
                        <a:latin typeface="Cambria Math" panose="02040503050406030204" pitchFamily="18" charset="0"/>
                        <a:ea typeface="Cambria Math" panose="02040503050406030204" pitchFamily="18" charset="0"/>
                      </a:rPr>
                      <m:t>∧</m:t>
                    </m:r>
                    <m:r>
                      <m:rPr>
                        <m:nor/>
                      </m:rPr>
                      <a:rPr lang="en-US" dirty="0">
                        <a:solidFill>
                          <a:schemeClr val="accent1"/>
                        </a:solidFill>
                      </a:rPr>
                      <m:t> </m:t>
                    </m:r>
                    <m:sSub>
                      <m:sSubPr>
                        <m:ctrlPr>
                          <a:rPr lang="en-US" i="1" dirty="0">
                            <a:solidFill>
                              <a:schemeClr val="accent1"/>
                            </a:solidFill>
                            <a:latin typeface="Cambria Math" panose="02040503050406030204" pitchFamily="18" charset="0"/>
                          </a:rPr>
                        </m:ctrlPr>
                      </m:sSubPr>
                      <m:e>
                        <m:r>
                          <a:rPr lang="en-US" i="1" dirty="0">
                            <a:solidFill>
                              <a:schemeClr val="accent1"/>
                            </a:solidFill>
                            <a:latin typeface="Cambria Math" panose="02040503050406030204" pitchFamily="18" charset="0"/>
                          </a:rPr>
                          <m:t>𝑥</m:t>
                        </m:r>
                      </m:e>
                      <m:sub>
                        <m:r>
                          <a:rPr lang="en-US" i="1" dirty="0">
                            <a:solidFill>
                              <a:schemeClr val="accent1"/>
                            </a:solidFill>
                            <a:latin typeface="Cambria Math" panose="02040503050406030204" pitchFamily="18" charset="0"/>
                          </a:rPr>
                          <m:t>99</m:t>
                        </m:r>
                      </m:sub>
                    </m:sSub>
                    <m:r>
                      <a:rPr lang="en-US" i="1" dirty="0">
                        <a:solidFill>
                          <a:schemeClr val="accent1"/>
                        </a:solidFill>
                        <a:latin typeface="Cambria Math" panose="02040503050406030204" pitchFamily="18" charset="0"/>
                        <a:ea typeface="Cambria Math" panose="02040503050406030204" pitchFamily="18" charset="0"/>
                      </a:rPr>
                      <m:t>∧</m:t>
                    </m:r>
                    <m:r>
                      <m:rPr>
                        <m:nor/>
                      </m:rPr>
                      <a:rPr lang="en-US" dirty="0">
                        <a:solidFill>
                          <a:schemeClr val="accent1"/>
                        </a:solidFill>
                      </a:rPr>
                      <m:t> </m:t>
                    </m:r>
                    <m:sSub>
                      <m:sSubPr>
                        <m:ctrlPr>
                          <a:rPr lang="en-US" i="1" dirty="0">
                            <a:solidFill>
                              <a:schemeClr val="accent1"/>
                            </a:solidFill>
                            <a:latin typeface="Cambria Math" panose="02040503050406030204" pitchFamily="18" charset="0"/>
                          </a:rPr>
                        </m:ctrlPr>
                      </m:sSubPr>
                      <m:e>
                        <m:r>
                          <a:rPr lang="en-US" i="1" dirty="0">
                            <a:solidFill>
                              <a:schemeClr val="accent1"/>
                            </a:solidFill>
                            <a:latin typeface="Cambria Math" panose="02040503050406030204" pitchFamily="18" charset="0"/>
                          </a:rPr>
                          <m:t>𝑥</m:t>
                        </m:r>
                      </m:e>
                      <m:sub>
                        <m:r>
                          <a:rPr lang="en-US" i="1" dirty="0">
                            <a:solidFill>
                              <a:schemeClr val="accent1"/>
                            </a:solidFill>
                            <a:latin typeface="Cambria Math" panose="02040503050406030204" pitchFamily="18" charset="0"/>
                          </a:rPr>
                          <m:t>100</m:t>
                        </m:r>
                      </m:sub>
                    </m:sSub>
                  </m:oMath>
                </a14:m>
                <a:endParaRPr lang="en-US" dirty="0"/>
              </a:p>
              <a:p>
                <a:pPr lvl="1"/>
                <a14:m>
                  <m:oMath xmlns:m="http://schemas.openxmlformats.org/officeDocument/2006/math">
                    <m:r>
                      <a:rPr lang="en-US" i="1" dirty="0" smtClean="0">
                        <a:latin typeface="Cambria Math" panose="02040503050406030204" pitchFamily="18" charset="0"/>
                      </a:rPr>
                      <m:t>&lt;(1,0,1,1,0,0,…0,0,1), 0&gt;   </m:t>
                    </m:r>
                  </m:oMath>
                </a14:m>
                <a:r>
                  <a:rPr lang="en-US" dirty="0">
                    <a:solidFill>
                      <a:schemeClr val="accent1"/>
                    </a:solidFill>
                    <a:sym typeface="Wingdings" pitchFamily="2" charset="2"/>
                  </a:rPr>
                  <a:t> </a:t>
                </a:r>
                <a:r>
                  <a:rPr lang="en-US" dirty="0">
                    <a:solidFill>
                      <a:schemeClr val="accent1"/>
                    </a:solidFill>
                  </a:rPr>
                  <a:t>learned nothing</a:t>
                </a:r>
              </a:p>
              <a:p>
                <a:pPr lvl="1"/>
                <a14:m>
                  <m:oMath xmlns:m="http://schemas.openxmlformats.org/officeDocument/2006/math">
                    <m:r>
                      <a:rPr lang="en-US" i="1" dirty="0" smtClean="0">
                        <a:latin typeface="Cambria Math" panose="02040503050406030204" pitchFamily="18" charset="0"/>
                      </a:rPr>
                      <m:t>&lt;(1,1,1,1,1,0</m:t>
                    </m:r>
                    <m:r>
                      <a:rPr lang="en-US" i="1" dirty="0">
                        <a:latin typeface="Cambria Math" panose="02040503050406030204" pitchFamily="18" charset="0"/>
                      </a:rPr>
                      <m:t>,…0,0,1</m:t>
                    </m:r>
                    <m:r>
                      <a:rPr lang="en-US" i="1" dirty="0" smtClean="0">
                        <a:latin typeface="Cambria Math" panose="02040503050406030204" pitchFamily="18" charset="0"/>
                      </a:rPr>
                      <m:t>), </m:t>
                    </m:r>
                    <m:r>
                      <a:rPr lang="en-US" i="1" dirty="0">
                        <a:latin typeface="Cambria Math" panose="02040503050406030204" pitchFamily="18" charset="0"/>
                      </a:rPr>
                      <m:t>1&gt;</m:t>
                    </m:r>
                  </m:oMath>
                </a14:m>
                <a:r>
                  <a:rPr lang="en-US" dirty="0"/>
                  <a:t>	</a:t>
                </a:r>
                <a:r>
                  <a:rPr lang="en-US" dirty="0">
                    <a:solidFill>
                      <a:schemeClr val="accent1"/>
                    </a:solidFill>
                    <a:sym typeface="Wingdings" pitchFamily="2" charset="2"/>
                  </a:rPr>
                  <a:t> </a:t>
                </a:r>
                <a:r>
                  <a:rPr lang="en-US" dirty="0">
                    <a:solidFill>
                      <a:schemeClr val="accent1"/>
                    </a:solidFill>
                  </a:rPr>
                  <a:t> </a:t>
                </a:r>
                <a14:m>
                  <m:oMath xmlns:m="http://schemas.openxmlformats.org/officeDocument/2006/math">
                    <m:r>
                      <a:rPr lang="en-US" i="1" dirty="0">
                        <a:solidFill>
                          <a:schemeClr val="accent1"/>
                        </a:solidFill>
                        <a:latin typeface="Cambria Math" panose="02040503050406030204" pitchFamily="18" charset="0"/>
                      </a:rPr>
                      <m:t>h</m:t>
                    </m:r>
                    <m:r>
                      <a:rPr lang="en-US" i="1" dirty="0">
                        <a:solidFill>
                          <a:schemeClr val="accent1"/>
                        </a:solidFill>
                        <a:latin typeface="Cambria Math" panose="02040503050406030204" pitchFamily="18" charset="0"/>
                      </a:rPr>
                      <m:t>=</m:t>
                    </m:r>
                    <m:sSub>
                      <m:sSubPr>
                        <m:ctrlPr>
                          <a:rPr lang="en-US" i="1" dirty="0">
                            <a:solidFill>
                              <a:schemeClr val="accent1"/>
                            </a:solidFill>
                            <a:latin typeface="Cambria Math" panose="02040503050406030204" pitchFamily="18" charset="0"/>
                          </a:rPr>
                        </m:ctrlPr>
                      </m:sSubPr>
                      <m:e>
                        <m:r>
                          <a:rPr lang="en-US" i="1" dirty="0">
                            <a:solidFill>
                              <a:schemeClr val="accent1"/>
                            </a:solidFill>
                            <a:latin typeface="Cambria Math" panose="02040503050406030204" pitchFamily="18" charset="0"/>
                          </a:rPr>
                          <m:t>𝑥</m:t>
                        </m:r>
                      </m:e>
                      <m:sub>
                        <m:r>
                          <a:rPr lang="en-US" i="1" dirty="0">
                            <a:solidFill>
                              <a:schemeClr val="accent1"/>
                            </a:solidFill>
                            <a:latin typeface="Cambria Math" panose="02040503050406030204" pitchFamily="18" charset="0"/>
                          </a:rPr>
                          <m:t>1</m:t>
                        </m:r>
                      </m:sub>
                    </m:sSub>
                    <m:r>
                      <a:rPr lang="en-US" i="1" dirty="0">
                        <a:solidFill>
                          <a:schemeClr val="accent1"/>
                        </a:solidFill>
                        <a:latin typeface="Cambria Math" panose="02040503050406030204" pitchFamily="18" charset="0"/>
                      </a:rPr>
                      <m:t> </m:t>
                    </m:r>
                    <m:r>
                      <a:rPr lang="en-US" i="1" dirty="0">
                        <a:solidFill>
                          <a:schemeClr val="accent1"/>
                        </a:solidFill>
                        <a:latin typeface="Cambria Math" panose="02040503050406030204" pitchFamily="18" charset="0"/>
                        <a:ea typeface="Cambria Math" panose="02040503050406030204" pitchFamily="18" charset="0"/>
                      </a:rPr>
                      <m:t>∧</m:t>
                    </m:r>
                  </m:oMath>
                </a14:m>
                <a:r>
                  <a:rPr lang="en-US" dirty="0">
                    <a:solidFill>
                      <a:schemeClr val="accent1"/>
                    </a:solidFill>
                  </a:rPr>
                  <a:t> </a:t>
                </a:r>
                <a14:m>
                  <m:oMath xmlns:m="http://schemas.openxmlformats.org/officeDocument/2006/math">
                    <m:sSub>
                      <m:sSubPr>
                        <m:ctrlPr>
                          <a:rPr lang="en-US" i="1" dirty="0">
                            <a:solidFill>
                              <a:schemeClr val="accent1"/>
                            </a:solidFill>
                            <a:latin typeface="Cambria Math" panose="02040503050406030204" pitchFamily="18" charset="0"/>
                          </a:rPr>
                        </m:ctrlPr>
                      </m:sSubPr>
                      <m:e>
                        <m:r>
                          <a:rPr lang="en-US" i="1" dirty="0">
                            <a:solidFill>
                              <a:schemeClr val="accent1"/>
                            </a:solidFill>
                            <a:latin typeface="Cambria Math" panose="02040503050406030204" pitchFamily="18" charset="0"/>
                          </a:rPr>
                          <m:t>𝑥</m:t>
                        </m:r>
                      </m:e>
                      <m:sub>
                        <m:r>
                          <a:rPr lang="en-US" i="1" dirty="0">
                            <a:solidFill>
                              <a:schemeClr val="accent1"/>
                            </a:solidFill>
                            <a:latin typeface="Cambria Math" panose="02040503050406030204" pitchFamily="18" charset="0"/>
                          </a:rPr>
                          <m:t>2</m:t>
                        </m:r>
                      </m:sub>
                    </m:sSub>
                    <m:r>
                      <a:rPr lang="en-US" i="1" dirty="0">
                        <a:solidFill>
                          <a:schemeClr val="accent1"/>
                        </a:solidFill>
                        <a:latin typeface="Cambria Math" panose="02040503050406030204" pitchFamily="18" charset="0"/>
                        <a:ea typeface="Cambria Math" panose="02040503050406030204" pitchFamily="18" charset="0"/>
                      </a:rPr>
                      <m:t>∧</m:t>
                    </m:r>
                    <m:r>
                      <m:rPr>
                        <m:nor/>
                      </m:rPr>
                      <a:rPr lang="en-US" dirty="0">
                        <a:solidFill>
                          <a:schemeClr val="accent1"/>
                        </a:solidFill>
                      </a:rPr>
                      <m:t> </m:t>
                    </m:r>
                    <m:sSub>
                      <m:sSubPr>
                        <m:ctrlPr>
                          <a:rPr lang="en-US" i="1" dirty="0">
                            <a:solidFill>
                              <a:schemeClr val="accent1"/>
                            </a:solidFill>
                            <a:latin typeface="Cambria Math" panose="02040503050406030204" pitchFamily="18" charset="0"/>
                          </a:rPr>
                        </m:ctrlPr>
                      </m:sSubPr>
                      <m:e>
                        <m:r>
                          <a:rPr lang="en-US" i="1" dirty="0">
                            <a:solidFill>
                              <a:schemeClr val="accent1"/>
                            </a:solidFill>
                            <a:latin typeface="Cambria Math" panose="02040503050406030204" pitchFamily="18" charset="0"/>
                          </a:rPr>
                          <m:t>𝑥</m:t>
                        </m:r>
                      </m:e>
                      <m:sub>
                        <m:r>
                          <a:rPr lang="en-US" i="1" dirty="0">
                            <a:solidFill>
                              <a:schemeClr val="accent1"/>
                            </a:solidFill>
                            <a:latin typeface="Cambria Math" panose="02040503050406030204" pitchFamily="18" charset="0"/>
                          </a:rPr>
                          <m:t>3</m:t>
                        </m:r>
                      </m:sub>
                    </m:sSub>
                    <m:r>
                      <a:rPr lang="en-US" i="1" dirty="0">
                        <a:solidFill>
                          <a:schemeClr val="accent1"/>
                        </a:solidFill>
                        <a:latin typeface="Cambria Math" panose="02040503050406030204" pitchFamily="18" charset="0"/>
                        <a:ea typeface="Cambria Math" panose="02040503050406030204" pitchFamily="18" charset="0"/>
                      </a:rPr>
                      <m:t>∧</m:t>
                    </m:r>
                    <m:r>
                      <m:rPr>
                        <m:nor/>
                      </m:rPr>
                      <a:rPr lang="en-US" dirty="0">
                        <a:solidFill>
                          <a:schemeClr val="accent1"/>
                        </a:solidFill>
                      </a:rPr>
                      <m:t> </m:t>
                    </m:r>
                    <m:sSub>
                      <m:sSubPr>
                        <m:ctrlPr>
                          <a:rPr lang="en-US" i="1" dirty="0">
                            <a:solidFill>
                              <a:schemeClr val="accent1"/>
                            </a:solidFill>
                            <a:latin typeface="Cambria Math" panose="02040503050406030204" pitchFamily="18" charset="0"/>
                          </a:rPr>
                        </m:ctrlPr>
                      </m:sSubPr>
                      <m:e>
                        <m:r>
                          <a:rPr lang="en-US" i="1" dirty="0">
                            <a:solidFill>
                              <a:schemeClr val="accent1"/>
                            </a:solidFill>
                            <a:latin typeface="Cambria Math" panose="02040503050406030204" pitchFamily="18" charset="0"/>
                          </a:rPr>
                          <m:t>𝑥</m:t>
                        </m:r>
                      </m:e>
                      <m:sub>
                        <m:r>
                          <a:rPr lang="en-US" i="1" dirty="0">
                            <a:solidFill>
                              <a:schemeClr val="accent1"/>
                            </a:solidFill>
                            <a:latin typeface="Cambria Math" panose="02040503050406030204" pitchFamily="18" charset="0"/>
                          </a:rPr>
                          <m:t>4</m:t>
                        </m:r>
                      </m:sub>
                    </m:sSub>
                    <m:r>
                      <a:rPr lang="en-US" i="1" dirty="0">
                        <a:solidFill>
                          <a:schemeClr val="accent1"/>
                        </a:solidFill>
                        <a:latin typeface="Cambria Math" panose="02040503050406030204" pitchFamily="18" charset="0"/>
                        <a:ea typeface="Cambria Math" panose="02040503050406030204" pitchFamily="18" charset="0"/>
                      </a:rPr>
                      <m:t>∧</m:t>
                    </m:r>
                    <m:r>
                      <m:rPr>
                        <m:nor/>
                      </m:rPr>
                      <a:rPr lang="en-US" dirty="0">
                        <a:solidFill>
                          <a:schemeClr val="accent1"/>
                        </a:solidFill>
                      </a:rPr>
                      <m:t> </m:t>
                    </m:r>
                    <m:sSub>
                      <m:sSubPr>
                        <m:ctrlPr>
                          <a:rPr lang="en-US" i="1" dirty="0">
                            <a:solidFill>
                              <a:schemeClr val="accent1"/>
                            </a:solidFill>
                            <a:latin typeface="Cambria Math" panose="02040503050406030204" pitchFamily="18" charset="0"/>
                          </a:rPr>
                        </m:ctrlPr>
                      </m:sSubPr>
                      <m:e>
                        <m:r>
                          <a:rPr lang="en-US" i="1" dirty="0">
                            <a:solidFill>
                              <a:schemeClr val="accent1"/>
                            </a:solidFill>
                            <a:latin typeface="Cambria Math" panose="02040503050406030204" pitchFamily="18" charset="0"/>
                          </a:rPr>
                          <m:t>𝑥</m:t>
                        </m:r>
                      </m:e>
                      <m:sub>
                        <m:r>
                          <a:rPr lang="en-US" i="1" dirty="0">
                            <a:solidFill>
                              <a:schemeClr val="accent1"/>
                            </a:solidFill>
                            <a:latin typeface="Cambria Math" panose="02040503050406030204" pitchFamily="18" charset="0"/>
                          </a:rPr>
                          <m:t>5</m:t>
                        </m:r>
                      </m:sub>
                    </m:sSub>
                    <m:r>
                      <a:rPr lang="en-US" i="1" dirty="0">
                        <a:solidFill>
                          <a:schemeClr val="accent1"/>
                        </a:solidFill>
                        <a:latin typeface="Cambria Math" panose="02040503050406030204" pitchFamily="18" charset="0"/>
                        <a:ea typeface="Cambria Math" panose="02040503050406030204" pitchFamily="18" charset="0"/>
                      </a:rPr>
                      <m:t>∧</m:t>
                    </m:r>
                    <m:r>
                      <m:rPr>
                        <m:nor/>
                      </m:rPr>
                      <a:rPr lang="en-US" dirty="0">
                        <a:solidFill>
                          <a:schemeClr val="accent1"/>
                        </a:solidFill>
                      </a:rPr>
                      <m:t> </m:t>
                    </m:r>
                    <m:sSub>
                      <m:sSubPr>
                        <m:ctrlPr>
                          <a:rPr lang="en-US" i="1" dirty="0">
                            <a:solidFill>
                              <a:schemeClr val="accent1"/>
                            </a:solidFill>
                            <a:latin typeface="Cambria Math" panose="02040503050406030204" pitchFamily="18" charset="0"/>
                          </a:rPr>
                        </m:ctrlPr>
                      </m:sSubPr>
                      <m:e>
                        <m:r>
                          <a:rPr lang="en-US" i="1" dirty="0">
                            <a:solidFill>
                              <a:schemeClr val="accent1"/>
                            </a:solidFill>
                            <a:latin typeface="Cambria Math" panose="02040503050406030204" pitchFamily="18" charset="0"/>
                          </a:rPr>
                          <m:t>𝑥</m:t>
                        </m:r>
                      </m:e>
                      <m:sub>
                        <m:r>
                          <a:rPr lang="en-US" i="1" dirty="0">
                            <a:solidFill>
                              <a:schemeClr val="accent1"/>
                            </a:solidFill>
                            <a:latin typeface="Cambria Math" panose="02040503050406030204" pitchFamily="18" charset="0"/>
                          </a:rPr>
                          <m:t>100</m:t>
                        </m:r>
                      </m:sub>
                    </m:sSub>
                  </m:oMath>
                </a14:m>
                <a:endParaRPr lang="en-US" dirty="0"/>
              </a:p>
              <a:p>
                <a:pPr lvl="1"/>
                <a14:m>
                  <m:oMath xmlns:m="http://schemas.openxmlformats.org/officeDocument/2006/math">
                    <m:r>
                      <a:rPr lang="en-US" i="1" dirty="0" smtClean="0">
                        <a:latin typeface="Cambria Math" panose="02040503050406030204" pitchFamily="18" charset="0"/>
                      </a:rPr>
                      <m:t>&lt;(1,0,1,0,0,0,…0,1,1), 0&gt;</m:t>
                    </m:r>
                  </m:oMath>
                </a14:m>
                <a:endParaRPr lang="en-US" dirty="0"/>
              </a:p>
              <a:p>
                <a:pPr lvl="1"/>
                <a14:m>
                  <m:oMath xmlns:m="http://schemas.openxmlformats.org/officeDocument/2006/math">
                    <m:r>
                      <a:rPr lang="en-US" i="1" dirty="0" smtClean="0">
                        <a:latin typeface="Cambria Math" panose="02040503050406030204" pitchFamily="18" charset="0"/>
                      </a:rPr>
                      <m:t>&lt;(1,1,1,1,1,1,…,0,1), 1&gt;</m:t>
                    </m:r>
                  </m:oMath>
                </a14:m>
                <a:endParaRPr lang="en-US" dirty="0"/>
              </a:p>
              <a:p>
                <a:pPr lvl="1"/>
                <a14:m>
                  <m:oMath xmlns:m="http://schemas.openxmlformats.org/officeDocument/2006/math">
                    <m:r>
                      <a:rPr lang="en-US" i="1" dirty="0" smtClean="0">
                        <a:latin typeface="Cambria Math" panose="02040503050406030204" pitchFamily="18" charset="0"/>
                      </a:rPr>
                      <m:t>&lt;(0,1,0,1,0,0,…0,1,1), 0&gt;</m:t>
                    </m:r>
                  </m:oMath>
                </a14:m>
                <a:endParaRPr lang="en-US" dirty="0"/>
              </a:p>
              <a:p>
                <a:endParaRPr lang="en-US" dirty="0"/>
              </a:p>
            </p:txBody>
          </p:sp>
        </mc:Choice>
        <mc:Fallback xmlns="">
          <p:sp>
            <p:nvSpPr>
              <p:cNvPr id="9" name="Content Placeholder 8"/>
              <p:cNvSpPr>
                <a:spLocks noGrp="1" noRot="1" noChangeAspect="1" noMove="1" noResize="1" noEditPoints="1" noAdjustHandles="1" noChangeArrowheads="1" noChangeShapeType="1" noTextEdit="1"/>
              </p:cNvSpPr>
              <p:nvPr>
                <p:ph idx="1"/>
              </p:nvPr>
            </p:nvSpPr>
            <p:spPr>
              <a:blipFill>
                <a:blip r:embed="rId3"/>
                <a:stretch>
                  <a:fillRect l="-593" t="-214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D7FBAA7D-784C-AB49-972D-3C213A81E025}"/>
                  </a:ext>
                </a:extLst>
              </p:cNvPr>
              <p:cNvSpPr/>
              <p:nvPr/>
            </p:nvSpPr>
            <p:spPr>
              <a:xfrm>
                <a:off x="5753496" y="177621"/>
                <a:ext cx="2933304" cy="369332"/>
              </a:xfrm>
              <a:prstGeom prst="rect">
                <a:avLst/>
              </a:prstGeom>
            </p:spPr>
            <p:txBody>
              <a:bodyPr wrap="none">
                <a:spAutoFit/>
              </a:bodyPr>
              <a:lstStyle/>
              <a:p>
                <a14:m>
                  <m:oMath xmlns:m="http://schemas.openxmlformats.org/officeDocument/2006/math">
                    <m:r>
                      <a:rPr lang="en-US" b="0" i="1" dirty="0">
                        <a:solidFill>
                          <a:schemeClr val="tx1">
                            <a:lumMod val="50000"/>
                            <a:lumOff val="50000"/>
                          </a:schemeClr>
                        </a:solidFill>
                        <a:latin typeface="Cambria Math" panose="02040503050406030204" pitchFamily="18" charset="0"/>
                      </a:rPr>
                      <m:t>𝑓</m:t>
                    </m:r>
                    <m:r>
                      <a:rPr lang="en-US" i="1" dirty="0">
                        <a:solidFill>
                          <a:schemeClr val="tx1">
                            <a:lumMod val="50000"/>
                            <a:lumOff val="50000"/>
                          </a:schemeClr>
                        </a:solidFill>
                        <a:latin typeface="Cambria Math" panose="02040503050406030204" pitchFamily="18" charset="0"/>
                      </a:rPr>
                      <m:t>=</m:t>
                    </m:r>
                    <m:sSub>
                      <m:sSubPr>
                        <m:ctrlPr>
                          <a:rPr lang="en-US" i="1" dirty="0">
                            <a:solidFill>
                              <a:schemeClr val="tx1">
                                <a:lumMod val="50000"/>
                                <a:lumOff val="50000"/>
                              </a:schemeClr>
                            </a:solidFill>
                            <a:latin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rPr>
                          <m:t>𝑥</m:t>
                        </m:r>
                      </m:e>
                      <m:sub>
                        <m:r>
                          <a:rPr lang="en-US" i="1" dirty="0">
                            <a:solidFill>
                              <a:schemeClr val="tx1">
                                <a:lumMod val="50000"/>
                                <a:lumOff val="50000"/>
                              </a:schemeClr>
                            </a:solidFill>
                            <a:latin typeface="Cambria Math" panose="02040503050406030204" pitchFamily="18" charset="0"/>
                          </a:rPr>
                          <m:t>2</m:t>
                        </m:r>
                      </m:sub>
                    </m:sSub>
                    <m:r>
                      <a:rPr lang="en-US" i="1" dirty="0">
                        <a:solidFill>
                          <a:schemeClr val="tx1">
                            <a:lumMod val="50000"/>
                            <a:lumOff val="50000"/>
                          </a:schemeClr>
                        </a:solidFill>
                        <a:latin typeface="Cambria Math" panose="02040503050406030204" pitchFamily="18" charset="0"/>
                        <a:ea typeface="Cambria Math" panose="02040503050406030204" pitchFamily="18" charset="0"/>
                      </a:rPr>
                      <m:t>∧</m:t>
                    </m:r>
                    <m:sSub>
                      <m:sSubPr>
                        <m:ctrlPr>
                          <a:rPr lang="en-US" i="1" dirty="0">
                            <a:solidFill>
                              <a:schemeClr val="tx1">
                                <a:lumMod val="50000"/>
                                <a:lumOff val="50000"/>
                              </a:schemeClr>
                            </a:solidFill>
                            <a:latin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rPr>
                          <m:t>𝑥</m:t>
                        </m:r>
                      </m:e>
                      <m:sub>
                        <m:r>
                          <a:rPr lang="en-US" i="1" dirty="0">
                            <a:solidFill>
                              <a:schemeClr val="tx1">
                                <a:lumMod val="50000"/>
                                <a:lumOff val="50000"/>
                              </a:schemeClr>
                            </a:solidFill>
                            <a:latin typeface="Cambria Math" panose="02040503050406030204" pitchFamily="18" charset="0"/>
                          </a:rPr>
                          <m:t>3</m:t>
                        </m:r>
                      </m:sub>
                    </m:sSub>
                  </m:oMath>
                </a14:m>
                <a:r>
                  <a:rPr lang="en-US" dirty="0">
                    <a:solidFill>
                      <a:schemeClr val="tx1">
                        <a:lumMod val="50000"/>
                        <a:lumOff val="50000"/>
                      </a:schemeClr>
                    </a:solidFill>
                    <a:ea typeface="Cambria Math" panose="02040503050406030204" pitchFamily="18" charset="0"/>
                  </a:rPr>
                  <a:t> </a:t>
                </a:r>
                <a14:m>
                  <m:oMath xmlns:m="http://schemas.openxmlformats.org/officeDocument/2006/math">
                    <m:r>
                      <a:rPr lang="en-US" i="1" dirty="0">
                        <a:solidFill>
                          <a:schemeClr val="tx1">
                            <a:lumMod val="50000"/>
                            <a:lumOff val="50000"/>
                          </a:schemeClr>
                        </a:solidFill>
                        <a:latin typeface="Cambria Math" panose="02040503050406030204" pitchFamily="18" charset="0"/>
                        <a:ea typeface="Cambria Math" panose="02040503050406030204" pitchFamily="18" charset="0"/>
                      </a:rPr>
                      <m:t>∧</m:t>
                    </m:r>
                    <m:sSub>
                      <m:sSubPr>
                        <m:ctrlPr>
                          <a:rPr lang="en-US" i="1" dirty="0">
                            <a:solidFill>
                              <a:schemeClr val="tx1">
                                <a:lumMod val="50000"/>
                                <a:lumOff val="50000"/>
                              </a:schemeClr>
                            </a:solidFill>
                            <a:latin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rPr>
                          <m:t>𝑥</m:t>
                        </m:r>
                      </m:e>
                      <m:sub>
                        <m:r>
                          <a:rPr lang="en-US" i="1" dirty="0">
                            <a:solidFill>
                              <a:schemeClr val="tx1">
                                <a:lumMod val="50000"/>
                                <a:lumOff val="50000"/>
                              </a:schemeClr>
                            </a:solidFill>
                            <a:latin typeface="Cambria Math" panose="02040503050406030204" pitchFamily="18" charset="0"/>
                          </a:rPr>
                          <m:t>4</m:t>
                        </m:r>
                      </m:sub>
                    </m:sSub>
                  </m:oMath>
                </a14:m>
                <a:r>
                  <a:rPr lang="en-US" dirty="0">
                    <a:solidFill>
                      <a:schemeClr val="tx1">
                        <a:lumMod val="50000"/>
                        <a:lumOff val="50000"/>
                      </a:schemeClr>
                    </a:solidFill>
                    <a:ea typeface="Cambria Math" panose="02040503050406030204" pitchFamily="18" charset="0"/>
                  </a:rPr>
                  <a:t> </a:t>
                </a:r>
                <a14:m>
                  <m:oMath xmlns:m="http://schemas.openxmlformats.org/officeDocument/2006/math">
                    <m:r>
                      <a:rPr lang="en-US" i="1" dirty="0">
                        <a:solidFill>
                          <a:schemeClr val="tx1">
                            <a:lumMod val="50000"/>
                            <a:lumOff val="50000"/>
                          </a:schemeClr>
                        </a:solidFill>
                        <a:latin typeface="Cambria Math" panose="02040503050406030204" pitchFamily="18" charset="0"/>
                        <a:ea typeface="Cambria Math" panose="02040503050406030204" pitchFamily="18" charset="0"/>
                      </a:rPr>
                      <m:t>∧</m:t>
                    </m:r>
                    <m:sSub>
                      <m:sSubPr>
                        <m:ctrlPr>
                          <a:rPr lang="en-US" i="1" dirty="0">
                            <a:solidFill>
                              <a:schemeClr val="tx1">
                                <a:lumMod val="50000"/>
                                <a:lumOff val="50000"/>
                              </a:schemeClr>
                            </a:solidFill>
                            <a:latin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rPr>
                          <m:t>𝑥</m:t>
                        </m:r>
                      </m:e>
                      <m:sub>
                        <m:r>
                          <a:rPr lang="en-US" i="1" dirty="0">
                            <a:solidFill>
                              <a:schemeClr val="tx1">
                                <a:lumMod val="50000"/>
                                <a:lumOff val="50000"/>
                              </a:schemeClr>
                            </a:solidFill>
                            <a:latin typeface="Cambria Math" panose="02040503050406030204" pitchFamily="18" charset="0"/>
                          </a:rPr>
                          <m:t>5</m:t>
                        </m:r>
                      </m:sub>
                    </m:sSub>
                    <m:r>
                      <a:rPr lang="en-US" i="1" dirty="0">
                        <a:solidFill>
                          <a:schemeClr val="tx1">
                            <a:lumMod val="50000"/>
                            <a:lumOff val="50000"/>
                          </a:schemeClr>
                        </a:solidFill>
                        <a:latin typeface="Cambria Math" panose="02040503050406030204" pitchFamily="18" charset="0"/>
                        <a:ea typeface="Cambria Math" panose="02040503050406030204" pitchFamily="18" charset="0"/>
                      </a:rPr>
                      <m:t>∧</m:t>
                    </m:r>
                    <m:sSub>
                      <m:sSubPr>
                        <m:ctrlPr>
                          <a:rPr lang="en-US" i="1" dirty="0">
                            <a:solidFill>
                              <a:schemeClr val="tx1">
                                <a:lumMod val="50000"/>
                                <a:lumOff val="50000"/>
                              </a:schemeClr>
                            </a:solidFill>
                            <a:latin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rPr>
                          <m:t>𝑥</m:t>
                        </m:r>
                      </m:e>
                      <m:sub>
                        <m:r>
                          <a:rPr lang="en-US" i="1" dirty="0">
                            <a:solidFill>
                              <a:schemeClr val="tx1">
                                <a:lumMod val="50000"/>
                                <a:lumOff val="50000"/>
                              </a:schemeClr>
                            </a:solidFill>
                            <a:latin typeface="Cambria Math" panose="02040503050406030204" pitchFamily="18" charset="0"/>
                          </a:rPr>
                          <m:t>100</m:t>
                        </m:r>
                      </m:sub>
                    </m:sSub>
                  </m:oMath>
                </a14:m>
                <a:endParaRPr lang="en-US"/>
              </a:p>
            </p:txBody>
          </p:sp>
        </mc:Choice>
        <mc:Fallback xmlns="">
          <p:sp>
            <p:nvSpPr>
              <p:cNvPr id="10" name="Rectangle 9">
                <a:extLst>
                  <a:ext uri="{FF2B5EF4-FFF2-40B4-BE49-F238E27FC236}">
                    <a16:creationId xmlns:a16="http://schemas.microsoft.com/office/drawing/2014/main" id="{D7FBAA7D-784C-AB49-972D-3C213A81E025}"/>
                  </a:ext>
                </a:extLst>
              </p:cNvPr>
              <p:cNvSpPr>
                <a:spLocks noRot="1" noChangeAspect="1" noMove="1" noResize="1" noEditPoints="1" noAdjustHandles="1" noChangeArrowheads="1" noChangeShapeType="1" noTextEdit="1"/>
              </p:cNvSpPr>
              <p:nvPr/>
            </p:nvSpPr>
            <p:spPr>
              <a:xfrm>
                <a:off x="5753496" y="177621"/>
                <a:ext cx="2933304" cy="369332"/>
              </a:xfrm>
              <a:prstGeom prst="rect">
                <a:avLst/>
              </a:prstGeom>
              <a:blipFill>
                <a:blip r:embed="rId4"/>
                <a:stretch>
                  <a:fillRect l="-431" b="-13333"/>
                </a:stretch>
              </a:blipFill>
            </p:spPr>
            <p:txBody>
              <a:bodyPr/>
              <a:lstStyle/>
              <a:p>
                <a:r>
                  <a:rPr lang="en-US">
                    <a:noFill/>
                  </a:rPr>
                  <a:t> </a:t>
                </a:r>
              </a:p>
            </p:txBody>
          </p:sp>
        </mc:Fallback>
      </mc:AlternateContent>
    </p:spTree>
    <p:extLst>
      <p:ext uri="{BB962C8B-B14F-4D97-AF65-F5344CB8AC3E}">
        <p14:creationId xmlns:p14="http://schemas.microsoft.com/office/powerpoint/2010/main" val="31089256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C921938-476A-4922-BE24-3B8F6A2854D9}" type="slidenum">
              <a:rPr lang="en-US" smtClean="0"/>
              <a:pPr/>
              <a:t>21</a:t>
            </a:fld>
            <a:endParaRPr lang="en-US" dirty="0"/>
          </a:p>
        </p:txBody>
      </p:sp>
      <p:sp>
        <p:nvSpPr>
          <p:cNvPr id="5" name="Title 4"/>
          <p:cNvSpPr>
            <a:spLocks noGrp="1"/>
          </p:cNvSpPr>
          <p:nvPr>
            <p:ph type="title"/>
          </p:nvPr>
        </p:nvSpPr>
        <p:spPr/>
        <p:txBody>
          <a:bodyPr/>
          <a:lstStyle/>
          <a:p>
            <a:r>
              <a:rPr lang="en-US" dirty="0"/>
              <a:t>Learning Conjunctions (III)</a:t>
            </a:r>
          </a:p>
        </p:txBody>
      </p:sp>
      <mc:AlternateContent xmlns:mc="http://schemas.openxmlformats.org/markup-compatibility/2006" xmlns:a14="http://schemas.microsoft.com/office/drawing/2010/main">
        <mc:Choice Requires="a14">
          <p:sp>
            <p:nvSpPr>
              <p:cNvPr id="9" name="Content Placeholder 8"/>
              <p:cNvSpPr>
                <a:spLocks noGrp="1"/>
              </p:cNvSpPr>
              <p:nvPr>
                <p:ph idx="1"/>
              </p:nvPr>
            </p:nvSpPr>
            <p:spPr/>
            <p:txBody>
              <a:bodyPr>
                <a:normAutofit fontScale="77500" lnSpcReduction="20000"/>
              </a:bodyPr>
              <a:lstStyle/>
              <a:p>
                <a:r>
                  <a:rPr lang="en-US" dirty="0"/>
                  <a:t>Protocol III:  Some random source (e.g., Nature) provides training examples</a:t>
                </a:r>
              </a:p>
              <a:p>
                <a:pPr lvl="1"/>
                <a:r>
                  <a:rPr lang="en-US" dirty="0"/>
                  <a:t>Teacher (Nature) provides the labels (</a:t>
                </a:r>
                <a14:m>
                  <m:oMath xmlns:m="http://schemas.openxmlformats.org/officeDocument/2006/math">
                    <m:r>
                      <a:rPr lang="en-US" i="1" dirty="0">
                        <a:latin typeface="Cambria Math" panose="02040503050406030204" pitchFamily="18" charset="0"/>
                      </a:rPr>
                      <m:t>𝑓</m:t>
                    </m:r>
                    <m:r>
                      <a:rPr lang="en-US" i="1" dirty="0">
                        <a:latin typeface="Cambria Math" panose="02040503050406030204" pitchFamily="18" charset="0"/>
                      </a:rPr>
                      <m:t>(</m:t>
                    </m:r>
                    <m:r>
                      <a:rPr lang="en-US" i="1" dirty="0">
                        <a:latin typeface="Cambria Math" panose="02040503050406030204" pitchFamily="18" charset="0"/>
                      </a:rPr>
                      <m:t>𝑥</m:t>
                    </m:r>
                    <m:r>
                      <a:rPr lang="en-US" i="1" dirty="0">
                        <a:latin typeface="Cambria Math" panose="02040503050406030204" pitchFamily="18" charset="0"/>
                      </a:rPr>
                      <m:t>)</m:t>
                    </m:r>
                  </m:oMath>
                </a14:m>
                <a:r>
                  <a:rPr lang="en-US" dirty="0"/>
                  <a:t>) </a:t>
                </a:r>
              </a:p>
              <a:p>
                <a:r>
                  <a:rPr lang="en-US" dirty="0"/>
                  <a:t> Algorithm:  Elimination </a:t>
                </a:r>
              </a:p>
              <a:p>
                <a:pPr lvl="1"/>
                <a:r>
                  <a:rPr lang="en-US" dirty="0"/>
                  <a:t>Start with the set of all literals as candidates</a:t>
                </a:r>
              </a:p>
              <a:p>
                <a:pPr lvl="1"/>
                <a:r>
                  <a:rPr lang="en-US" dirty="0"/>
                  <a:t>Eliminate a literal that is not active (0) in a positive example</a:t>
                </a:r>
              </a:p>
              <a:p>
                <a:pPr lvl="1"/>
                <a14:m>
                  <m:oMath xmlns:m="http://schemas.openxmlformats.org/officeDocument/2006/math">
                    <m:r>
                      <a:rPr lang="en-US" i="1" dirty="0" smtClean="0">
                        <a:latin typeface="Cambria Math" panose="02040503050406030204" pitchFamily="18" charset="0"/>
                      </a:rPr>
                      <m:t>&lt;(1,1,1,1,1,1,…,1,1), 1&gt;     </m:t>
                    </m:r>
                  </m:oMath>
                </a14:m>
                <a:endParaRPr lang="en-US" dirty="0"/>
              </a:p>
              <a:p>
                <a:pPr lvl="1"/>
                <a14:m>
                  <m:oMath xmlns:m="http://schemas.openxmlformats.org/officeDocument/2006/math">
                    <m:r>
                      <a:rPr lang="en-US" i="1" dirty="0" smtClean="0">
                        <a:latin typeface="Cambria Math" panose="02040503050406030204" pitchFamily="18" charset="0"/>
                      </a:rPr>
                      <m:t>&lt;(1,1,1,0,0,0,…,0,0), 0&gt;   </m:t>
                    </m:r>
                  </m:oMath>
                </a14:m>
                <a:r>
                  <a:rPr lang="en-US" dirty="0">
                    <a:solidFill>
                      <a:schemeClr val="accent1"/>
                    </a:solidFill>
                    <a:sym typeface="Wingdings" pitchFamily="2" charset="2"/>
                  </a:rPr>
                  <a:t></a:t>
                </a:r>
                <a:r>
                  <a:rPr lang="en-US" dirty="0">
                    <a:solidFill>
                      <a:schemeClr val="accent1"/>
                    </a:solidFill>
                  </a:rPr>
                  <a:t> learned nothing:  </a:t>
                </a:r>
                <a14:m>
                  <m:oMath xmlns:m="http://schemas.openxmlformats.org/officeDocument/2006/math">
                    <m:r>
                      <a:rPr lang="en-US" i="1" dirty="0">
                        <a:solidFill>
                          <a:schemeClr val="accent1"/>
                        </a:solidFill>
                        <a:latin typeface="Cambria Math" panose="02040503050406030204" pitchFamily="18" charset="0"/>
                      </a:rPr>
                      <m:t>h</m:t>
                    </m:r>
                    <m:r>
                      <a:rPr lang="en-US" i="1" dirty="0">
                        <a:solidFill>
                          <a:schemeClr val="accent1"/>
                        </a:solidFill>
                        <a:latin typeface="Cambria Math" panose="02040503050406030204" pitchFamily="18" charset="0"/>
                      </a:rPr>
                      <m:t>=</m:t>
                    </m:r>
                    <m:sSub>
                      <m:sSubPr>
                        <m:ctrlPr>
                          <a:rPr lang="en-US" i="1" dirty="0">
                            <a:solidFill>
                              <a:schemeClr val="accent1"/>
                            </a:solidFill>
                            <a:latin typeface="Cambria Math" panose="02040503050406030204" pitchFamily="18" charset="0"/>
                          </a:rPr>
                        </m:ctrlPr>
                      </m:sSubPr>
                      <m:e>
                        <m:r>
                          <a:rPr lang="en-US" i="1" dirty="0">
                            <a:solidFill>
                              <a:schemeClr val="accent1"/>
                            </a:solidFill>
                            <a:latin typeface="Cambria Math" panose="02040503050406030204" pitchFamily="18" charset="0"/>
                          </a:rPr>
                          <m:t>𝑥</m:t>
                        </m:r>
                      </m:e>
                      <m:sub>
                        <m:r>
                          <a:rPr lang="en-US" i="1" dirty="0">
                            <a:solidFill>
                              <a:schemeClr val="accent1"/>
                            </a:solidFill>
                            <a:latin typeface="Cambria Math" panose="02040503050406030204" pitchFamily="18" charset="0"/>
                          </a:rPr>
                          <m:t>1</m:t>
                        </m:r>
                      </m:sub>
                    </m:sSub>
                    <m:r>
                      <a:rPr lang="en-US" i="1" dirty="0">
                        <a:solidFill>
                          <a:schemeClr val="accent1"/>
                        </a:solidFill>
                        <a:latin typeface="Cambria Math" panose="02040503050406030204" pitchFamily="18" charset="0"/>
                      </a:rPr>
                      <m:t> </m:t>
                    </m:r>
                    <m:r>
                      <a:rPr lang="en-US" i="1" dirty="0">
                        <a:solidFill>
                          <a:schemeClr val="accent1"/>
                        </a:solidFill>
                        <a:latin typeface="Cambria Math" panose="02040503050406030204" pitchFamily="18" charset="0"/>
                        <a:ea typeface="Cambria Math" panose="02040503050406030204" pitchFamily="18" charset="0"/>
                      </a:rPr>
                      <m:t>∧</m:t>
                    </m:r>
                  </m:oMath>
                </a14:m>
                <a:r>
                  <a:rPr lang="en-US" dirty="0">
                    <a:solidFill>
                      <a:schemeClr val="accent1"/>
                    </a:solidFill>
                  </a:rPr>
                  <a:t> </a:t>
                </a:r>
                <a14:m>
                  <m:oMath xmlns:m="http://schemas.openxmlformats.org/officeDocument/2006/math">
                    <m:sSub>
                      <m:sSubPr>
                        <m:ctrlPr>
                          <a:rPr lang="en-US" i="1" dirty="0">
                            <a:solidFill>
                              <a:schemeClr val="accent1"/>
                            </a:solidFill>
                            <a:latin typeface="Cambria Math" panose="02040503050406030204" pitchFamily="18" charset="0"/>
                          </a:rPr>
                        </m:ctrlPr>
                      </m:sSubPr>
                      <m:e>
                        <m:r>
                          <a:rPr lang="en-US" i="1" dirty="0">
                            <a:solidFill>
                              <a:schemeClr val="accent1"/>
                            </a:solidFill>
                            <a:latin typeface="Cambria Math" panose="02040503050406030204" pitchFamily="18" charset="0"/>
                          </a:rPr>
                          <m:t>𝑥</m:t>
                        </m:r>
                      </m:e>
                      <m:sub>
                        <m:r>
                          <a:rPr lang="en-US" i="1" dirty="0">
                            <a:solidFill>
                              <a:schemeClr val="accent1"/>
                            </a:solidFill>
                            <a:latin typeface="Cambria Math" panose="02040503050406030204" pitchFamily="18" charset="0"/>
                          </a:rPr>
                          <m:t>2</m:t>
                        </m:r>
                      </m:sub>
                    </m:sSub>
                    <m:r>
                      <a:rPr lang="en-US" i="1" dirty="0">
                        <a:solidFill>
                          <a:schemeClr val="accent1"/>
                        </a:solidFill>
                        <a:latin typeface="Cambria Math" panose="02040503050406030204" pitchFamily="18" charset="0"/>
                      </a:rPr>
                      <m:t>, …, </m:t>
                    </m:r>
                    <m:r>
                      <a:rPr lang="en-US" i="1" dirty="0">
                        <a:solidFill>
                          <a:schemeClr val="accent1"/>
                        </a:solidFill>
                        <a:latin typeface="Cambria Math" panose="02040503050406030204" pitchFamily="18" charset="0"/>
                        <a:ea typeface="Cambria Math" panose="02040503050406030204" pitchFamily="18" charset="0"/>
                      </a:rPr>
                      <m:t>∧ </m:t>
                    </m:r>
                    <m:sSub>
                      <m:sSubPr>
                        <m:ctrlPr>
                          <a:rPr lang="en-US" i="1" dirty="0">
                            <a:solidFill>
                              <a:schemeClr val="accent1"/>
                            </a:solidFill>
                            <a:latin typeface="Cambria Math" panose="02040503050406030204" pitchFamily="18" charset="0"/>
                          </a:rPr>
                        </m:ctrlPr>
                      </m:sSubPr>
                      <m:e>
                        <m:r>
                          <a:rPr lang="en-US" i="1" dirty="0">
                            <a:solidFill>
                              <a:schemeClr val="accent1"/>
                            </a:solidFill>
                            <a:latin typeface="Cambria Math" panose="02040503050406030204" pitchFamily="18" charset="0"/>
                          </a:rPr>
                          <m:t>𝑥</m:t>
                        </m:r>
                      </m:e>
                      <m:sub>
                        <m:r>
                          <a:rPr lang="en-US" i="1" dirty="0">
                            <a:solidFill>
                              <a:schemeClr val="accent1"/>
                            </a:solidFill>
                            <a:latin typeface="Cambria Math" panose="02040503050406030204" pitchFamily="18" charset="0"/>
                          </a:rPr>
                          <m:t>100</m:t>
                        </m:r>
                      </m:sub>
                    </m:sSub>
                  </m:oMath>
                </a14:m>
                <a:endParaRPr lang="en-US" dirty="0"/>
              </a:p>
              <a:p>
                <a:pPr lvl="1"/>
                <a14:m>
                  <m:oMath xmlns:m="http://schemas.openxmlformats.org/officeDocument/2006/math">
                    <m:r>
                      <a:rPr lang="en-US" i="1" dirty="0" smtClean="0">
                        <a:latin typeface="Cambria Math" panose="02040503050406030204" pitchFamily="18" charset="0"/>
                      </a:rPr>
                      <m:t>&lt;(1,1,1,1,1,0,…0,1,1), 1&gt;  </m:t>
                    </m:r>
                  </m:oMath>
                </a14:m>
                <a:r>
                  <a:rPr lang="en-US" dirty="0"/>
                  <a:t>	</a:t>
                </a:r>
                <a:r>
                  <a:rPr lang="en-US" dirty="0">
                    <a:solidFill>
                      <a:schemeClr val="accent1"/>
                    </a:solidFill>
                    <a:sym typeface="Wingdings" pitchFamily="2" charset="2"/>
                  </a:rPr>
                  <a:t></a:t>
                </a:r>
                <a:r>
                  <a:rPr lang="en-US" dirty="0">
                    <a:solidFill>
                      <a:schemeClr val="accent1"/>
                    </a:solidFill>
                  </a:rPr>
                  <a:t> </a:t>
                </a:r>
                <a14:m>
                  <m:oMath xmlns:m="http://schemas.openxmlformats.org/officeDocument/2006/math">
                    <m:r>
                      <a:rPr lang="en-US" i="1" dirty="0">
                        <a:solidFill>
                          <a:schemeClr val="accent1"/>
                        </a:solidFill>
                        <a:latin typeface="Cambria Math" panose="02040503050406030204" pitchFamily="18" charset="0"/>
                      </a:rPr>
                      <m:t>h</m:t>
                    </m:r>
                    <m:r>
                      <a:rPr lang="en-US" i="1" dirty="0">
                        <a:solidFill>
                          <a:schemeClr val="accent1"/>
                        </a:solidFill>
                        <a:latin typeface="Cambria Math" panose="02040503050406030204" pitchFamily="18" charset="0"/>
                      </a:rPr>
                      <m:t>=</m:t>
                    </m:r>
                    <m:sSub>
                      <m:sSubPr>
                        <m:ctrlPr>
                          <a:rPr lang="en-US" i="1" dirty="0">
                            <a:solidFill>
                              <a:schemeClr val="accent1"/>
                            </a:solidFill>
                            <a:latin typeface="Cambria Math" panose="02040503050406030204" pitchFamily="18" charset="0"/>
                          </a:rPr>
                        </m:ctrlPr>
                      </m:sSubPr>
                      <m:e>
                        <m:r>
                          <a:rPr lang="en-US" i="1" dirty="0">
                            <a:solidFill>
                              <a:schemeClr val="accent1"/>
                            </a:solidFill>
                            <a:latin typeface="Cambria Math" panose="02040503050406030204" pitchFamily="18" charset="0"/>
                          </a:rPr>
                          <m:t>𝑥</m:t>
                        </m:r>
                      </m:e>
                      <m:sub>
                        <m:r>
                          <a:rPr lang="en-US" i="1" dirty="0">
                            <a:solidFill>
                              <a:schemeClr val="accent1"/>
                            </a:solidFill>
                            <a:latin typeface="Cambria Math" panose="02040503050406030204" pitchFamily="18" charset="0"/>
                          </a:rPr>
                          <m:t>1</m:t>
                        </m:r>
                      </m:sub>
                    </m:sSub>
                    <m:r>
                      <a:rPr lang="en-US" i="1" dirty="0">
                        <a:solidFill>
                          <a:schemeClr val="accent1"/>
                        </a:solidFill>
                        <a:latin typeface="Cambria Math" panose="02040503050406030204" pitchFamily="18" charset="0"/>
                      </a:rPr>
                      <m:t> </m:t>
                    </m:r>
                    <m:r>
                      <a:rPr lang="en-US" i="1" dirty="0">
                        <a:solidFill>
                          <a:schemeClr val="accent1"/>
                        </a:solidFill>
                        <a:latin typeface="Cambria Math" panose="02040503050406030204" pitchFamily="18" charset="0"/>
                        <a:ea typeface="Cambria Math" panose="02040503050406030204" pitchFamily="18" charset="0"/>
                      </a:rPr>
                      <m:t>∧</m:t>
                    </m:r>
                  </m:oMath>
                </a14:m>
                <a:r>
                  <a:rPr lang="en-US" dirty="0">
                    <a:solidFill>
                      <a:schemeClr val="accent1"/>
                    </a:solidFill>
                  </a:rPr>
                  <a:t> </a:t>
                </a:r>
                <a14:m>
                  <m:oMath xmlns:m="http://schemas.openxmlformats.org/officeDocument/2006/math">
                    <m:sSub>
                      <m:sSubPr>
                        <m:ctrlPr>
                          <a:rPr lang="en-US" i="1" dirty="0">
                            <a:solidFill>
                              <a:schemeClr val="accent1"/>
                            </a:solidFill>
                            <a:latin typeface="Cambria Math" panose="02040503050406030204" pitchFamily="18" charset="0"/>
                          </a:rPr>
                        </m:ctrlPr>
                      </m:sSubPr>
                      <m:e>
                        <m:r>
                          <a:rPr lang="en-US" i="1" dirty="0">
                            <a:solidFill>
                              <a:schemeClr val="accent1"/>
                            </a:solidFill>
                            <a:latin typeface="Cambria Math" panose="02040503050406030204" pitchFamily="18" charset="0"/>
                          </a:rPr>
                          <m:t>𝑥</m:t>
                        </m:r>
                      </m:e>
                      <m:sub>
                        <m:r>
                          <a:rPr lang="en-US" i="1" dirty="0">
                            <a:solidFill>
                              <a:schemeClr val="accent1"/>
                            </a:solidFill>
                            <a:latin typeface="Cambria Math" panose="02040503050406030204" pitchFamily="18" charset="0"/>
                          </a:rPr>
                          <m:t>2</m:t>
                        </m:r>
                      </m:sub>
                    </m:sSub>
                    <m:r>
                      <a:rPr lang="en-US" i="1" dirty="0">
                        <a:solidFill>
                          <a:schemeClr val="accent1"/>
                        </a:solidFill>
                        <a:latin typeface="Cambria Math" panose="02040503050406030204" pitchFamily="18" charset="0"/>
                        <a:ea typeface="Cambria Math" panose="02040503050406030204" pitchFamily="18" charset="0"/>
                      </a:rPr>
                      <m:t>∧</m:t>
                    </m:r>
                    <m:r>
                      <m:rPr>
                        <m:nor/>
                      </m:rPr>
                      <a:rPr lang="en-US" dirty="0">
                        <a:solidFill>
                          <a:schemeClr val="accent1"/>
                        </a:solidFill>
                      </a:rPr>
                      <m:t> </m:t>
                    </m:r>
                    <m:sSub>
                      <m:sSubPr>
                        <m:ctrlPr>
                          <a:rPr lang="en-US" i="1" dirty="0">
                            <a:solidFill>
                              <a:schemeClr val="accent1"/>
                            </a:solidFill>
                            <a:latin typeface="Cambria Math" panose="02040503050406030204" pitchFamily="18" charset="0"/>
                          </a:rPr>
                        </m:ctrlPr>
                      </m:sSubPr>
                      <m:e>
                        <m:r>
                          <a:rPr lang="en-US" i="1" dirty="0">
                            <a:solidFill>
                              <a:schemeClr val="accent1"/>
                            </a:solidFill>
                            <a:latin typeface="Cambria Math" panose="02040503050406030204" pitchFamily="18" charset="0"/>
                          </a:rPr>
                          <m:t>𝑥</m:t>
                        </m:r>
                      </m:e>
                      <m:sub>
                        <m:r>
                          <a:rPr lang="en-US" i="1" dirty="0">
                            <a:solidFill>
                              <a:schemeClr val="accent1"/>
                            </a:solidFill>
                            <a:latin typeface="Cambria Math" panose="02040503050406030204" pitchFamily="18" charset="0"/>
                          </a:rPr>
                          <m:t>3</m:t>
                        </m:r>
                      </m:sub>
                    </m:sSub>
                    <m:r>
                      <a:rPr lang="en-US" i="1" dirty="0">
                        <a:solidFill>
                          <a:schemeClr val="accent1"/>
                        </a:solidFill>
                        <a:latin typeface="Cambria Math" panose="02040503050406030204" pitchFamily="18" charset="0"/>
                        <a:ea typeface="Cambria Math" panose="02040503050406030204" pitchFamily="18" charset="0"/>
                      </a:rPr>
                      <m:t>∧</m:t>
                    </m:r>
                    <m:r>
                      <m:rPr>
                        <m:nor/>
                      </m:rPr>
                      <a:rPr lang="en-US" dirty="0">
                        <a:solidFill>
                          <a:schemeClr val="accent1"/>
                        </a:solidFill>
                      </a:rPr>
                      <m:t> </m:t>
                    </m:r>
                    <m:sSub>
                      <m:sSubPr>
                        <m:ctrlPr>
                          <a:rPr lang="en-US" i="1" dirty="0">
                            <a:solidFill>
                              <a:schemeClr val="accent1"/>
                            </a:solidFill>
                            <a:latin typeface="Cambria Math" panose="02040503050406030204" pitchFamily="18" charset="0"/>
                          </a:rPr>
                        </m:ctrlPr>
                      </m:sSubPr>
                      <m:e>
                        <m:r>
                          <a:rPr lang="en-US" i="1" dirty="0">
                            <a:solidFill>
                              <a:schemeClr val="accent1"/>
                            </a:solidFill>
                            <a:latin typeface="Cambria Math" panose="02040503050406030204" pitchFamily="18" charset="0"/>
                          </a:rPr>
                          <m:t>𝑥</m:t>
                        </m:r>
                      </m:e>
                      <m:sub>
                        <m:r>
                          <a:rPr lang="en-US" i="1" dirty="0">
                            <a:solidFill>
                              <a:schemeClr val="accent1"/>
                            </a:solidFill>
                            <a:latin typeface="Cambria Math" panose="02040503050406030204" pitchFamily="18" charset="0"/>
                          </a:rPr>
                          <m:t>4</m:t>
                        </m:r>
                      </m:sub>
                    </m:sSub>
                    <m:r>
                      <a:rPr lang="en-US" i="1" dirty="0">
                        <a:solidFill>
                          <a:schemeClr val="accent1"/>
                        </a:solidFill>
                        <a:latin typeface="Cambria Math" panose="02040503050406030204" pitchFamily="18" charset="0"/>
                        <a:ea typeface="Cambria Math" panose="02040503050406030204" pitchFamily="18" charset="0"/>
                      </a:rPr>
                      <m:t>∧</m:t>
                    </m:r>
                    <m:r>
                      <m:rPr>
                        <m:nor/>
                      </m:rPr>
                      <a:rPr lang="en-US" dirty="0">
                        <a:solidFill>
                          <a:schemeClr val="accent1"/>
                        </a:solidFill>
                      </a:rPr>
                      <m:t> </m:t>
                    </m:r>
                    <m:sSub>
                      <m:sSubPr>
                        <m:ctrlPr>
                          <a:rPr lang="en-US" i="1" dirty="0">
                            <a:solidFill>
                              <a:schemeClr val="accent1"/>
                            </a:solidFill>
                            <a:latin typeface="Cambria Math" panose="02040503050406030204" pitchFamily="18" charset="0"/>
                          </a:rPr>
                        </m:ctrlPr>
                      </m:sSubPr>
                      <m:e>
                        <m:r>
                          <a:rPr lang="en-US" i="1" dirty="0">
                            <a:solidFill>
                              <a:schemeClr val="accent1"/>
                            </a:solidFill>
                            <a:latin typeface="Cambria Math" panose="02040503050406030204" pitchFamily="18" charset="0"/>
                          </a:rPr>
                          <m:t>𝑥</m:t>
                        </m:r>
                      </m:e>
                      <m:sub>
                        <m:r>
                          <a:rPr lang="en-US" i="1" dirty="0">
                            <a:solidFill>
                              <a:schemeClr val="accent1"/>
                            </a:solidFill>
                            <a:latin typeface="Cambria Math" panose="02040503050406030204" pitchFamily="18" charset="0"/>
                          </a:rPr>
                          <m:t>5</m:t>
                        </m:r>
                      </m:sub>
                    </m:sSub>
                    <m:r>
                      <a:rPr lang="en-US" i="1" dirty="0">
                        <a:solidFill>
                          <a:schemeClr val="accent1"/>
                        </a:solidFill>
                        <a:latin typeface="Cambria Math" panose="02040503050406030204" pitchFamily="18" charset="0"/>
                        <a:ea typeface="Cambria Math" panose="02040503050406030204" pitchFamily="18" charset="0"/>
                      </a:rPr>
                      <m:t>∧</m:t>
                    </m:r>
                    <m:r>
                      <m:rPr>
                        <m:nor/>
                      </m:rPr>
                      <a:rPr lang="en-US" dirty="0">
                        <a:solidFill>
                          <a:schemeClr val="accent1"/>
                        </a:solidFill>
                      </a:rPr>
                      <m:t> </m:t>
                    </m:r>
                    <m:sSub>
                      <m:sSubPr>
                        <m:ctrlPr>
                          <a:rPr lang="en-US" i="1" dirty="0">
                            <a:solidFill>
                              <a:schemeClr val="accent1"/>
                            </a:solidFill>
                            <a:latin typeface="Cambria Math" panose="02040503050406030204" pitchFamily="18" charset="0"/>
                          </a:rPr>
                        </m:ctrlPr>
                      </m:sSubPr>
                      <m:e>
                        <m:r>
                          <a:rPr lang="en-US" i="1" dirty="0">
                            <a:solidFill>
                              <a:schemeClr val="accent1"/>
                            </a:solidFill>
                            <a:latin typeface="Cambria Math" panose="02040503050406030204" pitchFamily="18" charset="0"/>
                          </a:rPr>
                          <m:t>𝑥</m:t>
                        </m:r>
                      </m:e>
                      <m:sub>
                        <m:r>
                          <a:rPr lang="en-US" i="1" dirty="0">
                            <a:solidFill>
                              <a:schemeClr val="accent1"/>
                            </a:solidFill>
                            <a:latin typeface="Cambria Math" panose="02040503050406030204" pitchFamily="18" charset="0"/>
                          </a:rPr>
                          <m:t>99</m:t>
                        </m:r>
                      </m:sub>
                    </m:sSub>
                    <m:r>
                      <a:rPr lang="en-US" i="1" dirty="0">
                        <a:solidFill>
                          <a:schemeClr val="accent1"/>
                        </a:solidFill>
                        <a:latin typeface="Cambria Math" panose="02040503050406030204" pitchFamily="18" charset="0"/>
                        <a:ea typeface="Cambria Math" panose="02040503050406030204" pitchFamily="18" charset="0"/>
                      </a:rPr>
                      <m:t>∧</m:t>
                    </m:r>
                    <m:r>
                      <m:rPr>
                        <m:nor/>
                      </m:rPr>
                      <a:rPr lang="en-US" dirty="0">
                        <a:solidFill>
                          <a:schemeClr val="accent1"/>
                        </a:solidFill>
                      </a:rPr>
                      <m:t> </m:t>
                    </m:r>
                    <m:sSub>
                      <m:sSubPr>
                        <m:ctrlPr>
                          <a:rPr lang="en-US" i="1" dirty="0">
                            <a:solidFill>
                              <a:schemeClr val="accent1"/>
                            </a:solidFill>
                            <a:latin typeface="Cambria Math" panose="02040503050406030204" pitchFamily="18" charset="0"/>
                          </a:rPr>
                        </m:ctrlPr>
                      </m:sSubPr>
                      <m:e>
                        <m:r>
                          <a:rPr lang="en-US" i="1" dirty="0">
                            <a:solidFill>
                              <a:schemeClr val="accent1"/>
                            </a:solidFill>
                            <a:latin typeface="Cambria Math" panose="02040503050406030204" pitchFamily="18" charset="0"/>
                          </a:rPr>
                          <m:t>𝑥</m:t>
                        </m:r>
                      </m:e>
                      <m:sub>
                        <m:r>
                          <a:rPr lang="en-US" i="1" dirty="0">
                            <a:solidFill>
                              <a:schemeClr val="accent1"/>
                            </a:solidFill>
                            <a:latin typeface="Cambria Math" panose="02040503050406030204" pitchFamily="18" charset="0"/>
                          </a:rPr>
                          <m:t>100</m:t>
                        </m:r>
                      </m:sub>
                    </m:sSub>
                  </m:oMath>
                </a14:m>
                <a:endParaRPr lang="en-US" dirty="0"/>
              </a:p>
              <a:p>
                <a:pPr lvl="1"/>
                <a14:m>
                  <m:oMath xmlns:m="http://schemas.openxmlformats.org/officeDocument/2006/math">
                    <m:r>
                      <a:rPr lang="en-US" i="1" dirty="0" smtClean="0">
                        <a:latin typeface="Cambria Math" panose="02040503050406030204" pitchFamily="18" charset="0"/>
                      </a:rPr>
                      <m:t>&lt;(1,0,1,1,0,0,…0,0,1), 0&gt;   </m:t>
                    </m:r>
                  </m:oMath>
                </a14:m>
                <a:r>
                  <a:rPr lang="en-US" dirty="0">
                    <a:solidFill>
                      <a:schemeClr val="accent1"/>
                    </a:solidFill>
                    <a:sym typeface="Wingdings" pitchFamily="2" charset="2"/>
                  </a:rPr>
                  <a:t> </a:t>
                </a:r>
                <a:r>
                  <a:rPr lang="en-US" dirty="0">
                    <a:solidFill>
                      <a:schemeClr val="accent1"/>
                    </a:solidFill>
                  </a:rPr>
                  <a:t>learned nothing</a:t>
                </a:r>
              </a:p>
              <a:p>
                <a:pPr lvl="1"/>
                <a14:m>
                  <m:oMath xmlns:m="http://schemas.openxmlformats.org/officeDocument/2006/math">
                    <m:r>
                      <a:rPr lang="en-US" i="1" dirty="0" smtClean="0">
                        <a:latin typeface="Cambria Math" panose="02040503050406030204" pitchFamily="18" charset="0"/>
                      </a:rPr>
                      <m:t>&lt;(1,1,1,1,1,0,…0,0,1), 1&gt;</m:t>
                    </m:r>
                  </m:oMath>
                </a14:m>
                <a:r>
                  <a:rPr lang="en-US" dirty="0"/>
                  <a:t>	</a:t>
                </a:r>
                <a:r>
                  <a:rPr lang="en-US" dirty="0">
                    <a:solidFill>
                      <a:schemeClr val="accent1"/>
                    </a:solidFill>
                    <a:sym typeface="Wingdings" pitchFamily="2" charset="2"/>
                  </a:rPr>
                  <a:t> </a:t>
                </a:r>
                <a:r>
                  <a:rPr lang="en-US" dirty="0">
                    <a:solidFill>
                      <a:schemeClr val="accent1"/>
                    </a:solidFill>
                  </a:rPr>
                  <a:t> </a:t>
                </a:r>
                <a14:m>
                  <m:oMath xmlns:m="http://schemas.openxmlformats.org/officeDocument/2006/math">
                    <m:r>
                      <a:rPr lang="en-US" i="1" dirty="0">
                        <a:solidFill>
                          <a:schemeClr val="accent1"/>
                        </a:solidFill>
                        <a:latin typeface="Cambria Math" panose="02040503050406030204" pitchFamily="18" charset="0"/>
                      </a:rPr>
                      <m:t>h</m:t>
                    </m:r>
                    <m:r>
                      <a:rPr lang="en-US" i="1" dirty="0">
                        <a:solidFill>
                          <a:schemeClr val="accent1"/>
                        </a:solidFill>
                        <a:latin typeface="Cambria Math" panose="02040503050406030204" pitchFamily="18" charset="0"/>
                      </a:rPr>
                      <m:t>=</m:t>
                    </m:r>
                    <m:sSub>
                      <m:sSubPr>
                        <m:ctrlPr>
                          <a:rPr lang="en-US" i="1" dirty="0">
                            <a:solidFill>
                              <a:schemeClr val="accent1"/>
                            </a:solidFill>
                            <a:latin typeface="Cambria Math" panose="02040503050406030204" pitchFamily="18" charset="0"/>
                          </a:rPr>
                        </m:ctrlPr>
                      </m:sSubPr>
                      <m:e>
                        <m:r>
                          <a:rPr lang="en-US" i="1" dirty="0">
                            <a:solidFill>
                              <a:schemeClr val="accent1"/>
                            </a:solidFill>
                            <a:latin typeface="Cambria Math" panose="02040503050406030204" pitchFamily="18" charset="0"/>
                          </a:rPr>
                          <m:t>𝑥</m:t>
                        </m:r>
                      </m:e>
                      <m:sub>
                        <m:r>
                          <a:rPr lang="en-US" i="1" dirty="0">
                            <a:solidFill>
                              <a:schemeClr val="accent1"/>
                            </a:solidFill>
                            <a:latin typeface="Cambria Math" panose="02040503050406030204" pitchFamily="18" charset="0"/>
                          </a:rPr>
                          <m:t>1</m:t>
                        </m:r>
                      </m:sub>
                    </m:sSub>
                    <m:r>
                      <a:rPr lang="en-US" i="1" dirty="0">
                        <a:solidFill>
                          <a:schemeClr val="accent1"/>
                        </a:solidFill>
                        <a:latin typeface="Cambria Math" panose="02040503050406030204" pitchFamily="18" charset="0"/>
                      </a:rPr>
                      <m:t> </m:t>
                    </m:r>
                    <m:r>
                      <a:rPr lang="en-US" i="1" dirty="0">
                        <a:solidFill>
                          <a:schemeClr val="accent1"/>
                        </a:solidFill>
                        <a:latin typeface="Cambria Math" panose="02040503050406030204" pitchFamily="18" charset="0"/>
                        <a:ea typeface="Cambria Math" panose="02040503050406030204" pitchFamily="18" charset="0"/>
                      </a:rPr>
                      <m:t>∧</m:t>
                    </m:r>
                  </m:oMath>
                </a14:m>
                <a:r>
                  <a:rPr lang="en-US" dirty="0">
                    <a:solidFill>
                      <a:schemeClr val="accent1"/>
                    </a:solidFill>
                  </a:rPr>
                  <a:t> </a:t>
                </a:r>
                <a14:m>
                  <m:oMath xmlns:m="http://schemas.openxmlformats.org/officeDocument/2006/math">
                    <m:sSub>
                      <m:sSubPr>
                        <m:ctrlPr>
                          <a:rPr lang="en-US" i="1" dirty="0">
                            <a:solidFill>
                              <a:schemeClr val="accent1"/>
                            </a:solidFill>
                            <a:latin typeface="Cambria Math" panose="02040503050406030204" pitchFamily="18" charset="0"/>
                          </a:rPr>
                        </m:ctrlPr>
                      </m:sSubPr>
                      <m:e>
                        <m:r>
                          <a:rPr lang="en-US" i="1" dirty="0">
                            <a:solidFill>
                              <a:schemeClr val="accent1"/>
                            </a:solidFill>
                            <a:latin typeface="Cambria Math" panose="02040503050406030204" pitchFamily="18" charset="0"/>
                          </a:rPr>
                          <m:t>𝑥</m:t>
                        </m:r>
                      </m:e>
                      <m:sub>
                        <m:r>
                          <a:rPr lang="en-US" i="1" dirty="0">
                            <a:solidFill>
                              <a:schemeClr val="accent1"/>
                            </a:solidFill>
                            <a:latin typeface="Cambria Math" panose="02040503050406030204" pitchFamily="18" charset="0"/>
                          </a:rPr>
                          <m:t>2</m:t>
                        </m:r>
                      </m:sub>
                    </m:sSub>
                    <m:r>
                      <a:rPr lang="en-US" i="1" dirty="0">
                        <a:solidFill>
                          <a:schemeClr val="accent1"/>
                        </a:solidFill>
                        <a:latin typeface="Cambria Math" panose="02040503050406030204" pitchFamily="18" charset="0"/>
                        <a:ea typeface="Cambria Math" panose="02040503050406030204" pitchFamily="18" charset="0"/>
                      </a:rPr>
                      <m:t>∧</m:t>
                    </m:r>
                    <m:r>
                      <m:rPr>
                        <m:nor/>
                      </m:rPr>
                      <a:rPr lang="en-US" dirty="0">
                        <a:solidFill>
                          <a:schemeClr val="accent1"/>
                        </a:solidFill>
                      </a:rPr>
                      <m:t> </m:t>
                    </m:r>
                    <m:sSub>
                      <m:sSubPr>
                        <m:ctrlPr>
                          <a:rPr lang="en-US" i="1" dirty="0">
                            <a:solidFill>
                              <a:schemeClr val="accent1"/>
                            </a:solidFill>
                            <a:latin typeface="Cambria Math" panose="02040503050406030204" pitchFamily="18" charset="0"/>
                          </a:rPr>
                        </m:ctrlPr>
                      </m:sSubPr>
                      <m:e>
                        <m:r>
                          <a:rPr lang="en-US" i="1" dirty="0">
                            <a:solidFill>
                              <a:schemeClr val="accent1"/>
                            </a:solidFill>
                            <a:latin typeface="Cambria Math" panose="02040503050406030204" pitchFamily="18" charset="0"/>
                          </a:rPr>
                          <m:t>𝑥</m:t>
                        </m:r>
                      </m:e>
                      <m:sub>
                        <m:r>
                          <a:rPr lang="en-US" i="1" dirty="0">
                            <a:solidFill>
                              <a:schemeClr val="accent1"/>
                            </a:solidFill>
                            <a:latin typeface="Cambria Math" panose="02040503050406030204" pitchFamily="18" charset="0"/>
                          </a:rPr>
                          <m:t>3</m:t>
                        </m:r>
                      </m:sub>
                    </m:sSub>
                    <m:r>
                      <a:rPr lang="en-US" i="1" dirty="0">
                        <a:solidFill>
                          <a:schemeClr val="accent1"/>
                        </a:solidFill>
                        <a:latin typeface="Cambria Math" panose="02040503050406030204" pitchFamily="18" charset="0"/>
                        <a:ea typeface="Cambria Math" panose="02040503050406030204" pitchFamily="18" charset="0"/>
                      </a:rPr>
                      <m:t>∧</m:t>
                    </m:r>
                    <m:r>
                      <m:rPr>
                        <m:nor/>
                      </m:rPr>
                      <a:rPr lang="en-US" dirty="0">
                        <a:solidFill>
                          <a:schemeClr val="accent1"/>
                        </a:solidFill>
                      </a:rPr>
                      <m:t> </m:t>
                    </m:r>
                    <m:sSub>
                      <m:sSubPr>
                        <m:ctrlPr>
                          <a:rPr lang="en-US" i="1" dirty="0">
                            <a:solidFill>
                              <a:schemeClr val="accent1"/>
                            </a:solidFill>
                            <a:latin typeface="Cambria Math" panose="02040503050406030204" pitchFamily="18" charset="0"/>
                          </a:rPr>
                        </m:ctrlPr>
                      </m:sSubPr>
                      <m:e>
                        <m:r>
                          <a:rPr lang="en-US" i="1" dirty="0">
                            <a:solidFill>
                              <a:schemeClr val="accent1"/>
                            </a:solidFill>
                            <a:latin typeface="Cambria Math" panose="02040503050406030204" pitchFamily="18" charset="0"/>
                          </a:rPr>
                          <m:t>𝑥</m:t>
                        </m:r>
                      </m:e>
                      <m:sub>
                        <m:r>
                          <a:rPr lang="en-US" i="1" dirty="0">
                            <a:solidFill>
                              <a:schemeClr val="accent1"/>
                            </a:solidFill>
                            <a:latin typeface="Cambria Math" panose="02040503050406030204" pitchFamily="18" charset="0"/>
                          </a:rPr>
                          <m:t>4</m:t>
                        </m:r>
                      </m:sub>
                    </m:sSub>
                    <m:r>
                      <a:rPr lang="en-US" i="1" dirty="0">
                        <a:solidFill>
                          <a:schemeClr val="accent1"/>
                        </a:solidFill>
                        <a:latin typeface="Cambria Math" panose="02040503050406030204" pitchFamily="18" charset="0"/>
                        <a:ea typeface="Cambria Math" panose="02040503050406030204" pitchFamily="18" charset="0"/>
                      </a:rPr>
                      <m:t>∧</m:t>
                    </m:r>
                    <m:r>
                      <m:rPr>
                        <m:nor/>
                      </m:rPr>
                      <a:rPr lang="en-US" dirty="0">
                        <a:solidFill>
                          <a:schemeClr val="accent1"/>
                        </a:solidFill>
                      </a:rPr>
                      <m:t> </m:t>
                    </m:r>
                    <m:sSub>
                      <m:sSubPr>
                        <m:ctrlPr>
                          <a:rPr lang="en-US" i="1" dirty="0">
                            <a:solidFill>
                              <a:schemeClr val="accent1"/>
                            </a:solidFill>
                            <a:latin typeface="Cambria Math" panose="02040503050406030204" pitchFamily="18" charset="0"/>
                          </a:rPr>
                        </m:ctrlPr>
                      </m:sSubPr>
                      <m:e>
                        <m:r>
                          <a:rPr lang="en-US" i="1" dirty="0">
                            <a:solidFill>
                              <a:schemeClr val="accent1"/>
                            </a:solidFill>
                            <a:latin typeface="Cambria Math" panose="02040503050406030204" pitchFamily="18" charset="0"/>
                          </a:rPr>
                          <m:t>𝑥</m:t>
                        </m:r>
                      </m:e>
                      <m:sub>
                        <m:r>
                          <a:rPr lang="en-US" i="1" dirty="0">
                            <a:solidFill>
                              <a:schemeClr val="accent1"/>
                            </a:solidFill>
                            <a:latin typeface="Cambria Math" panose="02040503050406030204" pitchFamily="18" charset="0"/>
                          </a:rPr>
                          <m:t>5</m:t>
                        </m:r>
                      </m:sub>
                    </m:sSub>
                    <m:r>
                      <a:rPr lang="en-US" i="1" dirty="0">
                        <a:solidFill>
                          <a:schemeClr val="accent1"/>
                        </a:solidFill>
                        <a:latin typeface="Cambria Math" panose="02040503050406030204" pitchFamily="18" charset="0"/>
                        <a:ea typeface="Cambria Math" panose="02040503050406030204" pitchFamily="18" charset="0"/>
                      </a:rPr>
                      <m:t>∧</m:t>
                    </m:r>
                    <m:r>
                      <m:rPr>
                        <m:nor/>
                      </m:rPr>
                      <a:rPr lang="en-US" dirty="0">
                        <a:solidFill>
                          <a:schemeClr val="accent1"/>
                        </a:solidFill>
                      </a:rPr>
                      <m:t> </m:t>
                    </m:r>
                    <m:sSub>
                      <m:sSubPr>
                        <m:ctrlPr>
                          <a:rPr lang="en-US" i="1" dirty="0">
                            <a:solidFill>
                              <a:schemeClr val="accent1"/>
                            </a:solidFill>
                            <a:latin typeface="Cambria Math" panose="02040503050406030204" pitchFamily="18" charset="0"/>
                          </a:rPr>
                        </m:ctrlPr>
                      </m:sSubPr>
                      <m:e>
                        <m:r>
                          <a:rPr lang="en-US" i="1" dirty="0">
                            <a:solidFill>
                              <a:schemeClr val="accent1"/>
                            </a:solidFill>
                            <a:latin typeface="Cambria Math" panose="02040503050406030204" pitchFamily="18" charset="0"/>
                          </a:rPr>
                          <m:t>𝑥</m:t>
                        </m:r>
                      </m:e>
                      <m:sub>
                        <m:r>
                          <a:rPr lang="en-US" i="1" dirty="0">
                            <a:solidFill>
                              <a:schemeClr val="accent1"/>
                            </a:solidFill>
                            <a:latin typeface="Cambria Math" panose="02040503050406030204" pitchFamily="18" charset="0"/>
                          </a:rPr>
                          <m:t>100</m:t>
                        </m:r>
                      </m:sub>
                    </m:sSub>
                  </m:oMath>
                </a14:m>
                <a:endParaRPr lang="en-US" dirty="0"/>
              </a:p>
              <a:p>
                <a:pPr lvl="1"/>
                <a14:m>
                  <m:oMath xmlns:m="http://schemas.openxmlformats.org/officeDocument/2006/math">
                    <m:r>
                      <a:rPr lang="en-US" i="1" dirty="0" smtClean="0">
                        <a:latin typeface="Cambria Math" panose="02040503050406030204" pitchFamily="18" charset="0"/>
                      </a:rPr>
                      <m:t>&lt;(1,0,1,0,0,0,…0,1,1), 0&gt;</m:t>
                    </m:r>
                  </m:oMath>
                </a14:m>
                <a:endParaRPr lang="en-US" dirty="0"/>
              </a:p>
              <a:p>
                <a:pPr lvl="1"/>
                <a14:m>
                  <m:oMath xmlns:m="http://schemas.openxmlformats.org/officeDocument/2006/math">
                    <m:r>
                      <a:rPr lang="en-US" i="1" dirty="0" smtClean="0">
                        <a:latin typeface="Cambria Math" panose="02040503050406030204" pitchFamily="18" charset="0"/>
                      </a:rPr>
                      <m:t>&lt;(1,1,1,1,1,1,…,0,1), 1&gt;</m:t>
                    </m:r>
                  </m:oMath>
                </a14:m>
                <a:endParaRPr lang="en-US" dirty="0"/>
              </a:p>
              <a:p>
                <a:pPr lvl="1"/>
                <a14:m>
                  <m:oMath xmlns:m="http://schemas.openxmlformats.org/officeDocument/2006/math">
                    <m:r>
                      <a:rPr lang="en-US" i="1" dirty="0" smtClean="0">
                        <a:latin typeface="Cambria Math" panose="02040503050406030204" pitchFamily="18" charset="0"/>
                      </a:rPr>
                      <m:t>&lt;(0,1,0,1,0,0,…0,1,1), 0&gt;</m:t>
                    </m:r>
                  </m:oMath>
                </a14:m>
                <a:endParaRPr lang="en-US" dirty="0"/>
              </a:p>
              <a:p>
                <a:endParaRPr lang="en-US" dirty="0"/>
              </a:p>
            </p:txBody>
          </p:sp>
        </mc:Choice>
        <mc:Fallback xmlns="">
          <p:sp>
            <p:nvSpPr>
              <p:cNvPr id="9" name="Content Placeholder 8"/>
              <p:cNvSpPr>
                <a:spLocks noGrp="1" noRot="1" noChangeAspect="1" noMove="1" noResize="1" noEditPoints="1" noAdjustHandles="1" noChangeArrowheads="1" noChangeShapeType="1" noTextEdit="1"/>
              </p:cNvSpPr>
              <p:nvPr>
                <p:ph idx="1"/>
              </p:nvPr>
            </p:nvSpPr>
            <p:spPr>
              <a:blipFill>
                <a:blip r:embed="rId3"/>
                <a:stretch>
                  <a:fillRect l="-593" t="-214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D7FBAA7D-784C-AB49-972D-3C213A81E025}"/>
                  </a:ext>
                </a:extLst>
              </p:cNvPr>
              <p:cNvSpPr/>
              <p:nvPr/>
            </p:nvSpPr>
            <p:spPr>
              <a:xfrm>
                <a:off x="5753496" y="177621"/>
                <a:ext cx="2933304" cy="369332"/>
              </a:xfrm>
              <a:prstGeom prst="rect">
                <a:avLst/>
              </a:prstGeom>
            </p:spPr>
            <p:txBody>
              <a:bodyPr wrap="none">
                <a:spAutoFit/>
              </a:bodyPr>
              <a:lstStyle/>
              <a:p>
                <a14:m>
                  <m:oMath xmlns:m="http://schemas.openxmlformats.org/officeDocument/2006/math">
                    <m:r>
                      <a:rPr lang="en-US" b="0" i="1" dirty="0">
                        <a:solidFill>
                          <a:schemeClr val="tx1">
                            <a:lumMod val="50000"/>
                            <a:lumOff val="50000"/>
                          </a:schemeClr>
                        </a:solidFill>
                        <a:latin typeface="Cambria Math" panose="02040503050406030204" pitchFamily="18" charset="0"/>
                      </a:rPr>
                      <m:t>𝑓</m:t>
                    </m:r>
                    <m:r>
                      <a:rPr lang="en-US" i="1" dirty="0">
                        <a:solidFill>
                          <a:schemeClr val="tx1">
                            <a:lumMod val="50000"/>
                            <a:lumOff val="50000"/>
                          </a:schemeClr>
                        </a:solidFill>
                        <a:latin typeface="Cambria Math" panose="02040503050406030204" pitchFamily="18" charset="0"/>
                      </a:rPr>
                      <m:t>=</m:t>
                    </m:r>
                    <m:sSub>
                      <m:sSubPr>
                        <m:ctrlPr>
                          <a:rPr lang="en-US" i="1" dirty="0">
                            <a:solidFill>
                              <a:schemeClr val="tx1">
                                <a:lumMod val="50000"/>
                                <a:lumOff val="50000"/>
                              </a:schemeClr>
                            </a:solidFill>
                            <a:latin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rPr>
                          <m:t>𝑥</m:t>
                        </m:r>
                      </m:e>
                      <m:sub>
                        <m:r>
                          <a:rPr lang="en-US" i="1" dirty="0">
                            <a:solidFill>
                              <a:schemeClr val="tx1">
                                <a:lumMod val="50000"/>
                                <a:lumOff val="50000"/>
                              </a:schemeClr>
                            </a:solidFill>
                            <a:latin typeface="Cambria Math" panose="02040503050406030204" pitchFamily="18" charset="0"/>
                          </a:rPr>
                          <m:t>2</m:t>
                        </m:r>
                      </m:sub>
                    </m:sSub>
                    <m:r>
                      <a:rPr lang="en-US" i="1" dirty="0">
                        <a:solidFill>
                          <a:schemeClr val="tx1">
                            <a:lumMod val="50000"/>
                            <a:lumOff val="50000"/>
                          </a:schemeClr>
                        </a:solidFill>
                        <a:latin typeface="Cambria Math" panose="02040503050406030204" pitchFamily="18" charset="0"/>
                        <a:ea typeface="Cambria Math" panose="02040503050406030204" pitchFamily="18" charset="0"/>
                      </a:rPr>
                      <m:t>∧</m:t>
                    </m:r>
                    <m:sSub>
                      <m:sSubPr>
                        <m:ctrlPr>
                          <a:rPr lang="en-US" i="1" dirty="0">
                            <a:solidFill>
                              <a:schemeClr val="tx1">
                                <a:lumMod val="50000"/>
                                <a:lumOff val="50000"/>
                              </a:schemeClr>
                            </a:solidFill>
                            <a:latin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rPr>
                          <m:t>𝑥</m:t>
                        </m:r>
                      </m:e>
                      <m:sub>
                        <m:r>
                          <a:rPr lang="en-US" i="1" dirty="0">
                            <a:solidFill>
                              <a:schemeClr val="tx1">
                                <a:lumMod val="50000"/>
                                <a:lumOff val="50000"/>
                              </a:schemeClr>
                            </a:solidFill>
                            <a:latin typeface="Cambria Math" panose="02040503050406030204" pitchFamily="18" charset="0"/>
                          </a:rPr>
                          <m:t>3</m:t>
                        </m:r>
                      </m:sub>
                    </m:sSub>
                  </m:oMath>
                </a14:m>
                <a:r>
                  <a:rPr lang="en-US" dirty="0">
                    <a:solidFill>
                      <a:schemeClr val="tx1">
                        <a:lumMod val="50000"/>
                        <a:lumOff val="50000"/>
                      </a:schemeClr>
                    </a:solidFill>
                    <a:ea typeface="Cambria Math" panose="02040503050406030204" pitchFamily="18" charset="0"/>
                  </a:rPr>
                  <a:t> </a:t>
                </a:r>
                <a14:m>
                  <m:oMath xmlns:m="http://schemas.openxmlformats.org/officeDocument/2006/math">
                    <m:r>
                      <a:rPr lang="en-US" i="1" dirty="0">
                        <a:solidFill>
                          <a:schemeClr val="tx1">
                            <a:lumMod val="50000"/>
                            <a:lumOff val="50000"/>
                          </a:schemeClr>
                        </a:solidFill>
                        <a:latin typeface="Cambria Math" panose="02040503050406030204" pitchFamily="18" charset="0"/>
                        <a:ea typeface="Cambria Math" panose="02040503050406030204" pitchFamily="18" charset="0"/>
                      </a:rPr>
                      <m:t>∧</m:t>
                    </m:r>
                    <m:sSub>
                      <m:sSubPr>
                        <m:ctrlPr>
                          <a:rPr lang="en-US" i="1" dirty="0">
                            <a:solidFill>
                              <a:schemeClr val="tx1">
                                <a:lumMod val="50000"/>
                                <a:lumOff val="50000"/>
                              </a:schemeClr>
                            </a:solidFill>
                            <a:latin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rPr>
                          <m:t>𝑥</m:t>
                        </m:r>
                      </m:e>
                      <m:sub>
                        <m:r>
                          <a:rPr lang="en-US" i="1" dirty="0">
                            <a:solidFill>
                              <a:schemeClr val="tx1">
                                <a:lumMod val="50000"/>
                                <a:lumOff val="50000"/>
                              </a:schemeClr>
                            </a:solidFill>
                            <a:latin typeface="Cambria Math" panose="02040503050406030204" pitchFamily="18" charset="0"/>
                          </a:rPr>
                          <m:t>4</m:t>
                        </m:r>
                      </m:sub>
                    </m:sSub>
                  </m:oMath>
                </a14:m>
                <a:r>
                  <a:rPr lang="en-US" dirty="0">
                    <a:solidFill>
                      <a:schemeClr val="tx1">
                        <a:lumMod val="50000"/>
                        <a:lumOff val="50000"/>
                      </a:schemeClr>
                    </a:solidFill>
                    <a:ea typeface="Cambria Math" panose="02040503050406030204" pitchFamily="18" charset="0"/>
                  </a:rPr>
                  <a:t> </a:t>
                </a:r>
                <a14:m>
                  <m:oMath xmlns:m="http://schemas.openxmlformats.org/officeDocument/2006/math">
                    <m:r>
                      <a:rPr lang="en-US" i="1" dirty="0">
                        <a:solidFill>
                          <a:schemeClr val="tx1">
                            <a:lumMod val="50000"/>
                            <a:lumOff val="50000"/>
                          </a:schemeClr>
                        </a:solidFill>
                        <a:latin typeface="Cambria Math" panose="02040503050406030204" pitchFamily="18" charset="0"/>
                        <a:ea typeface="Cambria Math" panose="02040503050406030204" pitchFamily="18" charset="0"/>
                      </a:rPr>
                      <m:t>∧</m:t>
                    </m:r>
                    <m:sSub>
                      <m:sSubPr>
                        <m:ctrlPr>
                          <a:rPr lang="en-US" i="1" dirty="0">
                            <a:solidFill>
                              <a:schemeClr val="tx1">
                                <a:lumMod val="50000"/>
                                <a:lumOff val="50000"/>
                              </a:schemeClr>
                            </a:solidFill>
                            <a:latin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rPr>
                          <m:t>𝑥</m:t>
                        </m:r>
                      </m:e>
                      <m:sub>
                        <m:r>
                          <a:rPr lang="en-US" i="1" dirty="0">
                            <a:solidFill>
                              <a:schemeClr val="tx1">
                                <a:lumMod val="50000"/>
                                <a:lumOff val="50000"/>
                              </a:schemeClr>
                            </a:solidFill>
                            <a:latin typeface="Cambria Math" panose="02040503050406030204" pitchFamily="18" charset="0"/>
                          </a:rPr>
                          <m:t>5</m:t>
                        </m:r>
                      </m:sub>
                    </m:sSub>
                    <m:r>
                      <a:rPr lang="en-US" i="1" dirty="0">
                        <a:solidFill>
                          <a:schemeClr val="tx1">
                            <a:lumMod val="50000"/>
                            <a:lumOff val="50000"/>
                          </a:schemeClr>
                        </a:solidFill>
                        <a:latin typeface="Cambria Math" panose="02040503050406030204" pitchFamily="18" charset="0"/>
                        <a:ea typeface="Cambria Math" panose="02040503050406030204" pitchFamily="18" charset="0"/>
                      </a:rPr>
                      <m:t>∧</m:t>
                    </m:r>
                    <m:sSub>
                      <m:sSubPr>
                        <m:ctrlPr>
                          <a:rPr lang="en-US" i="1" dirty="0">
                            <a:solidFill>
                              <a:schemeClr val="tx1">
                                <a:lumMod val="50000"/>
                                <a:lumOff val="50000"/>
                              </a:schemeClr>
                            </a:solidFill>
                            <a:latin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rPr>
                          <m:t>𝑥</m:t>
                        </m:r>
                      </m:e>
                      <m:sub>
                        <m:r>
                          <a:rPr lang="en-US" i="1" dirty="0">
                            <a:solidFill>
                              <a:schemeClr val="tx1">
                                <a:lumMod val="50000"/>
                                <a:lumOff val="50000"/>
                              </a:schemeClr>
                            </a:solidFill>
                            <a:latin typeface="Cambria Math" panose="02040503050406030204" pitchFamily="18" charset="0"/>
                          </a:rPr>
                          <m:t>100</m:t>
                        </m:r>
                      </m:sub>
                    </m:sSub>
                  </m:oMath>
                </a14:m>
                <a:endParaRPr lang="en-US"/>
              </a:p>
            </p:txBody>
          </p:sp>
        </mc:Choice>
        <mc:Fallback xmlns="">
          <p:sp>
            <p:nvSpPr>
              <p:cNvPr id="10" name="Rectangle 9">
                <a:extLst>
                  <a:ext uri="{FF2B5EF4-FFF2-40B4-BE49-F238E27FC236}">
                    <a16:creationId xmlns:a16="http://schemas.microsoft.com/office/drawing/2014/main" id="{D7FBAA7D-784C-AB49-972D-3C213A81E025}"/>
                  </a:ext>
                </a:extLst>
              </p:cNvPr>
              <p:cNvSpPr>
                <a:spLocks noRot="1" noChangeAspect="1" noMove="1" noResize="1" noEditPoints="1" noAdjustHandles="1" noChangeArrowheads="1" noChangeShapeType="1" noTextEdit="1"/>
              </p:cNvSpPr>
              <p:nvPr/>
            </p:nvSpPr>
            <p:spPr>
              <a:xfrm>
                <a:off x="5753496" y="177621"/>
                <a:ext cx="2933304" cy="369332"/>
              </a:xfrm>
              <a:prstGeom prst="rect">
                <a:avLst/>
              </a:prstGeom>
              <a:blipFill>
                <a:blip r:embed="rId4"/>
                <a:stretch>
                  <a:fillRect l="-431" b="-13333"/>
                </a:stretch>
              </a:blipFill>
            </p:spPr>
            <p:txBody>
              <a:bodyPr/>
              <a:lstStyle/>
              <a:p>
                <a:r>
                  <a:rPr lang="en-US">
                    <a:noFill/>
                  </a:rPr>
                  <a:t> </a:t>
                </a:r>
              </a:p>
            </p:txBody>
          </p:sp>
        </mc:Fallback>
      </mc:AlternateContent>
      <p:sp>
        <p:nvSpPr>
          <p:cNvPr id="7" name="Text Box 8">
            <a:extLst>
              <a:ext uri="{FF2B5EF4-FFF2-40B4-BE49-F238E27FC236}">
                <a16:creationId xmlns:a16="http://schemas.microsoft.com/office/drawing/2014/main" id="{FB9F3595-1507-EB41-9CAE-A893557C9227}"/>
              </a:ext>
            </a:extLst>
          </p:cNvPr>
          <p:cNvSpPr txBox="1">
            <a:spLocks noChangeArrowheads="1"/>
          </p:cNvSpPr>
          <p:nvPr/>
        </p:nvSpPr>
        <p:spPr bwMode="auto">
          <a:xfrm>
            <a:off x="6801457" y="1393789"/>
            <a:ext cx="1657350" cy="715581"/>
          </a:xfrm>
          <a:prstGeom prst="rect">
            <a:avLst/>
          </a:prstGeom>
          <a:solidFill>
            <a:srgbClr val="FFFFCC"/>
          </a:solidFill>
          <a:ln>
            <a:solidFill>
              <a:schemeClr val="accent1">
                <a:lumMod val="75000"/>
              </a:schemeClr>
            </a:solidFill>
          </a:ln>
          <a:effectLst/>
        </p:spPr>
        <p:txBody>
          <a:bodyPr wrap="square">
            <a:spAutoFit/>
          </a:bodyPr>
          <a:lstStyle/>
          <a:p>
            <a:pPr marL="214313" indent="-214313">
              <a:buFont typeface="Arial" pitchFamily="34" charset="0"/>
              <a:buChar char="•"/>
            </a:pPr>
            <a:r>
              <a:rPr lang="en-US" sz="1350" dirty="0"/>
              <a:t>Is it  good</a:t>
            </a:r>
          </a:p>
          <a:p>
            <a:pPr marL="214313" indent="-214313">
              <a:buFont typeface="Arial" pitchFamily="34" charset="0"/>
              <a:buChar char="•"/>
            </a:pPr>
            <a:r>
              <a:rPr lang="en-US" sz="1350" dirty="0"/>
              <a:t>Performance ?</a:t>
            </a:r>
          </a:p>
          <a:p>
            <a:pPr marL="214313" indent="-214313">
              <a:buFont typeface="Arial" pitchFamily="34" charset="0"/>
              <a:buChar char="•"/>
            </a:pPr>
            <a:r>
              <a:rPr lang="en-US" sz="1350" dirty="0"/>
              <a:t># of examples ?</a:t>
            </a:r>
          </a:p>
        </p:txBody>
      </p:sp>
      <mc:AlternateContent xmlns:mc="http://schemas.openxmlformats.org/markup-compatibility/2006" xmlns:a14="http://schemas.microsoft.com/office/drawing/2010/main">
        <mc:Choice Requires="a14">
          <p:sp>
            <p:nvSpPr>
              <p:cNvPr id="8" name="Text Box 8">
                <a:extLst>
                  <a:ext uri="{FF2B5EF4-FFF2-40B4-BE49-F238E27FC236}">
                    <a16:creationId xmlns:a16="http://schemas.microsoft.com/office/drawing/2014/main" id="{E9DA3757-E7EF-B34E-9D56-9EB87B84A188}"/>
                  </a:ext>
                </a:extLst>
              </p:cNvPr>
              <p:cNvSpPr txBox="1">
                <a:spLocks noChangeArrowheads="1"/>
              </p:cNvSpPr>
              <p:nvPr/>
            </p:nvSpPr>
            <p:spPr bwMode="auto">
              <a:xfrm>
                <a:off x="3912782" y="3767969"/>
                <a:ext cx="2888675" cy="523220"/>
              </a:xfrm>
              <a:prstGeom prst="rect">
                <a:avLst/>
              </a:prstGeom>
              <a:solidFill>
                <a:srgbClr val="FFFFCC"/>
              </a:solidFill>
              <a:ln>
                <a:solidFill>
                  <a:schemeClr val="accent1">
                    <a:lumMod val="75000"/>
                  </a:schemeClr>
                </a:solidFill>
              </a:ln>
              <a:effectLst/>
            </p:spPr>
            <p:txBody>
              <a:bodyPr wrap="square">
                <a:spAutoFit/>
              </a:bodyPr>
              <a:lstStyle/>
              <a:p>
                <a:r>
                  <a:rPr lang="en-US" sz="1400" dirty="0"/>
                  <a:t>Final hypothesis:</a:t>
                </a:r>
              </a:p>
              <a:p>
                <a14:m>
                  <m:oMath xmlns:m="http://schemas.openxmlformats.org/officeDocument/2006/math">
                    <m:r>
                      <a:rPr lang="en-US" sz="1400" i="1" dirty="0">
                        <a:solidFill>
                          <a:schemeClr val="accent1"/>
                        </a:solidFill>
                        <a:latin typeface="Cambria Math" panose="02040503050406030204" pitchFamily="18" charset="0"/>
                      </a:rPr>
                      <m:t>h</m:t>
                    </m:r>
                    <m:r>
                      <a:rPr lang="en-US" sz="1400" i="1" dirty="0">
                        <a:solidFill>
                          <a:schemeClr val="accent1"/>
                        </a:solidFill>
                        <a:latin typeface="Cambria Math" panose="02040503050406030204" pitchFamily="18" charset="0"/>
                      </a:rPr>
                      <m:t>=</m:t>
                    </m:r>
                    <m:sSub>
                      <m:sSubPr>
                        <m:ctrlPr>
                          <a:rPr lang="en-US" sz="1400" i="1" dirty="0">
                            <a:solidFill>
                              <a:schemeClr val="accent1"/>
                            </a:solidFill>
                            <a:latin typeface="Cambria Math" panose="02040503050406030204" pitchFamily="18" charset="0"/>
                          </a:rPr>
                        </m:ctrlPr>
                      </m:sSubPr>
                      <m:e>
                        <m:r>
                          <a:rPr lang="en-US" sz="1400" i="1" dirty="0">
                            <a:solidFill>
                              <a:schemeClr val="accent1"/>
                            </a:solidFill>
                            <a:latin typeface="Cambria Math" panose="02040503050406030204" pitchFamily="18" charset="0"/>
                          </a:rPr>
                          <m:t>𝑥</m:t>
                        </m:r>
                      </m:e>
                      <m:sub>
                        <m:r>
                          <a:rPr lang="en-US" sz="1400" i="1" dirty="0">
                            <a:solidFill>
                              <a:schemeClr val="accent1"/>
                            </a:solidFill>
                            <a:latin typeface="Cambria Math" panose="02040503050406030204" pitchFamily="18" charset="0"/>
                          </a:rPr>
                          <m:t>1</m:t>
                        </m:r>
                      </m:sub>
                    </m:sSub>
                    <m:r>
                      <a:rPr lang="en-US" sz="1400" i="1" dirty="0">
                        <a:solidFill>
                          <a:schemeClr val="accent1"/>
                        </a:solidFill>
                        <a:latin typeface="Cambria Math" panose="02040503050406030204" pitchFamily="18" charset="0"/>
                      </a:rPr>
                      <m:t> </m:t>
                    </m:r>
                    <m:r>
                      <a:rPr lang="en-US" sz="1400" i="1" dirty="0">
                        <a:solidFill>
                          <a:schemeClr val="accent1"/>
                        </a:solidFill>
                        <a:latin typeface="Cambria Math" panose="02040503050406030204" pitchFamily="18" charset="0"/>
                        <a:ea typeface="Cambria Math" panose="02040503050406030204" pitchFamily="18" charset="0"/>
                      </a:rPr>
                      <m:t>∧</m:t>
                    </m:r>
                  </m:oMath>
                </a14:m>
                <a:r>
                  <a:rPr lang="en-US" sz="1400" dirty="0">
                    <a:solidFill>
                      <a:schemeClr val="accent1"/>
                    </a:solidFill>
                  </a:rPr>
                  <a:t> </a:t>
                </a:r>
                <a14:m>
                  <m:oMath xmlns:m="http://schemas.openxmlformats.org/officeDocument/2006/math">
                    <m:sSub>
                      <m:sSubPr>
                        <m:ctrlPr>
                          <a:rPr lang="en-US" sz="1400" i="1" dirty="0">
                            <a:solidFill>
                              <a:schemeClr val="accent1"/>
                            </a:solidFill>
                            <a:latin typeface="Cambria Math" panose="02040503050406030204" pitchFamily="18" charset="0"/>
                          </a:rPr>
                        </m:ctrlPr>
                      </m:sSubPr>
                      <m:e>
                        <m:r>
                          <a:rPr lang="en-US" sz="1400" i="1" dirty="0">
                            <a:solidFill>
                              <a:schemeClr val="accent1"/>
                            </a:solidFill>
                            <a:latin typeface="Cambria Math" panose="02040503050406030204" pitchFamily="18" charset="0"/>
                          </a:rPr>
                          <m:t>𝑥</m:t>
                        </m:r>
                      </m:e>
                      <m:sub>
                        <m:r>
                          <a:rPr lang="en-US" sz="1400" i="1" dirty="0">
                            <a:solidFill>
                              <a:schemeClr val="accent1"/>
                            </a:solidFill>
                            <a:latin typeface="Cambria Math" panose="02040503050406030204" pitchFamily="18" charset="0"/>
                          </a:rPr>
                          <m:t>2</m:t>
                        </m:r>
                      </m:sub>
                    </m:sSub>
                    <m:r>
                      <a:rPr lang="en-US" sz="1400" i="1" dirty="0">
                        <a:solidFill>
                          <a:schemeClr val="accent1"/>
                        </a:solidFill>
                        <a:latin typeface="Cambria Math" panose="02040503050406030204" pitchFamily="18" charset="0"/>
                        <a:ea typeface="Cambria Math" panose="02040503050406030204" pitchFamily="18" charset="0"/>
                      </a:rPr>
                      <m:t>∧</m:t>
                    </m:r>
                    <m:r>
                      <m:rPr>
                        <m:nor/>
                      </m:rPr>
                      <a:rPr lang="en-US" sz="1400" dirty="0">
                        <a:solidFill>
                          <a:schemeClr val="accent1"/>
                        </a:solidFill>
                      </a:rPr>
                      <m:t> </m:t>
                    </m:r>
                    <m:sSub>
                      <m:sSubPr>
                        <m:ctrlPr>
                          <a:rPr lang="en-US" sz="1400" i="1" dirty="0">
                            <a:solidFill>
                              <a:schemeClr val="accent1"/>
                            </a:solidFill>
                            <a:latin typeface="Cambria Math" panose="02040503050406030204" pitchFamily="18" charset="0"/>
                          </a:rPr>
                        </m:ctrlPr>
                      </m:sSubPr>
                      <m:e>
                        <m:r>
                          <a:rPr lang="en-US" sz="1400" i="1" dirty="0">
                            <a:solidFill>
                              <a:schemeClr val="accent1"/>
                            </a:solidFill>
                            <a:latin typeface="Cambria Math" panose="02040503050406030204" pitchFamily="18" charset="0"/>
                          </a:rPr>
                          <m:t>𝑥</m:t>
                        </m:r>
                      </m:e>
                      <m:sub>
                        <m:r>
                          <a:rPr lang="en-US" sz="1400" i="1" dirty="0">
                            <a:solidFill>
                              <a:schemeClr val="accent1"/>
                            </a:solidFill>
                            <a:latin typeface="Cambria Math" panose="02040503050406030204" pitchFamily="18" charset="0"/>
                          </a:rPr>
                          <m:t>3</m:t>
                        </m:r>
                      </m:sub>
                    </m:sSub>
                    <m:r>
                      <a:rPr lang="en-US" sz="1400" i="1" dirty="0">
                        <a:solidFill>
                          <a:schemeClr val="accent1"/>
                        </a:solidFill>
                        <a:latin typeface="Cambria Math" panose="02040503050406030204" pitchFamily="18" charset="0"/>
                        <a:ea typeface="Cambria Math" panose="02040503050406030204" pitchFamily="18" charset="0"/>
                      </a:rPr>
                      <m:t>∧</m:t>
                    </m:r>
                    <m:r>
                      <m:rPr>
                        <m:nor/>
                      </m:rPr>
                      <a:rPr lang="en-US" sz="1400" dirty="0">
                        <a:solidFill>
                          <a:schemeClr val="accent1"/>
                        </a:solidFill>
                      </a:rPr>
                      <m:t> </m:t>
                    </m:r>
                    <m:sSub>
                      <m:sSubPr>
                        <m:ctrlPr>
                          <a:rPr lang="en-US" sz="1400" i="1" dirty="0">
                            <a:solidFill>
                              <a:schemeClr val="accent1"/>
                            </a:solidFill>
                            <a:latin typeface="Cambria Math" panose="02040503050406030204" pitchFamily="18" charset="0"/>
                          </a:rPr>
                        </m:ctrlPr>
                      </m:sSubPr>
                      <m:e>
                        <m:r>
                          <a:rPr lang="en-US" sz="1400" i="1" dirty="0">
                            <a:solidFill>
                              <a:schemeClr val="accent1"/>
                            </a:solidFill>
                            <a:latin typeface="Cambria Math" panose="02040503050406030204" pitchFamily="18" charset="0"/>
                          </a:rPr>
                          <m:t>𝑥</m:t>
                        </m:r>
                      </m:e>
                      <m:sub>
                        <m:r>
                          <a:rPr lang="en-US" sz="1400" i="1" dirty="0">
                            <a:solidFill>
                              <a:schemeClr val="accent1"/>
                            </a:solidFill>
                            <a:latin typeface="Cambria Math" panose="02040503050406030204" pitchFamily="18" charset="0"/>
                          </a:rPr>
                          <m:t>4</m:t>
                        </m:r>
                      </m:sub>
                    </m:sSub>
                    <m:r>
                      <a:rPr lang="en-US" sz="1400" i="1" dirty="0">
                        <a:solidFill>
                          <a:schemeClr val="accent1"/>
                        </a:solidFill>
                        <a:latin typeface="Cambria Math" panose="02040503050406030204" pitchFamily="18" charset="0"/>
                        <a:ea typeface="Cambria Math" panose="02040503050406030204" pitchFamily="18" charset="0"/>
                      </a:rPr>
                      <m:t>∧</m:t>
                    </m:r>
                    <m:r>
                      <m:rPr>
                        <m:nor/>
                      </m:rPr>
                      <a:rPr lang="en-US" sz="1400" dirty="0">
                        <a:solidFill>
                          <a:schemeClr val="accent1"/>
                        </a:solidFill>
                      </a:rPr>
                      <m:t> </m:t>
                    </m:r>
                    <m:sSub>
                      <m:sSubPr>
                        <m:ctrlPr>
                          <a:rPr lang="en-US" sz="1400" i="1" dirty="0">
                            <a:solidFill>
                              <a:schemeClr val="accent1"/>
                            </a:solidFill>
                            <a:latin typeface="Cambria Math" panose="02040503050406030204" pitchFamily="18" charset="0"/>
                          </a:rPr>
                        </m:ctrlPr>
                      </m:sSubPr>
                      <m:e>
                        <m:r>
                          <a:rPr lang="en-US" sz="1400" i="1" dirty="0">
                            <a:solidFill>
                              <a:schemeClr val="accent1"/>
                            </a:solidFill>
                            <a:latin typeface="Cambria Math" panose="02040503050406030204" pitchFamily="18" charset="0"/>
                          </a:rPr>
                          <m:t>𝑥</m:t>
                        </m:r>
                      </m:e>
                      <m:sub>
                        <m:r>
                          <a:rPr lang="en-US" sz="1400" i="1" dirty="0">
                            <a:solidFill>
                              <a:schemeClr val="accent1"/>
                            </a:solidFill>
                            <a:latin typeface="Cambria Math" panose="02040503050406030204" pitchFamily="18" charset="0"/>
                          </a:rPr>
                          <m:t>5</m:t>
                        </m:r>
                      </m:sub>
                    </m:sSub>
                    <m:r>
                      <a:rPr lang="en-US" sz="1400" i="1" dirty="0">
                        <a:solidFill>
                          <a:schemeClr val="accent1"/>
                        </a:solidFill>
                        <a:latin typeface="Cambria Math" panose="02040503050406030204" pitchFamily="18" charset="0"/>
                        <a:ea typeface="Cambria Math" panose="02040503050406030204" pitchFamily="18" charset="0"/>
                      </a:rPr>
                      <m:t>∧</m:t>
                    </m:r>
                    <m:r>
                      <m:rPr>
                        <m:nor/>
                      </m:rPr>
                      <a:rPr lang="en-US" sz="1400" dirty="0">
                        <a:solidFill>
                          <a:schemeClr val="accent1"/>
                        </a:solidFill>
                      </a:rPr>
                      <m:t> </m:t>
                    </m:r>
                    <m:sSub>
                      <m:sSubPr>
                        <m:ctrlPr>
                          <a:rPr lang="en-US" sz="1400" i="1" dirty="0">
                            <a:solidFill>
                              <a:schemeClr val="accent1"/>
                            </a:solidFill>
                            <a:latin typeface="Cambria Math" panose="02040503050406030204" pitchFamily="18" charset="0"/>
                          </a:rPr>
                        </m:ctrlPr>
                      </m:sSubPr>
                      <m:e>
                        <m:r>
                          <a:rPr lang="en-US" sz="1400" i="1" dirty="0">
                            <a:solidFill>
                              <a:schemeClr val="accent1"/>
                            </a:solidFill>
                            <a:latin typeface="Cambria Math" panose="02040503050406030204" pitchFamily="18" charset="0"/>
                          </a:rPr>
                          <m:t>𝑥</m:t>
                        </m:r>
                      </m:e>
                      <m:sub>
                        <m:r>
                          <a:rPr lang="en-US" sz="1400" i="1" dirty="0">
                            <a:solidFill>
                              <a:schemeClr val="accent1"/>
                            </a:solidFill>
                            <a:latin typeface="Cambria Math" panose="02040503050406030204" pitchFamily="18" charset="0"/>
                          </a:rPr>
                          <m:t>100</m:t>
                        </m:r>
                      </m:sub>
                    </m:sSub>
                  </m:oMath>
                </a14:m>
                <a:r>
                  <a:rPr lang="en-US" sz="1400" dirty="0"/>
                  <a:t> </a:t>
                </a:r>
              </a:p>
            </p:txBody>
          </p:sp>
        </mc:Choice>
        <mc:Fallback xmlns="">
          <p:sp>
            <p:nvSpPr>
              <p:cNvPr id="8" name="Text Box 8">
                <a:extLst>
                  <a:ext uri="{FF2B5EF4-FFF2-40B4-BE49-F238E27FC236}">
                    <a16:creationId xmlns:a16="http://schemas.microsoft.com/office/drawing/2014/main" id="{E9DA3757-E7EF-B34E-9D56-9EB87B84A188}"/>
                  </a:ext>
                </a:extLst>
              </p:cNvPr>
              <p:cNvSpPr txBox="1">
                <a:spLocks noRot="1" noChangeAspect="1" noMove="1" noResize="1" noEditPoints="1" noAdjustHandles="1" noChangeArrowheads="1" noChangeShapeType="1" noTextEdit="1"/>
              </p:cNvSpPr>
              <p:nvPr/>
            </p:nvSpPr>
            <p:spPr bwMode="auto">
              <a:xfrm>
                <a:off x="3912782" y="3767969"/>
                <a:ext cx="2888675" cy="523220"/>
              </a:xfrm>
              <a:prstGeom prst="rect">
                <a:avLst/>
              </a:prstGeom>
              <a:blipFill>
                <a:blip r:embed="rId5"/>
                <a:stretch>
                  <a:fillRect l="-435" t="-2326" b="-2326"/>
                </a:stretch>
              </a:blipFill>
              <a:ln>
                <a:solidFill>
                  <a:schemeClr val="accent1">
                    <a:lumMod val="75000"/>
                  </a:schemeClr>
                </a:solidFill>
              </a:ln>
              <a:effectLst/>
            </p:spPr>
            <p:txBody>
              <a:bodyPr/>
              <a:lstStyle/>
              <a:p>
                <a:r>
                  <a:rPr lang="en-US">
                    <a:noFill/>
                  </a:rPr>
                  <a:t> </a:t>
                </a:r>
              </a:p>
            </p:txBody>
          </p:sp>
        </mc:Fallback>
      </mc:AlternateContent>
    </p:spTree>
    <p:extLst>
      <p:ext uri="{BB962C8B-B14F-4D97-AF65-F5344CB8AC3E}">
        <p14:creationId xmlns:p14="http://schemas.microsoft.com/office/powerpoint/2010/main" val="2167369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cxnSp>
        <p:nvCxnSpPr>
          <p:cNvPr id="8" name="Straight Connector 7"/>
          <p:cNvCxnSpPr/>
          <p:nvPr/>
        </p:nvCxnSpPr>
        <p:spPr>
          <a:xfrm>
            <a:off x="1143000" y="0"/>
            <a:ext cx="6858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1143000" y="0"/>
            <a:ext cx="6858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143000" y="0"/>
            <a:ext cx="6858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0C921938-476A-4922-BE24-3B8F6A2854D9}" type="slidenum">
              <a:rPr lang="en-US" smtClean="0"/>
              <a:pPr/>
              <a:t>22</a:t>
            </a:fld>
            <a:endParaRPr lang="en-US" dirty="0"/>
          </a:p>
        </p:txBody>
      </p:sp>
      <p:sp>
        <p:nvSpPr>
          <p:cNvPr id="2" name="Title 1"/>
          <p:cNvSpPr>
            <a:spLocks noGrp="1"/>
          </p:cNvSpPr>
          <p:nvPr>
            <p:ph type="title"/>
          </p:nvPr>
        </p:nvSpPr>
        <p:spPr/>
        <p:txBody>
          <a:bodyPr/>
          <a:lstStyle/>
          <a:p>
            <a:r>
              <a:rPr lang="en-US"/>
              <a:t>Administration </a:t>
            </a:r>
            <a:endParaRPr lang="en-US" dirty="0"/>
          </a:p>
        </p:txBody>
      </p:sp>
      <p:sp>
        <p:nvSpPr>
          <p:cNvPr id="3" name="Content Placeholder 2"/>
          <p:cNvSpPr>
            <a:spLocks noGrp="1"/>
          </p:cNvSpPr>
          <p:nvPr>
            <p:ph idx="1"/>
          </p:nvPr>
        </p:nvSpPr>
        <p:spPr/>
        <p:txBody>
          <a:bodyPr>
            <a:normAutofit lnSpcReduction="10000"/>
          </a:bodyPr>
          <a:lstStyle/>
          <a:p>
            <a:r>
              <a:rPr lang="en-US" dirty="0"/>
              <a:t>Registration </a:t>
            </a:r>
            <a:r>
              <a:rPr lang="en-US" dirty="0">
                <a:sym typeface="Wingdings" panose="05000000000000000000" pitchFamily="2" charset="2"/>
              </a:rPr>
              <a:t></a:t>
            </a:r>
            <a:endParaRPr lang="en-US" dirty="0"/>
          </a:p>
          <a:p>
            <a:r>
              <a:rPr lang="en-US" dirty="0"/>
              <a:t>Hw1 is due next week</a:t>
            </a:r>
          </a:p>
          <a:p>
            <a:pPr lvl="1"/>
            <a:r>
              <a:rPr lang="en-US" dirty="0"/>
              <a:t>You should have started working on it already… </a:t>
            </a:r>
          </a:p>
          <a:p>
            <a:pPr lvl="1"/>
            <a:r>
              <a:rPr lang="en-US" dirty="0">
                <a:sym typeface="Wingdings" panose="05000000000000000000" pitchFamily="2" charset="2"/>
              </a:rPr>
              <a:t>Recall that this is an Applied Machine Learning class. </a:t>
            </a:r>
          </a:p>
          <a:p>
            <a:pPr lvl="1"/>
            <a:r>
              <a:rPr lang="en-US" dirty="0"/>
              <a:t>We are not asking you to simply give us back what you’ve seen in class.</a:t>
            </a:r>
          </a:p>
          <a:p>
            <a:pPr lvl="1"/>
            <a:r>
              <a:rPr lang="en-US" dirty="0"/>
              <a:t>The HW will try to simulate challenges you might face when you want to apply ML.</a:t>
            </a:r>
          </a:p>
          <a:p>
            <a:pPr lvl="1"/>
            <a:r>
              <a:rPr lang="en-US" dirty="0"/>
              <a:t>Allow you to experience various ML scenarios and make observations that are best experienced when you play with it yourself.  </a:t>
            </a:r>
          </a:p>
          <a:p>
            <a:r>
              <a:rPr lang="en-US" dirty="0"/>
              <a:t>Hw2 will be out next week</a:t>
            </a:r>
          </a:p>
          <a:p>
            <a:endParaRPr lang="en-US" dirty="0"/>
          </a:p>
        </p:txBody>
      </p:sp>
      <p:sp>
        <p:nvSpPr>
          <p:cNvPr id="9" name="Text Box 4"/>
          <p:cNvSpPr txBox="1">
            <a:spLocks noChangeArrowheads="1"/>
          </p:cNvSpPr>
          <p:nvPr/>
        </p:nvSpPr>
        <p:spPr bwMode="auto">
          <a:xfrm>
            <a:off x="5314950" y="1028700"/>
            <a:ext cx="2400300" cy="323165"/>
          </a:xfrm>
          <a:prstGeom prst="rect">
            <a:avLst/>
          </a:prstGeom>
          <a:solidFill>
            <a:schemeClr val="bg1"/>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1500" b="1" dirty="0"/>
              <a:t>Questions</a:t>
            </a:r>
          </a:p>
        </p:txBody>
      </p:sp>
    </p:spTree>
    <p:extLst>
      <p:ext uri="{BB962C8B-B14F-4D97-AF65-F5344CB8AC3E}">
        <p14:creationId xmlns:p14="http://schemas.microsoft.com/office/powerpoint/2010/main" val="1163279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FA6F6034-1516-478C-9756-BC6A8296D6DE}" type="slidenum">
              <a:rPr lang="en-US" smtClean="0"/>
              <a:pPr/>
              <a:t>23</a:t>
            </a:fld>
            <a:endParaRPr lang="en-US" dirty="0"/>
          </a:p>
        </p:txBody>
      </p:sp>
      <p:sp>
        <p:nvSpPr>
          <p:cNvPr id="719874" name="Rectangle 2"/>
          <p:cNvSpPr>
            <a:spLocks noGrp="1" noChangeArrowheads="1"/>
          </p:cNvSpPr>
          <p:nvPr>
            <p:ph type="title"/>
          </p:nvPr>
        </p:nvSpPr>
        <p:spPr/>
        <p:txBody>
          <a:bodyPr/>
          <a:lstStyle/>
          <a:p>
            <a:r>
              <a:rPr lang="en-US" dirty="0"/>
              <a:t>Projects</a:t>
            </a:r>
          </a:p>
        </p:txBody>
      </p:sp>
      <p:sp>
        <p:nvSpPr>
          <p:cNvPr id="719875" name="Rectangle 3"/>
          <p:cNvSpPr>
            <a:spLocks noGrp="1" noChangeArrowheads="1"/>
          </p:cNvSpPr>
          <p:nvPr>
            <p:ph idx="1"/>
          </p:nvPr>
        </p:nvSpPr>
        <p:spPr/>
        <p:txBody>
          <a:bodyPr>
            <a:normAutofit fontScale="70000" lnSpcReduction="20000"/>
          </a:bodyPr>
          <a:lstStyle/>
          <a:p>
            <a:r>
              <a:rPr lang="en-US" dirty="0">
                <a:hlinkClick r:id="rId3"/>
              </a:rPr>
              <a:t>https://www.seas.upenn.edu/~cis519/fall2019/project.html</a:t>
            </a:r>
            <a:r>
              <a:rPr lang="en-US" dirty="0"/>
              <a:t> </a:t>
            </a:r>
          </a:p>
          <a:p>
            <a:r>
              <a:rPr lang="en-US" dirty="0"/>
              <a:t>CIS 519 students need to do a team project</a:t>
            </a:r>
          </a:p>
          <a:p>
            <a:pPr lvl="1"/>
            <a:r>
              <a:rPr lang="en-US" dirty="0"/>
              <a:t>Teams will be of size 3-4</a:t>
            </a:r>
          </a:p>
          <a:p>
            <a:r>
              <a:rPr lang="en-US" dirty="0"/>
              <a:t>Projects proposals are due on Friday 10/25/19</a:t>
            </a:r>
          </a:p>
          <a:p>
            <a:pPr lvl="1"/>
            <a:r>
              <a:rPr lang="en-US" dirty="0"/>
              <a:t>Details will be available on the website</a:t>
            </a:r>
          </a:p>
          <a:p>
            <a:pPr lvl="1"/>
            <a:r>
              <a:rPr lang="en-US" dirty="0"/>
              <a:t>We will give comments and/or requests to modify / augment/ do a different project. </a:t>
            </a:r>
          </a:p>
          <a:p>
            <a:pPr lvl="1"/>
            <a:r>
              <a:rPr lang="en-US" dirty="0"/>
              <a:t>There may also be a mechanism for peer comments.</a:t>
            </a:r>
          </a:p>
          <a:p>
            <a:r>
              <a:rPr lang="en-US" dirty="0"/>
              <a:t>Please start thinking and working on the project now.</a:t>
            </a:r>
          </a:p>
          <a:p>
            <a:pPr lvl="1"/>
            <a:r>
              <a:rPr lang="en-US" dirty="0"/>
              <a:t>Your proposal is limited to </a:t>
            </a:r>
            <a:r>
              <a:rPr lang="en-US" b="1" dirty="0"/>
              <a:t>1 page</a:t>
            </a:r>
            <a:r>
              <a:rPr lang="en-US" dirty="0"/>
              <a:t>, but needs to include references and, ideally,  some preliminary results/ideas. It should look like a paper – use latex, </a:t>
            </a:r>
            <a:r>
              <a:rPr lang="en-US" dirty="0" err="1"/>
              <a:t>bibtex</a:t>
            </a:r>
            <a:r>
              <a:rPr lang="en-US" dirty="0"/>
              <a:t>. </a:t>
            </a:r>
          </a:p>
          <a:p>
            <a:r>
              <a:rPr lang="en-US" dirty="0"/>
              <a:t>Any project with a significant Machine Learning component is good. </a:t>
            </a:r>
          </a:p>
          <a:p>
            <a:pPr lvl="1"/>
            <a:r>
              <a:rPr lang="en-US" dirty="0"/>
              <a:t>Experimental work,  theoretical work, a combination of both or a critical survey of results in some specialized topic. </a:t>
            </a:r>
          </a:p>
          <a:p>
            <a:pPr lvl="1"/>
            <a:r>
              <a:rPr lang="en-US" dirty="0"/>
              <a:t>The work has to include some reading of the literature . </a:t>
            </a:r>
          </a:p>
          <a:p>
            <a:pPr lvl="1"/>
            <a:r>
              <a:rPr lang="en-US" dirty="0"/>
              <a:t>Originality is not mandatory but is encouraged. </a:t>
            </a:r>
          </a:p>
          <a:p>
            <a:r>
              <a:rPr lang="en-US" dirty="0"/>
              <a:t> Try to make it interesting! </a:t>
            </a:r>
          </a:p>
        </p:txBody>
      </p:sp>
    </p:spTree>
    <p:extLst>
      <p:ext uri="{BB962C8B-B14F-4D97-AF65-F5344CB8AC3E}">
        <p14:creationId xmlns:p14="http://schemas.microsoft.com/office/powerpoint/2010/main" val="29913892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ular Callout 5"/>
          <p:cNvSpPr/>
          <p:nvPr/>
        </p:nvSpPr>
        <p:spPr>
          <a:xfrm>
            <a:off x="5511558" y="3257550"/>
            <a:ext cx="2432293" cy="800100"/>
          </a:xfrm>
          <a:prstGeom prst="wedgeRectCallout">
            <a:avLst>
              <a:gd name="adj1" fmla="val -120335"/>
              <a:gd name="adj2" fmla="val -251895"/>
            </a:avLst>
          </a:prstGeom>
          <a:solidFill>
            <a:srgbClr val="FFFFC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You need to have a “thesis”.</a:t>
            </a:r>
          </a:p>
          <a:p>
            <a:pPr algn="ctr"/>
            <a:r>
              <a:rPr lang="en-US" sz="1200" b="1" dirty="0">
                <a:solidFill>
                  <a:schemeClr val="tx1"/>
                </a:solidFill>
              </a:rPr>
              <a:t>Example:</a:t>
            </a:r>
            <a:r>
              <a:rPr lang="en-US" sz="1200" dirty="0">
                <a:solidFill>
                  <a:schemeClr val="tx1"/>
                </a:solidFill>
              </a:rPr>
              <a:t> classify internal organisms; </a:t>
            </a:r>
            <a:r>
              <a:rPr lang="en-US" sz="1200" b="1" dirty="0">
                <a:solidFill>
                  <a:schemeClr val="tx1"/>
                </a:solidFill>
              </a:rPr>
              <a:t>Thesis:</a:t>
            </a:r>
            <a:r>
              <a:rPr lang="en-US" sz="1200" dirty="0">
                <a:solidFill>
                  <a:schemeClr val="tx1"/>
                </a:solidFill>
              </a:rPr>
              <a:t> can generalize across gender, other populations.</a:t>
            </a:r>
          </a:p>
        </p:txBody>
      </p:sp>
      <p:sp>
        <p:nvSpPr>
          <p:cNvPr id="2" name="Rectangular Callout 1"/>
          <p:cNvSpPr/>
          <p:nvPr/>
        </p:nvSpPr>
        <p:spPr>
          <a:xfrm>
            <a:off x="6057900" y="57150"/>
            <a:ext cx="1885950" cy="841487"/>
          </a:xfrm>
          <a:prstGeom prst="wedgeRectCallout">
            <a:avLst>
              <a:gd name="adj1" fmla="val -179511"/>
              <a:gd name="adj2" fmla="val 117482"/>
            </a:avLst>
          </a:prstGeom>
          <a:solidFill>
            <a:srgbClr val="FFFFC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Just going to </a:t>
            </a:r>
            <a:r>
              <a:rPr lang="en-US" sz="1350" dirty="0" err="1">
                <a:solidFill>
                  <a:schemeClr val="tx1"/>
                </a:solidFill>
              </a:rPr>
              <a:t>Kaggle</a:t>
            </a:r>
            <a:r>
              <a:rPr lang="en-US" sz="1350" dirty="0">
                <a:solidFill>
                  <a:schemeClr val="tx1"/>
                </a:solidFill>
              </a:rPr>
              <a:t> to take a dataset and running algorithms on it is not enough. </a:t>
            </a:r>
          </a:p>
        </p:txBody>
      </p:sp>
      <p:sp>
        <p:nvSpPr>
          <p:cNvPr id="7" name="Slide Number Placeholder 6"/>
          <p:cNvSpPr>
            <a:spLocks noGrp="1"/>
          </p:cNvSpPr>
          <p:nvPr>
            <p:ph type="sldNum" sz="quarter" idx="12"/>
          </p:nvPr>
        </p:nvSpPr>
        <p:spPr/>
        <p:txBody>
          <a:bodyPr/>
          <a:lstStyle/>
          <a:p>
            <a:fld id="{FA6F6034-1516-478C-9756-BC6A8296D6DE}" type="slidenum">
              <a:rPr lang="en-US" smtClean="0"/>
              <a:pPr/>
              <a:t>24</a:t>
            </a:fld>
            <a:endParaRPr lang="en-US" dirty="0"/>
          </a:p>
        </p:txBody>
      </p:sp>
      <p:sp>
        <p:nvSpPr>
          <p:cNvPr id="721922" name="Rectangle 2"/>
          <p:cNvSpPr>
            <a:spLocks noGrp="1" noChangeArrowheads="1"/>
          </p:cNvSpPr>
          <p:nvPr>
            <p:ph type="title"/>
          </p:nvPr>
        </p:nvSpPr>
        <p:spPr/>
        <p:txBody>
          <a:bodyPr/>
          <a:lstStyle/>
          <a:p>
            <a:r>
              <a:rPr lang="en-US" dirty="0"/>
              <a:t>Project Examples</a:t>
            </a:r>
          </a:p>
        </p:txBody>
      </p:sp>
      <p:sp>
        <p:nvSpPr>
          <p:cNvPr id="721923" name="Rectangle 3"/>
          <p:cNvSpPr>
            <a:spLocks noGrp="1" noChangeArrowheads="1"/>
          </p:cNvSpPr>
          <p:nvPr>
            <p:ph idx="1"/>
          </p:nvPr>
        </p:nvSpPr>
        <p:spPr/>
        <p:txBody>
          <a:bodyPr>
            <a:normAutofit fontScale="55000" lnSpcReduction="20000"/>
          </a:bodyPr>
          <a:lstStyle/>
          <a:p>
            <a:r>
              <a:rPr lang="en-US" dirty="0"/>
              <a:t>KDD Cup 2013:</a:t>
            </a:r>
          </a:p>
          <a:p>
            <a:pPr lvl="1"/>
            <a:r>
              <a:rPr lang="en-US" dirty="0"/>
              <a:t>"Author-Paper Identification": given an author and a small set of papers, we are asked to identify which papers are really written by the author. </a:t>
            </a:r>
          </a:p>
          <a:p>
            <a:pPr lvl="2"/>
            <a:r>
              <a:rPr lang="en-US" dirty="0">
                <a:hlinkClick r:id="rId3"/>
              </a:rPr>
              <a:t>https://www.kaggle.com/c/kdd-cup-2013-author-paper-identification-challenge</a:t>
            </a:r>
            <a:endParaRPr lang="en-US" dirty="0"/>
          </a:p>
          <a:p>
            <a:pPr lvl="1"/>
            <a:r>
              <a:rPr lang="en-US" dirty="0"/>
              <a:t>“Author Profiling”: given a set of document, profile the author: identification, gender, native language, …. </a:t>
            </a:r>
          </a:p>
          <a:p>
            <a:r>
              <a:rPr lang="en-US" dirty="0"/>
              <a:t>File my e-mail to folders better than Apple does</a:t>
            </a:r>
          </a:p>
          <a:p>
            <a:r>
              <a:rPr lang="en-US" dirty="0"/>
              <a:t>Caption Control: Is it gibberish? Spam? High quality text?</a:t>
            </a:r>
          </a:p>
          <a:p>
            <a:r>
              <a:rPr lang="en-US" dirty="0"/>
              <a:t>Adapt an NLP program to a new domain</a:t>
            </a:r>
          </a:p>
          <a:p>
            <a:r>
              <a:rPr lang="en-US" dirty="0"/>
              <a:t>NER that adapts to new entity types</a:t>
            </a:r>
          </a:p>
          <a:p>
            <a:r>
              <a:rPr lang="en-US" dirty="0"/>
              <a:t>Work on making learned hypothesis more comprehensible </a:t>
            </a:r>
          </a:p>
          <a:p>
            <a:pPr lvl="1"/>
            <a:r>
              <a:rPr lang="en-US" dirty="0"/>
              <a:t>Explain the prediction</a:t>
            </a:r>
          </a:p>
          <a:p>
            <a:r>
              <a:rPr lang="en-US" dirty="0"/>
              <a:t>Develop a (multi-modal) People Identifier  </a:t>
            </a:r>
          </a:p>
          <a:p>
            <a:r>
              <a:rPr lang="en-US" dirty="0"/>
              <a:t>Identify contradictions in news stories</a:t>
            </a:r>
          </a:p>
          <a:p>
            <a:pPr lvl="1"/>
            <a:r>
              <a:rPr lang="en-US" dirty="0"/>
              <a:t>Other relations between claims; opinion vs. facts</a:t>
            </a:r>
          </a:p>
          <a:p>
            <a:r>
              <a:rPr lang="en-US" dirty="0"/>
              <a:t>Large scale clustering of documents + name the cluster</a:t>
            </a:r>
          </a:p>
          <a:p>
            <a:pPr lvl="1"/>
            <a:r>
              <a:rPr lang="en-US" dirty="0"/>
              <a:t>E.g., cluster news documents and give a title to the document</a:t>
            </a:r>
          </a:p>
          <a:p>
            <a:r>
              <a:rPr lang="en-US" dirty="0"/>
              <a:t>Spam calls for my phone</a:t>
            </a:r>
          </a:p>
          <a:p>
            <a:r>
              <a:rPr lang="en-US" dirty="0"/>
              <a:t>Find interesting data on data.gov</a:t>
            </a:r>
          </a:p>
        </p:txBody>
      </p:sp>
    </p:spTree>
    <p:extLst>
      <p:ext uri="{BB962C8B-B14F-4D97-AF65-F5344CB8AC3E}">
        <p14:creationId xmlns:p14="http://schemas.microsoft.com/office/powerpoint/2010/main" val="194712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C921938-476A-4922-BE24-3B8F6A2854D9}" type="slidenum">
              <a:rPr lang="en-US" smtClean="0"/>
              <a:pPr/>
              <a:t>25</a:t>
            </a:fld>
            <a:endParaRPr lang="en-US" dirty="0"/>
          </a:p>
        </p:txBody>
      </p:sp>
      <p:sp>
        <p:nvSpPr>
          <p:cNvPr id="5" name="Title 4"/>
          <p:cNvSpPr>
            <a:spLocks noGrp="1"/>
          </p:cNvSpPr>
          <p:nvPr>
            <p:ph type="title"/>
          </p:nvPr>
        </p:nvSpPr>
        <p:spPr/>
        <p:txBody>
          <a:bodyPr/>
          <a:lstStyle/>
          <a:p>
            <a:r>
              <a:rPr lang="en-US" dirty="0"/>
              <a:t>Learning Conjunctions (III)</a:t>
            </a:r>
          </a:p>
        </p:txBody>
      </p:sp>
      <mc:AlternateContent xmlns:mc="http://schemas.openxmlformats.org/markup-compatibility/2006" xmlns:a14="http://schemas.microsoft.com/office/drawing/2010/main">
        <mc:Choice Requires="a14">
          <p:sp>
            <p:nvSpPr>
              <p:cNvPr id="9" name="Content Placeholder 8"/>
              <p:cNvSpPr>
                <a:spLocks noGrp="1"/>
              </p:cNvSpPr>
              <p:nvPr>
                <p:ph idx="1"/>
              </p:nvPr>
            </p:nvSpPr>
            <p:spPr/>
            <p:txBody>
              <a:bodyPr>
                <a:normAutofit fontScale="77500" lnSpcReduction="20000"/>
              </a:bodyPr>
              <a:lstStyle/>
              <a:p>
                <a:r>
                  <a:rPr lang="en-US" dirty="0"/>
                  <a:t>Protocol III:  Some random source (e.g., Nature) provides training examples</a:t>
                </a:r>
              </a:p>
              <a:p>
                <a:pPr lvl="1"/>
                <a:r>
                  <a:rPr lang="en-US" dirty="0"/>
                  <a:t>Teacher (Nature) provides the labels (</a:t>
                </a:r>
                <a14:m>
                  <m:oMath xmlns:m="http://schemas.openxmlformats.org/officeDocument/2006/math">
                    <m:r>
                      <a:rPr lang="en-US" i="1" dirty="0">
                        <a:latin typeface="Cambria Math" panose="02040503050406030204" pitchFamily="18" charset="0"/>
                      </a:rPr>
                      <m:t>𝑓</m:t>
                    </m:r>
                    <m:r>
                      <a:rPr lang="en-US" i="1" dirty="0">
                        <a:latin typeface="Cambria Math" panose="02040503050406030204" pitchFamily="18" charset="0"/>
                      </a:rPr>
                      <m:t>(</m:t>
                    </m:r>
                    <m:r>
                      <a:rPr lang="en-US" i="1" dirty="0">
                        <a:latin typeface="Cambria Math" panose="02040503050406030204" pitchFamily="18" charset="0"/>
                      </a:rPr>
                      <m:t>𝑥</m:t>
                    </m:r>
                    <m:r>
                      <a:rPr lang="en-US" i="1" dirty="0">
                        <a:latin typeface="Cambria Math" panose="02040503050406030204" pitchFamily="18" charset="0"/>
                      </a:rPr>
                      <m:t>)</m:t>
                    </m:r>
                  </m:oMath>
                </a14:m>
                <a:r>
                  <a:rPr lang="en-US" dirty="0"/>
                  <a:t>) </a:t>
                </a:r>
              </a:p>
              <a:p>
                <a:r>
                  <a:rPr lang="en-US" dirty="0"/>
                  <a:t> Algorithm:  Elimination </a:t>
                </a:r>
              </a:p>
              <a:p>
                <a:pPr lvl="1"/>
                <a:r>
                  <a:rPr lang="en-US" dirty="0"/>
                  <a:t>Start with the set of all literals as candidates</a:t>
                </a:r>
              </a:p>
              <a:p>
                <a:pPr lvl="1"/>
                <a:r>
                  <a:rPr lang="en-US" dirty="0"/>
                  <a:t>Eliminate a literal that is not active (0) in a positive example</a:t>
                </a:r>
              </a:p>
              <a:p>
                <a:pPr lvl="1"/>
                <a14:m>
                  <m:oMath xmlns:m="http://schemas.openxmlformats.org/officeDocument/2006/math">
                    <m:r>
                      <a:rPr lang="en-US" i="1" dirty="0" smtClean="0">
                        <a:latin typeface="Cambria Math" panose="02040503050406030204" pitchFamily="18" charset="0"/>
                      </a:rPr>
                      <m:t>&lt;(1,1,1,1,1,1,…,1,1), 1&gt;     </m:t>
                    </m:r>
                  </m:oMath>
                </a14:m>
                <a:endParaRPr lang="en-US" dirty="0"/>
              </a:p>
              <a:p>
                <a:pPr lvl="1"/>
                <a14:m>
                  <m:oMath xmlns:m="http://schemas.openxmlformats.org/officeDocument/2006/math">
                    <m:r>
                      <a:rPr lang="en-US" i="1" dirty="0" smtClean="0">
                        <a:latin typeface="Cambria Math" panose="02040503050406030204" pitchFamily="18" charset="0"/>
                      </a:rPr>
                      <m:t>&lt;(1,1,1,0,0,0,…,0,0), 0&gt;   </m:t>
                    </m:r>
                    <m:r>
                      <a:rPr lang="en-US" i="1" dirty="0">
                        <a:solidFill>
                          <a:schemeClr val="accent1"/>
                        </a:solidFill>
                        <a:latin typeface="Cambria Math" panose="02040503050406030204" pitchFamily="18" charset="0"/>
                        <a:sym typeface="Wingdings" pitchFamily="2" charset="2"/>
                      </a:rPr>
                      <m:t> </m:t>
                    </m:r>
                  </m:oMath>
                </a14:m>
                <a:endParaRPr lang="en-US" dirty="0"/>
              </a:p>
              <a:p>
                <a:pPr lvl="1"/>
                <a14:m>
                  <m:oMath xmlns:m="http://schemas.openxmlformats.org/officeDocument/2006/math">
                    <m:r>
                      <a:rPr lang="en-US" i="1" dirty="0" smtClean="0">
                        <a:latin typeface="Cambria Math" panose="02040503050406030204" pitchFamily="18" charset="0"/>
                      </a:rPr>
                      <m:t>&lt;(1,1,1,1,1,0,…0,1,1), 1&gt;  	</m:t>
                    </m:r>
                    <m:r>
                      <a:rPr lang="en-US" i="1" dirty="0">
                        <a:solidFill>
                          <a:schemeClr val="accent1"/>
                        </a:solidFill>
                        <a:latin typeface="Cambria Math" panose="02040503050406030204" pitchFamily="18" charset="0"/>
                        <a:sym typeface="Wingdings" pitchFamily="2" charset="2"/>
                      </a:rPr>
                      <m:t> </m:t>
                    </m:r>
                  </m:oMath>
                </a14:m>
                <a:endParaRPr lang="en-US" dirty="0"/>
              </a:p>
              <a:p>
                <a:pPr lvl="1"/>
                <a14:m>
                  <m:oMath xmlns:m="http://schemas.openxmlformats.org/officeDocument/2006/math">
                    <m:r>
                      <a:rPr lang="en-US" i="1" dirty="0" smtClean="0">
                        <a:latin typeface="Cambria Math" panose="02040503050406030204" pitchFamily="18" charset="0"/>
                      </a:rPr>
                      <m:t>&lt;(1,0,1,1,0,0,…0,0,1), 0&gt;   </m:t>
                    </m:r>
                    <m:r>
                      <a:rPr lang="en-US" i="1" dirty="0">
                        <a:solidFill>
                          <a:schemeClr val="accent1"/>
                        </a:solidFill>
                        <a:latin typeface="Cambria Math" panose="02040503050406030204" pitchFamily="18" charset="0"/>
                        <a:sym typeface="Wingdings" pitchFamily="2" charset="2"/>
                      </a:rPr>
                      <m:t> </m:t>
                    </m:r>
                  </m:oMath>
                </a14:m>
                <a:endParaRPr lang="en-US" dirty="0">
                  <a:solidFill>
                    <a:schemeClr val="accent1"/>
                  </a:solidFill>
                </a:endParaRPr>
              </a:p>
              <a:p>
                <a:pPr lvl="1"/>
                <a14:m>
                  <m:oMath xmlns:m="http://schemas.openxmlformats.org/officeDocument/2006/math">
                    <m:r>
                      <a:rPr lang="en-US" i="1" dirty="0" smtClean="0">
                        <a:latin typeface="Cambria Math" panose="02040503050406030204" pitchFamily="18" charset="0"/>
                      </a:rPr>
                      <m:t>&lt;(1,1,1,1,1,0,…0,0,1), 1&gt;	</m:t>
                    </m:r>
                    <m:r>
                      <a:rPr lang="en-US" i="1" dirty="0">
                        <a:solidFill>
                          <a:schemeClr val="accent1"/>
                        </a:solidFill>
                        <a:latin typeface="Cambria Math" panose="02040503050406030204" pitchFamily="18" charset="0"/>
                        <a:sym typeface="Wingdings" pitchFamily="2" charset="2"/>
                      </a:rPr>
                      <m:t>  </m:t>
                    </m:r>
                  </m:oMath>
                </a14:m>
                <a:endParaRPr lang="en-US" dirty="0"/>
              </a:p>
              <a:p>
                <a:pPr lvl="1"/>
                <a14:m>
                  <m:oMath xmlns:m="http://schemas.openxmlformats.org/officeDocument/2006/math">
                    <m:r>
                      <a:rPr lang="en-US" i="1" dirty="0" smtClean="0">
                        <a:latin typeface="Cambria Math" panose="02040503050406030204" pitchFamily="18" charset="0"/>
                      </a:rPr>
                      <m:t>&lt;(1,0,1,0,0,0,…0,1,1), 0&gt;</m:t>
                    </m:r>
                  </m:oMath>
                </a14:m>
                <a:endParaRPr lang="en-US" dirty="0"/>
              </a:p>
              <a:p>
                <a:pPr lvl="1"/>
                <a14:m>
                  <m:oMath xmlns:m="http://schemas.openxmlformats.org/officeDocument/2006/math">
                    <m:r>
                      <a:rPr lang="en-US" i="1" dirty="0" smtClean="0">
                        <a:latin typeface="Cambria Math" panose="02040503050406030204" pitchFamily="18" charset="0"/>
                      </a:rPr>
                      <m:t>&lt;(1,1,1,1,1,1,…,0,1), 1&gt;</m:t>
                    </m:r>
                  </m:oMath>
                </a14:m>
                <a:endParaRPr lang="en-US" dirty="0"/>
              </a:p>
              <a:p>
                <a:pPr lvl="1"/>
                <a14:m>
                  <m:oMath xmlns:m="http://schemas.openxmlformats.org/officeDocument/2006/math">
                    <m:r>
                      <a:rPr lang="en-US" i="1" dirty="0" smtClean="0">
                        <a:latin typeface="Cambria Math" panose="02040503050406030204" pitchFamily="18" charset="0"/>
                      </a:rPr>
                      <m:t>&lt;(0,1,0,1,0,0,…0,1,1), 0&gt;</m:t>
                    </m:r>
                  </m:oMath>
                </a14:m>
                <a:endParaRPr lang="en-US" dirty="0"/>
              </a:p>
              <a:p>
                <a:endParaRPr lang="en-US" dirty="0"/>
              </a:p>
            </p:txBody>
          </p:sp>
        </mc:Choice>
        <mc:Fallback xmlns="">
          <p:sp>
            <p:nvSpPr>
              <p:cNvPr id="9" name="Content Placeholder 8"/>
              <p:cNvSpPr>
                <a:spLocks noGrp="1" noRot="1" noChangeAspect="1" noMove="1" noResize="1" noEditPoints="1" noAdjustHandles="1" noChangeArrowheads="1" noChangeShapeType="1" noTextEdit="1"/>
              </p:cNvSpPr>
              <p:nvPr>
                <p:ph idx="1"/>
              </p:nvPr>
            </p:nvSpPr>
            <p:spPr>
              <a:blipFill>
                <a:blip r:embed="rId3"/>
                <a:stretch>
                  <a:fillRect l="-593" t="-214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D7FBAA7D-784C-AB49-972D-3C213A81E025}"/>
                  </a:ext>
                </a:extLst>
              </p:cNvPr>
              <p:cNvSpPr/>
              <p:nvPr/>
            </p:nvSpPr>
            <p:spPr>
              <a:xfrm>
                <a:off x="5753496" y="177621"/>
                <a:ext cx="2933304" cy="369332"/>
              </a:xfrm>
              <a:prstGeom prst="rect">
                <a:avLst/>
              </a:prstGeom>
            </p:spPr>
            <p:txBody>
              <a:bodyPr wrap="none">
                <a:spAutoFit/>
              </a:bodyPr>
              <a:lstStyle/>
              <a:p>
                <a14:m>
                  <m:oMath xmlns:m="http://schemas.openxmlformats.org/officeDocument/2006/math">
                    <m:r>
                      <a:rPr lang="en-US" b="0" i="1" dirty="0">
                        <a:solidFill>
                          <a:schemeClr val="tx1">
                            <a:lumMod val="50000"/>
                            <a:lumOff val="50000"/>
                          </a:schemeClr>
                        </a:solidFill>
                        <a:latin typeface="Cambria Math" panose="02040503050406030204" pitchFamily="18" charset="0"/>
                      </a:rPr>
                      <m:t>𝑓</m:t>
                    </m:r>
                    <m:r>
                      <a:rPr lang="en-US" i="1" dirty="0">
                        <a:solidFill>
                          <a:schemeClr val="tx1">
                            <a:lumMod val="50000"/>
                            <a:lumOff val="50000"/>
                          </a:schemeClr>
                        </a:solidFill>
                        <a:latin typeface="Cambria Math" panose="02040503050406030204" pitchFamily="18" charset="0"/>
                      </a:rPr>
                      <m:t>=</m:t>
                    </m:r>
                    <m:sSub>
                      <m:sSubPr>
                        <m:ctrlPr>
                          <a:rPr lang="en-US" i="1" dirty="0">
                            <a:solidFill>
                              <a:schemeClr val="tx1">
                                <a:lumMod val="50000"/>
                                <a:lumOff val="50000"/>
                              </a:schemeClr>
                            </a:solidFill>
                            <a:latin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rPr>
                          <m:t>𝑥</m:t>
                        </m:r>
                      </m:e>
                      <m:sub>
                        <m:r>
                          <a:rPr lang="en-US" i="1" dirty="0">
                            <a:solidFill>
                              <a:schemeClr val="tx1">
                                <a:lumMod val="50000"/>
                                <a:lumOff val="50000"/>
                              </a:schemeClr>
                            </a:solidFill>
                            <a:latin typeface="Cambria Math" panose="02040503050406030204" pitchFamily="18" charset="0"/>
                          </a:rPr>
                          <m:t>2</m:t>
                        </m:r>
                      </m:sub>
                    </m:sSub>
                    <m:r>
                      <a:rPr lang="en-US" i="1" dirty="0">
                        <a:solidFill>
                          <a:schemeClr val="tx1">
                            <a:lumMod val="50000"/>
                            <a:lumOff val="50000"/>
                          </a:schemeClr>
                        </a:solidFill>
                        <a:latin typeface="Cambria Math" panose="02040503050406030204" pitchFamily="18" charset="0"/>
                        <a:ea typeface="Cambria Math" panose="02040503050406030204" pitchFamily="18" charset="0"/>
                      </a:rPr>
                      <m:t>∧</m:t>
                    </m:r>
                    <m:sSub>
                      <m:sSubPr>
                        <m:ctrlPr>
                          <a:rPr lang="en-US" i="1" dirty="0">
                            <a:solidFill>
                              <a:schemeClr val="tx1">
                                <a:lumMod val="50000"/>
                                <a:lumOff val="50000"/>
                              </a:schemeClr>
                            </a:solidFill>
                            <a:latin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rPr>
                          <m:t>𝑥</m:t>
                        </m:r>
                      </m:e>
                      <m:sub>
                        <m:r>
                          <a:rPr lang="en-US" i="1" dirty="0">
                            <a:solidFill>
                              <a:schemeClr val="tx1">
                                <a:lumMod val="50000"/>
                                <a:lumOff val="50000"/>
                              </a:schemeClr>
                            </a:solidFill>
                            <a:latin typeface="Cambria Math" panose="02040503050406030204" pitchFamily="18" charset="0"/>
                          </a:rPr>
                          <m:t>3</m:t>
                        </m:r>
                      </m:sub>
                    </m:sSub>
                  </m:oMath>
                </a14:m>
                <a:r>
                  <a:rPr lang="en-US" dirty="0">
                    <a:solidFill>
                      <a:schemeClr val="tx1">
                        <a:lumMod val="50000"/>
                        <a:lumOff val="50000"/>
                      </a:schemeClr>
                    </a:solidFill>
                    <a:ea typeface="Cambria Math" panose="02040503050406030204" pitchFamily="18" charset="0"/>
                  </a:rPr>
                  <a:t> </a:t>
                </a:r>
                <a14:m>
                  <m:oMath xmlns:m="http://schemas.openxmlformats.org/officeDocument/2006/math">
                    <m:r>
                      <a:rPr lang="en-US" i="1" dirty="0">
                        <a:solidFill>
                          <a:schemeClr val="tx1">
                            <a:lumMod val="50000"/>
                            <a:lumOff val="50000"/>
                          </a:schemeClr>
                        </a:solidFill>
                        <a:latin typeface="Cambria Math" panose="02040503050406030204" pitchFamily="18" charset="0"/>
                        <a:ea typeface="Cambria Math" panose="02040503050406030204" pitchFamily="18" charset="0"/>
                      </a:rPr>
                      <m:t>∧</m:t>
                    </m:r>
                    <m:sSub>
                      <m:sSubPr>
                        <m:ctrlPr>
                          <a:rPr lang="en-US" i="1" dirty="0">
                            <a:solidFill>
                              <a:schemeClr val="tx1">
                                <a:lumMod val="50000"/>
                                <a:lumOff val="50000"/>
                              </a:schemeClr>
                            </a:solidFill>
                            <a:latin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rPr>
                          <m:t>𝑥</m:t>
                        </m:r>
                      </m:e>
                      <m:sub>
                        <m:r>
                          <a:rPr lang="en-US" i="1" dirty="0">
                            <a:solidFill>
                              <a:schemeClr val="tx1">
                                <a:lumMod val="50000"/>
                                <a:lumOff val="50000"/>
                              </a:schemeClr>
                            </a:solidFill>
                            <a:latin typeface="Cambria Math" panose="02040503050406030204" pitchFamily="18" charset="0"/>
                          </a:rPr>
                          <m:t>4</m:t>
                        </m:r>
                      </m:sub>
                    </m:sSub>
                  </m:oMath>
                </a14:m>
                <a:r>
                  <a:rPr lang="en-US" dirty="0">
                    <a:solidFill>
                      <a:schemeClr val="tx1">
                        <a:lumMod val="50000"/>
                        <a:lumOff val="50000"/>
                      </a:schemeClr>
                    </a:solidFill>
                    <a:ea typeface="Cambria Math" panose="02040503050406030204" pitchFamily="18" charset="0"/>
                  </a:rPr>
                  <a:t> </a:t>
                </a:r>
                <a14:m>
                  <m:oMath xmlns:m="http://schemas.openxmlformats.org/officeDocument/2006/math">
                    <m:r>
                      <a:rPr lang="en-US" i="1" dirty="0">
                        <a:solidFill>
                          <a:schemeClr val="tx1">
                            <a:lumMod val="50000"/>
                            <a:lumOff val="50000"/>
                          </a:schemeClr>
                        </a:solidFill>
                        <a:latin typeface="Cambria Math" panose="02040503050406030204" pitchFamily="18" charset="0"/>
                        <a:ea typeface="Cambria Math" panose="02040503050406030204" pitchFamily="18" charset="0"/>
                      </a:rPr>
                      <m:t>∧</m:t>
                    </m:r>
                    <m:sSub>
                      <m:sSubPr>
                        <m:ctrlPr>
                          <a:rPr lang="en-US" i="1" dirty="0">
                            <a:solidFill>
                              <a:schemeClr val="tx1">
                                <a:lumMod val="50000"/>
                                <a:lumOff val="50000"/>
                              </a:schemeClr>
                            </a:solidFill>
                            <a:latin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rPr>
                          <m:t>𝑥</m:t>
                        </m:r>
                      </m:e>
                      <m:sub>
                        <m:r>
                          <a:rPr lang="en-US" i="1" dirty="0">
                            <a:solidFill>
                              <a:schemeClr val="tx1">
                                <a:lumMod val="50000"/>
                                <a:lumOff val="50000"/>
                              </a:schemeClr>
                            </a:solidFill>
                            <a:latin typeface="Cambria Math" panose="02040503050406030204" pitchFamily="18" charset="0"/>
                          </a:rPr>
                          <m:t>5</m:t>
                        </m:r>
                      </m:sub>
                    </m:sSub>
                    <m:r>
                      <a:rPr lang="en-US" i="1" dirty="0">
                        <a:solidFill>
                          <a:schemeClr val="tx1">
                            <a:lumMod val="50000"/>
                            <a:lumOff val="50000"/>
                          </a:schemeClr>
                        </a:solidFill>
                        <a:latin typeface="Cambria Math" panose="02040503050406030204" pitchFamily="18" charset="0"/>
                        <a:ea typeface="Cambria Math" panose="02040503050406030204" pitchFamily="18" charset="0"/>
                      </a:rPr>
                      <m:t>∧</m:t>
                    </m:r>
                    <m:sSub>
                      <m:sSubPr>
                        <m:ctrlPr>
                          <a:rPr lang="en-US" i="1" dirty="0">
                            <a:solidFill>
                              <a:schemeClr val="tx1">
                                <a:lumMod val="50000"/>
                                <a:lumOff val="50000"/>
                              </a:schemeClr>
                            </a:solidFill>
                            <a:latin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rPr>
                          <m:t>𝑥</m:t>
                        </m:r>
                      </m:e>
                      <m:sub>
                        <m:r>
                          <a:rPr lang="en-US" i="1" dirty="0">
                            <a:solidFill>
                              <a:schemeClr val="tx1">
                                <a:lumMod val="50000"/>
                                <a:lumOff val="50000"/>
                              </a:schemeClr>
                            </a:solidFill>
                            <a:latin typeface="Cambria Math" panose="02040503050406030204" pitchFamily="18" charset="0"/>
                          </a:rPr>
                          <m:t>100</m:t>
                        </m:r>
                      </m:sub>
                    </m:sSub>
                  </m:oMath>
                </a14:m>
                <a:endParaRPr lang="en-US"/>
              </a:p>
            </p:txBody>
          </p:sp>
        </mc:Choice>
        <mc:Fallback xmlns="">
          <p:sp>
            <p:nvSpPr>
              <p:cNvPr id="10" name="Rectangle 9">
                <a:extLst>
                  <a:ext uri="{FF2B5EF4-FFF2-40B4-BE49-F238E27FC236}">
                    <a16:creationId xmlns:a16="http://schemas.microsoft.com/office/drawing/2014/main" id="{D7FBAA7D-784C-AB49-972D-3C213A81E025}"/>
                  </a:ext>
                </a:extLst>
              </p:cNvPr>
              <p:cNvSpPr>
                <a:spLocks noRot="1" noChangeAspect="1" noMove="1" noResize="1" noEditPoints="1" noAdjustHandles="1" noChangeArrowheads="1" noChangeShapeType="1" noTextEdit="1"/>
              </p:cNvSpPr>
              <p:nvPr/>
            </p:nvSpPr>
            <p:spPr>
              <a:xfrm>
                <a:off x="5753496" y="177621"/>
                <a:ext cx="2933304" cy="369332"/>
              </a:xfrm>
              <a:prstGeom prst="rect">
                <a:avLst/>
              </a:prstGeom>
              <a:blipFill>
                <a:blip r:embed="rId4"/>
                <a:stretch>
                  <a:fillRect l="-431" b="-13333"/>
                </a:stretch>
              </a:blipFill>
            </p:spPr>
            <p:txBody>
              <a:bodyPr/>
              <a:lstStyle/>
              <a:p>
                <a:r>
                  <a:rPr lang="en-US">
                    <a:noFill/>
                  </a:rPr>
                  <a:t> </a:t>
                </a:r>
              </a:p>
            </p:txBody>
          </p:sp>
        </mc:Fallback>
      </mc:AlternateContent>
      <p:sp>
        <p:nvSpPr>
          <p:cNvPr id="7" name="Text Box 8">
            <a:extLst>
              <a:ext uri="{FF2B5EF4-FFF2-40B4-BE49-F238E27FC236}">
                <a16:creationId xmlns:a16="http://schemas.microsoft.com/office/drawing/2014/main" id="{FB9F3595-1507-EB41-9CAE-A893557C9227}"/>
              </a:ext>
            </a:extLst>
          </p:cNvPr>
          <p:cNvSpPr txBox="1">
            <a:spLocks noChangeArrowheads="1"/>
          </p:cNvSpPr>
          <p:nvPr/>
        </p:nvSpPr>
        <p:spPr bwMode="auto">
          <a:xfrm>
            <a:off x="6801457" y="1393789"/>
            <a:ext cx="1657350" cy="715581"/>
          </a:xfrm>
          <a:prstGeom prst="rect">
            <a:avLst/>
          </a:prstGeom>
          <a:solidFill>
            <a:srgbClr val="FFFFCC"/>
          </a:solidFill>
          <a:ln>
            <a:solidFill>
              <a:schemeClr val="accent1">
                <a:lumMod val="75000"/>
              </a:schemeClr>
            </a:solidFill>
          </a:ln>
          <a:effectLst/>
        </p:spPr>
        <p:txBody>
          <a:bodyPr wrap="square">
            <a:spAutoFit/>
          </a:bodyPr>
          <a:lstStyle/>
          <a:p>
            <a:pPr marL="214313" indent="-214313">
              <a:buFont typeface="Arial" pitchFamily="34" charset="0"/>
              <a:buChar char="•"/>
            </a:pPr>
            <a:r>
              <a:rPr lang="en-US" sz="1350" dirty="0"/>
              <a:t>Is it  good</a:t>
            </a:r>
          </a:p>
          <a:p>
            <a:pPr marL="214313" indent="-214313">
              <a:buFont typeface="Arial" pitchFamily="34" charset="0"/>
              <a:buChar char="•"/>
            </a:pPr>
            <a:r>
              <a:rPr lang="en-US" sz="1350" dirty="0"/>
              <a:t>Performance ?</a:t>
            </a:r>
          </a:p>
          <a:p>
            <a:pPr marL="214313" indent="-214313">
              <a:buFont typeface="Arial" pitchFamily="34" charset="0"/>
              <a:buChar char="•"/>
            </a:pPr>
            <a:r>
              <a:rPr lang="en-US" sz="1350" dirty="0"/>
              <a:t># of examples ?</a:t>
            </a:r>
          </a:p>
        </p:txBody>
      </p:sp>
      <mc:AlternateContent xmlns:mc="http://schemas.openxmlformats.org/markup-compatibility/2006" xmlns:a14="http://schemas.microsoft.com/office/drawing/2010/main">
        <mc:Choice Requires="a14">
          <p:sp>
            <p:nvSpPr>
              <p:cNvPr id="8" name="Text Box 8">
                <a:extLst>
                  <a:ext uri="{FF2B5EF4-FFF2-40B4-BE49-F238E27FC236}">
                    <a16:creationId xmlns:a16="http://schemas.microsoft.com/office/drawing/2014/main" id="{E9DA3757-E7EF-B34E-9D56-9EB87B84A188}"/>
                  </a:ext>
                </a:extLst>
              </p:cNvPr>
              <p:cNvSpPr txBox="1">
                <a:spLocks noChangeArrowheads="1"/>
              </p:cNvSpPr>
              <p:nvPr/>
            </p:nvSpPr>
            <p:spPr bwMode="auto">
              <a:xfrm>
                <a:off x="3912782" y="3767969"/>
                <a:ext cx="2888675" cy="523220"/>
              </a:xfrm>
              <a:prstGeom prst="rect">
                <a:avLst/>
              </a:prstGeom>
              <a:solidFill>
                <a:srgbClr val="FFFFCC"/>
              </a:solidFill>
              <a:ln>
                <a:solidFill>
                  <a:schemeClr val="accent1">
                    <a:lumMod val="75000"/>
                  </a:schemeClr>
                </a:solidFill>
              </a:ln>
              <a:effectLst/>
            </p:spPr>
            <p:txBody>
              <a:bodyPr wrap="square">
                <a:spAutoFit/>
              </a:bodyPr>
              <a:lstStyle/>
              <a:p>
                <a:r>
                  <a:rPr lang="en-US" sz="1400" dirty="0"/>
                  <a:t>Final hypothesis:</a:t>
                </a:r>
              </a:p>
              <a:p>
                <a14:m>
                  <m:oMath xmlns:m="http://schemas.openxmlformats.org/officeDocument/2006/math">
                    <m:r>
                      <a:rPr lang="en-US" sz="1400" i="1" dirty="0">
                        <a:solidFill>
                          <a:schemeClr val="accent1"/>
                        </a:solidFill>
                        <a:latin typeface="Cambria Math" panose="02040503050406030204" pitchFamily="18" charset="0"/>
                      </a:rPr>
                      <m:t>h</m:t>
                    </m:r>
                    <m:r>
                      <a:rPr lang="en-US" sz="1400" i="1" dirty="0">
                        <a:solidFill>
                          <a:schemeClr val="accent1"/>
                        </a:solidFill>
                        <a:latin typeface="Cambria Math" panose="02040503050406030204" pitchFamily="18" charset="0"/>
                      </a:rPr>
                      <m:t>=</m:t>
                    </m:r>
                    <m:sSub>
                      <m:sSubPr>
                        <m:ctrlPr>
                          <a:rPr lang="en-US" sz="1400" i="1" dirty="0">
                            <a:solidFill>
                              <a:schemeClr val="accent1"/>
                            </a:solidFill>
                            <a:latin typeface="Cambria Math" panose="02040503050406030204" pitchFamily="18" charset="0"/>
                          </a:rPr>
                        </m:ctrlPr>
                      </m:sSubPr>
                      <m:e>
                        <m:r>
                          <a:rPr lang="en-US" sz="1400" i="1" dirty="0">
                            <a:solidFill>
                              <a:schemeClr val="accent1"/>
                            </a:solidFill>
                            <a:latin typeface="Cambria Math" panose="02040503050406030204" pitchFamily="18" charset="0"/>
                          </a:rPr>
                          <m:t>𝑥</m:t>
                        </m:r>
                      </m:e>
                      <m:sub>
                        <m:r>
                          <a:rPr lang="en-US" sz="1400" i="1" dirty="0">
                            <a:solidFill>
                              <a:schemeClr val="accent1"/>
                            </a:solidFill>
                            <a:latin typeface="Cambria Math" panose="02040503050406030204" pitchFamily="18" charset="0"/>
                          </a:rPr>
                          <m:t>1</m:t>
                        </m:r>
                      </m:sub>
                    </m:sSub>
                    <m:r>
                      <a:rPr lang="en-US" sz="1400" i="1" dirty="0">
                        <a:solidFill>
                          <a:schemeClr val="accent1"/>
                        </a:solidFill>
                        <a:latin typeface="Cambria Math" panose="02040503050406030204" pitchFamily="18" charset="0"/>
                      </a:rPr>
                      <m:t> </m:t>
                    </m:r>
                    <m:r>
                      <a:rPr lang="en-US" sz="1400" i="1" dirty="0">
                        <a:solidFill>
                          <a:schemeClr val="accent1"/>
                        </a:solidFill>
                        <a:latin typeface="Cambria Math" panose="02040503050406030204" pitchFamily="18" charset="0"/>
                        <a:ea typeface="Cambria Math" panose="02040503050406030204" pitchFamily="18" charset="0"/>
                      </a:rPr>
                      <m:t>∧</m:t>
                    </m:r>
                  </m:oMath>
                </a14:m>
                <a:r>
                  <a:rPr lang="en-US" sz="1400" dirty="0">
                    <a:solidFill>
                      <a:schemeClr val="accent1"/>
                    </a:solidFill>
                  </a:rPr>
                  <a:t> </a:t>
                </a:r>
                <a14:m>
                  <m:oMath xmlns:m="http://schemas.openxmlformats.org/officeDocument/2006/math">
                    <m:sSub>
                      <m:sSubPr>
                        <m:ctrlPr>
                          <a:rPr lang="en-US" sz="1400" i="1" dirty="0">
                            <a:solidFill>
                              <a:schemeClr val="accent1"/>
                            </a:solidFill>
                            <a:latin typeface="Cambria Math" panose="02040503050406030204" pitchFamily="18" charset="0"/>
                          </a:rPr>
                        </m:ctrlPr>
                      </m:sSubPr>
                      <m:e>
                        <m:r>
                          <a:rPr lang="en-US" sz="1400" i="1" dirty="0">
                            <a:solidFill>
                              <a:schemeClr val="accent1"/>
                            </a:solidFill>
                            <a:latin typeface="Cambria Math" panose="02040503050406030204" pitchFamily="18" charset="0"/>
                          </a:rPr>
                          <m:t>𝑥</m:t>
                        </m:r>
                      </m:e>
                      <m:sub>
                        <m:r>
                          <a:rPr lang="en-US" sz="1400" i="1" dirty="0">
                            <a:solidFill>
                              <a:schemeClr val="accent1"/>
                            </a:solidFill>
                            <a:latin typeface="Cambria Math" panose="02040503050406030204" pitchFamily="18" charset="0"/>
                          </a:rPr>
                          <m:t>2</m:t>
                        </m:r>
                      </m:sub>
                    </m:sSub>
                    <m:r>
                      <a:rPr lang="en-US" sz="1400" i="1" dirty="0">
                        <a:solidFill>
                          <a:schemeClr val="accent1"/>
                        </a:solidFill>
                        <a:latin typeface="Cambria Math" panose="02040503050406030204" pitchFamily="18" charset="0"/>
                        <a:ea typeface="Cambria Math" panose="02040503050406030204" pitchFamily="18" charset="0"/>
                      </a:rPr>
                      <m:t>∧</m:t>
                    </m:r>
                    <m:r>
                      <m:rPr>
                        <m:nor/>
                      </m:rPr>
                      <a:rPr lang="en-US" sz="1400" dirty="0">
                        <a:solidFill>
                          <a:schemeClr val="accent1"/>
                        </a:solidFill>
                      </a:rPr>
                      <m:t> </m:t>
                    </m:r>
                    <m:sSub>
                      <m:sSubPr>
                        <m:ctrlPr>
                          <a:rPr lang="en-US" sz="1400" i="1" dirty="0">
                            <a:solidFill>
                              <a:schemeClr val="accent1"/>
                            </a:solidFill>
                            <a:latin typeface="Cambria Math" panose="02040503050406030204" pitchFamily="18" charset="0"/>
                          </a:rPr>
                        </m:ctrlPr>
                      </m:sSubPr>
                      <m:e>
                        <m:r>
                          <a:rPr lang="en-US" sz="1400" i="1" dirty="0">
                            <a:solidFill>
                              <a:schemeClr val="accent1"/>
                            </a:solidFill>
                            <a:latin typeface="Cambria Math" panose="02040503050406030204" pitchFamily="18" charset="0"/>
                          </a:rPr>
                          <m:t>𝑥</m:t>
                        </m:r>
                      </m:e>
                      <m:sub>
                        <m:r>
                          <a:rPr lang="en-US" sz="1400" i="1" dirty="0">
                            <a:solidFill>
                              <a:schemeClr val="accent1"/>
                            </a:solidFill>
                            <a:latin typeface="Cambria Math" panose="02040503050406030204" pitchFamily="18" charset="0"/>
                          </a:rPr>
                          <m:t>3</m:t>
                        </m:r>
                      </m:sub>
                    </m:sSub>
                    <m:r>
                      <a:rPr lang="en-US" sz="1400" i="1" dirty="0">
                        <a:solidFill>
                          <a:schemeClr val="accent1"/>
                        </a:solidFill>
                        <a:latin typeface="Cambria Math" panose="02040503050406030204" pitchFamily="18" charset="0"/>
                        <a:ea typeface="Cambria Math" panose="02040503050406030204" pitchFamily="18" charset="0"/>
                      </a:rPr>
                      <m:t>∧</m:t>
                    </m:r>
                    <m:r>
                      <m:rPr>
                        <m:nor/>
                      </m:rPr>
                      <a:rPr lang="en-US" sz="1400" dirty="0">
                        <a:solidFill>
                          <a:schemeClr val="accent1"/>
                        </a:solidFill>
                      </a:rPr>
                      <m:t> </m:t>
                    </m:r>
                    <m:sSub>
                      <m:sSubPr>
                        <m:ctrlPr>
                          <a:rPr lang="en-US" sz="1400" i="1" dirty="0">
                            <a:solidFill>
                              <a:schemeClr val="accent1"/>
                            </a:solidFill>
                            <a:latin typeface="Cambria Math" panose="02040503050406030204" pitchFamily="18" charset="0"/>
                          </a:rPr>
                        </m:ctrlPr>
                      </m:sSubPr>
                      <m:e>
                        <m:r>
                          <a:rPr lang="en-US" sz="1400" i="1" dirty="0">
                            <a:solidFill>
                              <a:schemeClr val="accent1"/>
                            </a:solidFill>
                            <a:latin typeface="Cambria Math" panose="02040503050406030204" pitchFamily="18" charset="0"/>
                          </a:rPr>
                          <m:t>𝑥</m:t>
                        </m:r>
                      </m:e>
                      <m:sub>
                        <m:r>
                          <a:rPr lang="en-US" sz="1400" i="1" dirty="0">
                            <a:solidFill>
                              <a:schemeClr val="accent1"/>
                            </a:solidFill>
                            <a:latin typeface="Cambria Math" panose="02040503050406030204" pitchFamily="18" charset="0"/>
                          </a:rPr>
                          <m:t>4</m:t>
                        </m:r>
                      </m:sub>
                    </m:sSub>
                    <m:r>
                      <a:rPr lang="en-US" sz="1400" i="1" dirty="0">
                        <a:solidFill>
                          <a:schemeClr val="accent1"/>
                        </a:solidFill>
                        <a:latin typeface="Cambria Math" panose="02040503050406030204" pitchFamily="18" charset="0"/>
                        <a:ea typeface="Cambria Math" panose="02040503050406030204" pitchFamily="18" charset="0"/>
                      </a:rPr>
                      <m:t>∧</m:t>
                    </m:r>
                    <m:r>
                      <m:rPr>
                        <m:nor/>
                      </m:rPr>
                      <a:rPr lang="en-US" sz="1400" dirty="0">
                        <a:solidFill>
                          <a:schemeClr val="accent1"/>
                        </a:solidFill>
                      </a:rPr>
                      <m:t> </m:t>
                    </m:r>
                    <m:sSub>
                      <m:sSubPr>
                        <m:ctrlPr>
                          <a:rPr lang="en-US" sz="1400" i="1" dirty="0">
                            <a:solidFill>
                              <a:schemeClr val="accent1"/>
                            </a:solidFill>
                            <a:latin typeface="Cambria Math" panose="02040503050406030204" pitchFamily="18" charset="0"/>
                          </a:rPr>
                        </m:ctrlPr>
                      </m:sSubPr>
                      <m:e>
                        <m:r>
                          <a:rPr lang="en-US" sz="1400" i="1" dirty="0">
                            <a:solidFill>
                              <a:schemeClr val="accent1"/>
                            </a:solidFill>
                            <a:latin typeface="Cambria Math" panose="02040503050406030204" pitchFamily="18" charset="0"/>
                          </a:rPr>
                          <m:t>𝑥</m:t>
                        </m:r>
                      </m:e>
                      <m:sub>
                        <m:r>
                          <a:rPr lang="en-US" sz="1400" i="1" dirty="0">
                            <a:solidFill>
                              <a:schemeClr val="accent1"/>
                            </a:solidFill>
                            <a:latin typeface="Cambria Math" panose="02040503050406030204" pitchFamily="18" charset="0"/>
                          </a:rPr>
                          <m:t>5</m:t>
                        </m:r>
                      </m:sub>
                    </m:sSub>
                    <m:r>
                      <a:rPr lang="en-US" sz="1400" i="1" dirty="0">
                        <a:solidFill>
                          <a:schemeClr val="accent1"/>
                        </a:solidFill>
                        <a:latin typeface="Cambria Math" panose="02040503050406030204" pitchFamily="18" charset="0"/>
                        <a:ea typeface="Cambria Math" panose="02040503050406030204" pitchFamily="18" charset="0"/>
                      </a:rPr>
                      <m:t>∧</m:t>
                    </m:r>
                    <m:r>
                      <m:rPr>
                        <m:nor/>
                      </m:rPr>
                      <a:rPr lang="en-US" sz="1400" dirty="0">
                        <a:solidFill>
                          <a:schemeClr val="accent1"/>
                        </a:solidFill>
                      </a:rPr>
                      <m:t> </m:t>
                    </m:r>
                    <m:sSub>
                      <m:sSubPr>
                        <m:ctrlPr>
                          <a:rPr lang="en-US" sz="1400" i="1" dirty="0">
                            <a:solidFill>
                              <a:schemeClr val="accent1"/>
                            </a:solidFill>
                            <a:latin typeface="Cambria Math" panose="02040503050406030204" pitchFamily="18" charset="0"/>
                          </a:rPr>
                        </m:ctrlPr>
                      </m:sSubPr>
                      <m:e>
                        <m:r>
                          <a:rPr lang="en-US" sz="1400" i="1" dirty="0">
                            <a:solidFill>
                              <a:schemeClr val="accent1"/>
                            </a:solidFill>
                            <a:latin typeface="Cambria Math" panose="02040503050406030204" pitchFamily="18" charset="0"/>
                          </a:rPr>
                          <m:t>𝑥</m:t>
                        </m:r>
                      </m:e>
                      <m:sub>
                        <m:r>
                          <a:rPr lang="en-US" sz="1400" i="1" dirty="0">
                            <a:solidFill>
                              <a:schemeClr val="accent1"/>
                            </a:solidFill>
                            <a:latin typeface="Cambria Math" panose="02040503050406030204" pitchFamily="18" charset="0"/>
                          </a:rPr>
                          <m:t>100</m:t>
                        </m:r>
                      </m:sub>
                    </m:sSub>
                  </m:oMath>
                </a14:m>
                <a:r>
                  <a:rPr lang="en-US" sz="1400" dirty="0"/>
                  <a:t> </a:t>
                </a:r>
              </a:p>
            </p:txBody>
          </p:sp>
        </mc:Choice>
        <mc:Fallback xmlns="">
          <p:sp>
            <p:nvSpPr>
              <p:cNvPr id="8" name="Text Box 8">
                <a:extLst>
                  <a:ext uri="{FF2B5EF4-FFF2-40B4-BE49-F238E27FC236}">
                    <a16:creationId xmlns:a16="http://schemas.microsoft.com/office/drawing/2014/main" id="{E9DA3757-E7EF-B34E-9D56-9EB87B84A188}"/>
                  </a:ext>
                </a:extLst>
              </p:cNvPr>
              <p:cNvSpPr txBox="1">
                <a:spLocks noRot="1" noChangeAspect="1" noMove="1" noResize="1" noEditPoints="1" noAdjustHandles="1" noChangeArrowheads="1" noChangeShapeType="1" noTextEdit="1"/>
              </p:cNvSpPr>
              <p:nvPr/>
            </p:nvSpPr>
            <p:spPr bwMode="auto">
              <a:xfrm>
                <a:off x="3912782" y="3767969"/>
                <a:ext cx="2888675" cy="523220"/>
              </a:xfrm>
              <a:prstGeom prst="rect">
                <a:avLst/>
              </a:prstGeom>
              <a:blipFill>
                <a:blip r:embed="rId5"/>
                <a:stretch>
                  <a:fillRect l="-435" t="-2326" b="-2326"/>
                </a:stretch>
              </a:blipFill>
              <a:ln>
                <a:solidFill>
                  <a:schemeClr val="accent1">
                    <a:lumMod val="75000"/>
                  </a:schemeClr>
                </a:solidFill>
              </a:ln>
              <a:effectLst/>
            </p:spPr>
            <p:txBody>
              <a:bodyPr/>
              <a:lstStyle/>
              <a:p>
                <a:r>
                  <a:rPr lang="en-US">
                    <a:noFill/>
                  </a:rPr>
                  <a:t> </a:t>
                </a:r>
              </a:p>
            </p:txBody>
          </p:sp>
        </mc:Fallback>
      </mc:AlternateContent>
      <p:sp>
        <p:nvSpPr>
          <p:cNvPr id="11" name="Rectangle 10">
            <a:extLst>
              <a:ext uri="{FF2B5EF4-FFF2-40B4-BE49-F238E27FC236}">
                <a16:creationId xmlns:a16="http://schemas.microsoft.com/office/drawing/2014/main" id="{24351EA5-3F89-AA40-9047-452C2A4D38BA}"/>
              </a:ext>
            </a:extLst>
          </p:cNvPr>
          <p:cNvSpPr/>
          <p:nvPr/>
        </p:nvSpPr>
        <p:spPr>
          <a:xfrm>
            <a:off x="3912782" y="2221392"/>
            <a:ext cx="3371850" cy="1546577"/>
          </a:xfrm>
          <a:prstGeom prst="rect">
            <a:avLst/>
          </a:prstGeom>
          <a:solidFill>
            <a:srgbClr val="FFFFCC"/>
          </a:solidFill>
          <a:ln>
            <a:solidFill>
              <a:srgbClr val="FC0128"/>
            </a:solidFill>
          </a:ln>
        </p:spPr>
        <p:txBody>
          <a:bodyPr wrap="square">
            <a:spAutoFit/>
          </a:bodyPr>
          <a:lstStyle/>
          <a:p>
            <a:pPr marL="214313" indent="-214313">
              <a:buFont typeface="Wingdings" panose="05000000000000000000" pitchFamily="2" charset="2"/>
              <a:buChar char="§"/>
            </a:pPr>
            <a:r>
              <a:rPr lang="en-US" sz="1350" dirty="0"/>
              <a:t>With the given data, we only learned an “approximation” to the true concept</a:t>
            </a:r>
          </a:p>
          <a:p>
            <a:pPr marL="214313" indent="-214313">
              <a:buFont typeface="Wingdings" panose="05000000000000000000" pitchFamily="2" charset="2"/>
              <a:buChar char="§"/>
            </a:pPr>
            <a:r>
              <a:rPr lang="en-US" sz="1350" dirty="0"/>
              <a:t>We don’t know </a:t>
            </a:r>
            <a:r>
              <a:rPr lang="en-US" sz="1350" b="1" dirty="0"/>
              <a:t>how many examples </a:t>
            </a:r>
            <a:r>
              <a:rPr lang="en-US" sz="1350" dirty="0"/>
              <a:t>we need to see to learn </a:t>
            </a:r>
            <a:r>
              <a:rPr lang="en-US" sz="1350" b="1" dirty="0"/>
              <a:t>exactly</a:t>
            </a:r>
            <a:r>
              <a:rPr lang="en-US" sz="1350" dirty="0"/>
              <a:t>. (do we care?)</a:t>
            </a:r>
          </a:p>
          <a:p>
            <a:pPr marL="214313" indent="-214313">
              <a:buFont typeface="Wingdings" panose="05000000000000000000" pitchFamily="2" charset="2"/>
              <a:buChar char="§"/>
            </a:pPr>
            <a:r>
              <a:rPr lang="en-US" sz="1350" dirty="0"/>
              <a:t>But we know that we can make a limited </a:t>
            </a:r>
            <a:r>
              <a:rPr lang="en-US" sz="1350" b="1" dirty="0"/>
              <a:t># of mistakes</a:t>
            </a:r>
            <a:r>
              <a:rPr lang="en-US" sz="1350" dirty="0"/>
              <a:t>. </a:t>
            </a:r>
          </a:p>
        </p:txBody>
      </p:sp>
    </p:spTree>
    <p:extLst>
      <p:ext uri="{BB962C8B-B14F-4D97-AF65-F5344CB8AC3E}">
        <p14:creationId xmlns:p14="http://schemas.microsoft.com/office/powerpoint/2010/main" val="331435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C921938-476A-4922-BE24-3B8F6A2854D9}" type="slidenum">
              <a:rPr lang="en-US" smtClean="0"/>
              <a:pPr/>
              <a:t>26</a:t>
            </a:fld>
            <a:endParaRPr lang="en-US" dirty="0"/>
          </a:p>
        </p:txBody>
      </p:sp>
      <p:sp>
        <p:nvSpPr>
          <p:cNvPr id="486402" name="Rectangle 2"/>
          <p:cNvSpPr>
            <a:spLocks noGrp="1" noChangeArrowheads="1"/>
          </p:cNvSpPr>
          <p:nvPr>
            <p:ph type="title"/>
          </p:nvPr>
        </p:nvSpPr>
        <p:spPr/>
        <p:txBody>
          <a:bodyPr/>
          <a:lstStyle/>
          <a:p>
            <a:r>
              <a:rPr lang="en-US" dirty="0"/>
              <a:t>Two Directions</a:t>
            </a:r>
          </a:p>
        </p:txBody>
      </p:sp>
      <mc:AlternateContent xmlns:mc="http://schemas.openxmlformats.org/markup-compatibility/2006" xmlns:a14="http://schemas.microsoft.com/office/drawing/2010/main">
        <mc:Choice Requires="a14">
          <p:sp>
            <p:nvSpPr>
              <p:cNvPr id="486403" name="Rectangle 3"/>
              <p:cNvSpPr>
                <a:spLocks noGrp="1" noChangeArrowheads="1"/>
              </p:cNvSpPr>
              <p:nvPr>
                <p:ph idx="1"/>
              </p:nvPr>
            </p:nvSpPr>
            <p:spPr/>
            <p:txBody>
              <a:bodyPr>
                <a:normAutofit fontScale="92500" lnSpcReduction="20000"/>
              </a:bodyPr>
              <a:lstStyle/>
              <a:p>
                <a:r>
                  <a:rPr lang="en-US" dirty="0"/>
                  <a:t>Can continue to analyze the probabilistic intuition:</a:t>
                </a:r>
              </a:p>
              <a:p>
                <a:pPr lvl="1"/>
                <a:r>
                  <a:rPr lang="en-US" dirty="0"/>
                  <a:t>Never saw </a:t>
                </a:r>
                <a14:m>
                  <m:oMath xmlns:m="http://schemas.openxmlformats.org/officeDocument/2006/math">
                    <m:sSub>
                      <m:sSubPr>
                        <m:ctrlPr>
                          <a:rPr lang="en-US" b="0" i="1" dirty="0">
                            <a:solidFill>
                              <a:schemeClr val="accent5">
                                <a:lumMod val="50000"/>
                                <a:lumOff val="50000"/>
                              </a:schemeClr>
                            </a:solidFill>
                            <a:latin typeface="Cambria Math" panose="02040503050406030204" pitchFamily="18" charset="0"/>
                          </a:rPr>
                        </m:ctrlPr>
                      </m:sSubPr>
                      <m:e>
                        <m:r>
                          <a:rPr lang="en-US" b="0" i="1" dirty="0">
                            <a:solidFill>
                              <a:schemeClr val="accent5">
                                <a:lumMod val="50000"/>
                                <a:lumOff val="50000"/>
                              </a:schemeClr>
                            </a:solidFill>
                            <a:latin typeface="Cambria Math" panose="02040503050406030204" pitchFamily="18" charset="0"/>
                          </a:rPr>
                          <m:t>𝑥</m:t>
                        </m:r>
                      </m:e>
                      <m:sub>
                        <m:r>
                          <a:rPr lang="en-US" b="0" i="1" dirty="0">
                            <a:solidFill>
                              <a:schemeClr val="accent5">
                                <a:lumMod val="50000"/>
                                <a:lumOff val="50000"/>
                              </a:schemeClr>
                            </a:solidFill>
                            <a:latin typeface="Cambria Math" panose="02040503050406030204" pitchFamily="18" charset="0"/>
                          </a:rPr>
                          <m:t>1</m:t>
                        </m:r>
                      </m:sub>
                    </m:sSub>
                    <m:r>
                      <a:rPr lang="en-US" b="0" i="1" dirty="0">
                        <a:solidFill>
                          <a:schemeClr val="accent5">
                            <a:lumMod val="50000"/>
                            <a:lumOff val="50000"/>
                          </a:schemeClr>
                        </a:solidFill>
                        <a:latin typeface="Cambria Math" panose="02040503050406030204" pitchFamily="18" charset="0"/>
                      </a:rPr>
                      <m:t>=0</m:t>
                    </m:r>
                  </m:oMath>
                </a14:m>
                <a:r>
                  <a:rPr lang="en-US" dirty="0">
                    <a:solidFill>
                      <a:schemeClr val="accent5">
                        <a:lumMod val="50000"/>
                        <a:lumOff val="50000"/>
                      </a:schemeClr>
                    </a:solidFill>
                  </a:rPr>
                  <a:t> </a:t>
                </a:r>
                <a:r>
                  <a:rPr lang="en-US" dirty="0"/>
                  <a:t>in positive examples, maybe we’ll never see it?</a:t>
                </a:r>
              </a:p>
              <a:p>
                <a:pPr lvl="1"/>
                <a:r>
                  <a:rPr lang="en-US" dirty="0"/>
                  <a:t>And if we will, it will be with small probability, so the concepts we learn may be pretty </a:t>
                </a:r>
                <a:r>
                  <a:rPr lang="en-US" dirty="0">
                    <a:solidFill>
                      <a:schemeClr val="accent1"/>
                    </a:solidFill>
                  </a:rPr>
                  <a:t>good</a:t>
                </a:r>
              </a:p>
              <a:p>
                <a:pPr lvl="1"/>
                <a:r>
                  <a:rPr lang="en-US" dirty="0">
                    <a:solidFill>
                      <a:schemeClr val="accent1"/>
                    </a:solidFill>
                  </a:rPr>
                  <a:t>Good</a:t>
                </a:r>
                <a:r>
                  <a:rPr lang="en-US" dirty="0"/>
                  <a:t>: in terms of performance on future data</a:t>
                </a:r>
              </a:p>
              <a:p>
                <a:pPr lvl="1"/>
                <a:r>
                  <a:rPr lang="en-US" dirty="0"/>
                  <a:t>PAC framework</a:t>
                </a:r>
              </a:p>
              <a:p>
                <a:r>
                  <a:rPr lang="en-US" dirty="0"/>
                  <a:t>Mistake Driven Learning algorithms/On line algorithms</a:t>
                </a:r>
              </a:p>
              <a:p>
                <a:pPr lvl="1"/>
                <a:r>
                  <a:rPr lang="en-US" dirty="0"/>
                  <a:t>Now, we can only reason about #(mistakes), not #(examples)</a:t>
                </a:r>
              </a:p>
              <a:p>
                <a:pPr lvl="2"/>
                <a:r>
                  <a:rPr lang="en-US" dirty="0"/>
                  <a:t>any relations?</a:t>
                </a:r>
              </a:p>
              <a:p>
                <a:pPr lvl="1"/>
                <a:r>
                  <a:rPr lang="en-US" dirty="0"/>
                  <a:t>Update your hypothesis only when you make mistakes</a:t>
                </a:r>
              </a:p>
              <a:p>
                <a:pPr lvl="2"/>
                <a:r>
                  <a:rPr lang="en-US" dirty="0"/>
                  <a:t>Not all on-line algorithms are mistake driven, so performance measure could be different.</a:t>
                </a:r>
              </a:p>
              <a:p>
                <a:pPr lvl="1"/>
                <a:endParaRPr lang="en-US" dirty="0"/>
              </a:p>
            </p:txBody>
          </p:sp>
        </mc:Choice>
        <mc:Fallback xmlns="">
          <p:sp>
            <p:nvSpPr>
              <p:cNvPr id="486403" name="Rectangle 3"/>
              <p:cNvSpPr>
                <a:spLocks noGrp="1" noRot="1" noChangeAspect="1" noMove="1" noResize="1" noEditPoints="1" noAdjustHandles="1" noChangeArrowheads="1" noChangeShapeType="1" noTextEdit="1"/>
              </p:cNvSpPr>
              <p:nvPr>
                <p:ph idx="1"/>
              </p:nvPr>
            </p:nvSpPr>
            <p:spPr>
              <a:blipFill>
                <a:blip r:embed="rId3"/>
                <a:stretch>
                  <a:fillRect l="-770" t="-2740"/>
                </a:stretch>
              </a:blipFill>
            </p:spPr>
            <p:txBody>
              <a:bodyPr/>
              <a:lstStyle/>
              <a:p>
                <a:r>
                  <a:rPr lang="en-US">
                    <a:noFill/>
                  </a:rPr>
                  <a:t> </a:t>
                </a:r>
              </a:p>
            </p:txBody>
          </p:sp>
        </mc:Fallback>
      </mc:AlternateContent>
    </p:spTree>
    <p:extLst>
      <p:ext uri="{BB962C8B-B14F-4D97-AF65-F5344CB8AC3E}">
        <p14:creationId xmlns:p14="http://schemas.microsoft.com/office/powerpoint/2010/main" val="3445031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640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640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640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8640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8640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C921938-476A-4922-BE24-3B8F6A2854D9}" type="slidenum">
              <a:rPr lang="en-US" smtClean="0"/>
              <a:pPr/>
              <a:t>27</a:t>
            </a:fld>
            <a:endParaRPr lang="en-US" dirty="0"/>
          </a:p>
        </p:txBody>
      </p:sp>
      <p:sp>
        <p:nvSpPr>
          <p:cNvPr id="486402" name="Rectangle 2"/>
          <p:cNvSpPr>
            <a:spLocks noGrp="1" noChangeArrowheads="1"/>
          </p:cNvSpPr>
          <p:nvPr>
            <p:ph type="title"/>
          </p:nvPr>
        </p:nvSpPr>
        <p:spPr/>
        <p:txBody>
          <a:bodyPr/>
          <a:lstStyle/>
          <a:p>
            <a:r>
              <a:rPr lang="en-US" dirty="0"/>
              <a:t>On-Line Learning</a:t>
            </a:r>
          </a:p>
        </p:txBody>
      </p:sp>
      <p:sp>
        <p:nvSpPr>
          <p:cNvPr id="486403" name="Rectangle 3"/>
          <p:cNvSpPr>
            <a:spLocks noGrp="1" noChangeArrowheads="1"/>
          </p:cNvSpPr>
          <p:nvPr>
            <p:ph idx="1"/>
          </p:nvPr>
        </p:nvSpPr>
        <p:spPr/>
        <p:txBody>
          <a:bodyPr>
            <a:normAutofit lnSpcReduction="10000"/>
          </a:bodyPr>
          <a:lstStyle/>
          <a:p>
            <a:r>
              <a:rPr lang="en-US" dirty="0"/>
              <a:t>New learning algorithms</a:t>
            </a:r>
          </a:p>
          <a:p>
            <a:r>
              <a:rPr lang="en-US" dirty="0"/>
              <a:t>(all learn a linear function over the feature space) </a:t>
            </a:r>
          </a:p>
          <a:p>
            <a:pPr lvl="1"/>
            <a:r>
              <a:rPr lang="en-US" dirty="0"/>
              <a:t>Perceptron     (+ many variations)</a:t>
            </a:r>
          </a:p>
          <a:p>
            <a:pPr lvl="1"/>
            <a:r>
              <a:rPr lang="en-US" dirty="0"/>
              <a:t>General Gradient Descent view</a:t>
            </a:r>
          </a:p>
          <a:p>
            <a:endParaRPr lang="en-US" dirty="0"/>
          </a:p>
          <a:p>
            <a:r>
              <a:rPr lang="en-US" dirty="0"/>
              <a:t>Issues:</a:t>
            </a:r>
          </a:p>
          <a:p>
            <a:pPr lvl="1"/>
            <a:r>
              <a:rPr lang="en-US" dirty="0"/>
              <a:t>Importance of Representation</a:t>
            </a:r>
          </a:p>
          <a:p>
            <a:pPr lvl="1"/>
            <a:r>
              <a:rPr lang="en-US" dirty="0"/>
              <a:t>Complexity of Learning</a:t>
            </a:r>
          </a:p>
          <a:p>
            <a:pPr lvl="1"/>
            <a:r>
              <a:rPr lang="en-US" dirty="0"/>
              <a:t>Idea of Kernel Based Methods</a:t>
            </a:r>
          </a:p>
          <a:p>
            <a:pPr lvl="1"/>
            <a:r>
              <a:rPr lang="en-US" dirty="0"/>
              <a:t>More about features</a:t>
            </a:r>
          </a:p>
        </p:txBody>
      </p:sp>
    </p:spTree>
    <p:extLst>
      <p:ext uri="{BB962C8B-B14F-4D97-AF65-F5344CB8AC3E}">
        <p14:creationId xmlns:p14="http://schemas.microsoft.com/office/powerpoint/2010/main" val="623606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6403">
                                            <p:txEl>
                                              <p:pRg st="5" end="5"/>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6403">
                                            <p:txEl>
                                              <p:pRg st="6" end="6"/>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86403">
                                            <p:txEl>
                                              <p:pRg st="7" end="7"/>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86403">
                                            <p:txEl>
                                              <p:pRg st="8" end="8"/>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8640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6403"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C921938-476A-4922-BE24-3B8F6A2854D9}" type="slidenum">
              <a:rPr lang="en-US" smtClean="0"/>
              <a:pPr/>
              <a:t>28</a:t>
            </a:fld>
            <a:endParaRPr lang="en-US" dirty="0"/>
          </a:p>
        </p:txBody>
      </p:sp>
      <p:sp>
        <p:nvSpPr>
          <p:cNvPr id="8" name="Title 7"/>
          <p:cNvSpPr>
            <a:spLocks noGrp="1"/>
          </p:cNvSpPr>
          <p:nvPr>
            <p:ph type="title"/>
          </p:nvPr>
        </p:nvSpPr>
        <p:spPr/>
        <p:txBody>
          <a:bodyPr/>
          <a:lstStyle/>
          <a:p>
            <a:r>
              <a:rPr lang="en-US" dirty="0"/>
              <a:t>Generic Mistake Bound Algorithms</a:t>
            </a:r>
          </a:p>
        </p:txBody>
      </p:sp>
      <mc:AlternateContent xmlns:mc="http://schemas.openxmlformats.org/markup-compatibility/2006" xmlns:a14="http://schemas.microsoft.com/office/drawing/2010/main">
        <mc:Choice Requires="a14">
          <p:sp>
            <p:nvSpPr>
              <p:cNvPr id="9" name="Content Placeholder 8"/>
              <p:cNvSpPr>
                <a:spLocks noGrp="1"/>
              </p:cNvSpPr>
              <p:nvPr>
                <p:ph idx="1"/>
              </p:nvPr>
            </p:nvSpPr>
            <p:spPr/>
            <p:txBody>
              <a:bodyPr>
                <a:normAutofit lnSpcReduction="10000"/>
              </a:bodyPr>
              <a:lstStyle/>
              <a:p>
                <a:r>
                  <a:rPr lang="en-US" dirty="0"/>
                  <a:t> Is it clear that we can bound the number of mistakes ? </a:t>
                </a:r>
              </a:p>
              <a:p>
                <a:r>
                  <a:rPr lang="en-US" dirty="0"/>
                  <a:t> Let </a:t>
                </a:r>
                <a14:m>
                  <m:oMath xmlns:m="http://schemas.openxmlformats.org/officeDocument/2006/math">
                    <m:r>
                      <a:rPr lang="en-US" b="0" i="1" dirty="0">
                        <a:latin typeface="Cambria Math" panose="02040503050406030204" pitchFamily="18" charset="0"/>
                      </a:rPr>
                      <m:t>𝐶</m:t>
                    </m:r>
                  </m:oMath>
                </a14:m>
                <a:r>
                  <a:rPr lang="en-US" dirty="0"/>
                  <a:t> be a finite concept class. Learn </a:t>
                </a:r>
                <a14:m>
                  <m:oMath xmlns:m="http://schemas.openxmlformats.org/officeDocument/2006/math">
                    <m:r>
                      <a:rPr lang="en-US" b="0" i="1" dirty="0">
                        <a:latin typeface="Cambria Math" panose="02040503050406030204" pitchFamily="18" charset="0"/>
                      </a:rPr>
                      <m:t>𝑓</m:t>
                    </m:r>
                    <m:r>
                      <a:rPr lang="en-US" b="0" i="1" dirty="0" smtClean="0">
                        <a:latin typeface="Cambria Math" panose="02040503050406030204" pitchFamily="18" charset="0"/>
                      </a:rPr>
                      <m:t>∈</m:t>
                    </m:r>
                    <m:r>
                      <m:rPr>
                        <m:sty m:val="p"/>
                      </m:rPr>
                      <a:rPr lang="en-US" b="0" i="0" dirty="0">
                        <a:latin typeface="Cambria Math" panose="02040503050406030204" pitchFamily="18" charset="0"/>
                        <a:ea typeface="Cambria Math" panose="02040503050406030204" pitchFamily="18" charset="0"/>
                      </a:rPr>
                      <m:t>C</m:t>
                    </m:r>
                  </m:oMath>
                </a14:m>
                <a:endParaRPr lang="en-US" dirty="0"/>
              </a:p>
              <a:p>
                <a:r>
                  <a:rPr lang="en-US" dirty="0"/>
                  <a:t> </a:t>
                </a:r>
                <a:r>
                  <a:rPr lang="en-US" dirty="0">
                    <a:solidFill>
                      <a:schemeClr val="accent1"/>
                    </a:solidFill>
                  </a:rPr>
                  <a:t>CON algorithm</a:t>
                </a:r>
                <a:r>
                  <a:rPr lang="en-US" dirty="0"/>
                  <a:t>:</a:t>
                </a:r>
              </a:p>
              <a:p>
                <a:pPr lvl="1"/>
                <a:r>
                  <a:rPr lang="en-US" dirty="0">
                    <a:solidFill>
                      <a:schemeClr val="tx1">
                        <a:lumMod val="50000"/>
                        <a:lumOff val="50000"/>
                      </a:schemeClr>
                    </a:solidFill>
                  </a:rPr>
                  <a:t>In the </a:t>
                </a:r>
                <a:r>
                  <a:rPr lang="en-US" dirty="0" err="1">
                    <a:solidFill>
                      <a:schemeClr val="tx1">
                        <a:lumMod val="50000"/>
                        <a:lumOff val="50000"/>
                      </a:schemeClr>
                    </a:solidFill>
                  </a:rPr>
                  <a:t>ith</a:t>
                </a:r>
                <a:r>
                  <a:rPr lang="en-US" dirty="0">
                    <a:solidFill>
                      <a:schemeClr val="tx1">
                        <a:lumMod val="50000"/>
                        <a:lumOff val="50000"/>
                      </a:schemeClr>
                    </a:solidFill>
                  </a:rPr>
                  <a:t> stage of the algorithm:</a:t>
                </a:r>
              </a:p>
              <a:p>
                <a:pPr lvl="2"/>
                <a14:m>
                  <m:oMath xmlns:m="http://schemas.openxmlformats.org/officeDocument/2006/math">
                    <m:sSub>
                      <m:sSubPr>
                        <m:ctrlPr>
                          <a:rPr lang="en-US" b="0" i="1" dirty="0">
                            <a:solidFill>
                              <a:schemeClr val="accent1"/>
                            </a:solidFill>
                            <a:latin typeface="Cambria Math" panose="02040503050406030204" pitchFamily="18" charset="0"/>
                          </a:rPr>
                        </m:ctrlPr>
                      </m:sSubPr>
                      <m:e>
                        <m:r>
                          <a:rPr lang="en-US" b="0" i="1" dirty="0">
                            <a:solidFill>
                              <a:schemeClr val="accent1"/>
                            </a:solidFill>
                            <a:latin typeface="Cambria Math" panose="02040503050406030204" pitchFamily="18" charset="0"/>
                          </a:rPr>
                          <m:t>𝐶</m:t>
                        </m:r>
                      </m:e>
                      <m:sub>
                        <m:r>
                          <a:rPr lang="en-US" b="0" i="1" dirty="0">
                            <a:solidFill>
                              <a:schemeClr val="accent1"/>
                            </a:solidFill>
                            <a:latin typeface="Cambria Math" panose="02040503050406030204" pitchFamily="18" charset="0"/>
                          </a:rPr>
                          <m:t>𝑖</m:t>
                        </m:r>
                      </m:sub>
                    </m:sSub>
                  </m:oMath>
                </a14:m>
                <a:r>
                  <a:rPr lang="en-US" dirty="0">
                    <a:solidFill>
                      <a:schemeClr val="tx1">
                        <a:lumMod val="50000"/>
                        <a:lumOff val="50000"/>
                      </a:schemeClr>
                    </a:solidFill>
                  </a:rPr>
                  <a:t>:  all concepts in </a:t>
                </a:r>
                <a14:m>
                  <m:oMath xmlns:m="http://schemas.openxmlformats.org/officeDocument/2006/math">
                    <m:r>
                      <a:rPr lang="en-US" b="0" i="1" dirty="0">
                        <a:solidFill>
                          <a:schemeClr val="tx1">
                            <a:lumMod val="50000"/>
                            <a:lumOff val="50000"/>
                          </a:schemeClr>
                        </a:solidFill>
                        <a:latin typeface="Cambria Math" panose="02040503050406030204" pitchFamily="18" charset="0"/>
                      </a:rPr>
                      <m:t>𝐶</m:t>
                    </m:r>
                    <m:r>
                      <a:rPr lang="en-US" b="0" i="1" dirty="0">
                        <a:solidFill>
                          <a:schemeClr val="tx1">
                            <a:lumMod val="50000"/>
                            <a:lumOff val="50000"/>
                          </a:schemeClr>
                        </a:solidFill>
                        <a:latin typeface="Cambria Math" panose="02040503050406030204" pitchFamily="18" charset="0"/>
                      </a:rPr>
                      <m:t> </m:t>
                    </m:r>
                  </m:oMath>
                </a14:m>
                <a:r>
                  <a:rPr lang="en-US" dirty="0">
                    <a:solidFill>
                      <a:schemeClr val="tx1">
                        <a:lumMod val="50000"/>
                        <a:lumOff val="50000"/>
                      </a:schemeClr>
                    </a:solidFill>
                  </a:rPr>
                  <a:t>consistent with all </a:t>
                </a:r>
                <a14:m>
                  <m:oMath xmlns:m="http://schemas.openxmlformats.org/officeDocument/2006/math">
                    <m:r>
                      <a:rPr lang="en-US" b="0" i="1" dirty="0">
                        <a:solidFill>
                          <a:schemeClr val="tx1">
                            <a:lumMod val="50000"/>
                            <a:lumOff val="50000"/>
                          </a:schemeClr>
                        </a:solidFill>
                        <a:latin typeface="Cambria Math" panose="02040503050406030204" pitchFamily="18" charset="0"/>
                      </a:rPr>
                      <m:t>𝑖</m:t>
                    </m:r>
                    <m:r>
                      <a:rPr lang="en-US" b="0" i="1" dirty="0">
                        <a:solidFill>
                          <a:schemeClr val="tx1">
                            <a:lumMod val="50000"/>
                            <a:lumOff val="50000"/>
                          </a:schemeClr>
                        </a:solidFill>
                        <a:latin typeface="Cambria Math" panose="02040503050406030204" pitchFamily="18" charset="0"/>
                      </a:rPr>
                      <m:t> −1 </m:t>
                    </m:r>
                  </m:oMath>
                </a14:m>
                <a:r>
                  <a:rPr lang="en-US" dirty="0">
                    <a:solidFill>
                      <a:schemeClr val="tx1">
                        <a:lumMod val="50000"/>
                        <a:lumOff val="50000"/>
                      </a:schemeClr>
                    </a:solidFill>
                  </a:rPr>
                  <a:t>previously seen examples</a:t>
                </a:r>
              </a:p>
              <a:p>
                <a:pPr lvl="1"/>
                <a:r>
                  <a:rPr lang="en-US" dirty="0">
                    <a:solidFill>
                      <a:schemeClr val="tx1">
                        <a:lumMod val="50000"/>
                        <a:lumOff val="50000"/>
                      </a:schemeClr>
                    </a:solidFill>
                  </a:rPr>
                  <a:t>Choose randomly </a:t>
                </a:r>
                <a14:m>
                  <m:oMath xmlns:m="http://schemas.openxmlformats.org/officeDocument/2006/math">
                    <m:r>
                      <a:rPr lang="en-US" b="0" i="1" dirty="0">
                        <a:solidFill>
                          <a:schemeClr val="tx1">
                            <a:lumMod val="50000"/>
                            <a:lumOff val="50000"/>
                          </a:schemeClr>
                        </a:solidFill>
                        <a:latin typeface="Cambria Math" panose="02040503050406030204" pitchFamily="18" charset="0"/>
                      </a:rPr>
                      <m:t>𝑓</m:t>
                    </m:r>
                    <m:r>
                      <a:rPr lang="en-US" b="0" i="1" dirty="0" smtClean="0">
                        <a:solidFill>
                          <a:schemeClr val="tx1">
                            <a:lumMod val="50000"/>
                            <a:lumOff val="50000"/>
                          </a:schemeClr>
                        </a:solidFill>
                        <a:latin typeface="Cambria Math" panose="02040503050406030204" pitchFamily="18" charset="0"/>
                      </a:rPr>
                      <m:t>∈</m:t>
                    </m:r>
                    <m:sSub>
                      <m:sSubPr>
                        <m:ctrlPr>
                          <a:rPr lang="en-US" b="0" i="1" dirty="0">
                            <a:solidFill>
                              <a:schemeClr val="tx1">
                                <a:lumMod val="50000"/>
                                <a:lumOff val="50000"/>
                              </a:schemeClr>
                            </a:solidFill>
                            <a:latin typeface="Cambria Math" panose="02040503050406030204" pitchFamily="18" charset="0"/>
                            <a:ea typeface="Cambria Math" panose="02040503050406030204" pitchFamily="18" charset="0"/>
                          </a:rPr>
                        </m:ctrlPr>
                      </m:sSubPr>
                      <m:e>
                        <m:r>
                          <a:rPr lang="en-US" b="0" i="1" dirty="0">
                            <a:solidFill>
                              <a:schemeClr val="tx1">
                                <a:lumMod val="50000"/>
                                <a:lumOff val="50000"/>
                              </a:schemeClr>
                            </a:solidFill>
                            <a:latin typeface="Cambria Math" panose="02040503050406030204" pitchFamily="18" charset="0"/>
                            <a:ea typeface="Cambria Math" panose="02040503050406030204" pitchFamily="18" charset="0"/>
                          </a:rPr>
                          <m:t>𝐶</m:t>
                        </m:r>
                      </m:e>
                      <m:sub>
                        <m:r>
                          <a:rPr lang="en-US" b="0" i="1" dirty="0">
                            <a:solidFill>
                              <a:schemeClr val="tx1">
                                <a:lumMod val="50000"/>
                                <a:lumOff val="50000"/>
                              </a:schemeClr>
                            </a:solidFill>
                            <a:latin typeface="Cambria Math" panose="02040503050406030204" pitchFamily="18" charset="0"/>
                            <a:ea typeface="Cambria Math" panose="02040503050406030204" pitchFamily="18" charset="0"/>
                          </a:rPr>
                          <m:t>𝑖</m:t>
                        </m:r>
                      </m:sub>
                    </m:sSub>
                    <m:r>
                      <a:rPr lang="en-US" b="0" i="1" dirty="0">
                        <a:solidFill>
                          <a:schemeClr val="tx1">
                            <a:lumMod val="50000"/>
                            <a:lumOff val="50000"/>
                          </a:schemeClr>
                        </a:solidFill>
                        <a:latin typeface="Cambria Math" panose="02040503050406030204" pitchFamily="18" charset="0"/>
                        <a:ea typeface="Cambria Math" panose="02040503050406030204" pitchFamily="18" charset="0"/>
                      </a:rPr>
                      <m:t> </m:t>
                    </m:r>
                  </m:oMath>
                </a14:m>
                <a:r>
                  <a:rPr lang="en-US" dirty="0">
                    <a:solidFill>
                      <a:schemeClr val="tx1">
                        <a:lumMod val="50000"/>
                        <a:lumOff val="50000"/>
                      </a:schemeClr>
                    </a:solidFill>
                  </a:rPr>
                  <a:t>and use it to predict the next example</a:t>
                </a:r>
              </a:p>
              <a:p>
                <a:pPr lvl="1"/>
                <a:r>
                  <a:rPr lang="en-US" dirty="0">
                    <a:solidFill>
                      <a:schemeClr val="tx1">
                        <a:lumMod val="50000"/>
                        <a:lumOff val="50000"/>
                      </a:schemeClr>
                    </a:solidFill>
                  </a:rPr>
                  <a:t>Clearly, </a:t>
                </a:r>
                <a14:m>
                  <m:oMath xmlns:m="http://schemas.openxmlformats.org/officeDocument/2006/math">
                    <m:sSub>
                      <m:sSubPr>
                        <m:ctrlPr>
                          <a:rPr lang="en-US" b="0" i="1" dirty="0">
                            <a:solidFill>
                              <a:schemeClr val="tx1">
                                <a:lumMod val="50000"/>
                                <a:lumOff val="50000"/>
                              </a:schemeClr>
                            </a:solidFill>
                            <a:latin typeface="Cambria Math" panose="02040503050406030204" pitchFamily="18" charset="0"/>
                          </a:rPr>
                        </m:ctrlPr>
                      </m:sSubPr>
                      <m:e>
                        <m:r>
                          <m:rPr>
                            <m:sty m:val="p"/>
                          </m:rPr>
                          <a:rPr lang="en-US" b="0" i="0" dirty="0">
                            <a:solidFill>
                              <a:schemeClr val="tx1">
                                <a:lumMod val="50000"/>
                                <a:lumOff val="50000"/>
                              </a:schemeClr>
                            </a:solidFill>
                            <a:latin typeface="Cambria Math" panose="02040503050406030204" pitchFamily="18" charset="0"/>
                          </a:rPr>
                          <m:t>C</m:t>
                        </m:r>
                      </m:e>
                      <m:sub>
                        <m:r>
                          <m:rPr>
                            <m:sty m:val="p"/>
                          </m:rPr>
                          <a:rPr lang="en-US" b="0" i="0" dirty="0">
                            <a:solidFill>
                              <a:schemeClr val="tx1">
                                <a:lumMod val="50000"/>
                                <a:lumOff val="50000"/>
                              </a:schemeClr>
                            </a:solidFill>
                            <a:latin typeface="Cambria Math" panose="02040503050406030204" pitchFamily="18" charset="0"/>
                          </a:rPr>
                          <m:t>i</m:t>
                        </m:r>
                        <m:r>
                          <a:rPr lang="en-US" b="0" i="0" dirty="0">
                            <a:solidFill>
                              <a:schemeClr val="tx1">
                                <a:lumMod val="50000"/>
                                <a:lumOff val="50000"/>
                              </a:schemeClr>
                            </a:solidFill>
                            <a:latin typeface="Cambria Math" panose="02040503050406030204" pitchFamily="18" charset="0"/>
                          </a:rPr>
                          <m:t>+1</m:t>
                        </m:r>
                      </m:sub>
                    </m:sSub>
                    <m:r>
                      <a:rPr lang="en-US" i="1" dirty="0">
                        <a:solidFill>
                          <a:schemeClr val="tx1">
                            <a:lumMod val="50000"/>
                            <a:lumOff val="50000"/>
                          </a:schemeClr>
                        </a:solidFill>
                        <a:latin typeface="Cambria Math" panose="02040503050406030204" pitchFamily="18" charset="0"/>
                      </a:rPr>
                      <m:t> ⊆</m:t>
                    </m:r>
                    <m:sSub>
                      <m:sSubPr>
                        <m:ctrlPr>
                          <a:rPr lang="en-US" i="1" dirty="0">
                            <a:solidFill>
                              <a:schemeClr val="tx1">
                                <a:lumMod val="50000"/>
                                <a:lumOff val="50000"/>
                              </a:schemeClr>
                            </a:solidFill>
                            <a:latin typeface="Cambria Math" panose="02040503050406030204" pitchFamily="18" charset="0"/>
                            <a:ea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ea typeface="Cambria Math" panose="02040503050406030204" pitchFamily="18" charset="0"/>
                          </a:rPr>
                          <m:t>𝐶</m:t>
                        </m:r>
                      </m:e>
                      <m:sub>
                        <m:r>
                          <a:rPr lang="en-US" i="1" dirty="0">
                            <a:solidFill>
                              <a:schemeClr val="tx1">
                                <a:lumMod val="50000"/>
                                <a:lumOff val="50000"/>
                              </a:schemeClr>
                            </a:solidFill>
                            <a:latin typeface="Cambria Math" panose="02040503050406030204" pitchFamily="18" charset="0"/>
                            <a:ea typeface="Cambria Math" panose="02040503050406030204" pitchFamily="18" charset="0"/>
                          </a:rPr>
                          <m:t>𝑖</m:t>
                        </m:r>
                      </m:sub>
                    </m:sSub>
                    <m:r>
                      <a:rPr lang="en-US" i="1" dirty="0">
                        <a:solidFill>
                          <a:schemeClr val="tx1">
                            <a:lumMod val="50000"/>
                            <a:lumOff val="50000"/>
                          </a:schemeClr>
                        </a:solidFill>
                        <a:latin typeface="Cambria Math" panose="02040503050406030204" pitchFamily="18" charset="0"/>
                        <a:ea typeface="Cambria Math" panose="02040503050406030204" pitchFamily="18" charset="0"/>
                      </a:rPr>
                      <m:t> </m:t>
                    </m:r>
                  </m:oMath>
                </a14:m>
                <a:r>
                  <a:rPr lang="en-US" dirty="0">
                    <a:solidFill>
                      <a:schemeClr val="tx1">
                        <a:lumMod val="50000"/>
                        <a:lumOff val="50000"/>
                      </a:schemeClr>
                    </a:solidFill>
                  </a:rPr>
                  <a:t>and, if a mistake is made on the </a:t>
                </a:r>
                <a:r>
                  <a:rPr lang="en-US" dirty="0" err="1">
                    <a:solidFill>
                      <a:schemeClr val="tx1">
                        <a:lumMod val="50000"/>
                        <a:lumOff val="50000"/>
                      </a:schemeClr>
                    </a:solidFill>
                  </a:rPr>
                  <a:t>i-th</a:t>
                </a:r>
                <a:r>
                  <a:rPr lang="en-US" dirty="0">
                    <a:solidFill>
                      <a:schemeClr val="tx1">
                        <a:lumMod val="50000"/>
                        <a:lumOff val="50000"/>
                      </a:schemeClr>
                    </a:solidFill>
                  </a:rPr>
                  <a:t> example, then </a:t>
                </a:r>
                <a14:m>
                  <m:oMath xmlns:m="http://schemas.openxmlformats.org/officeDocument/2006/math">
                    <m:d>
                      <m:dPr>
                        <m:begChr m:val="|"/>
                        <m:endChr m:val="|"/>
                        <m:ctrlPr>
                          <a:rPr lang="en-US" b="0" i="1" dirty="0">
                            <a:solidFill>
                              <a:schemeClr val="tx1">
                                <a:lumMod val="50000"/>
                                <a:lumOff val="50000"/>
                              </a:schemeClr>
                            </a:solidFill>
                            <a:latin typeface="Cambria Math" panose="02040503050406030204" pitchFamily="18" charset="0"/>
                          </a:rPr>
                        </m:ctrlPr>
                      </m:dPr>
                      <m:e>
                        <m:sSub>
                          <m:sSubPr>
                            <m:ctrlPr>
                              <a:rPr lang="en-US" b="0" i="1" dirty="0">
                                <a:solidFill>
                                  <a:schemeClr val="tx1">
                                    <a:lumMod val="50000"/>
                                    <a:lumOff val="50000"/>
                                  </a:schemeClr>
                                </a:solidFill>
                                <a:latin typeface="Cambria Math" panose="02040503050406030204" pitchFamily="18" charset="0"/>
                              </a:rPr>
                            </m:ctrlPr>
                          </m:sSubPr>
                          <m:e>
                            <m:r>
                              <a:rPr lang="en-US" b="0" i="1" dirty="0">
                                <a:solidFill>
                                  <a:schemeClr val="tx1">
                                    <a:lumMod val="50000"/>
                                    <a:lumOff val="50000"/>
                                  </a:schemeClr>
                                </a:solidFill>
                                <a:latin typeface="Cambria Math" panose="02040503050406030204" pitchFamily="18" charset="0"/>
                              </a:rPr>
                              <m:t>𝐶</m:t>
                            </m:r>
                          </m:e>
                          <m:sub>
                            <m:r>
                              <a:rPr lang="en-US" b="0" i="1" dirty="0">
                                <a:solidFill>
                                  <a:schemeClr val="tx1">
                                    <a:lumMod val="50000"/>
                                    <a:lumOff val="50000"/>
                                  </a:schemeClr>
                                </a:solidFill>
                                <a:latin typeface="Cambria Math" panose="02040503050406030204" pitchFamily="18" charset="0"/>
                              </a:rPr>
                              <m:t>𝑖</m:t>
                            </m:r>
                            <m:r>
                              <a:rPr lang="en-US" b="0" i="1" dirty="0">
                                <a:solidFill>
                                  <a:schemeClr val="tx1">
                                    <a:lumMod val="50000"/>
                                    <a:lumOff val="50000"/>
                                  </a:schemeClr>
                                </a:solidFill>
                                <a:latin typeface="Cambria Math" panose="02040503050406030204" pitchFamily="18" charset="0"/>
                              </a:rPr>
                              <m:t>+1</m:t>
                            </m:r>
                          </m:sub>
                        </m:sSub>
                      </m:e>
                    </m:d>
                    <m:r>
                      <a:rPr lang="en-US" b="0" i="1" dirty="0">
                        <a:solidFill>
                          <a:schemeClr val="tx1">
                            <a:lumMod val="50000"/>
                            <a:lumOff val="50000"/>
                          </a:schemeClr>
                        </a:solidFill>
                        <a:latin typeface="Cambria Math" panose="02040503050406030204" pitchFamily="18" charset="0"/>
                      </a:rPr>
                      <m:t>&lt;</m:t>
                    </m:r>
                    <m:d>
                      <m:dPr>
                        <m:begChr m:val="|"/>
                        <m:endChr m:val="|"/>
                        <m:ctrlPr>
                          <a:rPr lang="en-US" b="0" i="1" dirty="0">
                            <a:solidFill>
                              <a:schemeClr val="tx1">
                                <a:lumMod val="50000"/>
                                <a:lumOff val="50000"/>
                              </a:schemeClr>
                            </a:solidFill>
                            <a:latin typeface="Cambria Math" panose="02040503050406030204" pitchFamily="18" charset="0"/>
                          </a:rPr>
                        </m:ctrlPr>
                      </m:dPr>
                      <m:e>
                        <m:sSub>
                          <m:sSubPr>
                            <m:ctrlPr>
                              <a:rPr lang="en-US" b="0" i="1" dirty="0">
                                <a:solidFill>
                                  <a:schemeClr val="tx1">
                                    <a:lumMod val="50000"/>
                                    <a:lumOff val="50000"/>
                                  </a:schemeClr>
                                </a:solidFill>
                                <a:latin typeface="Cambria Math" panose="02040503050406030204" pitchFamily="18" charset="0"/>
                              </a:rPr>
                            </m:ctrlPr>
                          </m:sSubPr>
                          <m:e>
                            <m:r>
                              <a:rPr lang="en-US" b="0" i="1" dirty="0">
                                <a:solidFill>
                                  <a:schemeClr val="tx1">
                                    <a:lumMod val="50000"/>
                                    <a:lumOff val="50000"/>
                                  </a:schemeClr>
                                </a:solidFill>
                                <a:latin typeface="Cambria Math" panose="02040503050406030204" pitchFamily="18" charset="0"/>
                              </a:rPr>
                              <m:t>𝐶</m:t>
                            </m:r>
                          </m:e>
                          <m:sub>
                            <m:r>
                              <a:rPr lang="en-US" b="0" i="1" dirty="0">
                                <a:solidFill>
                                  <a:schemeClr val="tx1">
                                    <a:lumMod val="50000"/>
                                    <a:lumOff val="50000"/>
                                  </a:schemeClr>
                                </a:solidFill>
                                <a:latin typeface="Cambria Math" panose="02040503050406030204" pitchFamily="18" charset="0"/>
                              </a:rPr>
                              <m:t>𝑖</m:t>
                            </m:r>
                          </m:sub>
                        </m:sSub>
                      </m:e>
                    </m:d>
                  </m:oMath>
                </a14:m>
                <a:r>
                  <a:rPr lang="en-US" dirty="0">
                    <a:solidFill>
                      <a:schemeClr val="tx1">
                        <a:lumMod val="50000"/>
                        <a:lumOff val="50000"/>
                      </a:schemeClr>
                    </a:solidFill>
                  </a:rPr>
                  <a:t>, so progress is made</a:t>
                </a:r>
                <a:r>
                  <a:rPr lang="en-US" dirty="0"/>
                  <a:t>.</a:t>
                </a:r>
              </a:p>
              <a:p>
                <a:r>
                  <a:rPr lang="en-US" dirty="0"/>
                  <a:t> The CON algorithm makes at most </a:t>
                </a:r>
                <a14:m>
                  <m:oMath xmlns:m="http://schemas.openxmlformats.org/officeDocument/2006/math">
                    <m:d>
                      <m:dPr>
                        <m:begChr m:val="|"/>
                        <m:endChr m:val="|"/>
                        <m:ctrlPr>
                          <a:rPr lang="en-US" b="0" i="1" dirty="0">
                            <a:latin typeface="Cambria Math" panose="02040503050406030204" pitchFamily="18" charset="0"/>
                          </a:rPr>
                        </m:ctrlPr>
                      </m:dPr>
                      <m:e>
                        <m:r>
                          <a:rPr lang="en-US" b="0" i="1" dirty="0">
                            <a:latin typeface="Cambria Math" panose="02040503050406030204" pitchFamily="18" charset="0"/>
                          </a:rPr>
                          <m:t>𝐶</m:t>
                        </m:r>
                      </m:e>
                    </m:d>
                    <m:r>
                      <a:rPr lang="en-US" b="0" i="1" dirty="0">
                        <a:latin typeface="Cambria Math" panose="02040503050406030204" pitchFamily="18" charset="0"/>
                      </a:rPr>
                      <m:t>−1</m:t>
                    </m:r>
                  </m:oMath>
                </a14:m>
                <a:r>
                  <a:rPr lang="en-US" dirty="0"/>
                  <a:t> mistakes</a:t>
                </a:r>
              </a:p>
              <a:p>
                <a:r>
                  <a:rPr lang="en-US" dirty="0"/>
                  <a:t> Can we do better ?</a:t>
                </a:r>
              </a:p>
              <a:p>
                <a:endParaRPr lang="en-US" dirty="0"/>
              </a:p>
              <a:p>
                <a:endParaRPr lang="en-US" dirty="0"/>
              </a:p>
            </p:txBody>
          </p:sp>
        </mc:Choice>
        <mc:Fallback xmlns="">
          <p:sp>
            <p:nvSpPr>
              <p:cNvPr id="9" name="Content Placeholder 8"/>
              <p:cNvSpPr>
                <a:spLocks noGrp="1" noRot="1" noChangeAspect="1" noMove="1" noResize="1" noEditPoints="1" noAdjustHandles="1" noChangeArrowheads="1" noChangeShapeType="1" noTextEdit="1"/>
              </p:cNvSpPr>
              <p:nvPr>
                <p:ph idx="1"/>
              </p:nvPr>
            </p:nvSpPr>
            <p:spPr>
              <a:blipFill>
                <a:blip r:embed="rId3"/>
                <a:stretch>
                  <a:fillRect l="-1037" t="-2314" b="-1653"/>
                </a:stretch>
              </a:blipFill>
            </p:spPr>
            <p:txBody>
              <a:bodyPr/>
              <a:lstStyle/>
              <a:p>
                <a:r>
                  <a:rPr lang="en-US">
                    <a:noFill/>
                  </a:rPr>
                  <a:t> </a:t>
                </a:r>
              </a:p>
            </p:txBody>
          </p:sp>
        </mc:Fallback>
      </mc:AlternateContent>
      <p:sp>
        <p:nvSpPr>
          <p:cNvPr id="6" name="Rectangle 5"/>
          <p:cNvSpPr/>
          <p:nvPr/>
        </p:nvSpPr>
        <p:spPr>
          <a:xfrm>
            <a:off x="3841454" y="4085335"/>
            <a:ext cx="4086890" cy="1015663"/>
          </a:xfrm>
          <a:prstGeom prst="rect">
            <a:avLst/>
          </a:prstGeom>
          <a:solidFill>
            <a:srgbClr val="FFFFCC"/>
          </a:solidFill>
          <a:ln>
            <a:solidFill>
              <a:srgbClr val="FC0128"/>
            </a:solidFill>
          </a:ln>
        </p:spPr>
        <p:txBody>
          <a:bodyPr wrap="square">
            <a:spAutoFit/>
          </a:bodyPr>
          <a:lstStyle/>
          <a:p>
            <a:r>
              <a:rPr lang="en-US" sz="1200" dirty="0"/>
              <a:t>The goal of the following discussion is to think about hypothesis spaces, and some “optimal” algorithms, as a way to understand what might be possible. </a:t>
            </a:r>
          </a:p>
          <a:p>
            <a:r>
              <a:rPr lang="en-US" sz="1200" dirty="0">
                <a:solidFill>
                  <a:srgbClr val="245795"/>
                </a:solidFill>
              </a:rPr>
              <a:t>For this reason, here we think about the class of possible target functions and the class of hypothesis as the same. </a:t>
            </a:r>
          </a:p>
        </p:txBody>
      </p:sp>
    </p:spTree>
    <p:extLst>
      <p:ext uri="{BB962C8B-B14F-4D97-AF65-F5344CB8AC3E}">
        <p14:creationId xmlns:p14="http://schemas.microsoft.com/office/powerpoint/2010/main" val="431582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C921938-476A-4922-BE24-3B8F6A2854D9}" type="slidenum">
              <a:rPr lang="en-US" smtClean="0"/>
              <a:pPr/>
              <a:t>29</a:t>
            </a:fld>
            <a:endParaRPr lang="en-US" dirty="0"/>
          </a:p>
        </p:txBody>
      </p:sp>
      <p:sp>
        <p:nvSpPr>
          <p:cNvPr id="5" name="Title 4"/>
          <p:cNvSpPr>
            <a:spLocks noGrp="1"/>
          </p:cNvSpPr>
          <p:nvPr>
            <p:ph type="title"/>
          </p:nvPr>
        </p:nvSpPr>
        <p:spPr/>
        <p:txBody>
          <a:bodyPr/>
          <a:lstStyle/>
          <a:p>
            <a:r>
              <a:rPr lang="en-US" dirty="0"/>
              <a:t>The Halving Algorithm</a:t>
            </a:r>
          </a:p>
        </p:txBody>
      </p:sp>
      <mc:AlternateContent xmlns:mc="http://schemas.openxmlformats.org/markup-compatibility/2006" xmlns:a14="http://schemas.microsoft.com/office/drawing/2010/main">
        <mc:Choice Requires="a14">
          <p:sp>
            <p:nvSpPr>
              <p:cNvPr id="6" name="Content Placeholder 5"/>
              <p:cNvSpPr>
                <a:spLocks noGrp="1"/>
              </p:cNvSpPr>
              <p:nvPr>
                <p:ph idx="1"/>
              </p:nvPr>
            </p:nvSpPr>
            <p:spPr>
              <a:xfrm>
                <a:off x="430463" y="902369"/>
                <a:ext cx="8354307" cy="3690798"/>
              </a:xfrm>
            </p:spPr>
            <p:txBody>
              <a:bodyPr>
                <a:normAutofit fontScale="85000" lnSpcReduction="10000"/>
              </a:bodyPr>
              <a:lstStyle/>
              <a:p>
                <a:r>
                  <a:rPr lang="en-US" dirty="0"/>
                  <a:t>Let </a:t>
                </a:r>
                <a14:m>
                  <m:oMath xmlns:m="http://schemas.openxmlformats.org/officeDocument/2006/math">
                    <m:r>
                      <a:rPr lang="en-US" i="1" dirty="0">
                        <a:latin typeface="Cambria Math" panose="02040503050406030204" pitchFamily="18" charset="0"/>
                      </a:rPr>
                      <m:t>𝐶</m:t>
                    </m:r>
                  </m:oMath>
                </a14:m>
                <a:r>
                  <a:rPr lang="en-US" dirty="0"/>
                  <a:t> be a finite concept class. Learn </a:t>
                </a:r>
                <a14:m>
                  <m:oMath xmlns:m="http://schemas.openxmlformats.org/officeDocument/2006/math">
                    <m:r>
                      <a:rPr lang="en-US" i="1" dirty="0">
                        <a:latin typeface="Cambria Math" panose="02040503050406030204" pitchFamily="18" charset="0"/>
                      </a:rPr>
                      <m:t>𝑓</m:t>
                    </m:r>
                    <m:r>
                      <a:rPr lang="en-US" b="0" i="1" dirty="0" smtClean="0">
                        <a:latin typeface="Cambria Math" panose="02040503050406030204" pitchFamily="18" charset="0"/>
                      </a:rPr>
                      <m:t>∈</m:t>
                    </m:r>
                    <m:r>
                      <m:rPr>
                        <m:sty m:val="p"/>
                      </m:rPr>
                      <a:rPr lang="en-US" dirty="0">
                        <a:latin typeface="Cambria Math" panose="02040503050406030204" pitchFamily="18" charset="0"/>
                        <a:ea typeface="Cambria Math" panose="02040503050406030204" pitchFamily="18" charset="0"/>
                      </a:rPr>
                      <m:t>C</m:t>
                    </m:r>
                  </m:oMath>
                </a14:m>
                <a:endParaRPr lang="en-US" dirty="0"/>
              </a:p>
              <a:p>
                <a:r>
                  <a:rPr lang="en-US" dirty="0">
                    <a:solidFill>
                      <a:schemeClr val="accent1"/>
                    </a:solidFill>
                  </a:rPr>
                  <a:t>Halving Algorithm</a:t>
                </a:r>
                <a:r>
                  <a:rPr lang="en-US" dirty="0"/>
                  <a:t>:</a:t>
                </a:r>
              </a:p>
              <a:p>
                <a:pPr lvl="1"/>
                <a:r>
                  <a:rPr lang="en-US" dirty="0">
                    <a:solidFill>
                      <a:schemeClr val="tx1">
                        <a:lumMod val="50000"/>
                        <a:lumOff val="50000"/>
                      </a:schemeClr>
                    </a:solidFill>
                  </a:rPr>
                  <a:t>In the </a:t>
                </a:r>
                <a:r>
                  <a:rPr lang="en-US" dirty="0" err="1">
                    <a:solidFill>
                      <a:schemeClr val="tx1">
                        <a:lumMod val="50000"/>
                        <a:lumOff val="50000"/>
                      </a:schemeClr>
                    </a:solidFill>
                  </a:rPr>
                  <a:t>ith</a:t>
                </a:r>
                <a:r>
                  <a:rPr lang="en-US" dirty="0">
                    <a:solidFill>
                      <a:schemeClr val="tx1">
                        <a:lumMod val="50000"/>
                        <a:lumOff val="50000"/>
                      </a:schemeClr>
                    </a:solidFill>
                  </a:rPr>
                  <a:t> stage of the algorithm:</a:t>
                </a:r>
              </a:p>
              <a:p>
                <a:pPr lvl="2"/>
                <a14:m>
                  <m:oMath xmlns:m="http://schemas.openxmlformats.org/officeDocument/2006/math">
                    <m:sSub>
                      <m:sSubPr>
                        <m:ctrlPr>
                          <a:rPr lang="en-US" i="1" dirty="0">
                            <a:solidFill>
                              <a:schemeClr val="accent1"/>
                            </a:solidFill>
                            <a:latin typeface="Cambria Math" panose="02040503050406030204" pitchFamily="18" charset="0"/>
                          </a:rPr>
                        </m:ctrlPr>
                      </m:sSubPr>
                      <m:e>
                        <m:r>
                          <a:rPr lang="en-US" i="1" dirty="0">
                            <a:solidFill>
                              <a:schemeClr val="accent1"/>
                            </a:solidFill>
                            <a:latin typeface="Cambria Math" panose="02040503050406030204" pitchFamily="18" charset="0"/>
                          </a:rPr>
                          <m:t>𝐶</m:t>
                        </m:r>
                      </m:e>
                      <m:sub>
                        <m:r>
                          <a:rPr lang="en-US" i="1" dirty="0">
                            <a:solidFill>
                              <a:schemeClr val="accent1"/>
                            </a:solidFill>
                            <a:latin typeface="Cambria Math" panose="02040503050406030204" pitchFamily="18" charset="0"/>
                          </a:rPr>
                          <m:t>𝑖</m:t>
                        </m:r>
                      </m:sub>
                    </m:sSub>
                  </m:oMath>
                </a14:m>
                <a:r>
                  <a:rPr lang="en-US" dirty="0">
                    <a:solidFill>
                      <a:schemeClr val="tx1">
                        <a:lumMod val="50000"/>
                        <a:lumOff val="50000"/>
                      </a:schemeClr>
                    </a:solidFill>
                  </a:rPr>
                  <a:t>:  all concepts in </a:t>
                </a:r>
                <a14:m>
                  <m:oMath xmlns:m="http://schemas.openxmlformats.org/officeDocument/2006/math">
                    <m:r>
                      <a:rPr lang="en-US" i="1" dirty="0">
                        <a:solidFill>
                          <a:schemeClr val="tx1">
                            <a:lumMod val="50000"/>
                            <a:lumOff val="50000"/>
                          </a:schemeClr>
                        </a:solidFill>
                        <a:latin typeface="Cambria Math" panose="02040503050406030204" pitchFamily="18" charset="0"/>
                      </a:rPr>
                      <m:t>𝐶</m:t>
                    </m:r>
                    <m:r>
                      <a:rPr lang="en-US" i="1" dirty="0">
                        <a:solidFill>
                          <a:schemeClr val="tx1">
                            <a:lumMod val="50000"/>
                            <a:lumOff val="50000"/>
                          </a:schemeClr>
                        </a:solidFill>
                        <a:latin typeface="Cambria Math" panose="02040503050406030204" pitchFamily="18" charset="0"/>
                      </a:rPr>
                      <m:t> </m:t>
                    </m:r>
                  </m:oMath>
                </a14:m>
                <a:r>
                  <a:rPr lang="en-US" dirty="0">
                    <a:solidFill>
                      <a:schemeClr val="tx1">
                        <a:lumMod val="50000"/>
                        <a:lumOff val="50000"/>
                      </a:schemeClr>
                    </a:solidFill>
                  </a:rPr>
                  <a:t>consistent with all </a:t>
                </a:r>
                <a14:m>
                  <m:oMath xmlns:m="http://schemas.openxmlformats.org/officeDocument/2006/math">
                    <m:r>
                      <a:rPr lang="en-US" i="1" dirty="0">
                        <a:solidFill>
                          <a:schemeClr val="tx1">
                            <a:lumMod val="50000"/>
                            <a:lumOff val="50000"/>
                          </a:schemeClr>
                        </a:solidFill>
                        <a:latin typeface="Cambria Math" panose="02040503050406030204" pitchFamily="18" charset="0"/>
                      </a:rPr>
                      <m:t>𝑖</m:t>
                    </m:r>
                    <m:r>
                      <a:rPr lang="en-US" i="1" dirty="0">
                        <a:solidFill>
                          <a:schemeClr val="tx1">
                            <a:lumMod val="50000"/>
                            <a:lumOff val="50000"/>
                          </a:schemeClr>
                        </a:solidFill>
                        <a:latin typeface="Cambria Math" panose="02040503050406030204" pitchFamily="18" charset="0"/>
                      </a:rPr>
                      <m:t> −1 </m:t>
                    </m:r>
                  </m:oMath>
                </a14:m>
                <a:r>
                  <a:rPr lang="en-US" dirty="0">
                    <a:solidFill>
                      <a:schemeClr val="tx1">
                        <a:lumMod val="50000"/>
                        <a:lumOff val="50000"/>
                      </a:schemeClr>
                    </a:solidFill>
                  </a:rPr>
                  <a:t>previously seen examples</a:t>
                </a:r>
              </a:p>
              <a:p>
                <a:pPr lvl="1"/>
                <a:r>
                  <a:rPr lang="en-US" dirty="0">
                    <a:solidFill>
                      <a:schemeClr val="tx1">
                        <a:lumMod val="50000"/>
                        <a:lumOff val="50000"/>
                      </a:schemeClr>
                    </a:solidFill>
                  </a:rPr>
                  <a:t>Given an example </a:t>
                </a:r>
                <a14:m>
                  <m:oMath xmlns:m="http://schemas.openxmlformats.org/officeDocument/2006/math">
                    <m:sSub>
                      <m:sSubPr>
                        <m:ctrlPr>
                          <a:rPr lang="en-US" b="0" i="1" dirty="0">
                            <a:solidFill>
                              <a:schemeClr val="tx1">
                                <a:lumMod val="50000"/>
                                <a:lumOff val="50000"/>
                              </a:schemeClr>
                            </a:solidFill>
                            <a:latin typeface="Cambria Math" panose="02040503050406030204" pitchFamily="18" charset="0"/>
                          </a:rPr>
                        </m:ctrlPr>
                      </m:sSubPr>
                      <m:e>
                        <m:r>
                          <a:rPr lang="en-US" b="0" i="1" dirty="0">
                            <a:solidFill>
                              <a:schemeClr val="tx1">
                                <a:lumMod val="50000"/>
                                <a:lumOff val="50000"/>
                              </a:schemeClr>
                            </a:solidFill>
                            <a:latin typeface="Cambria Math" panose="02040503050406030204" pitchFamily="18" charset="0"/>
                          </a:rPr>
                          <m:t>𝑒</m:t>
                        </m:r>
                      </m:e>
                      <m:sub>
                        <m:r>
                          <a:rPr lang="en-US" b="0" i="1" dirty="0">
                            <a:solidFill>
                              <a:schemeClr val="tx1">
                                <a:lumMod val="50000"/>
                                <a:lumOff val="50000"/>
                              </a:schemeClr>
                            </a:solidFill>
                            <a:latin typeface="Cambria Math" panose="02040503050406030204" pitchFamily="18" charset="0"/>
                          </a:rPr>
                          <m:t>𝑡</m:t>
                        </m:r>
                      </m:sub>
                    </m:sSub>
                  </m:oMath>
                </a14:m>
                <a:r>
                  <a:rPr lang="zh-Hans" altLang="en-US" dirty="0">
                    <a:solidFill>
                      <a:schemeClr val="tx1">
                        <a:lumMod val="50000"/>
                        <a:lumOff val="50000"/>
                      </a:schemeClr>
                    </a:solidFill>
                  </a:rPr>
                  <a:t> </a:t>
                </a:r>
                <a:r>
                  <a:rPr lang="en-US" dirty="0">
                    <a:solidFill>
                      <a:schemeClr val="tx1">
                        <a:lumMod val="50000"/>
                        <a:lumOff val="50000"/>
                      </a:schemeClr>
                    </a:solidFill>
                  </a:rPr>
                  <a:t>consider the value </a:t>
                </a:r>
                <a14:m>
                  <m:oMath xmlns:m="http://schemas.openxmlformats.org/officeDocument/2006/math">
                    <m:sSub>
                      <m:sSubPr>
                        <m:ctrlPr>
                          <a:rPr lang="en-US" altLang="zh-Hans" b="0" i="1" dirty="0">
                            <a:solidFill>
                              <a:schemeClr val="tx1">
                                <a:lumMod val="50000"/>
                                <a:lumOff val="50000"/>
                              </a:schemeClr>
                            </a:solidFill>
                            <a:latin typeface="Cambria Math" panose="02040503050406030204" pitchFamily="18" charset="0"/>
                          </a:rPr>
                        </m:ctrlPr>
                      </m:sSubPr>
                      <m:e>
                        <m:r>
                          <a:rPr lang="en-US" altLang="zh-Hans" b="0" i="1" dirty="0">
                            <a:solidFill>
                              <a:schemeClr val="tx1">
                                <a:lumMod val="50000"/>
                                <a:lumOff val="50000"/>
                              </a:schemeClr>
                            </a:solidFill>
                            <a:latin typeface="Cambria Math" panose="02040503050406030204" pitchFamily="18" charset="0"/>
                          </a:rPr>
                          <m:t>𝑓</m:t>
                        </m:r>
                      </m:e>
                      <m:sub>
                        <m:r>
                          <a:rPr lang="en-US" altLang="zh-Hans" b="0" i="1" dirty="0">
                            <a:solidFill>
                              <a:schemeClr val="tx1">
                                <a:lumMod val="50000"/>
                                <a:lumOff val="50000"/>
                              </a:schemeClr>
                            </a:solidFill>
                            <a:latin typeface="Cambria Math" panose="02040503050406030204" pitchFamily="18" charset="0"/>
                          </a:rPr>
                          <m:t>𝑗</m:t>
                        </m:r>
                      </m:sub>
                    </m:sSub>
                    <m:d>
                      <m:dPr>
                        <m:ctrlPr>
                          <a:rPr lang="en-US" altLang="zh-Hans" b="0" i="1" dirty="0">
                            <a:solidFill>
                              <a:schemeClr val="tx1">
                                <a:lumMod val="50000"/>
                                <a:lumOff val="50000"/>
                              </a:schemeClr>
                            </a:solidFill>
                            <a:latin typeface="Cambria Math" panose="02040503050406030204" pitchFamily="18" charset="0"/>
                          </a:rPr>
                        </m:ctrlPr>
                      </m:dPr>
                      <m:e>
                        <m:sSub>
                          <m:sSubPr>
                            <m:ctrlPr>
                              <a:rPr lang="en-US" altLang="zh-Hans" b="0" i="1" dirty="0">
                                <a:solidFill>
                                  <a:schemeClr val="tx1">
                                    <a:lumMod val="50000"/>
                                    <a:lumOff val="50000"/>
                                  </a:schemeClr>
                                </a:solidFill>
                                <a:latin typeface="Cambria Math" panose="02040503050406030204" pitchFamily="18" charset="0"/>
                              </a:rPr>
                            </m:ctrlPr>
                          </m:sSubPr>
                          <m:e>
                            <m:r>
                              <a:rPr lang="en-US" altLang="zh-Hans" b="0" i="1" dirty="0">
                                <a:solidFill>
                                  <a:schemeClr val="tx1">
                                    <a:lumMod val="50000"/>
                                    <a:lumOff val="50000"/>
                                  </a:schemeClr>
                                </a:solidFill>
                                <a:latin typeface="Cambria Math" panose="02040503050406030204" pitchFamily="18" charset="0"/>
                              </a:rPr>
                              <m:t>𝑒</m:t>
                            </m:r>
                          </m:e>
                          <m:sub>
                            <m:r>
                              <a:rPr lang="en-US" altLang="zh-Hans" b="0" i="1" dirty="0">
                                <a:solidFill>
                                  <a:schemeClr val="tx1">
                                    <a:lumMod val="50000"/>
                                    <a:lumOff val="50000"/>
                                  </a:schemeClr>
                                </a:solidFill>
                                <a:latin typeface="Cambria Math" panose="02040503050406030204" pitchFamily="18" charset="0"/>
                              </a:rPr>
                              <m:t>𝑡</m:t>
                            </m:r>
                          </m:sub>
                        </m:sSub>
                      </m:e>
                    </m:d>
                  </m:oMath>
                </a14:m>
                <a:r>
                  <a:rPr lang="en-US" dirty="0">
                    <a:solidFill>
                      <a:schemeClr val="tx1">
                        <a:lumMod val="50000"/>
                        <a:lumOff val="50000"/>
                      </a:schemeClr>
                    </a:solidFill>
                  </a:rPr>
                  <a:t> for all </a:t>
                </a:r>
                <a14:m>
                  <m:oMath xmlns:m="http://schemas.openxmlformats.org/officeDocument/2006/math">
                    <m:sSub>
                      <m:sSubPr>
                        <m:ctrlPr>
                          <a:rPr lang="en-US" b="0" i="1" dirty="0">
                            <a:solidFill>
                              <a:schemeClr val="tx1">
                                <a:lumMod val="50000"/>
                                <a:lumOff val="50000"/>
                              </a:schemeClr>
                            </a:solidFill>
                            <a:latin typeface="Cambria Math" panose="02040503050406030204" pitchFamily="18" charset="0"/>
                          </a:rPr>
                        </m:ctrlPr>
                      </m:sSubPr>
                      <m:e>
                        <m:r>
                          <a:rPr lang="en-US" b="0" i="1" dirty="0">
                            <a:solidFill>
                              <a:schemeClr val="tx1">
                                <a:lumMod val="50000"/>
                                <a:lumOff val="50000"/>
                              </a:schemeClr>
                            </a:solidFill>
                            <a:latin typeface="Cambria Math" panose="02040503050406030204" pitchFamily="18" charset="0"/>
                          </a:rPr>
                          <m:t>𝑓</m:t>
                        </m:r>
                      </m:e>
                      <m:sub>
                        <m:r>
                          <a:rPr lang="en-US" b="0" i="1" dirty="0">
                            <a:solidFill>
                              <a:schemeClr val="tx1">
                                <a:lumMod val="50000"/>
                                <a:lumOff val="50000"/>
                              </a:schemeClr>
                            </a:solidFill>
                            <a:latin typeface="Cambria Math" panose="02040503050406030204" pitchFamily="18" charset="0"/>
                          </a:rPr>
                          <m:t>𝑗</m:t>
                        </m:r>
                      </m:sub>
                    </m:sSub>
                    <m:r>
                      <a:rPr lang="en-US" b="0" i="1" dirty="0" smtClean="0">
                        <a:solidFill>
                          <a:schemeClr val="tx1">
                            <a:lumMod val="50000"/>
                            <a:lumOff val="50000"/>
                          </a:schemeClr>
                        </a:solidFill>
                        <a:latin typeface="Cambria Math" panose="02040503050406030204" pitchFamily="18" charset="0"/>
                      </a:rPr>
                      <m:t>∈</m:t>
                    </m:r>
                    <m:sSub>
                      <m:sSubPr>
                        <m:ctrlPr>
                          <a:rPr lang="en-US" b="0" i="1" dirty="0">
                            <a:solidFill>
                              <a:schemeClr val="tx1">
                                <a:lumMod val="50000"/>
                                <a:lumOff val="50000"/>
                              </a:schemeClr>
                            </a:solidFill>
                            <a:latin typeface="Cambria Math" panose="02040503050406030204" pitchFamily="18" charset="0"/>
                            <a:ea typeface="Cambria Math" panose="02040503050406030204" pitchFamily="18" charset="0"/>
                          </a:rPr>
                        </m:ctrlPr>
                      </m:sSubPr>
                      <m:e>
                        <m:r>
                          <a:rPr lang="en-US" b="0" i="1" dirty="0">
                            <a:solidFill>
                              <a:schemeClr val="tx1">
                                <a:lumMod val="50000"/>
                                <a:lumOff val="50000"/>
                              </a:schemeClr>
                            </a:solidFill>
                            <a:latin typeface="Cambria Math" panose="02040503050406030204" pitchFamily="18" charset="0"/>
                            <a:ea typeface="Cambria Math" panose="02040503050406030204" pitchFamily="18" charset="0"/>
                          </a:rPr>
                          <m:t>𝐶</m:t>
                        </m:r>
                      </m:e>
                      <m:sub>
                        <m:r>
                          <a:rPr lang="en-US" b="0" i="1" dirty="0">
                            <a:solidFill>
                              <a:schemeClr val="tx1">
                                <a:lumMod val="50000"/>
                                <a:lumOff val="50000"/>
                              </a:schemeClr>
                            </a:solidFill>
                            <a:latin typeface="Cambria Math" panose="02040503050406030204" pitchFamily="18" charset="0"/>
                            <a:ea typeface="Cambria Math" panose="02040503050406030204" pitchFamily="18" charset="0"/>
                          </a:rPr>
                          <m:t>𝑖</m:t>
                        </m:r>
                      </m:sub>
                    </m:sSub>
                  </m:oMath>
                </a14:m>
                <a:r>
                  <a:rPr lang="en-US" dirty="0">
                    <a:solidFill>
                      <a:schemeClr val="tx1">
                        <a:lumMod val="50000"/>
                        <a:lumOff val="50000"/>
                      </a:schemeClr>
                    </a:solidFill>
                  </a:rPr>
                  <a:t> and predict  by majority.</a:t>
                </a:r>
              </a:p>
              <a:p>
                <a:pPr lvl="1"/>
                <a:r>
                  <a:rPr lang="en-US" dirty="0">
                    <a:solidFill>
                      <a:schemeClr val="tx1">
                        <a:lumMod val="50000"/>
                        <a:lumOff val="50000"/>
                      </a:schemeClr>
                    </a:solidFill>
                  </a:rPr>
                  <a:t>Predict </a:t>
                </a:r>
                <a14:m>
                  <m:oMath xmlns:m="http://schemas.openxmlformats.org/officeDocument/2006/math">
                    <m:r>
                      <a:rPr lang="en-US" b="0" i="1" dirty="0">
                        <a:solidFill>
                          <a:schemeClr val="tx1">
                            <a:lumMod val="50000"/>
                            <a:lumOff val="50000"/>
                          </a:schemeClr>
                        </a:solidFill>
                        <a:latin typeface="Cambria Math" panose="02040503050406030204" pitchFamily="18" charset="0"/>
                      </a:rPr>
                      <m:t>1</m:t>
                    </m:r>
                  </m:oMath>
                </a14:m>
                <a:r>
                  <a:rPr lang="en-US" dirty="0">
                    <a:solidFill>
                      <a:schemeClr val="tx1">
                        <a:lumMod val="50000"/>
                        <a:lumOff val="50000"/>
                      </a:schemeClr>
                    </a:solidFill>
                  </a:rPr>
                  <a:t> </a:t>
                </a:r>
                <a:r>
                  <a:rPr lang="en-US" dirty="0" err="1">
                    <a:solidFill>
                      <a:schemeClr val="tx1">
                        <a:lumMod val="50000"/>
                        <a:lumOff val="50000"/>
                      </a:schemeClr>
                    </a:solidFill>
                  </a:rPr>
                  <a:t>iff</a:t>
                </a:r>
                <a:r>
                  <a:rPr lang="en-US" dirty="0">
                    <a:solidFill>
                      <a:schemeClr val="tx1">
                        <a:lumMod val="50000"/>
                        <a:lumOff val="50000"/>
                      </a:schemeClr>
                    </a:solidFill>
                  </a:rPr>
                  <a:t> </a:t>
                </a:r>
              </a:p>
              <a:p>
                <a:pPr lvl="2"/>
                <a14:m>
                  <m:oMath xmlns:m="http://schemas.openxmlformats.org/officeDocument/2006/math">
                    <m:d>
                      <m:dPr>
                        <m:begChr m:val="|"/>
                        <m:endChr m:val="|"/>
                        <m:ctrlPr>
                          <a:rPr lang="en-US" b="0" i="1" dirty="0">
                            <a:solidFill>
                              <a:schemeClr val="tx1">
                                <a:lumMod val="50000"/>
                                <a:lumOff val="50000"/>
                              </a:schemeClr>
                            </a:solidFill>
                            <a:latin typeface="Cambria Math" panose="02040503050406030204" pitchFamily="18" charset="0"/>
                          </a:rPr>
                        </m:ctrlPr>
                      </m:dPr>
                      <m:e>
                        <m:d>
                          <m:dPr>
                            <m:begChr m:val="{"/>
                            <m:endChr m:val="}"/>
                            <m:ctrlPr>
                              <a:rPr lang="en-US" b="0" i="1" dirty="0">
                                <a:solidFill>
                                  <a:schemeClr val="tx1">
                                    <a:lumMod val="50000"/>
                                    <a:lumOff val="50000"/>
                                  </a:schemeClr>
                                </a:solidFill>
                                <a:latin typeface="Cambria Math" panose="02040503050406030204" pitchFamily="18" charset="0"/>
                              </a:rPr>
                            </m:ctrlPr>
                          </m:dPr>
                          <m:e>
                            <m:sSub>
                              <m:sSubPr>
                                <m:ctrlPr>
                                  <a:rPr lang="en-US" b="0" i="1" dirty="0">
                                    <a:solidFill>
                                      <a:schemeClr val="tx1">
                                        <a:lumMod val="50000"/>
                                        <a:lumOff val="50000"/>
                                      </a:schemeClr>
                                    </a:solidFill>
                                    <a:latin typeface="Cambria Math" panose="02040503050406030204" pitchFamily="18" charset="0"/>
                                  </a:rPr>
                                </m:ctrlPr>
                              </m:sSubPr>
                              <m:e>
                                <m:r>
                                  <a:rPr lang="en-US" b="0" i="1" dirty="0">
                                    <a:solidFill>
                                      <a:schemeClr val="tx1">
                                        <a:lumMod val="50000"/>
                                        <a:lumOff val="50000"/>
                                      </a:schemeClr>
                                    </a:solidFill>
                                    <a:latin typeface="Cambria Math" panose="02040503050406030204" pitchFamily="18" charset="0"/>
                                  </a:rPr>
                                  <m:t>𝑓</m:t>
                                </m:r>
                              </m:e>
                              <m:sub>
                                <m:r>
                                  <a:rPr lang="en-US" b="0" i="1" dirty="0">
                                    <a:solidFill>
                                      <a:schemeClr val="tx1">
                                        <a:lumMod val="50000"/>
                                        <a:lumOff val="50000"/>
                                      </a:schemeClr>
                                    </a:solidFill>
                                    <a:latin typeface="Cambria Math" panose="02040503050406030204" pitchFamily="18" charset="0"/>
                                  </a:rPr>
                                  <m:t>𝑗</m:t>
                                </m:r>
                              </m:sub>
                            </m:sSub>
                            <m:r>
                              <a:rPr lang="en-US" b="0" i="1" dirty="0">
                                <a:solidFill>
                                  <a:schemeClr val="tx1">
                                    <a:lumMod val="50000"/>
                                    <a:lumOff val="50000"/>
                                  </a:schemeClr>
                                </a:solidFill>
                                <a:latin typeface="Cambria Math" panose="02040503050406030204" pitchFamily="18" charset="0"/>
                                <a:ea typeface="Cambria Math" panose="02040503050406030204" pitchFamily="18" charset="0"/>
                              </a:rPr>
                              <m:t>∈</m:t>
                            </m:r>
                            <m:sSub>
                              <m:sSubPr>
                                <m:ctrlPr>
                                  <a:rPr lang="en-US" b="0" i="1" dirty="0">
                                    <a:solidFill>
                                      <a:schemeClr val="tx1">
                                        <a:lumMod val="50000"/>
                                        <a:lumOff val="50000"/>
                                      </a:schemeClr>
                                    </a:solidFill>
                                    <a:latin typeface="Cambria Math" panose="02040503050406030204" pitchFamily="18" charset="0"/>
                                  </a:rPr>
                                </m:ctrlPr>
                              </m:sSubPr>
                              <m:e>
                                <m:r>
                                  <a:rPr lang="en-US" b="0" i="1" dirty="0">
                                    <a:solidFill>
                                      <a:schemeClr val="tx1">
                                        <a:lumMod val="50000"/>
                                        <a:lumOff val="50000"/>
                                      </a:schemeClr>
                                    </a:solidFill>
                                    <a:latin typeface="Cambria Math" panose="02040503050406030204" pitchFamily="18" charset="0"/>
                                  </a:rPr>
                                  <m:t>𝐶</m:t>
                                </m:r>
                              </m:e>
                              <m:sub>
                                <m:r>
                                  <a:rPr lang="en-US" b="0" i="1" dirty="0">
                                    <a:solidFill>
                                      <a:schemeClr val="tx1">
                                        <a:lumMod val="50000"/>
                                        <a:lumOff val="50000"/>
                                      </a:schemeClr>
                                    </a:solidFill>
                                    <a:latin typeface="Cambria Math" panose="02040503050406030204" pitchFamily="18" charset="0"/>
                                  </a:rPr>
                                  <m:t>𝑖</m:t>
                                </m:r>
                              </m:sub>
                            </m:sSub>
                            <m:r>
                              <a:rPr lang="en-US" b="0" i="1" dirty="0">
                                <a:solidFill>
                                  <a:schemeClr val="tx1">
                                    <a:lumMod val="50000"/>
                                    <a:lumOff val="50000"/>
                                  </a:schemeClr>
                                </a:solidFill>
                                <a:latin typeface="Cambria Math" panose="02040503050406030204" pitchFamily="18" charset="0"/>
                              </a:rPr>
                              <m:t> ;</m:t>
                            </m:r>
                            <m:sSub>
                              <m:sSubPr>
                                <m:ctrlPr>
                                  <a:rPr lang="en-US" b="0" i="1" dirty="0">
                                    <a:solidFill>
                                      <a:schemeClr val="tx1">
                                        <a:lumMod val="50000"/>
                                        <a:lumOff val="50000"/>
                                      </a:schemeClr>
                                    </a:solidFill>
                                    <a:latin typeface="Cambria Math" panose="02040503050406030204" pitchFamily="18" charset="0"/>
                                  </a:rPr>
                                </m:ctrlPr>
                              </m:sSubPr>
                              <m:e>
                                <m:r>
                                  <a:rPr lang="en-US" b="0" i="1" dirty="0">
                                    <a:solidFill>
                                      <a:schemeClr val="tx1">
                                        <a:lumMod val="50000"/>
                                        <a:lumOff val="50000"/>
                                      </a:schemeClr>
                                    </a:solidFill>
                                    <a:latin typeface="Cambria Math" panose="02040503050406030204" pitchFamily="18" charset="0"/>
                                  </a:rPr>
                                  <m:t>𝑓</m:t>
                                </m:r>
                              </m:e>
                              <m:sub>
                                <m:r>
                                  <a:rPr lang="en-US" b="0" i="1" dirty="0">
                                    <a:solidFill>
                                      <a:schemeClr val="tx1">
                                        <a:lumMod val="50000"/>
                                        <a:lumOff val="50000"/>
                                      </a:schemeClr>
                                    </a:solidFill>
                                    <a:latin typeface="Cambria Math" panose="02040503050406030204" pitchFamily="18" charset="0"/>
                                  </a:rPr>
                                  <m:t>𝑗</m:t>
                                </m:r>
                              </m:sub>
                            </m:sSub>
                            <m:d>
                              <m:dPr>
                                <m:ctrlPr>
                                  <a:rPr lang="en-US" b="0" i="1" dirty="0">
                                    <a:solidFill>
                                      <a:schemeClr val="tx1">
                                        <a:lumMod val="50000"/>
                                        <a:lumOff val="50000"/>
                                      </a:schemeClr>
                                    </a:solidFill>
                                    <a:latin typeface="Cambria Math" panose="02040503050406030204" pitchFamily="18" charset="0"/>
                                  </a:rPr>
                                </m:ctrlPr>
                              </m:dPr>
                              <m:e>
                                <m:sSub>
                                  <m:sSubPr>
                                    <m:ctrlPr>
                                      <a:rPr lang="en-US" b="0" i="1" dirty="0">
                                        <a:solidFill>
                                          <a:schemeClr val="tx1">
                                            <a:lumMod val="50000"/>
                                            <a:lumOff val="50000"/>
                                          </a:schemeClr>
                                        </a:solidFill>
                                        <a:latin typeface="Cambria Math" panose="02040503050406030204" pitchFamily="18" charset="0"/>
                                      </a:rPr>
                                    </m:ctrlPr>
                                  </m:sSubPr>
                                  <m:e>
                                    <m:r>
                                      <a:rPr lang="en-US" b="0" i="1" dirty="0">
                                        <a:solidFill>
                                          <a:schemeClr val="tx1">
                                            <a:lumMod val="50000"/>
                                            <a:lumOff val="50000"/>
                                          </a:schemeClr>
                                        </a:solidFill>
                                        <a:latin typeface="Cambria Math" panose="02040503050406030204" pitchFamily="18" charset="0"/>
                                      </a:rPr>
                                      <m:t>𝑒</m:t>
                                    </m:r>
                                  </m:e>
                                  <m:sub>
                                    <m:r>
                                      <a:rPr lang="en-US" b="0" i="1" dirty="0">
                                        <a:solidFill>
                                          <a:schemeClr val="tx1">
                                            <a:lumMod val="50000"/>
                                            <a:lumOff val="50000"/>
                                          </a:schemeClr>
                                        </a:solidFill>
                                        <a:latin typeface="Cambria Math" panose="02040503050406030204" pitchFamily="18" charset="0"/>
                                      </a:rPr>
                                      <m:t>𝑖</m:t>
                                    </m:r>
                                  </m:sub>
                                </m:sSub>
                              </m:e>
                            </m:d>
                            <m:r>
                              <a:rPr lang="en-US" b="0" i="1" dirty="0">
                                <a:solidFill>
                                  <a:schemeClr val="tx1">
                                    <a:lumMod val="50000"/>
                                    <a:lumOff val="50000"/>
                                  </a:schemeClr>
                                </a:solidFill>
                                <a:latin typeface="Cambria Math" panose="02040503050406030204" pitchFamily="18" charset="0"/>
                              </a:rPr>
                              <m:t>=0</m:t>
                            </m:r>
                          </m:e>
                        </m:d>
                      </m:e>
                    </m:d>
                    <m:r>
                      <a:rPr lang="en-US" b="0" i="1" dirty="0">
                        <a:solidFill>
                          <a:schemeClr val="tx1">
                            <a:lumMod val="50000"/>
                            <a:lumOff val="50000"/>
                          </a:schemeClr>
                        </a:solidFill>
                        <a:latin typeface="Cambria Math" panose="02040503050406030204" pitchFamily="18" charset="0"/>
                      </a:rPr>
                      <m:t>&lt;</m:t>
                    </m:r>
                    <m:d>
                      <m:dPr>
                        <m:begChr m:val="|"/>
                        <m:endChr m:val="|"/>
                        <m:ctrlPr>
                          <a:rPr lang="en-US" i="1" dirty="0">
                            <a:solidFill>
                              <a:schemeClr val="tx1">
                                <a:lumMod val="50000"/>
                                <a:lumOff val="50000"/>
                              </a:schemeClr>
                            </a:solidFill>
                            <a:latin typeface="Cambria Math" panose="02040503050406030204" pitchFamily="18" charset="0"/>
                          </a:rPr>
                        </m:ctrlPr>
                      </m:dPr>
                      <m:e>
                        <m:d>
                          <m:dPr>
                            <m:begChr m:val="{"/>
                            <m:endChr m:val="}"/>
                            <m:ctrlPr>
                              <a:rPr lang="en-US" i="1" dirty="0">
                                <a:solidFill>
                                  <a:schemeClr val="tx1">
                                    <a:lumMod val="50000"/>
                                    <a:lumOff val="50000"/>
                                  </a:schemeClr>
                                </a:solidFill>
                                <a:latin typeface="Cambria Math" panose="02040503050406030204" pitchFamily="18" charset="0"/>
                              </a:rPr>
                            </m:ctrlPr>
                          </m:dPr>
                          <m:e>
                            <m:sSub>
                              <m:sSubPr>
                                <m:ctrlPr>
                                  <a:rPr lang="en-US" i="1" dirty="0">
                                    <a:solidFill>
                                      <a:schemeClr val="tx1">
                                        <a:lumMod val="50000"/>
                                        <a:lumOff val="50000"/>
                                      </a:schemeClr>
                                    </a:solidFill>
                                    <a:latin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rPr>
                                  <m:t>𝑓</m:t>
                                </m:r>
                              </m:e>
                              <m:sub>
                                <m:r>
                                  <a:rPr lang="en-US" i="1" dirty="0">
                                    <a:solidFill>
                                      <a:schemeClr val="tx1">
                                        <a:lumMod val="50000"/>
                                        <a:lumOff val="50000"/>
                                      </a:schemeClr>
                                    </a:solidFill>
                                    <a:latin typeface="Cambria Math" panose="02040503050406030204" pitchFamily="18" charset="0"/>
                                  </a:rPr>
                                  <m:t>𝑗</m:t>
                                </m:r>
                              </m:sub>
                            </m:sSub>
                            <m:r>
                              <a:rPr lang="en-US" i="1" dirty="0">
                                <a:solidFill>
                                  <a:schemeClr val="tx1">
                                    <a:lumMod val="50000"/>
                                    <a:lumOff val="50000"/>
                                  </a:schemeClr>
                                </a:solidFill>
                                <a:latin typeface="Cambria Math" panose="02040503050406030204" pitchFamily="18" charset="0"/>
                                <a:ea typeface="Cambria Math" panose="02040503050406030204" pitchFamily="18" charset="0"/>
                              </a:rPr>
                              <m:t>∈</m:t>
                            </m:r>
                            <m:sSub>
                              <m:sSubPr>
                                <m:ctrlPr>
                                  <a:rPr lang="en-US" i="1" dirty="0">
                                    <a:solidFill>
                                      <a:schemeClr val="tx1">
                                        <a:lumMod val="50000"/>
                                        <a:lumOff val="50000"/>
                                      </a:schemeClr>
                                    </a:solidFill>
                                    <a:latin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rPr>
                                  <m:t>𝐶</m:t>
                                </m:r>
                              </m:e>
                              <m:sub>
                                <m:r>
                                  <a:rPr lang="en-US" i="1" dirty="0">
                                    <a:solidFill>
                                      <a:schemeClr val="tx1">
                                        <a:lumMod val="50000"/>
                                        <a:lumOff val="50000"/>
                                      </a:schemeClr>
                                    </a:solidFill>
                                    <a:latin typeface="Cambria Math" panose="02040503050406030204" pitchFamily="18" charset="0"/>
                                  </a:rPr>
                                  <m:t>𝑖</m:t>
                                </m:r>
                              </m:sub>
                            </m:sSub>
                            <m:r>
                              <a:rPr lang="en-US" i="1" dirty="0">
                                <a:solidFill>
                                  <a:schemeClr val="tx1">
                                    <a:lumMod val="50000"/>
                                    <a:lumOff val="50000"/>
                                  </a:schemeClr>
                                </a:solidFill>
                                <a:latin typeface="Cambria Math" panose="02040503050406030204" pitchFamily="18" charset="0"/>
                              </a:rPr>
                              <m:t> ;</m:t>
                            </m:r>
                            <m:sSub>
                              <m:sSubPr>
                                <m:ctrlPr>
                                  <a:rPr lang="en-US" i="1" dirty="0">
                                    <a:solidFill>
                                      <a:schemeClr val="tx1">
                                        <a:lumMod val="50000"/>
                                        <a:lumOff val="50000"/>
                                      </a:schemeClr>
                                    </a:solidFill>
                                    <a:latin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rPr>
                                  <m:t>𝑓</m:t>
                                </m:r>
                              </m:e>
                              <m:sub>
                                <m:r>
                                  <a:rPr lang="en-US" i="1" dirty="0">
                                    <a:solidFill>
                                      <a:schemeClr val="tx1">
                                        <a:lumMod val="50000"/>
                                        <a:lumOff val="50000"/>
                                      </a:schemeClr>
                                    </a:solidFill>
                                    <a:latin typeface="Cambria Math" panose="02040503050406030204" pitchFamily="18" charset="0"/>
                                  </a:rPr>
                                  <m:t>𝑗</m:t>
                                </m:r>
                              </m:sub>
                            </m:sSub>
                            <m:d>
                              <m:dPr>
                                <m:ctrlPr>
                                  <a:rPr lang="en-US" i="1" dirty="0">
                                    <a:solidFill>
                                      <a:schemeClr val="tx1">
                                        <a:lumMod val="50000"/>
                                        <a:lumOff val="50000"/>
                                      </a:schemeClr>
                                    </a:solidFill>
                                    <a:latin typeface="Cambria Math" panose="02040503050406030204" pitchFamily="18" charset="0"/>
                                  </a:rPr>
                                </m:ctrlPr>
                              </m:dPr>
                              <m:e>
                                <m:sSub>
                                  <m:sSubPr>
                                    <m:ctrlPr>
                                      <a:rPr lang="en-US" i="1" dirty="0">
                                        <a:solidFill>
                                          <a:schemeClr val="tx1">
                                            <a:lumMod val="50000"/>
                                            <a:lumOff val="50000"/>
                                          </a:schemeClr>
                                        </a:solidFill>
                                        <a:latin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rPr>
                                      <m:t>𝑒</m:t>
                                    </m:r>
                                  </m:e>
                                  <m:sub>
                                    <m:r>
                                      <a:rPr lang="en-US" i="1" dirty="0">
                                        <a:solidFill>
                                          <a:schemeClr val="tx1">
                                            <a:lumMod val="50000"/>
                                            <a:lumOff val="50000"/>
                                          </a:schemeClr>
                                        </a:solidFill>
                                        <a:latin typeface="Cambria Math" panose="02040503050406030204" pitchFamily="18" charset="0"/>
                                      </a:rPr>
                                      <m:t>𝑖</m:t>
                                    </m:r>
                                  </m:sub>
                                </m:sSub>
                              </m:e>
                            </m:d>
                            <m:r>
                              <a:rPr lang="en-US" i="1" dirty="0">
                                <a:solidFill>
                                  <a:schemeClr val="tx1">
                                    <a:lumMod val="50000"/>
                                    <a:lumOff val="50000"/>
                                  </a:schemeClr>
                                </a:solidFill>
                                <a:latin typeface="Cambria Math" panose="02040503050406030204" pitchFamily="18" charset="0"/>
                              </a:rPr>
                              <m:t>=</m:t>
                            </m:r>
                            <m:r>
                              <a:rPr lang="en-US" b="0" i="1" dirty="0">
                                <a:solidFill>
                                  <a:schemeClr val="tx1">
                                    <a:lumMod val="50000"/>
                                    <a:lumOff val="50000"/>
                                  </a:schemeClr>
                                </a:solidFill>
                                <a:latin typeface="Cambria Math" panose="02040503050406030204" pitchFamily="18" charset="0"/>
                              </a:rPr>
                              <m:t>1</m:t>
                            </m:r>
                          </m:e>
                        </m:d>
                      </m:e>
                    </m:d>
                  </m:oMath>
                </a14:m>
                <a:endParaRPr lang="en-US" dirty="0"/>
              </a:p>
              <a:p>
                <a:pPr lvl="1"/>
                <a:r>
                  <a:rPr lang="en-US" dirty="0">
                    <a:solidFill>
                      <a:schemeClr val="tx1">
                        <a:lumMod val="50000"/>
                        <a:lumOff val="50000"/>
                      </a:schemeClr>
                    </a:solidFill>
                  </a:rPr>
                  <a:t>Clearly, </a:t>
                </a:r>
                <a14:m>
                  <m:oMath xmlns:m="http://schemas.openxmlformats.org/officeDocument/2006/math">
                    <m:sSub>
                      <m:sSubPr>
                        <m:ctrlPr>
                          <a:rPr lang="en-US" i="1" dirty="0">
                            <a:solidFill>
                              <a:schemeClr val="tx1">
                                <a:lumMod val="50000"/>
                                <a:lumOff val="50000"/>
                              </a:schemeClr>
                            </a:solidFill>
                            <a:latin typeface="Cambria Math" panose="02040503050406030204" pitchFamily="18" charset="0"/>
                          </a:rPr>
                        </m:ctrlPr>
                      </m:sSubPr>
                      <m:e>
                        <m:r>
                          <m:rPr>
                            <m:sty m:val="p"/>
                          </m:rPr>
                          <a:rPr lang="en-US" dirty="0">
                            <a:solidFill>
                              <a:schemeClr val="tx1">
                                <a:lumMod val="50000"/>
                                <a:lumOff val="50000"/>
                              </a:schemeClr>
                            </a:solidFill>
                            <a:latin typeface="Cambria Math" panose="02040503050406030204" pitchFamily="18" charset="0"/>
                          </a:rPr>
                          <m:t>C</m:t>
                        </m:r>
                      </m:e>
                      <m:sub>
                        <m:r>
                          <m:rPr>
                            <m:sty m:val="p"/>
                          </m:rPr>
                          <a:rPr lang="en-US" dirty="0">
                            <a:solidFill>
                              <a:schemeClr val="tx1">
                                <a:lumMod val="50000"/>
                                <a:lumOff val="50000"/>
                              </a:schemeClr>
                            </a:solidFill>
                            <a:latin typeface="Cambria Math" panose="02040503050406030204" pitchFamily="18" charset="0"/>
                          </a:rPr>
                          <m:t>i</m:t>
                        </m:r>
                        <m:r>
                          <a:rPr lang="en-US" dirty="0">
                            <a:solidFill>
                              <a:schemeClr val="tx1">
                                <a:lumMod val="50000"/>
                                <a:lumOff val="50000"/>
                              </a:schemeClr>
                            </a:solidFill>
                            <a:latin typeface="Cambria Math" panose="02040503050406030204" pitchFamily="18" charset="0"/>
                          </a:rPr>
                          <m:t>+1</m:t>
                        </m:r>
                      </m:sub>
                    </m:sSub>
                    <m:r>
                      <a:rPr lang="en-US" i="1" dirty="0">
                        <a:solidFill>
                          <a:schemeClr val="tx1">
                            <a:lumMod val="50000"/>
                            <a:lumOff val="50000"/>
                          </a:schemeClr>
                        </a:solidFill>
                        <a:latin typeface="Cambria Math" panose="02040503050406030204" pitchFamily="18" charset="0"/>
                      </a:rPr>
                      <m:t> ⊆</m:t>
                    </m:r>
                    <m:sSub>
                      <m:sSubPr>
                        <m:ctrlPr>
                          <a:rPr lang="en-US" i="1" dirty="0">
                            <a:solidFill>
                              <a:schemeClr val="tx1">
                                <a:lumMod val="50000"/>
                                <a:lumOff val="50000"/>
                              </a:schemeClr>
                            </a:solidFill>
                            <a:latin typeface="Cambria Math" panose="02040503050406030204" pitchFamily="18" charset="0"/>
                            <a:ea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ea typeface="Cambria Math" panose="02040503050406030204" pitchFamily="18" charset="0"/>
                          </a:rPr>
                          <m:t>𝐶</m:t>
                        </m:r>
                      </m:e>
                      <m:sub>
                        <m:r>
                          <a:rPr lang="en-US" i="1" dirty="0">
                            <a:solidFill>
                              <a:schemeClr val="tx1">
                                <a:lumMod val="50000"/>
                                <a:lumOff val="50000"/>
                              </a:schemeClr>
                            </a:solidFill>
                            <a:latin typeface="Cambria Math" panose="02040503050406030204" pitchFamily="18" charset="0"/>
                            <a:ea typeface="Cambria Math" panose="02040503050406030204" pitchFamily="18" charset="0"/>
                          </a:rPr>
                          <m:t>𝑖</m:t>
                        </m:r>
                      </m:sub>
                    </m:sSub>
                    <m:r>
                      <a:rPr lang="en-US" i="1" dirty="0">
                        <a:solidFill>
                          <a:schemeClr val="tx1">
                            <a:lumMod val="50000"/>
                            <a:lumOff val="50000"/>
                          </a:schemeClr>
                        </a:solidFill>
                        <a:latin typeface="Cambria Math" panose="02040503050406030204" pitchFamily="18" charset="0"/>
                        <a:ea typeface="Cambria Math" panose="02040503050406030204" pitchFamily="18" charset="0"/>
                      </a:rPr>
                      <m:t> </m:t>
                    </m:r>
                  </m:oMath>
                </a14:m>
                <a:r>
                  <a:rPr lang="en-US" dirty="0">
                    <a:solidFill>
                      <a:schemeClr val="tx1">
                        <a:lumMod val="50000"/>
                        <a:lumOff val="50000"/>
                      </a:schemeClr>
                    </a:solidFill>
                  </a:rPr>
                  <a:t>and, if a mistake is made on the </a:t>
                </a:r>
                <a:r>
                  <a:rPr lang="en-US" dirty="0" err="1">
                    <a:solidFill>
                      <a:schemeClr val="tx1">
                        <a:lumMod val="50000"/>
                        <a:lumOff val="50000"/>
                      </a:schemeClr>
                    </a:solidFill>
                  </a:rPr>
                  <a:t>i-th</a:t>
                </a:r>
                <a:r>
                  <a:rPr lang="en-US" dirty="0">
                    <a:solidFill>
                      <a:schemeClr val="tx1">
                        <a:lumMod val="50000"/>
                        <a:lumOff val="50000"/>
                      </a:schemeClr>
                    </a:solidFill>
                  </a:rPr>
                  <a:t> example, then </a:t>
                </a:r>
                <a14:m>
                  <m:oMath xmlns:m="http://schemas.openxmlformats.org/officeDocument/2006/math">
                    <m:d>
                      <m:dPr>
                        <m:begChr m:val="|"/>
                        <m:endChr m:val="|"/>
                        <m:ctrlPr>
                          <a:rPr lang="en-US" i="1" dirty="0">
                            <a:solidFill>
                              <a:schemeClr val="tx1">
                                <a:lumMod val="50000"/>
                                <a:lumOff val="50000"/>
                              </a:schemeClr>
                            </a:solidFill>
                            <a:latin typeface="Cambria Math" panose="02040503050406030204" pitchFamily="18" charset="0"/>
                          </a:rPr>
                        </m:ctrlPr>
                      </m:dPr>
                      <m:e>
                        <m:sSub>
                          <m:sSubPr>
                            <m:ctrlPr>
                              <a:rPr lang="en-US" i="1" dirty="0">
                                <a:solidFill>
                                  <a:schemeClr val="tx1">
                                    <a:lumMod val="50000"/>
                                    <a:lumOff val="50000"/>
                                  </a:schemeClr>
                                </a:solidFill>
                                <a:latin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rPr>
                              <m:t>𝐶</m:t>
                            </m:r>
                          </m:e>
                          <m:sub>
                            <m:r>
                              <a:rPr lang="en-US" i="1" dirty="0">
                                <a:solidFill>
                                  <a:schemeClr val="tx1">
                                    <a:lumMod val="50000"/>
                                    <a:lumOff val="50000"/>
                                  </a:schemeClr>
                                </a:solidFill>
                                <a:latin typeface="Cambria Math" panose="02040503050406030204" pitchFamily="18" charset="0"/>
                              </a:rPr>
                              <m:t>𝑖</m:t>
                            </m:r>
                            <m:r>
                              <a:rPr lang="en-US" i="1" dirty="0">
                                <a:solidFill>
                                  <a:schemeClr val="tx1">
                                    <a:lumMod val="50000"/>
                                    <a:lumOff val="50000"/>
                                  </a:schemeClr>
                                </a:solidFill>
                                <a:latin typeface="Cambria Math" panose="02040503050406030204" pitchFamily="18" charset="0"/>
                              </a:rPr>
                              <m:t>+1</m:t>
                            </m:r>
                          </m:sub>
                        </m:sSub>
                      </m:e>
                    </m:d>
                    <m:r>
                      <a:rPr lang="en-US" i="1" dirty="0">
                        <a:solidFill>
                          <a:schemeClr val="tx1">
                            <a:lumMod val="50000"/>
                            <a:lumOff val="50000"/>
                          </a:schemeClr>
                        </a:solidFill>
                        <a:latin typeface="Cambria Math" panose="02040503050406030204" pitchFamily="18" charset="0"/>
                      </a:rPr>
                      <m:t>&lt;</m:t>
                    </m:r>
                    <m:f>
                      <m:fPr>
                        <m:ctrlPr>
                          <a:rPr lang="en-US" i="1" dirty="0">
                            <a:solidFill>
                              <a:schemeClr val="tx1">
                                <a:lumMod val="50000"/>
                                <a:lumOff val="50000"/>
                              </a:schemeClr>
                            </a:solidFill>
                            <a:latin typeface="Cambria Math" panose="02040503050406030204" pitchFamily="18" charset="0"/>
                          </a:rPr>
                        </m:ctrlPr>
                      </m:fPr>
                      <m:num>
                        <m:r>
                          <a:rPr lang="en-US" b="0" i="1" dirty="0">
                            <a:solidFill>
                              <a:schemeClr val="tx1">
                                <a:lumMod val="50000"/>
                                <a:lumOff val="50000"/>
                              </a:schemeClr>
                            </a:solidFill>
                            <a:latin typeface="Cambria Math" panose="02040503050406030204" pitchFamily="18" charset="0"/>
                          </a:rPr>
                          <m:t>1</m:t>
                        </m:r>
                      </m:num>
                      <m:den>
                        <m:r>
                          <a:rPr lang="en-US" b="0" i="1" dirty="0">
                            <a:solidFill>
                              <a:schemeClr val="tx1">
                                <a:lumMod val="50000"/>
                                <a:lumOff val="50000"/>
                              </a:schemeClr>
                            </a:solidFill>
                            <a:latin typeface="Cambria Math" panose="02040503050406030204" pitchFamily="18" charset="0"/>
                          </a:rPr>
                          <m:t>2</m:t>
                        </m:r>
                      </m:den>
                    </m:f>
                    <m:d>
                      <m:dPr>
                        <m:begChr m:val="|"/>
                        <m:endChr m:val="|"/>
                        <m:ctrlPr>
                          <a:rPr lang="en-US" i="1" dirty="0">
                            <a:solidFill>
                              <a:schemeClr val="tx1">
                                <a:lumMod val="50000"/>
                                <a:lumOff val="50000"/>
                              </a:schemeClr>
                            </a:solidFill>
                            <a:latin typeface="Cambria Math" panose="02040503050406030204" pitchFamily="18" charset="0"/>
                          </a:rPr>
                        </m:ctrlPr>
                      </m:dPr>
                      <m:e>
                        <m:sSub>
                          <m:sSubPr>
                            <m:ctrlPr>
                              <a:rPr lang="en-US" i="1" dirty="0">
                                <a:solidFill>
                                  <a:schemeClr val="tx1">
                                    <a:lumMod val="50000"/>
                                    <a:lumOff val="50000"/>
                                  </a:schemeClr>
                                </a:solidFill>
                                <a:latin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rPr>
                              <m:t>𝐶</m:t>
                            </m:r>
                          </m:e>
                          <m:sub>
                            <m:r>
                              <a:rPr lang="en-US" i="1" dirty="0">
                                <a:solidFill>
                                  <a:schemeClr val="tx1">
                                    <a:lumMod val="50000"/>
                                    <a:lumOff val="50000"/>
                                  </a:schemeClr>
                                </a:solidFill>
                                <a:latin typeface="Cambria Math" panose="02040503050406030204" pitchFamily="18" charset="0"/>
                              </a:rPr>
                              <m:t>𝑖</m:t>
                            </m:r>
                          </m:sub>
                        </m:sSub>
                      </m:e>
                    </m:d>
                  </m:oMath>
                </a14:m>
                <a:r>
                  <a:rPr lang="en-US" dirty="0">
                    <a:solidFill>
                      <a:schemeClr val="tx1">
                        <a:lumMod val="50000"/>
                        <a:lumOff val="50000"/>
                      </a:schemeClr>
                    </a:solidFill>
                  </a:rPr>
                  <a:t>, so progress is made </a:t>
                </a:r>
              </a:p>
              <a:p>
                <a:r>
                  <a:rPr lang="en-US" dirty="0"/>
                  <a:t>The Halving algorithm makes at most </a:t>
                </a:r>
                <a14:m>
                  <m:oMath xmlns:m="http://schemas.openxmlformats.org/officeDocument/2006/math">
                    <m:r>
                      <m:rPr>
                        <m:sty m:val="p"/>
                      </m:rPr>
                      <a:rPr lang="en-US" b="0" i="0" dirty="0">
                        <a:solidFill>
                          <a:schemeClr val="tx1">
                            <a:lumMod val="50000"/>
                            <a:lumOff val="50000"/>
                          </a:schemeClr>
                        </a:solidFill>
                        <a:latin typeface="Cambria Math" panose="02040503050406030204" pitchFamily="18" charset="0"/>
                      </a:rPr>
                      <m:t>log</m:t>
                    </m:r>
                    <m:r>
                      <a:rPr lang="en-US" b="0" i="1" dirty="0">
                        <a:solidFill>
                          <a:schemeClr val="tx1">
                            <a:lumMod val="50000"/>
                            <a:lumOff val="50000"/>
                          </a:schemeClr>
                        </a:solidFill>
                        <a:latin typeface="Cambria Math" panose="02040503050406030204" pitchFamily="18" charset="0"/>
                      </a:rPr>
                      <m:t>⁡(|</m:t>
                    </m:r>
                    <m:r>
                      <a:rPr lang="en-US" b="0" i="1" dirty="0">
                        <a:solidFill>
                          <a:schemeClr val="tx1">
                            <a:lumMod val="50000"/>
                            <a:lumOff val="50000"/>
                          </a:schemeClr>
                        </a:solidFill>
                        <a:latin typeface="Cambria Math" panose="02040503050406030204" pitchFamily="18" charset="0"/>
                      </a:rPr>
                      <m:t>𝐶</m:t>
                    </m:r>
                    <m:r>
                      <a:rPr lang="en-US" b="0" i="1" dirty="0">
                        <a:solidFill>
                          <a:schemeClr val="tx1">
                            <a:lumMod val="50000"/>
                            <a:lumOff val="50000"/>
                          </a:schemeClr>
                        </a:solidFill>
                        <a:latin typeface="Cambria Math" panose="02040503050406030204" pitchFamily="18" charset="0"/>
                      </a:rPr>
                      <m:t>|)</m:t>
                    </m:r>
                  </m:oMath>
                </a14:m>
                <a:r>
                  <a:rPr lang="en-US" dirty="0">
                    <a:solidFill>
                      <a:schemeClr val="tx1">
                        <a:lumMod val="50000"/>
                        <a:lumOff val="50000"/>
                      </a:schemeClr>
                    </a:solidFill>
                  </a:rPr>
                  <a:t> </a:t>
                </a:r>
                <a:r>
                  <a:rPr lang="en-US" dirty="0"/>
                  <a:t>mistakes</a:t>
                </a:r>
              </a:p>
              <a:p>
                <a:pPr lvl="1"/>
                <a:r>
                  <a:rPr lang="en-US" dirty="0"/>
                  <a:t>Of course, this is a theoretical algorithm; can this be achieved with an efficient algorithm?</a:t>
                </a:r>
              </a:p>
              <a:p>
                <a:endParaRPr lang="en-US" dirty="0"/>
              </a:p>
            </p:txBody>
          </p:sp>
        </mc:Choice>
        <mc:Fallback xmlns="">
          <p:sp>
            <p:nvSpPr>
              <p:cNvPr id="6" name="Content Placeholder 5"/>
              <p:cNvSpPr>
                <a:spLocks noGrp="1" noRot="1" noChangeAspect="1" noMove="1" noResize="1" noEditPoints="1" noAdjustHandles="1" noChangeArrowheads="1" noChangeShapeType="1" noTextEdit="1"/>
              </p:cNvSpPr>
              <p:nvPr>
                <p:ph idx="1"/>
              </p:nvPr>
            </p:nvSpPr>
            <p:spPr>
              <a:xfrm>
                <a:off x="430463" y="902369"/>
                <a:ext cx="8354307" cy="3690798"/>
              </a:xfrm>
              <a:blipFill>
                <a:blip r:embed="rId3"/>
                <a:stretch>
                  <a:fillRect l="-657" t="-1653" r="-949" b="-826"/>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4BD8FABD-8ED6-C043-9F28-95C3B56A5E8B}"/>
              </a:ext>
            </a:extLst>
          </p:cNvPr>
          <p:cNvSpPr txBox="1"/>
          <p:nvPr/>
        </p:nvSpPr>
        <p:spPr>
          <a:xfrm>
            <a:off x="4114800" y="2089297"/>
            <a:ext cx="65" cy="276999"/>
          </a:xfrm>
          <a:prstGeom prst="rect">
            <a:avLst/>
          </a:prstGeom>
          <a:noFill/>
        </p:spPr>
        <p:txBody>
          <a:bodyPr wrap="none" lIns="0" tIns="0" rIns="0" bIns="0" rtlCol="0">
            <a:spAutoFit/>
          </a:bodyPr>
          <a:lstStyle/>
          <a:p>
            <a:endParaRPr lang="en-US"/>
          </a:p>
        </p:txBody>
      </p:sp>
    </p:spTree>
    <p:extLst>
      <p:ext uri="{BB962C8B-B14F-4D97-AF65-F5344CB8AC3E}">
        <p14:creationId xmlns:p14="http://schemas.microsoft.com/office/powerpoint/2010/main" val="1242392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290A62C-F7EB-4847-AE6C-B5EDD3F056E7}" type="slidenum">
              <a:rPr lang="en-US" smtClean="0"/>
              <a:pPr/>
              <a:t>3</a:t>
            </a:fld>
            <a:endParaRPr lang="en-US"/>
          </a:p>
        </p:txBody>
      </p:sp>
      <p:sp>
        <p:nvSpPr>
          <p:cNvPr id="1064962" name="Rectangle 2"/>
          <p:cNvSpPr>
            <a:spLocks noGrp="1" noChangeArrowheads="1"/>
          </p:cNvSpPr>
          <p:nvPr>
            <p:ph type="title"/>
          </p:nvPr>
        </p:nvSpPr>
        <p:spPr/>
        <p:txBody>
          <a:bodyPr/>
          <a:lstStyle/>
          <a:p>
            <a:r>
              <a:rPr lang="en-US"/>
              <a:t>A Guide</a:t>
            </a:r>
            <a:endParaRPr lang="en-US" dirty="0"/>
          </a:p>
        </p:txBody>
      </p:sp>
      <p:sp>
        <p:nvSpPr>
          <p:cNvPr id="1064963" name="Rectangle 3"/>
          <p:cNvSpPr>
            <a:spLocks noGrp="1" noChangeArrowheads="1"/>
          </p:cNvSpPr>
          <p:nvPr>
            <p:ph idx="1"/>
          </p:nvPr>
        </p:nvSpPr>
        <p:spPr/>
        <p:txBody>
          <a:bodyPr>
            <a:normAutofit fontScale="92500" lnSpcReduction="20000"/>
          </a:bodyPr>
          <a:lstStyle/>
          <a:p>
            <a:r>
              <a:rPr lang="en-US" dirty="0"/>
              <a:t>Versions of Perceptron	</a:t>
            </a:r>
          </a:p>
          <a:p>
            <a:pPr lvl="1"/>
            <a:r>
              <a:rPr lang="en-US" dirty="0"/>
              <a:t>How to deal better with large features spaces &amp; sparsity?</a:t>
            </a:r>
          </a:p>
          <a:p>
            <a:pPr lvl="1"/>
            <a:r>
              <a:rPr lang="en-US" dirty="0"/>
              <a:t>Variations of Perceptron</a:t>
            </a:r>
          </a:p>
          <a:p>
            <a:pPr lvl="2"/>
            <a:r>
              <a:rPr lang="en-US" dirty="0"/>
              <a:t>Dealing with overfitting</a:t>
            </a:r>
          </a:p>
          <a:p>
            <a:pPr lvl="1"/>
            <a:r>
              <a:rPr lang="en-US" dirty="0"/>
              <a:t>Closing the loop: Back to Gradient Descent</a:t>
            </a:r>
          </a:p>
          <a:p>
            <a:pPr lvl="1"/>
            <a:r>
              <a:rPr lang="en-US" dirty="0"/>
              <a:t>Dual Representations &amp; Kernels</a:t>
            </a:r>
          </a:p>
          <a:p>
            <a:r>
              <a:rPr lang="en-US" dirty="0"/>
              <a:t>Multilayer Perceptron</a:t>
            </a:r>
          </a:p>
          <a:p>
            <a:r>
              <a:rPr lang="en-US" dirty="0"/>
              <a:t>Beyond Binary Classification? </a:t>
            </a:r>
          </a:p>
          <a:p>
            <a:pPr lvl="1"/>
            <a:r>
              <a:rPr lang="en-US" dirty="0"/>
              <a:t>Multi-class classification and Structured Prediction</a:t>
            </a:r>
          </a:p>
          <a:p>
            <a:r>
              <a:rPr lang="en-US" dirty="0"/>
              <a:t>More general way to quantify learning performance (PAC) </a:t>
            </a:r>
          </a:p>
          <a:p>
            <a:pPr lvl="1"/>
            <a:r>
              <a:rPr lang="en-US" dirty="0"/>
              <a:t>New Algorithms (SVM, Boosting)</a:t>
            </a:r>
          </a:p>
        </p:txBody>
      </p:sp>
      <p:sp>
        <p:nvSpPr>
          <p:cNvPr id="5" name="Text Box 8"/>
          <p:cNvSpPr txBox="1">
            <a:spLocks noChangeArrowheads="1"/>
          </p:cNvSpPr>
          <p:nvPr/>
        </p:nvSpPr>
        <p:spPr bwMode="auto">
          <a:xfrm>
            <a:off x="6553200" y="1647329"/>
            <a:ext cx="1828800" cy="1754326"/>
          </a:xfrm>
          <a:prstGeom prst="rect">
            <a:avLst/>
          </a:prstGeom>
          <a:solidFill>
            <a:srgbClr val="FFFFCC"/>
          </a:solidFill>
          <a:ln>
            <a:solidFill>
              <a:schemeClr val="accent1">
                <a:lumMod val="75000"/>
              </a:schemeClr>
            </a:solidFill>
          </a:ln>
          <a:effectLst/>
        </p:spPr>
        <p:txBody>
          <a:bodyPr wrap="square">
            <a:spAutoFit/>
          </a:bodyPr>
          <a:lstStyle/>
          <a:p>
            <a:r>
              <a:rPr lang="en-US" sz="1200" dirty="0">
                <a:solidFill>
                  <a:schemeClr val="accent6"/>
                </a:solidFill>
              </a:rPr>
              <a:t>Today: </a:t>
            </a:r>
          </a:p>
          <a:p>
            <a:r>
              <a:rPr lang="en-US" sz="1200" dirty="0"/>
              <a:t>Take a more general perspective and think more about </a:t>
            </a:r>
            <a:r>
              <a:rPr lang="en-US" sz="1200" dirty="0">
                <a:solidFill>
                  <a:srgbClr val="245795"/>
                </a:solidFill>
              </a:rPr>
              <a:t>learning</a:t>
            </a:r>
            <a:r>
              <a:rPr lang="en-US" sz="1200" dirty="0"/>
              <a:t>, </a:t>
            </a:r>
            <a:r>
              <a:rPr lang="en-US" sz="1200" dirty="0">
                <a:solidFill>
                  <a:srgbClr val="245795"/>
                </a:solidFill>
              </a:rPr>
              <a:t>learning protocols</a:t>
            </a:r>
            <a:r>
              <a:rPr lang="en-US" sz="1200" dirty="0"/>
              <a:t>, </a:t>
            </a:r>
            <a:r>
              <a:rPr lang="en-US" sz="1200" dirty="0">
                <a:solidFill>
                  <a:srgbClr val="245795"/>
                </a:solidFill>
              </a:rPr>
              <a:t>quantifying performance</a:t>
            </a:r>
            <a:r>
              <a:rPr lang="en-US" sz="1200" dirty="0"/>
              <a:t>, etc. </a:t>
            </a:r>
          </a:p>
          <a:p>
            <a:r>
              <a:rPr lang="en-US" sz="1200" dirty="0"/>
              <a:t>This will motivate some of the ideas we will see next. </a:t>
            </a:r>
          </a:p>
        </p:txBody>
      </p:sp>
    </p:spTree>
    <p:extLst>
      <p:ext uri="{BB962C8B-B14F-4D97-AF65-F5344CB8AC3E}">
        <p14:creationId xmlns:p14="http://schemas.microsoft.com/office/powerpoint/2010/main" val="293413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C921938-476A-4922-BE24-3B8F6A2854D9}" type="slidenum">
              <a:rPr lang="en-US" smtClean="0"/>
              <a:pPr/>
              <a:t>30</a:t>
            </a:fld>
            <a:endParaRPr lang="en-US" dirty="0"/>
          </a:p>
        </p:txBody>
      </p:sp>
      <p:sp>
        <p:nvSpPr>
          <p:cNvPr id="5" name="Title 4"/>
          <p:cNvSpPr>
            <a:spLocks noGrp="1"/>
          </p:cNvSpPr>
          <p:nvPr>
            <p:ph type="title"/>
          </p:nvPr>
        </p:nvSpPr>
        <p:spPr/>
        <p:txBody>
          <a:bodyPr/>
          <a:lstStyle/>
          <a:p>
            <a:r>
              <a:rPr lang="en-US" dirty="0"/>
              <a:t>Learning Conjunctions</a:t>
            </a:r>
          </a:p>
        </p:txBody>
      </p:sp>
      <mc:AlternateContent xmlns:mc="http://schemas.openxmlformats.org/markup-compatibility/2006" xmlns:a14="http://schemas.microsoft.com/office/drawing/2010/main">
        <mc:Choice Requires="a14">
          <p:sp>
            <p:nvSpPr>
              <p:cNvPr id="6" name="Content Placeholder 5"/>
              <p:cNvSpPr>
                <a:spLocks noGrp="1"/>
              </p:cNvSpPr>
              <p:nvPr>
                <p:ph idx="1"/>
              </p:nvPr>
            </p:nvSpPr>
            <p:spPr>
              <a:xfrm>
                <a:off x="430464" y="902368"/>
                <a:ext cx="6618921" cy="3924813"/>
              </a:xfrm>
            </p:spPr>
            <p:txBody>
              <a:bodyPr>
                <a:normAutofit fontScale="85000" lnSpcReduction="10000"/>
              </a:bodyPr>
              <a:lstStyle/>
              <a:p>
                <a:r>
                  <a:rPr lang="en-US" dirty="0"/>
                  <a:t>There is a hidden conjunctions the learner is to learn</a:t>
                </a:r>
              </a:p>
              <a:p>
                <a14:m>
                  <m:oMath xmlns:m="http://schemas.openxmlformats.org/officeDocument/2006/math">
                    <m:r>
                      <a:rPr lang="en-US" i="1" dirty="0">
                        <a:solidFill>
                          <a:schemeClr val="accent5">
                            <a:lumMod val="50000"/>
                            <a:lumOff val="50000"/>
                          </a:schemeClr>
                        </a:solidFill>
                        <a:latin typeface="Cambria Math" panose="02040503050406030204" pitchFamily="18" charset="0"/>
                      </a:rPr>
                      <m:t>𝑓</m:t>
                    </m:r>
                    <m:d>
                      <m:dPr>
                        <m:ctrlPr>
                          <a:rPr lang="en-US" i="1" dirty="0">
                            <a:solidFill>
                              <a:schemeClr val="accent5">
                                <a:lumMod val="50000"/>
                                <a:lumOff val="50000"/>
                              </a:schemeClr>
                            </a:solidFill>
                            <a:latin typeface="Cambria Math" panose="02040503050406030204" pitchFamily="18" charset="0"/>
                          </a:rPr>
                        </m:ctrlPr>
                      </m:dPr>
                      <m:e>
                        <m:sSub>
                          <m:sSubPr>
                            <m:ctrlPr>
                              <a:rPr lang="en-US" i="1" dirty="0">
                                <a:solidFill>
                                  <a:schemeClr val="accent5">
                                    <a:lumMod val="50000"/>
                                    <a:lumOff val="50000"/>
                                  </a:schemeClr>
                                </a:solidFill>
                                <a:latin typeface="Cambria Math" panose="02040503050406030204" pitchFamily="18" charset="0"/>
                              </a:rPr>
                            </m:ctrlPr>
                          </m:sSubPr>
                          <m:e>
                            <m:r>
                              <a:rPr lang="en-US" i="1" dirty="0">
                                <a:solidFill>
                                  <a:schemeClr val="accent5">
                                    <a:lumMod val="50000"/>
                                    <a:lumOff val="50000"/>
                                  </a:schemeClr>
                                </a:solidFill>
                                <a:latin typeface="Cambria Math" panose="02040503050406030204" pitchFamily="18" charset="0"/>
                              </a:rPr>
                              <m:t>𝑥</m:t>
                            </m:r>
                          </m:e>
                          <m:sub>
                            <m:r>
                              <a:rPr lang="en-US" i="1" dirty="0">
                                <a:solidFill>
                                  <a:schemeClr val="accent5">
                                    <a:lumMod val="50000"/>
                                    <a:lumOff val="50000"/>
                                  </a:schemeClr>
                                </a:solidFill>
                                <a:latin typeface="Cambria Math" panose="02040503050406030204" pitchFamily="18" charset="0"/>
                              </a:rPr>
                              <m:t>1</m:t>
                            </m:r>
                          </m:sub>
                        </m:sSub>
                        <m:r>
                          <a:rPr lang="en-US" i="1" dirty="0">
                            <a:solidFill>
                              <a:schemeClr val="accent5">
                                <a:lumMod val="50000"/>
                                <a:lumOff val="50000"/>
                              </a:schemeClr>
                            </a:solidFill>
                            <a:latin typeface="Cambria Math" panose="02040503050406030204" pitchFamily="18" charset="0"/>
                          </a:rPr>
                          <m:t>, </m:t>
                        </m:r>
                        <m:sSub>
                          <m:sSubPr>
                            <m:ctrlPr>
                              <a:rPr lang="en-US" i="1" dirty="0">
                                <a:solidFill>
                                  <a:schemeClr val="accent5">
                                    <a:lumMod val="50000"/>
                                    <a:lumOff val="50000"/>
                                  </a:schemeClr>
                                </a:solidFill>
                                <a:latin typeface="Cambria Math" panose="02040503050406030204" pitchFamily="18" charset="0"/>
                              </a:rPr>
                            </m:ctrlPr>
                          </m:sSubPr>
                          <m:e>
                            <m:r>
                              <a:rPr lang="en-US" i="1" dirty="0">
                                <a:solidFill>
                                  <a:schemeClr val="accent5">
                                    <a:lumMod val="50000"/>
                                    <a:lumOff val="50000"/>
                                  </a:schemeClr>
                                </a:solidFill>
                                <a:latin typeface="Cambria Math" panose="02040503050406030204" pitchFamily="18" charset="0"/>
                              </a:rPr>
                              <m:t>𝑥</m:t>
                            </m:r>
                          </m:e>
                          <m:sub>
                            <m:r>
                              <a:rPr lang="en-US" i="1" dirty="0">
                                <a:solidFill>
                                  <a:schemeClr val="accent5">
                                    <a:lumMod val="50000"/>
                                    <a:lumOff val="50000"/>
                                  </a:schemeClr>
                                </a:solidFill>
                                <a:latin typeface="Cambria Math" panose="02040503050406030204" pitchFamily="18" charset="0"/>
                              </a:rPr>
                              <m:t>2</m:t>
                            </m:r>
                          </m:sub>
                        </m:sSub>
                        <m:r>
                          <a:rPr lang="en-US" i="1" dirty="0">
                            <a:solidFill>
                              <a:schemeClr val="accent5">
                                <a:lumMod val="50000"/>
                                <a:lumOff val="50000"/>
                              </a:schemeClr>
                            </a:solidFill>
                            <a:latin typeface="Cambria Math" panose="02040503050406030204" pitchFamily="18" charset="0"/>
                          </a:rPr>
                          <m:t>,…, </m:t>
                        </m:r>
                        <m:sSub>
                          <m:sSubPr>
                            <m:ctrlPr>
                              <a:rPr lang="en-US" i="1" dirty="0">
                                <a:solidFill>
                                  <a:schemeClr val="accent5">
                                    <a:lumMod val="50000"/>
                                    <a:lumOff val="50000"/>
                                  </a:schemeClr>
                                </a:solidFill>
                                <a:latin typeface="Cambria Math" panose="02040503050406030204" pitchFamily="18" charset="0"/>
                              </a:rPr>
                            </m:ctrlPr>
                          </m:sSubPr>
                          <m:e>
                            <m:r>
                              <a:rPr lang="en-US" i="1" dirty="0">
                                <a:solidFill>
                                  <a:schemeClr val="accent5">
                                    <a:lumMod val="50000"/>
                                    <a:lumOff val="50000"/>
                                  </a:schemeClr>
                                </a:solidFill>
                                <a:latin typeface="Cambria Math" panose="02040503050406030204" pitchFamily="18" charset="0"/>
                              </a:rPr>
                              <m:t>𝑥</m:t>
                            </m:r>
                          </m:e>
                          <m:sub>
                            <m:r>
                              <a:rPr lang="en-US" i="1" dirty="0">
                                <a:solidFill>
                                  <a:schemeClr val="accent5">
                                    <a:lumMod val="50000"/>
                                    <a:lumOff val="50000"/>
                                  </a:schemeClr>
                                </a:solidFill>
                                <a:latin typeface="Cambria Math" panose="02040503050406030204" pitchFamily="18" charset="0"/>
                              </a:rPr>
                              <m:t>100</m:t>
                            </m:r>
                          </m:sub>
                        </m:sSub>
                      </m:e>
                    </m:d>
                    <m:r>
                      <a:rPr lang="en-US" i="1" dirty="0">
                        <a:solidFill>
                          <a:schemeClr val="accent5">
                            <a:lumMod val="50000"/>
                            <a:lumOff val="50000"/>
                          </a:schemeClr>
                        </a:solidFill>
                        <a:latin typeface="Cambria Math" panose="02040503050406030204" pitchFamily="18" charset="0"/>
                      </a:rPr>
                      <m:t>=</m:t>
                    </m:r>
                    <m:sSub>
                      <m:sSubPr>
                        <m:ctrlPr>
                          <a:rPr lang="en-US" i="1" dirty="0">
                            <a:solidFill>
                              <a:schemeClr val="accent5">
                                <a:lumMod val="50000"/>
                                <a:lumOff val="50000"/>
                              </a:schemeClr>
                            </a:solidFill>
                            <a:latin typeface="Cambria Math" panose="02040503050406030204" pitchFamily="18" charset="0"/>
                          </a:rPr>
                        </m:ctrlPr>
                      </m:sSubPr>
                      <m:e>
                        <m:r>
                          <a:rPr lang="en-US" i="1" dirty="0">
                            <a:solidFill>
                              <a:schemeClr val="accent5">
                                <a:lumMod val="50000"/>
                                <a:lumOff val="50000"/>
                              </a:schemeClr>
                            </a:solidFill>
                            <a:latin typeface="Cambria Math" panose="02040503050406030204" pitchFamily="18" charset="0"/>
                          </a:rPr>
                          <m:t>𝑥</m:t>
                        </m:r>
                      </m:e>
                      <m:sub>
                        <m:r>
                          <a:rPr lang="en-US" i="1" dirty="0">
                            <a:solidFill>
                              <a:schemeClr val="accent5">
                                <a:lumMod val="50000"/>
                                <a:lumOff val="50000"/>
                              </a:schemeClr>
                            </a:solidFill>
                            <a:latin typeface="Cambria Math" panose="02040503050406030204" pitchFamily="18" charset="0"/>
                          </a:rPr>
                          <m:t>2</m:t>
                        </m:r>
                      </m:sub>
                    </m:sSub>
                    <m:r>
                      <a:rPr lang="en-US" i="1" dirty="0">
                        <a:solidFill>
                          <a:schemeClr val="accent5">
                            <a:lumMod val="50000"/>
                            <a:lumOff val="50000"/>
                          </a:schemeClr>
                        </a:solidFill>
                        <a:latin typeface="Cambria Math" panose="02040503050406030204" pitchFamily="18" charset="0"/>
                        <a:ea typeface="Cambria Math" panose="02040503050406030204" pitchFamily="18" charset="0"/>
                      </a:rPr>
                      <m:t>∧</m:t>
                    </m:r>
                    <m:sSub>
                      <m:sSubPr>
                        <m:ctrlPr>
                          <a:rPr lang="en-US" i="1" dirty="0">
                            <a:solidFill>
                              <a:schemeClr val="accent5">
                                <a:lumMod val="50000"/>
                                <a:lumOff val="50000"/>
                              </a:schemeClr>
                            </a:solidFill>
                            <a:latin typeface="Cambria Math" panose="02040503050406030204" pitchFamily="18" charset="0"/>
                          </a:rPr>
                        </m:ctrlPr>
                      </m:sSubPr>
                      <m:e>
                        <m:r>
                          <a:rPr lang="en-US" i="1" dirty="0">
                            <a:solidFill>
                              <a:schemeClr val="accent5">
                                <a:lumMod val="50000"/>
                                <a:lumOff val="50000"/>
                              </a:schemeClr>
                            </a:solidFill>
                            <a:latin typeface="Cambria Math" panose="02040503050406030204" pitchFamily="18" charset="0"/>
                          </a:rPr>
                          <m:t>𝑥</m:t>
                        </m:r>
                      </m:e>
                      <m:sub>
                        <m:r>
                          <a:rPr lang="en-US" i="1" dirty="0">
                            <a:solidFill>
                              <a:schemeClr val="accent5">
                                <a:lumMod val="50000"/>
                                <a:lumOff val="50000"/>
                              </a:schemeClr>
                            </a:solidFill>
                            <a:latin typeface="Cambria Math" panose="02040503050406030204" pitchFamily="18" charset="0"/>
                          </a:rPr>
                          <m:t>3</m:t>
                        </m:r>
                      </m:sub>
                    </m:sSub>
                  </m:oMath>
                </a14:m>
                <a:r>
                  <a:rPr lang="en-US" dirty="0">
                    <a:solidFill>
                      <a:schemeClr val="accent5">
                        <a:lumMod val="50000"/>
                        <a:lumOff val="50000"/>
                      </a:schemeClr>
                    </a:solidFill>
                    <a:ea typeface="Cambria Math" panose="02040503050406030204" pitchFamily="18" charset="0"/>
                  </a:rPr>
                  <a:t> </a:t>
                </a:r>
                <a14:m>
                  <m:oMath xmlns:m="http://schemas.openxmlformats.org/officeDocument/2006/math">
                    <m:r>
                      <a:rPr lang="en-US" i="1" dirty="0">
                        <a:solidFill>
                          <a:schemeClr val="accent5">
                            <a:lumMod val="50000"/>
                            <a:lumOff val="50000"/>
                          </a:schemeClr>
                        </a:solidFill>
                        <a:latin typeface="Cambria Math" panose="02040503050406030204" pitchFamily="18" charset="0"/>
                        <a:ea typeface="Cambria Math" panose="02040503050406030204" pitchFamily="18" charset="0"/>
                      </a:rPr>
                      <m:t>∧</m:t>
                    </m:r>
                    <m:sSub>
                      <m:sSubPr>
                        <m:ctrlPr>
                          <a:rPr lang="en-US" i="1" dirty="0">
                            <a:solidFill>
                              <a:schemeClr val="accent5">
                                <a:lumMod val="50000"/>
                                <a:lumOff val="50000"/>
                              </a:schemeClr>
                            </a:solidFill>
                            <a:latin typeface="Cambria Math" panose="02040503050406030204" pitchFamily="18" charset="0"/>
                          </a:rPr>
                        </m:ctrlPr>
                      </m:sSubPr>
                      <m:e>
                        <m:r>
                          <a:rPr lang="en-US" i="1" dirty="0">
                            <a:solidFill>
                              <a:schemeClr val="accent5">
                                <a:lumMod val="50000"/>
                                <a:lumOff val="50000"/>
                              </a:schemeClr>
                            </a:solidFill>
                            <a:latin typeface="Cambria Math" panose="02040503050406030204" pitchFamily="18" charset="0"/>
                          </a:rPr>
                          <m:t>𝑥</m:t>
                        </m:r>
                      </m:e>
                      <m:sub>
                        <m:r>
                          <a:rPr lang="en-US" i="1" dirty="0">
                            <a:solidFill>
                              <a:schemeClr val="accent5">
                                <a:lumMod val="50000"/>
                                <a:lumOff val="50000"/>
                              </a:schemeClr>
                            </a:solidFill>
                            <a:latin typeface="Cambria Math" panose="02040503050406030204" pitchFamily="18" charset="0"/>
                          </a:rPr>
                          <m:t>4</m:t>
                        </m:r>
                      </m:sub>
                    </m:sSub>
                  </m:oMath>
                </a14:m>
                <a:r>
                  <a:rPr lang="en-US" dirty="0">
                    <a:solidFill>
                      <a:schemeClr val="accent5">
                        <a:lumMod val="50000"/>
                        <a:lumOff val="50000"/>
                      </a:schemeClr>
                    </a:solidFill>
                    <a:ea typeface="Cambria Math" panose="02040503050406030204" pitchFamily="18" charset="0"/>
                  </a:rPr>
                  <a:t> </a:t>
                </a:r>
                <a14:m>
                  <m:oMath xmlns:m="http://schemas.openxmlformats.org/officeDocument/2006/math">
                    <m:r>
                      <a:rPr lang="en-US" i="1" dirty="0">
                        <a:solidFill>
                          <a:schemeClr val="accent5">
                            <a:lumMod val="50000"/>
                            <a:lumOff val="50000"/>
                          </a:schemeClr>
                        </a:solidFill>
                        <a:latin typeface="Cambria Math" panose="02040503050406030204" pitchFamily="18" charset="0"/>
                        <a:ea typeface="Cambria Math" panose="02040503050406030204" pitchFamily="18" charset="0"/>
                      </a:rPr>
                      <m:t>∧</m:t>
                    </m:r>
                    <m:sSub>
                      <m:sSubPr>
                        <m:ctrlPr>
                          <a:rPr lang="en-US" i="1" dirty="0">
                            <a:solidFill>
                              <a:schemeClr val="accent5">
                                <a:lumMod val="50000"/>
                                <a:lumOff val="50000"/>
                              </a:schemeClr>
                            </a:solidFill>
                            <a:latin typeface="Cambria Math" panose="02040503050406030204" pitchFamily="18" charset="0"/>
                          </a:rPr>
                        </m:ctrlPr>
                      </m:sSubPr>
                      <m:e>
                        <m:r>
                          <a:rPr lang="en-US" i="1" dirty="0">
                            <a:solidFill>
                              <a:schemeClr val="accent5">
                                <a:lumMod val="50000"/>
                                <a:lumOff val="50000"/>
                              </a:schemeClr>
                            </a:solidFill>
                            <a:latin typeface="Cambria Math" panose="02040503050406030204" pitchFamily="18" charset="0"/>
                          </a:rPr>
                          <m:t>𝑥</m:t>
                        </m:r>
                      </m:e>
                      <m:sub>
                        <m:r>
                          <a:rPr lang="en-US" i="1" dirty="0">
                            <a:solidFill>
                              <a:schemeClr val="accent5">
                                <a:lumMod val="50000"/>
                                <a:lumOff val="50000"/>
                              </a:schemeClr>
                            </a:solidFill>
                            <a:latin typeface="Cambria Math" panose="02040503050406030204" pitchFamily="18" charset="0"/>
                          </a:rPr>
                          <m:t>5</m:t>
                        </m:r>
                      </m:sub>
                    </m:sSub>
                    <m:r>
                      <a:rPr lang="en-US" i="1" dirty="0">
                        <a:solidFill>
                          <a:schemeClr val="accent5">
                            <a:lumMod val="50000"/>
                            <a:lumOff val="50000"/>
                          </a:schemeClr>
                        </a:solidFill>
                        <a:latin typeface="Cambria Math" panose="02040503050406030204" pitchFamily="18" charset="0"/>
                        <a:ea typeface="Cambria Math" panose="02040503050406030204" pitchFamily="18" charset="0"/>
                      </a:rPr>
                      <m:t>∧</m:t>
                    </m:r>
                    <m:sSub>
                      <m:sSubPr>
                        <m:ctrlPr>
                          <a:rPr lang="en-US" i="1" dirty="0">
                            <a:solidFill>
                              <a:schemeClr val="accent5">
                                <a:lumMod val="50000"/>
                                <a:lumOff val="50000"/>
                              </a:schemeClr>
                            </a:solidFill>
                            <a:latin typeface="Cambria Math" panose="02040503050406030204" pitchFamily="18" charset="0"/>
                          </a:rPr>
                        </m:ctrlPr>
                      </m:sSubPr>
                      <m:e>
                        <m:r>
                          <a:rPr lang="en-US" i="1" dirty="0">
                            <a:solidFill>
                              <a:schemeClr val="accent5">
                                <a:lumMod val="50000"/>
                                <a:lumOff val="50000"/>
                              </a:schemeClr>
                            </a:solidFill>
                            <a:latin typeface="Cambria Math" panose="02040503050406030204" pitchFamily="18" charset="0"/>
                          </a:rPr>
                          <m:t>𝑥</m:t>
                        </m:r>
                      </m:e>
                      <m:sub>
                        <m:r>
                          <a:rPr lang="en-US" i="1" dirty="0">
                            <a:solidFill>
                              <a:schemeClr val="accent5">
                                <a:lumMod val="50000"/>
                                <a:lumOff val="50000"/>
                              </a:schemeClr>
                            </a:solidFill>
                            <a:latin typeface="Cambria Math" panose="02040503050406030204" pitchFamily="18" charset="0"/>
                          </a:rPr>
                          <m:t>100</m:t>
                        </m:r>
                      </m:sub>
                    </m:sSub>
                  </m:oMath>
                </a14:m>
                <a:endParaRPr lang="en-US" dirty="0"/>
              </a:p>
              <a:p>
                <a:r>
                  <a:rPr lang="en-US" dirty="0"/>
                  <a:t>The number of (all; not monotone) conjunctions: </a:t>
                </a:r>
                <a14:m>
                  <m:oMath xmlns:m="http://schemas.openxmlformats.org/officeDocument/2006/math">
                    <m:sSup>
                      <m:sSupPr>
                        <m:ctrlPr>
                          <a:rPr lang="en-US" i="1" smtClean="0">
                            <a:solidFill>
                              <a:schemeClr val="tx1">
                                <a:lumMod val="50000"/>
                                <a:lumOff val="50000"/>
                              </a:schemeClr>
                            </a:solidFill>
                            <a:latin typeface="Cambria Math" panose="02040503050406030204" pitchFamily="18" charset="0"/>
                          </a:rPr>
                        </m:ctrlPr>
                      </m:sSupPr>
                      <m:e>
                        <m:d>
                          <m:dPr>
                            <m:begChr m:val="|"/>
                            <m:endChr m:val="|"/>
                            <m:ctrlPr>
                              <a:rPr lang="en-US" b="0" i="1" smtClean="0">
                                <a:solidFill>
                                  <a:schemeClr val="tx1">
                                    <a:lumMod val="50000"/>
                                    <a:lumOff val="50000"/>
                                  </a:schemeClr>
                                </a:solidFill>
                                <a:latin typeface="Cambria Math" panose="02040503050406030204" pitchFamily="18" charset="0"/>
                              </a:rPr>
                            </m:ctrlPr>
                          </m:dPr>
                          <m:e>
                            <m:r>
                              <m:rPr>
                                <m:sty m:val="p"/>
                              </m:rPr>
                              <a:rPr lang="en-US" b="0" i="0" smtClean="0">
                                <a:solidFill>
                                  <a:schemeClr val="tx1">
                                    <a:lumMod val="50000"/>
                                    <a:lumOff val="50000"/>
                                  </a:schemeClr>
                                </a:solidFill>
                                <a:latin typeface="Cambria Math" panose="02040503050406030204" pitchFamily="18" charset="0"/>
                              </a:rPr>
                              <m:t>C</m:t>
                            </m:r>
                          </m:e>
                        </m:d>
                        <m:r>
                          <a:rPr lang="en-US" b="0" i="0" smtClean="0">
                            <a:solidFill>
                              <a:schemeClr val="tx1">
                                <a:lumMod val="50000"/>
                                <a:lumOff val="50000"/>
                              </a:schemeClr>
                            </a:solidFill>
                            <a:latin typeface="Cambria Math" panose="02040503050406030204" pitchFamily="18" charset="0"/>
                          </a:rPr>
                          <m:t>=</m:t>
                        </m:r>
                        <m:r>
                          <a:rPr lang="en-US" smtClean="0">
                            <a:solidFill>
                              <a:schemeClr val="tx1">
                                <a:lumMod val="50000"/>
                                <a:lumOff val="50000"/>
                              </a:schemeClr>
                            </a:solidFill>
                            <a:latin typeface="Cambria Math" panose="02040503050406030204" pitchFamily="18" charset="0"/>
                          </a:rPr>
                          <m:t>3</m:t>
                        </m:r>
                      </m:e>
                      <m:sup>
                        <m:r>
                          <a:rPr lang="en-US" smtClean="0">
                            <a:solidFill>
                              <a:schemeClr val="tx1">
                                <a:lumMod val="50000"/>
                                <a:lumOff val="50000"/>
                              </a:schemeClr>
                            </a:solidFill>
                            <a:latin typeface="Cambria Math" panose="02040503050406030204" pitchFamily="18" charset="0"/>
                          </a:rPr>
                          <m:t>𝑛</m:t>
                        </m:r>
                      </m:sup>
                    </m:sSup>
                  </m:oMath>
                </a14:m>
                <a:endParaRPr lang="en-US" dirty="0"/>
              </a:p>
              <a:p>
                <a14:m>
                  <m:oMath xmlns:m="http://schemas.openxmlformats.org/officeDocument/2006/math">
                    <m:func>
                      <m:funcPr>
                        <m:ctrlPr>
                          <a:rPr lang="en-US" b="0" i="1" dirty="0">
                            <a:solidFill>
                              <a:schemeClr val="tx1">
                                <a:lumMod val="50000"/>
                                <a:lumOff val="50000"/>
                              </a:schemeClr>
                            </a:solidFill>
                            <a:latin typeface="Cambria Math" panose="02040503050406030204" pitchFamily="18" charset="0"/>
                          </a:rPr>
                        </m:ctrlPr>
                      </m:funcPr>
                      <m:fName>
                        <m:r>
                          <m:rPr>
                            <m:sty m:val="p"/>
                          </m:rPr>
                          <a:rPr lang="en-US" b="0" i="0" dirty="0">
                            <a:solidFill>
                              <a:schemeClr val="tx1">
                                <a:lumMod val="50000"/>
                                <a:lumOff val="50000"/>
                              </a:schemeClr>
                            </a:solidFill>
                            <a:latin typeface="Cambria Math" panose="02040503050406030204" pitchFamily="18" charset="0"/>
                          </a:rPr>
                          <m:t>log</m:t>
                        </m:r>
                      </m:fName>
                      <m:e>
                        <m:d>
                          <m:dPr>
                            <m:ctrlPr>
                              <a:rPr lang="en-US" b="0" i="1" dirty="0">
                                <a:solidFill>
                                  <a:schemeClr val="tx1">
                                    <a:lumMod val="50000"/>
                                    <a:lumOff val="50000"/>
                                  </a:schemeClr>
                                </a:solidFill>
                                <a:latin typeface="Cambria Math" panose="02040503050406030204" pitchFamily="18" charset="0"/>
                              </a:rPr>
                            </m:ctrlPr>
                          </m:dPr>
                          <m:e>
                            <m:d>
                              <m:dPr>
                                <m:begChr m:val="|"/>
                                <m:endChr m:val="|"/>
                                <m:ctrlPr>
                                  <a:rPr lang="en-US" b="0" i="1" dirty="0">
                                    <a:solidFill>
                                      <a:schemeClr val="tx1">
                                        <a:lumMod val="50000"/>
                                        <a:lumOff val="50000"/>
                                      </a:schemeClr>
                                    </a:solidFill>
                                    <a:latin typeface="Cambria Math" panose="02040503050406030204" pitchFamily="18" charset="0"/>
                                  </a:rPr>
                                </m:ctrlPr>
                              </m:dPr>
                              <m:e>
                                <m:r>
                                  <a:rPr lang="en-US" b="0" i="1" dirty="0">
                                    <a:solidFill>
                                      <a:schemeClr val="tx1">
                                        <a:lumMod val="50000"/>
                                        <a:lumOff val="50000"/>
                                      </a:schemeClr>
                                    </a:solidFill>
                                    <a:latin typeface="Cambria Math" panose="02040503050406030204" pitchFamily="18" charset="0"/>
                                  </a:rPr>
                                  <m:t>𝐶</m:t>
                                </m:r>
                              </m:e>
                            </m:d>
                          </m:e>
                        </m:d>
                      </m:e>
                    </m:func>
                    <m:r>
                      <a:rPr lang="en-US" b="0" i="1" dirty="0">
                        <a:solidFill>
                          <a:schemeClr val="tx1">
                            <a:lumMod val="50000"/>
                            <a:lumOff val="50000"/>
                          </a:schemeClr>
                        </a:solidFill>
                        <a:latin typeface="Cambria Math" panose="02040503050406030204" pitchFamily="18" charset="0"/>
                      </a:rPr>
                      <m:t>=</m:t>
                    </m:r>
                    <m:r>
                      <a:rPr lang="en-US" b="0" i="1" dirty="0">
                        <a:solidFill>
                          <a:schemeClr val="tx1">
                            <a:lumMod val="50000"/>
                            <a:lumOff val="50000"/>
                          </a:schemeClr>
                        </a:solidFill>
                        <a:latin typeface="Cambria Math" panose="02040503050406030204" pitchFamily="18" charset="0"/>
                      </a:rPr>
                      <m:t>𝑛</m:t>
                    </m:r>
                  </m:oMath>
                </a14:m>
                <a:endParaRPr lang="en-US" dirty="0">
                  <a:solidFill>
                    <a:schemeClr val="tx1">
                      <a:lumMod val="50000"/>
                      <a:lumOff val="50000"/>
                    </a:schemeClr>
                  </a:solidFill>
                </a:endParaRPr>
              </a:p>
              <a:p>
                <a:r>
                  <a:rPr lang="en-US" dirty="0"/>
                  <a:t>The elimination algorithm makes </a:t>
                </a:r>
                <a14:m>
                  <m:oMath xmlns:m="http://schemas.openxmlformats.org/officeDocument/2006/math">
                    <m:r>
                      <a:rPr lang="en-US" i="1" dirty="0" smtClean="0">
                        <a:latin typeface="Cambria Math" panose="02040503050406030204" pitchFamily="18" charset="0"/>
                      </a:rPr>
                      <m:t>𝑛</m:t>
                    </m:r>
                  </m:oMath>
                </a14:m>
                <a:r>
                  <a:rPr lang="en-US" dirty="0"/>
                  <a:t> mistakes</a:t>
                </a:r>
              </a:p>
              <a:p>
                <a:r>
                  <a:rPr lang="en-US" dirty="0"/>
                  <a:t>…</a:t>
                </a:r>
              </a:p>
              <a:p>
                <a:r>
                  <a:rPr lang="en-US" dirty="0"/>
                  <a:t>k-conjunctions:</a:t>
                </a:r>
              </a:p>
              <a:p>
                <a:pPr lvl="1"/>
                <a:r>
                  <a:rPr lang="en-US" dirty="0"/>
                  <a:t>Assume that only </a:t>
                </a:r>
                <a14:m>
                  <m:oMath xmlns:m="http://schemas.openxmlformats.org/officeDocument/2006/math">
                    <m:r>
                      <m:rPr>
                        <m:sty m:val="p"/>
                      </m:rPr>
                      <a:rPr lang="en-US" b="0" i="0" dirty="0">
                        <a:latin typeface="Cambria Math" panose="02040503050406030204" pitchFamily="18" charset="0"/>
                      </a:rPr>
                      <m:t>k</m:t>
                    </m:r>
                    <m:r>
                      <a:rPr lang="en-US" b="0" i="1" dirty="0">
                        <a:latin typeface="Cambria Math" panose="02040503050406030204" pitchFamily="18" charset="0"/>
                        <a:ea typeface="Cambria Math" panose="02040503050406030204" pitchFamily="18" charset="0"/>
                      </a:rPr>
                      <m:t>≪</m:t>
                    </m:r>
                    <m:r>
                      <a:rPr lang="en-US" b="0" i="1" dirty="0">
                        <a:latin typeface="Cambria Math" panose="02040503050406030204" pitchFamily="18" charset="0"/>
                      </a:rPr>
                      <m:t>𝑛</m:t>
                    </m:r>
                  </m:oMath>
                </a14:m>
                <a:r>
                  <a:rPr lang="en-US" dirty="0"/>
                  <a:t> attributes occur in the disjunction</a:t>
                </a:r>
              </a:p>
              <a:p>
                <a:r>
                  <a:rPr lang="en-US" dirty="0"/>
                  <a:t>The number of k-conjunctions: </a:t>
                </a:r>
                <a14:m>
                  <m:oMath xmlns:m="http://schemas.openxmlformats.org/officeDocument/2006/math">
                    <m:d>
                      <m:dPr>
                        <m:begChr m:val="|"/>
                        <m:endChr m:val="|"/>
                        <m:ctrlPr>
                          <a:rPr lang="en-US" b="0" i="1" smtClean="0">
                            <a:solidFill>
                              <a:schemeClr val="tx1">
                                <a:lumMod val="50000"/>
                                <a:lumOff val="50000"/>
                              </a:schemeClr>
                            </a:solidFill>
                            <a:latin typeface="Cambria Math" panose="02040503050406030204" pitchFamily="18" charset="0"/>
                          </a:rPr>
                        </m:ctrlPr>
                      </m:dPr>
                      <m:e>
                        <m:r>
                          <m:rPr>
                            <m:sty m:val="p"/>
                          </m:rPr>
                          <a:rPr lang="en-US" b="0" i="0" smtClean="0">
                            <a:solidFill>
                              <a:schemeClr val="tx1">
                                <a:lumMod val="50000"/>
                                <a:lumOff val="50000"/>
                              </a:schemeClr>
                            </a:solidFill>
                            <a:latin typeface="Cambria Math" panose="02040503050406030204" pitchFamily="18" charset="0"/>
                          </a:rPr>
                          <m:t>C</m:t>
                        </m:r>
                      </m:e>
                    </m:d>
                    <m:r>
                      <a:rPr lang="en-US" b="0" i="0" smtClean="0">
                        <a:solidFill>
                          <a:schemeClr val="tx1">
                            <a:lumMod val="50000"/>
                            <a:lumOff val="50000"/>
                          </a:schemeClr>
                        </a:solidFill>
                        <a:latin typeface="Cambria Math" panose="02040503050406030204" pitchFamily="18" charset="0"/>
                      </a:rPr>
                      <m:t>=</m:t>
                    </m:r>
                    <m:d>
                      <m:dPr>
                        <m:ctrlPr>
                          <a:rPr lang="pt-BR" i="1" smtClean="0">
                            <a:solidFill>
                              <a:schemeClr val="tx1">
                                <a:lumMod val="50000"/>
                                <a:lumOff val="50000"/>
                              </a:schemeClr>
                            </a:solidFill>
                            <a:latin typeface="Cambria Math" panose="02040503050406030204" pitchFamily="18" charset="0"/>
                          </a:rPr>
                        </m:ctrlPr>
                      </m:dPr>
                      <m:e>
                        <m:f>
                          <m:fPr>
                            <m:type m:val="noBar"/>
                            <m:ctrlPr>
                              <a:rPr lang="pt-BR" i="1">
                                <a:solidFill>
                                  <a:schemeClr val="tx1">
                                    <a:lumMod val="50000"/>
                                    <a:lumOff val="50000"/>
                                  </a:schemeClr>
                                </a:solidFill>
                                <a:latin typeface="Cambria Math" panose="02040503050406030204" pitchFamily="18" charset="0"/>
                              </a:rPr>
                            </m:ctrlPr>
                          </m:fPr>
                          <m:num>
                            <m:r>
                              <a:rPr lang="pt-BR">
                                <a:solidFill>
                                  <a:schemeClr val="tx1">
                                    <a:lumMod val="50000"/>
                                    <a:lumOff val="50000"/>
                                  </a:schemeClr>
                                </a:solidFill>
                                <a:latin typeface="Cambria Math" panose="02040503050406030204" pitchFamily="18" charset="0"/>
                              </a:rPr>
                              <m:t>𝑛</m:t>
                            </m:r>
                          </m:num>
                          <m:den>
                            <m:r>
                              <a:rPr lang="pt-BR">
                                <a:solidFill>
                                  <a:schemeClr val="tx1">
                                    <a:lumMod val="50000"/>
                                    <a:lumOff val="50000"/>
                                  </a:schemeClr>
                                </a:solidFill>
                                <a:latin typeface="Cambria Math" panose="02040503050406030204" pitchFamily="18" charset="0"/>
                              </a:rPr>
                              <m:t>𝑘</m:t>
                            </m:r>
                          </m:den>
                        </m:f>
                      </m:e>
                    </m:d>
                    <m:sSup>
                      <m:sSupPr>
                        <m:ctrlPr>
                          <a:rPr lang="pt-BR" i="1">
                            <a:solidFill>
                              <a:schemeClr val="tx1">
                                <a:lumMod val="50000"/>
                                <a:lumOff val="50000"/>
                              </a:schemeClr>
                            </a:solidFill>
                            <a:latin typeface="Cambria Math" panose="02040503050406030204" pitchFamily="18" charset="0"/>
                          </a:rPr>
                        </m:ctrlPr>
                      </m:sSupPr>
                      <m:e>
                        <m:r>
                          <a:rPr lang="en-US" smtClean="0">
                            <a:solidFill>
                              <a:schemeClr val="tx1">
                                <a:lumMod val="50000"/>
                                <a:lumOff val="50000"/>
                              </a:schemeClr>
                            </a:solidFill>
                            <a:latin typeface="Cambria Math" panose="02040503050406030204" pitchFamily="18" charset="0"/>
                          </a:rPr>
                          <m:t>2</m:t>
                        </m:r>
                      </m:e>
                      <m:sup>
                        <m:r>
                          <a:rPr lang="pt-BR">
                            <a:solidFill>
                              <a:schemeClr val="tx1">
                                <a:lumMod val="50000"/>
                                <a:lumOff val="50000"/>
                              </a:schemeClr>
                            </a:solidFill>
                            <a:latin typeface="Cambria Math" panose="02040503050406030204" pitchFamily="18" charset="0"/>
                          </a:rPr>
                          <m:t>𝑘</m:t>
                        </m:r>
                      </m:sup>
                    </m:sSup>
                  </m:oMath>
                </a14:m>
                <a:endParaRPr lang="en-US" dirty="0"/>
              </a:p>
              <a:p>
                <a:pPr lvl="1"/>
                <a:r>
                  <a:rPr lang="en-US" dirty="0"/>
                  <a:t> </a:t>
                </a:r>
                <a14:m>
                  <m:oMath xmlns:m="http://schemas.openxmlformats.org/officeDocument/2006/math">
                    <m:func>
                      <m:funcPr>
                        <m:ctrlPr>
                          <a:rPr lang="en-US" i="1" dirty="0">
                            <a:solidFill>
                              <a:schemeClr val="tx1">
                                <a:lumMod val="50000"/>
                                <a:lumOff val="50000"/>
                              </a:schemeClr>
                            </a:solidFill>
                            <a:latin typeface="Cambria Math" panose="02040503050406030204" pitchFamily="18" charset="0"/>
                          </a:rPr>
                        </m:ctrlPr>
                      </m:funcPr>
                      <m:fName>
                        <m:r>
                          <m:rPr>
                            <m:sty m:val="p"/>
                          </m:rPr>
                          <a:rPr lang="en-US" b="0" i="0" dirty="0">
                            <a:solidFill>
                              <a:schemeClr val="tx1">
                                <a:lumMod val="50000"/>
                                <a:lumOff val="50000"/>
                              </a:schemeClr>
                            </a:solidFill>
                            <a:latin typeface="Cambria Math" panose="02040503050406030204" pitchFamily="18" charset="0"/>
                          </a:rPr>
                          <m:t>log</m:t>
                        </m:r>
                      </m:fName>
                      <m:e>
                        <m:d>
                          <m:dPr>
                            <m:ctrlPr>
                              <a:rPr lang="en-US" i="1" dirty="0">
                                <a:solidFill>
                                  <a:schemeClr val="tx1">
                                    <a:lumMod val="50000"/>
                                    <a:lumOff val="50000"/>
                                  </a:schemeClr>
                                </a:solidFill>
                                <a:latin typeface="Cambria Math" panose="02040503050406030204" pitchFamily="18" charset="0"/>
                              </a:rPr>
                            </m:ctrlPr>
                          </m:dPr>
                          <m:e>
                            <m:d>
                              <m:dPr>
                                <m:begChr m:val="|"/>
                                <m:endChr m:val="|"/>
                                <m:ctrlPr>
                                  <a:rPr lang="en-US" i="1" dirty="0">
                                    <a:solidFill>
                                      <a:schemeClr val="tx1">
                                        <a:lumMod val="50000"/>
                                        <a:lumOff val="50000"/>
                                      </a:schemeClr>
                                    </a:solidFill>
                                    <a:latin typeface="Cambria Math" panose="02040503050406030204" pitchFamily="18" charset="0"/>
                                  </a:rPr>
                                </m:ctrlPr>
                              </m:dPr>
                              <m:e>
                                <m:r>
                                  <a:rPr lang="en-US" i="1" dirty="0">
                                    <a:solidFill>
                                      <a:schemeClr val="tx1">
                                        <a:lumMod val="50000"/>
                                        <a:lumOff val="50000"/>
                                      </a:schemeClr>
                                    </a:solidFill>
                                    <a:latin typeface="Cambria Math" panose="02040503050406030204" pitchFamily="18" charset="0"/>
                                  </a:rPr>
                                  <m:t>𝐶</m:t>
                                </m:r>
                              </m:e>
                            </m:d>
                          </m:e>
                        </m:d>
                      </m:e>
                    </m:func>
                    <m:r>
                      <a:rPr lang="en-US" i="1" dirty="0">
                        <a:solidFill>
                          <a:schemeClr val="tx1">
                            <a:lumMod val="50000"/>
                            <a:lumOff val="50000"/>
                          </a:schemeClr>
                        </a:solidFill>
                        <a:latin typeface="Cambria Math" panose="02040503050406030204" pitchFamily="18" charset="0"/>
                      </a:rPr>
                      <m:t>=</m:t>
                    </m:r>
                    <m:r>
                      <a:rPr lang="en-US" b="0" i="1" dirty="0">
                        <a:solidFill>
                          <a:schemeClr val="tx1">
                            <a:lumMod val="50000"/>
                            <a:lumOff val="50000"/>
                          </a:schemeClr>
                        </a:solidFill>
                        <a:latin typeface="Cambria Math" panose="02040503050406030204" pitchFamily="18" charset="0"/>
                      </a:rPr>
                      <m:t>𝑘𝑙𝑜𝑔𝑛</m:t>
                    </m:r>
                  </m:oMath>
                </a14:m>
                <a:r>
                  <a:rPr lang="en-US" dirty="0">
                    <a:solidFill>
                      <a:schemeClr val="tx1">
                        <a:lumMod val="50000"/>
                        <a:lumOff val="50000"/>
                      </a:schemeClr>
                    </a:solidFill>
                  </a:rPr>
                  <a:t> </a:t>
                </a:r>
              </a:p>
              <a:p>
                <a:pPr lvl="1"/>
                <a:r>
                  <a:rPr lang="en-US" dirty="0"/>
                  <a:t>  Can we learn efficiently with this number of mistakes ? </a:t>
                </a:r>
              </a:p>
              <a:p>
                <a:pPr lvl="1"/>
                <a:endParaRPr lang="en-US" dirty="0"/>
              </a:p>
              <a:p>
                <a:pPr lvl="1"/>
                <a:endParaRPr lang="en-US" dirty="0"/>
              </a:p>
              <a:p>
                <a:endParaRPr lang="en-US" dirty="0"/>
              </a:p>
              <a:p>
                <a:endParaRPr lang="en-US" dirty="0"/>
              </a:p>
              <a:p>
                <a:endParaRPr lang="en-US" dirty="0"/>
              </a:p>
            </p:txBody>
          </p:sp>
        </mc:Choice>
        <mc:Fallback xmlns="">
          <p:sp>
            <p:nvSpPr>
              <p:cNvPr id="6" name="Content Placeholder 5"/>
              <p:cNvSpPr>
                <a:spLocks noGrp="1" noRot="1" noChangeAspect="1" noMove="1" noResize="1" noEditPoints="1" noAdjustHandles="1" noChangeArrowheads="1" noChangeShapeType="1" noTextEdit="1"/>
              </p:cNvSpPr>
              <p:nvPr>
                <p:ph idx="1"/>
              </p:nvPr>
            </p:nvSpPr>
            <p:spPr>
              <a:xfrm>
                <a:off x="430464" y="902368"/>
                <a:ext cx="6618921" cy="3924813"/>
              </a:xfrm>
              <a:blipFill>
                <a:blip r:embed="rId3"/>
                <a:stretch>
                  <a:fillRect l="-829" t="-1553"/>
                </a:stretch>
              </a:blipFill>
            </p:spPr>
            <p:txBody>
              <a:bodyPr/>
              <a:lstStyle/>
              <a:p>
                <a:r>
                  <a:rPr lang="en-US">
                    <a:noFill/>
                  </a:rPr>
                  <a:t> </a:t>
                </a:r>
              </a:p>
            </p:txBody>
          </p:sp>
        </mc:Fallback>
      </mc:AlternateContent>
      <p:sp>
        <p:nvSpPr>
          <p:cNvPr id="8" name="Rectangle 7"/>
          <p:cNvSpPr/>
          <p:nvPr/>
        </p:nvSpPr>
        <p:spPr>
          <a:xfrm>
            <a:off x="7300173" y="193508"/>
            <a:ext cx="1257300" cy="461665"/>
          </a:xfrm>
          <a:prstGeom prst="rect">
            <a:avLst/>
          </a:prstGeom>
          <a:solidFill>
            <a:srgbClr val="FFFFCC"/>
          </a:solidFill>
          <a:ln>
            <a:solidFill>
              <a:schemeClr val="accent1"/>
            </a:solidFill>
          </a:ln>
        </p:spPr>
        <p:txBody>
          <a:bodyPr wrap="square">
            <a:spAutoFit/>
          </a:bodyPr>
          <a:lstStyle/>
          <a:p>
            <a:r>
              <a:rPr lang="en-US" sz="1200" dirty="0">
                <a:latin typeface="+mj-lt"/>
              </a:rPr>
              <a:t>Can this bound be achieved?</a:t>
            </a:r>
          </a:p>
        </p:txBody>
      </p:sp>
      <p:sp>
        <p:nvSpPr>
          <p:cNvPr id="12" name="Rectangle 11"/>
          <p:cNvSpPr/>
          <p:nvPr/>
        </p:nvSpPr>
        <p:spPr>
          <a:xfrm>
            <a:off x="7315200" y="796537"/>
            <a:ext cx="1660631" cy="715581"/>
          </a:xfrm>
          <a:prstGeom prst="rect">
            <a:avLst/>
          </a:prstGeom>
          <a:solidFill>
            <a:srgbClr val="FFFFCC"/>
          </a:solidFill>
          <a:ln>
            <a:solidFill>
              <a:schemeClr val="accent1"/>
            </a:solidFill>
          </a:ln>
        </p:spPr>
        <p:txBody>
          <a:bodyPr wrap="square">
            <a:spAutoFit/>
          </a:bodyPr>
          <a:lstStyle/>
          <a:p>
            <a:r>
              <a:rPr lang="en-US" sz="1350" dirty="0">
                <a:latin typeface="+mj-lt"/>
              </a:rPr>
              <a:t>Can mistakes be bounded in the </a:t>
            </a:r>
            <a:r>
              <a:rPr lang="en-US" sz="1350" b="1" dirty="0">
                <a:latin typeface="+mj-lt"/>
              </a:rPr>
              <a:t>non-finite case?</a:t>
            </a:r>
          </a:p>
        </p:txBody>
      </p:sp>
      <mc:AlternateContent xmlns:mc="http://schemas.openxmlformats.org/markup-compatibility/2006" xmlns:a14="http://schemas.microsoft.com/office/drawing/2010/main">
        <mc:Choice Requires="a14">
          <p:sp>
            <p:nvSpPr>
              <p:cNvPr id="7" name="Rectangle 6"/>
              <p:cNvSpPr/>
              <p:nvPr/>
            </p:nvSpPr>
            <p:spPr>
              <a:xfrm>
                <a:off x="6489584" y="1857943"/>
                <a:ext cx="2654416" cy="2862322"/>
              </a:xfrm>
              <a:prstGeom prst="rect">
                <a:avLst/>
              </a:prstGeom>
              <a:solidFill>
                <a:srgbClr val="FFFFCC"/>
              </a:solidFill>
              <a:ln>
                <a:solidFill>
                  <a:schemeClr val="accent1"/>
                </a:solidFill>
              </a:ln>
            </p:spPr>
            <p:txBody>
              <a:bodyPr wrap="square">
                <a:spAutoFit/>
              </a:bodyPr>
              <a:lstStyle/>
              <a:p>
                <a:r>
                  <a:rPr lang="en-US" sz="1500" dirty="0">
                    <a:solidFill>
                      <a:srgbClr val="0000FF"/>
                    </a:solidFill>
                    <a:latin typeface="+mj-lt"/>
                  </a:rPr>
                  <a:t>Earlier: </a:t>
                </a:r>
              </a:p>
              <a:p>
                <a:pPr marL="257175" indent="-257175">
                  <a:buFont typeface="Arial" panose="020B0604020202020204" pitchFamily="34" charset="0"/>
                  <a:buChar char="•"/>
                </a:pPr>
                <a:r>
                  <a:rPr lang="en-US" sz="1500" dirty="0">
                    <a:latin typeface="+mj-lt"/>
                  </a:rPr>
                  <a:t>Talked about various learning protocols &amp; on algorithms for conjunctions. </a:t>
                </a:r>
              </a:p>
              <a:p>
                <a:pPr marL="214313" indent="-214313">
                  <a:buFont typeface="Arial" panose="020B0604020202020204" pitchFamily="34" charset="0"/>
                  <a:buChar char="•"/>
                </a:pPr>
                <a:r>
                  <a:rPr lang="en-US" sz="1500" dirty="0">
                    <a:latin typeface="+mj-lt"/>
                  </a:rPr>
                  <a:t>Discussed the performance of the algorithms in terms of bounding the </a:t>
                </a:r>
                <a:r>
                  <a:rPr lang="en-US" sz="1500" dirty="0">
                    <a:solidFill>
                      <a:srgbClr val="0000FF"/>
                    </a:solidFill>
                    <a:latin typeface="+mj-lt"/>
                  </a:rPr>
                  <a:t>number of mistakes </a:t>
                </a:r>
                <a:r>
                  <a:rPr lang="en-US" sz="1500" dirty="0">
                    <a:latin typeface="+mj-lt"/>
                  </a:rPr>
                  <a:t>that algorithm makes. </a:t>
                </a:r>
              </a:p>
              <a:p>
                <a:pPr marL="214313" indent="-214313">
                  <a:buFont typeface="Arial" panose="020B0604020202020204" pitchFamily="34" charset="0"/>
                  <a:buChar char="•"/>
                </a:pPr>
                <a:r>
                  <a:rPr lang="en-US" sz="1500" dirty="0">
                    <a:latin typeface="+mj-lt"/>
                  </a:rPr>
                  <a:t>Gave a “theoretical” algorithm with </a:t>
                </a:r>
                <a14:m>
                  <m:oMath xmlns:m="http://schemas.openxmlformats.org/officeDocument/2006/math">
                    <m:r>
                      <m:rPr>
                        <m:sty m:val="p"/>
                      </m:rPr>
                      <a:rPr lang="en-US" sz="1500" i="1" dirty="0" smtClean="0">
                        <a:latin typeface="Cambria Math" panose="02040503050406030204" pitchFamily="18" charset="0"/>
                      </a:rPr>
                      <m:t>log</m:t>
                    </m:r>
                    <m:r>
                      <a:rPr lang="en-US" sz="1500" i="1" dirty="0" smtClean="0">
                        <a:latin typeface="Cambria Math" panose="02040503050406030204" pitchFamily="18" charset="0"/>
                      </a:rPr>
                      <m:t>⁡|</m:t>
                    </m:r>
                    <m:r>
                      <a:rPr lang="en-US" sz="1500" i="1" dirty="0" smtClean="0">
                        <a:latin typeface="Cambria Math" panose="02040503050406030204" pitchFamily="18" charset="0"/>
                      </a:rPr>
                      <m:t>𝐶</m:t>
                    </m:r>
                    <m:r>
                      <a:rPr lang="en-US" sz="1500" i="1" dirty="0">
                        <a:latin typeface="Cambria Math" panose="02040503050406030204" pitchFamily="18" charset="0"/>
                      </a:rPr>
                      <m:t>|</m:t>
                    </m:r>
                  </m:oMath>
                </a14:m>
                <a:r>
                  <a:rPr lang="en-US" sz="1500" dirty="0">
                    <a:latin typeface="+mj-lt"/>
                  </a:rPr>
                  <a:t> mistakes.</a:t>
                </a:r>
              </a:p>
            </p:txBody>
          </p:sp>
        </mc:Choice>
        <mc:Fallback xmlns="">
          <p:sp>
            <p:nvSpPr>
              <p:cNvPr id="7" name="Rectangle 6"/>
              <p:cNvSpPr>
                <a:spLocks noRot="1" noChangeAspect="1" noMove="1" noResize="1" noEditPoints="1" noAdjustHandles="1" noChangeArrowheads="1" noChangeShapeType="1" noTextEdit="1"/>
              </p:cNvSpPr>
              <p:nvPr/>
            </p:nvSpPr>
            <p:spPr>
              <a:xfrm>
                <a:off x="6489584" y="1857943"/>
                <a:ext cx="2654416" cy="2862322"/>
              </a:xfrm>
              <a:prstGeom prst="rect">
                <a:avLst/>
              </a:prstGeom>
              <a:blipFill>
                <a:blip r:embed="rId4"/>
                <a:stretch>
                  <a:fillRect l="-686" t="-212" r="-915" b="-1274"/>
                </a:stretch>
              </a:blipFill>
              <a:ln>
                <a:solidFill>
                  <a:schemeClr val="accent1"/>
                </a:solidFill>
              </a:ln>
            </p:spPr>
            <p:txBody>
              <a:bodyPr/>
              <a:lstStyle/>
              <a:p>
                <a:r>
                  <a:rPr lang="en-US">
                    <a:noFill/>
                  </a:rPr>
                  <a:t> </a:t>
                </a:r>
              </a:p>
            </p:txBody>
          </p:sp>
        </mc:Fallback>
      </mc:AlternateContent>
    </p:spTree>
    <p:extLst>
      <p:ext uri="{BB962C8B-B14F-4D97-AF65-F5344CB8AC3E}">
        <p14:creationId xmlns:p14="http://schemas.microsoft.com/office/powerpoint/2010/main" val="351482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
                                            <p:txEl>
                                              <p:pRg st="8" end="8"/>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
                                            <p:txEl>
                                              <p:pRg st="9" end="9"/>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animBg="1"/>
      <p:bldP spid="12" grpId="0" animBg="1"/>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C921938-476A-4922-BE24-3B8F6A2854D9}" type="slidenum">
              <a:rPr lang="en-US" smtClean="0"/>
              <a:pPr/>
              <a:t>31</a:t>
            </a:fld>
            <a:endParaRPr lang="en-US" dirty="0"/>
          </a:p>
        </p:txBody>
      </p:sp>
      <p:sp>
        <p:nvSpPr>
          <p:cNvPr id="1215490" name="Rectangle 2"/>
          <p:cNvSpPr>
            <a:spLocks noGrp="1" noChangeArrowheads="1"/>
          </p:cNvSpPr>
          <p:nvPr>
            <p:ph type="title"/>
          </p:nvPr>
        </p:nvSpPr>
        <p:spPr/>
        <p:txBody>
          <a:bodyPr/>
          <a:lstStyle/>
          <a:p>
            <a:r>
              <a:rPr lang="en-US" dirty="0"/>
              <a:t>Linear Threshold Functions  </a:t>
            </a:r>
          </a:p>
        </p:txBody>
      </p:sp>
      <mc:AlternateContent xmlns:mc="http://schemas.openxmlformats.org/markup-compatibility/2006" xmlns:a14="http://schemas.microsoft.com/office/drawing/2010/main">
        <mc:Choice Requires="a14">
          <p:sp>
            <p:nvSpPr>
              <p:cNvPr id="1215491" name="Rectangle 3"/>
              <p:cNvSpPr>
                <a:spLocks noGrp="1" noChangeArrowheads="1"/>
              </p:cNvSpPr>
              <p:nvPr>
                <p:ph idx="1"/>
              </p:nvPr>
            </p:nvSpPr>
            <p:spPr>
              <a:xfrm>
                <a:off x="430464" y="902368"/>
                <a:ext cx="8229600" cy="3886199"/>
              </a:xfrm>
            </p:spPr>
            <p:txBody>
              <a:bodyPr>
                <a:normAutofit fontScale="85000" lnSpcReduction="10000"/>
              </a:bodyPr>
              <a:lstStyle/>
              <a:p>
                <a:pPr marL="0" indent="0">
                  <a:buNone/>
                </a:pPr>
                <a:r>
                  <a:rPr lang="en-US" dirty="0">
                    <a:solidFill>
                      <a:schemeClr val="tx1">
                        <a:lumMod val="50000"/>
                        <a:lumOff val="50000"/>
                      </a:schemeClr>
                    </a:solidFill>
                  </a:rPr>
                  <a:t>			</a:t>
                </a:r>
                <a14:m>
                  <m:oMath xmlns:m="http://schemas.openxmlformats.org/officeDocument/2006/math">
                    <m:r>
                      <a:rPr lang="en-US" dirty="0">
                        <a:solidFill>
                          <a:schemeClr val="tx1">
                            <a:lumMod val="50000"/>
                            <a:lumOff val="50000"/>
                          </a:schemeClr>
                        </a:solidFill>
                        <a:latin typeface="Cambria Math" panose="02040503050406030204" pitchFamily="18" charset="0"/>
                      </a:rPr>
                      <m:t>𝑓</m:t>
                    </m:r>
                  </m:oMath>
                </a14:m>
                <a:r>
                  <a:rPr lang="en-US" i="0" dirty="0">
                    <a:solidFill>
                      <a:schemeClr val="tx1">
                        <a:lumMod val="50000"/>
                        <a:lumOff val="50000"/>
                      </a:schemeClr>
                    </a:solidFill>
                    <a:latin typeface="+mj-lt"/>
                  </a:rPr>
                  <a:t>(</a:t>
                </a:r>
                <a14:m>
                  <m:oMath xmlns:m="http://schemas.openxmlformats.org/officeDocument/2006/math">
                    <m:r>
                      <a:rPr lang="en-US" b="1" i="1" dirty="0" smtClean="0">
                        <a:solidFill>
                          <a:schemeClr val="tx1">
                            <a:lumMod val="50000"/>
                            <a:lumOff val="50000"/>
                          </a:schemeClr>
                        </a:solidFill>
                        <a:latin typeface="Cambria Math" panose="02040503050406030204" pitchFamily="18" charset="0"/>
                      </a:rPr>
                      <m:t>𝒙</m:t>
                    </m:r>
                  </m:oMath>
                </a14:m>
                <a:r>
                  <a:rPr lang="en-US" i="0" dirty="0">
                    <a:solidFill>
                      <a:schemeClr val="tx1">
                        <a:lumMod val="50000"/>
                        <a:lumOff val="50000"/>
                      </a:schemeClr>
                    </a:solidFill>
                    <a:latin typeface="+mj-lt"/>
                  </a:rPr>
                  <a:t>)</a:t>
                </a:r>
                <a14:m>
                  <m:oMath xmlns:m="http://schemas.openxmlformats.org/officeDocument/2006/math">
                    <m:r>
                      <a:rPr lang="en-US" dirty="0">
                        <a:solidFill>
                          <a:schemeClr val="tx1">
                            <a:lumMod val="50000"/>
                            <a:lumOff val="50000"/>
                          </a:schemeClr>
                        </a:solidFill>
                        <a:latin typeface="Cambria Math" panose="02040503050406030204" pitchFamily="18" charset="0"/>
                      </a:rPr>
                      <m:t>=</m:t>
                    </m:r>
                    <m:func>
                      <m:funcPr>
                        <m:ctrlPr>
                          <a:rPr lang="en-US" i="1" dirty="0">
                            <a:solidFill>
                              <a:schemeClr val="tx1">
                                <a:lumMod val="50000"/>
                                <a:lumOff val="50000"/>
                              </a:schemeClr>
                            </a:solidFill>
                            <a:latin typeface="Cambria Math" panose="02040503050406030204" pitchFamily="18" charset="0"/>
                          </a:rPr>
                        </m:ctrlPr>
                      </m:funcPr>
                      <m:fName>
                        <m:r>
                          <m:rPr>
                            <m:sty m:val="p"/>
                          </m:rPr>
                          <a:rPr lang="en-US" dirty="0">
                            <a:solidFill>
                              <a:schemeClr val="tx1">
                                <a:lumMod val="50000"/>
                                <a:lumOff val="50000"/>
                              </a:schemeClr>
                            </a:solidFill>
                            <a:latin typeface="Cambria Math" panose="02040503050406030204" pitchFamily="18" charset="0"/>
                          </a:rPr>
                          <m:t>sgn</m:t>
                        </m:r>
                      </m:fName>
                      <m:e>
                        <m:d>
                          <m:dPr>
                            <m:ctrlPr>
                              <a:rPr lang="en-US" i="1" dirty="0">
                                <a:solidFill>
                                  <a:schemeClr val="tx1">
                                    <a:lumMod val="50000"/>
                                    <a:lumOff val="50000"/>
                                  </a:schemeClr>
                                </a:solidFill>
                                <a:latin typeface="Cambria Math" panose="02040503050406030204" pitchFamily="18" charset="0"/>
                              </a:rPr>
                            </m:ctrlPr>
                          </m:dPr>
                          <m:e>
                            <m:sSup>
                              <m:sSupPr>
                                <m:ctrlPr>
                                  <a:rPr lang="en-US" i="1" dirty="0">
                                    <a:solidFill>
                                      <a:schemeClr val="tx1">
                                        <a:lumMod val="50000"/>
                                        <a:lumOff val="50000"/>
                                      </a:schemeClr>
                                    </a:solidFill>
                                    <a:latin typeface="Cambria Math" panose="02040503050406030204" pitchFamily="18" charset="0"/>
                                  </a:rPr>
                                </m:ctrlPr>
                              </m:sSupPr>
                              <m:e>
                                <m:r>
                                  <a:rPr lang="en-US" dirty="0">
                                    <a:solidFill>
                                      <a:schemeClr val="tx1">
                                        <a:lumMod val="50000"/>
                                        <a:lumOff val="50000"/>
                                      </a:schemeClr>
                                    </a:solidFill>
                                    <a:latin typeface="Cambria Math" panose="02040503050406030204" pitchFamily="18" charset="0"/>
                                  </a:rPr>
                                  <m:t>𝒘</m:t>
                                </m:r>
                              </m:e>
                              <m:sup>
                                <m:r>
                                  <a:rPr lang="en-US" dirty="0">
                                    <a:solidFill>
                                      <a:schemeClr val="tx1">
                                        <a:lumMod val="50000"/>
                                        <a:lumOff val="50000"/>
                                      </a:schemeClr>
                                    </a:solidFill>
                                    <a:latin typeface="Cambria Math" panose="02040503050406030204" pitchFamily="18" charset="0"/>
                                  </a:rPr>
                                  <m:t>𝑇</m:t>
                                </m:r>
                              </m:sup>
                            </m:sSup>
                            <m:r>
                              <a:rPr lang="en-US" dirty="0">
                                <a:solidFill>
                                  <a:schemeClr val="tx1">
                                    <a:lumMod val="50000"/>
                                    <a:lumOff val="50000"/>
                                  </a:schemeClr>
                                </a:solidFill>
                                <a:latin typeface="Cambria Math" panose="02040503050406030204" pitchFamily="18" charset="0"/>
                              </a:rPr>
                              <m:t>·</m:t>
                            </m:r>
                            <m:r>
                              <a:rPr lang="en-US" dirty="0">
                                <a:solidFill>
                                  <a:schemeClr val="tx1">
                                    <a:lumMod val="50000"/>
                                    <a:lumOff val="50000"/>
                                  </a:schemeClr>
                                </a:solidFill>
                                <a:latin typeface="Cambria Math" panose="02040503050406030204" pitchFamily="18" charset="0"/>
                              </a:rPr>
                              <m:t>𝒙</m:t>
                            </m:r>
                            <m:r>
                              <a:rPr lang="en-US" dirty="0">
                                <a:solidFill>
                                  <a:schemeClr val="tx1">
                                    <a:lumMod val="50000"/>
                                    <a:lumOff val="50000"/>
                                  </a:schemeClr>
                                </a:solidFill>
                                <a:latin typeface="Cambria Math" panose="02040503050406030204" pitchFamily="18" charset="0"/>
                              </a:rPr>
                              <m:t> −</m:t>
                            </m:r>
                            <m:r>
                              <a:rPr lang="en-US" dirty="0">
                                <a:solidFill>
                                  <a:schemeClr val="tx1">
                                    <a:lumMod val="50000"/>
                                    <a:lumOff val="50000"/>
                                  </a:schemeClr>
                                </a:solidFill>
                                <a:latin typeface="Cambria Math" panose="02040503050406030204" pitchFamily="18" charset="0"/>
                              </a:rPr>
                              <m:t>𝜃</m:t>
                            </m:r>
                          </m:e>
                        </m:d>
                      </m:e>
                    </m:func>
                    <m:r>
                      <a:rPr lang="en-US" dirty="0">
                        <a:solidFill>
                          <a:schemeClr val="tx1">
                            <a:lumMod val="50000"/>
                            <a:lumOff val="50000"/>
                          </a:schemeClr>
                        </a:solidFill>
                        <a:latin typeface="Cambria Math" panose="02040503050406030204" pitchFamily="18" charset="0"/>
                      </a:rPr>
                      <m:t>=</m:t>
                    </m:r>
                    <m:r>
                      <m:rPr>
                        <m:sty m:val="p"/>
                      </m:rPr>
                      <a:rPr lang="en-US" dirty="0">
                        <a:solidFill>
                          <a:schemeClr val="tx1">
                            <a:lumMod val="50000"/>
                            <a:lumOff val="50000"/>
                          </a:schemeClr>
                        </a:solidFill>
                        <a:latin typeface="Cambria Math" panose="02040503050406030204" pitchFamily="18" charset="0"/>
                      </a:rPr>
                      <m:t>sgn</m:t>
                    </m:r>
                    <m:r>
                      <a:rPr lang="en-US" dirty="0">
                        <a:solidFill>
                          <a:schemeClr val="tx1">
                            <a:lumMod val="50000"/>
                            <a:lumOff val="50000"/>
                          </a:schemeClr>
                        </a:solidFill>
                        <a:latin typeface="Cambria Math" panose="02040503050406030204" pitchFamily="18" charset="0"/>
                      </a:rPr>
                      <m:t>{</m:t>
                    </m:r>
                    <m:nary>
                      <m:naryPr>
                        <m:chr m:val="∑"/>
                        <m:limLoc m:val="subSup"/>
                        <m:ctrlPr>
                          <a:rPr lang="en-US" i="1" dirty="0">
                            <a:solidFill>
                              <a:schemeClr val="tx1">
                                <a:lumMod val="50000"/>
                                <a:lumOff val="50000"/>
                              </a:schemeClr>
                            </a:solidFill>
                            <a:latin typeface="Cambria Math" panose="02040503050406030204" pitchFamily="18" charset="0"/>
                          </a:rPr>
                        </m:ctrlPr>
                      </m:naryPr>
                      <m:sub>
                        <m:r>
                          <m:rPr>
                            <m:brk m:alnAt="25"/>
                          </m:rPr>
                          <a:rPr lang="en-US" dirty="0">
                            <a:solidFill>
                              <a:schemeClr val="tx1">
                                <a:lumMod val="50000"/>
                                <a:lumOff val="50000"/>
                              </a:schemeClr>
                            </a:solidFill>
                            <a:latin typeface="Cambria Math" panose="02040503050406030204" pitchFamily="18" charset="0"/>
                          </a:rPr>
                          <m:t>𝑖</m:t>
                        </m:r>
                        <m:r>
                          <a:rPr lang="en-US" dirty="0">
                            <a:solidFill>
                              <a:schemeClr val="tx1">
                                <a:lumMod val="50000"/>
                                <a:lumOff val="50000"/>
                              </a:schemeClr>
                            </a:solidFill>
                            <a:latin typeface="Cambria Math" panose="02040503050406030204" pitchFamily="18" charset="0"/>
                          </a:rPr>
                          <m:t>=1</m:t>
                        </m:r>
                      </m:sub>
                      <m:sup>
                        <m:r>
                          <a:rPr lang="en-US" dirty="0">
                            <a:solidFill>
                              <a:schemeClr val="tx1">
                                <a:lumMod val="50000"/>
                                <a:lumOff val="50000"/>
                              </a:schemeClr>
                            </a:solidFill>
                            <a:latin typeface="Cambria Math" panose="02040503050406030204" pitchFamily="18" charset="0"/>
                          </a:rPr>
                          <m:t>𝑛</m:t>
                        </m:r>
                      </m:sup>
                      <m:e>
                        <m:sSub>
                          <m:sSubPr>
                            <m:ctrlPr>
                              <a:rPr lang="en-US" i="1" dirty="0">
                                <a:solidFill>
                                  <a:schemeClr val="tx1">
                                    <a:lumMod val="50000"/>
                                    <a:lumOff val="50000"/>
                                  </a:schemeClr>
                                </a:solidFill>
                                <a:latin typeface="Cambria Math" panose="02040503050406030204" pitchFamily="18" charset="0"/>
                              </a:rPr>
                            </m:ctrlPr>
                          </m:sSubPr>
                          <m:e>
                            <m:r>
                              <a:rPr lang="en-US" dirty="0">
                                <a:solidFill>
                                  <a:schemeClr val="tx1">
                                    <a:lumMod val="50000"/>
                                    <a:lumOff val="50000"/>
                                  </a:schemeClr>
                                </a:solidFill>
                                <a:latin typeface="Cambria Math" panose="02040503050406030204" pitchFamily="18" charset="0"/>
                              </a:rPr>
                              <m:t>𝑤</m:t>
                            </m:r>
                          </m:e>
                          <m:sub>
                            <m:r>
                              <a:rPr lang="en-US" dirty="0">
                                <a:solidFill>
                                  <a:schemeClr val="tx1">
                                    <a:lumMod val="50000"/>
                                    <a:lumOff val="50000"/>
                                  </a:schemeClr>
                                </a:solidFill>
                                <a:latin typeface="Cambria Math" panose="02040503050406030204" pitchFamily="18" charset="0"/>
                              </a:rPr>
                              <m:t>𝑖</m:t>
                            </m:r>
                          </m:sub>
                        </m:sSub>
                        <m:sSub>
                          <m:sSubPr>
                            <m:ctrlPr>
                              <a:rPr lang="en-US" i="1" dirty="0">
                                <a:solidFill>
                                  <a:schemeClr val="tx1">
                                    <a:lumMod val="50000"/>
                                    <a:lumOff val="50000"/>
                                  </a:schemeClr>
                                </a:solidFill>
                                <a:latin typeface="Cambria Math" panose="02040503050406030204" pitchFamily="18" charset="0"/>
                              </a:rPr>
                            </m:ctrlPr>
                          </m:sSubPr>
                          <m:e>
                            <m:r>
                              <a:rPr lang="en-US" dirty="0">
                                <a:solidFill>
                                  <a:schemeClr val="tx1">
                                    <a:lumMod val="50000"/>
                                    <a:lumOff val="50000"/>
                                  </a:schemeClr>
                                </a:solidFill>
                                <a:latin typeface="Cambria Math" panose="02040503050406030204" pitchFamily="18" charset="0"/>
                              </a:rPr>
                              <m:t>𝑥</m:t>
                            </m:r>
                          </m:e>
                          <m:sub>
                            <m:r>
                              <a:rPr lang="en-US" dirty="0">
                                <a:solidFill>
                                  <a:schemeClr val="tx1">
                                    <a:lumMod val="50000"/>
                                    <a:lumOff val="50000"/>
                                  </a:schemeClr>
                                </a:solidFill>
                                <a:latin typeface="Cambria Math" panose="02040503050406030204" pitchFamily="18" charset="0"/>
                              </a:rPr>
                              <m:t>𝑖</m:t>
                            </m:r>
                          </m:sub>
                        </m:sSub>
                        <m:r>
                          <a:rPr lang="en-US" dirty="0">
                            <a:solidFill>
                              <a:schemeClr val="tx1">
                                <a:lumMod val="50000"/>
                                <a:lumOff val="50000"/>
                              </a:schemeClr>
                            </a:solidFill>
                            <a:latin typeface="Cambria Math" panose="02040503050406030204" pitchFamily="18" charset="0"/>
                          </a:rPr>
                          <m:t>−</m:t>
                        </m:r>
                        <m:r>
                          <a:rPr lang="en-US" dirty="0">
                            <a:solidFill>
                              <a:schemeClr val="tx1">
                                <a:lumMod val="50000"/>
                                <a:lumOff val="50000"/>
                              </a:schemeClr>
                            </a:solidFill>
                            <a:latin typeface="Cambria Math" panose="02040503050406030204" pitchFamily="18" charset="0"/>
                          </a:rPr>
                          <m:t>𝜃</m:t>
                        </m:r>
                      </m:e>
                    </m:nary>
                    <m:r>
                      <a:rPr lang="en-US" dirty="0">
                        <a:solidFill>
                          <a:schemeClr val="tx1">
                            <a:lumMod val="50000"/>
                            <a:lumOff val="50000"/>
                          </a:schemeClr>
                        </a:solidFill>
                        <a:latin typeface="Cambria Math" panose="02040503050406030204" pitchFamily="18" charset="0"/>
                      </a:rPr>
                      <m:t>}</m:t>
                    </m:r>
                  </m:oMath>
                </a14:m>
                <a:endParaRPr lang="en-US" dirty="0">
                  <a:solidFill>
                    <a:schemeClr val="tx1">
                      <a:lumMod val="50000"/>
                      <a:lumOff val="50000"/>
                    </a:schemeClr>
                  </a:solidFill>
                </a:endParaRPr>
              </a:p>
              <a:p>
                <a:r>
                  <a:rPr lang="en-US" dirty="0"/>
                  <a:t>Many functions are Linear </a:t>
                </a:r>
              </a:p>
              <a:p>
                <a:pPr lvl="1"/>
                <a:r>
                  <a:rPr lang="en-US" dirty="0"/>
                  <a:t>Conjunctions:</a:t>
                </a:r>
              </a:p>
              <a:p>
                <a:pPr lvl="2"/>
                <a14:m>
                  <m:oMath xmlns:m="http://schemas.openxmlformats.org/officeDocument/2006/math">
                    <m:r>
                      <a:rPr lang="en-US" b="0" i="1" dirty="0">
                        <a:solidFill>
                          <a:schemeClr val="tx1">
                            <a:lumMod val="50000"/>
                            <a:lumOff val="50000"/>
                          </a:schemeClr>
                        </a:solidFill>
                        <a:latin typeface="Cambria Math" panose="02040503050406030204" pitchFamily="18" charset="0"/>
                      </a:rPr>
                      <m:t>𝑦</m:t>
                    </m:r>
                    <m:r>
                      <a:rPr lang="en-US" b="0" i="1" dirty="0">
                        <a:solidFill>
                          <a:schemeClr val="tx1">
                            <a:lumMod val="50000"/>
                            <a:lumOff val="50000"/>
                          </a:schemeClr>
                        </a:solidFill>
                        <a:latin typeface="Cambria Math" panose="02040503050406030204" pitchFamily="18" charset="0"/>
                      </a:rPr>
                      <m:t>=</m:t>
                    </m:r>
                    <m:sSub>
                      <m:sSubPr>
                        <m:ctrlPr>
                          <a:rPr lang="en-US" b="0" i="1" dirty="0">
                            <a:solidFill>
                              <a:schemeClr val="tx1">
                                <a:lumMod val="50000"/>
                                <a:lumOff val="50000"/>
                              </a:schemeClr>
                            </a:solidFill>
                            <a:latin typeface="Cambria Math" panose="02040503050406030204" pitchFamily="18" charset="0"/>
                          </a:rPr>
                        </m:ctrlPr>
                      </m:sSubPr>
                      <m:e>
                        <m:r>
                          <a:rPr lang="en-US" b="0" i="1" dirty="0">
                            <a:solidFill>
                              <a:schemeClr val="tx1">
                                <a:lumMod val="50000"/>
                                <a:lumOff val="50000"/>
                              </a:schemeClr>
                            </a:solidFill>
                            <a:latin typeface="Cambria Math" panose="02040503050406030204" pitchFamily="18" charset="0"/>
                          </a:rPr>
                          <m:t>𝑥</m:t>
                        </m:r>
                      </m:e>
                      <m:sub>
                        <m:r>
                          <a:rPr lang="en-US" b="0" i="1" dirty="0">
                            <a:solidFill>
                              <a:schemeClr val="tx1">
                                <a:lumMod val="50000"/>
                                <a:lumOff val="50000"/>
                              </a:schemeClr>
                            </a:solidFill>
                            <a:latin typeface="Cambria Math" panose="02040503050406030204" pitchFamily="18" charset="0"/>
                          </a:rPr>
                          <m:t>1</m:t>
                        </m:r>
                      </m:sub>
                    </m:sSub>
                    <m:r>
                      <a:rPr lang="en-US" b="0" i="1" dirty="0">
                        <a:solidFill>
                          <a:schemeClr val="tx1">
                            <a:lumMod val="50000"/>
                            <a:lumOff val="50000"/>
                          </a:schemeClr>
                        </a:solidFill>
                        <a:latin typeface="Cambria Math" panose="02040503050406030204" pitchFamily="18" charset="0"/>
                      </a:rPr>
                      <m:t> </m:t>
                    </m:r>
                    <m:r>
                      <a:rPr lang="en-US" b="0" i="1" dirty="0">
                        <a:solidFill>
                          <a:schemeClr val="tx1">
                            <a:lumMod val="50000"/>
                            <a:lumOff val="50000"/>
                          </a:schemeClr>
                        </a:solidFill>
                        <a:latin typeface="Cambria Math" panose="02040503050406030204" pitchFamily="18" charset="0"/>
                        <a:ea typeface="Cambria Math" panose="02040503050406030204" pitchFamily="18" charset="0"/>
                      </a:rPr>
                      <m:t>∧</m:t>
                    </m:r>
                  </m:oMath>
                </a14:m>
                <a:r>
                  <a:rPr lang="en-US" dirty="0">
                    <a:solidFill>
                      <a:schemeClr val="tx1">
                        <a:lumMod val="50000"/>
                        <a:lumOff val="50000"/>
                      </a:schemeClr>
                    </a:solidFill>
                  </a:rPr>
                  <a:t> </a:t>
                </a:r>
                <a14:m>
                  <m:oMath xmlns:m="http://schemas.openxmlformats.org/officeDocument/2006/math">
                    <m:sSub>
                      <m:sSubPr>
                        <m:ctrlPr>
                          <a:rPr lang="en-US" i="1" dirty="0">
                            <a:solidFill>
                              <a:schemeClr val="tx1">
                                <a:lumMod val="50000"/>
                                <a:lumOff val="50000"/>
                              </a:schemeClr>
                            </a:solidFill>
                            <a:latin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rPr>
                          <m:t>𝑥</m:t>
                        </m:r>
                      </m:e>
                      <m:sub>
                        <m:r>
                          <a:rPr lang="en-US" b="0" i="1" dirty="0">
                            <a:solidFill>
                              <a:schemeClr val="tx1">
                                <a:lumMod val="50000"/>
                                <a:lumOff val="50000"/>
                              </a:schemeClr>
                            </a:solidFill>
                            <a:latin typeface="Cambria Math" panose="02040503050406030204" pitchFamily="18" charset="0"/>
                          </a:rPr>
                          <m:t>3</m:t>
                        </m:r>
                      </m:sub>
                    </m:sSub>
                    <m:r>
                      <a:rPr lang="en-US" i="1" dirty="0">
                        <a:solidFill>
                          <a:schemeClr val="tx1">
                            <a:lumMod val="50000"/>
                            <a:lumOff val="50000"/>
                          </a:schemeClr>
                        </a:solidFill>
                        <a:latin typeface="Cambria Math" panose="02040503050406030204" pitchFamily="18" charset="0"/>
                      </a:rPr>
                      <m:t> </m:t>
                    </m:r>
                    <m:r>
                      <a:rPr lang="en-US" i="1" dirty="0">
                        <a:solidFill>
                          <a:schemeClr val="tx1">
                            <a:lumMod val="50000"/>
                            <a:lumOff val="50000"/>
                          </a:schemeClr>
                        </a:solidFill>
                        <a:latin typeface="Cambria Math" panose="02040503050406030204" pitchFamily="18" charset="0"/>
                        <a:ea typeface="Cambria Math" panose="02040503050406030204" pitchFamily="18" charset="0"/>
                      </a:rPr>
                      <m:t>∧</m:t>
                    </m:r>
                  </m:oMath>
                </a14:m>
                <a:r>
                  <a:rPr lang="en-US" dirty="0">
                    <a:solidFill>
                      <a:schemeClr val="tx1">
                        <a:lumMod val="50000"/>
                        <a:lumOff val="50000"/>
                      </a:schemeClr>
                    </a:solidFill>
                  </a:rPr>
                  <a:t> </a:t>
                </a:r>
                <a14:m>
                  <m:oMath xmlns:m="http://schemas.openxmlformats.org/officeDocument/2006/math">
                    <m:sSub>
                      <m:sSubPr>
                        <m:ctrlPr>
                          <a:rPr lang="en-US" i="1" dirty="0">
                            <a:solidFill>
                              <a:schemeClr val="tx1">
                                <a:lumMod val="50000"/>
                                <a:lumOff val="50000"/>
                              </a:schemeClr>
                            </a:solidFill>
                            <a:latin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rPr>
                          <m:t>𝑥</m:t>
                        </m:r>
                      </m:e>
                      <m:sub>
                        <m:r>
                          <a:rPr lang="en-US" b="0" i="1" dirty="0">
                            <a:solidFill>
                              <a:schemeClr val="tx1">
                                <a:lumMod val="50000"/>
                                <a:lumOff val="50000"/>
                              </a:schemeClr>
                            </a:solidFill>
                            <a:latin typeface="Cambria Math" panose="02040503050406030204" pitchFamily="18" charset="0"/>
                          </a:rPr>
                          <m:t>5</m:t>
                        </m:r>
                      </m:sub>
                    </m:sSub>
                  </m:oMath>
                </a14:m>
                <a:endParaRPr lang="en-US" dirty="0"/>
              </a:p>
              <a:p>
                <a:pPr lvl="2"/>
                <a14:m>
                  <m:oMath xmlns:m="http://schemas.openxmlformats.org/officeDocument/2006/math">
                    <m:r>
                      <a:rPr lang="en-US" b="0" i="1" dirty="0" smtClean="0">
                        <a:latin typeface="Cambria Math" panose="02040503050406030204" pitchFamily="18" charset="0"/>
                      </a:rPr>
                      <m:t>𝑦</m:t>
                    </m:r>
                    <m:r>
                      <a:rPr lang="en-US" b="0" i="1" dirty="0" smtClean="0">
                        <a:latin typeface="Cambria Math" panose="02040503050406030204" pitchFamily="18" charset="0"/>
                      </a:rPr>
                      <m:t>=</m:t>
                    </m:r>
                    <m:func>
                      <m:funcPr>
                        <m:ctrlPr>
                          <a:rPr lang="en-US" b="0" i="1" dirty="0" smtClean="0">
                            <a:latin typeface="Cambria Math" panose="02040503050406030204" pitchFamily="18" charset="0"/>
                          </a:rPr>
                        </m:ctrlPr>
                      </m:funcPr>
                      <m:fName>
                        <m:r>
                          <m:rPr>
                            <m:sty m:val="p"/>
                          </m:rPr>
                          <a:rPr lang="en-US" b="0" i="0" dirty="0" smtClean="0">
                            <a:latin typeface="Cambria Math" panose="02040503050406030204" pitchFamily="18" charset="0"/>
                          </a:rPr>
                          <m:t>sgn</m:t>
                        </m:r>
                      </m:fName>
                      <m:e>
                        <m:d>
                          <m:dPr>
                            <m:begChr m:val="{"/>
                            <m:endChr m:val="}"/>
                            <m:ctrlPr>
                              <a:rPr lang="en-US" b="0" i="1" dirty="0" smtClean="0">
                                <a:latin typeface="Cambria Math" panose="02040503050406030204" pitchFamily="18" charset="0"/>
                              </a:rPr>
                            </m:ctrlPr>
                          </m:dPr>
                          <m:e>
                            <m:r>
                              <a:rPr lang="en-US" b="0" i="1" dirty="0" smtClean="0">
                                <a:latin typeface="Cambria Math" panose="02040503050406030204" pitchFamily="18" charset="0"/>
                              </a:rPr>
                              <m:t>1·</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1</m:t>
                                </m:r>
                              </m:sub>
                            </m:sSub>
                            <m:r>
                              <a:rPr lang="en-US" b="0" i="1" dirty="0" smtClean="0">
                                <a:latin typeface="Cambria Math" panose="02040503050406030204" pitchFamily="18" charset="0"/>
                              </a:rPr>
                              <m:t>+1·</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3</m:t>
                                </m:r>
                              </m:sub>
                            </m:sSub>
                            <m:r>
                              <a:rPr lang="en-US" b="0" i="1" dirty="0" smtClean="0">
                                <a:latin typeface="Cambria Math" panose="02040503050406030204" pitchFamily="18" charset="0"/>
                              </a:rPr>
                              <m:t> +1·</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5</m:t>
                                </m:r>
                              </m:sub>
                            </m:sSub>
                            <m:r>
                              <a:rPr lang="en-US" b="0" i="1" dirty="0" smtClean="0">
                                <a:latin typeface="Cambria Math" panose="02040503050406030204" pitchFamily="18" charset="0"/>
                              </a:rPr>
                              <m:t> −3</m:t>
                            </m:r>
                          </m:e>
                        </m:d>
                      </m:e>
                    </m:func>
                  </m:oMath>
                </a14:m>
                <a:r>
                  <a:rPr lang="en-US" dirty="0"/>
                  <a:t>  </a:t>
                </a:r>
                <a14:m>
                  <m:oMath xmlns:m="http://schemas.openxmlformats.org/officeDocument/2006/math">
                    <m:r>
                      <a:rPr lang="en-US" b="1" i="1" dirty="0" smtClean="0">
                        <a:latin typeface="Cambria Math" panose="02040503050406030204" pitchFamily="18" charset="0"/>
                      </a:rPr>
                      <m:t>𝒘</m:t>
                    </m:r>
                    <m:r>
                      <a:rPr lang="en-US" b="1" i="1" dirty="0" smtClean="0">
                        <a:latin typeface="Cambria Math" panose="02040503050406030204" pitchFamily="18" charset="0"/>
                      </a:rPr>
                      <m:t>=</m:t>
                    </m:r>
                    <m:d>
                      <m:dPr>
                        <m:ctrlPr>
                          <a:rPr lang="en-US" b="1" i="1" dirty="0" smtClean="0">
                            <a:latin typeface="Cambria Math" panose="02040503050406030204" pitchFamily="18" charset="0"/>
                          </a:rPr>
                        </m:ctrlPr>
                      </m:dPr>
                      <m:e>
                        <m:r>
                          <a:rPr lang="en-US" b="0" i="0" dirty="0" smtClean="0">
                            <a:latin typeface="Cambria Math" panose="02040503050406030204" pitchFamily="18" charset="0"/>
                          </a:rPr>
                          <m:t>1, 0, 1, 0, 1</m:t>
                        </m:r>
                      </m:e>
                    </m:d>
                  </m:oMath>
                </a14:m>
                <a:r>
                  <a:rPr lang="en-US" dirty="0"/>
                  <a:t> </a:t>
                </a:r>
                <a14:m>
                  <m:oMath xmlns:m="http://schemas.openxmlformats.org/officeDocument/2006/math">
                    <m:r>
                      <a:rPr lang="en-US" i="1" dirty="0" smtClean="0">
                        <a:latin typeface="Cambria Math" panose="02040503050406030204" pitchFamily="18" charset="0"/>
                        <a:ea typeface="Cambria Math" panose="02040503050406030204" pitchFamily="18" charset="0"/>
                      </a:rPr>
                      <m:t>𝜃</m:t>
                    </m:r>
                    <m:r>
                      <a:rPr lang="en-US" b="0" i="1" dirty="0" smtClean="0">
                        <a:latin typeface="Cambria Math" panose="02040503050406030204" pitchFamily="18" charset="0"/>
                        <a:ea typeface="Cambria Math" panose="02040503050406030204" pitchFamily="18" charset="0"/>
                      </a:rPr>
                      <m:t>=3</m:t>
                    </m:r>
                  </m:oMath>
                </a14:m>
                <a:endParaRPr lang="en-US" dirty="0"/>
              </a:p>
              <a:p>
                <a:pPr lvl="1"/>
                <a:r>
                  <a:rPr lang="en-US" dirty="0"/>
                  <a:t>At least m of n:</a:t>
                </a:r>
              </a:p>
              <a:p>
                <a:pPr lvl="2"/>
                <a14:m>
                  <m:oMath xmlns:m="http://schemas.openxmlformats.org/officeDocument/2006/math">
                    <m:r>
                      <a:rPr lang="en-US" i="1" dirty="0">
                        <a:solidFill>
                          <a:schemeClr val="tx1">
                            <a:lumMod val="50000"/>
                            <a:lumOff val="50000"/>
                          </a:schemeClr>
                        </a:solidFill>
                        <a:latin typeface="Cambria Math" panose="02040503050406030204" pitchFamily="18" charset="0"/>
                      </a:rPr>
                      <m:t>𝑦</m:t>
                    </m:r>
                    <m:r>
                      <a:rPr lang="en-US" i="1" dirty="0">
                        <a:solidFill>
                          <a:schemeClr val="tx1">
                            <a:lumMod val="50000"/>
                            <a:lumOff val="50000"/>
                          </a:schemeClr>
                        </a:solidFill>
                        <a:latin typeface="Cambria Math" panose="02040503050406030204" pitchFamily="18" charset="0"/>
                      </a:rPr>
                      <m:t>=</m:t>
                    </m:r>
                    <m:sSub>
                      <m:sSubPr>
                        <m:ctrlPr>
                          <a:rPr lang="en-US" i="1" dirty="0">
                            <a:solidFill>
                              <a:schemeClr val="tx1">
                                <a:lumMod val="50000"/>
                                <a:lumOff val="50000"/>
                              </a:schemeClr>
                            </a:solidFill>
                            <a:latin typeface="Cambria Math" panose="02040503050406030204" pitchFamily="18" charset="0"/>
                          </a:rPr>
                        </m:ctrlPr>
                      </m:sSubPr>
                      <m:e>
                        <m:r>
                          <a:rPr lang="en-US" b="0" i="1" dirty="0">
                            <a:solidFill>
                              <a:schemeClr val="tx1">
                                <a:lumMod val="50000"/>
                                <a:lumOff val="50000"/>
                              </a:schemeClr>
                            </a:solidFill>
                            <a:latin typeface="Cambria Math" panose="02040503050406030204" pitchFamily="18" charset="0"/>
                          </a:rPr>
                          <m:t>𝑎𝑡</m:t>
                        </m:r>
                        <m:r>
                          <a:rPr lang="en-US" b="0" i="1" dirty="0">
                            <a:solidFill>
                              <a:schemeClr val="tx1">
                                <a:lumMod val="50000"/>
                                <a:lumOff val="50000"/>
                              </a:schemeClr>
                            </a:solidFill>
                            <a:latin typeface="Cambria Math" panose="02040503050406030204" pitchFamily="18" charset="0"/>
                          </a:rPr>
                          <m:t> </m:t>
                        </m:r>
                        <m:r>
                          <a:rPr lang="en-US" b="0" i="1" dirty="0">
                            <a:solidFill>
                              <a:schemeClr val="tx1">
                                <a:lumMod val="50000"/>
                                <a:lumOff val="50000"/>
                              </a:schemeClr>
                            </a:solidFill>
                            <a:latin typeface="Cambria Math" panose="02040503050406030204" pitchFamily="18" charset="0"/>
                          </a:rPr>
                          <m:t>𝑙𝑒𝑎𝑠𝑡</m:t>
                        </m:r>
                        <m:r>
                          <a:rPr lang="en-US" b="0" i="1" dirty="0">
                            <a:solidFill>
                              <a:schemeClr val="tx1">
                                <a:lumMod val="50000"/>
                                <a:lumOff val="50000"/>
                              </a:schemeClr>
                            </a:solidFill>
                            <a:latin typeface="Cambria Math" panose="02040503050406030204" pitchFamily="18" charset="0"/>
                          </a:rPr>
                          <m:t> 2 </m:t>
                        </m:r>
                        <m:r>
                          <a:rPr lang="en-US" b="0" i="1" dirty="0">
                            <a:solidFill>
                              <a:schemeClr val="tx1">
                                <a:lumMod val="50000"/>
                                <a:lumOff val="50000"/>
                              </a:schemeClr>
                            </a:solidFill>
                            <a:latin typeface="Cambria Math" panose="02040503050406030204" pitchFamily="18" charset="0"/>
                          </a:rPr>
                          <m:t>𝑜𝑓</m:t>
                        </m:r>
                        <m:r>
                          <a:rPr lang="en-US" b="0" i="1" dirty="0">
                            <a:solidFill>
                              <a:schemeClr val="tx1">
                                <a:lumMod val="50000"/>
                                <a:lumOff val="50000"/>
                              </a:schemeClr>
                            </a:solidFill>
                            <a:latin typeface="Cambria Math" panose="02040503050406030204" pitchFamily="18" charset="0"/>
                          </a:rPr>
                          <m:t> {</m:t>
                        </m:r>
                        <m:r>
                          <a:rPr lang="en-US" i="1" dirty="0">
                            <a:solidFill>
                              <a:schemeClr val="tx1">
                                <a:lumMod val="50000"/>
                                <a:lumOff val="50000"/>
                              </a:schemeClr>
                            </a:solidFill>
                            <a:latin typeface="Cambria Math" panose="02040503050406030204" pitchFamily="18" charset="0"/>
                          </a:rPr>
                          <m:t>𝑥</m:t>
                        </m:r>
                      </m:e>
                      <m:sub>
                        <m:r>
                          <a:rPr lang="en-US" i="1" dirty="0">
                            <a:solidFill>
                              <a:schemeClr val="tx1">
                                <a:lumMod val="50000"/>
                                <a:lumOff val="50000"/>
                              </a:schemeClr>
                            </a:solidFill>
                            <a:latin typeface="Cambria Math" panose="02040503050406030204" pitchFamily="18" charset="0"/>
                          </a:rPr>
                          <m:t>1</m:t>
                        </m:r>
                      </m:sub>
                    </m:sSub>
                    <m:r>
                      <a:rPr lang="en-US" b="0" i="1" dirty="0">
                        <a:solidFill>
                          <a:schemeClr val="tx1">
                            <a:lumMod val="50000"/>
                            <a:lumOff val="50000"/>
                          </a:schemeClr>
                        </a:solidFill>
                        <a:latin typeface="Cambria Math" panose="02040503050406030204" pitchFamily="18" charset="0"/>
                      </a:rPr>
                      <m:t>,</m:t>
                    </m:r>
                    <m:sSub>
                      <m:sSubPr>
                        <m:ctrlPr>
                          <a:rPr lang="en-US" i="1" dirty="0">
                            <a:solidFill>
                              <a:schemeClr val="tx1">
                                <a:lumMod val="50000"/>
                                <a:lumOff val="50000"/>
                              </a:schemeClr>
                            </a:solidFill>
                            <a:latin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rPr>
                          <m:t>𝑥</m:t>
                        </m:r>
                      </m:e>
                      <m:sub>
                        <m:r>
                          <a:rPr lang="en-US" i="1" dirty="0">
                            <a:solidFill>
                              <a:schemeClr val="tx1">
                                <a:lumMod val="50000"/>
                                <a:lumOff val="50000"/>
                              </a:schemeClr>
                            </a:solidFill>
                            <a:latin typeface="Cambria Math" panose="02040503050406030204" pitchFamily="18" charset="0"/>
                          </a:rPr>
                          <m:t>3</m:t>
                        </m:r>
                      </m:sub>
                    </m:sSub>
                    <m:r>
                      <a:rPr lang="en-US" b="0" i="1" dirty="0">
                        <a:solidFill>
                          <a:schemeClr val="tx1">
                            <a:lumMod val="50000"/>
                            <a:lumOff val="50000"/>
                          </a:schemeClr>
                        </a:solidFill>
                        <a:latin typeface="Cambria Math" panose="02040503050406030204" pitchFamily="18" charset="0"/>
                      </a:rPr>
                      <m:t>,</m:t>
                    </m:r>
                    <m:r>
                      <a:rPr lang="en-US" i="1" dirty="0">
                        <a:solidFill>
                          <a:schemeClr val="tx1">
                            <a:lumMod val="50000"/>
                            <a:lumOff val="50000"/>
                          </a:schemeClr>
                        </a:solidFill>
                        <a:latin typeface="Cambria Math" panose="02040503050406030204" pitchFamily="18" charset="0"/>
                      </a:rPr>
                      <m:t> </m:t>
                    </m:r>
                    <m:sSub>
                      <m:sSubPr>
                        <m:ctrlPr>
                          <a:rPr lang="en-US" i="1" dirty="0">
                            <a:solidFill>
                              <a:schemeClr val="tx1">
                                <a:lumMod val="50000"/>
                                <a:lumOff val="50000"/>
                              </a:schemeClr>
                            </a:solidFill>
                            <a:latin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rPr>
                          <m:t>𝑥</m:t>
                        </m:r>
                      </m:e>
                      <m:sub>
                        <m:r>
                          <a:rPr lang="en-US" i="1" dirty="0">
                            <a:solidFill>
                              <a:schemeClr val="tx1">
                                <a:lumMod val="50000"/>
                                <a:lumOff val="50000"/>
                              </a:schemeClr>
                            </a:solidFill>
                            <a:latin typeface="Cambria Math" panose="02040503050406030204" pitchFamily="18" charset="0"/>
                          </a:rPr>
                          <m:t>5</m:t>
                        </m:r>
                      </m:sub>
                    </m:sSub>
                    <m:r>
                      <a:rPr lang="en-US" b="0" i="1" dirty="0">
                        <a:solidFill>
                          <a:schemeClr val="tx1">
                            <a:lumMod val="50000"/>
                            <a:lumOff val="50000"/>
                          </a:schemeClr>
                        </a:solidFill>
                        <a:latin typeface="Cambria Math" panose="02040503050406030204" pitchFamily="18" charset="0"/>
                      </a:rPr>
                      <m:t>}</m:t>
                    </m:r>
                  </m:oMath>
                </a14:m>
                <a:endParaRPr lang="en-US" dirty="0">
                  <a:solidFill>
                    <a:schemeClr val="tx1">
                      <a:lumMod val="50000"/>
                      <a:lumOff val="50000"/>
                    </a:schemeClr>
                  </a:solidFill>
                </a:endParaRPr>
              </a:p>
              <a:p>
                <a:pPr lvl="2"/>
                <a14:m>
                  <m:oMath xmlns:m="http://schemas.openxmlformats.org/officeDocument/2006/math">
                    <m:r>
                      <a:rPr lang="en-US" i="1" dirty="0">
                        <a:latin typeface="Cambria Math" panose="02040503050406030204" pitchFamily="18" charset="0"/>
                      </a:rPr>
                      <m:t>𝑦</m:t>
                    </m:r>
                    <m:r>
                      <a:rPr lang="en-US" i="1" dirty="0">
                        <a:latin typeface="Cambria Math" panose="02040503050406030204" pitchFamily="18" charset="0"/>
                      </a:rPr>
                      <m:t>=</m:t>
                    </m:r>
                    <m:func>
                      <m:funcPr>
                        <m:ctrlPr>
                          <a:rPr lang="en-US" i="1" dirty="0">
                            <a:latin typeface="Cambria Math" panose="02040503050406030204" pitchFamily="18" charset="0"/>
                          </a:rPr>
                        </m:ctrlPr>
                      </m:funcPr>
                      <m:fName>
                        <m:r>
                          <m:rPr>
                            <m:sty m:val="p"/>
                          </m:rPr>
                          <a:rPr lang="en-US" dirty="0">
                            <a:latin typeface="Cambria Math" panose="02040503050406030204" pitchFamily="18" charset="0"/>
                          </a:rPr>
                          <m:t>sgn</m:t>
                        </m:r>
                      </m:fName>
                      <m:e>
                        <m:d>
                          <m:dPr>
                            <m:begChr m:val="{"/>
                            <m:endChr m:val="}"/>
                            <m:ctrlPr>
                              <a:rPr lang="en-US" i="1" dirty="0">
                                <a:latin typeface="Cambria Math" panose="02040503050406030204" pitchFamily="18" charset="0"/>
                              </a:rPr>
                            </m:ctrlPr>
                          </m:dPr>
                          <m:e>
                            <m:r>
                              <a:rPr lang="en-US" i="1" dirty="0">
                                <a:latin typeface="Cambria Math" panose="02040503050406030204" pitchFamily="18" charset="0"/>
                              </a:rPr>
                              <m:t>1·</m:t>
                            </m:r>
                            <m:sSub>
                              <m:sSubPr>
                                <m:ctrlPr>
                                  <a:rPr lang="en-US" i="1" dirty="0">
                                    <a:latin typeface="Cambria Math" panose="02040503050406030204" pitchFamily="18" charset="0"/>
                                  </a:rPr>
                                </m:ctrlPr>
                              </m:sSubPr>
                              <m:e>
                                <m:r>
                                  <a:rPr lang="en-US" i="1" dirty="0">
                                    <a:latin typeface="Cambria Math" panose="02040503050406030204" pitchFamily="18" charset="0"/>
                                  </a:rPr>
                                  <m:t>𝑥</m:t>
                                </m:r>
                              </m:e>
                              <m:sub>
                                <m:r>
                                  <a:rPr lang="en-US" i="1" dirty="0">
                                    <a:latin typeface="Cambria Math" panose="02040503050406030204" pitchFamily="18" charset="0"/>
                                  </a:rPr>
                                  <m:t>1</m:t>
                                </m:r>
                              </m:sub>
                            </m:sSub>
                            <m:r>
                              <a:rPr lang="en-US" i="1" dirty="0">
                                <a:latin typeface="Cambria Math" panose="02040503050406030204" pitchFamily="18" charset="0"/>
                              </a:rPr>
                              <m:t>+1·</m:t>
                            </m:r>
                            <m:sSub>
                              <m:sSubPr>
                                <m:ctrlPr>
                                  <a:rPr lang="en-US" i="1" dirty="0">
                                    <a:latin typeface="Cambria Math" panose="02040503050406030204" pitchFamily="18" charset="0"/>
                                  </a:rPr>
                                </m:ctrlPr>
                              </m:sSubPr>
                              <m:e>
                                <m:r>
                                  <a:rPr lang="en-US" i="1" dirty="0">
                                    <a:latin typeface="Cambria Math" panose="02040503050406030204" pitchFamily="18" charset="0"/>
                                  </a:rPr>
                                  <m:t>𝑥</m:t>
                                </m:r>
                              </m:e>
                              <m:sub>
                                <m:r>
                                  <a:rPr lang="en-US" i="1" dirty="0">
                                    <a:latin typeface="Cambria Math" panose="02040503050406030204" pitchFamily="18" charset="0"/>
                                  </a:rPr>
                                  <m:t>3</m:t>
                                </m:r>
                              </m:sub>
                            </m:sSub>
                            <m:r>
                              <a:rPr lang="en-US" i="1" dirty="0">
                                <a:latin typeface="Cambria Math" panose="02040503050406030204" pitchFamily="18" charset="0"/>
                              </a:rPr>
                              <m:t> +1·</m:t>
                            </m:r>
                            <m:sSub>
                              <m:sSubPr>
                                <m:ctrlPr>
                                  <a:rPr lang="en-US" i="1" dirty="0">
                                    <a:latin typeface="Cambria Math" panose="02040503050406030204" pitchFamily="18" charset="0"/>
                                  </a:rPr>
                                </m:ctrlPr>
                              </m:sSubPr>
                              <m:e>
                                <m:r>
                                  <a:rPr lang="en-US" i="1" dirty="0">
                                    <a:latin typeface="Cambria Math" panose="02040503050406030204" pitchFamily="18" charset="0"/>
                                  </a:rPr>
                                  <m:t>𝑥</m:t>
                                </m:r>
                              </m:e>
                              <m:sub>
                                <m:r>
                                  <a:rPr lang="en-US" i="1" dirty="0">
                                    <a:latin typeface="Cambria Math" panose="02040503050406030204" pitchFamily="18" charset="0"/>
                                  </a:rPr>
                                  <m:t>5</m:t>
                                </m:r>
                              </m:sub>
                            </m:sSub>
                            <m:r>
                              <a:rPr lang="en-US" i="1" dirty="0">
                                <a:latin typeface="Cambria Math" panose="02040503050406030204" pitchFamily="18" charset="0"/>
                              </a:rPr>
                              <m:t> −</m:t>
                            </m:r>
                            <m:r>
                              <a:rPr lang="en-US" b="0" i="1" dirty="0">
                                <a:latin typeface="Cambria Math" panose="02040503050406030204" pitchFamily="18" charset="0"/>
                              </a:rPr>
                              <m:t>2</m:t>
                            </m:r>
                          </m:e>
                        </m:d>
                      </m:e>
                    </m:func>
                  </m:oMath>
                </a14:m>
                <a:r>
                  <a:rPr lang="en-US" dirty="0"/>
                  <a:t>  </a:t>
                </a:r>
                <a14:m>
                  <m:oMath xmlns:m="http://schemas.openxmlformats.org/officeDocument/2006/math">
                    <m:r>
                      <a:rPr lang="en-US" b="1" i="1" dirty="0">
                        <a:latin typeface="Cambria Math" panose="02040503050406030204" pitchFamily="18" charset="0"/>
                      </a:rPr>
                      <m:t>𝒘</m:t>
                    </m:r>
                    <m:r>
                      <a:rPr lang="en-US" b="1" i="1" dirty="0">
                        <a:latin typeface="Cambria Math" panose="02040503050406030204" pitchFamily="18" charset="0"/>
                      </a:rPr>
                      <m:t>=</m:t>
                    </m:r>
                    <m:d>
                      <m:dPr>
                        <m:ctrlPr>
                          <a:rPr lang="en-US" b="1" i="1" dirty="0">
                            <a:latin typeface="Cambria Math" panose="02040503050406030204" pitchFamily="18" charset="0"/>
                          </a:rPr>
                        </m:ctrlPr>
                      </m:dPr>
                      <m:e>
                        <m:r>
                          <a:rPr lang="en-US" dirty="0">
                            <a:latin typeface="Cambria Math" panose="02040503050406030204" pitchFamily="18" charset="0"/>
                          </a:rPr>
                          <m:t>1, 0, 1, 0, 1</m:t>
                        </m:r>
                      </m:e>
                    </m:d>
                  </m:oMath>
                </a14:m>
                <a:r>
                  <a:rPr lang="en-US" dirty="0"/>
                  <a:t> </a:t>
                </a:r>
                <a14:m>
                  <m:oMath xmlns:m="http://schemas.openxmlformats.org/officeDocument/2006/math">
                    <m:r>
                      <a:rPr lang="en-US" i="1" dirty="0">
                        <a:latin typeface="Cambria Math" panose="02040503050406030204" pitchFamily="18" charset="0"/>
                        <a:ea typeface="Cambria Math" panose="02040503050406030204" pitchFamily="18" charset="0"/>
                      </a:rPr>
                      <m:t>𝜃</m:t>
                    </m:r>
                    <m:r>
                      <a:rPr lang="en-US" i="1" dirty="0">
                        <a:latin typeface="Cambria Math" panose="02040503050406030204" pitchFamily="18" charset="0"/>
                        <a:ea typeface="Cambria Math" panose="02040503050406030204" pitchFamily="18" charset="0"/>
                      </a:rPr>
                      <m:t>=2</m:t>
                    </m:r>
                  </m:oMath>
                </a14:m>
                <a:r>
                  <a:rPr lang="en-US" dirty="0"/>
                  <a:t> </a:t>
                </a:r>
              </a:p>
              <a:p>
                <a:r>
                  <a:rPr lang="en-US" dirty="0"/>
                  <a:t>Many functions are not</a:t>
                </a:r>
              </a:p>
              <a:p>
                <a:pPr lvl="1"/>
                <a:r>
                  <a:rPr lang="en-US" dirty="0" err="1"/>
                  <a:t>Xor</a:t>
                </a:r>
                <a:r>
                  <a:rPr lang="en-US" dirty="0"/>
                  <a:t>: </a:t>
                </a:r>
                <a14:m>
                  <m:oMath xmlns:m="http://schemas.openxmlformats.org/officeDocument/2006/math">
                    <m:r>
                      <a:rPr lang="en-US" i="1" dirty="0">
                        <a:solidFill>
                          <a:schemeClr val="tx1">
                            <a:lumMod val="50000"/>
                            <a:lumOff val="50000"/>
                          </a:schemeClr>
                        </a:solidFill>
                        <a:latin typeface="Cambria Math" panose="02040503050406030204" pitchFamily="18" charset="0"/>
                      </a:rPr>
                      <m:t>𝑦</m:t>
                    </m:r>
                    <m:r>
                      <a:rPr lang="en-US" i="1" dirty="0">
                        <a:solidFill>
                          <a:schemeClr val="tx1">
                            <a:lumMod val="50000"/>
                            <a:lumOff val="50000"/>
                          </a:schemeClr>
                        </a:solidFill>
                        <a:latin typeface="Cambria Math" panose="02040503050406030204" pitchFamily="18" charset="0"/>
                      </a:rPr>
                      <m:t>=</m:t>
                    </m:r>
                    <m:sSub>
                      <m:sSubPr>
                        <m:ctrlPr>
                          <a:rPr lang="en-US" i="1" dirty="0">
                            <a:solidFill>
                              <a:schemeClr val="tx1">
                                <a:lumMod val="50000"/>
                                <a:lumOff val="50000"/>
                              </a:schemeClr>
                            </a:solidFill>
                            <a:latin typeface="Cambria Math" panose="02040503050406030204" pitchFamily="18" charset="0"/>
                          </a:rPr>
                        </m:ctrlPr>
                      </m:sSubPr>
                      <m:e>
                        <m:r>
                          <a:rPr lang="en-US" b="0" i="1" dirty="0">
                            <a:solidFill>
                              <a:schemeClr val="tx1">
                                <a:lumMod val="50000"/>
                                <a:lumOff val="50000"/>
                              </a:schemeClr>
                            </a:solidFill>
                            <a:latin typeface="Cambria Math" panose="02040503050406030204" pitchFamily="18" charset="0"/>
                          </a:rPr>
                          <m:t>(</m:t>
                        </m:r>
                        <m:r>
                          <a:rPr lang="en-US" i="1" dirty="0">
                            <a:solidFill>
                              <a:schemeClr val="tx1">
                                <a:lumMod val="50000"/>
                                <a:lumOff val="50000"/>
                              </a:schemeClr>
                            </a:solidFill>
                            <a:latin typeface="Cambria Math" panose="02040503050406030204" pitchFamily="18" charset="0"/>
                          </a:rPr>
                          <m:t>𝑥</m:t>
                        </m:r>
                      </m:e>
                      <m:sub>
                        <m:r>
                          <a:rPr lang="en-US" i="1" dirty="0">
                            <a:solidFill>
                              <a:schemeClr val="tx1">
                                <a:lumMod val="50000"/>
                                <a:lumOff val="50000"/>
                              </a:schemeClr>
                            </a:solidFill>
                            <a:latin typeface="Cambria Math" panose="02040503050406030204" pitchFamily="18" charset="0"/>
                          </a:rPr>
                          <m:t>1</m:t>
                        </m:r>
                      </m:sub>
                    </m:sSub>
                    <m:r>
                      <a:rPr lang="en-US" i="1" dirty="0">
                        <a:solidFill>
                          <a:schemeClr val="tx1">
                            <a:lumMod val="50000"/>
                            <a:lumOff val="50000"/>
                          </a:schemeClr>
                        </a:solidFill>
                        <a:latin typeface="Cambria Math" panose="02040503050406030204" pitchFamily="18" charset="0"/>
                      </a:rPr>
                      <m:t> </m:t>
                    </m:r>
                    <m:r>
                      <a:rPr lang="en-US" i="1" dirty="0">
                        <a:solidFill>
                          <a:schemeClr val="tx1">
                            <a:lumMod val="50000"/>
                            <a:lumOff val="50000"/>
                          </a:schemeClr>
                        </a:solidFill>
                        <a:latin typeface="Cambria Math" panose="02040503050406030204" pitchFamily="18" charset="0"/>
                        <a:ea typeface="Cambria Math" panose="02040503050406030204" pitchFamily="18" charset="0"/>
                      </a:rPr>
                      <m:t>∧</m:t>
                    </m:r>
                  </m:oMath>
                </a14:m>
                <a:r>
                  <a:rPr lang="en-US" dirty="0">
                    <a:solidFill>
                      <a:schemeClr val="tx1">
                        <a:lumMod val="50000"/>
                        <a:lumOff val="50000"/>
                      </a:schemeClr>
                    </a:solidFill>
                  </a:rPr>
                  <a:t> </a:t>
                </a:r>
                <a14:m>
                  <m:oMath xmlns:m="http://schemas.openxmlformats.org/officeDocument/2006/math">
                    <m:sSub>
                      <m:sSubPr>
                        <m:ctrlPr>
                          <a:rPr lang="en-US" i="1" dirty="0">
                            <a:solidFill>
                              <a:schemeClr val="tx1">
                                <a:lumMod val="50000"/>
                                <a:lumOff val="50000"/>
                              </a:schemeClr>
                            </a:solidFill>
                            <a:latin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rPr>
                          <m:t>𝑥</m:t>
                        </m:r>
                      </m:e>
                      <m:sub>
                        <m:r>
                          <a:rPr lang="en-US" b="0" i="1" dirty="0">
                            <a:solidFill>
                              <a:schemeClr val="tx1">
                                <a:lumMod val="50000"/>
                                <a:lumOff val="50000"/>
                              </a:schemeClr>
                            </a:solidFill>
                            <a:latin typeface="Cambria Math" panose="02040503050406030204" pitchFamily="18" charset="0"/>
                          </a:rPr>
                          <m:t>2</m:t>
                        </m:r>
                      </m:sub>
                    </m:sSub>
                    <m:r>
                      <a:rPr lang="en-US" b="0" i="1" dirty="0">
                        <a:solidFill>
                          <a:schemeClr val="tx1">
                            <a:lumMod val="50000"/>
                            <a:lumOff val="50000"/>
                          </a:schemeClr>
                        </a:solidFill>
                        <a:latin typeface="Cambria Math" panose="02040503050406030204" pitchFamily="18" charset="0"/>
                      </a:rPr>
                      <m:t>) </m:t>
                    </m:r>
                    <m:r>
                      <a:rPr lang="en-US" b="0" i="1" dirty="0">
                        <a:solidFill>
                          <a:schemeClr val="tx1">
                            <a:lumMod val="50000"/>
                            <a:lumOff val="50000"/>
                          </a:schemeClr>
                        </a:solidFill>
                        <a:latin typeface="Cambria Math" panose="02040503050406030204" pitchFamily="18" charset="0"/>
                        <a:ea typeface="Cambria Math" panose="02040503050406030204" pitchFamily="18" charset="0"/>
                      </a:rPr>
                      <m:t>∨(¬</m:t>
                    </m:r>
                    <m:sSub>
                      <m:sSubPr>
                        <m:ctrlPr>
                          <a:rPr lang="en-US" b="0" i="1" dirty="0">
                            <a:solidFill>
                              <a:schemeClr val="tx1">
                                <a:lumMod val="50000"/>
                                <a:lumOff val="50000"/>
                              </a:schemeClr>
                            </a:solidFill>
                            <a:latin typeface="Cambria Math" panose="02040503050406030204" pitchFamily="18" charset="0"/>
                            <a:ea typeface="Cambria Math" panose="02040503050406030204" pitchFamily="18" charset="0"/>
                          </a:rPr>
                        </m:ctrlPr>
                      </m:sSubPr>
                      <m:e>
                        <m:r>
                          <a:rPr lang="en-US" b="0" i="1" dirty="0">
                            <a:solidFill>
                              <a:schemeClr val="tx1">
                                <a:lumMod val="50000"/>
                                <a:lumOff val="50000"/>
                              </a:schemeClr>
                            </a:solidFill>
                            <a:latin typeface="Cambria Math" panose="02040503050406030204" pitchFamily="18" charset="0"/>
                            <a:ea typeface="Cambria Math" panose="02040503050406030204" pitchFamily="18" charset="0"/>
                          </a:rPr>
                          <m:t>𝑥</m:t>
                        </m:r>
                      </m:e>
                      <m:sub>
                        <m:r>
                          <a:rPr lang="en-US" b="0" i="1" dirty="0">
                            <a:solidFill>
                              <a:schemeClr val="tx1">
                                <a:lumMod val="50000"/>
                                <a:lumOff val="50000"/>
                              </a:schemeClr>
                            </a:solidFill>
                            <a:latin typeface="Cambria Math" panose="02040503050406030204" pitchFamily="18" charset="0"/>
                            <a:ea typeface="Cambria Math" panose="02040503050406030204" pitchFamily="18" charset="0"/>
                          </a:rPr>
                          <m:t>1</m:t>
                        </m:r>
                      </m:sub>
                    </m:sSub>
                    <m:r>
                      <a:rPr lang="en-US" i="1" dirty="0">
                        <a:solidFill>
                          <a:schemeClr val="tx1">
                            <a:lumMod val="50000"/>
                            <a:lumOff val="50000"/>
                          </a:schemeClr>
                        </a:solidFill>
                        <a:latin typeface="Cambria Math" panose="02040503050406030204" pitchFamily="18" charset="0"/>
                        <a:ea typeface="Cambria Math" panose="02040503050406030204" pitchFamily="18" charset="0"/>
                      </a:rPr>
                      <m:t>∧</m:t>
                    </m:r>
                  </m:oMath>
                </a14:m>
                <a:r>
                  <a:rPr lang="en-US" dirty="0">
                    <a:solidFill>
                      <a:schemeClr val="tx1">
                        <a:lumMod val="50000"/>
                        <a:lumOff val="50000"/>
                      </a:schemeClr>
                    </a:solidFill>
                  </a:rPr>
                  <a:t> </a:t>
                </a:r>
                <a14:m>
                  <m:oMath xmlns:m="http://schemas.openxmlformats.org/officeDocument/2006/math">
                    <m:r>
                      <a:rPr lang="en-US" i="1" dirty="0">
                        <a:solidFill>
                          <a:schemeClr val="tx1">
                            <a:lumMod val="50000"/>
                            <a:lumOff val="50000"/>
                          </a:schemeClr>
                        </a:solidFill>
                        <a:latin typeface="Cambria Math" panose="02040503050406030204" pitchFamily="18" charset="0"/>
                        <a:ea typeface="Cambria Math" panose="02040503050406030204" pitchFamily="18" charset="0"/>
                      </a:rPr>
                      <m:t>¬</m:t>
                    </m:r>
                    <m:sSub>
                      <m:sSubPr>
                        <m:ctrlPr>
                          <a:rPr lang="en-US" i="1" dirty="0">
                            <a:solidFill>
                              <a:schemeClr val="tx1">
                                <a:lumMod val="50000"/>
                                <a:lumOff val="50000"/>
                              </a:schemeClr>
                            </a:solidFill>
                            <a:latin typeface="Cambria Math" panose="02040503050406030204" pitchFamily="18" charset="0"/>
                            <a:ea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ea typeface="Cambria Math" panose="02040503050406030204" pitchFamily="18" charset="0"/>
                          </a:rPr>
                          <m:t>𝑥</m:t>
                        </m:r>
                      </m:e>
                      <m:sub>
                        <m:r>
                          <a:rPr lang="en-US" b="0" i="1" dirty="0">
                            <a:solidFill>
                              <a:schemeClr val="tx1">
                                <a:lumMod val="50000"/>
                                <a:lumOff val="50000"/>
                              </a:schemeClr>
                            </a:solidFill>
                            <a:latin typeface="Cambria Math" panose="02040503050406030204" pitchFamily="18" charset="0"/>
                            <a:ea typeface="Cambria Math" panose="02040503050406030204" pitchFamily="18" charset="0"/>
                          </a:rPr>
                          <m:t>2</m:t>
                        </m:r>
                      </m:sub>
                    </m:sSub>
                    <m:r>
                      <a:rPr lang="en-US" b="0" i="1" dirty="0">
                        <a:solidFill>
                          <a:schemeClr val="tx1">
                            <a:lumMod val="50000"/>
                            <a:lumOff val="50000"/>
                          </a:schemeClr>
                        </a:solidFill>
                        <a:latin typeface="Cambria Math" panose="02040503050406030204" pitchFamily="18" charset="0"/>
                        <a:ea typeface="Cambria Math" panose="02040503050406030204" pitchFamily="18" charset="0"/>
                      </a:rPr>
                      <m:t>)</m:t>
                    </m:r>
                  </m:oMath>
                </a14:m>
                <a:endParaRPr lang="en-US" dirty="0">
                  <a:solidFill>
                    <a:schemeClr val="tx1">
                      <a:lumMod val="50000"/>
                      <a:lumOff val="50000"/>
                    </a:schemeClr>
                  </a:solidFill>
                </a:endParaRPr>
              </a:p>
              <a:p>
                <a:pPr lvl="1"/>
                <a:r>
                  <a:rPr lang="en-US" dirty="0"/>
                  <a:t>Non trivial DNF: </a:t>
                </a:r>
                <a14:m>
                  <m:oMath xmlns:m="http://schemas.openxmlformats.org/officeDocument/2006/math">
                    <m:r>
                      <a:rPr lang="en-US" i="1" dirty="0">
                        <a:solidFill>
                          <a:schemeClr val="tx1">
                            <a:lumMod val="50000"/>
                            <a:lumOff val="50000"/>
                          </a:schemeClr>
                        </a:solidFill>
                        <a:latin typeface="Cambria Math" panose="02040503050406030204" pitchFamily="18" charset="0"/>
                      </a:rPr>
                      <m:t>𝑦</m:t>
                    </m:r>
                    <m:r>
                      <a:rPr lang="en-US" i="1" dirty="0">
                        <a:solidFill>
                          <a:schemeClr val="tx1">
                            <a:lumMod val="50000"/>
                            <a:lumOff val="50000"/>
                          </a:schemeClr>
                        </a:solidFill>
                        <a:latin typeface="Cambria Math" panose="02040503050406030204" pitchFamily="18" charset="0"/>
                      </a:rPr>
                      <m:t>=</m:t>
                    </m:r>
                    <m:sSub>
                      <m:sSubPr>
                        <m:ctrlPr>
                          <a:rPr lang="en-US" i="1" dirty="0">
                            <a:solidFill>
                              <a:schemeClr val="tx1">
                                <a:lumMod val="50000"/>
                                <a:lumOff val="50000"/>
                              </a:schemeClr>
                            </a:solidFill>
                            <a:latin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rPr>
                          <m:t>(</m:t>
                        </m:r>
                        <m:r>
                          <a:rPr lang="en-US" i="1" dirty="0">
                            <a:solidFill>
                              <a:schemeClr val="tx1">
                                <a:lumMod val="50000"/>
                                <a:lumOff val="50000"/>
                              </a:schemeClr>
                            </a:solidFill>
                            <a:latin typeface="Cambria Math" panose="02040503050406030204" pitchFamily="18" charset="0"/>
                          </a:rPr>
                          <m:t>𝑥</m:t>
                        </m:r>
                      </m:e>
                      <m:sub>
                        <m:r>
                          <a:rPr lang="en-US" i="1" dirty="0">
                            <a:solidFill>
                              <a:schemeClr val="tx1">
                                <a:lumMod val="50000"/>
                                <a:lumOff val="50000"/>
                              </a:schemeClr>
                            </a:solidFill>
                            <a:latin typeface="Cambria Math" panose="02040503050406030204" pitchFamily="18" charset="0"/>
                          </a:rPr>
                          <m:t>1</m:t>
                        </m:r>
                      </m:sub>
                    </m:sSub>
                    <m:r>
                      <a:rPr lang="en-US" i="1" dirty="0">
                        <a:solidFill>
                          <a:schemeClr val="tx1">
                            <a:lumMod val="50000"/>
                            <a:lumOff val="50000"/>
                          </a:schemeClr>
                        </a:solidFill>
                        <a:latin typeface="Cambria Math" panose="02040503050406030204" pitchFamily="18" charset="0"/>
                      </a:rPr>
                      <m:t> </m:t>
                    </m:r>
                    <m:r>
                      <a:rPr lang="en-US" i="1" dirty="0">
                        <a:solidFill>
                          <a:schemeClr val="tx1">
                            <a:lumMod val="50000"/>
                            <a:lumOff val="50000"/>
                          </a:schemeClr>
                        </a:solidFill>
                        <a:latin typeface="Cambria Math" panose="02040503050406030204" pitchFamily="18" charset="0"/>
                        <a:ea typeface="Cambria Math" panose="02040503050406030204" pitchFamily="18" charset="0"/>
                      </a:rPr>
                      <m:t>∧</m:t>
                    </m:r>
                  </m:oMath>
                </a14:m>
                <a:r>
                  <a:rPr lang="en-US" dirty="0">
                    <a:solidFill>
                      <a:schemeClr val="tx1">
                        <a:lumMod val="50000"/>
                        <a:lumOff val="50000"/>
                      </a:schemeClr>
                    </a:solidFill>
                  </a:rPr>
                  <a:t> </a:t>
                </a:r>
                <a14:m>
                  <m:oMath xmlns:m="http://schemas.openxmlformats.org/officeDocument/2006/math">
                    <m:sSub>
                      <m:sSubPr>
                        <m:ctrlPr>
                          <a:rPr lang="en-US" i="1" dirty="0">
                            <a:solidFill>
                              <a:schemeClr val="tx1">
                                <a:lumMod val="50000"/>
                                <a:lumOff val="50000"/>
                              </a:schemeClr>
                            </a:solidFill>
                            <a:latin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rPr>
                          <m:t>𝑥</m:t>
                        </m:r>
                      </m:e>
                      <m:sub>
                        <m:r>
                          <a:rPr lang="en-US" i="1" dirty="0">
                            <a:solidFill>
                              <a:schemeClr val="tx1">
                                <a:lumMod val="50000"/>
                                <a:lumOff val="50000"/>
                              </a:schemeClr>
                            </a:solidFill>
                            <a:latin typeface="Cambria Math" panose="02040503050406030204" pitchFamily="18" charset="0"/>
                          </a:rPr>
                          <m:t>2</m:t>
                        </m:r>
                      </m:sub>
                    </m:sSub>
                    <m:r>
                      <a:rPr lang="en-US" i="1" dirty="0">
                        <a:solidFill>
                          <a:schemeClr val="tx1">
                            <a:lumMod val="50000"/>
                            <a:lumOff val="50000"/>
                          </a:schemeClr>
                        </a:solidFill>
                        <a:latin typeface="Cambria Math" panose="02040503050406030204" pitchFamily="18" charset="0"/>
                      </a:rPr>
                      <m:t>) </m:t>
                    </m:r>
                    <m:r>
                      <a:rPr lang="en-US" i="1" dirty="0">
                        <a:solidFill>
                          <a:schemeClr val="tx1">
                            <a:lumMod val="50000"/>
                            <a:lumOff val="50000"/>
                          </a:schemeClr>
                        </a:solidFill>
                        <a:latin typeface="Cambria Math" panose="02040503050406030204" pitchFamily="18" charset="0"/>
                        <a:ea typeface="Cambria Math" panose="02040503050406030204" pitchFamily="18" charset="0"/>
                      </a:rPr>
                      <m:t>∨(</m:t>
                    </m:r>
                    <m:sSub>
                      <m:sSubPr>
                        <m:ctrlPr>
                          <a:rPr lang="en-US" i="1" dirty="0">
                            <a:solidFill>
                              <a:schemeClr val="tx1">
                                <a:lumMod val="50000"/>
                                <a:lumOff val="50000"/>
                              </a:schemeClr>
                            </a:solidFill>
                            <a:latin typeface="Cambria Math" panose="02040503050406030204" pitchFamily="18" charset="0"/>
                            <a:ea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ea typeface="Cambria Math" panose="02040503050406030204" pitchFamily="18" charset="0"/>
                          </a:rPr>
                          <m:t>𝑥</m:t>
                        </m:r>
                      </m:e>
                      <m:sub>
                        <m:r>
                          <a:rPr lang="en-US" b="0" i="1" dirty="0">
                            <a:solidFill>
                              <a:schemeClr val="tx1">
                                <a:lumMod val="50000"/>
                                <a:lumOff val="50000"/>
                              </a:schemeClr>
                            </a:solidFill>
                            <a:latin typeface="Cambria Math" panose="02040503050406030204" pitchFamily="18" charset="0"/>
                            <a:ea typeface="Cambria Math" panose="02040503050406030204" pitchFamily="18" charset="0"/>
                          </a:rPr>
                          <m:t>3</m:t>
                        </m:r>
                      </m:sub>
                    </m:sSub>
                    <m:r>
                      <a:rPr lang="en-US" i="1" dirty="0">
                        <a:solidFill>
                          <a:schemeClr val="tx1">
                            <a:lumMod val="50000"/>
                            <a:lumOff val="50000"/>
                          </a:schemeClr>
                        </a:solidFill>
                        <a:latin typeface="Cambria Math" panose="02040503050406030204" pitchFamily="18" charset="0"/>
                        <a:ea typeface="Cambria Math" panose="02040503050406030204" pitchFamily="18" charset="0"/>
                      </a:rPr>
                      <m:t>∧</m:t>
                    </m:r>
                  </m:oMath>
                </a14:m>
                <a:r>
                  <a:rPr lang="en-US" dirty="0">
                    <a:solidFill>
                      <a:schemeClr val="tx1">
                        <a:lumMod val="50000"/>
                        <a:lumOff val="50000"/>
                      </a:schemeClr>
                    </a:solidFill>
                  </a:rPr>
                  <a:t> </a:t>
                </a:r>
                <a14:m>
                  <m:oMath xmlns:m="http://schemas.openxmlformats.org/officeDocument/2006/math">
                    <m:sSub>
                      <m:sSubPr>
                        <m:ctrlPr>
                          <a:rPr lang="en-US" i="1" dirty="0">
                            <a:solidFill>
                              <a:schemeClr val="tx1">
                                <a:lumMod val="50000"/>
                                <a:lumOff val="50000"/>
                              </a:schemeClr>
                            </a:solidFill>
                            <a:latin typeface="Cambria Math" panose="02040503050406030204" pitchFamily="18" charset="0"/>
                            <a:ea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ea typeface="Cambria Math" panose="02040503050406030204" pitchFamily="18" charset="0"/>
                          </a:rPr>
                          <m:t>𝑥</m:t>
                        </m:r>
                      </m:e>
                      <m:sub>
                        <m:r>
                          <a:rPr lang="en-US" b="0" i="1" dirty="0">
                            <a:solidFill>
                              <a:schemeClr val="tx1">
                                <a:lumMod val="50000"/>
                                <a:lumOff val="50000"/>
                              </a:schemeClr>
                            </a:solidFill>
                            <a:latin typeface="Cambria Math" panose="02040503050406030204" pitchFamily="18" charset="0"/>
                            <a:ea typeface="Cambria Math" panose="02040503050406030204" pitchFamily="18" charset="0"/>
                          </a:rPr>
                          <m:t>4</m:t>
                        </m:r>
                      </m:sub>
                    </m:sSub>
                    <m:r>
                      <a:rPr lang="en-US" i="1" dirty="0">
                        <a:solidFill>
                          <a:schemeClr val="tx1">
                            <a:lumMod val="50000"/>
                            <a:lumOff val="50000"/>
                          </a:schemeClr>
                        </a:solidFill>
                        <a:latin typeface="Cambria Math" panose="02040503050406030204" pitchFamily="18" charset="0"/>
                        <a:ea typeface="Cambria Math" panose="02040503050406030204" pitchFamily="18" charset="0"/>
                      </a:rPr>
                      <m:t>)</m:t>
                    </m:r>
                  </m:oMath>
                </a14:m>
                <a:endParaRPr lang="en-US" dirty="0">
                  <a:solidFill>
                    <a:schemeClr val="tx1">
                      <a:lumMod val="50000"/>
                      <a:lumOff val="50000"/>
                    </a:schemeClr>
                  </a:solidFill>
                </a:endParaRPr>
              </a:p>
              <a:p>
                <a:r>
                  <a:rPr lang="en-US" dirty="0"/>
                  <a:t>But can be made linear</a:t>
                </a:r>
              </a:p>
              <a:p>
                <a:r>
                  <a:rPr lang="en-US" dirty="0"/>
                  <a:t>Note: all the variables above are Boolean variables</a:t>
                </a:r>
              </a:p>
            </p:txBody>
          </p:sp>
        </mc:Choice>
        <mc:Fallback xmlns="">
          <p:sp>
            <p:nvSpPr>
              <p:cNvPr id="1215491" name="Rectangle 3"/>
              <p:cNvSpPr>
                <a:spLocks noGrp="1" noRot="1" noChangeAspect="1" noMove="1" noResize="1" noEditPoints="1" noAdjustHandles="1" noChangeArrowheads="1" noChangeShapeType="1" noTextEdit="1"/>
              </p:cNvSpPr>
              <p:nvPr>
                <p:ph idx="1"/>
              </p:nvPr>
            </p:nvSpPr>
            <p:spPr>
              <a:xfrm>
                <a:off x="430464" y="902368"/>
                <a:ext cx="8229600" cy="3886199"/>
              </a:xfrm>
              <a:blipFill>
                <a:blip r:embed="rId3"/>
                <a:stretch>
                  <a:fillRect l="-667" t="-13323" b="-2665"/>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A501DD5E-B896-9B40-83A6-19EF213099C0}"/>
              </a:ext>
            </a:extLst>
          </p:cNvPr>
          <p:cNvSpPr txBox="1"/>
          <p:nvPr/>
        </p:nvSpPr>
        <p:spPr>
          <a:xfrm>
            <a:off x="5613990" y="2349795"/>
            <a:ext cx="65" cy="276999"/>
          </a:xfrm>
          <a:prstGeom prst="rect">
            <a:avLst/>
          </a:prstGeom>
          <a:noFill/>
        </p:spPr>
        <p:txBody>
          <a:bodyPr wrap="none" lIns="0" tIns="0" rIns="0" bIns="0" rtlCol="0">
            <a:spAutoFit/>
          </a:bodyPr>
          <a:lstStyle/>
          <a:p>
            <a:endParaRPr lang="en-US"/>
          </a:p>
        </p:txBody>
      </p:sp>
    </p:spTree>
    <p:extLst>
      <p:ext uri="{BB962C8B-B14F-4D97-AF65-F5344CB8AC3E}">
        <p14:creationId xmlns:p14="http://schemas.microsoft.com/office/powerpoint/2010/main" val="325855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1549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15491">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15491">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15491">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15491">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15491">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15491">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15491">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15491">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15491">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15491">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15491">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C921938-476A-4922-BE24-3B8F6A2854D9}" type="slidenum">
              <a:rPr lang="en-US" smtClean="0"/>
              <a:pPr/>
              <a:t>32</a:t>
            </a:fld>
            <a:endParaRPr lang="en-US" dirty="0"/>
          </a:p>
        </p:txBody>
      </p:sp>
      <p:sp>
        <p:nvSpPr>
          <p:cNvPr id="1215490" name="Rectangle 2"/>
          <p:cNvSpPr>
            <a:spLocks noGrp="1" noChangeArrowheads="1"/>
          </p:cNvSpPr>
          <p:nvPr>
            <p:ph type="title"/>
          </p:nvPr>
        </p:nvSpPr>
        <p:spPr/>
        <p:txBody>
          <a:bodyPr/>
          <a:lstStyle/>
          <a:p>
            <a:r>
              <a:rPr lang="en-US" dirty="0"/>
              <a:t>Linear Threshold Functions  </a:t>
            </a:r>
          </a:p>
        </p:txBody>
      </p:sp>
      <mc:AlternateContent xmlns:mc="http://schemas.openxmlformats.org/markup-compatibility/2006" xmlns:a14="http://schemas.microsoft.com/office/drawing/2010/main">
        <mc:Choice Requires="a14">
          <p:sp>
            <p:nvSpPr>
              <p:cNvPr id="1215491" name="Rectangle 3"/>
              <p:cNvSpPr>
                <a:spLocks noGrp="1" noChangeArrowheads="1"/>
              </p:cNvSpPr>
              <p:nvPr>
                <p:ph idx="1"/>
              </p:nvPr>
            </p:nvSpPr>
            <p:spPr/>
            <p:txBody>
              <a:bodyPr>
                <a:normAutofit lnSpcReduction="10000"/>
              </a:bodyPr>
              <a:lstStyle/>
              <a:p>
                <a:pPr marL="0" indent="0">
                  <a:buNone/>
                </a:pPr>
                <a:r>
                  <a:rPr lang="en-US" dirty="0">
                    <a:solidFill>
                      <a:schemeClr val="tx1">
                        <a:lumMod val="50000"/>
                        <a:lumOff val="50000"/>
                      </a:schemeClr>
                    </a:solidFill>
                  </a:rPr>
                  <a:t>			</a:t>
                </a:r>
                <a14:m>
                  <m:oMath xmlns:m="http://schemas.openxmlformats.org/officeDocument/2006/math">
                    <m:r>
                      <a:rPr lang="en-US" dirty="0">
                        <a:solidFill>
                          <a:schemeClr val="tx1">
                            <a:lumMod val="50000"/>
                            <a:lumOff val="50000"/>
                          </a:schemeClr>
                        </a:solidFill>
                        <a:latin typeface="Cambria Math" panose="02040503050406030204" pitchFamily="18" charset="0"/>
                      </a:rPr>
                      <m:t>𝑓</m:t>
                    </m:r>
                  </m:oMath>
                </a14:m>
                <a:r>
                  <a:rPr lang="en-US" i="0" dirty="0">
                    <a:solidFill>
                      <a:schemeClr val="tx1">
                        <a:lumMod val="50000"/>
                        <a:lumOff val="50000"/>
                      </a:schemeClr>
                    </a:solidFill>
                    <a:latin typeface="+mj-lt"/>
                  </a:rPr>
                  <a:t>(</a:t>
                </a:r>
                <a14:m>
                  <m:oMath xmlns:m="http://schemas.openxmlformats.org/officeDocument/2006/math">
                    <m:r>
                      <a:rPr lang="en-US" b="1" i="1" dirty="0" smtClean="0">
                        <a:solidFill>
                          <a:schemeClr val="tx1">
                            <a:lumMod val="50000"/>
                            <a:lumOff val="50000"/>
                          </a:schemeClr>
                        </a:solidFill>
                        <a:latin typeface="Cambria Math" panose="02040503050406030204" pitchFamily="18" charset="0"/>
                      </a:rPr>
                      <m:t>𝒙</m:t>
                    </m:r>
                  </m:oMath>
                </a14:m>
                <a:r>
                  <a:rPr lang="en-US" i="0" dirty="0">
                    <a:solidFill>
                      <a:schemeClr val="tx1">
                        <a:lumMod val="50000"/>
                        <a:lumOff val="50000"/>
                      </a:schemeClr>
                    </a:solidFill>
                    <a:latin typeface="+mj-lt"/>
                  </a:rPr>
                  <a:t>)</a:t>
                </a:r>
                <a14:m>
                  <m:oMath xmlns:m="http://schemas.openxmlformats.org/officeDocument/2006/math">
                    <m:r>
                      <a:rPr lang="en-US" dirty="0">
                        <a:solidFill>
                          <a:schemeClr val="tx1">
                            <a:lumMod val="50000"/>
                            <a:lumOff val="50000"/>
                          </a:schemeClr>
                        </a:solidFill>
                        <a:latin typeface="Cambria Math" panose="02040503050406030204" pitchFamily="18" charset="0"/>
                      </a:rPr>
                      <m:t>=</m:t>
                    </m:r>
                    <m:func>
                      <m:funcPr>
                        <m:ctrlPr>
                          <a:rPr lang="en-US" i="1" dirty="0">
                            <a:solidFill>
                              <a:schemeClr val="tx1">
                                <a:lumMod val="50000"/>
                                <a:lumOff val="50000"/>
                              </a:schemeClr>
                            </a:solidFill>
                            <a:latin typeface="Cambria Math" panose="02040503050406030204" pitchFamily="18" charset="0"/>
                          </a:rPr>
                        </m:ctrlPr>
                      </m:funcPr>
                      <m:fName>
                        <m:r>
                          <m:rPr>
                            <m:sty m:val="p"/>
                          </m:rPr>
                          <a:rPr lang="en-US" dirty="0">
                            <a:solidFill>
                              <a:schemeClr val="tx1">
                                <a:lumMod val="50000"/>
                                <a:lumOff val="50000"/>
                              </a:schemeClr>
                            </a:solidFill>
                            <a:latin typeface="Cambria Math" panose="02040503050406030204" pitchFamily="18" charset="0"/>
                          </a:rPr>
                          <m:t>sgn</m:t>
                        </m:r>
                      </m:fName>
                      <m:e>
                        <m:d>
                          <m:dPr>
                            <m:ctrlPr>
                              <a:rPr lang="en-US" i="1" dirty="0">
                                <a:solidFill>
                                  <a:schemeClr val="tx1">
                                    <a:lumMod val="50000"/>
                                    <a:lumOff val="50000"/>
                                  </a:schemeClr>
                                </a:solidFill>
                                <a:latin typeface="Cambria Math" panose="02040503050406030204" pitchFamily="18" charset="0"/>
                              </a:rPr>
                            </m:ctrlPr>
                          </m:dPr>
                          <m:e>
                            <m:sSup>
                              <m:sSupPr>
                                <m:ctrlPr>
                                  <a:rPr lang="en-US" i="1" dirty="0">
                                    <a:solidFill>
                                      <a:schemeClr val="tx1">
                                        <a:lumMod val="50000"/>
                                        <a:lumOff val="50000"/>
                                      </a:schemeClr>
                                    </a:solidFill>
                                    <a:latin typeface="Cambria Math" panose="02040503050406030204" pitchFamily="18" charset="0"/>
                                  </a:rPr>
                                </m:ctrlPr>
                              </m:sSupPr>
                              <m:e>
                                <m:r>
                                  <a:rPr lang="en-US" dirty="0">
                                    <a:solidFill>
                                      <a:schemeClr val="tx1">
                                        <a:lumMod val="50000"/>
                                        <a:lumOff val="50000"/>
                                      </a:schemeClr>
                                    </a:solidFill>
                                    <a:latin typeface="Cambria Math" panose="02040503050406030204" pitchFamily="18" charset="0"/>
                                  </a:rPr>
                                  <m:t>𝒘</m:t>
                                </m:r>
                              </m:e>
                              <m:sup>
                                <m:r>
                                  <a:rPr lang="en-US" dirty="0">
                                    <a:solidFill>
                                      <a:schemeClr val="tx1">
                                        <a:lumMod val="50000"/>
                                        <a:lumOff val="50000"/>
                                      </a:schemeClr>
                                    </a:solidFill>
                                    <a:latin typeface="Cambria Math" panose="02040503050406030204" pitchFamily="18" charset="0"/>
                                  </a:rPr>
                                  <m:t>𝑇</m:t>
                                </m:r>
                              </m:sup>
                            </m:sSup>
                            <m:r>
                              <a:rPr lang="en-US" dirty="0">
                                <a:solidFill>
                                  <a:schemeClr val="tx1">
                                    <a:lumMod val="50000"/>
                                    <a:lumOff val="50000"/>
                                  </a:schemeClr>
                                </a:solidFill>
                                <a:latin typeface="Cambria Math" panose="02040503050406030204" pitchFamily="18" charset="0"/>
                              </a:rPr>
                              <m:t>·</m:t>
                            </m:r>
                            <m:r>
                              <a:rPr lang="en-US" dirty="0">
                                <a:solidFill>
                                  <a:schemeClr val="tx1">
                                    <a:lumMod val="50000"/>
                                    <a:lumOff val="50000"/>
                                  </a:schemeClr>
                                </a:solidFill>
                                <a:latin typeface="Cambria Math" panose="02040503050406030204" pitchFamily="18" charset="0"/>
                              </a:rPr>
                              <m:t>𝒙</m:t>
                            </m:r>
                            <m:r>
                              <a:rPr lang="en-US" dirty="0">
                                <a:solidFill>
                                  <a:schemeClr val="tx1">
                                    <a:lumMod val="50000"/>
                                    <a:lumOff val="50000"/>
                                  </a:schemeClr>
                                </a:solidFill>
                                <a:latin typeface="Cambria Math" panose="02040503050406030204" pitchFamily="18" charset="0"/>
                              </a:rPr>
                              <m:t> −</m:t>
                            </m:r>
                            <m:r>
                              <a:rPr lang="en-US" dirty="0">
                                <a:solidFill>
                                  <a:schemeClr val="tx1">
                                    <a:lumMod val="50000"/>
                                    <a:lumOff val="50000"/>
                                  </a:schemeClr>
                                </a:solidFill>
                                <a:latin typeface="Cambria Math" panose="02040503050406030204" pitchFamily="18" charset="0"/>
                              </a:rPr>
                              <m:t>𝜃</m:t>
                            </m:r>
                          </m:e>
                        </m:d>
                      </m:e>
                    </m:func>
                    <m:r>
                      <a:rPr lang="en-US" dirty="0">
                        <a:solidFill>
                          <a:schemeClr val="tx1">
                            <a:lumMod val="50000"/>
                            <a:lumOff val="50000"/>
                          </a:schemeClr>
                        </a:solidFill>
                        <a:latin typeface="Cambria Math" panose="02040503050406030204" pitchFamily="18" charset="0"/>
                      </a:rPr>
                      <m:t>=</m:t>
                    </m:r>
                    <m:r>
                      <m:rPr>
                        <m:sty m:val="p"/>
                      </m:rPr>
                      <a:rPr lang="en-US" dirty="0">
                        <a:solidFill>
                          <a:schemeClr val="tx1">
                            <a:lumMod val="50000"/>
                            <a:lumOff val="50000"/>
                          </a:schemeClr>
                        </a:solidFill>
                        <a:latin typeface="Cambria Math" panose="02040503050406030204" pitchFamily="18" charset="0"/>
                      </a:rPr>
                      <m:t>sgn</m:t>
                    </m:r>
                    <m:r>
                      <a:rPr lang="en-US" dirty="0">
                        <a:solidFill>
                          <a:schemeClr val="tx1">
                            <a:lumMod val="50000"/>
                            <a:lumOff val="50000"/>
                          </a:schemeClr>
                        </a:solidFill>
                        <a:latin typeface="Cambria Math" panose="02040503050406030204" pitchFamily="18" charset="0"/>
                      </a:rPr>
                      <m:t>{</m:t>
                    </m:r>
                    <m:nary>
                      <m:naryPr>
                        <m:chr m:val="∑"/>
                        <m:limLoc m:val="subSup"/>
                        <m:ctrlPr>
                          <a:rPr lang="en-US" i="1" dirty="0">
                            <a:solidFill>
                              <a:schemeClr val="tx1">
                                <a:lumMod val="50000"/>
                                <a:lumOff val="50000"/>
                              </a:schemeClr>
                            </a:solidFill>
                            <a:latin typeface="Cambria Math" panose="02040503050406030204" pitchFamily="18" charset="0"/>
                          </a:rPr>
                        </m:ctrlPr>
                      </m:naryPr>
                      <m:sub>
                        <m:r>
                          <m:rPr>
                            <m:brk m:alnAt="25"/>
                          </m:rPr>
                          <a:rPr lang="en-US" dirty="0">
                            <a:solidFill>
                              <a:schemeClr val="tx1">
                                <a:lumMod val="50000"/>
                                <a:lumOff val="50000"/>
                              </a:schemeClr>
                            </a:solidFill>
                            <a:latin typeface="Cambria Math" panose="02040503050406030204" pitchFamily="18" charset="0"/>
                          </a:rPr>
                          <m:t>𝑖</m:t>
                        </m:r>
                        <m:r>
                          <a:rPr lang="en-US" dirty="0">
                            <a:solidFill>
                              <a:schemeClr val="tx1">
                                <a:lumMod val="50000"/>
                                <a:lumOff val="50000"/>
                              </a:schemeClr>
                            </a:solidFill>
                            <a:latin typeface="Cambria Math" panose="02040503050406030204" pitchFamily="18" charset="0"/>
                          </a:rPr>
                          <m:t>=1</m:t>
                        </m:r>
                      </m:sub>
                      <m:sup>
                        <m:r>
                          <a:rPr lang="en-US" dirty="0">
                            <a:solidFill>
                              <a:schemeClr val="tx1">
                                <a:lumMod val="50000"/>
                                <a:lumOff val="50000"/>
                              </a:schemeClr>
                            </a:solidFill>
                            <a:latin typeface="Cambria Math" panose="02040503050406030204" pitchFamily="18" charset="0"/>
                          </a:rPr>
                          <m:t>𝑛</m:t>
                        </m:r>
                      </m:sup>
                      <m:e>
                        <m:sSub>
                          <m:sSubPr>
                            <m:ctrlPr>
                              <a:rPr lang="en-US" i="1" dirty="0">
                                <a:solidFill>
                                  <a:schemeClr val="tx1">
                                    <a:lumMod val="50000"/>
                                    <a:lumOff val="50000"/>
                                  </a:schemeClr>
                                </a:solidFill>
                                <a:latin typeface="Cambria Math" panose="02040503050406030204" pitchFamily="18" charset="0"/>
                              </a:rPr>
                            </m:ctrlPr>
                          </m:sSubPr>
                          <m:e>
                            <m:r>
                              <a:rPr lang="en-US" dirty="0">
                                <a:solidFill>
                                  <a:schemeClr val="tx1">
                                    <a:lumMod val="50000"/>
                                    <a:lumOff val="50000"/>
                                  </a:schemeClr>
                                </a:solidFill>
                                <a:latin typeface="Cambria Math" panose="02040503050406030204" pitchFamily="18" charset="0"/>
                              </a:rPr>
                              <m:t>𝑤</m:t>
                            </m:r>
                          </m:e>
                          <m:sub>
                            <m:r>
                              <a:rPr lang="en-US" dirty="0">
                                <a:solidFill>
                                  <a:schemeClr val="tx1">
                                    <a:lumMod val="50000"/>
                                    <a:lumOff val="50000"/>
                                  </a:schemeClr>
                                </a:solidFill>
                                <a:latin typeface="Cambria Math" panose="02040503050406030204" pitchFamily="18" charset="0"/>
                              </a:rPr>
                              <m:t>𝑖</m:t>
                            </m:r>
                          </m:sub>
                        </m:sSub>
                        <m:sSub>
                          <m:sSubPr>
                            <m:ctrlPr>
                              <a:rPr lang="en-US" i="1" dirty="0">
                                <a:solidFill>
                                  <a:schemeClr val="tx1">
                                    <a:lumMod val="50000"/>
                                    <a:lumOff val="50000"/>
                                  </a:schemeClr>
                                </a:solidFill>
                                <a:latin typeface="Cambria Math" panose="02040503050406030204" pitchFamily="18" charset="0"/>
                              </a:rPr>
                            </m:ctrlPr>
                          </m:sSubPr>
                          <m:e>
                            <m:r>
                              <a:rPr lang="en-US" dirty="0">
                                <a:solidFill>
                                  <a:schemeClr val="tx1">
                                    <a:lumMod val="50000"/>
                                    <a:lumOff val="50000"/>
                                  </a:schemeClr>
                                </a:solidFill>
                                <a:latin typeface="Cambria Math" panose="02040503050406030204" pitchFamily="18" charset="0"/>
                              </a:rPr>
                              <m:t>𝑥</m:t>
                            </m:r>
                          </m:e>
                          <m:sub>
                            <m:r>
                              <a:rPr lang="en-US" dirty="0">
                                <a:solidFill>
                                  <a:schemeClr val="tx1">
                                    <a:lumMod val="50000"/>
                                    <a:lumOff val="50000"/>
                                  </a:schemeClr>
                                </a:solidFill>
                                <a:latin typeface="Cambria Math" panose="02040503050406030204" pitchFamily="18" charset="0"/>
                              </a:rPr>
                              <m:t>𝑖</m:t>
                            </m:r>
                          </m:sub>
                        </m:sSub>
                        <m:r>
                          <a:rPr lang="en-US" dirty="0">
                            <a:solidFill>
                              <a:schemeClr val="tx1">
                                <a:lumMod val="50000"/>
                                <a:lumOff val="50000"/>
                              </a:schemeClr>
                            </a:solidFill>
                            <a:latin typeface="Cambria Math" panose="02040503050406030204" pitchFamily="18" charset="0"/>
                          </a:rPr>
                          <m:t>−</m:t>
                        </m:r>
                        <m:r>
                          <a:rPr lang="en-US" dirty="0">
                            <a:solidFill>
                              <a:schemeClr val="tx1">
                                <a:lumMod val="50000"/>
                                <a:lumOff val="50000"/>
                              </a:schemeClr>
                            </a:solidFill>
                            <a:latin typeface="Cambria Math" panose="02040503050406030204" pitchFamily="18" charset="0"/>
                          </a:rPr>
                          <m:t>𝜃</m:t>
                        </m:r>
                      </m:e>
                    </m:nary>
                    <m:r>
                      <a:rPr lang="en-US" dirty="0">
                        <a:solidFill>
                          <a:schemeClr val="tx1">
                            <a:lumMod val="50000"/>
                            <a:lumOff val="50000"/>
                          </a:schemeClr>
                        </a:solidFill>
                        <a:latin typeface="Cambria Math" panose="02040503050406030204" pitchFamily="18" charset="0"/>
                      </a:rPr>
                      <m:t>}</m:t>
                    </m:r>
                  </m:oMath>
                </a14:m>
                <a:endParaRPr lang="en-US" dirty="0">
                  <a:solidFill>
                    <a:schemeClr val="tx1">
                      <a:lumMod val="50000"/>
                      <a:lumOff val="50000"/>
                    </a:schemeClr>
                  </a:solidFill>
                </a:endParaRPr>
              </a:p>
              <a:p>
                <a:r>
                  <a:rPr lang="en-US" dirty="0"/>
                  <a:t>Many functions are Linear </a:t>
                </a:r>
              </a:p>
              <a:p>
                <a:pPr lvl="1"/>
                <a:r>
                  <a:rPr lang="en-US" dirty="0"/>
                  <a:t>Conjunctions:</a:t>
                </a:r>
              </a:p>
              <a:p>
                <a:pPr lvl="2"/>
                <a14:m>
                  <m:oMath xmlns:m="http://schemas.openxmlformats.org/officeDocument/2006/math">
                    <m:r>
                      <a:rPr lang="en-US" i="1" dirty="0">
                        <a:solidFill>
                          <a:schemeClr val="tx1">
                            <a:lumMod val="50000"/>
                            <a:lumOff val="50000"/>
                          </a:schemeClr>
                        </a:solidFill>
                        <a:latin typeface="Cambria Math" panose="02040503050406030204" pitchFamily="18" charset="0"/>
                      </a:rPr>
                      <m:t>𝑦</m:t>
                    </m:r>
                    <m:r>
                      <a:rPr lang="en-US" i="1" dirty="0">
                        <a:solidFill>
                          <a:schemeClr val="tx1">
                            <a:lumMod val="50000"/>
                            <a:lumOff val="50000"/>
                          </a:schemeClr>
                        </a:solidFill>
                        <a:latin typeface="Cambria Math" panose="02040503050406030204" pitchFamily="18" charset="0"/>
                      </a:rPr>
                      <m:t>=</m:t>
                    </m:r>
                    <m:sSub>
                      <m:sSubPr>
                        <m:ctrlPr>
                          <a:rPr lang="en-US" i="1" dirty="0">
                            <a:solidFill>
                              <a:schemeClr val="tx1">
                                <a:lumMod val="50000"/>
                                <a:lumOff val="50000"/>
                              </a:schemeClr>
                            </a:solidFill>
                            <a:latin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rPr>
                          <m:t>𝑥</m:t>
                        </m:r>
                      </m:e>
                      <m:sub>
                        <m:r>
                          <a:rPr lang="en-US" i="1" dirty="0">
                            <a:solidFill>
                              <a:schemeClr val="tx1">
                                <a:lumMod val="50000"/>
                                <a:lumOff val="50000"/>
                              </a:schemeClr>
                            </a:solidFill>
                            <a:latin typeface="Cambria Math" panose="02040503050406030204" pitchFamily="18" charset="0"/>
                          </a:rPr>
                          <m:t>1</m:t>
                        </m:r>
                      </m:sub>
                    </m:sSub>
                    <m:r>
                      <a:rPr lang="en-US" i="1" dirty="0">
                        <a:solidFill>
                          <a:schemeClr val="tx1">
                            <a:lumMod val="50000"/>
                            <a:lumOff val="50000"/>
                          </a:schemeClr>
                        </a:solidFill>
                        <a:latin typeface="Cambria Math" panose="02040503050406030204" pitchFamily="18" charset="0"/>
                      </a:rPr>
                      <m:t> </m:t>
                    </m:r>
                    <m:r>
                      <a:rPr lang="en-US" i="1" dirty="0">
                        <a:solidFill>
                          <a:schemeClr val="tx1">
                            <a:lumMod val="50000"/>
                            <a:lumOff val="50000"/>
                          </a:schemeClr>
                        </a:solidFill>
                        <a:latin typeface="Cambria Math" panose="02040503050406030204" pitchFamily="18" charset="0"/>
                        <a:ea typeface="Cambria Math" panose="02040503050406030204" pitchFamily="18" charset="0"/>
                      </a:rPr>
                      <m:t>∧</m:t>
                    </m:r>
                  </m:oMath>
                </a14:m>
                <a:r>
                  <a:rPr lang="en-US" dirty="0">
                    <a:solidFill>
                      <a:schemeClr val="tx1">
                        <a:lumMod val="50000"/>
                        <a:lumOff val="50000"/>
                      </a:schemeClr>
                    </a:solidFill>
                  </a:rPr>
                  <a:t> </a:t>
                </a:r>
                <a14:m>
                  <m:oMath xmlns:m="http://schemas.openxmlformats.org/officeDocument/2006/math">
                    <m:sSub>
                      <m:sSubPr>
                        <m:ctrlPr>
                          <a:rPr lang="en-US" i="1" dirty="0">
                            <a:solidFill>
                              <a:schemeClr val="tx1">
                                <a:lumMod val="50000"/>
                                <a:lumOff val="50000"/>
                              </a:schemeClr>
                            </a:solidFill>
                            <a:latin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rPr>
                          <m:t>𝑥</m:t>
                        </m:r>
                      </m:e>
                      <m:sub>
                        <m:r>
                          <a:rPr lang="en-US" i="1" dirty="0">
                            <a:solidFill>
                              <a:schemeClr val="tx1">
                                <a:lumMod val="50000"/>
                                <a:lumOff val="50000"/>
                              </a:schemeClr>
                            </a:solidFill>
                            <a:latin typeface="Cambria Math" panose="02040503050406030204" pitchFamily="18" charset="0"/>
                          </a:rPr>
                          <m:t>3</m:t>
                        </m:r>
                      </m:sub>
                    </m:sSub>
                    <m:r>
                      <a:rPr lang="en-US" i="1" dirty="0">
                        <a:solidFill>
                          <a:schemeClr val="tx1">
                            <a:lumMod val="50000"/>
                            <a:lumOff val="50000"/>
                          </a:schemeClr>
                        </a:solidFill>
                        <a:latin typeface="Cambria Math" panose="02040503050406030204" pitchFamily="18" charset="0"/>
                      </a:rPr>
                      <m:t> </m:t>
                    </m:r>
                    <m:r>
                      <a:rPr lang="en-US" i="1" dirty="0">
                        <a:solidFill>
                          <a:schemeClr val="tx1">
                            <a:lumMod val="50000"/>
                            <a:lumOff val="50000"/>
                          </a:schemeClr>
                        </a:solidFill>
                        <a:latin typeface="Cambria Math" panose="02040503050406030204" pitchFamily="18" charset="0"/>
                        <a:ea typeface="Cambria Math" panose="02040503050406030204" pitchFamily="18" charset="0"/>
                      </a:rPr>
                      <m:t>∧</m:t>
                    </m:r>
                  </m:oMath>
                </a14:m>
                <a:r>
                  <a:rPr lang="en-US" dirty="0">
                    <a:solidFill>
                      <a:schemeClr val="tx1">
                        <a:lumMod val="50000"/>
                        <a:lumOff val="50000"/>
                      </a:schemeClr>
                    </a:solidFill>
                  </a:rPr>
                  <a:t> </a:t>
                </a:r>
                <a14:m>
                  <m:oMath xmlns:m="http://schemas.openxmlformats.org/officeDocument/2006/math">
                    <m:sSub>
                      <m:sSubPr>
                        <m:ctrlPr>
                          <a:rPr lang="en-US" i="1" dirty="0">
                            <a:solidFill>
                              <a:schemeClr val="tx1">
                                <a:lumMod val="50000"/>
                                <a:lumOff val="50000"/>
                              </a:schemeClr>
                            </a:solidFill>
                            <a:latin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rPr>
                          <m:t>𝑥</m:t>
                        </m:r>
                      </m:e>
                      <m:sub>
                        <m:r>
                          <a:rPr lang="en-US" i="1" dirty="0">
                            <a:solidFill>
                              <a:schemeClr val="tx1">
                                <a:lumMod val="50000"/>
                                <a:lumOff val="50000"/>
                              </a:schemeClr>
                            </a:solidFill>
                            <a:latin typeface="Cambria Math" panose="02040503050406030204" pitchFamily="18" charset="0"/>
                          </a:rPr>
                          <m:t>5</m:t>
                        </m:r>
                      </m:sub>
                    </m:sSub>
                  </m:oMath>
                </a14:m>
                <a:endParaRPr lang="en-US" dirty="0"/>
              </a:p>
              <a:p>
                <a:pPr lvl="2"/>
                <a14:m>
                  <m:oMath xmlns:m="http://schemas.openxmlformats.org/officeDocument/2006/math">
                    <m:r>
                      <a:rPr lang="en-US" i="1" dirty="0">
                        <a:latin typeface="Cambria Math" panose="02040503050406030204" pitchFamily="18" charset="0"/>
                      </a:rPr>
                      <m:t>𝑦</m:t>
                    </m:r>
                    <m:r>
                      <a:rPr lang="en-US" i="1" dirty="0">
                        <a:latin typeface="Cambria Math" panose="02040503050406030204" pitchFamily="18" charset="0"/>
                      </a:rPr>
                      <m:t>=</m:t>
                    </m:r>
                    <m:func>
                      <m:funcPr>
                        <m:ctrlPr>
                          <a:rPr lang="en-US" i="1" dirty="0">
                            <a:latin typeface="Cambria Math" panose="02040503050406030204" pitchFamily="18" charset="0"/>
                          </a:rPr>
                        </m:ctrlPr>
                      </m:funcPr>
                      <m:fName>
                        <m:r>
                          <m:rPr>
                            <m:sty m:val="p"/>
                          </m:rPr>
                          <a:rPr lang="en-US" dirty="0">
                            <a:latin typeface="Cambria Math" panose="02040503050406030204" pitchFamily="18" charset="0"/>
                          </a:rPr>
                          <m:t>sgn</m:t>
                        </m:r>
                      </m:fName>
                      <m:e>
                        <m:d>
                          <m:dPr>
                            <m:begChr m:val="{"/>
                            <m:endChr m:val="}"/>
                            <m:ctrlPr>
                              <a:rPr lang="en-US" i="1" dirty="0">
                                <a:latin typeface="Cambria Math" panose="02040503050406030204" pitchFamily="18" charset="0"/>
                              </a:rPr>
                            </m:ctrlPr>
                          </m:dPr>
                          <m:e>
                            <m:r>
                              <a:rPr lang="en-US" i="1" dirty="0">
                                <a:latin typeface="Cambria Math" panose="02040503050406030204" pitchFamily="18" charset="0"/>
                              </a:rPr>
                              <m:t>1·</m:t>
                            </m:r>
                            <m:sSub>
                              <m:sSubPr>
                                <m:ctrlPr>
                                  <a:rPr lang="en-US" i="1" dirty="0">
                                    <a:latin typeface="Cambria Math" panose="02040503050406030204" pitchFamily="18" charset="0"/>
                                  </a:rPr>
                                </m:ctrlPr>
                              </m:sSubPr>
                              <m:e>
                                <m:r>
                                  <a:rPr lang="en-US" i="1" dirty="0">
                                    <a:latin typeface="Cambria Math" panose="02040503050406030204" pitchFamily="18" charset="0"/>
                                  </a:rPr>
                                  <m:t>𝑥</m:t>
                                </m:r>
                              </m:e>
                              <m:sub>
                                <m:r>
                                  <a:rPr lang="en-US" i="1" dirty="0">
                                    <a:latin typeface="Cambria Math" panose="02040503050406030204" pitchFamily="18" charset="0"/>
                                  </a:rPr>
                                  <m:t>1</m:t>
                                </m:r>
                              </m:sub>
                            </m:sSub>
                            <m:r>
                              <a:rPr lang="en-US" i="1" dirty="0">
                                <a:latin typeface="Cambria Math" panose="02040503050406030204" pitchFamily="18" charset="0"/>
                              </a:rPr>
                              <m:t>+1·</m:t>
                            </m:r>
                            <m:sSub>
                              <m:sSubPr>
                                <m:ctrlPr>
                                  <a:rPr lang="en-US" i="1" dirty="0">
                                    <a:latin typeface="Cambria Math" panose="02040503050406030204" pitchFamily="18" charset="0"/>
                                  </a:rPr>
                                </m:ctrlPr>
                              </m:sSubPr>
                              <m:e>
                                <m:r>
                                  <a:rPr lang="en-US" i="1" dirty="0">
                                    <a:latin typeface="Cambria Math" panose="02040503050406030204" pitchFamily="18" charset="0"/>
                                  </a:rPr>
                                  <m:t>𝑥</m:t>
                                </m:r>
                              </m:e>
                              <m:sub>
                                <m:r>
                                  <a:rPr lang="en-US" i="1" dirty="0">
                                    <a:latin typeface="Cambria Math" panose="02040503050406030204" pitchFamily="18" charset="0"/>
                                  </a:rPr>
                                  <m:t>3</m:t>
                                </m:r>
                              </m:sub>
                            </m:sSub>
                            <m:r>
                              <a:rPr lang="en-US" i="1" dirty="0">
                                <a:latin typeface="Cambria Math" panose="02040503050406030204" pitchFamily="18" charset="0"/>
                              </a:rPr>
                              <m:t> +1·</m:t>
                            </m:r>
                            <m:sSub>
                              <m:sSubPr>
                                <m:ctrlPr>
                                  <a:rPr lang="en-US" i="1" dirty="0">
                                    <a:latin typeface="Cambria Math" panose="02040503050406030204" pitchFamily="18" charset="0"/>
                                  </a:rPr>
                                </m:ctrlPr>
                              </m:sSubPr>
                              <m:e>
                                <m:r>
                                  <a:rPr lang="en-US" i="1" dirty="0">
                                    <a:latin typeface="Cambria Math" panose="02040503050406030204" pitchFamily="18" charset="0"/>
                                  </a:rPr>
                                  <m:t>𝑥</m:t>
                                </m:r>
                              </m:e>
                              <m:sub>
                                <m:r>
                                  <a:rPr lang="en-US" i="1" dirty="0">
                                    <a:latin typeface="Cambria Math" panose="02040503050406030204" pitchFamily="18" charset="0"/>
                                  </a:rPr>
                                  <m:t>5</m:t>
                                </m:r>
                              </m:sub>
                            </m:sSub>
                            <m:r>
                              <a:rPr lang="en-US" i="1" dirty="0">
                                <a:latin typeface="Cambria Math" panose="02040503050406030204" pitchFamily="18" charset="0"/>
                              </a:rPr>
                              <m:t> −3</m:t>
                            </m:r>
                          </m:e>
                        </m:d>
                      </m:e>
                    </m:func>
                  </m:oMath>
                </a14:m>
                <a:r>
                  <a:rPr lang="en-US" dirty="0"/>
                  <a:t>  </a:t>
                </a:r>
                <a14:m>
                  <m:oMath xmlns:m="http://schemas.openxmlformats.org/officeDocument/2006/math">
                    <m:r>
                      <a:rPr lang="en-US" b="1" i="1" dirty="0">
                        <a:latin typeface="Cambria Math" panose="02040503050406030204" pitchFamily="18" charset="0"/>
                      </a:rPr>
                      <m:t>𝒘</m:t>
                    </m:r>
                    <m:r>
                      <a:rPr lang="en-US" b="1" i="1" dirty="0">
                        <a:latin typeface="Cambria Math" panose="02040503050406030204" pitchFamily="18" charset="0"/>
                      </a:rPr>
                      <m:t>=</m:t>
                    </m:r>
                    <m:d>
                      <m:dPr>
                        <m:ctrlPr>
                          <a:rPr lang="en-US" b="1" i="1" dirty="0">
                            <a:latin typeface="Cambria Math" panose="02040503050406030204" pitchFamily="18" charset="0"/>
                          </a:rPr>
                        </m:ctrlPr>
                      </m:dPr>
                      <m:e>
                        <m:r>
                          <a:rPr lang="en-US" dirty="0">
                            <a:latin typeface="Cambria Math" panose="02040503050406030204" pitchFamily="18" charset="0"/>
                          </a:rPr>
                          <m:t>1, 0, 1, 0, 1</m:t>
                        </m:r>
                      </m:e>
                    </m:d>
                  </m:oMath>
                </a14:m>
                <a:r>
                  <a:rPr lang="en-US" dirty="0"/>
                  <a:t> </a:t>
                </a:r>
                <a14:m>
                  <m:oMath xmlns:m="http://schemas.openxmlformats.org/officeDocument/2006/math">
                    <m:r>
                      <a:rPr lang="en-US" i="1" dirty="0">
                        <a:latin typeface="Cambria Math" panose="02040503050406030204" pitchFamily="18" charset="0"/>
                        <a:ea typeface="Cambria Math" panose="02040503050406030204" pitchFamily="18" charset="0"/>
                      </a:rPr>
                      <m:t>𝜃</m:t>
                    </m:r>
                    <m:r>
                      <a:rPr lang="en-US" i="1" dirty="0">
                        <a:latin typeface="Cambria Math" panose="02040503050406030204" pitchFamily="18" charset="0"/>
                        <a:ea typeface="Cambria Math" panose="02040503050406030204" pitchFamily="18" charset="0"/>
                      </a:rPr>
                      <m:t>=3</m:t>
                    </m:r>
                  </m:oMath>
                </a14:m>
                <a:endParaRPr lang="en-US" dirty="0">
                  <a:ea typeface="Cambria Math" panose="02040503050406030204" pitchFamily="18" charset="0"/>
                </a:endParaRPr>
              </a:p>
              <a:p>
                <a:r>
                  <a:rPr lang="en-US" dirty="0">
                    <a:sym typeface="Symbol" pitchFamily="18" charset="2"/>
                  </a:rPr>
                  <a:t>In our Elimination Algorithm we started with:</a:t>
                </a:r>
              </a:p>
              <a:p>
                <a:pPr lvl="1"/>
                <a14:m>
                  <m:oMath xmlns:m="http://schemas.openxmlformats.org/officeDocument/2006/math">
                    <m:r>
                      <a:rPr lang="en-US" b="1" i="1" dirty="0" smtClean="0">
                        <a:latin typeface="Cambria Math" panose="02040503050406030204" pitchFamily="18" charset="0"/>
                      </a:rPr>
                      <m:t>𝒘</m:t>
                    </m:r>
                    <m:r>
                      <a:rPr lang="en-US" b="1" i="1" dirty="0" smtClean="0">
                        <a:latin typeface="Cambria Math" panose="02040503050406030204" pitchFamily="18" charset="0"/>
                      </a:rPr>
                      <m:t>=(</m:t>
                    </m:r>
                    <m:r>
                      <a:rPr lang="en-US" i="1" dirty="0">
                        <a:latin typeface="Cambria Math" panose="02040503050406030204" pitchFamily="18" charset="0"/>
                      </a:rPr>
                      <m:t>1, </m:t>
                    </m:r>
                    <m:r>
                      <a:rPr lang="en-US" altLang="zh-Hans" b="0" i="1" dirty="0">
                        <a:latin typeface="Cambria Math" panose="02040503050406030204" pitchFamily="18" charset="0"/>
                      </a:rPr>
                      <m:t>1</m:t>
                    </m:r>
                    <m:r>
                      <a:rPr lang="en-US" i="1" dirty="0">
                        <a:latin typeface="Cambria Math" panose="02040503050406030204" pitchFamily="18" charset="0"/>
                      </a:rPr>
                      <m:t>, 1, </m:t>
                    </m:r>
                    <m:r>
                      <a:rPr lang="en-US" altLang="zh-Hans" b="0" i="1" dirty="0">
                        <a:latin typeface="Cambria Math" panose="02040503050406030204" pitchFamily="18" charset="0"/>
                      </a:rPr>
                      <m:t>1</m:t>
                    </m:r>
                    <m:r>
                      <a:rPr lang="en-US" i="1" dirty="0">
                        <a:latin typeface="Cambria Math" panose="02040503050406030204" pitchFamily="18" charset="0"/>
                      </a:rPr>
                      <m:t>, 1</m:t>
                    </m:r>
                    <m:r>
                      <a:rPr lang="en-US" b="0" i="1" dirty="0">
                        <a:latin typeface="Cambria Math" panose="02040503050406030204" pitchFamily="18" charset="0"/>
                      </a:rPr>
                      <m:t>, </m:t>
                    </m:r>
                    <m:r>
                      <a:rPr lang="en-US" b="0" i="1" dirty="0">
                        <a:latin typeface="Cambria Math" panose="02040503050406030204" pitchFamily="18" charset="0"/>
                      </a:rPr>
                      <m:t>𝑛</m:t>
                    </m:r>
                    <m:r>
                      <a:rPr lang="en-US" b="1" i="1" dirty="0">
                        <a:latin typeface="Cambria Math" panose="02040503050406030204" pitchFamily="18" charset="0"/>
                      </a:rPr>
                      <m:t>)</m:t>
                    </m:r>
                    <m:r>
                      <a:rPr lang="en-US" i="1" dirty="0">
                        <a:latin typeface="Cambria Math" panose="02040503050406030204" pitchFamily="18" charset="0"/>
                      </a:rPr>
                      <m:t> </m:t>
                    </m:r>
                  </m:oMath>
                </a14:m>
                <a:r>
                  <a:rPr lang="en-US" dirty="0"/>
                  <a:t>and changed </a:t>
                </a:r>
                <a14:m>
                  <m:oMath xmlns:m="http://schemas.openxmlformats.org/officeDocument/2006/math">
                    <m:sSub>
                      <m:sSubPr>
                        <m:ctrlPr>
                          <a:rPr lang="en-US" b="0" i="1" dirty="0">
                            <a:latin typeface="Cambria Math" panose="02040503050406030204" pitchFamily="18" charset="0"/>
                          </a:rPr>
                        </m:ctrlPr>
                      </m:sSubPr>
                      <m:e>
                        <m:r>
                          <a:rPr lang="en-US" b="0" i="1" dirty="0">
                            <a:latin typeface="Cambria Math" panose="02040503050406030204" pitchFamily="18" charset="0"/>
                          </a:rPr>
                          <m:t>𝑤</m:t>
                        </m:r>
                      </m:e>
                      <m:sub>
                        <m:r>
                          <a:rPr lang="en-US" b="0" i="1" dirty="0">
                            <a:latin typeface="Cambria Math" panose="02040503050406030204" pitchFamily="18" charset="0"/>
                          </a:rPr>
                          <m:t>𝑖</m:t>
                        </m:r>
                      </m:sub>
                    </m:sSub>
                  </m:oMath>
                </a14:m>
                <a:r>
                  <a:rPr lang="en-US" dirty="0"/>
                  <a:t> from </a:t>
                </a:r>
                <a14:m>
                  <m:oMath xmlns:m="http://schemas.openxmlformats.org/officeDocument/2006/math">
                    <m:r>
                      <a:rPr lang="en-US" i="1" dirty="0">
                        <a:latin typeface="Cambria Math" panose="02040503050406030204" pitchFamily="18" charset="0"/>
                      </a:rPr>
                      <m:t>1</m:t>
                    </m:r>
                    <m:r>
                      <a:rPr lang="en-US" b="0" i="1" dirty="0">
                        <a:latin typeface="Cambria Math" panose="02040503050406030204" pitchFamily="18" charset="0"/>
                      </a:rPr>
                      <m:t> </m:t>
                    </m:r>
                    <m:r>
                      <a:rPr lang="en-US" i="1" dirty="0">
                        <a:latin typeface="Cambria Math" panose="02040503050406030204" pitchFamily="18" charset="0"/>
                        <a:sym typeface="Wingdings" panose="05000000000000000000" pitchFamily="2" charset="2"/>
                      </a:rPr>
                      <m:t></m:t>
                    </m:r>
                    <m:r>
                      <a:rPr lang="en-US" b="0" i="1" dirty="0">
                        <a:latin typeface="Cambria Math" panose="02040503050406030204" pitchFamily="18" charset="0"/>
                        <a:sym typeface="Wingdings" panose="05000000000000000000" pitchFamily="2" charset="2"/>
                      </a:rPr>
                      <m:t> </m:t>
                    </m:r>
                    <m:r>
                      <a:rPr lang="en-US" i="1" dirty="0">
                        <a:latin typeface="Cambria Math" panose="02040503050406030204" pitchFamily="18" charset="0"/>
                        <a:sym typeface="Wingdings" panose="05000000000000000000" pitchFamily="2" charset="2"/>
                      </a:rPr>
                      <m:t>0 </m:t>
                    </m:r>
                  </m:oMath>
                </a14:m>
                <a:r>
                  <a:rPr lang="en-US" dirty="0">
                    <a:sym typeface="Wingdings" panose="05000000000000000000" pitchFamily="2" charset="2"/>
                  </a:rPr>
                  <a:t>following a mistake</a:t>
                </a:r>
              </a:p>
              <a:p>
                <a:r>
                  <a:rPr lang="en-US" dirty="0">
                    <a:sym typeface="Wingdings" panose="05000000000000000000" pitchFamily="2" charset="2"/>
                  </a:rPr>
                  <a:t>In general, when learning linear functions, we will change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𝑤</m:t>
                        </m:r>
                      </m:e>
                      <m:sub>
                        <m:r>
                          <a:rPr lang="en-US" i="1" dirty="0">
                            <a:latin typeface="Cambria Math" panose="02040503050406030204" pitchFamily="18" charset="0"/>
                          </a:rPr>
                          <m:t>𝑖</m:t>
                        </m:r>
                      </m:sub>
                    </m:sSub>
                  </m:oMath>
                </a14:m>
                <a:r>
                  <a:rPr lang="en-US" dirty="0"/>
                  <a:t> </a:t>
                </a:r>
                <a:r>
                  <a:rPr lang="en-US" dirty="0">
                    <a:sym typeface="Wingdings" panose="05000000000000000000" pitchFamily="2" charset="2"/>
                  </a:rPr>
                  <a:t>more carefully</a:t>
                </a:r>
              </a:p>
              <a:p>
                <a:pPr lvl="1"/>
                <a14:m>
                  <m:oMath xmlns:m="http://schemas.openxmlformats.org/officeDocument/2006/math">
                    <m:r>
                      <a:rPr lang="en-US" b="0" i="1" dirty="0">
                        <a:latin typeface="Cambria Math" panose="02040503050406030204" pitchFamily="18" charset="0"/>
                      </a:rPr>
                      <m:t>𝑦</m:t>
                    </m:r>
                    <m:r>
                      <a:rPr lang="en-US" b="0" i="1" dirty="0">
                        <a:latin typeface="Cambria Math" panose="02040503050406030204" pitchFamily="18" charset="0"/>
                      </a:rPr>
                      <m:t>=</m:t>
                    </m:r>
                    <m:r>
                      <m:rPr>
                        <m:sty m:val="p"/>
                      </m:rPr>
                      <a:rPr lang="en-US" b="0" i="0" dirty="0">
                        <a:latin typeface="Cambria Math" panose="02040503050406030204" pitchFamily="18" charset="0"/>
                      </a:rPr>
                      <m:t>s</m:t>
                    </m:r>
                    <m:r>
                      <a:rPr lang="en-US" b="0" i="1" dirty="0">
                        <a:latin typeface="Cambria Math" panose="02040503050406030204" pitchFamily="18" charset="0"/>
                      </a:rPr>
                      <m:t>𝑔𝑛</m:t>
                    </m:r>
                    <m:r>
                      <a:rPr lang="en-US" b="0" i="1" dirty="0">
                        <a:latin typeface="Cambria Math" panose="02040503050406030204" pitchFamily="18" charset="0"/>
                      </a:rPr>
                      <m:t>{</m:t>
                    </m:r>
                    <m:sSub>
                      <m:sSubPr>
                        <m:ctrlPr>
                          <a:rPr lang="en-US" b="0" i="1" dirty="0">
                            <a:latin typeface="Cambria Math" panose="02040503050406030204" pitchFamily="18" charset="0"/>
                          </a:rPr>
                        </m:ctrlPr>
                      </m:sSubPr>
                      <m:e>
                        <m:r>
                          <a:rPr lang="en-US" b="0" i="1" dirty="0">
                            <a:latin typeface="Cambria Math" panose="02040503050406030204" pitchFamily="18" charset="0"/>
                          </a:rPr>
                          <m:t>𝑤</m:t>
                        </m:r>
                      </m:e>
                      <m:sub>
                        <m:r>
                          <a:rPr lang="en-US" b="0" i="1" dirty="0">
                            <a:latin typeface="Cambria Math" panose="02040503050406030204" pitchFamily="18" charset="0"/>
                          </a:rPr>
                          <m:t>1</m:t>
                        </m:r>
                      </m:sub>
                    </m:sSub>
                    <m:r>
                      <a:rPr lang="en-US" b="0" i="1" dirty="0">
                        <a:latin typeface="Cambria Math" panose="02040503050406030204" pitchFamily="18" charset="0"/>
                      </a:rPr>
                      <m:t>·</m:t>
                    </m:r>
                    <m:sSub>
                      <m:sSubPr>
                        <m:ctrlPr>
                          <a:rPr lang="en-US" b="0" i="1" dirty="0">
                            <a:latin typeface="Cambria Math" panose="02040503050406030204" pitchFamily="18" charset="0"/>
                          </a:rPr>
                        </m:ctrlPr>
                      </m:sSubPr>
                      <m:e>
                        <m:r>
                          <a:rPr lang="en-US" b="0" i="1" dirty="0">
                            <a:latin typeface="Cambria Math" panose="02040503050406030204" pitchFamily="18" charset="0"/>
                          </a:rPr>
                          <m:t>𝑥</m:t>
                        </m:r>
                      </m:e>
                      <m:sub>
                        <m:r>
                          <a:rPr lang="en-US" b="0" i="1" dirty="0">
                            <a:latin typeface="Cambria Math" panose="02040503050406030204" pitchFamily="18" charset="0"/>
                          </a:rPr>
                          <m:t>1</m:t>
                        </m:r>
                      </m:sub>
                    </m:sSub>
                    <m:r>
                      <a:rPr lang="en-US" b="0"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𝑤</m:t>
                        </m:r>
                      </m:e>
                      <m:sub>
                        <m:r>
                          <a:rPr lang="en-US" b="0" i="1" dirty="0">
                            <a:latin typeface="Cambria Math" panose="02040503050406030204" pitchFamily="18" charset="0"/>
                          </a:rPr>
                          <m:t>2</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𝑥</m:t>
                        </m:r>
                      </m:e>
                      <m:sub>
                        <m:r>
                          <a:rPr lang="en-US" b="0" i="1" dirty="0">
                            <a:latin typeface="Cambria Math" panose="02040503050406030204" pitchFamily="18" charset="0"/>
                          </a:rPr>
                          <m:t>2</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𝑤</m:t>
                        </m:r>
                      </m:e>
                      <m:sub>
                        <m:r>
                          <a:rPr lang="en-US" b="0" i="1" dirty="0">
                            <a:latin typeface="Cambria Math" panose="02040503050406030204" pitchFamily="18" charset="0"/>
                          </a:rPr>
                          <m:t>3</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𝑥</m:t>
                        </m:r>
                      </m:e>
                      <m:sub>
                        <m:r>
                          <a:rPr lang="en-US" b="0" i="1" dirty="0">
                            <a:latin typeface="Cambria Math" panose="02040503050406030204" pitchFamily="18" charset="0"/>
                          </a:rPr>
                          <m:t>3</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𝑤</m:t>
                        </m:r>
                      </m:e>
                      <m:sub>
                        <m:r>
                          <a:rPr lang="en-US" b="0" i="1" dirty="0">
                            <a:latin typeface="Cambria Math" panose="02040503050406030204" pitchFamily="18" charset="0"/>
                          </a:rPr>
                          <m:t>4</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𝑥</m:t>
                        </m:r>
                      </m:e>
                      <m:sub>
                        <m:r>
                          <a:rPr lang="en-US" b="0" i="1" dirty="0">
                            <a:latin typeface="Cambria Math" panose="02040503050406030204" pitchFamily="18" charset="0"/>
                          </a:rPr>
                          <m:t>4</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𝑤</m:t>
                        </m:r>
                      </m:e>
                      <m:sub>
                        <m:r>
                          <a:rPr lang="en-US" b="0" i="1" dirty="0">
                            <a:latin typeface="Cambria Math" panose="02040503050406030204" pitchFamily="18" charset="0"/>
                          </a:rPr>
                          <m:t>5</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𝑥</m:t>
                        </m:r>
                      </m:e>
                      <m:sub>
                        <m:r>
                          <a:rPr lang="en-US" b="0" i="1" dirty="0">
                            <a:latin typeface="Cambria Math" panose="02040503050406030204" pitchFamily="18" charset="0"/>
                          </a:rPr>
                          <m:t>5</m:t>
                        </m:r>
                      </m:sub>
                    </m:sSub>
                    <m:r>
                      <a:rPr lang="en-US" b="0" i="1" dirty="0">
                        <a:latin typeface="Cambria Math" panose="02040503050406030204" pitchFamily="18" charset="0"/>
                      </a:rPr>
                      <m:t>−</m:t>
                    </m:r>
                    <m:r>
                      <a:rPr lang="en-US" b="0" i="1" dirty="0">
                        <a:latin typeface="Cambria Math" panose="02040503050406030204" pitchFamily="18" charset="0"/>
                        <a:ea typeface="Cambria Math" panose="02040503050406030204" pitchFamily="18" charset="0"/>
                      </a:rPr>
                      <m:t>𝜃</m:t>
                    </m:r>
                    <m:r>
                      <a:rPr lang="en-US" b="0" i="1" dirty="0">
                        <a:latin typeface="Cambria Math" panose="02040503050406030204" pitchFamily="18" charset="0"/>
                      </a:rPr>
                      <m:t>}</m:t>
                    </m:r>
                  </m:oMath>
                </a14:m>
                <a:r>
                  <a:rPr lang="en-US" dirty="0"/>
                  <a:t> </a:t>
                </a:r>
              </a:p>
              <a:p>
                <a:endParaRPr lang="en-US" dirty="0"/>
              </a:p>
            </p:txBody>
          </p:sp>
        </mc:Choice>
        <mc:Fallback xmlns="">
          <p:sp>
            <p:nvSpPr>
              <p:cNvPr id="1215491" name="Rectangle 3"/>
              <p:cNvSpPr>
                <a:spLocks noGrp="1" noRot="1" noChangeAspect="1" noMove="1" noResize="1" noEditPoints="1" noAdjustHandles="1" noChangeArrowheads="1" noChangeShapeType="1" noTextEdit="1"/>
              </p:cNvSpPr>
              <p:nvPr>
                <p:ph idx="1"/>
              </p:nvPr>
            </p:nvSpPr>
            <p:spPr>
              <a:blipFill>
                <a:blip r:embed="rId3"/>
                <a:stretch>
                  <a:fillRect l="-1037" t="-17190"/>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A501DD5E-B896-9B40-83A6-19EF213099C0}"/>
              </a:ext>
            </a:extLst>
          </p:cNvPr>
          <p:cNvSpPr txBox="1"/>
          <p:nvPr/>
        </p:nvSpPr>
        <p:spPr>
          <a:xfrm>
            <a:off x="5613990" y="2349795"/>
            <a:ext cx="65" cy="276999"/>
          </a:xfrm>
          <a:prstGeom prst="rect">
            <a:avLst/>
          </a:prstGeom>
          <a:noFill/>
        </p:spPr>
        <p:txBody>
          <a:bodyPr wrap="none" lIns="0" tIns="0" rIns="0" bIns="0" rtlCol="0">
            <a:spAutoFit/>
          </a:bodyPr>
          <a:lstStyle/>
          <a:p>
            <a:endParaRPr lang="en-US"/>
          </a:p>
        </p:txBody>
      </p:sp>
    </p:spTree>
    <p:extLst>
      <p:ext uri="{BB962C8B-B14F-4D97-AF65-F5344CB8AC3E}">
        <p14:creationId xmlns:p14="http://schemas.microsoft.com/office/powerpoint/2010/main" val="16581745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C921938-476A-4922-BE24-3B8F6A2854D9}" type="slidenum">
              <a:rPr lang="en-US" smtClean="0"/>
              <a:pPr/>
              <a:t>33</a:t>
            </a:fld>
            <a:endParaRPr lang="en-US" dirty="0"/>
          </a:p>
        </p:txBody>
      </p:sp>
      <p:sp>
        <p:nvSpPr>
          <p:cNvPr id="5" name="Title 4"/>
          <p:cNvSpPr>
            <a:spLocks noGrp="1"/>
          </p:cNvSpPr>
          <p:nvPr>
            <p:ph type="title"/>
          </p:nvPr>
        </p:nvSpPr>
        <p:spPr/>
        <p:txBody>
          <a:bodyPr/>
          <a:lstStyle/>
          <a:p>
            <a:r>
              <a:rPr lang="en-US"/>
              <a:t>Representation</a:t>
            </a:r>
            <a:endParaRPr lang="en-US" dirty="0"/>
          </a:p>
        </p:txBody>
      </p:sp>
      <mc:AlternateContent xmlns:mc="http://schemas.openxmlformats.org/markup-compatibility/2006" xmlns:a14="http://schemas.microsoft.com/office/drawing/2010/main">
        <mc:Choice Requires="a14">
          <p:sp>
            <p:nvSpPr>
              <p:cNvPr id="9" name="Content Placeholder 8"/>
              <p:cNvSpPr>
                <a:spLocks noGrp="1"/>
              </p:cNvSpPr>
              <p:nvPr>
                <p:ph idx="1"/>
              </p:nvPr>
            </p:nvSpPr>
            <p:spPr>
              <a:xfrm>
                <a:off x="430464" y="902368"/>
                <a:ext cx="8229600" cy="3910263"/>
              </a:xfrm>
            </p:spPr>
            <p:txBody>
              <a:bodyPr>
                <a:normAutofit fontScale="70000" lnSpcReduction="20000"/>
              </a:bodyPr>
              <a:lstStyle/>
              <a:p>
                <a:r>
                  <a:rPr lang="en-US" dirty="0"/>
                  <a:t>Assume that you want to learn conjunctions. Should your hypothesis space be the class of conjunctions?</a:t>
                </a:r>
              </a:p>
              <a:p>
                <a:pPr lvl="1"/>
                <a:r>
                  <a:rPr lang="en-US" dirty="0">
                    <a:solidFill>
                      <a:schemeClr val="accent1"/>
                    </a:solidFill>
                  </a:rPr>
                  <a:t>Theorem</a:t>
                </a:r>
                <a:r>
                  <a:rPr lang="en-US" dirty="0">
                    <a:solidFill>
                      <a:schemeClr val="tx1">
                        <a:lumMod val="50000"/>
                        <a:lumOff val="50000"/>
                      </a:schemeClr>
                    </a:solidFill>
                  </a:rPr>
                  <a:t>: Given a sample on </a:t>
                </a:r>
                <a14:m>
                  <m:oMath xmlns:m="http://schemas.openxmlformats.org/officeDocument/2006/math">
                    <m:r>
                      <a:rPr lang="en-US" i="1" dirty="0" smtClean="0">
                        <a:solidFill>
                          <a:schemeClr val="tx1">
                            <a:lumMod val="50000"/>
                            <a:lumOff val="50000"/>
                          </a:schemeClr>
                        </a:solidFill>
                        <a:latin typeface="Cambria Math" panose="02040503050406030204" pitchFamily="18" charset="0"/>
                      </a:rPr>
                      <m:t>𝑛</m:t>
                    </m:r>
                  </m:oMath>
                </a14:m>
                <a:r>
                  <a:rPr lang="en-US" dirty="0">
                    <a:solidFill>
                      <a:schemeClr val="tx1">
                        <a:lumMod val="50000"/>
                        <a:lumOff val="50000"/>
                      </a:schemeClr>
                    </a:solidFill>
                  </a:rPr>
                  <a:t> attributes that is consistent with a conjunctive concept, it is NP-hard to find a pure conjunctive hypothesis that is both consistent with the sample and has the minimum number of attributes.</a:t>
                </a:r>
                <a:r>
                  <a:rPr lang="en-US" dirty="0"/>
                  <a:t> </a:t>
                </a:r>
              </a:p>
              <a:p>
                <a:pPr lvl="2"/>
                <a:r>
                  <a:rPr lang="en-US" dirty="0"/>
                  <a:t>[David Haussler, AIJ’88: “Quantifying Inductive Bias: AI Learning Algorithms and </a:t>
                </a:r>
                <a:r>
                  <a:rPr lang="en-US" dirty="0" err="1"/>
                  <a:t>Valiant's</a:t>
                </a:r>
                <a:r>
                  <a:rPr lang="en-US" dirty="0"/>
                  <a:t> Learning Framework”] </a:t>
                </a:r>
              </a:p>
              <a:p>
                <a:r>
                  <a:rPr lang="en-US" dirty="0"/>
                  <a:t>Same holds for Disjunctions.</a:t>
                </a:r>
              </a:p>
              <a:p>
                <a:r>
                  <a:rPr lang="en-US" dirty="0"/>
                  <a:t>Intuition: Reduction to minimum set cover problem.</a:t>
                </a:r>
              </a:p>
              <a:p>
                <a:pPr lvl="1"/>
                <a:r>
                  <a:rPr lang="en-US" dirty="0"/>
                  <a:t>Given a collection of sets that cover X, define a set of examples  so that learning the best (dis/</a:t>
                </a:r>
                <a:r>
                  <a:rPr lang="en-US" dirty="0" err="1"/>
                  <a:t>conj</a:t>
                </a:r>
                <a:r>
                  <a:rPr lang="en-US" dirty="0"/>
                  <a:t>)junction implies a minimal cover.</a:t>
                </a:r>
              </a:p>
              <a:p>
                <a:r>
                  <a:rPr lang="en-US" dirty="0"/>
                  <a:t>Consequently, we cannot learn the concept efficiently as a (dis/con)junction.</a:t>
                </a:r>
              </a:p>
              <a:p>
                <a:r>
                  <a:rPr lang="en-US" dirty="0"/>
                  <a:t>But, we will see that we can do that, if we are willing to learn the concept as a </a:t>
                </a:r>
                <a:r>
                  <a:rPr lang="en-US" dirty="0">
                    <a:solidFill>
                      <a:schemeClr val="tx1">
                        <a:lumMod val="50000"/>
                        <a:lumOff val="50000"/>
                      </a:schemeClr>
                    </a:solidFill>
                  </a:rPr>
                  <a:t>Linear Threshold function</a:t>
                </a:r>
                <a:r>
                  <a:rPr lang="en-US" dirty="0"/>
                  <a:t>.</a:t>
                </a:r>
              </a:p>
              <a:p>
                <a:r>
                  <a:rPr lang="en-US" dirty="0">
                    <a:solidFill>
                      <a:srgbClr val="FF0000"/>
                    </a:solidFill>
                  </a:rPr>
                  <a:t>In a more expressive class, the search for a good hypothesis sometimes becomes </a:t>
                </a:r>
                <a:r>
                  <a:rPr lang="en-US" dirty="0" err="1">
                    <a:solidFill>
                      <a:srgbClr val="FF0000"/>
                    </a:solidFill>
                  </a:rPr>
                  <a:t>combinatorially</a:t>
                </a:r>
                <a:r>
                  <a:rPr lang="en-US" dirty="0">
                    <a:solidFill>
                      <a:srgbClr val="FF0000"/>
                    </a:solidFill>
                  </a:rPr>
                  <a:t> easier.</a:t>
                </a:r>
              </a:p>
              <a:p>
                <a:endParaRPr lang="en-US" dirty="0"/>
              </a:p>
            </p:txBody>
          </p:sp>
        </mc:Choice>
        <mc:Fallback xmlns="">
          <p:sp>
            <p:nvSpPr>
              <p:cNvPr id="9" name="Content Placeholder 8"/>
              <p:cNvSpPr>
                <a:spLocks noGrp="1" noRot="1" noChangeAspect="1" noMove="1" noResize="1" noEditPoints="1" noAdjustHandles="1" noChangeArrowheads="1" noChangeShapeType="1" noTextEdit="1"/>
              </p:cNvSpPr>
              <p:nvPr>
                <p:ph idx="1"/>
              </p:nvPr>
            </p:nvSpPr>
            <p:spPr>
              <a:xfrm>
                <a:off x="430464" y="902368"/>
                <a:ext cx="8229600" cy="3910263"/>
              </a:xfrm>
              <a:blipFill>
                <a:blip r:embed="rId3"/>
                <a:stretch>
                  <a:fillRect l="-370" t="-1560" r="-74"/>
                </a:stretch>
              </a:blipFill>
            </p:spPr>
            <p:txBody>
              <a:bodyPr/>
              <a:lstStyle/>
              <a:p>
                <a:r>
                  <a:rPr lang="en-US">
                    <a:noFill/>
                  </a:rPr>
                  <a:t> </a:t>
                </a:r>
              </a:p>
            </p:txBody>
          </p:sp>
        </mc:Fallback>
      </mc:AlternateContent>
    </p:spTree>
    <p:extLst>
      <p:ext uri="{BB962C8B-B14F-4D97-AF65-F5344CB8AC3E}">
        <p14:creationId xmlns:p14="http://schemas.microsoft.com/office/powerpoint/2010/main" val="192167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Slide Number Placeholder 4"/>
          <p:cNvSpPr>
            <a:spLocks noGrp="1"/>
          </p:cNvSpPr>
          <p:nvPr>
            <p:ph type="sldNum" sz="quarter" idx="12"/>
          </p:nvPr>
        </p:nvSpPr>
        <p:spPr/>
        <p:txBody>
          <a:bodyPr/>
          <a:lstStyle/>
          <a:p>
            <a:fld id="{CAACDFE5-C15A-4FDB-926B-CDE831110A2E}" type="slidenum">
              <a:rPr lang="en-US"/>
              <a:pPr/>
              <a:t>34</a:t>
            </a:fld>
            <a:endParaRPr lang="en-US"/>
          </a:p>
        </p:txBody>
      </p:sp>
      <p:sp>
        <p:nvSpPr>
          <p:cNvPr id="5" name="Title 4">
            <a:extLst>
              <a:ext uri="{FF2B5EF4-FFF2-40B4-BE49-F238E27FC236}">
                <a16:creationId xmlns:a16="http://schemas.microsoft.com/office/drawing/2014/main" id="{93D89C77-C030-534B-AB79-1ACBE21F4F19}"/>
              </a:ext>
            </a:extLst>
          </p:cNvPr>
          <p:cNvSpPr>
            <a:spLocks noGrp="1"/>
          </p:cNvSpPr>
          <p:nvPr>
            <p:ph type="title"/>
          </p:nvPr>
        </p:nvSpPr>
        <p:spPr/>
        <p:txBody>
          <a:bodyPr/>
          <a:lstStyle/>
          <a:p>
            <a:endParaRPr lang="en-US"/>
          </a:p>
        </p:txBody>
      </p:sp>
      <p:sp>
        <p:nvSpPr>
          <p:cNvPr id="6" name="Content Placeholder 5">
            <a:extLst>
              <a:ext uri="{FF2B5EF4-FFF2-40B4-BE49-F238E27FC236}">
                <a16:creationId xmlns:a16="http://schemas.microsoft.com/office/drawing/2014/main" id="{CF913C74-58CA-F749-907B-44B7BAECAC81}"/>
              </a:ext>
            </a:extLst>
          </p:cNvPr>
          <p:cNvSpPr>
            <a:spLocks noGrp="1"/>
          </p:cNvSpPr>
          <p:nvPr>
            <p:ph idx="1"/>
          </p:nvPr>
        </p:nvSpPr>
        <p:spPr/>
        <p:txBody>
          <a:bodyPr/>
          <a:lstStyle/>
          <a:p>
            <a:endParaRPr lang="en-US" dirty="0"/>
          </a:p>
        </p:txBody>
      </p:sp>
      <p:sp>
        <p:nvSpPr>
          <p:cNvPr id="759811" name="Line 3"/>
          <p:cNvSpPr>
            <a:spLocks noChangeShapeType="1"/>
          </p:cNvSpPr>
          <p:nvPr/>
        </p:nvSpPr>
        <p:spPr bwMode="auto">
          <a:xfrm>
            <a:off x="2743200" y="1714500"/>
            <a:ext cx="0" cy="2057400"/>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759812" name="Line 4"/>
          <p:cNvSpPr>
            <a:spLocks noChangeShapeType="1"/>
          </p:cNvSpPr>
          <p:nvPr/>
        </p:nvSpPr>
        <p:spPr bwMode="auto">
          <a:xfrm>
            <a:off x="2743200" y="3771900"/>
            <a:ext cx="280035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759813" name="Line 5"/>
          <p:cNvSpPr>
            <a:spLocks noChangeShapeType="1"/>
          </p:cNvSpPr>
          <p:nvPr/>
        </p:nvSpPr>
        <p:spPr bwMode="auto">
          <a:xfrm>
            <a:off x="1885950" y="3286125"/>
            <a:ext cx="1828800" cy="102870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759814" name="Line 6"/>
          <p:cNvSpPr>
            <a:spLocks noChangeShapeType="1"/>
          </p:cNvSpPr>
          <p:nvPr/>
        </p:nvSpPr>
        <p:spPr bwMode="auto">
          <a:xfrm flipV="1">
            <a:off x="2743200" y="3200400"/>
            <a:ext cx="457200" cy="571500"/>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mc:AlternateContent xmlns:mc="http://schemas.openxmlformats.org/markup-compatibility/2006" xmlns:a14="http://schemas.microsoft.com/office/drawing/2010/main">
        <mc:Choice Requires="a14">
          <p:sp>
            <p:nvSpPr>
              <p:cNvPr id="759815" name="Text Box 7"/>
              <p:cNvSpPr txBox="1">
                <a:spLocks noChangeArrowheads="1"/>
              </p:cNvSpPr>
              <p:nvPr/>
            </p:nvSpPr>
            <p:spPr bwMode="auto">
              <a:xfrm>
                <a:off x="1371600" y="2978944"/>
                <a:ext cx="978729" cy="30008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p>
                <a:pPr/>
                <a14:m>
                  <m:oMathPara xmlns:m="http://schemas.openxmlformats.org/officeDocument/2006/math">
                    <m:oMathParaPr>
                      <m:jc m:val="centerGroup"/>
                    </m:oMathParaPr>
                    <m:oMath xmlns:m="http://schemas.openxmlformats.org/officeDocument/2006/math">
                      <m:r>
                        <a:rPr lang="en-US" sz="1350" b="1" i="1" dirty="0" smtClean="0">
                          <a:solidFill>
                            <a:srgbClr val="0000FF"/>
                          </a:solidFill>
                          <a:latin typeface="Cambria Math" panose="02040503050406030204" pitchFamily="18" charset="0"/>
                        </a:rPr>
                        <m:t>𝒘</m:t>
                      </m:r>
                      <m:r>
                        <a:rPr lang="en-US" sz="1350" i="1" baseline="30000" dirty="0">
                          <a:solidFill>
                            <a:srgbClr val="0000FF"/>
                          </a:solidFill>
                          <a:latin typeface="Cambria Math" panose="02040503050406030204" pitchFamily="18" charset="0"/>
                        </a:rPr>
                        <m:t>𝑇</m:t>
                      </m:r>
                      <m:r>
                        <a:rPr lang="en-US" sz="1350" i="1" dirty="0">
                          <a:solidFill>
                            <a:srgbClr val="0000FF"/>
                          </a:solidFill>
                          <a:latin typeface="Cambria Math" panose="02040503050406030204" pitchFamily="18" charset="0"/>
                        </a:rPr>
                        <m:t> </m:t>
                      </m:r>
                      <m:r>
                        <a:rPr lang="en-US" sz="1350" b="1" i="1" dirty="0">
                          <a:solidFill>
                            <a:srgbClr val="0000FF"/>
                          </a:solidFill>
                          <a:latin typeface="Cambria Math" panose="02040503050406030204" pitchFamily="18" charset="0"/>
                        </a:rPr>
                        <m:t>𝒙</m:t>
                      </m:r>
                      <m:r>
                        <a:rPr lang="en-US" sz="1350" i="1" dirty="0">
                          <a:solidFill>
                            <a:srgbClr val="0000FF"/>
                          </a:solidFill>
                          <a:latin typeface="Cambria Math" panose="02040503050406030204" pitchFamily="18" charset="0"/>
                        </a:rPr>
                        <m:t> = 0</m:t>
                      </m:r>
                    </m:oMath>
                  </m:oMathPara>
                </a14:m>
                <a:endParaRPr lang="en-US" sz="1350" dirty="0">
                  <a:solidFill>
                    <a:srgbClr val="0000FF"/>
                  </a:solidFill>
                </a:endParaRPr>
              </a:p>
            </p:txBody>
          </p:sp>
        </mc:Choice>
        <mc:Fallback xmlns="">
          <p:sp>
            <p:nvSpPr>
              <p:cNvPr id="759815" name="Text Box 7"/>
              <p:cNvSpPr txBox="1">
                <a:spLocks noRot="1" noChangeAspect="1" noMove="1" noResize="1" noEditPoints="1" noAdjustHandles="1" noChangeArrowheads="1" noChangeShapeType="1" noTextEdit="1"/>
              </p:cNvSpPr>
              <p:nvPr/>
            </p:nvSpPr>
            <p:spPr bwMode="auto">
              <a:xfrm>
                <a:off x="1371600" y="2978944"/>
                <a:ext cx="978729" cy="300082"/>
              </a:xfrm>
              <a:prstGeom prst="rect">
                <a:avLst/>
              </a:prstGeom>
              <a:blipFill>
                <a:blip r:embed="rId3"/>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759816" name="Text Box 8"/>
          <p:cNvSpPr txBox="1">
            <a:spLocks noChangeArrowheads="1"/>
          </p:cNvSpPr>
          <p:nvPr/>
        </p:nvSpPr>
        <p:spPr bwMode="auto">
          <a:xfrm>
            <a:off x="2914650" y="2457451"/>
            <a:ext cx="296876"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700">
                <a:solidFill>
                  <a:srgbClr val="9900CC"/>
                </a:solidFill>
              </a:rPr>
              <a:t>-</a:t>
            </a:r>
          </a:p>
        </p:txBody>
      </p:sp>
      <p:sp>
        <p:nvSpPr>
          <p:cNvPr id="759817" name="Text Box 9"/>
          <p:cNvSpPr txBox="1">
            <a:spLocks noChangeArrowheads="1"/>
          </p:cNvSpPr>
          <p:nvPr/>
        </p:nvSpPr>
        <p:spPr bwMode="auto">
          <a:xfrm>
            <a:off x="3657600" y="2457451"/>
            <a:ext cx="296876"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700">
                <a:solidFill>
                  <a:srgbClr val="9900CC"/>
                </a:solidFill>
              </a:rPr>
              <a:t>-</a:t>
            </a:r>
          </a:p>
        </p:txBody>
      </p:sp>
      <p:sp>
        <p:nvSpPr>
          <p:cNvPr id="759818" name="Text Box 10"/>
          <p:cNvSpPr txBox="1">
            <a:spLocks noChangeArrowheads="1"/>
          </p:cNvSpPr>
          <p:nvPr/>
        </p:nvSpPr>
        <p:spPr bwMode="auto">
          <a:xfrm>
            <a:off x="3200400" y="2514601"/>
            <a:ext cx="296876"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700">
                <a:solidFill>
                  <a:srgbClr val="9900CC"/>
                </a:solidFill>
              </a:rPr>
              <a:t>-</a:t>
            </a:r>
          </a:p>
        </p:txBody>
      </p:sp>
      <p:sp>
        <p:nvSpPr>
          <p:cNvPr id="759819" name="Text Box 11"/>
          <p:cNvSpPr txBox="1">
            <a:spLocks noChangeArrowheads="1"/>
          </p:cNvSpPr>
          <p:nvPr/>
        </p:nvSpPr>
        <p:spPr bwMode="auto">
          <a:xfrm>
            <a:off x="3314700" y="2686051"/>
            <a:ext cx="296876"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700">
                <a:solidFill>
                  <a:srgbClr val="9900CC"/>
                </a:solidFill>
              </a:rPr>
              <a:t>-</a:t>
            </a:r>
          </a:p>
        </p:txBody>
      </p:sp>
      <p:sp>
        <p:nvSpPr>
          <p:cNvPr id="759820" name="Text Box 12"/>
          <p:cNvSpPr txBox="1">
            <a:spLocks noChangeArrowheads="1"/>
          </p:cNvSpPr>
          <p:nvPr/>
        </p:nvSpPr>
        <p:spPr bwMode="auto">
          <a:xfrm>
            <a:off x="3543300" y="2571751"/>
            <a:ext cx="296876"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700">
                <a:solidFill>
                  <a:srgbClr val="9900CC"/>
                </a:solidFill>
              </a:rPr>
              <a:t>-</a:t>
            </a:r>
          </a:p>
        </p:txBody>
      </p:sp>
      <p:sp>
        <p:nvSpPr>
          <p:cNvPr id="759821" name="Text Box 13"/>
          <p:cNvSpPr txBox="1">
            <a:spLocks noChangeArrowheads="1"/>
          </p:cNvSpPr>
          <p:nvPr/>
        </p:nvSpPr>
        <p:spPr bwMode="auto">
          <a:xfrm>
            <a:off x="3886200" y="2971801"/>
            <a:ext cx="296876"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700">
                <a:solidFill>
                  <a:srgbClr val="9900CC"/>
                </a:solidFill>
              </a:rPr>
              <a:t>-</a:t>
            </a:r>
          </a:p>
        </p:txBody>
      </p:sp>
      <p:sp>
        <p:nvSpPr>
          <p:cNvPr id="759822" name="Text Box 14"/>
          <p:cNvSpPr txBox="1">
            <a:spLocks noChangeArrowheads="1"/>
          </p:cNvSpPr>
          <p:nvPr/>
        </p:nvSpPr>
        <p:spPr bwMode="auto">
          <a:xfrm>
            <a:off x="3886200" y="2457451"/>
            <a:ext cx="296876"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700">
                <a:solidFill>
                  <a:srgbClr val="9900CC"/>
                </a:solidFill>
              </a:rPr>
              <a:t>-</a:t>
            </a:r>
          </a:p>
        </p:txBody>
      </p:sp>
      <p:sp>
        <p:nvSpPr>
          <p:cNvPr id="759823" name="Text Box 15"/>
          <p:cNvSpPr txBox="1">
            <a:spLocks noChangeArrowheads="1"/>
          </p:cNvSpPr>
          <p:nvPr/>
        </p:nvSpPr>
        <p:spPr bwMode="auto">
          <a:xfrm>
            <a:off x="3886200" y="2686051"/>
            <a:ext cx="296876"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700">
                <a:solidFill>
                  <a:srgbClr val="9900CC"/>
                </a:solidFill>
              </a:rPr>
              <a:t>-</a:t>
            </a:r>
          </a:p>
        </p:txBody>
      </p:sp>
      <p:sp>
        <p:nvSpPr>
          <p:cNvPr id="759824" name="Text Box 16"/>
          <p:cNvSpPr txBox="1">
            <a:spLocks noChangeArrowheads="1"/>
          </p:cNvSpPr>
          <p:nvPr/>
        </p:nvSpPr>
        <p:spPr bwMode="auto">
          <a:xfrm>
            <a:off x="4343400" y="2628901"/>
            <a:ext cx="296876"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700">
                <a:solidFill>
                  <a:srgbClr val="9900CC"/>
                </a:solidFill>
              </a:rPr>
              <a:t>-</a:t>
            </a:r>
          </a:p>
        </p:txBody>
      </p:sp>
      <p:sp>
        <p:nvSpPr>
          <p:cNvPr id="759825" name="Text Box 17"/>
          <p:cNvSpPr txBox="1">
            <a:spLocks noChangeArrowheads="1"/>
          </p:cNvSpPr>
          <p:nvPr/>
        </p:nvSpPr>
        <p:spPr bwMode="auto">
          <a:xfrm>
            <a:off x="4514850" y="2857501"/>
            <a:ext cx="296876"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700">
                <a:solidFill>
                  <a:srgbClr val="9900CC"/>
                </a:solidFill>
              </a:rPr>
              <a:t>-</a:t>
            </a:r>
          </a:p>
        </p:txBody>
      </p:sp>
      <p:sp>
        <p:nvSpPr>
          <p:cNvPr id="759826" name="Text Box 18"/>
          <p:cNvSpPr txBox="1">
            <a:spLocks noChangeArrowheads="1"/>
          </p:cNvSpPr>
          <p:nvPr/>
        </p:nvSpPr>
        <p:spPr bwMode="auto">
          <a:xfrm>
            <a:off x="4972050" y="2800351"/>
            <a:ext cx="296876"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700">
                <a:solidFill>
                  <a:srgbClr val="9900CC"/>
                </a:solidFill>
              </a:rPr>
              <a:t>-</a:t>
            </a:r>
          </a:p>
        </p:txBody>
      </p:sp>
      <p:sp>
        <p:nvSpPr>
          <p:cNvPr id="759827" name="Text Box 19"/>
          <p:cNvSpPr txBox="1">
            <a:spLocks noChangeArrowheads="1"/>
          </p:cNvSpPr>
          <p:nvPr/>
        </p:nvSpPr>
        <p:spPr bwMode="auto">
          <a:xfrm>
            <a:off x="3074194" y="2147888"/>
            <a:ext cx="296876"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700">
                <a:solidFill>
                  <a:srgbClr val="9900CC"/>
                </a:solidFill>
              </a:rPr>
              <a:t>-</a:t>
            </a:r>
          </a:p>
        </p:txBody>
      </p:sp>
      <p:sp>
        <p:nvSpPr>
          <p:cNvPr id="759828" name="Text Box 20"/>
          <p:cNvSpPr txBox="1">
            <a:spLocks noChangeArrowheads="1"/>
          </p:cNvSpPr>
          <p:nvPr/>
        </p:nvSpPr>
        <p:spPr bwMode="auto">
          <a:xfrm>
            <a:off x="3486150" y="2286001"/>
            <a:ext cx="296876"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700">
                <a:solidFill>
                  <a:srgbClr val="9900CC"/>
                </a:solidFill>
              </a:rPr>
              <a:t>-</a:t>
            </a:r>
          </a:p>
        </p:txBody>
      </p:sp>
      <p:sp>
        <p:nvSpPr>
          <p:cNvPr id="759829" name="Text Box 21"/>
          <p:cNvSpPr txBox="1">
            <a:spLocks noChangeArrowheads="1"/>
          </p:cNvSpPr>
          <p:nvPr/>
        </p:nvSpPr>
        <p:spPr bwMode="auto">
          <a:xfrm>
            <a:off x="4057650" y="2743201"/>
            <a:ext cx="296876"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700">
                <a:solidFill>
                  <a:srgbClr val="9900CC"/>
                </a:solidFill>
              </a:rPr>
              <a:t>-</a:t>
            </a:r>
          </a:p>
        </p:txBody>
      </p:sp>
      <p:sp>
        <p:nvSpPr>
          <p:cNvPr id="759830" name="Oval 22"/>
          <p:cNvSpPr>
            <a:spLocks noChangeArrowheads="1"/>
          </p:cNvSpPr>
          <p:nvPr/>
        </p:nvSpPr>
        <p:spPr bwMode="auto">
          <a:xfrm>
            <a:off x="3886200" y="1943100"/>
            <a:ext cx="57150" cy="5715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759831" name="Text Box 23"/>
          <p:cNvSpPr txBox="1">
            <a:spLocks noChangeArrowheads="1"/>
          </p:cNvSpPr>
          <p:nvPr/>
        </p:nvSpPr>
        <p:spPr bwMode="auto">
          <a:xfrm>
            <a:off x="3188494" y="2262188"/>
            <a:ext cx="296876"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700">
                <a:solidFill>
                  <a:srgbClr val="9900CC"/>
                </a:solidFill>
              </a:rPr>
              <a:t>-</a:t>
            </a:r>
          </a:p>
        </p:txBody>
      </p:sp>
      <p:sp>
        <p:nvSpPr>
          <p:cNvPr id="759832" name="Oval 24"/>
          <p:cNvSpPr>
            <a:spLocks noChangeArrowheads="1"/>
          </p:cNvSpPr>
          <p:nvPr/>
        </p:nvSpPr>
        <p:spPr bwMode="auto">
          <a:xfrm>
            <a:off x="3600450" y="2000250"/>
            <a:ext cx="57150" cy="5715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759833" name="Oval 25"/>
          <p:cNvSpPr>
            <a:spLocks noChangeArrowheads="1"/>
          </p:cNvSpPr>
          <p:nvPr/>
        </p:nvSpPr>
        <p:spPr bwMode="auto">
          <a:xfrm>
            <a:off x="4000500" y="1885950"/>
            <a:ext cx="57150" cy="5715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759834" name="Oval 26"/>
          <p:cNvSpPr>
            <a:spLocks noChangeArrowheads="1"/>
          </p:cNvSpPr>
          <p:nvPr/>
        </p:nvSpPr>
        <p:spPr bwMode="auto">
          <a:xfrm>
            <a:off x="4114800" y="2000250"/>
            <a:ext cx="57150" cy="5715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759835" name="Oval 27"/>
          <p:cNvSpPr>
            <a:spLocks noChangeArrowheads="1"/>
          </p:cNvSpPr>
          <p:nvPr/>
        </p:nvSpPr>
        <p:spPr bwMode="auto">
          <a:xfrm>
            <a:off x="4457700" y="2000250"/>
            <a:ext cx="57150" cy="5715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759836" name="Oval 28"/>
          <p:cNvSpPr>
            <a:spLocks noChangeArrowheads="1"/>
          </p:cNvSpPr>
          <p:nvPr/>
        </p:nvSpPr>
        <p:spPr bwMode="auto">
          <a:xfrm>
            <a:off x="4572000" y="2171700"/>
            <a:ext cx="57150" cy="5715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759837" name="Oval 29"/>
          <p:cNvSpPr>
            <a:spLocks noChangeArrowheads="1"/>
          </p:cNvSpPr>
          <p:nvPr/>
        </p:nvSpPr>
        <p:spPr bwMode="auto">
          <a:xfrm>
            <a:off x="4457700" y="2343150"/>
            <a:ext cx="57150" cy="5715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759838" name="Oval 30"/>
          <p:cNvSpPr>
            <a:spLocks noChangeArrowheads="1"/>
          </p:cNvSpPr>
          <p:nvPr/>
        </p:nvSpPr>
        <p:spPr bwMode="auto">
          <a:xfrm>
            <a:off x="4057650" y="2171700"/>
            <a:ext cx="57150" cy="5715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759839" name="Oval 31"/>
          <p:cNvSpPr>
            <a:spLocks noChangeArrowheads="1"/>
          </p:cNvSpPr>
          <p:nvPr/>
        </p:nvSpPr>
        <p:spPr bwMode="auto">
          <a:xfrm>
            <a:off x="4914900" y="2343150"/>
            <a:ext cx="57150" cy="5715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759840" name="Oval 32"/>
          <p:cNvSpPr>
            <a:spLocks noChangeArrowheads="1"/>
          </p:cNvSpPr>
          <p:nvPr/>
        </p:nvSpPr>
        <p:spPr bwMode="auto">
          <a:xfrm>
            <a:off x="4686300" y="2000250"/>
            <a:ext cx="57150" cy="5715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759841" name="Oval 33"/>
          <p:cNvSpPr>
            <a:spLocks noChangeArrowheads="1"/>
          </p:cNvSpPr>
          <p:nvPr/>
        </p:nvSpPr>
        <p:spPr bwMode="auto">
          <a:xfrm>
            <a:off x="4286250" y="2514600"/>
            <a:ext cx="57150" cy="5715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759842" name="Oval 34"/>
          <p:cNvSpPr>
            <a:spLocks noChangeArrowheads="1"/>
          </p:cNvSpPr>
          <p:nvPr/>
        </p:nvSpPr>
        <p:spPr bwMode="auto">
          <a:xfrm>
            <a:off x="5314950" y="2571750"/>
            <a:ext cx="57150" cy="5715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759843" name="Line 35"/>
          <p:cNvSpPr>
            <a:spLocks noChangeShapeType="1"/>
          </p:cNvSpPr>
          <p:nvPr/>
        </p:nvSpPr>
        <p:spPr bwMode="auto">
          <a:xfrm>
            <a:off x="3257550" y="2000250"/>
            <a:ext cx="1828800" cy="102870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mc:AlternateContent xmlns:mc="http://schemas.openxmlformats.org/markup-compatibility/2006" xmlns:a14="http://schemas.microsoft.com/office/drawing/2010/main">
        <mc:Choice Requires="a14">
          <p:sp>
            <p:nvSpPr>
              <p:cNvPr id="759844" name="Text Box 36"/>
              <p:cNvSpPr txBox="1">
                <a:spLocks noChangeArrowheads="1"/>
              </p:cNvSpPr>
              <p:nvPr/>
            </p:nvSpPr>
            <p:spPr bwMode="auto">
              <a:xfrm>
                <a:off x="2857500" y="1653778"/>
                <a:ext cx="938213" cy="30008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14:m>
                  <m:oMathPara xmlns:m="http://schemas.openxmlformats.org/officeDocument/2006/math">
                    <m:oMathParaPr>
                      <m:jc m:val="centerGroup"/>
                    </m:oMathParaPr>
                    <m:oMath xmlns:m="http://schemas.openxmlformats.org/officeDocument/2006/math">
                      <m:r>
                        <a:rPr lang="en-US" sz="1350" b="1" i="1" dirty="0" smtClean="0">
                          <a:solidFill>
                            <a:srgbClr val="0000FF"/>
                          </a:solidFill>
                          <a:latin typeface="Cambria Math" panose="02040503050406030204" pitchFamily="18" charset="0"/>
                        </a:rPr>
                        <m:t>𝒘</m:t>
                      </m:r>
                      <m:r>
                        <a:rPr lang="en-US" sz="1350" i="1" baseline="30000" dirty="0">
                          <a:solidFill>
                            <a:srgbClr val="0000FF"/>
                          </a:solidFill>
                          <a:latin typeface="Cambria Math" panose="02040503050406030204" pitchFamily="18" charset="0"/>
                        </a:rPr>
                        <m:t>𝑇</m:t>
                      </m:r>
                      <m:r>
                        <a:rPr lang="en-US" sz="1350" i="1" dirty="0">
                          <a:solidFill>
                            <a:srgbClr val="0000FF"/>
                          </a:solidFill>
                          <a:latin typeface="Cambria Math" panose="02040503050406030204" pitchFamily="18" charset="0"/>
                        </a:rPr>
                        <m:t> </m:t>
                      </m:r>
                      <m:r>
                        <a:rPr lang="en-US" sz="1350" b="1" i="1" dirty="0">
                          <a:solidFill>
                            <a:srgbClr val="0000FF"/>
                          </a:solidFill>
                          <a:latin typeface="Cambria Math" panose="02040503050406030204" pitchFamily="18" charset="0"/>
                        </a:rPr>
                        <m:t>𝒙</m:t>
                      </m:r>
                      <m:r>
                        <a:rPr lang="en-US" sz="1350" i="1" dirty="0">
                          <a:solidFill>
                            <a:srgbClr val="0000FF"/>
                          </a:solidFill>
                          <a:latin typeface="Cambria Math" panose="02040503050406030204" pitchFamily="18" charset="0"/>
                        </a:rPr>
                        <m:t> = </m:t>
                      </m:r>
                      <m:r>
                        <a:rPr lang="en-US" sz="1350" i="1" dirty="0">
                          <a:solidFill>
                            <a:srgbClr val="0000FF"/>
                          </a:solidFill>
                          <a:latin typeface="Cambria Math" panose="02040503050406030204" pitchFamily="18" charset="0"/>
                          <a:sym typeface="Symbol" pitchFamily="18" charset="2"/>
                        </a:rPr>
                        <m:t></m:t>
                      </m:r>
                    </m:oMath>
                  </m:oMathPara>
                </a14:m>
                <a:endParaRPr lang="en-US" sz="1350" dirty="0">
                  <a:solidFill>
                    <a:srgbClr val="0000FF"/>
                  </a:solidFill>
                  <a:latin typeface="Symbol" pitchFamily="18" charset="2"/>
                  <a:sym typeface="Symbol" pitchFamily="18" charset="2"/>
                </a:endParaRPr>
              </a:p>
            </p:txBody>
          </p:sp>
        </mc:Choice>
        <mc:Fallback xmlns="">
          <p:sp>
            <p:nvSpPr>
              <p:cNvPr id="759844" name="Text Box 36"/>
              <p:cNvSpPr txBox="1">
                <a:spLocks noRot="1" noChangeAspect="1" noMove="1" noResize="1" noEditPoints="1" noAdjustHandles="1" noChangeArrowheads="1" noChangeShapeType="1" noTextEdit="1"/>
              </p:cNvSpPr>
              <p:nvPr/>
            </p:nvSpPr>
            <p:spPr bwMode="auto">
              <a:xfrm>
                <a:off x="2857500" y="1653778"/>
                <a:ext cx="938213" cy="300082"/>
              </a:xfrm>
              <a:prstGeom prst="rect">
                <a:avLst/>
              </a:prstGeom>
              <a:blipFill>
                <a:blip r:embed="rId4"/>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 Box 7"/>
              <p:cNvSpPr txBox="1">
                <a:spLocks noChangeArrowheads="1"/>
              </p:cNvSpPr>
              <p:nvPr/>
            </p:nvSpPr>
            <p:spPr bwMode="auto">
              <a:xfrm>
                <a:off x="3142787" y="3177590"/>
                <a:ext cx="366062" cy="30008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p>
                <a:pPr/>
                <a14:m>
                  <m:oMathPara xmlns:m="http://schemas.openxmlformats.org/officeDocument/2006/math">
                    <m:oMathParaPr>
                      <m:jc m:val="centerGroup"/>
                    </m:oMathParaPr>
                    <m:oMath xmlns:m="http://schemas.openxmlformats.org/officeDocument/2006/math">
                      <m:r>
                        <a:rPr lang="en-US" sz="1350" b="1" i="1" dirty="0" smtClean="0">
                          <a:solidFill>
                            <a:srgbClr val="0000FF"/>
                          </a:solidFill>
                          <a:latin typeface="Cambria Math" panose="02040503050406030204" pitchFamily="18" charset="0"/>
                        </a:rPr>
                        <m:t>𝒘</m:t>
                      </m:r>
                    </m:oMath>
                  </m:oMathPara>
                </a14:m>
                <a:endParaRPr lang="en-US" sz="1350" b="1" dirty="0">
                  <a:solidFill>
                    <a:srgbClr val="0000FF"/>
                  </a:solidFill>
                </a:endParaRPr>
              </a:p>
            </p:txBody>
          </p:sp>
        </mc:Choice>
        <mc:Fallback xmlns="">
          <p:sp>
            <p:nvSpPr>
              <p:cNvPr id="38" name="Text Box 7"/>
              <p:cNvSpPr txBox="1">
                <a:spLocks noRot="1" noChangeAspect="1" noMove="1" noResize="1" noEditPoints="1" noAdjustHandles="1" noChangeArrowheads="1" noChangeShapeType="1" noTextEdit="1"/>
              </p:cNvSpPr>
              <p:nvPr/>
            </p:nvSpPr>
            <p:spPr bwMode="auto">
              <a:xfrm>
                <a:off x="3142787" y="3177590"/>
                <a:ext cx="366062" cy="300082"/>
              </a:xfrm>
              <a:prstGeom prst="rect">
                <a:avLst/>
              </a:prstGeom>
              <a:blipFill>
                <a:blip r:embed="rId5"/>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extLst>
      <p:ext uri="{BB962C8B-B14F-4D97-AF65-F5344CB8AC3E}">
        <p14:creationId xmlns:p14="http://schemas.microsoft.com/office/powerpoint/2010/main" val="26515052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598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598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598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5984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598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9813" grpId="0" animBg="1"/>
      <p:bldP spid="759814" grpId="0" animBg="1"/>
      <p:bldP spid="759815" grpId="0"/>
      <p:bldP spid="759843" grpId="0" animBg="1"/>
      <p:bldP spid="759844" grpId="0"/>
      <p:bldP spid="3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C921938-476A-4922-BE24-3B8F6A2854D9}" type="slidenum">
              <a:rPr lang="en-US" smtClean="0"/>
              <a:pPr/>
              <a:t>35</a:t>
            </a:fld>
            <a:endParaRPr lang="en-US" dirty="0"/>
          </a:p>
        </p:txBody>
      </p:sp>
      <p:sp>
        <p:nvSpPr>
          <p:cNvPr id="1158146" name="Rectangle 2"/>
          <p:cNvSpPr>
            <a:spLocks noGrp="1" noChangeArrowheads="1"/>
          </p:cNvSpPr>
          <p:nvPr>
            <p:ph type="title"/>
          </p:nvPr>
        </p:nvSpPr>
        <p:spPr/>
        <p:txBody>
          <a:bodyPr/>
          <a:lstStyle/>
          <a:p>
            <a:r>
              <a:rPr lang="en-US" dirty="0"/>
              <a:t>Canonical Representation</a:t>
            </a:r>
          </a:p>
        </p:txBody>
      </p:sp>
      <mc:AlternateContent xmlns:mc="http://schemas.openxmlformats.org/markup-compatibility/2006" xmlns:a14="http://schemas.microsoft.com/office/drawing/2010/main">
        <mc:Choice Requires="a14">
          <p:sp>
            <p:nvSpPr>
              <p:cNvPr id="1158147" name="Rectangle 3"/>
              <p:cNvSpPr>
                <a:spLocks noGrp="1" noChangeArrowheads="1"/>
              </p:cNvSpPr>
              <p:nvPr>
                <p:ph idx="1"/>
              </p:nvPr>
            </p:nvSpPr>
            <p:spPr>
              <a:xfrm>
                <a:off x="430464" y="902370"/>
                <a:ext cx="8229600" cy="2086786"/>
              </a:xfrm>
            </p:spPr>
            <p:txBody>
              <a:bodyPr>
                <a:normAutofit lnSpcReduction="10000"/>
              </a:bodyPr>
              <a:lstStyle/>
              <a:p>
                <a:pPr marL="0" indent="0" algn="ctr">
                  <a:buNone/>
                </a:pPr>
                <a14:m>
                  <m:oMath xmlns:m="http://schemas.openxmlformats.org/officeDocument/2006/math">
                    <m:r>
                      <a:rPr lang="en-US" dirty="0">
                        <a:solidFill>
                          <a:schemeClr val="tx1">
                            <a:lumMod val="50000"/>
                            <a:lumOff val="50000"/>
                          </a:schemeClr>
                        </a:solidFill>
                        <a:latin typeface="Cambria Math" panose="02040503050406030204" pitchFamily="18" charset="0"/>
                      </a:rPr>
                      <m:t>𝑓</m:t>
                    </m:r>
                  </m:oMath>
                </a14:m>
                <a:r>
                  <a:rPr lang="en-US" i="0" dirty="0">
                    <a:solidFill>
                      <a:schemeClr val="tx1">
                        <a:lumMod val="50000"/>
                        <a:lumOff val="50000"/>
                      </a:schemeClr>
                    </a:solidFill>
                    <a:latin typeface="+mj-lt"/>
                  </a:rPr>
                  <a:t>(</a:t>
                </a:r>
                <a14:m>
                  <m:oMath xmlns:m="http://schemas.openxmlformats.org/officeDocument/2006/math">
                    <m:r>
                      <a:rPr lang="en-US" b="1" i="1" dirty="0" smtClean="0">
                        <a:solidFill>
                          <a:schemeClr val="tx1">
                            <a:lumMod val="50000"/>
                            <a:lumOff val="50000"/>
                          </a:schemeClr>
                        </a:solidFill>
                        <a:latin typeface="Cambria Math" panose="02040503050406030204" pitchFamily="18" charset="0"/>
                      </a:rPr>
                      <m:t>𝒙</m:t>
                    </m:r>
                  </m:oMath>
                </a14:m>
                <a:r>
                  <a:rPr lang="en-US" i="0" dirty="0">
                    <a:solidFill>
                      <a:schemeClr val="tx1">
                        <a:lumMod val="50000"/>
                        <a:lumOff val="50000"/>
                      </a:schemeClr>
                    </a:solidFill>
                    <a:latin typeface="+mj-lt"/>
                  </a:rPr>
                  <a:t>)</a:t>
                </a:r>
                <a14:m>
                  <m:oMath xmlns:m="http://schemas.openxmlformats.org/officeDocument/2006/math">
                    <m:r>
                      <a:rPr lang="en-US" dirty="0">
                        <a:solidFill>
                          <a:schemeClr val="tx1">
                            <a:lumMod val="50000"/>
                            <a:lumOff val="50000"/>
                          </a:schemeClr>
                        </a:solidFill>
                        <a:latin typeface="Cambria Math" panose="02040503050406030204" pitchFamily="18" charset="0"/>
                      </a:rPr>
                      <m:t>=</m:t>
                    </m:r>
                    <m:func>
                      <m:funcPr>
                        <m:ctrlPr>
                          <a:rPr lang="en-US" i="1" dirty="0">
                            <a:solidFill>
                              <a:schemeClr val="tx1">
                                <a:lumMod val="50000"/>
                                <a:lumOff val="50000"/>
                              </a:schemeClr>
                            </a:solidFill>
                            <a:latin typeface="Cambria Math" panose="02040503050406030204" pitchFamily="18" charset="0"/>
                          </a:rPr>
                        </m:ctrlPr>
                      </m:funcPr>
                      <m:fName>
                        <m:r>
                          <m:rPr>
                            <m:sty m:val="p"/>
                          </m:rPr>
                          <a:rPr lang="en-US" dirty="0">
                            <a:solidFill>
                              <a:schemeClr val="tx1">
                                <a:lumMod val="50000"/>
                                <a:lumOff val="50000"/>
                              </a:schemeClr>
                            </a:solidFill>
                            <a:latin typeface="Cambria Math" panose="02040503050406030204" pitchFamily="18" charset="0"/>
                          </a:rPr>
                          <m:t>sgn</m:t>
                        </m:r>
                      </m:fName>
                      <m:e>
                        <m:d>
                          <m:dPr>
                            <m:ctrlPr>
                              <a:rPr lang="en-US" i="1" dirty="0">
                                <a:solidFill>
                                  <a:schemeClr val="tx1">
                                    <a:lumMod val="50000"/>
                                    <a:lumOff val="50000"/>
                                  </a:schemeClr>
                                </a:solidFill>
                                <a:latin typeface="Cambria Math" panose="02040503050406030204" pitchFamily="18" charset="0"/>
                              </a:rPr>
                            </m:ctrlPr>
                          </m:dPr>
                          <m:e>
                            <m:sSup>
                              <m:sSupPr>
                                <m:ctrlPr>
                                  <a:rPr lang="en-US" i="1" dirty="0">
                                    <a:solidFill>
                                      <a:schemeClr val="tx1">
                                        <a:lumMod val="50000"/>
                                        <a:lumOff val="50000"/>
                                      </a:schemeClr>
                                    </a:solidFill>
                                    <a:latin typeface="Cambria Math" panose="02040503050406030204" pitchFamily="18" charset="0"/>
                                  </a:rPr>
                                </m:ctrlPr>
                              </m:sSupPr>
                              <m:e>
                                <m:r>
                                  <a:rPr lang="en-US" dirty="0">
                                    <a:solidFill>
                                      <a:schemeClr val="tx1">
                                        <a:lumMod val="50000"/>
                                        <a:lumOff val="50000"/>
                                      </a:schemeClr>
                                    </a:solidFill>
                                    <a:latin typeface="Cambria Math" panose="02040503050406030204" pitchFamily="18" charset="0"/>
                                  </a:rPr>
                                  <m:t>𝒘</m:t>
                                </m:r>
                              </m:e>
                              <m:sup>
                                <m:r>
                                  <a:rPr lang="en-US" dirty="0">
                                    <a:solidFill>
                                      <a:schemeClr val="tx1">
                                        <a:lumMod val="50000"/>
                                        <a:lumOff val="50000"/>
                                      </a:schemeClr>
                                    </a:solidFill>
                                    <a:latin typeface="Cambria Math" panose="02040503050406030204" pitchFamily="18" charset="0"/>
                                  </a:rPr>
                                  <m:t>𝑇</m:t>
                                </m:r>
                              </m:sup>
                            </m:sSup>
                            <m:r>
                              <a:rPr lang="en-US" dirty="0">
                                <a:solidFill>
                                  <a:schemeClr val="tx1">
                                    <a:lumMod val="50000"/>
                                    <a:lumOff val="50000"/>
                                  </a:schemeClr>
                                </a:solidFill>
                                <a:latin typeface="Cambria Math" panose="02040503050406030204" pitchFamily="18" charset="0"/>
                              </a:rPr>
                              <m:t>·</m:t>
                            </m:r>
                            <m:r>
                              <a:rPr lang="en-US" dirty="0">
                                <a:solidFill>
                                  <a:schemeClr val="tx1">
                                    <a:lumMod val="50000"/>
                                    <a:lumOff val="50000"/>
                                  </a:schemeClr>
                                </a:solidFill>
                                <a:latin typeface="Cambria Math" panose="02040503050406030204" pitchFamily="18" charset="0"/>
                              </a:rPr>
                              <m:t>𝒙</m:t>
                            </m:r>
                            <m:r>
                              <a:rPr lang="en-US" dirty="0">
                                <a:solidFill>
                                  <a:schemeClr val="tx1">
                                    <a:lumMod val="50000"/>
                                    <a:lumOff val="50000"/>
                                  </a:schemeClr>
                                </a:solidFill>
                                <a:latin typeface="Cambria Math" panose="02040503050406030204" pitchFamily="18" charset="0"/>
                              </a:rPr>
                              <m:t> −</m:t>
                            </m:r>
                            <m:r>
                              <a:rPr lang="en-US" dirty="0">
                                <a:solidFill>
                                  <a:schemeClr val="tx1">
                                    <a:lumMod val="50000"/>
                                    <a:lumOff val="50000"/>
                                  </a:schemeClr>
                                </a:solidFill>
                                <a:latin typeface="Cambria Math" panose="02040503050406030204" pitchFamily="18" charset="0"/>
                              </a:rPr>
                              <m:t>𝜃</m:t>
                            </m:r>
                          </m:e>
                        </m:d>
                      </m:e>
                    </m:func>
                    <m:r>
                      <a:rPr lang="en-US" dirty="0">
                        <a:solidFill>
                          <a:schemeClr val="tx1">
                            <a:lumMod val="50000"/>
                            <a:lumOff val="50000"/>
                          </a:schemeClr>
                        </a:solidFill>
                        <a:latin typeface="Cambria Math" panose="02040503050406030204" pitchFamily="18" charset="0"/>
                      </a:rPr>
                      <m:t>=</m:t>
                    </m:r>
                    <m:r>
                      <m:rPr>
                        <m:sty m:val="p"/>
                      </m:rPr>
                      <a:rPr lang="en-US" dirty="0">
                        <a:solidFill>
                          <a:schemeClr val="tx1">
                            <a:lumMod val="50000"/>
                            <a:lumOff val="50000"/>
                          </a:schemeClr>
                        </a:solidFill>
                        <a:latin typeface="Cambria Math" panose="02040503050406030204" pitchFamily="18" charset="0"/>
                      </a:rPr>
                      <m:t>sgn</m:t>
                    </m:r>
                    <m:r>
                      <a:rPr lang="en-US" dirty="0">
                        <a:solidFill>
                          <a:schemeClr val="tx1">
                            <a:lumMod val="50000"/>
                            <a:lumOff val="50000"/>
                          </a:schemeClr>
                        </a:solidFill>
                        <a:latin typeface="Cambria Math" panose="02040503050406030204" pitchFamily="18" charset="0"/>
                      </a:rPr>
                      <m:t>{</m:t>
                    </m:r>
                    <m:nary>
                      <m:naryPr>
                        <m:chr m:val="∑"/>
                        <m:limLoc m:val="subSup"/>
                        <m:ctrlPr>
                          <a:rPr lang="en-US" i="1" dirty="0">
                            <a:solidFill>
                              <a:schemeClr val="tx1">
                                <a:lumMod val="50000"/>
                                <a:lumOff val="50000"/>
                              </a:schemeClr>
                            </a:solidFill>
                            <a:latin typeface="Cambria Math" panose="02040503050406030204" pitchFamily="18" charset="0"/>
                          </a:rPr>
                        </m:ctrlPr>
                      </m:naryPr>
                      <m:sub>
                        <m:r>
                          <m:rPr>
                            <m:brk m:alnAt="25"/>
                          </m:rPr>
                          <a:rPr lang="en-US" dirty="0">
                            <a:solidFill>
                              <a:schemeClr val="tx1">
                                <a:lumMod val="50000"/>
                                <a:lumOff val="50000"/>
                              </a:schemeClr>
                            </a:solidFill>
                            <a:latin typeface="Cambria Math" panose="02040503050406030204" pitchFamily="18" charset="0"/>
                          </a:rPr>
                          <m:t>𝑖</m:t>
                        </m:r>
                        <m:r>
                          <a:rPr lang="en-US" dirty="0">
                            <a:solidFill>
                              <a:schemeClr val="tx1">
                                <a:lumMod val="50000"/>
                                <a:lumOff val="50000"/>
                              </a:schemeClr>
                            </a:solidFill>
                            <a:latin typeface="Cambria Math" panose="02040503050406030204" pitchFamily="18" charset="0"/>
                          </a:rPr>
                          <m:t>=1</m:t>
                        </m:r>
                      </m:sub>
                      <m:sup>
                        <m:r>
                          <a:rPr lang="en-US" dirty="0">
                            <a:solidFill>
                              <a:schemeClr val="tx1">
                                <a:lumMod val="50000"/>
                                <a:lumOff val="50000"/>
                              </a:schemeClr>
                            </a:solidFill>
                            <a:latin typeface="Cambria Math" panose="02040503050406030204" pitchFamily="18" charset="0"/>
                          </a:rPr>
                          <m:t>𝑛</m:t>
                        </m:r>
                      </m:sup>
                      <m:e>
                        <m:sSub>
                          <m:sSubPr>
                            <m:ctrlPr>
                              <a:rPr lang="en-US" i="1" dirty="0">
                                <a:solidFill>
                                  <a:schemeClr val="tx1">
                                    <a:lumMod val="50000"/>
                                    <a:lumOff val="50000"/>
                                  </a:schemeClr>
                                </a:solidFill>
                                <a:latin typeface="Cambria Math" panose="02040503050406030204" pitchFamily="18" charset="0"/>
                              </a:rPr>
                            </m:ctrlPr>
                          </m:sSubPr>
                          <m:e>
                            <m:r>
                              <a:rPr lang="en-US" dirty="0">
                                <a:solidFill>
                                  <a:schemeClr val="tx1">
                                    <a:lumMod val="50000"/>
                                    <a:lumOff val="50000"/>
                                  </a:schemeClr>
                                </a:solidFill>
                                <a:latin typeface="Cambria Math" panose="02040503050406030204" pitchFamily="18" charset="0"/>
                              </a:rPr>
                              <m:t>𝑤</m:t>
                            </m:r>
                          </m:e>
                          <m:sub>
                            <m:r>
                              <a:rPr lang="en-US" dirty="0">
                                <a:solidFill>
                                  <a:schemeClr val="tx1">
                                    <a:lumMod val="50000"/>
                                    <a:lumOff val="50000"/>
                                  </a:schemeClr>
                                </a:solidFill>
                                <a:latin typeface="Cambria Math" panose="02040503050406030204" pitchFamily="18" charset="0"/>
                              </a:rPr>
                              <m:t>𝑖</m:t>
                            </m:r>
                          </m:sub>
                        </m:sSub>
                        <m:sSub>
                          <m:sSubPr>
                            <m:ctrlPr>
                              <a:rPr lang="en-US" i="1" dirty="0">
                                <a:solidFill>
                                  <a:schemeClr val="tx1">
                                    <a:lumMod val="50000"/>
                                    <a:lumOff val="50000"/>
                                  </a:schemeClr>
                                </a:solidFill>
                                <a:latin typeface="Cambria Math" panose="02040503050406030204" pitchFamily="18" charset="0"/>
                              </a:rPr>
                            </m:ctrlPr>
                          </m:sSubPr>
                          <m:e>
                            <m:r>
                              <a:rPr lang="en-US" dirty="0">
                                <a:solidFill>
                                  <a:schemeClr val="tx1">
                                    <a:lumMod val="50000"/>
                                    <a:lumOff val="50000"/>
                                  </a:schemeClr>
                                </a:solidFill>
                                <a:latin typeface="Cambria Math" panose="02040503050406030204" pitchFamily="18" charset="0"/>
                              </a:rPr>
                              <m:t>𝑥</m:t>
                            </m:r>
                          </m:e>
                          <m:sub>
                            <m:r>
                              <a:rPr lang="en-US" dirty="0">
                                <a:solidFill>
                                  <a:schemeClr val="tx1">
                                    <a:lumMod val="50000"/>
                                    <a:lumOff val="50000"/>
                                  </a:schemeClr>
                                </a:solidFill>
                                <a:latin typeface="Cambria Math" panose="02040503050406030204" pitchFamily="18" charset="0"/>
                              </a:rPr>
                              <m:t>𝑖</m:t>
                            </m:r>
                          </m:sub>
                        </m:sSub>
                        <m:r>
                          <a:rPr lang="en-US" dirty="0">
                            <a:solidFill>
                              <a:schemeClr val="tx1">
                                <a:lumMod val="50000"/>
                                <a:lumOff val="50000"/>
                              </a:schemeClr>
                            </a:solidFill>
                            <a:latin typeface="Cambria Math" panose="02040503050406030204" pitchFamily="18" charset="0"/>
                          </a:rPr>
                          <m:t>−</m:t>
                        </m:r>
                        <m:r>
                          <a:rPr lang="en-US" dirty="0">
                            <a:solidFill>
                              <a:schemeClr val="tx1">
                                <a:lumMod val="50000"/>
                                <a:lumOff val="50000"/>
                              </a:schemeClr>
                            </a:solidFill>
                            <a:latin typeface="Cambria Math" panose="02040503050406030204" pitchFamily="18" charset="0"/>
                          </a:rPr>
                          <m:t>𝜃</m:t>
                        </m:r>
                      </m:e>
                    </m:nary>
                    <m:r>
                      <a:rPr lang="en-US" dirty="0">
                        <a:solidFill>
                          <a:schemeClr val="tx1">
                            <a:lumMod val="50000"/>
                            <a:lumOff val="50000"/>
                          </a:schemeClr>
                        </a:solidFill>
                        <a:latin typeface="Cambria Math" panose="02040503050406030204" pitchFamily="18" charset="0"/>
                      </a:rPr>
                      <m:t>}</m:t>
                    </m:r>
                  </m:oMath>
                </a14:m>
                <a:endParaRPr lang="en-US" dirty="0">
                  <a:solidFill>
                    <a:schemeClr val="tx1">
                      <a:lumMod val="50000"/>
                      <a:lumOff val="50000"/>
                    </a:schemeClr>
                  </a:solidFill>
                </a:endParaRPr>
              </a:p>
              <a:p>
                <a:r>
                  <a:rPr lang="en-US" dirty="0">
                    <a:solidFill>
                      <a:schemeClr val="accent1"/>
                    </a:solidFill>
                  </a:rPr>
                  <a:t>Note: </a:t>
                </a:r>
                <a14:m>
                  <m:oMath xmlns:m="http://schemas.openxmlformats.org/officeDocument/2006/math">
                    <m:func>
                      <m:funcPr>
                        <m:ctrlPr>
                          <a:rPr lang="en-US" i="1" dirty="0">
                            <a:solidFill>
                              <a:schemeClr val="accent6">
                                <a:lumMod val="50000"/>
                              </a:schemeClr>
                            </a:solidFill>
                            <a:latin typeface="Cambria Math" panose="02040503050406030204" pitchFamily="18" charset="0"/>
                          </a:rPr>
                        </m:ctrlPr>
                      </m:funcPr>
                      <m:fName>
                        <m:r>
                          <m:rPr>
                            <m:sty m:val="p"/>
                          </m:rPr>
                          <a:rPr lang="en-US" dirty="0">
                            <a:solidFill>
                              <a:schemeClr val="accent6">
                                <a:lumMod val="50000"/>
                              </a:schemeClr>
                            </a:solidFill>
                            <a:latin typeface="Cambria Math" panose="02040503050406030204" pitchFamily="18" charset="0"/>
                          </a:rPr>
                          <m:t>sgn</m:t>
                        </m:r>
                      </m:fName>
                      <m:e>
                        <m:d>
                          <m:dPr>
                            <m:ctrlPr>
                              <a:rPr lang="en-US" i="1" dirty="0">
                                <a:solidFill>
                                  <a:schemeClr val="accent6">
                                    <a:lumMod val="50000"/>
                                  </a:schemeClr>
                                </a:solidFill>
                                <a:latin typeface="Cambria Math" panose="02040503050406030204" pitchFamily="18" charset="0"/>
                              </a:rPr>
                            </m:ctrlPr>
                          </m:dPr>
                          <m:e>
                            <m:sSup>
                              <m:sSupPr>
                                <m:ctrlPr>
                                  <a:rPr lang="en-US" i="1" dirty="0">
                                    <a:solidFill>
                                      <a:schemeClr val="accent6">
                                        <a:lumMod val="50000"/>
                                      </a:schemeClr>
                                    </a:solidFill>
                                    <a:latin typeface="Cambria Math" panose="02040503050406030204" pitchFamily="18" charset="0"/>
                                  </a:rPr>
                                </m:ctrlPr>
                              </m:sSupPr>
                              <m:e>
                                <m:r>
                                  <a:rPr lang="en-US" dirty="0">
                                    <a:solidFill>
                                      <a:schemeClr val="accent6">
                                        <a:lumMod val="50000"/>
                                      </a:schemeClr>
                                    </a:solidFill>
                                    <a:latin typeface="Cambria Math" panose="02040503050406030204" pitchFamily="18" charset="0"/>
                                  </a:rPr>
                                  <m:t>𝒘</m:t>
                                </m:r>
                              </m:e>
                              <m:sup>
                                <m:r>
                                  <a:rPr lang="en-US" dirty="0">
                                    <a:solidFill>
                                      <a:schemeClr val="accent6">
                                        <a:lumMod val="50000"/>
                                      </a:schemeClr>
                                    </a:solidFill>
                                    <a:latin typeface="Cambria Math" panose="02040503050406030204" pitchFamily="18" charset="0"/>
                                  </a:rPr>
                                  <m:t>𝑇</m:t>
                                </m:r>
                              </m:sup>
                            </m:sSup>
                            <m:r>
                              <a:rPr lang="en-US" dirty="0">
                                <a:solidFill>
                                  <a:schemeClr val="accent6">
                                    <a:lumMod val="50000"/>
                                  </a:schemeClr>
                                </a:solidFill>
                                <a:latin typeface="Cambria Math" panose="02040503050406030204" pitchFamily="18" charset="0"/>
                              </a:rPr>
                              <m:t>·</m:t>
                            </m:r>
                            <m:r>
                              <a:rPr lang="en-US" dirty="0">
                                <a:solidFill>
                                  <a:schemeClr val="accent6">
                                    <a:lumMod val="50000"/>
                                  </a:schemeClr>
                                </a:solidFill>
                                <a:latin typeface="Cambria Math" panose="02040503050406030204" pitchFamily="18" charset="0"/>
                              </a:rPr>
                              <m:t>𝒙</m:t>
                            </m:r>
                            <m:r>
                              <a:rPr lang="en-US" dirty="0">
                                <a:solidFill>
                                  <a:schemeClr val="accent6">
                                    <a:lumMod val="50000"/>
                                  </a:schemeClr>
                                </a:solidFill>
                                <a:latin typeface="Cambria Math" panose="02040503050406030204" pitchFamily="18" charset="0"/>
                              </a:rPr>
                              <m:t> −</m:t>
                            </m:r>
                            <m:r>
                              <a:rPr lang="en-US" dirty="0">
                                <a:solidFill>
                                  <a:schemeClr val="accent6">
                                    <a:lumMod val="50000"/>
                                  </a:schemeClr>
                                </a:solidFill>
                                <a:latin typeface="Cambria Math" panose="02040503050406030204" pitchFamily="18" charset="0"/>
                              </a:rPr>
                              <m:t>𝜃</m:t>
                            </m:r>
                          </m:e>
                        </m:d>
                        <m:r>
                          <a:rPr lang="en-US" b="0" i="1" dirty="0">
                            <a:solidFill>
                              <a:schemeClr val="accent6">
                                <a:lumMod val="50000"/>
                              </a:schemeClr>
                            </a:solidFill>
                            <a:latin typeface="Cambria Math" panose="02040503050406030204" pitchFamily="18" charset="0"/>
                          </a:rPr>
                          <m:t>=</m:t>
                        </m:r>
                        <m:r>
                          <m:rPr>
                            <m:sty m:val="p"/>
                          </m:rPr>
                          <a:rPr lang="en-US" b="0" i="0" dirty="0">
                            <a:solidFill>
                              <a:schemeClr val="accent6">
                                <a:lumMod val="50000"/>
                              </a:schemeClr>
                            </a:solidFill>
                            <a:latin typeface="Cambria Math" panose="02040503050406030204" pitchFamily="18" charset="0"/>
                          </a:rPr>
                          <m:t>sgn</m:t>
                        </m:r>
                        <m:r>
                          <a:rPr lang="en-US" b="0" i="1" dirty="0">
                            <a:solidFill>
                              <a:schemeClr val="accent6">
                                <a:lumMod val="50000"/>
                              </a:schemeClr>
                            </a:solidFill>
                            <a:latin typeface="Cambria Math" panose="02040503050406030204" pitchFamily="18" charset="0"/>
                          </a:rPr>
                          <m:t>⁡{</m:t>
                        </m:r>
                        <m:sSup>
                          <m:sSupPr>
                            <m:ctrlPr>
                              <a:rPr lang="en-US" b="0" i="1" dirty="0">
                                <a:solidFill>
                                  <a:schemeClr val="accent6">
                                    <a:lumMod val="50000"/>
                                  </a:schemeClr>
                                </a:solidFill>
                                <a:latin typeface="Cambria Math" panose="02040503050406030204" pitchFamily="18" charset="0"/>
                              </a:rPr>
                            </m:ctrlPr>
                          </m:sSupPr>
                          <m:e>
                            <m:sSup>
                              <m:sSupPr>
                                <m:ctrlPr>
                                  <a:rPr lang="en-US" b="1" i="1" dirty="0">
                                    <a:solidFill>
                                      <a:schemeClr val="accent6">
                                        <a:lumMod val="50000"/>
                                      </a:schemeClr>
                                    </a:solidFill>
                                    <a:latin typeface="Cambria Math" panose="02040503050406030204" pitchFamily="18" charset="0"/>
                                  </a:rPr>
                                </m:ctrlPr>
                              </m:sSupPr>
                              <m:e>
                                <m:r>
                                  <a:rPr lang="en-US" b="1" i="1" dirty="0">
                                    <a:solidFill>
                                      <a:schemeClr val="accent6">
                                        <a:lumMod val="50000"/>
                                      </a:schemeClr>
                                    </a:solidFill>
                                    <a:latin typeface="Cambria Math" panose="02040503050406030204" pitchFamily="18" charset="0"/>
                                  </a:rPr>
                                  <m:t>𝒘</m:t>
                                </m:r>
                              </m:e>
                              <m:sup>
                                <m:r>
                                  <a:rPr lang="en-US" b="1" i="1" dirty="0">
                                    <a:solidFill>
                                      <a:schemeClr val="accent6">
                                        <a:lumMod val="50000"/>
                                      </a:schemeClr>
                                    </a:solidFill>
                                    <a:latin typeface="Cambria Math" panose="02040503050406030204" pitchFamily="18" charset="0"/>
                                  </a:rPr>
                                  <m:t>′</m:t>
                                </m:r>
                              </m:sup>
                            </m:sSup>
                          </m:e>
                          <m:sup>
                            <m:r>
                              <a:rPr lang="en-US" b="0" i="1" dirty="0">
                                <a:solidFill>
                                  <a:schemeClr val="accent6">
                                    <a:lumMod val="50000"/>
                                  </a:schemeClr>
                                </a:solidFill>
                                <a:latin typeface="Cambria Math" panose="02040503050406030204" pitchFamily="18" charset="0"/>
                              </a:rPr>
                              <m:t>𝑇</m:t>
                            </m:r>
                          </m:sup>
                        </m:sSup>
                        <m:r>
                          <a:rPr lang="en-US" b="0" i="1" dirty="0">
                            <a:solidFill>
                              <a:schemeClr val="accent6">
                                <a:lumMod val="50000"/>
                              </a:schemeClr>
                            </a:solidFill>
                            <a:latin typeface="Cambria Math" panose="02040503050406030204" pitchFamily="18" charset="0"/>
                          </a:rPr>
                          <m:t>·</m:t>
                        </m:r>
                        <m:r>
                          <a:rPr lang="en-US" b="1" i="1" dirty="0">
                            <a:solidFill>
                              <a:schemeClr val="accent6">
                                <a:lumMod val="50000"/>
                              </a:schemeClr>
                            </a:solidFill>
                            <a:latin typeface="Cambria Math" panose="02040503050406030204" pitchFamily="18" charset="0"/>
                          </a:rPr>
                          <m:t>𝒙</m:t>
                        </m:r>
                        <m:r>
                          <a:rPr lang="en-US" b="1" i="1" dirty="0">
                            <a:solidFill>
                              <a:schemeClr val="accent6">
                                <a:lumMod val="50000"/>
                              </a:schemeClr>
                            </a:solidFill>
                            <a:latin typeface="Cambria Math" panose="02040503050406030204" pitchFamily="18" charset="0"/>
                          </a:rPr>
                          <m:t>′</m:t>
                        </m:r>
                        <m:r>
                          <a:rPr lang="en-US" b="0" i="1" dirty="0">
                            <a:solidFill>
                              <a:schemeClr val="accent6">
                                <a:lumMod val="50000"/>
                              </a:schemeClr>
                            </a:solidFill>
                            <a:latin typeface="Cambria Math" panose="02040503050406030204" pitchFamily="18" charset="0"/>
                          </a:rPr>
                          <m:t>}</m:t>
                        </m:r>
                      </m:e>
                    </m:func>
                    <m:r>
                      <a:rPr lang="en-US" i="1" dirty="0">
                        <a:solidFill>
                          <a:schemeClr val="accent6">
                            <a:lumMod val="50000"/>
                          </a:schemeClr>
                        </a:solidFill>
                        <a:latin typeface="Cambria Math" panose="02040503050406030204" pitchFamily="18" charset="0"/>
                      </a:rPr>
                      <m:t> </m:t>
                    </m:r>
                  </m:oMath>
                </a14:m>
                <a:endParaRPr lang="en-US" dirty="0"/>
              </a:p>
              <a:p>
                <a:pPr lvl="1"/>
                <a:r>
                  <a:rPr lang="en-US" dirty="0"/>
                  <a:t>Where  </a:t>
                </a:r>
                <a14:m>
                  <m:oMath xmlns:m="http://schemas.openxmlformats.org/officeDocument/2006/math">
                    <m:sSup>
                      <m:sSupPr>
                        <m:ctrlPr>
                          <a:rPr lang="en-US" b="1" i="1" dirty="0">
                            <a:solidFill>
                              <a:schemeClr val="accent6">
                                <a:lumMod val="50000"/>
                              </a:schemeClr>
                            </a:solidFill>
                            <a:latin typeface="Cambria Math" panose="02040503050406030204" pitchFamily="18" charset="0"/>
                          </a:rPr>
                        </m:ctrlPr>
                      </m:sSupPr>
                      <m:e>
                        <m:r>
                          <a:rPr lang="en-US" b="1" i="1" dirty="0">
                            <a:solidFill>
                              <a:schemeClr val="accent6">
                                <a:lumMod val="50000"/>
                              </a:schemeClr>
                            </a:solidFill>
                            <a:latin typeface="Cambria Math" panose="02040503050406030204" pitchFamily="18" charset="0"/>
                          </a:rPr>
                          <m:t>𝒙</m:t>
                        </m:r>
                      </m:e>
                      <m:sup>
                        <m:r>
                          <a:rPr lang="en-US" b="1" i="1" dirty="0">
                            <a:solidFill>
                              <a:schemeClr val="accent6">
                                <a:lumMod val="50000"/>
                              </a:schemeClr>
                            </a:solidFill>
                            <a:latin typeface="Cambria Math" panose="02040503050406030204" pitchFamily="18" charset="0"/>
                          </a:rPr>
                          <m:t>′</m:t>
                        </m:r>
                      </m:sup>
                    </m:sSup>
                    <m:r>
                      <a:rPr lang="en-US" b="0" i="1" dirty="0">
                        <a:solidFill>
                          <a:schemeClr val="accent6">
                            <a:lumMod val="50000"/>
                          </a:schemeClr>
                        </a:solidFill>
                        <a:latin typeface="Cambria Math" panose="02040503050406030204" pitchFamily="18" charset="0"/>
                      </a:rPr>
                      <m:t>=(</m:t>
                    </m:r>
                    <m:r>
                      <a:rPr lang="en-US" b="1" i="1" dirty="0">
                        <a:solidFill>
                          <a:schemeClr val="accent6">
                            <a:lumMod val="50000"/>
                          </a:schemeClr>
                        </a:solidFill>
                        <a:latin typeface="Cambria Math" panose="02040503050406030204" pitchFamily="18" charset="0"/>
                      </a:rPr>
                      <m:t>𝒙</m:t>
                    </m:r>
                    <m:r>
                      <a:rPr lang="en-US" b="0" i="1" dirty="0">
                        <a:solidFill>
                          <a:schemeClr val="accent6">
                            <a:lumMod val="50000"/>
                          </a:schemeClr>
                        </a:solidFill>
                        <a:latin typeface="Cambria Math" panose="02040503050406030204" pitchFamily="18" charset="0"/>
                      </a:rPr>
                      <m:t>, −1)</m:t>
                    </m:r>
                  </m:oMath>
                </a14:m>
                <a:r>
                  <a:rPr lang="en-US" dirty="0"/>
                  <a:t> and </a:t>
                </a:r>
                <a14:m>
                  <m:oMath xmlns:m="http://schemas.openxmlformats.org/officeDocument/2006/math">
                    <m:sSup>
                      <m:sSupPr>
                        <m:ctrlPr>
                          <a:rPr lang="en-US" b="1" i="1" dirty="0">
                            <a:solidFill>
                              <a:schemeClr val="accent6">
                                <a:lumMod val="50000"/>
                              </a:schemeClr>
                            </a:solidFill>
                            <a:latin typeface="Cambria Math" panose="02040503050406030204" pitchFamily="18" charset="0"/>
                          </a:rPr>
                        </m:ctrlPr>
                      </m:sSupPr>
                      <m:e>
                        <m:r>
                          <a:rPr lang="en-US" b="1" i="1" dirty="0">
                            <a:solidFill>
                              <a:schemeClr val="accent6">
                                <a:lumMod val="50000"/>
                              </a:schemeClr>
                            </a:solidFill>
                            <a:latin typeface="Cambria Math" panose="02040503050406030204" pitchFamily="18" charset="0"/>
                          </a:rPr>
                          <m:t>𝒘</m:t>
                        </m:r>
                      </m:e>
                      <m:sup>
                        <m:r>
                          <a:rPr lang="en-US" b="1" i="1" dirty="0">
                            <a:solidFill>
                              <a:schemeClr val="accent6">
                                <a:lumMod val="50000"/>
                              </a:schemeClr>
                            </a:solidFill>
                            <a:latin typeface="Cambria Math" panose="02040503050406030204" pitchFamily="18" charset="0"/>
                          </a:rPr>
                          <m:t>′</m:t>
                        </m:r>
                      </m:sup>
                    </m:sSup>
                    <m:r>
                      <a:rPr lang="en-US" b="1" i="1" dirty="0">
                        <a:solidFill>
                          <a:schemeClr val="accent6">
                            <a:lumMod val="50000"/>
                          </a:schemeClr>
                        </a:solidFill>
                        <a:latin typeface="Cambria Math" panose="02040503050406030204" pitchFamily="18" charset="0"/>
                      </a:rPr>
                      <m:t>=(</m:t>
                    </m:r>
                    <m:r>
                      <a:rPr lang="en-US" b="1" i="1" dirty="0">
                        <a:solidFill>
                          <a:schemeClr val="accent6">
                            <a:lumMod val="50000"/>
                          </a:schemeClr>
                        </a:solidFill>
                        <a:latin typeface="Cambria Math" panose="02040503050406030204" pitchFamily="18" charset="0"/>
                      </a:rPr>
                      <m:t>𝒘</m:t>
                    </m:r>
                    <m:r>
                      <a:rPr lang="en-US" b="1" i="1" dirty="0">
                        <a:solidFill>
                          <a:schemeClr val="accent6">
                            <a:lumMod val="50000"/>
                          </a:schemeClr>
                        </a:solidFill>
                        <a:latin typeface="Cambria Math" panose="02040503050406030204" pitchFamily="18" charset="0"/>
                      </a:rPr>
                      <m:t>, </m:t>
                    </m:r>
                    <m:r>
                      <a:rPr lang="en-US" b="0" i="1" dirty="0">
                        <a:solidFill>
                          <a:schemeClr val="accent6">
                            <a:lumMod val="50000"/>
                          </a:schemeClr>
                        </a:solidFill>
                        <a:latin typeface="Cambria Math" panose="02040503050406030204" pitchFamily="18" charset="0"/>
                        <a:ea typeface="Cambria Math" panose="02040503050406030204" pitchFamily="18" charset="0"/>
                      </a:rPr>
                      <m:t>𝜃</m:t>
                    </m:r>
                    <m:r>
                      <a:rPr lang="en-US" b="1" i="1" dirty="0">
                        <a:solidFill>
                          <a:schemeClr val="accent6">
                            <a:lumMod val="50000"/>
                          </a:schemeClr>
                        </a:solidFill>
                        <a:latin typeface="Cambria Math" panose="02040503050406030204" pitchFamily="18" charset="0"/>
                      </a:rPr>
                      <m:t>) </m:t>
                    </m:r>
                  </m:oMath>
                </a14:m>
                <a:endParaRPr lang="en-US" dirty="0"/>
              </a:p>
              <a:p>
                <a:r>
                  <a:rPr lang="en-US" sz="1500" dirty="0"/>
                  <a:t>Moved from an </a:t>
                </a:r>
                <a14:m>
                  <m:oMath xmlns:m="http://schemas.openxmlformats.org/officeDocument/2006/math">
                    <m:r>
                      <a:rPr lang="en-US" sz="1500" i="1" dirty="0" smtClean="0">
                        <a:latin typeface="Cambria Math" panose="02040503050406030204" pitchFamily="18" charset="0"/>
                      </a:rPr>
                      <m:t>𝑛</m:t>
                    </m:r>
                  </m:oMath>
                </a14:m>
                <a:r>
                  <a:rPr lang="en-US" sz="1500" dirty="0"/>
                  <a:t> dimensional representation to an </a:t>
                </a:r>
                <a14:m>
                  <m:oMath xmlns:m="http://schemas.openxmlformats.org/officeDocument/2006/math">
                    <m:r>
                      <a:rPr lang="en-US" sz="1500" i="1" dirty="0" smtClean="0">
                        <a:latin typeface="Cambria Math" panose="02040503050406030204" pitchFamily="18" charset="0"/>
                      </a:rPr>
                      <m:t>(</m:t>
                    </m:r>
                    <m:r>
                      <a:rPr lang="en-US" sz="1500" i="1" dirty="0">
                        <a:latin typeface="Cambria Math" panose="02040503050406030204" pitchFamily="18" charset="0"/>
                      </a:rPr>
                      <m:t>𝑛</m:t>
                    </m:r>
                    <m:r>
                      <a:rPr lang="en-US" sz="1500" i="1" dirty="0">
                        <a:latin typeface="Cambria Math" panose="02040503050406030204" pitchFamily="18" charset="0"/>
                      </a:rPr>
                      <m:t>+1)</m:t>
                    </m:r>
                  </m:oMath>
                </a14:m>
                <a:r>
                  <a:rPr lang="en-US" sz="1500" dirty="0"/>
                  <a:t> dimensional representation, but now can look for hyperplanes that go through the origin. </a:t>
                </a:r>
              </a:p>
              <a:p>
                <a:r>
                  <a:rPr lang="en-US" sz="1500" dirty="0"/>
                  <a:t>Basically, that means that we learn both </a:t>
                </a:r>
                <a14:m>
                  <m:oMath xmlns:m="http://schemas.openxmlformats.org/officeDocument/2006/math">
                    <m:r>
                      <a:rPr lang="en-US" sz="1600" b="1" i="1" dirty="0">
                        <a:solidFill>
                          <a:schemeClr val="tx1">
                            <a:lumMod val="50000"/>
                            <a:lumOff val="50000"/>
                          </a:schemeClr>
                        </a:solidFill>
                        <a:latin typeface="Cambria Math" panose="02040503050406030204" pitchFamily="18" charset="0"/>
                      </a:rPr>
                      <m:t>𝒘</m:t>
                    </m:r>
                    <m:r>
                      <a:rPr lang="en-US" sz="1600" b="0" i="1" dirty="0">
                        <a:solidFill>
                          <a:schemeClr val="accent6">
                            <a:lumMod val="50000"/>
                          </a:schemeClr>
                        </a:solidFill>
                        <a:latin typeface="Cambria Math" panose="02040503050406030204" pitchFamily="18" charset="0"/>
                      </a:rPr>
                      <m:t> </m:t>
                    </m:r>
                    <m:r>
                      <a:rPr lang="en-US" sz="1600" b="0" i="1" dirty="0">
                        <a:solidFill>
                          <a:schemeClr val="accent6">
                            <a:lumMod val="50000"/>
                          </a:schemeClr>
                        </a:solidFill>
                        <a:latin typeface="Cambria Math" panose="02040503050406030204" pitchFamily="18" charset="0"/>
                      </a:rPr>
                      <m:t>𝑎𝑛𝑑</m:t>
                    </m:r>
                    <m:r>
                      <a:rPr lang="en-US" sz="1600" b="0" i="1" dirty="0">
                        <a:solidFill>
                          <a:schemeClr val="accent6">
                            <a:lumMod val="50000"/>
                          </a:schemeClr>
                        </a:solidFill>
                        <a:latin typeface="Cambria Math" panose="02040503050406030204" pitchFamily="18" charset="0"/>
                      </a:rPr>
                      <m:t> </m:t>
                    </m:r>
                    <m:r>
                      <a:rPr lang="en-US" sz="1600" i="1" dirty="0">
                        <a:solidFill>
                          <a:schemeClr val="tx1">
                            <a:lumMod val="50000"/>
                            <a:lumOff val="50000"/>
                          </a:schemeClr>
                        </a:solidFill>
                        <a:latin typeface="Cambria Math" panose="02040503050406030204" pitchFamily="18" charset="0"/>
                        <a:ea typeface="Cambria Math" panose="02040503050406030204" pitchFamily="18" charset="0"/>
                      </a:rPr>
                      <m:t>𝜃</m:t>
                    </m:r>
                  </m:oMath>
                </a14:m>
                <a:endParaRPr lang="en-US" dirty="0"/>
              </a:p>
              <a:p>
                <a:endParaRPr lang="en-US" dirty="0"/>
              </a:p>
            </p:txBody>
          </p:sp>
        </mc:Choice>
        <mc:Fallback xmlns="">
          <p:sp>
            <p:nvSpPr>
              <p:cNvPr id="1158147" name="Rectangle 3"/>
              <p:cNvSpPr>
                <a:spLocks noGrp="1" noRot="1" noChangeAspect="1" noMove="1" noResize="1" noEditPoints="1" noAdjustHandles="1" noChangeArrowheads="1" noChangeShapeType="1" noTextEdit="1"/>
              </p:cNvSpPr>
              <p:nvPr>
                <p:ph idx="1"/>
              </p:nvPr>
            </p:nvSpPr>
            <p:spPr>
              <a:xfrm>
                <a:off x="430464" y="902370"/>
                <a:ext cx="8229600" cy="2086786"/>
              </a:xfrm>
              <a:blipFill>
                <a:blip r:embed="rId4"/>
                <a:stretch>
                  <a:fillRect l="-1037" t="-30409"/>
                </a:stretch>
              </a:blipFill>
            </p:spPr>
            <p:txBody>
              <a:bodyPr/>
              <a:lstStyle/>
              <a:p>
                <a:r>
                  <a:rPr lang="en-US">
                    <a:noFill/>
                  </a:rPr>
                  <a:t> </a:t>
                </a:r>
              </a:p>
            </p:txBody>
          </p:sp>
        </mc:Fallback>
      </mc:AlternateContent>
      <p:sp>
        <p:nvSpPr>
          <p:cNvPr id="50" name="Line 4"/>
          <p:cNvSpPr>
            <a:spLocks noChangeShapeType="1"/>
          </p:cNvSpPr>
          <p:nvPr/>
        </p:nvSpPr>
        <p:spPr bwMode="auto">
          <a:xfrm>
            <a:off x="2524204" y="3457376"/>
            <a:ext cx="0" cy="940594"/>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51" name="Line 5"/>
          <p:cNvSpPr>
            <a:spLocks noChangeShapeType="1"/>
          </p:cNvSpPr>
          <p:nvPr/>
        </p:nvSpPr>
        <p:spPr bwMode="auto">
          <a:xfrm>
            <a:off x="2524205" y="4397969"/>
            <a:ext cx="1122760" cy="1191"/>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nvGrpSpPr>
          <p:cNvPr id="52" name="Group 6"/>
          <p:cNvGrpSpPr>
            <a:grpSpLocks/>
          </p:cNvGrpSpPr>
          <p:nvPr/>
        </p:nvGrpSpPr>
        <p:grpSpPr bwMode="auto">
          <a:xfrm>
            <a:off x="2027714" y="2971601"/>
            <a:ext cx="2114550" cy="1657350"/>
            <a:chOff x="576" y="1824"/>
            <a:chExt cx="1776" cy="1392"/>
          </a:xfrm>
        </p:grpSpPr>
        <p:sp>
          <p:nvSpPr>
            <p:cNvPr id="57" name="Line 7"/>
            <p:cNvSpPr>
              <a:spLocks noChangeShapeType="1"/>
            </p:cNvSpPr>
            <p:nvPr/>
          </p:nvSpPr>
          <p:spPr bwMode="auto">
            <a:xfrm>
              <a:off x="721" y="2194"/>
              <a:ext cx="1395" cy="775"/>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58" name="Line 8"/>
            <p:cNvSpPr>
              <a:spLocks noChangeShapeType="1"/>
            </p:cNvSpPr>
            <p:nvPr/>
          </p:nvSpPr>
          <p:spPr bwMode="auto">
            <a:xfrm>
              <a:off x="957" y="1824"/>
              <a:ext cx="1395" cy="775"/>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59" name="Line 9"/>
            <p:cNvSpPr>
              <a:spLocks noChangeShapeType="1"/>
            </p:cNvSpPr>
            <p:nvPr/>
          </p:nvSpPr>
          <p:spPr bwMode="auto">
            <a:xfrm>
              <a:off x="884" y="1947"/>
              <a:ext cx="1396" cy="776"/>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60" name="Line 10"/>
            <p:cNvSpPr>
              <a:spLocks noChangeShapeType="1"/>
            </p:cNvSpPr>
            <p:nvPr/>
          </p:nvSpPr>
          <p:spPr bwMode="auto">
            <a:xfrm>
              <a:off x="721" y="2864"/>
              <a:ext cx="580" cy="317"/>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61" name="Line 11"/>
            <p:cNvSpPr>
              <a:spLocks noChangeShapeType="1"/>
            </p:cNvSpPr>
            <p:nvPr/>
          </p:nvSpPr>
          <p:spPr bwMode="auto">
            <a:xfrm>
              <a:off x="721" y="2687"/>
              <a:ext cx="797" cy="441"/>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62" name="Line 12"/>
            <p:cNvSpPr>
              <a:spLocks noChangeShapeType="1"/>
            </p:cNvSpPr>
            <p:nvPr/>
          </p:nvSpPr>
          <p:spPr bwMode="auto">
            <a:xfrm>
              <a:off x="576" y="2441"/>
              <a:ext cx="1395" cy="775"/>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63" name="Line 13"/>
            <p:cNvSpPr>
              <a:spLocks noChangeShapeType="1"/>
            </p:cNvSpPr>
            <p:nvPr/>
          </p:nvSpPr>
          <p:spPr bwMode="auto">
            <a:xfrm>
              <a:off x="648" y="2317"/>
              <a:ext cx="1396" cy="776"/>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64" name="Oval 14"/>
            <p:cNvSpPr>
              <a:spLocks noChangeArrowheads="1"/>
            </p:cNvSpPr>
            <p:nvPr/>
          </p:nvSpPr>
          <p:spPr bwMode="auto">
            <a:xfrm>
              <a:off x="1356" y="2317"/>
              <a:ext cx="22" cy="2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endParaRPr>
            </a:p>
          </p:txBody>
        </p:sp>
        <p:sp>
          <p:nvSpPr>
            <p:cNvPr id="65" name="Oval 15"/>
            <p:cNvSpPr>
              <a:spLocks noChangeArrowheads="1"/>
            </p:cNvSpPr>
            <p:nvPr/>
          </p:nvSpPr>
          <p:spPr bwMode="auto">
            <a:xfrm>
              <a:off x="1536" y="2273"/>
              <a:ext cx="22" cy="2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endParaRPr>
            </a:p>
          </p:txBody>
        </p:sp>
        <p:sp>
          <p:nvSpPr>
            <p:cNvPr id="66" name="Oval 16"/>
            <p:cNvSpPr>
              <a:spLocks noChangeArrowheads="1"/>
            </p:cNvSpPr>
            <p:nvPr/>
          </p:nvSpPr>
          <p:spPr bwMode="auto">
            <a:xfrm>
              <a:off x="1508" y="2418"/>
              <a:ext cx="23" cy="27"/>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endParaRPr>
            </a:p>
          </p:txBody>
        </p:sp>
        <p:sp>
          <p:nvSpPr>
            <p:cNvPr id="67" name="Oval 17"/>
            <p:cNvSpPr>
              <a:spLocks noChangeArrowheads="1"/>
            </p:cNvSpPr>
            <p:nvPr/>
          </p:nvSpPr>
          <p:spPr bwMode="auto">
            <a:xfrm>
              <a:off x="1558" y="2299"/>
              <a:ext cx="23" cy="2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endParaRPr>
            </a:p>
          </p:txBody>
        </p:sp>
        <p:sp>
          <p:nvSpPr>
            <p:cNvPr id="68" name="Oval 18"/>
            <p:cNvSpPr>
              <a:spLocks noChangeArrowheads="1"/>
            </p:cNvSpPr>
            <p:nvPr/>
          </p:nvSpPr>
          <p:spPr bwMode="auto">
            <a:xfrm>
              <a:off x="1685" y="2338"/>
              <a:ext cx="22" cy="2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endParaRPr>
            </a:p>
          </p:txBody>
        </p:sp>
        <p:sp>
          <p:nvSpPr>
            <p:cNvPr id="69" name="Oval 19"/>
            <p:cNvSpPr>
              <a:spLocks noChangeArrowheads="1"/>
            </p:cNvSpPr>
            <p:nvPr/>
          </p:nvSpPr>
          <p:spPr bwMode="auto">
            <a:xfrm>
              <a:off x="1779" y="2325"/>
              <a:ext cx="21" cy="27"/>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endParaRPr>
            </a:p>
          </p:txBody>
        </p:sp>
        <p:sp>
          <p:nvSpPr>
            <p:cNvPr id="70" name="Oval 20"/>
            <p:cNvSpPr>
              <a:spLocks noChangeArrowheads="1"/>
            </p:cNvSpPr>
            <p:nvPr/>
          </p:nvSpPr>
          <p:spPr bwMode="auto">
            <a:xfrm>
              <a:off x="1590" y="2256"/>
              <a:ext cx="22" cy="2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endParaRPr>
            </a:p>
          </p:txBody>
        </p:sp>
        <p:sp>
          <p:nvSpPr>
            <p:cNvPr id="71" name="Oval 21"/>
            <p:cNvSpPr>
              <a:spLocks noChangeArrowheads="1"/>
            </p:cNvSpPr>
            <p:nvPr/>
          </p:nvSpPr>
          <p:spPr bwMode="auto">
            <a:xfrm>
              <a:off x="1631" y="2324"/>
              <a:ext cx="22" cy="27"/>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endParaRPr>
            </a:p>
          </p:txBody>
        </p:sp>
        <p:sp>
          <p:nvSpPr>
            <p:cNvPr id="72" name="Oval 22"/>
            <p:cNvSpPr>
              <a:spLocks noChangeArrowheads="1"/>
            </p:cNvSpPr>
            <p:nvPr/>
          </p:nvSpPr>
          <p:spPr bwMode="auto">
            <a:xfrm>
              <a:off x="1481" y="2325"/>
              <a:ext cx="22" cy="27"/>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endParaRPr>
            </a:p>
          </p:txBody>
        </p:sp>
        <p:sp>
          <p:nvSpPr>
            <p:cNvPr id="73" name="Oval 23"/>
            <p:cNvSpPr>
              <a:spLocks noChangeArrowheads="1"/>
            </p:cNvSpPr>
            <p:nvPr/>
          </p:nvSpPr>
          <p:spPr bwMode="auto">
            <a:xfrm>
              <a:off x="1425" y="2339"/>
              <a:ext cx="22" cy="2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endParaRPr>
            </a:p>
          </p:txBody>
        </p:sp>
        <p:sp>
          <p:nvSpPr>
            <p:cNvPr id="74" name="Oval 24"/>
            <p:cNvSpPr>
              <a:spLocks noChangeArrowheads="1"/>
            </p:cNvSpPr>
            <p:nvPr/>
          </p:nvSpPr>
          <p:spPr bwMode="auto">
            <a:xfrm>
              <a:off x="1361" y="2211"/>
              <a:ext cx="22" cy="27"/>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endParaRPr>
            </a:p>
          </p:txBody>
        </p:sp>
        <p:sp>
          <p:nvSpPr>
            <p:cNvPr id="75" name="Oval 25"/>
            <p:cNvSpPr>
              <a:spLocks noChangeArrowheads="1"/>
            </p:cNvSpPr>
            <p:nvPr/>
          </p:nvSpPr>
          <p:spPr bwMode="auto">
            <a:xfrm>
              <a:off x="1833" y="2237"/>
              <a:ext cx="22" cy="2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endParaRPr>
            </a:p>
          </p:txBody>
        </p:sp>
        <p:sp>
          <p:nvSpPr>
            <p:cNvPr id="76" name="Oval 26"/>
            <p:cNvSpPr>
              <a:spLocks noChangeArrowheads="1"/>
            </p:cNvSpPr>
            <p:nvPr/>
          </p:nvSpPr>
          <p:spPr bwMode="auto">
            <a:xfrm>
              <a:off x="1573" y="2405"/>
              <a:ext cx="22" cy="27"/>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endParaRPr>
            </a:p>
          </p:txBody>
        </p:sp>
        <p:sp>
          <p:nvSpPr>
            <p:cNvPr id="77" name="Oval 27"/>
            <p:cNvSpPr>
              <a:spLocks noChangeArrowheads="1"/>
            </p:cNvSpPr>
            <p:nvPr/>
          </p:nvSpPr>
          <p:spPr bwMode="auto">
            <a:xfrm>
              <a:off x="1723" y="2444"/>
              <a:ext cx="22" cy="2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endParaRPr>
            </a:p>
          </p:txBody>
        </p:sp>
        <p:sp>
          <p:nvSpPr>
            <p:cNvPr id="78" name="Oval 28"/>
            <p:cNvSpPr>
              <a:spLocks noChangeArrowheads="1"/>
            </p:cNvSpPr>
            <p:nvPr/>
          </p:nvSpPr>
          <p:spPr bwMode="auto">
            <a:xfrm>
              <a:off x="1724" y="2378"/>
              <a:ext cx="22" cy="2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endParaRPr>
            </a:p>
          </p:txBody>
        </p:sp>
        <p:sp>
          <p:nvSpPr>
            <p:cNvPr id="79" name="Oval 29"/>
            <p:cNvSpPr>
              <a:spLocks noChangeArrowheads="1"/>
            </p:cNvSpPr>
            <p:nvPr/>
          </p:nvSpPr>
          <p:spPr bwMode="auto">
            <a:xfrm>
              <a:off x="1815" y="2167"/>
              <a:ext cx="22" cy="27"/>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endParaRPr>
            </a:p>
          </p:txBody>
        </p:sp>
        <p:sp>
          <p:nvSpPr>
            <p:cNvPr id="80" name="Rectangle 30"/>
            <p:cNvSpPr>
              <a:spLocks noChangeArrowheads="1"/>
            </p:cNvSpPr>
            <p:nvPr/>
          </p:nvSpPr>
          <p:spPr bwMode="auto">
            <a:xfrm>
              <a:off x="1675" y="2630"/>
              <a:ext cx="45" cy="1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81" name="Line 31"/>
            <p:cNvSpPr>
              <a:spLocks noChangeShapeType="1"/>
            </p:cNvSpPr>
            <p:nvPr/>
          </p:nvSpPr>
          <p:spPr bwMode="auto">
            <a:xfrm>
              <a:off x="793" y="2071"/>
              <a:ext cx="1396" cy="775"/>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82" name="Rectangle 32"/>
            <p:cNvSpPr>
              <a:spLocks noChangeArrowheads="1"/>
            </p:cNvSpPr>
            <p:nvPr/>
          </p:nvSpPr>
          <p:spPr bwMode="auto">
            <a:xfrm>
              <a:off x="1518" y="2564"/>
              <a:ext cx="45" cy="1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83" name="Rectangle 33"/>
            <p:cNvSpPr>
              <a:spLocks noChangeArrowheads="1"/>
            </p:cNvSpPr>
            <p:nvPr/>
          </p:nvSpPr>
          <p:spPr bwMode="auto">
            <a:xfrm>
              <a:off x="1555" y="2635"/>
              <a:ext cx="44" cy="12"/>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84" name="Rectangle 34"/>
            <p:cNvSpPr>
              <a:spLocks noChangeArrowheads="1"/>
            </p:cNvSpPr>
            <p:nvPr/>
          </p:nvSpPr>
          <p:spPr bwMode="auto">
            <a:xfrm>
              <a:off x="1464" y="2635"/>
              <a:ext cx="45" cy="12"/>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85" name="Rectangle 35"/>
            <p:cNvSpPr>
              <a:spLocks noChangeArrowheads="1"/>
            </p:cNvSpPr>
            <p:nvPr/>
          </p:nvSpPr>
          <p:spPr bwMode="auto">
            <a:xfrm>
              <a:off x="1319" y="2458"/>
              <a:ext cx="45" cy="1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86" name="Rectangle 36"/>
            <p:cNvSpPr>
              <a:spLocks noChangeArrowheads="1"/>
            </p:cNvSpPr>
            <p:nvPr/>
          </p:nvSpPr>
          <p:spPr bwMode="auto">
            <a:xfrm>
              <a:off x="1337" y="2546"/>
              <a:ext cx="45" cy="1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87" name="Rectangle 37"/>
            <p:cNvSpPr>
              <a:spLocks noChangeArrowheads="1"/>
            </p:cNvSpPr>
            <p:nvPr/>
          </p:nvSpPr>
          <p:spPr bwMode="auto">
            <a:xfrm>
              <a:off x="1446" y="2582"/>
              <a:ext cx="44" cy="1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88" name="Rectangle 38"/>
            <p:cNvSpPr>
              <a:spLocks noChangeArrowheads="1"/>
            </p:cNvSpPr>
            <p:nvPr/>
          </p:nvSpPr>
          <p:spPr bwMode="auto">
            <a:xfrm>
              <a:off x="1138" y="2370"/>
              <a:ext cx="44" cy="1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89" name="Rectangle 39"/>
            <p:cNvSpPr>
              <a:spLocks noChangeArrowheads="1"/>
            </p:cNvSpPr>
            <p:nvPr/>
          </p:nvSpPr>
          <p:spPr bwMode="auto">
            <a:xfrm>
              <a:off x="1102" y="2423"/>
              <a:ext cx="44" cy="1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90" name="Rectangle 40"/>
            <p:cNvSpPr>
              <a:spLocks noChangeArrowheads="1"/>
            </p:cNvSpPr>
            <p:nvPr/>
          </p:nvSpPr>
          <p:spPr bwMode="auto">
            <a:xfrm>
              <a:off x="1210" y="2405"/>
              <a:ext cx="45" cy="1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91" name="Rectangle 41"/>
            <p:cNvSpPr>
              <a:spLocks noChangeArrowheads="1"/>
            </p:cNvSpPr>
            <p:nvPr/>
          </p:nvSpPr>
          <p:spPr bwMode="auto">
            <a:xfrm>
              <a:off x="1210" y="2546"/>
              <a:ext cx="45" cy="1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92" name="Rectangle 42"/>
            <p:cNvSpPr>
              <a:spLocks noChangeArrowheads="1"/>
            </p:cNvSpPr>
            <p:nvPr/>
          </p:nvSpPr>
          <p:spPr bwMode="auto">
            <a:xfrm>
              <a:off x="1247" y="2476"/>
              <a:ext cx="44" cy="1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93" name="Rectangle 43"/>
            <p:cNvSpPr>
              <a:spLocks noChangeArrowheads="1"/>
            </p:cNvSpPr>
            <p:nvPr/>
          </p:nvSpPr>
          <p:spPr bwMode="auto">
            <a:xfrm>
              <a:off x="1428" y="2476"/>
              <a:ext cx="44" cy="1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94" name="Rectangle 44"/>
            <p:cNvSpPr>
              <a:spLocks noChangeArrowheads="1"/>
            </p:cNvSpPr>
            <p:nvPr/>
          </p:nvSpPr>
          <p:spPr bwMode="auto">
            <a:xfrm>
              <a:off x="1265" y="2670"/>
              <a:ext cx="44" cy="1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95" name="Rectangle 45"/>
            <p:cNvSpPr>
              <a:spLocks noChangeArrowheads="1"/>
            </p:cNvSpPr>
            <p:nvPr/>
          </p:nvSpPr>
          <p:spPr bwMode="auto">
            <a:xfrm>
              <a:off x="1591" y="2564"/>
              <a:ext cx="44" cy="1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96" name="Rectangle 46"/>
            <p:cNvSpPr>
              <a:spLocks noChangeArrowheads="1"/>
            </p:cNvSpPr>
            <p:nvPr/>
          </p:nvSpPr>
          <p:spPr bwMode="auto">
            <a:xfrm>
              <a:off x="1120" y="2300"/>
              <a:ext cx="44" cy="1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97" name="Rectangle 47"/>
            <p:cNvSpPr>
              <a:spLocks noChangeArrowheads="1"/>
            </p:cNvSpPr>
            <p:nvPr/>
          </p:nvSpPr>
          <p:spPr bwMode="auto">
            <a:xfrm>
              <a:off x="1301" y="2405"/>
              <a:ext cx="44" cy="1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98" name="Rectangle 48"/>
            <p:cNvSpPr>
              <a:spLocks noChangeArrowheads="1"/>
            </p:cNvSpPr>
            <p:nvPr/>
          </p:nvSpPr>
          <p:spPr bwMode="auto">
            <a:xfrm>
              <a:off x="1192" y="2687"/>
              <a:ext cx="45" cy="1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99" name="Rectangle 49"/>
            <p:cNvSpPr>
              <a:spLocks noChangeArrowheads="1"/>
            </p:cNvSpPr>
            <p:nvPr/>
          </p:nvSpPr>
          <p:spPr bwMode="auto">
            <a:xfrm>
              <a:off x="1192" y="2458"/>
              <a:ext cx="45" cy="1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sp>
        <p:nvSpPr>
          <p:cNvPr id="53" name="Line 50"/>
          <p:cNvSpPr>
            <a:spLocks noChangeShapeType="1"/>
          </p:cNvSpPr>
          <p:nvPr/>
        </p:nvSpPr>
        <p:spPr bwMode="auto">
          <a:xfrm flipV="1">
            <a:off x="2524204" y="4103885"/>
            <a:ext cx="172641" cy="294084"/>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graphicFrame>
        <p:nvGraphicFramePr>
          <p:cNvPr id="54" name="Object 53"/>
          <p:cNvGraphicFramePr>
            <a:graphicFrameLocks noChangeAspect="1"/>
          </p:cNvGraphicFramePr>
          <p:nvPr>
            <p:extLst>
              <p:ext uri="{D42A27DB-BD31-4B8C-83A1-F6EECF244321}">
                <p14:modId xmlns:p14="http://schemas.microsoft.com/office/powerpoint/2010/main" val="2515608500"/>
              </p:ext>
            </p:extLst>
          </p:nvPr>
        </p:nvGraphicFramePr>
        <p:xfrm>
          <a:off x="2313464" y="3314501"/>
          <a:ext cx="185738" cy="257175"/>
        </p:xfrm>
        <a:graphic>
          <a:graphicData uri="http://schemas.openxmlformats.org/presentationml/2006/ole">
            <mc:AlternateContent xmlns:mc="http://schemas.openxmlformats.org/markup-compatibility/2006">
              <mc:Choice xmlns:v="urn:schemas-microsoft-com:vml" Requires="v">
                <p:oleObj spid="_x0000_s1026" name="Equation" r:id="rId5" imgW="164880" imgH="228600" progId="Equation.3">
                  <p:embed/>
                </p:oleObj>
              </mc:Choice>
              <mc:Fallback>
                <p:oleObj name="Equation" r:id="rId5" imgW="164880" imgH="228600" progId="Equation.3">
                  <p:embed/>
                  <p:pic>
                    <p:nvPicPr>
                      <p:cNvPr id="54" name="Object 5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13464" y="3314501"/>
                        <a:ext cx="185738" cy="25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5" name="Object 54"/>
          <p:cNvGraphicFramePr>
            <a:graphicFrameLocks noChangeAspect="1"/>
          </p:cNvGraphicFramePr>
          <p:nvPr>
            <p:extLst>
              <p:ext uri="{D42A27DB-BD31-4B8C-83A1-F6EECF244321}">
                <p14:modId xmlns:p14="http://schemas.microsoft.com/office/powerpoint/2010/main" val="3825495076"/>
              </p:ext>
            </p:extLst>
          </p:nvPr>
        </p:nvGraphicFramePr>
        <p:xfrm>
          <a:off x="3692208" y="4236044"/>
          <a:ext cx="171450" cy="242888"/>
        </p:xfrm>
        <a:graphic>
          <a:graphicData uri="http://schemas.openxmlformats.org/presentationml/2006/ole">
            <mc:AlternateContent xmlns:mc="http://schemas.openxmlformats.org/markup-compatibility/2006">
              <mc:Choice xmlns:v="urn:schemas-microsoft-com:vml" Requires="v">
                <p:oleObj spid="_x0000_s1027" name="Equation" r:id="rId7" imgW="152280" imgH="215640" progId="Equation.3">
                  <p:embed/>
                </p:oleObj>
              </mc:Choice>
              <mc:Fallback>
                <p:oleObj name="Equation" r:id="rId7" imgW="152280" imgH="215640" progId="Equation.3">
                  <p:embed/>
                  <p:pic>
                    <p:nvPicPr>
                      <p:cNvPr id="55" name="Object 5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92208" y="4236044"/>
                        <a:ext cx="171450" cy="242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1" name="AutoShape 57"/>
          <p:cNvSpPr>
            <a:spLocks noChangeAspect="1" noChangeArrowheads="1"/>
          </p:cNvSpPr>
          <p:nvPr/>
        </p:nvSpPr>
        <p:spPr bwMode="auto">
          <a:xfrm>
            <a:off x="4902994" y="4426744"/>
            <a:ext cx="1847850" cy="659606"/>
          </a:xfrm>
          <a:prstGeom prst="parallelogram">
            <a:avLst>
              <a:gd name="adj" fmla="val 82331"/>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2" name="Line 58"/>
          <p:cNvSpPr>
            <a:spLocks noChangeShapeType="1"/>
          </p:cNvSpPr>
          <p:nvPr/>
        </p:nvSpPr>
        <p:spPr bwMode="auto">
          <a:xfrm flipH="1">
            <a:off x="5144691" y="4361260"/>
            <a:ext cx="484584" cy="210741"/>
          </a:xfrm>
          <a:prstGeom prst="line">
            <a:avLst/>
          </a:prstGeom>
          <a:noFill/>
          <a:ln w="31750">
            <a:solidFill>
              <a:srgbClr val="8787E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103" name="Line 59"/>
          <p:cNvSpPr>
            <a:spLocks noChangeAspect="1" noChangeShapeType="1"/>
          </p:cNvSpPr>
          <p:nvPr/>
        </p:nvSpPr>
        <p:spPr bwMode="auto">
          <a:xfrm flipV="1">
            <a:off x="5431632" y="3634979"/>
            <a:ext cx="1253728" cy="594122"/>
          </a:xfrm>
          <a:prstGeom prst="line">
            <a:avLst/>
          </a:prstGeom>
          <a:noFill/>
          <a:ln w="31750">
            <a:solidFill>
              <a:srgbClr val="8787E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grpSp>
        <p:nvGrpSpPr>
          <p:cNvPr id="104" name="Group 60"/>
          <p:cNvGrpSpPr>
            <a:grpSpLocks noChangeAspect="1"/>
          </p:cNvGrpSpPr>
          <p:nvPr/>
        </p:nvGrpSpPr>
        <p:grpSpPr bwMode="auto">
          <a:xfrm rot="5400000">
            <a:off x="5570935" y="3032522"/>
            <a:ext cx="973931" cy="1914525"/>
            <a:chOff x="576" y="1824"/>
            <a:chExt cx="1776" cy="1392"/>
          </a:xfrm>
        </p:grpSpPr>
        <p:sp>
          <p:nvSpPr>
            <p:cNvPr id="116" name="Line 61"/>
            <p:cNvSpPr>
              <a:spLocks noChangeAspect="1" noChangeShapeType="1"/>
            </p:cNvSpPr>
            <p:nvPr/>
          </p:nvSpPr>
          <p:spPr bwMode="auto">
            <a:xfrm>
              <a:off x="721" y="2194"/>
              <a:ext cx="1395" cy="775"/>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7" name="Line 62"/>
            <p:cNvSpPr>
              <a:spLocks noChangeAspect="1" noChangeShapeType="1"/>
            </p:cNvSpPr>
            <p:nvPr/>
          </p:nvSpPr>
          <p:spPr bwMode="auto">
            <a:xfrm>
              <a:off x="957" y="1824"/>
              <a:ext cx="1395" cy="775"/>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8" name="Line 63"/>
            <p:cNvSpPr>
              <a:spLocks noChangeAspect="1" noChangeShapeType="1"/>
            </p:cNvSpPr>
            <p:nvPr/>
          </p:nvSpPr>
          <p:spPr bwMode="auto">
            <a:xfrm>
              <a:off x="884" y="1947"/>
              <a:ext cx="1396" cy="776"/>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9" name="Line 64"/>
            <p:cNvSpPr>
              <a:spLocks noChangeAspect="1" noChangeShapeType="1"/>
            </p:cNvSpPr>
            <p:nvPr/>
          </p:nvSpPr>
          <p:spPr bwMode="auto">
            <a:xfrm>
              <a:off x="721" y="2864"/>
              <a:ext cx="580" cy="317"/>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20" name="Line 65"/>
            <p:cNvSpPr>
              <a:spLocks noChangeAspect="1" noChangeShapeType="1"/>
            </p:cNvSpPr>
            <p:nvPr/>
          </p:nvSpPr>
          <p:spPr bwMode="auto">
            <a:xfrm>
              <a:off x="721" y="2687"/>
              <a:ext cx="797" cy="441"/>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21" name="Line 66"/>
            <p:cNvSpPr>
              <a:spLocks noChangeAspect="1" noChangeShapeType="1"/>
            </p:cNvSpPr>
            <p:nvPr/>
          </p:nvSpPr>
          <p:spPr bwMode="auto">
            <a:xfrm>
              <a:off x="576" y="2441"/>
              <a:ext cx="1395" cy="775"/>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22" name="Line 67"/>
            <p:cNvSpPr>
              <a:spLocks noChangeAspect="1" noChangeShapeType="1"/>
            </p:cNvSpPr>
            <p:nvPr/>
          </p:nvSpPr>
          <p:spPr bwMode="auto">
            <a:xfrm>
              <a:off x="648" y="2317"/>
              <a:ext cx="1396" cy="776"/>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23" name="Oval 68"/>
            <p:cNvSpPr>
              <a:spLocks noChangeAspect="1" noChangeArrowheads="1"/>
            </p:cNvSpPr>
            <p:nvPr/>
          </p:nvSpPr>
          <p:spPr bwMode="auto">
            <a:xfrm>
              <a:off x="1356" y="2317"/>
              <a:ext cx="22" cy="2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endParaRPr lang="en-US">
                <a:solidFill>
                  <a:srgbClr val="FF0000"/>
                </a:solidFill>
              </a:endParaRPr>
            </a:p>
          </p:txBody>
        </p:sp>
        <p:sp>
          <p:nvSpPr>
            <p:cNvPr id="124" name="Oval 69"/>
            <p:cNvSpPr>
              <a:spLocks noChangeAspect="1" noChangeArrowheads="1"/>
            </p:cNvSpPr>
            <p:nvPr/>
          </p:nvSpPr>
          <p:spPr bwMode="auto">
            <a:xfrm>
              <a:off x="1536" y="2273"/>
              <a:ext cx="22" cy="2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endParaRPr lang="en-US">
                <a:solidFill>
                  <a:srgbClr val="FF0000"/>
                </a:solidFill>
              </a:endParaRPr>
            </a:p>
          </p:txBody>
        </p:sp>
        <p:sp>
          <p:nvSpPr>
            <p:cNvPr id="125" name="Oval 70"/>
            <p:cNvSpPr>
              <a:spLocks noChangeAspect="1" noChangeArrowheads="1"/>
            </p:cNvSpPr>
            <p:nvPr/>
          </p:nvSpPr>
          <p:spPr bwMode="auto">
            <a:xfrm>
              <a:off x="1508" y="2418"/>
              <a:ext cx="23" cy="27"/>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endParaRPr lang="en-US">
                <a:solidFill>
                  <a:srgbClr val="FF0000"/>
                </a:solidFill>
              </a:endParaRPr>
            </a:p>
          </p:txBody>
        </p:sp>
        <p:sp>
          <p:nvSpPr>
            <p:cNvPr id="126" name="Oval 71"/>
            <p:cNvSpPr>
              <a:spLocks noChangeAspect="1" noChangeArrowheads="1"/>
            </p:cNvSpPr>
            <p:nvPr/>
          </p:nvSpPr>
          <p:spPr bwMode="auto">
            <a:xfrm>
              <a:off x="1558" y="2299"/>
              <a:ext cx="23" cy="2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endParaRPr lang="en-US">
                <a:solidFill>
                  <a:srgbClr val="FF0000"/>
                </a:solidFill>
              </a:endParaRPr>
            </a:p>
          </p:txBody>
        </p:sp>
        <p:sp>
          <p:nvSpPr>
            <p:cNvPr id="127" name="Oval 72"/>
            <p:cNvSpPr>
              <a:spLocks noChangeAspect="1" noChangeArrowheads="1"/>
            </p:cNvSpPr>
            <p:nvPr/>
          </p:nvSpPr>
          <p:spPr bwMode="auto">
            <a:xfrm>
              <a:off x="1685" y="2338"/>
              <a:ext cx="22" cy="2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endParaRPr lang="en-US">
                <a:solidFill>
                  <a:srgbClr val="FF0000"/>
                </a:solidFill>
              </a:endParaRPr>
            </a:p>
          </p:txBody>
        </p:sp>
        <p:sp>
          <p:nvSpPr>
            <p:cNvPr id="128" name="Oval 73"/>
            <p:cNvSpPr>
              <a:spLocks noChangeAspect="1" noChangeArrowheads="1"/>
            </p:cNvSpPr>
            <p:nvPr/>
          </p:nvSpPr>
          <p:spPr bwMode="auto">
            <a:xfrm>
              <a:off x="1779" y="2325"/>
              <a:ext cx="21" cy="27"/>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endParaRPr lang="en-US">
                <a:solidFill>
                  <a:srgbClr val="FF0000"/>
                </a:solidFill>
              </a:endParaRPr>
            </a:p>
          </p:txBody>
        </p:sp>
        <p:sp>
          <p:nvSpPr>
            <p:cNvPr id="129" name="Oval 74"/>
            <p:cNvSpPr>
              <a:spLocks noChangeAspect="1" noChangeArrowheads="1"/>
            </p:cNvSpPr>
            <p:nvPr/>
          </p:nvSpPr>
          <p:spPr bwMode="auto">
            <a:xfrm>
              <a:off x="1590" y="2256"/>
              <a:ext cx="22" cy="2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endParaRPr lang="en-US">
                <a:solidFill>
                  <a:srgbClr val="FF0000"/>
                </a:solidFill>
              </a:endParaRPr>
            </a:p>
          </p:txBody>
        </p:sp>
        <p:sp>
          <p:nvSpPr>
            <p:cNvPr id="130" name="Oval 75"/>
            <p:cNvSpPr>
              <a:spLocks noChangeAspect="1" noChangeArrowheads="1"/>
            </p:cNvSpPr>
            <p:nvPr/>
          </p:nvSpPr>
          <p:spPr bwMode="auto">
            <a:xfrm>
              <a:off x="1631" y="2324"/>
              <a:ext cx="22" cy="27"/>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endParaRPr lang="en-US">
                <a:solidFill>
                  <a:srgbClr val="FF0000"/>
                </a:solidFill>
              </a:endParaRPr>
            </a:p>
          </p:txBody>
        </p:sp>
        <p:sp>
          <p:nvSpPr>
            <p:cNvPr id="131" name="Oval 76"/>
            <p:cNvSpPr>
              <a:spLocks noChangeAspect="1" noChangeArrowheads="1"/>
            </p:cNvSpPr>
            <p:nvPr/>
          </p:nvSpPr>
          <p:spPr bwMode="auto">
            <a:xfrm>
              <a:off x="1481" y="2325"/>
              <a:ext cx="22" cy="27"/>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endParaRPr lang="en-US">
                <a:solidFill>
                  <a:srgbClr val="FF0000"/>
                </a:solidFill>
              </a:endParaRPr>
            </a:p>
          </p:txBody>
        </p:sp>
        <p:sp>
          <p:nvSpPr>
            <p:cNvPr id="132" name="Oval 77"/>
            <p:cNvSpPr>
              <a:spLocks noChangeAspect="1" noChangeArrowheads="1"/>
            </p:cNvSpPr>
            <p:nvPr/>
          </p:nvSpPr>
          <p:spPr bwMode="auto">
            <a:xfrm>
              <a:off x="1425" y="2339"/>
              <a:ext cx="22" cy="2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endParaRPr lang="en-US">
                <a:solidFill>
                  <a:srgbClr val="FF0000"/>
                </a:solidFill>
              </a:endParaRPr>
            </a:p>
          </p:txBody>
        </p:sp>
        <p:sp>
          <p:nvSpPr>
            <p:cNvPr id="133" name="Oval 78"/>
            <p:cNvSpPr>
              <a:spLocks noChangeAspect="1" noChangeArrowheads="1"/>
            </p:cNvSpPr>
            <p:nvPr/>
          </p:nvSpPr>
          <p:spPr bwMode="auto">
            <a:xfrm>
              <a:off x="1361" y="2211"/>
              <a:ext cx="22" cy="27"/>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endParaRPr lang="en-US">
                <a:solidFill>
                  <a:srgbClr val="FF0000"/>
                </a:solidFill>
              </a:endParaRPr>
            </a:p>
          </p:txBody>
        </p:sp>
        <p:sp>
          <p:nvSpPr>
            <p:cNvPr id="134" name="Oval 79"/>
            <p:cNvSpPr>
              <a:spLocks noChangeAspect="1" noChangeArrowheads="1"/>
            </p:cNvSpPr>
            <p:nvPr/>
          </p:nvSpPr>
          <p:spPr bwMode="auto">
            <a:xfrm>
              <a:off x="1833" y="2237"/>
              <a:ext cx="22" cy="2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endParaRPr lang="en-US">
                <a:solidFill>
                  <a:srgbClr val="FF0000"/>
                </a:solidFill>
              </a:endParaRPr>
            </a:p>
          </p:txBody>
        </p:sp>
        <p:sp>
          <p:nvSpPr>
            <p:cNvPr id="135" name="Oval 80"/>
            <p:cNvSpPr>
              <a:spLocks noChangeAspect="1" noChangeArrowheads="1"/>
            </p:cNvSpPr>
            <p:nvPr/>
          </p:nvSpPr>
          <p:spPr bwMode="auto">
            <a:xfrm>
              <a:off x="1573" y="2405"/>
              <a:ext cx="22" cy="27"/>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endParaRPr lang="en-US">
                <a:solidFill>
                  <a:srgbClr val="FF0000"/>
                </a:solidFill>
              </a:endParaRPr>
            </a:p>
          </p:txBody>
        </p:sp>
        <p:sp>
          <p:nvSpPr>
            <p:cNvPr id="136" name="Oval 81"/>
            <p:cNvSpPr>
              <a:spLocks noChangeAspect="1" noChangeArrowheads="1"/>
            </p:cNvSpPr>
            <p:nvPr/>
          </p:nvSpPr>
          <p:spPr bwMode="auto">
            <a:xfrm>
              <a:off x="1723" y="2444"/>
              <a:ext cx="22" cy="2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endParaRPr lang="en-US">
                <a:solidFill>
                  <a:srgbClr val="FF0000"/>
                </a:solidFill>
              </a:endParaRPr>
            </a:p>
          </p:txBody>
        </p:sp>
        <p:sp>
          <p:nvSpPr>
            <p:cNvPr id="137" name="Oval 82"/>
            <p:cNvSpPr>
              <a:spLocks noChangeAspect="1" noChangeArrowheads="1"/>
            </p:cNvSpPr>
            <p:nvPr/>
          </p:nvSpPr>
          <p:spPr bwMode="auto">
            <a:xfrm>
              <a:off x="1724" y="2378"/>
              <a:ext cx="22" cy="2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endParaRPr lang="en-US">
                <a:solidFill>
                  <a:srgbClr val="FF0000"/>
                </a:solidFill>
              </a:endParaRPr>
            </a:p>
          </p:txBody>
        </p:sp>
        <p:sp>
          <p:nvSpPr>
            <p:cNvPr id="138" name="Oval 83"/>
            <p:cNvSpPr>
              <a:spLocks noChangeAspect="1" noChangeArrowheads="1"/>
            </p:cNvSpPr>
            <p:nvPr/>
          </p:nvSpPr>
          <p:spPr bwMode="auto">
            <a:xfrm>
              <a:off x="1815" y="2167"/>
              <a:ext cx="22" cy="27"/>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endParaRPr lang="en-US">
                <a:solidFill>
                  <a:srgbClr val="FF0000"/>
                </a:solidFill>
              </a:endParaRPr>
            </a:p>
          </p:txBody>
        </p:sp>
        <p:sp>
          <p:nvSpPr>
            <p:cNvPr id="139" name="Rectangle 84"/>
            <p:cNvSpPr>
              <a:spLocks noChangeAspect="1" noChangeArrowheads="1"/>
            </p:cNvSpPr>
            <p:nvPr/>
          </p:nvSpPr>
          <p:spPr bwMode="auto">
            <a:xfrm>
              <a:off x="1675" y="2630"/>
              <a:ext cx="45" cy="1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40" name="Line 85"/>
            <p:cNvSpPr>
              <a:spLocks noChangeAspect="1" noChangeShapeType="1"/>
            </p:cNvSpPr>
            <p:nvPr/>
          </p:nvSpPr>
          <p:spPr bwMode="auto">
            <a:xfrm>
              <a:off x="793" y="2071"/>
              <a:ext cx="1396" cy="775"/>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41" name="Rectangle 86"/>
            <p:cNvSpPr>
              <a:spLocks noChangeAspect="1" noChangeArrowheads="1"/>
            </p:cNvSpPr>
            <p:nvPr/>
          </p:nvSpPr>
          <p:spPr bwMode="auto">
            <a:xfrm>
              <a:off x="1518" y="2564"/>
              <a:ext cx="45" cy="1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42" name="Rectangle 87"/>
            <p:cNvSpPr>
              <a:spLocks noChangeAspect="1" noChangeArrowheads="1"/>
            </p:cNvSpPr>
            <p:nvPr/>
          </p:nvSpPr>
          <p:spPr bwMode="auto">
            <a:xfrm>
              <a:off x="1555" y="2635"/>
              <a:ext cx="44" cy="12"/>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43" name="Rectangle 88"/>
            <p:cNvSpPr>
              <a:spLocks noChangeAspect="1" noChangeArrowheads="1"/>
            </p:cNvSpPr>
            <p:nvPr/>
          </p:nvSpPr>
          <p:spPr bwMode="auto">
            <a:xfrm>
              <a:off x="1464" y="2635"/>
              <a:ext cx="45" cy="12"/>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44" name="Rectangle 89"/>
            <p:cNvSpPr>
              <a:spLocks noChangeAspect="1" noChangeArrowheads="1"/>
            </p:cNvSpPr>
            <p:nvPr/>
          </p:nvSpPr>
          <p:spPr bwMode="auto">
            <a:xfrm>
              <a:off x="1319" y="2458"/>
              <a:ext cx="45" cy="1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45" name="Rectangle 90"/>
            <p:cNvSpPr>
              <a:spLocks noChangeAspect="1" noChangeArrowheads="1"/>
            </p:cNvSpPr>
            <p:nvPr/>
          </p:nvSpPr>
          <p:spPr bwMode="auto">
            <a:xfrm>
              <a:off x="1337" y="2546"/>
              <a:ext cx="45" cy="1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46" name="Rectangle 91"/>
            <p:cNvSpPr>
              <a:spLocks noChangeAspect="1" noChangeArrowheads="1"/>
            </p:cNvSpPr>
            <p:nvPr/>
          </p:nvSpPr>
          <p:spPr bwMode="auto">
            <a:xfrm>
              <a:off x="1446" y="2582"/>
              <a:ext cx="44" cy="1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47" name="Rectangle 92"/>
            <p:cNvSpPr>
              <a:spLocks noChangeAspect="1" noChangeArrowheads="1"/>
            </p:cNvSpPr>
            <p:nvPr/>
          </p:nvSpPr>
          <p:spPr bwMode="auto">
            <a:xfrm>
              <a:off x="1138" y="2370"/>
              <a:ext cx="44" cy="1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48" name="Rectangle 93"/>
            <p:cNvSpPr>
              <a:spLocks noChangeAspect="1" noChangeArrowheads="1"/>
            </p:cNvSpPr>
            <p:nvPr/>
          </p:nvSpPr>
          <p:spPr bwMode="auto">
            <a:xfrm>
              <a:off x="1102" y="2423"/>
              <a:ext cx="44" cy="1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49" name="Rectangle 94"/>
            <p:cNvSpPr>
              <a:spLocks noChangeAspect="1" noChangeArrowheads="1"/>
            </p:cNvSpPr>
            <p:nvPr/>
          </p:nvSpPr>
          <p:spPr bwMode="auto">
            <a:xfrm>
              <a:off x="1210" y="2405"/>
              <a:ext cx="45" cy="1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0" name="Rectangle 95"/>
            <p:cNvSpPr>
              <a:spLocks noChangeAspect="1" noChangeArrowheads="1"/>
            </p:cNvSpPr>
            <p:nvPr/>
          </p:nvSpPr>
          <p:spPr bwMode="auto">
            <a:xfrm>
              <a:off x="1210" y="2546"/>
              <a:ext cx="45" cy="1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1" name="Rectangle 96"/>
            <p:cNvSpPr>
              <a:spLocks noChangeAspect="1" noChangeArrowheads="1"/>
            </p:cNvSpPr>
            <p:nvPr/>
          </p:nvSpPr>
          <p:spPr bwMode="auto">
            <a:xfrm>
              <a:off x="1247" y="2476"/>
              <a:ext cx="44" cy="1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2" name="Rectangle 97"/>
            <p:cNvSpPr>
              <a:spLocks noChangeAspect="1" noChangeArrowheads="1"/>
            </p:cNvSpPr>
            <p:nvPr/>
          </p:nvSpPr>
          <p:spPr bwMode="auto">
            <a:xfrm>
              <a:off x="1428" y="2476"/>
              <a:ext cx="44" cy="1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3" name="Rectangle 98"/>
            <p:cNvSpPr>
              <a:spLocks noChangeAspect="1" noChangeArrowheads="1"/>
            </p:cNvSpPr>
            <p:nvPr/>
          </p:nvSpPr>
          <p:spPr bwMode="auto">
            <a:xfrm>
              <a:off x="1265" y="2670"/>
              <a:ext cx="44" cy="1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4" name="Rectangle 99"/>
            <p:cNvSpPr>
              <a:spLocks noChangeAspect="1" noChangeArrowheads="1"/>
            </p:cNvSpPr>
            <p:nvPr/>
          </p:nvSpPr>
          <p:spPr bwMode="auto">
            <a:xfrm>
              <a:off x="1591" y="2564"/>
              <a:ext cx="44" cy="1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5" name="Rectangle 100"/>
            <p:cNvSpPr>
              <a:spLocks noChangeAspect="1" noChangeArrowheads="1"/>
            </p:cNvSpPr>
            <p:nvPr/>
          </p:nvSpPr>
          <p:spPr bwMode="auto">
            <a:xfrm>
              <a:off x="1120" y="2300"/>
              <a:ext cx="44" cy="1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6" name="Rectangle 101"/>
            <p:cNvSpPr>
              <a:spLocks noChangeAspect="1" noChangeArrowheads="1"/>
            </p:cNvSpPr>
            <p:nvPr/>
          </p:nvSpPr>
          <p:spPr bwMode="auto">
            <a:xfrm>
              <a:off x="1301" y="2405"/>
              <a:ext cx="44" cy="1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7" name="Rectangle 102"/>
            <p:cNvSpPr>
              <a:spLocks noChangeAspect="1" noChangeArrowheads="1"/>
            </p:cNvSpPr>
            <p:nvPr/>
          </p:nvSpPr>
          <p:spPr bwMode="auto">
            <a:xfrm>
              <a:off x="1192" y="2687"/>
              <a:ext cx="45" cy="1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8" name="Rectangle 103"/>
            <p:cNvSpPr>
              <a:spLocks noChangeAspect="1" noChangeArrowheads="1"/>
            </p:cNvSpPr>
            <p:nvPr/>
          </p:nvSpPr>
          <p:spPr bwMode="auto">
            <a:xfrm>
              <a:off x="1192" y="2458"/>
              <a:ext cx="45" cy="1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sp>
        <p:nvSpPr>
          <p:cNvPr id="105" name="Line 104"/>
          <p:cNvSpPr>
            <a:spLocks noChangeAspect="1" noChangeShapeType="1"/>
          </p:cNvSpPr>
          <p:nvPr/>
        </p:nvSpPr>
        <p:spPr bwMode="auto">
          <a:xfrm>
            <a:off x="5431631" y="3143250"/>
            <a:ext cx="0" cy="1085850"/>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6" name="Line 105"/>
          <p:cNvSpPr>
            <a:spLocks noChangeAspect="1" noChangeShapeType="1"/>
          </p:cNvSpPr>
          <p:nvPr/>
        </p:nvSpPr>
        <p:spPr bwMode="auto">
          <a:xfrm>
            <a:off x="5431632" y="4229100"/>
            <a:ext cx="1296590" cy="1191"/>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7" name="Line 106"/>
          <p:cNvSpPr>
            <a:spLocks noChangeAspect="1" noChangeShapeType="1"/>
          </p:cNvSpPr>
          <p:nvPr/>
        </p:nvSpPr>
        <p:spPr bwMode="auto">
          <a:xfrm flipH="1">
            <a:off x="4837510" y="4229101"/>
            <a:ext cx="594122" cy="659606"/>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8" name="Line 107"/>
          <p:cNvSpPr>
            <a:spLocks noChangeAspect="1" noChangeShapeType="1"/>
          </p:cNvSpPr>
          <p:nvPr/>
        </p:nvSpPr>
        <p:spPr bwMode="auto">
          <a:xfrm>
            <a:off x="5431632" y="4238625"/>
            <a:ext cx="197644" cy="320279"/>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109" name="AutoShape 108"/>
          <p:cNvSpPr>
            <a:spLocks noChangeAspect="1" noChangeArrowheads="1"/>
          </p:cNvSpPr>
          <p:nvPr/>
        </p:nvSpPr>
        <p:spPr bwMode="auto">
          <a:xfrm>
            <a:off x="4573191" y="3437335"/>
            <a:ext cx="2913459" cy="1040606"/>
          </a:xfrm>
          <a:prstGeom prst="parallelogram">
            <a:avLst>
              <a:gd name="adj" fmla="val 82282"/>
            </a:avLst>
          </a:prstGeom>
          <a:noFill/>
          <a:ln w="1905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0" name="Line 109"/>
          <p:cNvSpPr>
            <a:spLocks noChangeAspect="1" noChangeShapeType="1"/>
          </p:cNvSpPr>
          <p:nvPr/>
        </p:nvSpPr>
        <p:spPr bwMode="auto">
          <a:xfrm flipH="1">
            <a:off x="5137547" y="4229100"/>
            <a:ext cx="294084" cy="342900"/>
          </a:xfrm>
          <a:prstGeom prst="line">
            <a:avLst/>
          </a:prstGeom>
          <a:noFill/>
          <a:ln w="31750">
            <a:solidFill>
              <a:srgbClr val="8787E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graphicFrame>
        <p:nvGraphicFramePr>
          <p:cNvPr id="111" name="Object 110"/>
          <p:cNvGraphicFramePr>
            <a:graphicFrameLocks noChangeAspect="1"/>
          </p:cNvGraphicFramePr>
          <p:nvPr/>
        </p:nvGraphicFramePr>
        <p:xfrm>
          <a:off x="6859191" y="4114800"/>
          <a:ext cx="185738" cy="257175"/>
        </p:xfrm>
        <a:graphic>
          <a:graphicData uri="http://schemas.openxmlformats.org/presentationml/2006/ole">
            <mc:AlternateContent xmlns:mc="http://schemas.openxmlformats.org/markup-compatibility/2006">
              <mc:Choice xmlns:v="urn:schemas-microsoft-com:vml" Requires="v">
                <p:oleObj spid="_x0000_s1028" name="Equation" r:id="rId9" imgW="164880" imgH="228600" progId="Equation.3">
                  <p:embed/>
                </p:oleObj>
              </mc:Choice>
              <mc:Fallback>
                <p:oleObj name="Equation" r:id="rId9" imgW="164880" imgH="228600" progId="Equation.3">
                  <p:embed/>
                  <p:pic>
                    <p:nvPicPr>
                      <p:cNvPr id="111" name="Object 1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9191" y="4114800"/>
                        <a:ext cx="185738" cy="25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2" name="Object 111"/>
          <p:cNvGraphicFramePr>
            <a:graphicFrameLocks noChangeAspect="1"/>
          </p:cNvGraphicFramePr>
          <p:nvPr/>
        </p:nvGraphicFramePr>
        <p:xfrm>
          <a:off x="4687491" y="4800600"/>
          <a:ext cx="171450" cy="242888"/>
        </p:xfrm>
        <a:graphic>
          <a:graphicData uri="http://schemas.openxmlformats.org/presentationml/2006/ole">
            <mc:AlternateContent xmlns:mc="http://schemas.openxmlformats.org/markup-compatibility/2006">
              <mc:Choice xmlns:v="urn:schemas-microsoft-com:vml" Requires="v">
                <p:oleObj spid="_x0000_s1029" name="Equation" r:id="rId10" imgW="152280" imgH="215640" progId="Equation.3">
                  <p:embed/>
                </p:oleObj>
              </mc:Choice>
              <mc:Fallback>
                <p:oleObj name="Equation" r:id="rId10" imgW="152280" imgH="215640" progId="Equation.3">
                  <p:embed/>
                  <p:pic>
                    <p:nvPicPr>
                      <p:cNvPr id="112" name="Object 1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87491" y="4800600"/>
                        <a:ext cx="171450" cy="242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3" name="Object 112"/>
          <p:cNvGraphicFramePr>
            <a:graphicFrameLocks noChangeAspect="1"/>
          </p:cNvGraphicFramePr>
          <p:nvPr/>
        </p:nvGraphicFramePr>
        <p:xfrm>
          <a:off x="5387579" y="2936081"/>
          <a:ext cx="142875" cy="200025"/>
        </p:xfrm>
        <a:graphic>
          <a:graphicData uri="http://schemas.openxmlformats.org/presentationml/2006/ole">
            <mc:AlternateContent xmlns:mc="http://schemas.openxmlformats.org/markup-compatibility/2006">
              <mc:Choice xmlns:v="urn:schemas-microsoft-com:vml" Requires="v">
                <p:oleObj spid="_x0000_s1030" name="Equation" r:id="rId11" imgW="126720" imgH="177480" progId="Equation.3">
                  <p:embed/>
                </p:oleObj>
              </mc:Choice>
              <mc:Fallback>
                <p:oleObj name="Equation" r:id="rId11" imgW="126720" imgH="177480" progId="Equation.3">
                  <p:embed/>
                  <p:pic>
                    <p:nvPicPr>
                      <p:cNvPr id="113" name="Object 1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87579" y="2936081"/>
                        <a:ext cx="142875" cy="200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5" name="Line 114"/>
          <p:cNvSpPr>
            <a:spLocks noChangeShapeType="1"/>
          </p:cNvSpPr>
          <p:nvPr/>
        </p:nvSpPr>
        <p:spPr bwMode="auto">
          <a:xfrm flipH="1">
            <a:off x="6586538" y="3274219"/>
            <a:ext cx="114300" cy="4000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mc:AlternateContent xmlns:mc="http://schemas.openxmlformats.org/markup-compatibility/2006" xmlns:a14="http://schemas.microsoft.com/office/drawing/2010/main">
        <mc:Choice Requires="a14">
          <p:sp>
            <p:nvSpPr>
              <p:cNvPr id="2" name="Rectangle 1"/>
              <p:cNvSpPr/>
              <p:nvPr/>
            </p:nvSpPr>
            <p:spPr>
              <a:xfrm>
                <a:off x="6609429" y="2916392"/>
                <a:ext cx="1091902" cy="323165"/>
              </a:xfrm>
              <a:prstGeom prst="rect">
                <a:avLst/>
              </a:prstGeom>
              <a:ln>
                <a:solidFill>
                  <a:srgbClr val="FC0128"/>
                </a:solidFill>
              </a:ln>
            </p:spPr>
            <p:txBody>
              <a:bodyPr wrap="none">
                <a:spAutoFit/>
              </a:bodyPr>
              <a:lstStyle/>
              <a:p>
                <a14:m>
                  <m:oMath xmlns:m="http://schemas.openxmlformats.org/officeDocument/2006/math">
                    <m:sSup>
                      <m:sSupPr>
                        <m:ctrlPr>
                          <a:rPr lang="pt-BR" sz="1500" i="1">
                            <a:latin typeface="Cambria Math" panose="02040503050406030204" pitchFamily="18" charset="0"/>
                          </a:rPr>
                        </m:ctrlPr>
                      </m:sSupPr>
                      <m:e>
                        <m:r>
                          <a:rPr lang="en-US" sz="1500" b="1" i="1">
                            <a:latin typeface="Cambria Math" panose="02040503050406030204" pitchFamily="18" charset="0"/>
                          </a:rPr>
                          <m:t>𝐰</m:t>
                        </m:r>
                      </m:e>
                      <m:sup>
                        <m:r>
                          <a:rPr lang="en-US" sz="1500">
                            <a:latin typeface="Cambria Math" panose="02040503050406030204" pitchFamily="18" charset="0"/>
                          </a:rPr>
                          <m:t>′</m:t>
                        </m:r>
                        <m:r>
                          <a:rPr lang="en-US" sz="1500">
                            <a:latin typeface="Cambria Math" panose="02040503050406030204" pitchFamily="18" charset="0"/>
                          </a:rPr>
                          <m:t>𝑇</m:t>
                        </m:r>
                      </m:sup>
                    </m:sSup>
                    <m:r>
                      <a:rPr lang="pt-BR" sz="1500">
                        <a:latin typeface="Cambria Math" panose="02040503050406030204" pitchFamily="18" charset="0"/>
                      </a:rPr>
                      <m:t>∙</m:t>
                    </m:r>
                    <m:r>
                      <a:rPr lang="en-US" sz="1500" b="1" i="1">
                        <a:latin typeface="Cambria Math" panose="02040503050406030204" pitchFamily="18" charset="0"/>
                      </a:rPr>
                      <m:t>𝐱</m:t>
                    </m:r>
                  </m:oMath>
                </a14:m>
                <a:r>
                  <a:rPr lang="en-US" sz="1500" dirty="0"/>
                  <a:t>’ = 0</a:t>
                </a:r>
              </a:p>
            </p:txBody>
          </p:sp>
        </mc:Choice>
        <mc:Fallback xmlns="">
          <p:sp>
            <p:nvSpPr>
              <p:cNvPr id="2" name="Rectangle 1"/>
              <p:cNvSpPr>
                <a:spLocks noRot="1" noChangeAspect="1" noMove="1" noResize="1" noEditPoints="1" noAdjustHandles="1" noChangeArrowheads="1" noChangeShapeType="1" noTextEdit="1"/>
              </p:cNvSpPr>
              <p:nvPr/>
            </p:nvSpPr>
            <p:spPr>
              <a:xfrm>
                <a:off x="6609429" y="2916392"/>
                <a:ext cx="1091902" cy="323165"/>
              </a:xfrm>
              <a:prstGeom prst="rect">
                <a:avLst/>
              </a:prstGeom>
              <a:blipFill>
                <a:blip r:embed="rId13"/>
                <a:stretch>
                  <a:fillRect t="-1818" r="-1105" b="-18182"/>
                </a:stretch>
              </a:blipFill>
              <a:ln>
                <a:solidFill>
                  <a:srgbClr val="FC0128"/>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1" name="Rectangle 160"/>
              <p:cNvSpPr/>
              <p:nvPr/>
            </p:nvSpPr>
            <p:spPr>
              <a:xfrm>
                <a:off x="718641" y="3056820"/>
                <a:ext cx="1058238" cy="323165"/>
              </a:xfrm>
              <a:prstGeom prst="rect">
                <a:avLst/>
              </a:prstGeom>
              <a:ln>
                <a:solidFill>
                  <a:srgbClr val="FC0128"/>
                </a:solidFill>
              </a:ln>
            </p:spPr>
            <p:txBody>
              <a:bodyPr wrap="none">
                <a:spAutoFit/>
              </a:bodyPr>
              <a:lstStyle/>
              <a:p>
                <a14:m>
                  <m:oMath xmlns:m="http://schemas.openxmlformats.org/officeDocument/2006/math">
                    <m:sSup>
                      <m:sSupPr>
                        <m:ctrlPr>
                          <a:rPr lang="pt-BR" sz="1500" i="1">
                            <a:latin typeface="Cambria Math" panose="02040503050406030204" pitchFamily="18" charset="0"/>
                          </a:rPr>
                        </m:ctrlPr>
                      </m:sSupPr>
                      <m:e>
                        <m:r>
                          <a:rPr lang="en-US" sz="1500" b="1" i="1">
                            <a:latin typeface="Cambria Math" panose="02040503050406030204" pitchFamily="18" charset="0"/>
                          </a:rPr>
                          <m:t>𝐰</m:t>
                        </m:r>
                      </m:e>
                      <m:sup>
                        <m:r>
                          <a:rPr lang="en-US" sz="1500">
                            <a:latin typeface="Cambria Math" panose="02040503050406030204" pitchFamily="18" charset="0"/>
                          </a:rPr>
                          <m:t>𝑇</m:t>
                        </m:r>
                      </m:sup>
                    </m:sSup>
                    <m:r>
                      <a:rPr lang="pt-BR" sz="1500">
                        <a:latin typeface="Cambria Math" panose="02040503050406030204" pitchFamily="18" charset="0"/>
                      </a:rPr>
                      <m:t>∙</m:t>
                    </m:r>
                    <m:r>
                      <a:rPr lang="en-US" sz="1500" b="1" i="1">
                        <a:latin typeface="Cambria Math" panose="02040503050406030204" pitchFamily="18" charset="0"/>
                      </a:rPr>
                      <m:t>𝐱</m:t>
                    </m:r>
                  </m:oMath>
                </a14:m>
                <a:r>
                  <a:rPr lang="en-US" sz="1500" dirty="0"/>
                  <a:t> = </a:t>
                </a:r>
                <a:r>
                  <a:rPr lang="en-US" sz="1500" dirty="0">
                    <a:sym typeface="Symbol" pitchFamily="18" charset="2"/>
                  </a:rPr>
                  <a:t> </a:t>
                </a:r>
                <a:endParaRPr lang="en-US" sz="1500" dirty="0"/>
              </a:p>
            </p:txBody>
          </p:sp>
        </mc:Choice>
        <mc:Fallback xmlns="">
          <p:sp>
            <p:nvSpPr>
              <p:cNvPr id="161" name="Rectangle 160"/>
              <p:cNvSpPr>
                <a:spLocks noRot="1" noChangeAspect="1" noMove="1" noResize="1" noEditPoints="1" noAdjustHandles="1" noChangeArrowheads="1" noChangeShapeType="1" noTextEdit="1"/>
              </p:cNvSpPr>
              <p:nvPr/>
            </p:nvSpPr>
            <p:spPr>
              <a:xfrm>
                <a:off x="718641" y="3056820"/>
                <a:ext cx="1058238" cy="323165"/>
              </a:xfrm>
              <a:prstGeom prst="rect">
                <a:avLst/>
              </a:prstGeom>
              <a:blipFill>
                <a:blip r:embed="rId14"/>
                <a:stretch>
                  <a:fillRect t="-1818" b="-18182"/>
                </a:stretch>
              </a:blipFill>
              <a:ln>
                <a:solidFill>
                  <a:srgbClr val="FC0128"/>
                </a:solidFill>
              </a:ln>
            </p:spPr>
            <p:txBody>
              <a:bodyPr/>
              <a:lstStyle/>
              <a:p>
                <a:r>
                  <a:rPr lang="en-US">
                    <a:noFill/>
                  </a:rPr>
                  <a:t> </a:t>
                </a:r>
              </a:p>
            </p:txBody>
          </p:sp>
        </mc:Fallback>
      </mc:AlternateContent>
      <p:sp>
        <p:nvSpPr>
          <p:cNvPr id="114" name="Line 114">
            <a:extLst>
              <a:ext uri="{FF2B5EF4-FFF2-40B4-BE49-F238E27FC236}">
                <a16:creationId xmlns:a16="http://schemas.microsoft.com/office/drawing/2014/main" id="{F788B7C5-FA10-D74B-993D-D3D6F2EF1D2C}"/>
              </a:ext>
            </a:extLst>
          </p:cNvPr>
          <p:cNvSpPr>
            <a:spLocks noChangeShapeType="1"/>
          </p:cNvSpPr>
          <p:nvPr/>
        </p:nvSpPr>
        <p:spPr bwMode="auto">
          <a:xfrm>
            <a:off x="1776879" y="3209726"/>
            <a:ext cx="531823" cy="7232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Tree>
    <p:extLst>
      <p:ext uri="{BB962C8B-B14F-4D97-AF65-F5344CB8AC3E}">
        <p14:creationId xmlns:p14="http://schemas.microsoft.com/office/powerpoint/2010/main" val="40129884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9935B-CB20-EB4B-BDAD-0105DED8496A}"/>
              </a:ext>
            </a:extLst>
          </p:cNvPr>
          <p:cNvSpPr>
            <a:spLocks noGrp="1"/>
          </p:cNvSpPr>
          <p:nvPr>
            <p:ph type="ctrTitle" idx="4294967295"/>
          </p:nvPr>
        </p:nvSpPr>
        <p:spPr>
          <a:xfrm>
            <a:off x="873919" y="1518319"/>
            <a:ext cx="7396162" cy="1747838"/>
          </a:xfrm>
        </p:spPr>
        <p:txBody>
          <a:bodyPr/>
          <a:lstStyle/>
          <a:p>
            <a:pPr algn="ctr"/>
            <a:r>
              <a:rPr lang="en-US" dirty="0"/>
              <a:t>Perceptron</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D4698601-6FAF-4BA1-B9A6-98184F044E0C}"/>
                  </a:ext>
                </a:extLst>
              </p:cNvPr>
              <p:cNvSpPr/>
              <p:nvPr/>
            </p:nvSpPr>
            <p:spPr>
              <a:xfrm>
                <a:off x="5643749" y="1857943"/>
                <a:ext cx="3461656" cy="2631490"/>
              </a:xfrm>
              <a:prstGeom prst="rect">
                <a:avLst/>
              </a:prstGeom>
              <a:solidFill>
                <a:srgbClr val="FFFFCC"/>
              </a:solidFill>
              <a:ln>
                <a:solidFill>
                  <a:schemeClr val="accent1"/>
                </a:solidFill>
              </a:ln>
            </p:spPr>
            <p:txBody>
              <a:bodyPr wrap="square">
                <a:spAutoFit/>
              </a:bodyPr>
              <a:lstStyle/>
              <a:p>
                <a:r>
                  <a:rPr lang="en-US" sz="1500" dirty="0">
                    <a:solidFill>
                      <a:srgbClr val="0000FF"/>
                    </a:solidFill>
                    <a:latin typeface="+mj-lt"/>
                  </a:rPr>
                  <a:t>Earlier: </a:t>
                </a:r>
              </a:p>
              <a:p>
                <a:pPr marL="257175" indent="-257175">
                  <a:buFont typeface="Arial" panose="020B0604020202020204" pitchFamily="34" charset="0"/>
                  <a:buChar char="•"/>
                </a:pPr>
                <a:r>
                  <a:rPr lang="en-US" sz="1500" dirty="0">
                    <a:latin typeface="+mj-lt"/>
                  </a:rPr>
                  <a:t>Talked about various learning protocols &amp; on algorithms for conjunctions. </a:t>
                </a:r>
              </a:p>
              <a:p>
                <a:pPr marL="214313" indent="-214313">
                  <a:buFont typeface="Arial" panose="020B0604020202020204" pitchFamily="34" charset="0"/>
                  <a:buChar char="•"/>
                </a:pPr>
                <a:r>
                  <a:rPr lang="en-US" sz="1500" dirty="0">
                    <a:latin typeface="+mj-lt"/>
                  </a:rPr>
                  <a:t>Measured performance of algorithms in terms of bounding the </a:t>
                </a:r>
                <a:r>
                  <a:rPr lang="en-US" sz="1500" dirty="0">
                    <a:solidFill>
                      <a:srgbClr val="0000FF"/>
                    </a:solidFill>
                    <a:latin typeface="+mj-lt"/>
                  </a:rPr>
                  <a:t>number of mistakes </a:t>
                </a:r>
                <a:r>
                  <a:rPr lang="en-US" sz="1500" dirty="0">
                    <a:latin typeface="+mj-lt"/>
                  </a:rPr>
                  <a:t>that algorithm makes. </a:t>
                </a:r>
              </a:p>
              <a:p>
                <a:pPr marL="214313" indent="-214313">
                  <a:buFont typeface="Arial" panose="020B0604020202020204" pitchFamily="34" charset="0"/>
                  <a:buChar char="•"/>
                </a:pPr>
                <a:r>
                  <a:rPr lang="en-US" sz="1500" dirty="0">
                    <a:latin typeface="+mj-lt"/>
                  </a:rPr>
                  <a:t>Showed that in the case of a </a:t>
                </a:r>
                <a:r>
                  <a:rPr lang="en-US" sz="1500" dirty="0">
                    <a:solidFill>
                      <a:srgbClr val="0000FF"/>
                    </a:solidFill>
                    <a:latin typeface="+mj-lt"/>
                  </a:rPr>
                  <a:t>finite concept</a:t>
                </a:r>
                <a:r>
                  <a:rPr lang="en-US" sz="1500" dirty="0">
                    <a:latin typeface="+mj-lt"/>
                  </a:rPr>
                  <a:t> class we will stop making mistakes at some point (a “theoretical” algorithm had </a:t>
                </a:r>
                <a14:m>
                  <m:oMath xmlns:m="http://schemas.openxmlformats.org/officeDocument/2006/math">
                    <m:r>
                      <m:rPr>
                        <m:sty m:val="p"/>
                      </m:rPr>
                      <a:rPr lang="en-US" sz="1500" i="1" dirty="0" smtClean="0">
                        <a:latin typeface="Cambria Math" panose="02040503050406030204" pitchFamily="18" charset="0"/>
                      </a:rPr>
                      <m:t>log</m:t>
                    </m:r>
                    <m:r>
                      <a:rPr lang="en-US" sz="1500" i="1" dirty="0" smtClean="0">
                        <a:latin typeface="Cambria Math" panose="02040503050406030204" pitchFamily="18" charset="0"/>
                      </a:rPr>
                      <m:t>⁡|</m:t>
                    </m:r>
                    <m:r>
                      <a:rPr lang="en-US" sz="1500" i="1" dirty="0" smtClean="0">
                        <a:latin typeface="Cambria Math" panose="02040503050406030204" pitchFamily="18" charset="0"/>
                      </a:rPr>
                      <m:t>𝐶</m:t>
                    </m:r>
                    <m:r>
                      <a:rPr lang="en-US" sz="1500" i="1" dirty="0">
                        <a:latin typeface="Cambria Math" panose="02040503050406030204" pitchFamily="18" charset="0"/>
                      </a:rPr>
                      <m:t>|</m:t>
                    </m:r>
                  </m:oMath>
                </a14:m>
                <a:r>
                  <a:rPr lang="en-US" sz="1500" dirty="0">
                    <a:latin typeface="+mj-lt"/>
                  </a:rPr>
                  <a:t> mistakes.</a:t>
                </a:r>
              </a:p>
            </p:txBody>
          </p:sp>
        </mc:Choice>
        <mc:Fallback xmlns="">
          <p:sp>
            <p:nvSpPr>
              <p:cNvPr id="3" name="Rectangle 2">
                <a:extLst>
                  <a:ext uri="{FF2B5EF4-FFF2-40B4-BE49-F238E27FC236}">
                    <a16:creationId xmlns:a16="http://schemas.microsoft.com/office/drawing/2014/main" id="{D4698601-6FAF-4BA1-B9A6-98184F044E0C}"/>
                  </a:ext>
                </a:extLst>
              </p:cNvPr>
              <p:cNvSpPr>
                <a:spLocks noRot="1" noChangeAspect="1" noMove="1" noResize="1" noEditPoints="1" noAdjustHandles="1" noChangeArrowheads="1" noChangeShapeType="1" noTextEdit="1"/>
              </p:cNvSpPr>
              <p:nvPr/>
            </p:nvSpPr>
            <p:spPr>
              <a:xfrm>
                <a:off x="5643749" y="1857943"/>
                <a:ext cx="3461656" cy="2631490"/>
              </a:xfrm>
              <a:prstGeom prst="rect">
                <a:avLst/>
              </a:prstGeom>
              <a:blipFill>
                <a:blip r:embed="rId2"/>
                <a:stretch>
                  <a:fillRect l="-526" t="-231" r="-1228" b="-1386"/>
                </a:stretch>
              </a:blipFill>
              <a:ln>
                <a:solidFill>
                  <a:schemeClr val="accent1"/>
                </a:solidFill>
              </a:ln>
            </p:spPr>
            <p:txBody>
              <a:bodyPr/>
              <a:lstStyle/>
              <a:p>
                <a:r>
                  <a:rPr lang="en-US">
                    <a:noFill/>
                  </a:rPr>
                  <a:t> </a:t>
                </a:r>
              </a:p>
            </p:txBody>
          </p:sp>
        </mc:Fallback>
      </mc:AlternateContent>
    </p:spTree>
    <p:extLst>
      <p:ext uri="{BB962C8B-B14F-4D97-AF65-F5344CB8AC3E}">
        <p14:creationId xmlns:p14="http://schemas.microsoft.com/office/powerpoint/2010/main" val="4082593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C921938-476A-4922-BE24-3B8F6A2854D9}" type="slidenum">
              <a:rPr lang="en-US" smtClean="0"/>
              <a:pPr/>
              <a:t>37</a:t>
            </a:fld>
            <a:endParaRPr lang="en-US" dirty="0"/>
          </a:p>
        </p:txBody>
      </p:sp>
      <p:sp>
        <p:nvSpPr>
          <p:cNvPr id="731138" name="Rectangle 2"/>
          <p:cNvSpPr>
            <a:spLocks noGrp="1" noChangeArrowheads="1"/>
          </p:cNvSpPr>
          <p:nvPr>
            <p:ph type="title"/>
          </p:nvPr>
        </p:nvSpPr>
        <p:spPr/>
        <p:txBody>
          <a:bodyPr/>
          <a:lstStyle/>
          <a:p>
            <a:r>
              <a:rPr lang="en-US" dirty="0"/>
              <a:t>Perceptron learning rule</a:t>
            </a:r>
          </a:p>
        </p:txBody>
      </p:sp>
      <p:sp>
        <p:nvSpPr>
          <p:cNvPr id="731139" name="Rectangle 3"/>
          <p:cNvSpPr>
            <a:spLocks noGrp="1" noChangeArrowheads="1"/>
          </p:cNvSpPr>
          <p:nvPr>
            <p:ph idx="1"/>
          </p:nvPr>
        </p:nvSpPr>
        <p:spPr/>
        <p:txBody>
          <a:bodyPr/>
          <a:lstStyle/>
          <a:p>
            <a:r>
              <a:rPr lang="en-US" dirty="0"/>
              <a:t>On-line, mistake driven algorithm.</a:t>
            </a:r>
          </a:p>
          <a:p>
            <a:r>
              <a:rPr lang="en-US" dirty="0"/>
              <a:t>Rosenblatt (1959) suggested that when a target output value is provided for a single neuron with fixed input, it can incrementally change weights and learn to produce the output using the </a:t>
            </a:r>
            <a:r>
              <a:rPr lang="en-US" u="sng" dirty="0"/>
              <a:t>Perceptron learning rule</a:t>
            </a:r>
          </a:p>
          <a:p>
            <a:r>
              <a:rPr lang="en-US" dirty="0"/>
              <a:t>(Perceptron == Linear Threshold Unit)</a:t>
            </a:r>
          </a:p>
        </p:txBody>
      </p:sp>
      <p:grpSp>
        <p:nvGrpSpPr>
          <p:cNvPr id="731140" name="Group 4"/>
          <p:cNvGrpSpPr>
            <a:grpSpLocks/>
          </p:cNvGrpSpPr>
          <p:nvPr/>
        </p:nvGrpSpPr>
        <p:grpSpPr bwMode="auto">
          <a:xfrm>
            <a:off x="2457827" y="3400443"/>
            <a:ext cx="5244703" cy="1491854"/>
            <a:chOff x="519" y="2784"/>
            <a:chExt cx="4405" cy="1253"/>
          </a:xfrm>
        </p:grpSpPr>
        <p:sp>
          <p:nvSpPr>
            <p:cNvPr id="731141" name="Oval 5"/>
            <p:cNvSpPr>
              <a:spLocks noChangeArrowheads="1"/>
            </p:cNvSpPr>
            <p:nvPr/>
          </p:nvSpPr>
          <p:spPr bwMode="auto">
            <a:xfrm>
              <a:off x="1837" y="3438"/>
              <a:ext cx="48" cy="42"/>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731142" name="Oval 6"/>
            <p:cNvSpPr>
              <a:spLocks noChangeArrowheads="1"/>
            </p:cNvSpPr>
            <p:nvPr/>
          </p:nvSpPr>
          <p:spPr bwMode="auto">
            <a:xfrm>
              <a:off x="1067" y="3019"/>
              <a:ext cx="48" cy="42"/>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731143" name="Oval 7"/>
            <p:cNvSpPr>
              <a:spLocks noChangeArrowheads="1"/>
            </p:cNvSpPr>
            <p:nvPr/>
          </p:nvSpPr>
          <p:spPr bwMode="auto">
            <a:xfrm>
              <a:off x="1067" y="3187"/>
              <a:ext cx="48" cy="42"/>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731144" name="Oval 8"/>
            <p:cNvSpPr>
              <a:spLocks noChangeArrowheads="1"/>
            </p:cNvSpPr>
            <p:nvPr/>
          </p:nvSpPr>
          <p:spPr bwMode="auto">
            <a:xfrm>
              <a:off x="1067" y="3355"/>
              <a:ext cx="48" cy="42"/>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731145" name="Oval 9"/>
            <p:cNvSpPr>
              <a:spLocks noChangeArrowheads="1"/>
            </p:cNvSpPr>
            <p:nvPr/>
          </p:nvSpPr>
          <p:spPr bwMode="auto">
            <a:xfrm>
              <a:off x="1067" y="3522"/>
              <a:ext cx="48" cy="42"/>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731146" name="Oval 10"/>
            <p:cNvSpPr>
              <a:spLocks noChangeArrowheads="1"/>
            </p:cNvSpPr>
            <p:nvPr/>
          </p:nvSpPr>
          <p:spPr bwMode="auto">
            <a:xfrm>
              <a:off x="1067" y="3690"/>
              <a:ext cx="48" cy="42"/>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731147" name="Oval 11"/>
            <p:cNvSpPr>
              <a:spLocks noChangeArrowheads="1"/>
            </p:cNvSpPr>
            <p:nvPr/>
          </p:nvSpPr>
          <p:spPr bwMode="auto">
            <a:xfrm>
              <a:off x="1067" y="3858"/>
              <a:ext cx="48" cy="42"/>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350">
                <a:effectLst>
                  <a:outerShdw blurRad="38100" dist="38100" dir="2700000" algn="tl">
                    <a:srgbClr val="FFFFFF"/>
                  </a:outerShdw>
                </a:effectLst>
              </a:endParaRPr>
            </a:p>
          </p:txBody>
        </p:sp>
        <p:cxnSp>
          <p:nvCxnSpPr>
            <p:cNvPr id="731148" name="AutoShape 12"/>
            <p:cNvCxnSpPr>
              <a:cxnSpLocks noChangeShapeType="1"/>
              <a:stCxn id="731142" idx="5"/>
              <a:endCxn id="731141" idx="1"/>
            </p:cNvCxnSpPr>
            <p:nvPr/>
          </p:nvCxnSpPr>
          <p:spPr bwMode="auto">
            <a:xfrm>
              <a:off x="1108" y="3063"/>
              <a:ext cx="736" cy="374"/>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1149" name="AutoShape 13"/>
            <p:cNvCxnSpPr>
              <a:cxnSpLocks noChangeShapeType="1"/>
              <a:stCxn id="731141" idx="2"/>
              <a:endCxn id="731143" idx="6"/>
            </p:cNvCxnSpPr>
            <p:nvPr/>
          </p:nvCxnSpPr>
          <p:spPr bwMode="auto">
            <a:xfrm flipH="1" flipV="1">
              <a:off x="1124" y="3208"/>
              <a:ext cx="704" cy="251"/>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1150" name="AutoShape 14"/>
            <p:cNvCxnSpPr>
              <a:cxnSpLocks noChangeShapeType="1"/>
              <a:stCxn id="731144" idx="6"/>
              <a:endCxn id="731141" idx="2"/>
            </p:cNvCxnSpPr>
            <p:nvPr/>
          </p:nvCxnSpPr>
          <p:spPr bwMode="auto">
            <a:xfrm>
              <a:off x="1124" y="3376"/>
              <a:ext cx="704" cy="83"/>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1151" name="AutoShape 15"/>
            <p:cNvCxnSpPr>
              <a:cxnSpLocks noChangeShapeType="1"/>
              <a:stCxn id="731145" idx="6"/>
              <a:endCxn id="731141" idx="2"/>
            </p:cNvCxnSpPr>
            <p:nvPr/>
          </p:nvCxnSpPr>
          <p:spPr bwMode="auto">
            <a:xfrm flipV="1">
              <a:off x="1124" y="3459"/>
              <a:ext cx="704" cy="84"/>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1152" name="AutoShape 16"/>
            <p:cNvCxnSpPr>
              <a:cxnSpLocks noChangeShapeType="1"/>
              <a:stCxn id="731146" idx="6"/>
              <a:endCxn id="731141" idx="2"/>
            </p:cNvCxnSpPr>
            <p:nvPr/>
          </p:nvCxnSpPr>
          <p:spPr bwMode="auto">
            <a:xfrm flipV="1">
              <a:off x="1124" y="3459"/>
              <a:ext cx="704" cy="252"/>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1153" name="AutoShape 17"/>
            <p:cNvCxnSpPr>
              <a:cxnSpLocks noChangeShapeType="1"/>
              <a:endCxn id="731141" idx="3"/>
            </p:cNvCxnSpPr>
            <p:nvPr/>
          </p:nvCxnSpPr>
          <p:spPr bwMode="auto">
            <a:xfrm flipV="1">
              <a:off x="1115" y="3483"/>
              <a:ext cx="729" cy="420"/>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31154" name="Text Box 18"/>
            <p:cNvSpPr txBox="1">
              <a:spLocks noChangeArrowheads="1"/>
            </p:cNvSpPr>
            <p:nvPr/>
          </p:nvSpPr>
          <p:spPr bwMode="auto">
            <a:xfrm>
              <a:off x="828" y="2885"/>
              <a:ext cx="229"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500">
                  <a:solidFill>
                    <a:srgbClr val="000066"/>
                  </a:solidFill>
                  <a:latin typeface="Arial Narrow" pitchFamily="34" charset="0"/>
                </a:rPr>
                <a:t>1</a:t>
              </a:r>
              <a:endParaRPr lang="en-US" sz="2100">
                <a:solidFill>
                  <a:srgbClr val="000066"/>
                </a:solidFill>
                <a:latin typeface="Arial Narrow" pitchFamily="34" charset="0"/>
              </a:endParaRPr>
            </a:p>
          </p:txBody>
        </p:sp>
        <p:sp>
          <p:nvSpPr>
            <p:cNvPr id="731155" name="Text Box 19"/>
            <p:cNvSpPr txBox="1">
              <a:spLocks noChangeArrowheads="1"/>
            </p:cNvSpPr>
            <p:nvPr/>
          </p:nvSpPr>
          <p:spPr bwMode="auto">
            <a:xfrm>
              <a:off x="826" y="3061"/>
              <a:ext cx="229"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500">
                  <a:solidFill>
                    <a:srgbClr val="000066"/>
                  </a:solidFill>
                  <a:latin typeface="Arial Narrow" pitchFamily="34" charset="0"/>
                </a:rPr>
                <a:t>2</a:t>
              </a:r>
              <a:endParaRPr lang="en-US" sz="2100">
                <a:solidFill>
                  <a:srgbClr val="000066"/>
                </a:solidFill>
                <a:latin typeface="Arial Narrow" pitchFamily="34" charset="0"/>
              </a:endParaRPr>
            </a:p>
          </p:txBody>
        </p:sp>
        <p:sp>
          <p:nvSpPr>
            <p:cNvPr id="731156" name="Text Box 20"/>
            <p:cNvSpPr txBox="1">
              <a:spLocks noChangeArrowheads="1"/>
            </p:cNvSpPr>
            <p:nvPr/>
          </p:nvSpPr>
          <p:spPr bwMode="auto">
            <a:xfrm>
              <a:off x="826" y="3766"/>
              <a:ext cx="229"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500">
                  <a:solidFill>
                    <a:srgbClr val="000066"/>
                  </a:solidFill>
                  <a:latin typeface="Arial Narrow" pitchFamily="34" charset="0"/>
                </a:rPr>
                <a:t>6</a:t>
              </a:r>
              <a:endParaRPr lang="en-US" sz="2100">
                <a:solidFill>
                  <a:srgbClr val="000066"/>
                </a:solidFill>
                <a:latin typeface="Arial Narrow" pitchFamily="34" charset="0"/>
              </a:endParaRPr>
            </a:p>
          </p:txBody>
        </p:sp>
        <p:sp>
          <p:nvSpPr>
            <p:cNvPr id="731157" name="Text Box 21"/>
            <p:cNvSpPr txBox="1">
              <a:spLocks noChangeArrowheads="1"/>
            </p:cNvSpPr>
            <p:nvPr/>
          </p:nvSpPr>
          <p:spPr bwMode="auto">
            <a:xfrm>
              <a:off x="828" y="3262"/>
              <a:ext cx="229"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500">
                  <a:solidFill>
                    <a:srgbClr val="000066"/>
                  </a:solidFill>
                  <a:latin typeface="Arial Narrow" pitchFamily="34" charset="0"/>
                </a:rPr>
                <a:t>3</a:t>
              </a:r>
              <a:endParaRPr lang="en-US" sz="2100">
                <a:solidFill>
                  <a:srgbClr val="000066"/>
                </a:solidFill>
                <a:latin typeface="Arial Narrow" pitchFamily="34" charset="0"/>
              </a:endParaRPr>
            </a:p>
          </p:txBody>
        </p:sp>
        <p:sp>
          <p:nvSpPr>
            <p:cNvPr id="731158" name="Text Box 22"/>
            <p:cNvSpPr txBox="1">
              <a:spLocks noChangeArrowheads="1"/>
            </p:cNvSpPr>
            <p:nvPr/>
          </p:nvSpPr>
          <p:spPr bwMode="auto">
            <a:xfrm>
              <a:off x="828" y="3430"/>
              <a:ext cx="229"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500">
                  <a:solidFill>
                    <a:srgbClr val="000066"/>
                  </a:solidFill>
                  <a:latin typeface="Arial Narrow" pitchFamily="34" charset="0"/>
                </a:rPr>
                <a:t>4</a:t>
              </a:r>
              <a:endParaRPr lang="en-US" sz="2100">
                <a:solidFill>
                  <a:srgbClr val="000066"/>
                </a:solidFill>
                <a:latin typeface="Arial Narrow" pitchFamily="34" charset="0"/>
              </a:endParaRPr>
            </a:p>
          </p:txBody>
        </p:sp>
        <p:sp>
          <p:nvSpPr>
            <p:cNvPr id="731159" name="Text Box 23"/>
            <p:cNvSpPr txBox="1">
              <a:spLocks noChangeArrowheads="1"/>
            </p:cNvSpPr>
            <p:nvPr/>
          </p:nvSpPr>
          <p:spPr bwMode="auto">
            <a:xfrm>
              <a:off x="828" y="3597"/>
              <a:ext cx="229"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500">
                  <a:solidFill>
                    <a:srgbClr val="000066"/>
                  </a:solidFill>
                  <a:latin typeface="Arial Narrow" pitchFamily="34" charset="0"/>
                </a:rPr>
                <a:t>5</a:t>
              </a:r>
              <a:endParaRPr lang="en-US" sz="2100">
                <a:solidFill>
                  <a:srgbClr val="000066"/>
                </a:solidFill>
                <a:latin typeface="Arial Narrow" pitchFamily="34" charset="0"/>
              </a:endParaRPr>
            </a:p>
          </p:txBody>
        </p:sp>
        <p:sp>
          <p:nvSpPr>
            <p:cNvPr id="731160" name="Text Box 24"/>
            <p:cNvSpPr txBox="1">
              <a:spLocks noChangeArrowheads="1"/>
            </p:cNvSpPr>
            <p:nvPr/>
          </p:nvSpPr>
          <p:spPr bwMode="auto">
            <a:xfrm>
              <a:off x="1791" y="3145"/>
              <a:ext cx="229"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500">
                  <a:solidFill>
                    <a:srgbClr val="000066"/>
                  </a:solidFill>
                  <a:latin typeface="Arial Narrow" pitchFamily="34" charset="0"/>
                </a:rPr>
                <a:t>7</a:t>
              </a:r>
              <a:endParaRPr lang="en-US" sz="2100">
                <a:solidFill>
                  <a:srgbClr val="000066"/>
                </a:solidFill>
                <a:latin typeface="Arial Narrow" pitchFamily="34" charset="0"/>
              </a:endParaRPr>
            </a:p>
          </p:txBody>
        </p:sp>
        <p:graphicFrame>
          <p:nvGraphicFramePr>
            <p:cNvPr id="731161" name="Object 25"/>
            <p:cNvGraphicFramePr>
              <a:graphicFrameLocks noChangeAspect="1"/>
            </p:cNvGraphicFramePr>
            <p:nvPr/>
          </p:nvGraphicFramePr>
          <p:xfrm>
            <a:off x="1328" y="3682"/>
            <a:ext cx="345" cy="300"/>
          </p:xfrm>
          <a:graphic>
            <a:graphicData uri="http://schemas.openxmlformats.org/presentationml/2006/ole">
              <mc:AlternateContent xmlns:mc="http://schemas.openxmlformats.org/markup-compatibility/2006">
                <mc:Choice xmlns:v="urn:schemas-microsoft-com:vml" Requires="v">
                  <p:oleObj spid="_x0000_s2050" name="Equation" r:id="rId4" imgW="228600" imgH="228600" progId="Equation.3">
                    <p:embed/>
                  </p:oleObj>
                </mc:Choice>
                <mc:Fallback>
                  <p:oleObj name="Equation" r:id="rId4" imgW="228600" imgH="228600" progId="Equation.3">
                    <p:embed/>
                    <p:pic>
                      <p:nvPicPr>
                        <p:cNvPr id="731161" name="Object 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8" y="3682"/>
                          <a:ext cx="345" cy="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31162" name="Object 26"/>
            <p:cNvGraphicFramePr>
              <a:graphicFrameLocks noChangeAspect="1"/>
            </p:cNvGraphicFramePr>
            <p:nvPr/>
          </p:nvGraphicFramePr>
          <p:xfrm>
            <a:off x="1326" y="2977"/>
            <a:ext cx="325" cy="284"/>
          </p:xfrm>
          <a:graphic>
            <a:graphicData uri="http://schemas.openxmlformats.org/presentationml/2006/ole">
              <mc:AlternateContent xmlns:mc="http://schemas.openxmlformats.org/markup-compatibility/2006">
                <mc:Choice xmlns:v="urn:schemas-microsoft-com:vml" Requires="v">
                  <p:oleObj spid="_x0000_s2051" name="Equation" r:id="rId6" imgW="215640" imgH="215640" progId="Equation.3">
                    <p:embed/>
                  </p:oleObj>
                </mc:Choice>
                <mc:Fallback>
                  <p:oleObj name="Equation" r:id="rId6" imgW="215640" imgH="215640" progId="Equation.3">
                    <p:embed/>
                    <p:pic>
                      <p:nvPicPr>
                        <p:cNvPr id="731162" name="Object 2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26" y="2977"/>
                          <a:ext cx="325" cy="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31163" name="Object 27"/>
            <p:cNvGraphicFramePr>
              <a:graphicFrameLocks noChangeAspect="1"/>
            </p:cNvGraphicFramePr>
            <p:nvPr/>
          </p:nvGraphicFramePr>
          <p:xfrm>
            <a:off x="1885" y="3288"/>
            <a:ext cx="558" cy="334"/>
          </p:xfrm>
          <a:graphic>
            <a:graphicData uri="http://schemas.openxmlformats.org/presentationml/2006/ole">
              <mc:AlternateContent xmlns:mc="http://schemas.openxmlformats.org/markup-compatibility/2006">
                <mc:Choice xmlns:v="urn:schemas-microsoft-com:vml" Requires="v">
                  <p:oleObj spid="_x0000_s2052" name="Equation" r:id="rId8" imgW="368280" imgH="253800" progId="Equation.3">
                    <p:embed/>
                  </p:oleObj>
                </mc:Choice>
                <mc:Fallback>
                  <p:oleObj name="Equation" r:id="rId8" imgW="368280" imgH="253800" progId="Equation.3">
                    <p:embed/>
                    <p:pic>
                      <p:nvPicPr>
                        <p:cNvPr id="731163" name="Object 2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85" y="3288"/>
                          <a:ext cx="558" cy="3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31164" name="Oval 28"/>
            <p:cNvSpPr>
              <a:spLocks noChangeArrowheads="1"/>
            </p:cNvSpPr>
            <p:nvPr/>
          </p:nvSpPr>
          <p:spPr bwMode="auto">
            <a:xfrm>
              <a:off x="1885" y="3271"/>
              <a:ext cx="530" cy="419"/>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731165" name="Line 29"/>
            <p:cNvSpPr>
              <a:spLocks noChangeShapeType="1"/>
            </p:cNvSpPr>
            <p:nvPr/>
          </p:nvSpPr>
          <p:spPr bwMode="auto">
            <a:xfrm>
              <a:off x="2415" y="3480"/>
              <a:ext cx="81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731166" name="Oval 30"/>
            <p:cNvSpPr>
              <a:spLocks noChangeArrowheads="1"/>
            </p:cNvSpPr>
            <p:nvPr/>
          </p:nvSpPr>
          <p:spPr bwMode="auto">
            <a:xfrm>
              <a:off x="3233" y="3061"/>
              <a:ext cx="1011" cy="839"/>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731167" name="Line 31"/>
            <p:cNvSpPr>
              <a:spLocks noChangeShapeType="1"/>
            </p:cNvSpPr>
            <p:nvPr/>
          </p:nvSpPr>
          <p:spPr bwMode="auto">
            <a:xfrm>
              <a:off x="3313" y="3480"/>
              <a:ext cx="777" cy="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731168" name="Line 32"/>
            <p:cNvSpPr>
              <a:spLocks noChangeShapeType="1"/>
            </p:cNvSpPr>
            <p:nvPr/>
          </p:nvSpPr>
          <p:spPr bwMode="auto">
            <a:xfrm>
              <a:off x="3474" y="3145"/>
              <a:ext cx="2" cy="4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731169" name="Line 33"/>
            <p:cNvSpPr>
              <a:spLocks noChangeShapeType="1"/>
            </p:cNvSpPr>
            <p:nvPr/>
          </p:nvSpPr>
          <p:spPr bwMode="auto">
            <a:xfrm>
              <a:off x="3474" y="3480"/>
              <a:ext cx="233" cy="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731170" name="Line 34"/>
            <p:cNvSpPr>
              <a:spLocks noChangeShapeType="1"/>
            </p:cNvSpPr>
            <p:nvPr/>
          </p:nvSpPr>
          <p:spPr bwMode="auto">
            <a:xfrm>
              <a:off x="3721" y="3201"/>
              <a:ext cx="234" cy="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731171" name="Line 35"/>
            <p:cNvSpPr>
              <a:spLocks noChangeShapeType="1"/>
            </p:cNvSpPr>
            <p:nvPr/>
          </p:nvSpPr>
          <p:spPr bwMode="auto">
            <a:xfrm flipV="1">
              <a:off x="3713" y="3201"/>
              <a:ext cx="2" cy="279"/>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731172" name="Line 36"/>
            <p:cNvSpPr>
              <a:spLocks noChangeShapeType="1"/>
            </p:cNvSpPr>
            <p:nvPr/>
          </p:nvSpPr>
          <p:spPr bwMode="auto">
            <a:xfrm>
              <a:off x="3426" y="3187"/>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731173" name="Text Box 37"/>
            <p:cNvSpPr txBox="1">
              <a:spLocks noChangeArrowheads="1"/>
            </p:cNvSpPr>
            <p:nvPr/>
          </p:nvSpPr>
          <p:spPr bwMode="auto">
            <a:xfrm>
              <a:off x="3281" y="3061"/>
              <a:ext cx="236"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500">
                  <a:solidFill>
                    <a:srgbClr val="000066"/>
                  </a:solidFill>
                  <a:latin typeface="Arial Narrow" pitchFamily="34" charset="0"/>
                </a:rPr>
                <a:t>T</a:t>
              </a:r>
              <a:endParaRPr lang="en-US" sz="2100">
                <a:solidFill>
                  <a:srgbClr val="000066"/>
                </a:solidFill>
                <a:latin typeface="Arial Narrow" pitchFamily="34" charset="0"/>
              </a:endParaRPr>
            </a:p>
          </p:txBody>
        </p:sp>
        <p:sp>
          <p:nvSpPr>
            <p:cNvPr id="731174" name="Line 38"/>
            <p:cNvSpPr>
              <a:spLocks noChangeShapeType="1"/>
            </p:cNvSpPr>
            <p:nvPr/>
          </p:nvSpPr>
          <p:spPr bwMode="auto">
            <a:xfrm>
              <a:off x="4244" y="3480"/>
              <a:ext cx="38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aphicFrame>
          <p:nvGraphicFramePr>
            <p:cNvPr id="731175" name="Object 39"/>
            <p:cNvGraphicFramePr>
              <a:graphicFrameLocks noChangeAspect="1"/>
            </p:cNvGraphicFramePr>
            <p:nvPr/>
          </p:nvGraphicFramePr>
          <p:xfrm>
            <a:off x="4715" y="3270"/>
            <a:ext cx="209" cy="234"/>
          </p:xfrm>
          <a:graphic>
            <a:graphicData uri="http://schemas.openxmlformats.org/presentationml/2006/ole">
              <mc:AlternateContent xmlns:mc="http://schemas.openxmlformats.org/markup-compatibility/2006">
                <mc:Choice xmlns:v="urn:schemas-microsoft-com:vml" Requires="v">
                  <p:oleObj spid="_x0000_s2053" name="Equation" r:id="rId10" imgW="139680" imgH="177480" progId="Equation.3">
                    <p:embed/>
                  </p:oleObj>
                </mc:Choice>
                <mc:Fallback>
                  <p:oleObj name="Equation" r:id="rId10" imgW="139680" imgH="177480" progId="Equation.3">
                    <p:embed/>
                    <p:pic>
                      <p:nvPicPr>
                        <p:cNvPr id="731175" name="Object 3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15" y="3270"/>
                          <a:ext cx="209" cy="2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31176" name="Object 40"/>
            <p:cNvGraphicFramePr>
              <a:graphicFrameLocks noChangeAspect="1"/>
            </p:cNvGraphicFramePr>
            <p:nvPr/>
          </p:nvGraphicFramePr>
          <p:xfrm>
            <a:off x="576" y="2784"/>
            <a:ext cx="267" cy="284"/>
          </p:xfrm>
          <a:graphic>
            <a:graphicData uri="http://schemas.openxmlformats.org/presentationml/2006/ole">
              <mc:AlternateContent xmlns:mc="http://schemas.openxmlformats.org/markup-compatibility/2006">
                <mc:Choice xmlns:v="urn:schemas-microsoft-com:vml" Requires="v">
                  <p:oleObj spid="_x0000_s2054" name="Equation" r:id="rId12" imgW="177480" imgH="215640" progId="Equation.3">
                    <p:embed/>
                  </p:oleObj>
                </mc:Choice>
                <mc:Fallback>
                  <p:oleObj name="Equation" r:id="rId12" imgW="177480" imgH="215640" progId="Equation.3">
                    <p:embed/>
                    <p:pic>
                      <p:nvPicPr>
                        <p:cNvPr id="731176" name="Object 4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76" y="2784"/>
                          <a:ext cx="267" cy="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31177" name="Object 41"/>
            <p:cNvGraphicFramePr>
              <a:graphicFrameLocks noChangeAspect="1"/>
            </p:cNvGraphicFramePr>
            <p:nvPr/>
          </p:nvGraphicFramePr>
          <p:xfrm>
            <a:off x="519" y="3682"/>
            <a:ext cx="286" cy="301"/>
          </p:xfrm>
          <a:graphic>
            <a:graphicData uri="http://schemas.openxmlformats.org/presentationml/2006/ole">
              <mc:AlternateContent xmlns:mc="http://schemas.openxmlformats.org/markup-compatibility/2006">
                <mc:Choice xmlns:v="urn:schemas-microsoft-com:vml" Requires="v">
                  <p:oleObj spid="_x0000_s2055" name="Equation" r:id="rId14" imgW="190440" imgH="228600" progId="Equation.3">
                    <p:embed/>
                  </p:oleObj>
                </mc:Choice>
                <mc:Fallback>
                  <p:oleObj name="Equation" r:id="rId14" imgW="190440" imgH="228600" progId="Equation.3">
                    <p:embed/>
                    <p:pic>
                      <p:nvPicPr>
                        <p:cNvPr id="731177" name="Object 4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19" y="3682"/>
                          <a:ext cx="286" cy="3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extLst>
      <p:ext uri="{BB962C8B-B14F-4D97-AF65-F5344CB8AC3E}">
        <p14:creationId xmlns:p14="http://schemas.microsoft.com/office/powerpoint/2010/main" val="32853874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311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311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3113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7311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1139"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C921938-476A-4922-BE24-3B8F6A2854D9}" type="slidenum">
              <a:rPr lang="en-US" smtClean="0"/>
              <a:pPr/>
              <a:t>38</a:t>
            </a:fld>
            <a:endParaRPr lang="en-US" dirty="0"/>
          </a:p>
        </p:txBody>
      </p:sp>
      <p:sp>
        <p:nvSpPr>
          <p:cNvPr id="733186" name="Rectangle 2"/>
          <p:cNvSpPr>
            <a:spLocks noGrp="1" noChangeArrowheads="1"/>
          </p:cNvSpPr>
          <p:nvPr>
            <p:ph type="title"/>
          </p:nvPr>
        </p:nvSpPr>
        <p:spPr/>
        <p:txBody>
          <a:bodyPr/>
          <a:lstStyle/>
          <a:p>
            <a:r>
              <a:rPr lang="en-US" dirty="0"/>
              <a:t>Perceptron learning rule</a:t>
            </a:r>
          </a:p>
        </p:txBody>
      </p:sp>
      <mc:AlternateContent xmlns:mc="http://schemas.openxmlformats.org/markup-compatibility/2006" xmlns:a14="http://schemas.microsoft.com/office/drawing/2010/main">
        <mc:Choice Requires="a14">
          <p:sp>
            <p:nvSpPr>
              <p:cNvPr id="733187" name="Rectangle 3"/>
              <p:cNvSpPr>
                <a:spLocks noGrp="1" noChangeArrowheads="1"/>
              </p:cNvSpPr>
              <p:nvPr>
                <p:ph idx="1"/>
              </p:nvPr>
            </p:nvSpPr>
            <p:spPr/>
            <p:txBody>
              <a:bodyPr/>
              <a:lstStyle/>
              <a:p>
                <a:r>
                  <a:rPr lang="en-US" sz="2000" dirty="0"/>
                  <a:t>We learn </a:t>
                </a:r>
                <a14:m>
                  <m:oMath xmlns:m="http://schemas.openxmlformats.org/officeDocument/2006/math">
                    <m:r>
                      <a:rPr lang="en-US" sz="2000" b="0" i="1" dirty="0">
                        <a:latin typeface="Cambria Math" panose="02040503050406030204" pitchFamily="18" charset="0"/>
                      </a:rPr>
                      <m:t>𝑓</m:t>
                    </m:r>
                    <m:r>
                      <a:rPr lang="en-US" sz="2000" b="0" i="1" dirty="0">
                        <a:latin typeface="Cambria Math" panose="02040503050406030204" pitchFamily="18" charset="0"/>
                      </a:rPr>
                      <m:t>:</m:t>
                    </m:r>
                    <m:r>
                      <a:rPr lang="en-US" sz="2000" b="1" i="1" dirty="0">
                        <a:latin typeface="Cambria Math" panose="02040503050406030204" pitchFamily="18" charset="0"/>
                      </a:rPr>
                      <m:t>𝑿</m:t>
                    </m:r>
                    <m:r>
                      <a:rPr lang="en-US" sz="2000" b="0" i="1" dirty="0">
                        <a:latin typeface="Cambria Math" panose="02040503050406030204" pitchFamily="18" charset="0"/>
                      </a:rPr>
                      <m:t> </m:t>
                    </m:r>
                    <m:r>
                      <a:rPr lang="en-US" sz="2000" b="0" i="1" dirty="0">
                        <a:latin typeface="Cambria Math" panose="02040503050406030204" pitchFamily="18" charset="0"/>
                        <a:ea typeface="Cambria Math" panose="02040503050406030204" pitchFamily="18" charset="0"/>
                      </a:rPr>
                      <m:t>→</m:t>
                    </m:r>
                    <m:r>
                      <a:rPr lang="en-US" sz="2000" b="0" i="1" dirty="0" smtClean="0">
                        <a:latin typeface="Cambria Math" panose="02040503050406030204" pitchFamily="18" charset="0"/>
                        <a:ea typeface="Cambria Math" panose="02040503050406030204" pitchFamily="18" charset="0"/>
                      </a:rPr>
                      <m:t>𝑌</m:t>
                    </m:r>
                    <m:r>
                      <a:rPr lang="en-US" sz="2000" b="0" i="1" dirty="0" smtClean="0">
                        <a:latin typeface="Cambria Math" panose="02040503050406030204" pitchFamily="18" charset="0"/>
                        <a:ea typeface="Cambria Math" panose="02040503050406030204" pitchFamily="18" charset="0"/>
                      </a:rPr>
                      <m:t>=</m:t>
                    </m:r>
                    <m:d>
                      <m:dPr>
                        <m:begChr m:val="{"/>
                        <m:endChr m:val="}"/>
                        <m:ctrlPr>
                          <a:rPr lang="en-US" sz="2000" b="0" i="1" dirty="0">
                            <a:latin typeface="Cambria Math" panose="02040503050406030204" pitchFamily="18" charset="0"/>
                            <a:ea typeface="Cambria Math" panose="02040503050406030204" pitchFamily="18" charset="0"/>
                          </a:rPr>
                        </m:ctrlPr>
                      </m:dPr>
                      <m:e>
                        <m:r>
                          <a:rPr lang="en-US" sz="2000" b="0" i="1" dirty="0">
                            <a:latin typeface="Cambria Math" panose="02040503050406030204" pitchFamily="18" charset="0"/>
                            <a:ea typeface="Cambria Math" panose="02040503050406030204" pitchFamily="18" charset="0"/>
                          </a:rPr>
                          <m:t>−1, +1</m:t>
                        </m:r>
                      </m:e>
                    </m:d>
                  </m:oMath>
                </a14:m>
                <a:r>
                  <a:rPr lang="en-US" sz="2000" dirty="0">
                    <a:sym typeface="Symbol" pitchFamily="18" charset="2"/>
                  </a:rPr>
                  <a:t> represented as </a:t>
                </a:r>
                <a14:m>
                  <m:oMath xmlns:m="http://schemas.openxmlformats.org/officeDocument/2006/math">
                    <m:r>
                      <a:rPr lang="en-US" sz="2000" b="0" i="1" dirty="0">
                        <a:solidFill>
                          <a:schemeClr val="tx1">
                            <a:lumMod val="50000"/>
                            <a:lumOff val="50000"/>
                          </a:schemeClr>
                        </a:solidFill>
                        <a:latin typeface="Cambria Math" panose="02040503050406030204" pitchFamily="18" charset="0"/>
                        <a:sym typeface="Symbol" pitchFamily="18" charset="2"/>
                      </a:rPr>
                      <m:t>𝑓</m:t>
                    </m:r>
                    <m:r>
                      <a:rPr lang="en-US" sz="2000" b="0" i="1" dirty="0">
                        <a:solidFill>
                          <a:schemeClr val="tx1">
                            <a:lumMod val="50000"/>
                            <a:lumOff val="50000"/>
                          </a:schemeClr>
                        </a:solidFill>
                        <a:latin typeface="Cambria Math" panose="02040503050406030204" pitchFamily="18" charset="0"/>
                        <a:sym typeface="Symbol" pitchFamily="18" charset="2"/>
                      </a:rPr>
                      <m:t>=</m:t>
                    </m:r>
                    <m:r>
                      <m:rPr>
                        <m:sty m:val="p"/>
                      </m:rPr>
                      <a:rPr lang="en-US" sz="2000" b="0" i="0" dirty="0">
                        <a:solidFill>
                          <a:schemeClr val="tx1">
                            <a:lumMod val="50000"/>
                            <a:lumOff val="50000"/>
                          </a:schemeClr>
                        </a:solidFill>
                        <a:latin typeface="Cambria Math" panose="02040503050406030204" pitchFamily="18" charset="0"/>
                        <a:sym typeface="Symbol" pitchFamily="18" charset="2"/>
                      </a:rPr>
                      <m:t>sgn</m:t>
                    </m:r>
                    <m:r>
                      <a:rPr lang="en-US" sz="2000" b="0" i="1" dirty="0">
                        <a:solidFill>
                          <a:schemeClr val="tx1">
                            <a:lumMod val="50000"/>
                            <a:lumOff val="50000"/>
                          </a:schemeClr>
                        </a:solidFill>
                        <a:latin typeface="Cambria Math" panose="02040503050406030204" pitchFamily="18" charset="0"/>
                        <a:sym typeface="Symbol" pitchFamily="18" charset="2"/>
                      </a:rPr>
                      <m:t>⁡{</m:t>
                    </m:r>
                    <m:sSup>
                      <m:sSupPr>
                        <m:ctrlPr>
                          <a:rPr lang="en-US" sz="2000" b="0" i="1" dirty="0">
                            <a:solidFill>
                              <a:schemeClr val="tx1">
                                <a:lumMod val="50000"/>
                                <a:lumOff val="50000"/>
                              </a:schemeClr>
                            </a:solidFill>
                            <a:latin typeface="Cambria Math" panose="02040503050406030204" pitchFamily="18" charset="0"/>
                            <a:sym typeface="Symbol" pitchFamily="18" charset="2"/>
                          </a:rPr>
                        </m:ctrlPr>
                      </m:sSupPr>
                      <m:e>
                        <m:r>
                          <a:rPr lang="en-US" sz="2000" b="1" i="1" dirty="0">
                            <a:solidFill>
                              <a:schemeClr val="tx1">
                                <a:lumMod val="50000"/>
                                <a:lumOff val="50000"/>
                              </a:schemeClr>
                            </a:solidFill>
                            <a:latin typeface="Cambria Math" panose="02040503050406030204" pitchFamily="18" charset="0"/>
                            <a:sym typeface="Symbol" pitchFamily="18" charset="2"/>
                          </a:rPr>
                          <m:t>𝒘</m:t>
                        </m:r>
                      </m:e>
                      <m:sup>
                        <m:r>
                          <a:rPr lang="en-US" sz="2000" b="0" i="1" dirty="0">
                            <a:solidFill>
                              <a:schemeClr val="tx1">
                                <a:lumMod val="50000"/>
                                <a:lumOff val="50000"/>
                              </a:schemeClr>
                            </a:solidFill>
                            <a:latin typeface="Cambria Math" panose="02040503050406030204" pitchFamily="18" charset="0"/>
                            <a:sym typeface="Symbol" pitchFamily="18" charset="2"/>
                          </a:rPr>
                          <m:t>𝑇</m:t>
                        </m:r>
                      </m:sup>
                    </m:sSup>
                    <m:r>
                      <a:rPr lang="en-US" sz="2000" b="0" i="1" dirty="0">
                        <a:solidFill>
                          <a:schemeClr val="tx1">
                            <a:lumMod val="50000"/>
                            <a:lumOff val="50000"/>
                          </a:schemeClr>
                        </a:solidFill>
                        <a:latin typeface="Cambria Math" panose="02040503050406030204" pitchFamily="18" charset="0"/>
                        <a:sym typeface="Symbol" pitchFamily="18" charset="2"/>
                      </a:rPr>
                      <m:t>·</m:t>
                    </m:r>
                    <m:r>
                      <a:rPr lang="en-US" sz="2000" b="1" i="1" dirty="0">
                        <a:solidFill>
                          <a:schemeClr val="tx1">
                            <a:lumMod val="50000"/>
                            <a:lumOff val="50000"/>
                          </a:schemeClr>
                        </a:solidFill>
                        <a:latin typeface="Cambria Math" panose="02040503050406030204" pitchFamily="18" charset="0"/>
                        <a:sym typeface="Symbol" pitchFamily="18" charset="2"/>
                      </a:rPr>
                      <m:t>𝒙</m:t>
                    </m:r>
                    <m:r>
                      <a:rPr lang="en-US" sz="2000" b="0" i="1" dirty="0">
                        <a:solidFill>
                          <a:schemeClr val="tx1">
                            <a:lumMod val="50000"/>
                            <a:lumOff val="50000"/>
                          </a:schemeClr>
                        </a:solidFill>
                        <a:latin typeface="Cambria Math" panose="02040503050406030204" pitchFamily="18" charset="0"/>
                        <a:sym typeface="Symbol" pitchFamily="18" charset="2"/>
                      </a:rPr>
                      <m:t>}</m:t>
                    </m:r>
                  </m:oMath>
                </a14:m>
                <a:endParaRPr lang="en-US" sz="2000" dirty="0">
                  <a:solidFill>
                    <a:schemeClr val="tx1">
                      <a:lumMod val="50000"/>
                      <a:lumOff val="50000"/>
                    </a:schemeClr>
                  </a:solidFill>
                  <a:sym typeface="Symbol" pitchFamily="18" charset="2"/>
                </a:endParaRPr>
              </a:p>
              <a:p>
                <a:r>
                  <a:rPr lang="en-US" sz="2000" dirty="0">
                    <a:sym typeface="Symbol" pitchFamily="18" charset="2"/>
                  </a:rPr>
                  <a:t>Where </a:t>
                </a:r>
                <a14:m>
                  <m:oMath xmlns:m="http://schemas.openxmlformats.org/officeDocument/2006/math">
                    <m:r>
                      <a:rPr lang="en-US" sz="2000" b="1" i="1" dirty="0">
                        <a:latin typeface="Cambria Math" panose="02040503050406030204" pitchFamily="18" charset="0"/>
                        <a:sym typeface="Symbol" pitchFamily="18" charset="2"/>
                      </a:rPr>
                      <m:t>𝑿</m:t>
                    </m:r>
                    <m:r>
                      <a:rPr lang="en-US" sz="2000" b="0" i="1" dirty="0">
                        <a:latin typeface="Cambria Math" panose="02040503050406030204" pitchFamily="18" charset="0"/>
                        <a:sym typeface="Symbol" pitchFamily="18" charset="2"/>
                      </a:rPr>
                      <m:t>=</m:t>
                    </m:r>
                    <m:sSup>
                      <m:sSupPr>
                        <m:ctrlPr>
                          <a:rPr lang="en-US" sz="2000" b="0" i="1" dirty="0">
                            <a:latin typeface="Cambria Math" panose="02040503050406030204" pitchFamily="18" charset="0"/>
                            <a:sym typeface="Symbol" pitchFamily="18" charset="2"/>
                          </a:rPr>
                        </m:ctrlPr>
                      </m:sSupPr>
                      <m:e>
                        <m:r>
                          <a:rPr lang="en-US" sz="2000" b="0" i="1" dirty="0">
                            <a:latin typeface="Cambria Math" panose="02040503050406030204" pitchFamily="18" charset="0"/>
                            <a:sym typeface="Symbol" pitchFamily="18" charset="2"/>
                          </a:rPr>
                          <m:t>{0, 1}</m:t>
                        </m:r>
                      </m:e>
                      <m:sup>
                        <m:r>
                          <a:rPr lang="en-US" sz="2000" b="0" i="1" dirty="0">
                            <a:latin typeface="Cambria Math" panose="02040503050406030204" pitchFamily="18" charset="0"/>
                            <a:sym typeface="Symbol" pitchFamily="18" charset="2"/>
                          </a:rPr>
                          <m:t>𝑛</m:t>
                        </m:r>
                      </m:sup>
                    </m:sSup>
                  </m:oMath>
                </a14:m>
                <a:r>
                  <a:rPr lang="en-US" sz="2000" dirty="0">
                    <a:sym typeface="Symbol" pitchFamily="18" charset="2"/>
                  </a:rPr>
                  <a:t> or </a:t>
                </a:r>
                <a14:m>
                  <m:oMath xmlns:m="http://schemas.openxmlformats.org/officeDocument/2006/math">
                    <m:r>
                      <a:rPr lang="en-US" sz="2000" b="1" i="1" dirty="0">
                        <a:latin typeface="Cambria Math" panose="02040503050406030204" pitchFamily="18" charset="0"/>
                        <a:sym typeface="Symbol" pitchFamily="18" charset="2"/>
                      </a:rPr>
                      <m:t>𝑿</m:t>
                    </m:r>
                    <m:r>
                      <a:rPr lang="en-US" sz="2000" b="0" i="1" dirty="0">
                        <a:latin typeface="Cambria Math" panose="02040503050406030204" pitchFamily="18" charset="0"/>
                        <a:sym typeface="Symbol" pitchFamily="18" charset="2"/>
                      </a:rPr>
                      <m:t>=</m:t>
                    </m:r>
                    <m:sSup>
                      <m:sSupPr>
                        <m:ctrlPr>
                          <a:rPr lang="en-US" sz="2000" b="0" i="1" dirty="0">
                            <a:latin typeface="Cambria Math" panose="02040503050406030204" pitchFamily="18" charset="0"/>
                            <a:sym typeface="Symbol" pitchFamily="18" charset="2"/>
                          </a:rPr>
                        </m:ctrlPr>
                      </m:sSupPr>
                      <m:e>
                        <m:r>
                          <a:rPr lang="en-US" sz="2000" b="1" i="1" dirty="0">
                            <a:latin typeface="Cambria Math" panose="02040503050406030204" pitchFamily="18" charset="0"/>
                            <a:sym typeface="Symbol" pitchFamily="18" charset="2"/>
                          </a:rPr>
                          <m:t>𝑹</m:t>
                        </m:r>
                      </m:e>
                      <m:sup>
                        <m:r>
                          <a:rPr lang="en-US" sz="2000" b="0" i="1" dirty="0">
                            <a:latin typeface="Cambria Math" panose="02040503050406030204" pitchFamily="18" charset="0"/>
                            <a:sym typeface="Symbol" pitchFamily="18" charset="2"/>
                          </a:rPr>
                          <m:t>𝑛</m:t>
                        </m:r>
                      </m:sup>
                    </m:sSup>
                  </m:oMath>
                </a14:m>
                <a:r>
                  <a:rPr lang="en-US" sz="2000" dirty="0">
                    <a:sym typeface="Symbol" pitchFamily="18" charset="2"/>
                  </a:rPr>
                  <a:t> and </a:t>
                </a:r>
                <a14:m>
                  <m:oMath xmlns:m="http://schemas.openxmlformats.org/officeDocument/2006/math">
                    <m:r>
                      <a:rPr lang="en-US" sz="2000" b="1" i="1" dirty="0">
                        <a:latin typeface="Cambria Math" panose="02040503050406030204" pitchFamily="18" charset="0"/>
                        <a:sym typeface="Symbol" pitchFamily="18" charset="2"/>
                      </a:rPr>
                      <m:t>𝒘</m:t>
                    </m:r>
                    <m:r>
                      <a:rPr lang="en-US" sz="2000" b="0" i="1" dirty="0">
                        <a:latin typeface="Cambria Math" panose="02040503050406030204" pitchFamily="18" charset="0"/>
                        <a:ea typeface="Cambria Math" panose="02040503050406030204" pitchFamily="18" charset="0"/>
                        <a:sym typeface="Symbol" pitchFamily="18" charset="2"/>
                      </a:rPr>
                      <m:t>∈</m:t>
                    </m:r>
                    <m:sSup>
                      <m:sSupPr>
                        <m:ctrlPr>
                          <a:rPr lang="en-US" sz="2000" b="0" i="1" dirty="0">
                            <a:latin typeface="Cambria Math" panose="02040503050406030204" pitchFamily="18" charset="0"/>
                            <a:ea typeface="Cambria Math" panose="02040503050406030204" pitchFamily="18" charset="0"/>
                            <a:sym typeface="Symbol" pitchFamily="18" charset="2"/>
                          </a:rPr>
                        </m:ctrlPr>
                      </m:sSupPr>
                      <m:e>
                        <m:r>
                          <a:rPr lang="en-US" sz="2000" b="1" i="1" dirty="0">
                            <a:latin typeface="Cambria Math" panose="02040503050406030204" pitchFamily="18" charset="0"/>
                            <a:ea typeface="Cambria Math" panose="02040503050406030204" pitchFamily="18" charset="0"/>
                            <a:sym typeface="Symbol" pitchFamily="18" charset="2"/>
                          </a:rPr>
                          <m:t>𝑹</m:t>
                        </m:r>
                      </m:e>
                      <m:sup>
                        <m:r>
                          <a:rPr lang="en-US" sz="2000" b="0" i="1" dirty="0">
                            <a:latin typeface="Cambria Math" panose="02040503050406030204" pitchFamily="18" charset="0"/>
                            <a:ea typeface="Cambria Math" panose="02040503050406030204" pitchFamily="18" charset="0"/>
                            <a:sym typeface="Symbol" pitchFamily="18" charset="2"/>
                          </a:rPr>
                          <m:t>𝑛</m:t>
                        </m:r>
                      </m:sup>
                    </m:sSup>
                  </m:oMath>
                </a14:m>
                <a:endParaRPr lang="en-US" sz="2000" dirty="0">
                  <a:sym typeface="Symbol" pitchFamily="18" charset="2"/>
                </a:endParaRPr>
              </a:p>
              <a:p>
                <a:r>
                  <a:rPr lang="en-US" sz="2000" dirty="0">
                    <a:sym typeface="Symbol" pitchFamily="18" charset="2"/>
                  </a:rPr>
                  <a:t>Given Labeled examples:  </a:t>
                </a:r>
                <a14:m>
                  <m:oMath xmlns:m="http://schemas.openxmlformats.org/officeDocument/2006/math">
                    <m:r>
                      <a:rPr lang="en-US" sz="2000" b="0" i="1" dirty="0">
                        <a:latin typeface="Cambria Math" panose="02040503050406030204" pitchFamily="18" charset="0"/>
                        <a:sym typeface="Symbol" pitchFamily="18" charset="2"/>
                      </a:rPr>
                      <m:t>{</m:t>
                    </m:r>
                    <m:d>
                      <m:dPr>
                        <m:begChr m:val="{"/>
                        <m:endChr m:val="}"/>
                        <m:ctrlPr>
                          <a:rPr lang="en-US" sz="2000" b="0" i="1" dirty="0">
                            <a:latin typeface="Cambria Math" panose="02040503050406030204" pitchFamily="18" charset="0"/>
                            <a:sym typeface="Symbol" pitchFamily="18" charset="2"/>
                          </a:rPr>
                        </m:ctrlPr>
                      </m:dPr>
                      <m:e>
                        <m:sSub>
                          <m:sSubPr>
                            <m:ctrlPr>
                              <a:rPr lang="en-US" sz="2000" b="1" i="1" dirty="0">
                                <a:latin typeface="Cambria Math" panose="02040503050406030204" pitchFamily="18" charset="0"/>
                                <a:sym typeface="Symbol" pitchFamily="18" charset="2"/>
                              </a:rPr>
                            </m:ctrlPr>
                          </m:sSubPr>
                          <m:e>
                            <m:r>
                              <a:rPr lang="en-US" sz="2000" b="1" i="1" dirty="0">
                                <a:latin typeface="Cambria Math" panose="02040503050406030204" pitchFamily="18" charset="0"/>
                                <a:sym typeface="Symbol" pitchFamily="18" charset="2"/>
                              </a:rPr>
                              <m:t>𝒙</m:t>
                            </m:r>
                          </m:e>
                          <m:sub>
                            <m:r>
                              <a:rPr lang="en-US" sz="2000" b="0" i="1" dirty="0">
                                <a:latin typeface="Cambria Math" panose="02040503050406030204" pitchFamily="18" charset="0"/>
                                <a:sym typeface="Symbol" pitchFamily="18" charset="2"/>
                              </a:rPr>
                              <m:t>1</m:t>
                            </m:r>
                          </m:sub>
                        </m:sSub>
                        <m:r>
                          <a:rPr lang="en-US" sz="2000" b="0" i="1" dirty="0">
                            <a:latin typeface="Cambria Math" panose="02040503050406030204" pitchFamily="18" charset="0"/>
                            <a:sym typeface="Symbol" pitchFamily="18" charset="2"/>
                          </a:rPr>
                          <m:t>, </m:t>
                        </m:r>
                        <m:sSub>
                          <m:sSubPr>
                            <m:ctrlPr>
                              <a:rPr lang="en-US" sz="2000" b="0" i="1" dirty="0">
                                <a:latin typeface="Cambria Math" panose="02040503050406030204" pitchFamily="18" charset="0"/>
                                <a:sym typeface="Symbol" pitchFamily="18" charset="2"/>
                              </a:rPr>
                            </m:ctrlPr>
                          </m:sSubPr>
                          <m:e>
                            <m:r>
                              <a:rPr lang="en-US" sz="2000" b="0" i="1" dirty="0">
                                <a:latin typeface="Cambria Math" panose="02040503050406030204" pitchFamily="18" charset="0"/>
                                <a:sym typeface="Symbol" pitchFamily="18" charset="2"/>
                              </a:rPr>
                              <m:t>𝑦</m:t>
                            </m:r>
                          </m:e>
                          <m:sub>
                            <m:r>
                              <a:rPr lang="en-US" sz="2000" b="0" i="1" dirty="0">
                                <a:latin typeface="Cambria Math" panose="02040503050406030204" pitchFamily="18" charset="0"/>
                                <a:sym typeface="Symbol" pitchFamily="18" charset="2"/>
                              </a:rPr>
                              <m:t>1</m:t>
                            </m:r>
                          </m:sub>
                        </m:sSub>
                      </m:e>
                    </m:d>
                    <m:r>
                      <a:rPr lang="en-US" sz="2000" b="0" i="1" dirty="0">
                        <a:latin typeface="Cambria Math" panose="02040503050406030204" pitchFamily="18" charset="0"/>
                        <a:sym typeface="Symbol" pitchFamily="18" charset="2"/>
                      </a:rPr>
                      <m:t>,</m:t>
                    </m:r>
                    <m:d>
                      <m:dPr>
                        <m:begChr m:val="{"/>
                        <m:endChr m:val="}"/>
                        <m:ctrlPr>
                          <a:rPr lang="en-US" sz="2000" b="0" i="1" dirty="0">
                            <a:latin typeface="Cambria Math" panose="02040503050406030204" pitchFamily="18" charset="0"/>
                            <a:sym typeface="Symbol" pitchFamily="18" charset="2"/>
                          </a:rPr>
                        </m:ctrlPr>
                      </m:dPr>
                      <m:e>
                        <m:sSub>
                          <m:sSubPr>
                            <m:ctrlPr>
                              <a:rPr lang="en-US" sz="2000" b="1" i="1" dirty="0">
                                <a:latin typeface="Cambria Math" panose="02040503050406030204" pitchFamily="18" charset="0"/>
                                <a:sym typeface="Symbol" pitchFamily="18" charset="2"/>
                              </a:rPr>
                            </m:ctrlPr>
                          </m:sSubPr>
                          <m:e>
                            <m:r>
                              <a:rPr lang="en-US" sz="2000" b="1" i="1" dirty="0">
                                <a:latin typeface="Cambria Math" panose="02040503050406030204" pitchFamily="18" charset="0"/>
                                <a:sym typeface="Symbol" pitchFamily="18" charset="2"/>
                              </a:rPr>
                              <m:t>𝒙</m:t>
                            </m:r>
                          </m:e>
                          <m:sub>
                            <m:r>
                              <a:rPr lang="en-US" sz="2000" b="0" i="1" dirty="0">
                                <a:latin typeface="Cambria Math" panose="02040503050406030204" pitchFamily="18" charset="0"/>
                                <a:sym typeface="Symbol" pitchFamily="18" charset="2"/>
                              </a:rPr>
                              <m:t>2</m:t>
                            </m:r>
                          </m:sub>
                        </m:sSub>
                        <m:r>
                          <a:rPr lang="en-US" sz="2000" b="0" i="1" dirty="0">
                            <a:latin typeface="Cambria Math" panose="02040503050406030204" pitchFamily="18" charset="0"/>
                            <a:sym typeface="Symbol" pitchFamily="18" charset="2"/>
                          </a:rPr>
                          <m:t>, </m:t>
                        </m:r>
                        <m:sSub>
                          <m:sSubPr>
                            <m:ctrlPr>
                              <a:rPr lang="en-US" sz="2000" b="0" i="1" dirty="0">
                                <a:latin typeface="Cambria Math" panose="02040503050406030204" pitchFamily="18" charset="0"/>
                                <a:sym typeface="Symbol" pitchFamily="18" charset="2"/>
                              </a:rPr>
                            </m:ctrlPr>
                          </m:sSubPr>
                          <m:e>
                            <m:r>
                              <a:rPr lang="en-US" sz="2000" b="0" i="1" dirty="0">
                                <a:latin typeface="Cambria Math" panose="02040503050406030204" pitchFamily="18" charset="0"/>
                                <a:sym typeface="Symbol" pitchFamily="18" charset="2"/>
                              </a:rPr>
                              <m:t>𝑦</m:t>
                            </m:r>
                          </m:e>
                          <m:sub>
                            <m:r>
                              <a:rPr lang="en-US" sz="2000" b="0" i="1" dirty="0">
                                <a:latin typeface="Cambria Math" panose="02040503050406030204" pitchFamily="18" charset="0"/>
                                <a:sym typeface="Symbol" pitchFamily="18" charset="2"/>
                              </a:rPr>
                              <m:t>2</m:t>
                            </m:r>
                          </m:sub>
                        </m:sSub>
                      </m:e>
                    </m:d>
                    <m:r>
                      <a:rPr lang="en-US" sz="2000" b="0" i="1" dirty="0">
                        <a:latin typeface="Cambria Math" panose="02040503050406030204" pitchFamily="18" charset="0"/>
                        <a:sym typeface="Symbol" pitchFamily="18" charset="2"/>
                      </a:rPr>
                      <m:t>,…</m:t>
                    </m:r>
                    <m:d>
                      <m:dPr>
                        <m:begChr m:val="{"/>
                        <m:endChr m:val="}"/>
                        <m:ctrlPr>
                          <a:rPr lang="en-US" sz="2000" b="0" i="1" dirty="0">
                            <a:latin typeface="Cambria Math" panose="02040503050406030204" pitchFamily="18" charset="0"/>
                            <a:sym typeface="Symbol" pitchFamily="18" charset="2"/>
                          </a:rPr>
                        </m:ctrlPr>
                      </m:dPr>
                      <m:e>
                        <m:sSub>
                          <m:sSubPr>
                            <m:ctrlPr>
                              <a:rPr lang="en-US" sz="2000" b="1" i="1" dirty="0">
                                <a:latin typeface="Cambria Math" panose="02040503050406030204" pitchFamily="18" charset="0"/>
                                <a:sym typeface="Symbol" pitchFamily="18" charset="2"/>
                              </a:rPr>
                            </m:ctrlPr>
                          </m:sSubPr>
                          <m:e>
                            <m:r>
                              <a:rPr lang="en-US" sz="2000" b="1" i="1" dirty="0">
                                <a:latin typeface="Cambria Math" panose="02040503050406030204" pitchFamily="18" charset="0"/>
                                <a:sym typeface="Symbol" pitchFamily="18" charset="2"/>
                              </a:rPr>
                              <m:t>𝒙</m:t>
                            </m:r>
                          </m:e>
                          <m:sub>
                            <m:r>
                              <a:rPr lang="en-US" sz="2000" b="0" i="1" dirty="0">
                                <a:latin typeface="Cambria Math" panose="02040503050406030204" pitchFamily="18" charset="0"/>
                                <a:sym typeface="Symbol" pitchFamily="18" charset="2"/>
                              </a:rPr>
                              <m:t>𝑚</m:t>
                            </m:r>
                          </m:sub>
                        </m:sSub>
                        <m:r>
                          <a:rPr lang="en-US" sz="2000" b="0" i="1" dirty="0">
                            <a:latin typeface="Cambria Math" panose="02040503050406030204" pitchFamily="18" charset="0"/>
                            <a:sym typeface="Symbol" pitchFamily="18" charset="2"/>
                          </a:rPr>
                          <m:t>, </m:t>
                        </m:r>
                        <m:sSub>
                          <m:sSubPr>
                            <m:ctrlPr>
                              <a:rPr lang="en-US" sz="2000" b="0" i="1" dirty="0">
                                <a:latin typeface="Cambria Math" panose="02040503050406030204" pitchFamily="18" charset="0"/>
                                <a:sym typeface="Symbol" pitchFamily="18" charset="2"/>
                              </a:rPr>
                            </m:ctrlPr>
                          </m:sSubPr>
                          <m:e>
                            <m:r>
                              <a:rPr lang="en-US" sz="2000" b="0" i="1" dirty="0">
                                <a:latin typeface="Cambria Math" panose="02040503050406030204" pitchFamily="18" charset="0"/>
                                <a:sym typeface="Symbol" pitchFamily="18" charset="2"/>
                              </a:rPr>
                              <m:t>𝑦</m:t>
                            </m:r>
                          </m:e>
                          <m:sub>
                            <m:r>
                              <a:rPr lang="en-US" sz="2000" b="0" i="1" dirty="0">
                                <a:latin typeface="Cambria Math" panose="02040503050406030204" pitchFamily="18" charset="0"/>
                                <a:sym typeface="Symbol" pitchFamily="18" charset="2"/>
                              </a:rPr>
                              <m:t>𝑚</m:t>
                            </m:r>
                          </m:sub>
                        </m:sSub>
                      </m:e>
                    </m:d>
                  </m:oMath>
                </a14:m>
                <a:r>
                  <a:rPr lang="en-US" sz="2000" dirty="0">
                    <a:sym typeface="Symbol" pitchFamily="18" charset="2"/>
                  </a:rPr>
                  <a:t>}</a:t>
                </a:r>
              </a:p>
            </p:txBody>
          </p:sp>
        </mc:Choice>
        <mc:Fallback xmlns="">
          <p:sp>
            <p:nvSpPr>
              <p:cNvPr id="733187" name="Rectangle 3"/>
              <p:cNvSpPr>
                <a:spLocks noGrp="1" noRot="1" noChangeAspect="1" noMove="1" noResize="1" noEditPoints="1" noAdjustHandles="1" noChangeArrowheads="1" noChangeShapeType="1" noTextEdit="1"/>
              </p:cNvSpPr>
              <p:nvPr>
                <p:ph idx="1"/>
              </p:nvPr>
            </p:nvSpPr>
            <p:spPr>
              <a:blipFill>
                <a:blip r:embed="rId3"/>
                <a:stretch>
                  <a:fillRect l="-667" t="-8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3197" name="Rectangle 13"/>
              <p:cNvSpPr>
                <a:spLocks noChangeArrowheads="1"/>
              </p:cNvSpPr>
              <p:nvPr/>
            </p:nvSpPr>
            <p:spPr bwMode="auto">
              <a:xfrm>
                <a:off x="1536338" y="2329898"/>
                <a:ext cx="6083662" cy="2169825"/>
              </a:xfrm>
              <a:prstGeom prst="rect">
                <a:avLst/>
              </a:prstGeom>
              <a:noFill/>
              <a:ln w="28575">
                <a:solidFill>
                  <a:schemeClr val="accent2"/>
                </a:solidFill>
                <a:miter lim="800000"/>
                <a:headEnd/>
                <a:tailEnd/>
              </a:ln>
              <a:effectLst/>
              <a:extLst>
                <a:ext uri="{909E8E84-426E-40DD-AFC4-6F175D3DCCD1}">
                  <a14:hiddenFill>
                    <a:solidFill>
                      <a:schemeClr val="accent1"/>
                    </a:solidFill>
                  </a14:hiddenFill>
                </a:ext>
                <a:ext uri="{AF507438-7753-43E0-B8FC-AC1667EBCBE1}">
                  <a14:hiddenEffects>
                    <a:effectLst>
                      <a:outerShdw dist="35921" dir="2700000" algn="ctr" rotWithShape="0">
                        <a:schemeClr val="bg2"/>
                      </a:outerShdw>
                    </a:effectLst>
                  </a14:hiddenEffects>
                </a:ext>
              </a:extLst>
            </p:spPr>
            <p:txBody>
              <a:bodyPr>
                <a:spAutoFit/>
              </a:bodyPr>
              <a:lstStyle/>
              <a:p>
                <a:pPr marL="685800" lvl="1" indent="-342900">
                  <a:lnSpc>
                    <a:spcPct val="90000"/>
                  </a:lnSpc>
                  <a:spcBef>
                    <a:spcPct val="50000"/>
                  </a:spcBef>
                  <a:buFontTx/>
                  <a:buAutoNum type="arabicPeriod"/>
                </a:pPr>
                <a:r>
                  <a:rPr lang="en-US" dirty="0">
                    <a:latin typeface="+mj-lt"/>
                    <a:sym typeface="Symbol" pitchFamily="18" charset="2"/>
                  </a:rPr>
                  <a:t>Initialize </a:t>
                </a:r>
                <a14:m>
                  <m:oMath xmlns:m="http://schemas.openxmlformats.org/officeDocument/2006/math">
                    <m:r>
                      <a:rPr lang="en-US" b="1" i="1" dirty="0">
                        <a:latin typeface="Cambria Math" panose="02040503050406030204" pitchFamily="18" charset="0"/>
                        <a:sym typeface="Symbol" pitchFamily="18" charset="2"/>
                      </a:rPr>
                      <m:t>𝒘</m:t>
                    </m:r>
                    <m:r>
                      <a:rPr lang="en-US" i="1" dirty="0">
                        <a:latin typeface="Cambria Math" panose="02040503050406030204" pitchFamily="18" charset="0"/>
                        <a:sym typeface="Symbol" pitchFamily="18" charset="2"/>
                      </a:rPr>
                      <m:t> </m:t>
                    </m:r>
                    <m:r>
                      <a:rPr lang="en-US" i="1" dirty="0">
                        <a:latin typeface="Cambria Math" panose="02040503050406030204" pitchFamily="18" charset="0"/>
                        <a:ea typeface="Cambria Math" panose="02040503050406030204" pitchFamily="18" charset="0"/>
                        <a:sym typeface="Symbol" pitchFamily="18" charset="2"/>
                      </a:rPr>
                      <m:t>∈</m:t>
                    </m:r>
                    <m:sSup>
                      <m:sSupPr>
                        <m:ctrlPr>
                          <a:rPr lang="en-US" i="1" dirty="0">
                            <a:latin typeface="Cambria Math" panose="02040503050406030204" pitchFamily="18" charset="0"/>
                            <a:ea typeface="Cambria Math" panose="02040503050406030204" pitchFamily="18" charset="0"/>
                            <a:sym typeface="Symbol" pitchFamily="18" charset="2"/>
                          </a:rPr>
                        </m:ctrlPr>
                      </m:sSupPr>
                      <m:e>
                        <m:r>
                          <a:rPr lang="en-US" b="1" i="1" dirty="0">
                            <a:latin typeface="Cambria Math" panose="02040503050406030204" pitchFamily="18" charset="0"/>
                            <a:ea typeface="Cambria Math" panose="02040503050406030204" pitchFamily="18" charset="0"/>
                            <a:sym typeface="Symbol" pitchFamily="18" charset="2"/>
                          </a:rPr>
                          <m:t>𝑹</m:t>
                        </m:r>
                      </m:e>
                      <m:sup>
                        <m:r>
                          <a:rPr lang="en-US" i="1" dirty="0">
                            <a:latin typeface="Cambria Math" panose="02040503050406030204" pitchFamily="18" charset="0"/>
                            <a:ea typeface="Cambria Math" panose="02040503050406030204" pitchFamily="18" charset="0"/>
                            <a:sym typeface="Symbol" pitchFamily="18" charset="2"/>
                          </a:rPr>
                          <m:t>𝑛</m:t>
                        </m:r>
                      </m:sup>
                    </m:sSup>
                  </m:oMath>
                </a14:m>
                <a:endParaRPr lang="en-US" dirty="0">
                  <a:latin typeface="+mj-lt"/>
                  <a:sym typeface="Symbol" pitchFamily="18" charset="2"/>
                </a:endParaRPr>
              </a:p>
              <a:p>
                <a:pPr marL="685800" lvl="1" indent="-342900">
                  <a:lnSpc>
                    <a:spcPct val="90000"/>
                  </a:lnSpc>
                  <a:spcBef>
                    <a:spcPct val="50000"/>
                  </a:spcBef>
                  <a:buFontTx/>
                  <a:buAutoNum type="arabicPeriod"/>
                </a:pPr>
                <a:r>
                  <a:rPr lang="en-US" dirty="0">
                    <a:latin typeface="+mj-lt"/>
                    <a:sym typeface="Symbol" pitchFamily="18" charset="2"/>
                  </a:rPr>
                  <a:t>Cycle through all examples  </a:t>
                </a:r>
                <a:r>
                  <a:rPr lang="en-US" dirty="0">
                    <a:solidFill>
                      <a:schemeClr val="bg2">
                        <a:lumMod val="85000"/>
                      </a:schemeClr>
                    </a:solidFill>
                    <a:latin typeface="+mj-lt"/>
                    <a:sym typeface="Symbol" pitchFamily="18" charset="2"/>
                  </a:rPr>
                  <a:t>[multiple times]        </a:t>
                </a:r>
              </a:p>
              <a:p>
                <a:r>
                  <a:rPr lang="en-US" dirty="0">
                    <a:latin typeface="+mj-lt"/>
                  </a:rPr>
                  <a:t>      	a. Predict the label of instance </a:t>
                </a:r>
                <a14:m>
                  <m:oMath xmlns:m="http://schemas.openxmlformats.org/officeDocument/2006/math">
                    <m:r>
                      <a:rPr lang="en-US" b="1" i="1" dirty="0">
                        <a:latin typeface="Cambria Math" panose="02040503050406030204" pitchFamily="18" charset="0"/>
                      </a:rPr>
                      <m:t>𝒙</m:t>
                    </m:r>
                  </m:oMath>
                </a14:m>
                <a:r>
                  <a:rPr lang="en-US" dirty="0">
                    <a:latin typeface="+mj-lt"/>
                  </a:rPr>
                  <a:t> to be</a:t>
                </a:r>
                <a:r>
                  <a:rPr lang="en-US" dirty="0">
                    <a:solidFill>
                      <a:srgbClr val="000066"/>
                    </a:solidFill>
                    <a:latin typeface="+mj-lt"/>
                  </a:rPr>
                  <a:t> </a:t>
                </a:r>
                <a14:m>
                  <m:oMath xmlns:m="http://schemas.openxmlformats.org/officeDocument/2006/math">
                    <m:sSup>
                      <m:sSupPr>
                        <m:ctrlPr>
                          <a:rPr lang="en-US" b="0" i="1" dirty="0">
                            <a:solidFill>
                              <a:schemeClr val="accent6">
                                <a:lumMod val="50000"/>
                              </a:schemeClr>
                            </a:solidFill>
                            <a:latin typeface="Cambria Math" panose="02040503050406030204" pitchFamily="18" charset="0"/>
                            <a:sym typeface="Symbol" pitchFamily="18" charset="2"/>
                          </a:rPr>
                        </m:ctrlPr>
                      </m:sSupPr>
                      <m:e>
                        <m:r>
                          <m:rPr>
                            <m:sty m:val="p"/>
                          </m:rPr>
                          <a:rPr lang="en-US" b="0" i="0" dirty="0">
                            <a:solidFill>
                              <a:schemeClr val="accent6">
                                <a:lumMod val="50000"/>
                              </a:schemeClr>
                            </a:solidFill>
                            <a:latin typeface="Cambria Math" panose="02040503050406030204" pitchFamily="18" charset="0"/>
                            <a:sym typeface="Symbol" pitchFamily="18" charset="2"/>
                          </a:rPr>
                          <m:t>y</m:t>
                        </m:r>
                      </m:e>
                      <m:sup>
                        <m:r>
                          <a:rPr lang="en-US" b="0" i="0" dirty="0">
                            <a:solidFill>
                              <a:schemeClr val="accent6">
                                <a:lumMod val="50000"/>
                              </a:schemeClr>
                            </a:solidFill>
                            <a:latin typeface="Cambria Math" panose="02040503050406030204" pitchFamily="18" charset="0"/>
                            <a:sym typeface="Symbol" pitchFamily="18" charset="2"/>
                          </a:rPr>
                          <m:t>′</m:t>
                        </m:r>
                      </m:sup>
                    </m:sSup>
                    <m:r>
                      <a:rPr lang="en-US" b="0" i="0" dirty="0">
                        <a:solidFill>
                          <a:schemeClr val="accent6">
                            <a:lumMod val="50000"/>
                          </a:schemeClr>
                        </a:solidFill>
                        <a:latin typeface="Cambria Math" panose="02040503050406030204" pitchFamily="18" charset="0"/>
                        <a:sym typeface="Symbol" pitchFamily="18" charset="2"/>
                      </a:rPr>
                      <m:t>=</m:t>
                    </m:r>
                    <m:r>
                      <m:rPr>
                        <m:sty m:val="p"/>
                      </m:rPr>
                      <a:rPr lang="en-US" dirty="0">
                        <a:solidFill>
                          <a:schemeClr val="accent6">
                            <a:lumMod val="50000"/>
                          </a:schemeClr>
                        </a:solidFill>
                        <a:latin typeface="Cambria Math" panose="02040503050406030204" pitchFamily="18" charset="0"/>
                        <a:sym typeface="Symbol" pitchFamily="18" charset="2"/>
                      </a:rPr>
                      <m:t>sgn</m:t>
                    </m:r>
                    <m:r>
                      <a:rPr lang="en-US" i="1" dirty="0">
                        <a:solidFill>
                          <a:schemeClr val="accent6">
                            <a:lumMod val="50000"/>
                          </a:schemeClr>
                        </a:solidFill>
                        <a:latin typeface="Cambria Math" panose="02040503050406030204" pitchFamily="18" charset="0"/>
                        <a:sym typeface="Symbol" pitchFamily="18" charset="2"/>
                      </a:rPr>
                      <m:t>⁡{</m:t>
                    </m:r>
                    <m:sSup>
                      <m:sSupPr>
                        <m:ctrlPr>
                          <a:rPr lang="en-US" i="1" dirty="0">
                            <a:solidFill>
                              <a:schemeClr val="accent6">
                                <a:lumMod val="50000"/>
                              </a:schemeClr>
                            </a:solidFill>
                            <a:latin typeface="Cambria Math" panose="02040503050406030204" pitchFamily="18" charset="0"/>
                            <a:sym typeface="Symbol" pitchFamily="18" charset="2"/>
                          </a:rPr>
                        </m:ctrlPr>
                      </m:sSupPr>
                      <m:e>
                        <m:r>
                          <a:rPr lang="en-US" b="1" i="1" dirty="0">
                            <a:solidFill>
                              <a:schemeClr val="accent6">
                                <a:lumMod val="50000"/>
                              </a:schemeClr>
                            </a:solidFill>
                            <a:latin typeface="Cambria Math" panose="02040503050406030204" pitchFamily="18" charset="0"/>
                            <a:sym typeface="Symbol" pitchFamily="18" charset="2"/>
                          </a:rPr>
                          <m:t>𝒘</m:t>
                        </m:r>
                      </m:e>
                      <m:sup>
                        <m:r>
                          <a:rPr lang="en-US" i="1" dirty="0">
                            <a:solidFill>
                              <a:schemeClr val="accent6">
                                <a:lumMod val="50000"/>
                              </a:schemeClr>
                            </a:solidFill>
                            <a:latin typeface="Cambria Math" panose="02040503050406030204" pitchFamily="18" charset="0"/>
                            <a:sym typeface="Symbol" pitchFamily="18" charset="2"/>
                          </a:rPr>
                          <m:t>𝑇</m:t>
                        </m:r>
                      </m:sup>
                    </m:sSup>
                    <m:r>
                      <a:rPr lang="en-US" i="1" dirty="0">
                        <a:solidFill>
                          <a:schemeClr val="accent6">
                            <a:lumMod val="50000"/>
                          </a:schemeClr>
                        </a:solidFill>
                        <a:latin typeface="Cambria Math" panose="02040503050406030204" pitchFamily="18" charset="0"/>
                        <a:sym typeface="Symbol" pitchFamily="18" charset="2"/>
                      </a:rPr>
                      <m:t>·</m:t>
                    </m:r>
                    <m:r>
                      <a:rPr lang="en-US" b="1" i="1" dirty="0">
                        <a:solidFill>
                          <a:schemeClr val="accent6">
                            <a:lumMod val="50000"/>
                          </a:schemeClr>
                        </a:solidFill>
                        <a:latin typeface="Cambria Math" panose="02040503050406030204" pitchFamily="18" charset="0"/>
                        <a:sym typeface="Symbol" pitchFamily="18" charset="2"/>
                      </a:rPr>
                      <m:t>𝒙</m:t>
                    </m:r>
                    <m:r>
                      <a:rPr lang="en-US" i="1" dirty="0">
                        <a:solidFill>
                          <a:schemeClr val="accent6">
                            <a:lumMod val="50000"/>
                          </a:schemeClr>
                        </a:solidFill>
                        <a:latin typeface="Cambria Math" panose="02040503050406030204" pitchFamily="18" charset="0"/>
                        <a:sym typeface="Symbol" pitchFamily="18" charset="2"/>
                      </a:rPr>
                      <m:t>}</m:t>
                    </m:r>
                  </m:oMath>
                </a14:m>
                <a:endParaRPr lang="en-US" dirty="0">
                  <a:solidFill>
                    <a:schemeClr val="accent6">
                      <a:lumMod val="50000"/>
                    </a:schemeClr>
                  </a:solidFill>
                  <a:sym typeface="Symbol" pitchFamily="18" charset="2"/>
                </a:endParaRPr>
              </a:p>
              <a:p>
                <a:pPr marL="685800" lvl="1" indent="-342900">
                  <a:lnSpc>
                    <a:spcPct val="90000"/>
                  </a:lnSpc>
                  <a:spcBef>
                    <a:spcPct val="50000"/>
                  </a:spcBef>
                </a:pPr>
                <a:r>
                  <a:rPr lang="en-US" dirty="0">
                    <a:latin typeface="+mj-lt"/>
                    <a:sym typeface="Symbol" pitchFamily="18" charset="2"/>
                  </a:rPr>
                  <a:t>  b. If </a:t>
                </a:r>
                <a14:m>
                  <m:oMath xmlns:m="http://schemas.openxmlformats.org/officeDocument/2006/math">
                    <m:sSup>
                      <m:sSupPr>
                        <m:ctrlPr>
                          <a:rPr lang="en-US" b="0" i="1" dirty="0">
                            <a:latin typeface="Cambria Math" panose="02040503050406030204" pitchFamily="18" charset="0"/>
                            <a:sym typeface="Symbol" pitchFamily="18" charset="2"/>
                          </a:rPr>
                        </m:ctrlPr>
                      </m:sSupPr>
                      <m:e>
                        <m:r>
                          <a:rPr lang="en-US" b="0" i="1" dirty="0">
                            <a:latin typeface="Cambria Math" panose="02040503050406030204" pitchFamily="18" charset="0"/>
                            <a:sym typeface="Symbol" pitchFamily="18" charset="2"/>
                          </a:rPr>
                          <m:t>𝑦</m:t>
                        </m:r>
                      </m:e>
                      <m:sup>
                        <m:r>
                          <a:rPr lang="en-US" b="0" i="1" dirty="0">
                            <a:latin typeface="Cambria Math" panose="02040503050406030204" pitchFamily="18" charset="0"/>
                            <a:sym typeface="Symbol" pitchFamily="18" charset="2"/>
                          </a:rPr>
                          <m:t>′</m:t>
                        </m:r>
                      </m:sup>
                    </m:sSup>
                    <m:r>
                      <a:rPr lang="en-US" b="0" i="1" dirty="0">
                        <a:latin typeface="Cambria Math" panose="02040503050406030204" pitchFamily="18" charset="0"/>
                        <a:ea typeface="Cambria Math" panose="02040503050406030204" pitchFamily="18" charset="0"/>
                        <a:sym typeface="Symbol" pitchFamily="18" charset="2"/>
                      </a:rPr>
                      <m:t>≠</m:t>
                    </m:r>
                    <m:r>
                      <a:rPr lang="en-US" b="0" i="1" dirty="0">
                        <a:latin typeface="Cambria Math" panose="02040503050406030204" pitchFamily="18" charset="0"/>
                        <a:ea typeface="Cambria Math" panose="02040503050406030204" pitchFamily="18" charset="0"/>
                        <a:sym typeface="Symbol" pitchFamily="18" charset="2"/>
                      </a:rPr>
                      <m:t>𝑦</m:t>
                    </m:r>
                  </m:oMath>
                </a14:m>
                <a:r>
                  <a:rPr lang="en-US" dirty="0">
                    <a:solidFill>
                      <a:schemeClr val="accent2"/>
                    </a:solidFill>
                    <a:latin typeface="+mj-lt"/>
                    <a:sym typeface="Symbol" pitchFamily="18" charset="2"/>
                  </a:rPr>
                  <a:t>, </a:t>
                </a:r>
                <a:r>
                  <a:rPr lang="en-US" dirty="0">
                    <a:solidFill>
                      <a:srgbClr val="FF0000"/>
                    </a:solidFill>
                    <a:latin typeface="+mj-lt"/>
                    <a:sym typeface="Symbol" pitchFamily="18" charset="2"/>
                  </a:rPr>
                  <a:t>update</a:t>
                </a:r>
                <a:r>
                  <a:rPr lang="en-US" dirty="0">
                    <a:latin typeface="+mj-lt"/>
                    <a:sym typeface="Symbol" pitchFamily="18" charset="2"/>
                  </a:rPr>
                  <a:t> the weight vector: </a:t>
                </a:r>
              </a:p>
              <a:p>
                <a:pPr marL="685800" lvl="1" indent="-342900">
                  <a:lnSpc>
                    <a:spcPct val="90000"/>
                  </a:lnSpc>
                  <a:spcBef>
                    <a:spcPct val="50000"/>
                  </a:spcBef>
                </a:pPr>
                <a:r>
                  <a:rPr lang="en-US" dirty="0">
                    <a:latin typeface="+mj-lt"/>
                    <a:sym typeface="Symbol" pitchFamily="18" charset="2"/>
                  </a:rPr>
                  <a:t>		</a:t>
                </a:r>
                <a14:m>
                  <m:oMath xmlns:m="http://schemas.openxmlformats.org/officeDocument/2006/math">
                    <m:r>
                      <a:rPr lang="en-US" b="1" i="1" dirty="0">
                        <a:solidFill>
                          <a:srgbClr val="FF0000"/>
                        </a:solidFill>
                        <a:latin typeface="Cambria Math" panose="02040503050406030204" pitchFamily="18" charset="0"/>
                        <a:sym typeface="Symbol" pitchFamily="18" charset="2"/>
                      </a:rPr>
                      <m:t>𝒘</m:t>
                    </m:r>
                    <m:r>
                      <a:rPr lang="en-US" b="0" i="1" dirty="0">
                        <a:solidFill>
                          <a:srgbClr val="FF0000"/>
                        </a:solidFill>
                        <a:latin typeface="Cambria Math" panose="02040503050406030204" pitchFamily="18" charset="0"/>
                        <a:sym typeface="Symbol" pitchFamily="18" charset="2"/>
                      </a:rPr>
                      <m:t>=</m:t>
                    </m:r>
                    <m:r>
                      <a:rPr lang="en-US" b="1" i="1" dirty="0">
                        <a:solidFill>
                          <a:srgbClr val="FF0000"/>
                        </a:solidFill>
                        <a:latin typeface="Cambria Math" panose="02040503050406030204" pitchFamily="18" charset="0"/>
                        <a:sym typeface="Symbol" pitchFamily="18" charset="2"/>
                      </a:rPr>
                      <m:t>𝒘</m:t>
                    </m:r>
                    <m:r>
                      <a:rPr lang="en-US" b="0" i="1" dirty="0">
                        <a:solidFill>
                          <a:srgbClr val="FF0000"/>
                        </a:solidFill>
                        <a:latin typeface="Cambria Math" panose="02040503050406030204" pitchFamily="18" charset="0"/>
                        <a:sym typeface="Symbol" pitchFamily="18" charset="2"/>
                      </a:rPr>
                      <m:t>+</m:t>
                    </m:r>
                    <m:r>
                      <a:rPr lang="en-US" b="0" i="1" dirty="0">
                        <a:solidFill>
                          <a:srgbClr val="FF0000"/>
                        </a:solidFill>
                        <a:latin typeface="Cambria Math" panose="02040503050406030204" pitchFamily="18" charset="0"/>
                        <a:sym typeface="Symbol" pitchFamily="18" charset="2"/>
                      </a:rPr>
                      <m:t>𝑟𝑦</m:t>
                    </m:r>
                    <m:r>
                      <a:rPr lang="en-US" b="1" i="1" dirty="0">
                        <a:solidFill>
                          <a:srgbClr val="FF0000"/>
                        </a:solidFill>
                        <a:latin typeface="Cambria Math" panose="02040503050406030204" pitchFamily="18" charset="0"/>
                        <a:sym typeface="Symbol" pitchFamily="18" charset="2"/>
                      </a:rPr>
                      <m:t>𝒙</m:t>
                    </m:r>
                  </m:oMath>
                </a14:m>
                <a:r>
                  <a:rPr lang="en-US" b="1" dirty="0">
                    <a:latin typeface="+mj-lt"/>
                    <a:sym typeface="Symbol" pitchFamily="18" charset="2"/>
                  </a:rPr>
                  <a:t>  </a:t>
                </a:r>
                <a:r>
                  <a:rPr lang="en-US" dirty="0">
                    <a:latin typeface="+mj-lt"/>
                    <a:sym typeface="Symbol" pitchFamily="18" charset="2"/>
                  </a:rPr>
                  <a:t>(</a:t>
                </a:r>
                <a14:m>
                  <m:oMath xmlns:m="http://schemas.openxmlformats.org/officeDocument/2006/math">
                    <m:r>
                      <a:rPr lang="en-US" i="1" dirty="0" smtClean="0">
                        <a:latin typeface="Cambria Math" panose="02040503050406030204" pitchFamily="18" charset="0"/>
                        <a:sym typeface="Symbol" pitchFamily="18" charset="2"/>
                      </a:rPr>
                      <m:t>𝑟</m:t>
                    </m:r>
                  </m:oMath>
                </a14:m>
                <a:r>
                  <a:rPr lang="en-US" dirty="0">
                    <a:latin typeface="+mj-lt"/>
                    <a:sym typeface="Symbol" pitchFamily="18" charset="2"/>
                  </a:rPr>
                  <a:t> - a constant, learning rate)</a:t>
                </a:r>
              </a:p>
              <a:p>
                <a:pPr marL="342900" indent="-342900">
                  <a:lnSpc>
                    <a:spcPct val="90000"/>
                  </a:lnSpc>
                  <a:spcBef>
                    <a:spcPct val="50000"/>
                  </a:spcBef>
                </a:pPr>
                <a:r>
                  <a:rPr lang="en-US" dirty="0">
                    <a:latin typeface="+mj-lt"/>
                    <a:sym typeface="Symbol" pitchFamily="18" charset="2"/>
                  </a:rPr>
                  <a:t>           Otherwise, if </a:t>
                </a:r>
                <a14:m>
                  <m:oMath xmlns:m="http://schemas.openxmlformats.org/officeDocument/2006/math">
                    <m:sSup>
                      <m:sSupPr>
                        <m:ctrlPr>
                          <a:rPr lang="en-US" i="1" dirty="0">
                            <a:latin typeface="Cambria Math" panose="02040503050406030204" pitchFamily="18" charset="0"/>
                            <a:sym typeface="Symbol" pitchFamily="18" charset="2"/>
                          </a:rPr>
                        </m:ctrlPr>
                      </m:sSupPr>
                      <m:e>
                        <m:r>
                          <a:rPr lang="en-US" i="1" dirty="0">
                            <a:latin typeface="Cambria Math" panose="02040503050406030204" pitchFamily="18" charset="0"/>
                            <a:sym typeface="Symbol" pitchFamily="18" charset="2"/>
                          </a:rPr>
                          <m:t>𝑦</m:t>
                        </m:r>
                      </m:e>
                      <m:sup>
                        <m:r>
                          <a:rPr lang="en-US" i="1" dirty="0">
                            <a:latin typeface="Cambria Math" panose="02040503050406030204" pitchFamily="18" charset="0"/>
                            <a:sym typeface="Symbol" pitchFamily="18" charset="2"/>
                          </a:rPr>
                          <m:t>′</m:t>
                        </m:r>
                      </m:sup>
                    </m:sSup>
                    <m:r>
                      <a:rPr lang="en-US" b="0" i="1" dirty="0">
                        <a:latin typeface="Cambria Math" panose="02040503050406030204" pitchFamily="18" charset="0"/>
                        <a:sym typeface="Symbol" pitchFamily="18" charset="2"/>
                      </a:rPr>
                      <m:t>=</m:t>
                    </m:r>
                    <m:r>
                      <a:rPr lang="en-US" i="1" dirty="0">
                        <a:latin typeface="Cambria Math" panose="02040503050406030204" pitchFamily="18" charset="0"/>
                        <a:ea typeface="Cambria Math" panose="02040503050406030204" pitchFamily="18" charset="0"/>
                        <a:sym typeface="Symbol" pitchFamily="18" charset="2"/>
                      </a:rPr>
                      <m:t>𝑦</m:t>
                    </m:r>
                  </m:oMath>
                </a14:m>
                <a:r>
                  <a:rPr lang="en-US" dirty="0">
                    <a:latin typeface="+mj-lt"/>
                    <a:sym typeface="Symbol" pitchFamily="18" charset="2"/>
                  </a:rPr>
                  <a:t>, leave weights unchanged.</a:t>
                </a:r>
              </a:p>
            </p:txBody>
          </p:sp>
        </mc:Choice>
        <mc:Fallback xmlns="">
          <p:sp>
            <p:nvSpPr>
              <p:cNvPr id="733197" name="Rectangle 13"/>
              <p:cNvSpPr>
                <a:spLocks noRot="1" noChangeAspect="1" noMove="1" noResize="1" noEditPoints="1" noAdjustHandles="1" noChangeArrowheads="1" noChangeShapeType="1" noTextEdit="1"/>
              </p:cNvSpPr>
              <p:nvPr/>
            </p:nvSpPr>
            <p:spPr bwMode="auto">
              <a:xfrm>
                <a:off x="1536338" y="2329898"/>
                <a:ext cx="6083662" cy="2169825"/>
              </a:xfrm>
              <a:prstGeom prst="rect">
                <a:avLst/>
              </a:prstGeom>
              <a:blipFill>
                <a:blip r:embed="rId4"/>
                <a:stretch>
                  <a:fillRect t="-1939" b="-2770"/>
                </a:stretch>
              </a:blipFill>
              <a:ln w="2857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extLst>
      <p:ext uri="{BB962C8B-B14F-4D97-AF65-F5344CB8AC3E}">
        <p14:creationId xmlns:p14="http://schemas.microsoft.com/office/powerpoint/2010/main" val="3264381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31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319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066355A-084C-D24E-9AD2-7E4FC41EA627}" type="slidenum">
              <a:rPr lang="en-US" smtClean="0"/>
              <a:pPr/>
              <a:t>39</a:t>
            </a:fld>
            <a:endParaRPr lang="en-US" dirty="0"/>
          </a:p>
        </p:txBody>
      </p:sp>
      <p:sp>
        <p:nvSpPr>
          <p:cNvPr id="3" name="Title 2"/>
          <p:cNvSpPr>
            <a:spLocks noGrp="1"/>
          </p:cNvSpPr>
          <p:nvPr>
            <p:ph type="title"/>
          </p:nvPr>
        </p:nvSpPr>
        <p:spPr/>
        <p:txBody>
          <a:bodyPr/>
          <a:lstStyle/>
          <a:p>
            <a:r>
              <a:rPr lang="en-US" dirty="0"/>
              <a:t>Perceptron in action</a:t>
            </a:r>
          </a:p>
        </p:txBody>
      </p:sp>
      <p:pic>
        <p:nvPicPr>
          <p:cNvPr id="7" name="Picture 6" descr="Figure4.7a.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2909" y="1487250"/>
            <a:ext cx="2834941" cy="2834941"/>
          </a:xfrm>
          <a:prstGeom prst="rect">
            <a:avLst/>
          </a:prstGeom>
        </p:spPr>
      </p:pic>
      <p:pic>
        <p:nvPicPr>
          <p:cNvPr id="8" name="Picture 7" descr="Figure4.7b.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0774" y="1512119"/>
            <a:ext cx="2834941" cy="2834941"/>
          </a:xfrm>
          <a:prstGeom prst="rect">
            <a:avLst/>
          </a:prstGeom>
        </p:spPr>
      </p:pic>
      <p:grpSp>
        <p:nvGrpSpPr>
          <p:cNvPr id="6" name="Group 5"/>
          <p:cNvGrpSpPr/>
          <p:nvPr/>
        </p:nvGrpSpPr>
        <p:grpSpPr>
          <a:xfrm>
            <a:off x="296785" y="1497802"/>
            <a:ext cx="2834941" cy="2588250"/>
            <a:chOff x="609600" y="1337005"/>
            <a:chExt cx="2705100" cy="2705100"/>
          </a:xfrm>
        </p:grpSpPr>
        <p:pic>
          <p:nvPicPr>
            <p:cNvPr id="11" name="Picture 10" descr="Figure4.7a.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1337005"/>
              <a:ext cx="2705100" cy="2705100"/>
            </a:xfrm>
            <a:prstGeom prst="rect">
              <a:avLst/>
            </a:prstGeom>
          </p:spPr>
        </p:pic>
        <p:sp>
          <p:nvSpPr>
            <p:cNvPr id="12" name="Donut 11"/>
            <p:cNvSpPr/>
            <p:nvPr/>
          </p:nvSpPr>
          <p:spPr>
            <a:xfrm>
              <a:off x="2291460" y="1679854"/>
              <a:ext cx="208314" cy="208302"/>
            </a:xfrm>
            <a:prstGeom prst="donut">
              <a:avLst>
                <a:gd name="adj" fmla="val 36299"/>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tx1"/>
                </a:solidFill>
              </a:endParaRPr>
            </a:p>
          </p:txBody>
        </p:sp>
        <p:sp>
          <p:nvSpPr>
            <p:cNvPr id="13" name="Rectangle 12"/>
            <p:cNvSpPr/>
            <p:nvPr/>
          </p:nvSpPr>
          <p:spPr>
            <a:xfrm rot="1380000">
              <a:off x="2178025" y="1809305"/>
              <a:ext cx="155448" cy="77222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sp>
        <p:nvSpPr>
          <p:cNvPr id="14" name="Rectangle 13"/>
          <p:cNvSpPr/>
          <p:nvPr/>
        </p:nvSpPr>
        <p:spPr>
          <a:xfrm rot="17739499" flipV="1">
            <a:off x="996148" y="3134917"/>
            <a:ext cx="942567" cy="17735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mc:AlternateContent xmlns:mc="http://schemas.openxmlformats.org/markup-compatibility/2006" xmlns:a14="http://schemas.microsoft.com/office/drawing/2010/main">
        <mc:Choice Requires="a14">
          <p:sp>
            <p:nvSpPr>
              <p:cNvPr id="17" name="Rounded Rectangular Callout 16"/>
              <p:cNvSpPr/>
              <p:nvPr/>
            </p:nvSpPr>
            <p:spPr>
              <a:xfrm>
                <a:off x="209191" y="2380283"/>
                <a:ext cx="952469" cy="767285"/>
              </a:xfrm>
              <a:prstGeom prst="wedgeRoundRectCallout">
                <a:avLst>
                  <a:gd name="adj1" fmla="val 88781"/>
                  <a:gd name="adj2" fmla="val -31531"/>
                  <a:gd name="adj3" fmla="val 16667"/>
                </a:avLst>
              </a:prstGeom>
              <a:solidFill>
                <a:srgbClr val="FFFFCC"/>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100" b="1" i="1" dirty="0" smtClean="0">
                          <a:solidFill>
                            <a:srgbClr val="000000"/>
                          </a:solidFill>
                          <a:latin typeface="Cambria Math" panose="02040503050406030204" pitchFamily="18" charset="0"/>
                        </a:rPr>
                        <m:t>𝒘</m:t>
                      </m:r>
                      <m:r>
                        <a:rPr lang="en-US" sz="1100" b="1" i="1" baseline="30000" dirty="0">
                          <a:solidFill>
                            <a:srgbClr val="000000"/>
                          </a:solidFill>
                          <a:latin typeface="Cambria Math" panose="02040503050406030204" pitchFamily="18" charset="0"/>
                        </a:rPr>
                        <m:t>𝑻</m:t>
                      </m:r>
                      <m:r>
                        <a:rPr lang="en-US" sz="1100" b="1" i="1" dirty="0">
                          <a:solidFill>
                            <a:srgbClr val="000000"/>
                          </a:solidFill>
                          <a:latin typeface="Cambria Math" panose="02040503050406030204" pitchFamily="18" charset="0"/>
                        </a:rPr>
                        <m:t>𝒙</m:t>
                      </m:r>
                      <m:r>
                        <a:rPr lang="en-US" sz="1100" i="1" dirty="0">
                          <a:solidFill>
                            <a:srgbClr val="000000"/>
                          </a:solidFill>
                          <a:latin typeface="Cambria Math" panose="02040503050406030204" pitchFamily="18" charset="0"/>
                        </a:rPr>
                        <m:t> = 0</m:t>
                      </m:r>
                    </m:oMath>
                  </m:oMathPara>
                </a14:m>
                <a:endParaRPr lang="en-US" sz="1100" b="1" dirty="0">
                  <a:solidFill>
                    <a:srgbClr val="000000"/>
                  </a:solidFill>
                </a:endParaRPr>
              </a:p>
              <a:p>
                <a:pPr algn="ctr"/>
                <a:r>
                  <a:rPr lang="en-US" sz="1100" dirty="0">
                    <a:solidFill>
                      <a:srgbClr val="000000"/>
                    </a:solidFill>
                  </a:rPr>
                  <a:t>Current decision boundary</a:t>
                </a:r>
              </a:p>
            </p:txBody>
          </p:sp>
        </mc:Choice>
        <mc:Fallback xmlns="">
          <p:sp>
            <p:nvSpPr>
              <p:cNvPr id="17" name="Rounded Rectangular Callout 16"/>
              <p:cNvSpPr>
                <a:spLocks noRot="1" noChangeAspect="1" noMove="1" noResize="1" noEditPoints="1" noAdjustHandles="1" noChangeArrowheads="1" noChangeShapeType="1" noTextEdit="1"/>
              </p:cNvSpPr>
              <p:nvPr/>
            </p:nvSpPr>
            <p:spPr>
              <a:xfrm>
                <a:off x="209191" y="2380283"/>
                <a:ext cx="952469" cy="767285"/>
              </a:xfrm>
              <a:prstGeom prst="wedgeRoundRectCallout">
                <a:avLst>
                  <a:gd name="adj1" fmla="val 88781"/>
                  <a:gd name="adj2" fmla="val -31531"/>
                  <a:gd name="adj3" fmla="val 16667"/>
                </a:avLst>
              </a:prstGeom>
              <a:blipFill>
                <a:blip r:embed="rId5"/>
                <a:stretch>
                  <a:fillRect b="-4688"/>
                </a:stretch>
              </a:blipFill>
              <a:ln>
                <a:solidFill>
                  <a:schemeClr val="accent1"/>
                </a:solid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ounded Rectangular Callout 17"/>
              <p:cNvSpPr/>
              <p:nvPr/>
            </p:nvSpPr>
            <p:spPr>
              <a:xfrm>
                <a:off x="1704032" y="3183446"/>
                <a:ext cx="1191094" cy="571479"/>
              </a:xfrm>
              <a:prstGeom prst="wedgeRoundRectCallout">
                <a:avLst>
                  <a:gd name="adj1" fmla="val -47151"/>
                  <a:gd name="adj2" fmla="val -69065"/>
                  <a:gd name="adj3" fmla="val 16667"/>
                </a:avLst>
              </a:prstGeom>
              <a:solidFill>
                <a:srgbClr val="FFFFCC"/>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137160" rIns="0" bIns="34290" rtlCol="0" anchor="ctr"/>
              <a:lstStyle/>
              <a:p>
                <a:pPr algn="ctr"/>
                <a14:m>
                  <m:oMathPara xmlns:m="http://schemas.openxmlformats.org/officeDocument/2006/math">
                    <m:oMathParaPr>
                      <m:jc m:val="centerGroup"/>
                    </m:oMathParaPr>
                    <m:oMath xmlns:m="http://schemas.openxmlformats.org/officeDocument/2006/math">
                      <m:r>
                        <a:rPr lang="en-US" sz="1100" b="1" i="1" dirty="0" smtClean="0">
                          <a:solidFill>
                            <a:srgbClr val="000000"/>
                          </a:solidFill>
                          <a:latin typeface="Cambria Math" panose="02040503050406030204" pitchFamily="18" charset="0"/>
                        </a:rPr>
                        <m:t>𝒘</m:t>
                      </m:r>
                    </m:oMath>
                  </m:oMathPara>
                </a14:m>
                <a:br>
                  <a:rPr lang="en-US" sz="1100" b="1" dirty="0">
                    <a:solidFill>
                      <a:srgbClr val="000000"/>
                    </a:solidFill>
                  </a:rPr>
                </a:br>
                <a:r>
                  <a:rPr lang="en-US" sz="1100" dirty="0">
                    <a:solidFill>
                      <a:srgbClr val="000000"/>
                    </a:solidFill>
                  </a:rPr>
                  <a:t>Current weight vector</a:t>
                </a:r>
                <a:br>
                  <a:rPr lang="en-US" sz="900" b="1" dirty="0">
                    <a:solidFill>
                      <a:srgbClr val="000000"/>
                    </a:solidFill>
                  </a:rPr>
                </a:br>
                <a:endParaRPr lang="en-US" sz="900" b="1" dirty="0">
                  <a:solidFill>
                    <a:srgbClr val="000000"/>
                  </a:solidFill>
                </a:endParaRPr>
              </a:p>
            </p:txBody>
          </p:sp>
        </mc:Choice>
        <mc:Fallback xmlns="">
          <p:sp>
            <p:nvSpPr>
              <p:cNvPr id="18" name="Rounded Rectangular Callout 17"/>
              <p:cNvSpPr>
                <a:spLocks noRot="1" noChangeAspect="1" noMove="1" noResize="1" noEditPoints="1" noAdjustHandles="1" noChangeArrowheads="1" noChangeShapeType="1" noTextEdit="1"/>
              </p:cNvSpPr>
              <p:nvPr/>
            </p:nvSpPr>
            <p:spPr>
              <a:xfrm>
                <a:off x="1704032" y="3183446"/>
                <a:ext cx="1191094" cy="571479"/>
              </a:xfrm>
              <a:prstGeom prst="wedgeRoundRectCallout">
                <a:avLst>
                  <a:gd name="adj1" fmla="val -47151"/>
                  <a:gd name="adj2" fmla="val -69065"/>
                  <a:gd name="adj3" fmla="val 16667"/>
                </a:avLst>
              </a:prstGeom>
              <a:blipFill>
                <a:blip r:embed="rId6"/>
                <a:stretch>
                  <a:fillRect r="-6599" b="-4386"/>
                </a:stretch>
              </a:blipFill>
              <a:ln>
                <a:solidFill>
                  <a:schemeClr val="accent1"/>
                </a:solid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ounded Rectangular Callout 18"/>
              <p:cNvSpPr/>
              <p:nvPr/>
            </p:nvSpPr>
            <p:spPr>
              <a:xfrm>
                <a:off x="480653" y="1439117"/>
                <a:ext cx="1498992" cy="546781"/>
              </a:xfrm>
              <a:prstGeom prst="wedgeRoundRectCallout">
                <a:avLst>
                  <a:gd name="adj1" fmla="val 57691"/>
                  <a:gd name="adj2" fmla="val 26387"/>
                  <a:gd name="adj3" fmla="val 16667"/>
                </a:avLst>
              </a:prstGeom>
              <a:solidFill>
                <a:srgbClr val="FFFFCC"/>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14:m>
                  <m:oMath xmlns:m="http://schemas.openxmlformats.org/officeDocument/2006/math">
                    <m:r>
                      <a:rPr lang="en-US" sz="1100" b="1" i="1" dirty="0" smtClean="0">
                        <a:solidFill>
                          <a:srgbClr val="000000"/>
                        </a:solidFill>
                        <a:latin typeface="Cambria Math" panose="02040503050406030204" pitchFamily="18" charset="0"/>
                      </a:rPr>
                      <m:t>𝒙</m:t>
                    </m:r>
                  </m:oMath>
                </a14:m>
                <a:r>
                  <a:rPr lang="en-US" sz="1100" b="1" dirty="0">
                    <a:solidFill>
                      <a:srgbClr val="000000"/>
                    </a:solidFill>
                  </a:rPr>
                  <a:t> </a:t>
                </a:r>
                <a14:m>
                  <m:oMath xmlns:m="http://schemas.openxmlformats.org/officeDocument/2006/math">
                    <m:r>
                      <a:rPr lang="en-US" sz="1100" i="1" dirty="0" smtClean="0">
                        <a:solidFill>
                          <a:srgbClr val="000000"/>
                        </a:solidFill>
                        <a:latin typeface="Cambria Math" panose="02040503050406030204" pitchFamily="18" charset="0"/>
                      </a:rPr>
                      <m:t>(</m:t>
                    </m:r>
                    <m:r>
                      <a:rPr lang="en-US" sz="1100" i="1" dirty="0" smtClean="0">
                        <a:solidFill>
                          <a:srgbClr val="000000"/>
                        </a:solidFill>
                        <a:latin typeface="Cambria Math" panose="02040503050406030204" pitchFamily="18" charset="0"/>
                      </a:rPr>
                      <m:t>𝑤𝑖𝑡h</m:t>
                    </m:r>
                    <m:r>
                      <a:rPr lang="en-US" sz="1100" i="1" dirty="0" smtClean="0">
                        <a:solidFill>
                          <a:srgbClr val="000000"/>
                        </a:solidFill>
                        <a:latin typeface="Cambria Math" panose="02040503050406030204" pitchFamily="18" charset="0"/>
                      </a:rPr>
                      <m:t> </m:t>
                    </m:r>
                    <m:r>
                      <a:rPr lang="en-US" sz="1100" i="1" dirty="0" smtClean="0">
                        <a:solidFill>
                          <a:srgbClr val="000000"/>
                        </a:solidFill>
                        <a:latin typeface="Cambria Math" panose="02040503050406030204" pitchFamily="18" charset="0"/>
                      </a:rPr>
                      <m:t>𝑦</m:t>
                    </m:r>
                    <m:r>
                      <a:rPr lang="en-US" sz="1100" i="1" dirty="0" smtClean="0">
                        <a:solidFill>
                          <a:srgbClr val="000000"/>
                        </a:solidFill>
                        <a:latin typeface="Cambria Math" panose="02040503050406030204" pitchFamily="18" charset="0"/>
                      </a:rPr>
                      <m:t> = +1)</m:t>
                    </m:r>
                  </m:oMath>
                </a14:m>
                <a:endParaRPr lang="en-US" sz="1100" dirty="0">
                  <a:solidFill>
                    <a:srgbClr val="000000"/>
                  </a:solidFill>
                </a:endParaRPr>
              </a:p>
              <a:p>
                <a:pPr algn="ctr"/>
                <a:r>
                  <a:rPr lang="en-US" sz="1100" dirty="0">
                    <a:solidFill>
                      <a:srgbClr val="000000"/>
                    </a:solidFill>
                  </a:rPr>
                  <a:t>next item to be classified</a:t>
                </a:r>
              </a:p>
            </p:txBody>
          </p:sp>
        </mc:Choice>
        <mc:Fallback xmlns="">
          <p:sp>
            <p:nvSpPr>
              <p:cNvPr id="19" name="Rounded Rectangular Callout 18"/>
              <p:cNvSpPr>
                <a:spLocks noRot="1" noChangeAspect="1" noMove="1" noResize="1" noEditPoints="1" noAdjustHandles="1" noChangeArrowheads="1" noChangeShapeType="1" noTextEdit="1"/>
              </p:cNvSpPr>
              <p:nvPr/>
            </p:nvSpPr>
            <p:spPr>
              <a:xfrm>
                <a:off x="480653" y="1439117"/>
                <a:ext cx="1498992" cy="546781"/>
              </a:xfrm>
              <a:prstGeom prst="wedgeRoundRectCallout">
                <a:avLst>
                  <a:gd name="adj1" fmla="val 57691"/>
                  <a:gd name="adj2" fmla="val 26387"/>
                  <a:gd name="adj3" fmla="val 16667"/>
                </a:avLst>
              </a:prstGeom>
              <a:blipFill>
                <a:blip r:embed="rId7"/>
                <a:stretch>
                  <a:fillRect l="-2622"/>
                </a:stretch>
              </a:blipFill>
              <a:ln>
                <a:solidFill>
                  <a:schemeClr val="accent1"/>
                </a:solid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ounded Rectangular Callout 19"/>
              <p:cNvSpPr/>
              <p:nvPr/>
            </p:nvSpPr>
            <p:spPr>
              <a:xfrm>
                <a:off x="2914650" y="2177436"/>
                <a:ext cx="1498992" cy="280928"/>
              </a:xfrm>
              <a:prstGeom prst="wedgeRoundRectCallout">
                <a:avLst>
                  <a:gd name="adj1" fmla="val 57691"/>
                  <a:gd name="adj2" fmla="val 26387"/>
                  <a:gd name="adj3" fmla="val 16667"/>
                </a:avLst>
              </a:prstGeom>
              <a:solidFill>
                <a:srgbClr val="FFFFCC"/>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14:m>
                  <m:oMath xmlns:m="http://schemas.openxmlformats.org/officeDocument/2006/math">
                    <m:r>
                      <a:rPr lang="en-US" sz="1100" b="1" i="1" dirty="0" smtClean="0">
                        <a:solidFill>
                          <a:srgbClr val="000000"/>
                        </a:solidFill>
                        <a:latin typeface="Cambria Math" panose="02040503050406030204" pitchFamily="18" charset="0"/>
                      </a:rPr>
                      <m:t>𝒙</m:t>
                    </m:r>
                  </m:oMath>
                </a14:m>
                <a:r>
                  <a:rPr lang="en-US" sz="1100" b="1" dirty="0">
                    <a:solidFill>
                      <a:srgbClr val="000000"/>
                    </a:solidFill>
                  </a:rPr>
                  <a:t> </a:t>
                </a:r>
                <a:r>
                  <a:rPr lang="en-US" sz="1100" dirty="0">
                    <a:solidFill>
                      <a:srgbClr val="000000"/>
                    </a:solidFill>
                  </a:rPr>
                  <a:t>as a vector</a:t>
                </a:r>
                <a:endParaRPr lang="en-US" sz="1100" b="1" dirty="0">
                  <a:solidFill>
                    <a:srgbClr val="000000"/>
                  </a:solidFill>
                </a:endParaRPr>
              </a:p>
            </p:txBody>
          </p:sp>
        </mc:Choice>
        <mc:Fallback xmlns="">
          <p:sp>
            <p:nvSpPr>
              <p:cNvPr id="20" name="Rounded Rectangular Callout 19"/>
              <p:cNvSpPr>
                <a:spLocks noRot="1" noChangeAspect="1" noMove="1" noResize="1" noEditPoints="1" noAdjustHandles="1" noChangeArrowheads="1" noChangeShapeType="1" noTextEdit="1"/>
              </p:cNvSpPr>
              <p:nvPr/>
            </p:nvSpPr>
            <p:spPr>
              <a:xfrm>
                <a:off x="2914650" y="2177436"/>
                <a:ext cx="1498992" cy="280928"/>
              </a:xfrm>
              <a:prstGeom prst="wedgeRoundRectCallout">
                <a:avLst>
                  <a:gd name="adj1" fmla="val 57691"/>
                  <a:gd name="adj2" fmla="val 26387"/>
                  <a:gd name="adj3" fmla="val 16667"/>
                </a:avLst>
              </a:prstGeom>
              <a:blipFill>
                <a:blip r:embed="rId8"/>
                <a:stretch>
                  <a:fillRect b="-8333"/>
                </a:stretch>
              </a:blipFill>
              <a:ln>
                <a:solidFill>
                  <a:schemeClr val="accent1"/>
                </a:solid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ounded Rectangular Callout 20"/>
              <p:cNvSpPr/>
              <p:nvPr/>
            </p:nvSpPr>
            <p:spPr>
              <a:xfrm>
                <a:off x="4158858" y="3818809"/>
                <a:ext cx="1498992" cy="355358"/>
              </a:xfrm>
              <a:prstGeom prst="wedgeRoundRectCallout">
                <a:avLst>
                  <a:gd name="adj1" fmla="val -58305"/>
                  <a:gd name="adj2" fmla="val -145706"/>
                  <a:gd name="adj3" fmla="val 16667"/>
                </a:avLst>
              </a:prstGeom>
              <a:solidFill>
                <a:srgbClr val="FFFFCC"/>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14:m>
                  <m:oMath xmlns:m="http://schemas.openxmlformats.org/officeDocument/2006/math">
                    <m:r>
                      <a:rPr lang="en-US" sz="1100" b="1" i="1" dirty="0" smtClean="0">
                        <a:solidFill>
                          <a:srgbClr val="000000"/>
                        </a:solidFill>
                        <a:latin typeface="Cambria Math" panose="02040503050406030204" pitchFamily="18" charset="0"/>
                      </a:rPr>
                      <m:t>𝒙</m:t>
                    </m:r>
                  </m:oMath>
                </a14:m>
                <a:r>
                  <a:rPr lang="en-US" sz="1100" b="1" dirty="0">
                    <a:solidFill>
                      <a:srgbClr val="000000"/>
                    </a:solidFill>
                  </a:rPr>
                  <a:t> </a:t>
                </a:r>
                <a:r>
                  <a:rPr lang="en-US" sz="1100" dirty="0">
                    <a:solidFill>
                      <a:srgbClr val="000000"/>
                    </a:solidFill>
                  </a:rPr>
                  <a:t>as a vector added to </a:t>
                </a:r>
                <a14:m>
                  <m:oMath xmlns:m="http://schemas.openxmlformats.org/officeDocument/2006/math">
                    <m:r>
                      <a:rPr lang="en-US" sz="1100" b="1" i="1" dirty="0" smtClean="0">
                        <a:solidFill>
                          <a:srgbClr val="000000"/>
                        </a:solidFill>
                        <a:latin typeface="Cambria Math" panose="02040503050406030204" pitchFamily="18" charset="0"/>
                      </a:rPr>
                      <m:t>𝒘</m:t>
                    </m:r>
                  </m:oMath>
                </a14:m>
                <a:endParaRPr lang="en-US" sz="1100" b="1" dirty="0">
                  <a:solidFill>
                    <a:srgbClr val="000000"/>
                  </a:solidFill>
                </a:endParaRPr>
              </a:p>
            </p:txBody>
          </p:sp>
        </mc:Choice>
        <mc:Fallback xmlns="">
          <p:sp>
            <p:nvSpPr>
              <p:cNvPr id="21" name="Rounded Rectangular Callout 20"/>
              <p:cNvSpPr>
                <a:spLocks noRot="1" noChangeAspect="1" noMove="1" noResize="1" noEditPoints="1" noAdjustHandles="1" noChangeArrowheads="1" noChangeShapeType="1" noTextEdit="1"/>
              </p:cNvSpPr>
              <p:nvPr/>
            </p:nvSpPr>
            <p:spPr>
              <a:xfrm>
                <a:off x="4158858" y="3818809"/>
                <a:ext cx="1498992" cy="355358"/>
              </a:xfrm>
              <a:prstGeom prst="wedgeRoundRectCallout">
                <a:avLst>
                  <a:gd name="adj1" fmla="val -58305"/>
                  <a:gd name="adj2" fmla="val -145706"/>
                  <a:gd name="adj3" fmla="val 16667"/>
                </a:avLst>
              </a:prstGeom>
              <a:blipFill>
                <a:blip r:embed="rId9"/>
                <a:stretch>
                  <a:fillRect/>
                </a:stretch>
              </a:blipFill>
              <a:ln>
                <a:solidFill>
                  <a:schemeClr val="accent1"/>
                </a:solid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ounded Rectangular Callout 21"/>
              <p:cNvSpPr/>
              <p:nvPr/>
            </p:nvSpPr>
            <p:spPr>
              <a:xfrm>
                <a:off x="7373639" y="2207141"/>
                <a:ext cx="952469" cy="767285"/>
              </a:xfrm>
              <a:prstGeom prst="wedgeRoundRectCallout">
                <a:avLst>
                  <a:gd name="adj1" fmla="val -45693"/>
                  <a:gd name="adj2" fmla="val 74051"/>
                  <a:gd name="adj3" fmla="val 16667"/>
                </a:avLst>
              </a:prstGeom>
              <a:solidFill>
                <a:srgbClr val="FFFFCC"/>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100" b="1" i="1" dirty="0" smtClean="0">
                          <a:solidFill>
                            <a:srgbClr val="000000"/>
                          </a:solidFill>
                          <a:latin typeface="Cambria Math" panose="02040503050406030204" pitchFamily="18" charset="0"/>
                        </a:rPr>
                        <m:t>𝒘</m:t>
                      </m:r>
                      <m:r>
                        <a:rPr lang="en-US" sz="1100" b="1" i="1" baseline="30000" dirty="0">
                          <a:solidFill>
                            <a:srgbClr val="000000"/>
                          </a:solidFill>
                          <a:latin typeface="Cambria Math" panose="02040503050406030204" pitchFamily="18" charset="0"/>
                        </a:rPr>
                        <m:t>𝑻</m:t>
                      </m:r>
                      <m:r>
                        <a:rPr lang="en-US" sz="1100" b="1" i="1" dirty="0">
                          <a:solidFill>
                            <a:srgbClr val="000000"/>
                          </a:solidFill>
                          <a:latin typeface="Cambria Math" panose="02040503050406030204" pitchFamily="18" charset="0"/>
                        </a:rPr>
                        <m:t>𝒙</m:t>
                      </m:r>
                      <m:r>
                        <a:rPr lang="en-US" sz="1100" i="1" dirty="0">
                          <a:solidFill>
                            <a:srgbClr val="000000"/>
                          </a:solidFill>
                          <a:latin typeface="Cambria Math" panose="02040503050406030204" pitchFamily="18" charset="0"/>
                        </a:rPr>
                        <m:t> = 0</m:t>
                      </m:r>
                    </m:oMath>
                  </m:oMathPara>
                </a14:m>
                <a:endParaRPr lang="en-US" sz="1100" b="1" dirty="0">
                  <a:solidFill>
                    <a:srgbClr val="000000"/>
                  </a:solidFill>
                </a:endParaRPr>
              </a:p>
              <a:p>
                <a:pPr algn="ctr"/>
                <a:r>
                  <a:rPr lang="en-US" sz="1100" dirty="0">
                    <a:solidFill>
                      <a:srgbClr val="000000"/>
                    </a:solidFill>
                  </a:rPr>
                  <a:t>New</a:t>
                </a:r>
                <a:br>
                  <a:rPr lang="en-US" sz="1100" dirty="0">
                    <a:solidFill>
                      <a:srgbClr val="000000"/>
                    </a:solidFill>
                  </a:rPr>
                </a:br>
                <a:r>
                  <a:rPr lang="en-US" sz="1100" dirty="0">
                    <a:solidFill>
                      <a:srgbClr val="000000"/>
                    </a:solidFill>
                  </a:rPr>
                  <a:t>decision boundary</a:t>
                </a:r>
              </a:p>
            </p:txBody>
          </p:sp>
        </mc:Choice>
        <mc:Fallback xmlns="">
          <p:sp>
            <p:nvSpPr>
              <p:cNvPr id="22" name="Rounded Rectangular Callout 21"/>
              <p:cNvSpPr>
                <a:spLocks noRot="1" noChangeAspect="1" noMove="1" noResize="1" noEditPoints="1" noAdjustHandles="1" noChangeArrowheads="1" noChangeShapeType="1" noTextEdit="1"/>
              </p:cNvSpPr>
              <p:nvPr/>
            </p:nvSpPr>
            <p:spPr>
              <a:xfrm>
                <a:off x="7373639" y="2207141"/>
                <a:ext cx="952469" cy="767285"/>
              </a:xfrm>
              <a:prstGeom prst="wedgeRoundRectCallout">
                <a:avLst>
                  <a:gd name="adj1" fmla="val -45693"/>
                  <a:gd name="adj2" fmla="val 74051"/>
                  <a:gd name="adj3" fmla="val 16667"/>
                </a:avLst>
              </a:prstGeom>
              <a:blipFill>
                <a:blip r:embed="rId10"/>
                <a:stretch>
                  <a:fillRect/>
                </a:stretch>
              </a:blipFill>
              <a:ln>
                <a:solidFill>
                  <a:schemeClr val="accent1"/>
                </a:solid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ounded Rectangular Callout 22"/>
              <p:cNvSpPr/>
              <p:nvPr/>
            </p:nvSpPr>
            <p:spPr>
              <a:xfrm>
                <a:off x="6164920" y="3147568"/>
                <a:ext cx="1191094" cy="571479"/>
              </a:xfrm>
              <a:prstGeom prst="wedgeRoundRectCallout">
                <a:avLst>
                  <a:gd name="adj1" fmla="val 21334"/>
                  <a:gd name="adj2" fmla="val -87356"/>
                  <a:gd name="adj3" fmla="val 16667"/>
                </a:avLst>
              </a:prstGeom>
              <a:solidFill>
                <a:srgbClr val="FFFFCC"/>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137160" rIns="0" bIns="34290" rtlCol="0" anchor="ctr"/>
              <a:lstStyle/>
              <a:p>
                <a:pPr algn="ctr"/>
                <a14:m>
                  <m:oMathPara xmlns:m="http://schemas.openxmlformats.org/officeDocument/2006/math">
                    <m:oMathParaPr>
                      <m:jc m:val="centerGroup"/>
                    </m:oMathParaPr>
                    <m:oMath xmlns:m="http://schemas.openxmlformats.org/officeDocument/2006/math">
                      <m:r>
                        <a:rPr lang="en-US" sz="1100" b="1" i="1" dirty="0" smtClean="0">
                          <a:solidFill>
                            <a:srgbClr val="000000"/>
                          </a:solidFill>
                          <a:latin typeface="Cambria Math" panose="02040503050406030204" pitchFamily="18" charset="0"/>
                        </a:rPr>
                        <m:t>𝒘</m:t>
                      </m:r>
                      <m:r>
                        <a:rPr lang="en-US" sz="1100" b="1" i="1" dirty="0" smtClean="0">
                          <a:solidFill>
                            <a:srgbClr val="000000"/>
                          </a:solidFill>
                          <a:latin typeface="Cambria Math" panose="02040503050406030204" pitchFamily="18" charset="0"/>
                        </a:rPr>
                        <m:t> </m:t>
                      </m:r>
                    </m:oMath>
                  </m:oMathPara>
                </a14:m>
                <a:br>
                  <a:rPr lang="en-US" sz="1100" b="1" dirty="0">
                    <a:solidFill>
                      <a:srgbClr val="000000"/>
                    </a:solidFill>
                  </a:rPr>
                </a:br>
                <a:r>
                  <a:rPr lang="en-US" sz="1100" dirty="0">
                    <a:solidFill>
                      <a:srgbClr val="000000"/>
                    </a:solidFill>
                  </a:rPr>
                  <a:t>New</a:t>
                </a:r>
                <a:r>
                  <a:rPr lang="en-US" sz="1100" b="1" dirty="0">
                    <a:solidFill>
                      <a:srgbClr val="000000"/>
                    </a:solidFill>
                  </a:rPr>
                  <a:t> </a:t>
                </a:r>
                <a:r>
                  <a:rPr lang="en-US" sz="1100" dirty="0">
                    <a:solidFill>
                      <a:srgbClr val="000000"/>
                    </a:solidFill>
                  </a:rPr>
                  <a:t>weight vector</a:t>
                </a:r>
                <a:br>
                  <a:rPr lang="en-US" sz="900" b="1" dirty="0">
                    <a:solidFill>
                      <a:srgbClr val="000000"/>
                    </a:solidFill>
                  </a:rPr>
                </a:br>
                <a:endParaRPr lang="en-US" sz="900" b="1" dirty="0">
                  <a:solidFill>
                    <a:srgbClr val="000000"/>
                  </a:solidFill>
                </a:endParaRPr>
              </a:p>
            </p:txBody>
          </p:sp>
        </mc:Choice>
        <mc:Fallback xmlns="">
          <p:sp>
            <p:nvSpPr>
              <p:cNvPr id="23" name="Rounded Rectangular Callout 22"/>
              <p:cNvSpPr>
                <a:spLocks noRot="1" noChangeAspect="1" noMove="1" noResize="1" noEditPoints="1" noAdjustHandles="1" noChangeArrowheads="1" noChangeShapeType="1" noTextEdit="1"/>
              </p:cNvSpPr>
              <p:nvPr/>
            </p:nvSpPr>
            <p:spPr>
              <a:xfrm>
                <a:off x="6164920" y="3147568"/>
                <a:ext cx="1191094" cy="571479"/>
              </a:xfrm>
              <a:prstGeom prst="wedgeRoundRectCallout">
                <a:avLst>
                  <a:gd name="adj1" fmla="val 21334"/>
                  <a:gd name="adj2" fmla="val -87356"/>
                  <a:gd name="adj3" fmla="val 16667"/>
                </a:avLst>
              </a:prstGeom>
              <a:blipFill>
                <a:blip r:embed="rId11"/>
                <a:stretch>
                  <a:fillRect l="-1010" r="-4545"/>
                </a:stretch>
              </a:blipFill>
              <a:ln>
                <a:solidFill>
                  <a:schemeClr val="accent1"/>
                </a:solidFill>
              </a:ln>
              <a:effectLst/>
            </p:spPr>
            <p:txBody>
              <a:bodyPr/>
              <a:lstStyle/>
              <a:p>
                <a:r>
                  <a:rPr lang="en-US">
                    <a:noFill/>
                  </a:rPr>
                  <a:t> </a:t>
                </a:r>
              </a:p>
            </p:txBody>
          </p:sp>
        </mc:Fallback>
      </mc:AlternateContent>
      <p:sp>
        <p:nvSpPr>
          <p:cNvPr id="9" name="TextBox 8"/>
          <p:cNvSpPr txBox="1"/>
          <p:nvPr/>
        </p:nvSpPr>
        <p:spPr>
          <a:xfrm>
            <a:off x="1722998" y="4381500"/>
            <a:ext cx="2298386" cy="323165"/>
          </a:xfrm>
          <a:prstGeom prst="rect">
            <a:avLst/>
          </a:prstGeom>
          <a:noFill/>
        </p:spPr>
        <p:txBody>
          <a:bodyPr wrap="none" rtlCol="0">
            <a:spAutoFit/>
          </a:bodyPr>
          <a:lstStyle/>
          <a:p>
            <a:r>
              <a:rPr lang="en-US" sz="1500" dirty="0"/>
              <a:t>(Figures from Bishop 2006)</a:t>
            </a:r>
          </a:p>
        </p:txBody>
      </p:sp>
      <p:grpSp>
        <p:nvGrpSpPr>
          <p:cNvPr id="15" name="Group 14"/>
          <p:cNvGrpSpPr/>
          <p:nvPr/>
        </p:nvGrpSpPr>
        <p:grpSpPr>
          <a:xfrm>
            <a:off x="7101108" y="4207639"/>
            <a:ext cx="1029568" cy="600117"/>
            <a:chOff x="51913" y="1190585"/>
            <a:chExt cx="1032063" cy="516592"/>
          </a:xfrm>
        </p:grpSpPr>
        <p:sp>
          <p:nvSpPr>
            <p:cNvPr id="2" name="Oval 1"/>
            <p:cNvSpPr/>
            <p:nvPr/>
          </p:nvSpPr>
          <p:spPr>
            <a:xfrm>
              <a:off x="152400" y="1337005"/>
              <a:ext cx="45719" cy="4571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152400" y="1489405"/>
              <a:ext cx="45719" cy="45719"/>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02962" y="1190585"/>
              <a:ext cx="806204" cy="338555"/>
            </a:xfrm>
            <a:prstGeom prst="rect">
              <a:avLst/>
            </a:prstGeom>
            <a:noFill/>
          </p:spPr>
          <p:txBody>
            <a:bodyPr wrap="none" rtlCol="0">
              <a:spAutoFit/>
            </a:bodyPr>
            <a:lstStyle/>
            <a:p>
              <a:r>
                <a:rPr lang="en-US" sz="1050" dirty="0">
                  <a:solidFill>
                    <a:srgbClr val="FF0000"/>
                  </a:solidFill>
                </a:rPr>
                <a:t>Positive</a:t>
              </a:r>
              <a:endParaRPr lang="en-US" dirty="0">
                <a:solidFill>
                  <a:srgbClr val="FF0000"/>
                </a:solidFill>
              </a:endParaRPr>
            </a:p>
          </p:txBody>
        </p:sp>
        <p:sp>
          <p:nvSpPr>
            <p:cNvPr id="25" name="TextBox 24"/>
            <p:cNvSpPr txBox="1"/>
            <p:nvPr/>
          </p:nvSpPr>
          <p:spPr>
            <a:xfrm>
              <a:off x="194416" y="1368622"/>
              <a:ext cx="889560" cy="338555"/>
            </a:xfrm>
            <a:prstGeom prst="rect">
              <a:avLst/>
            </a:prstGeom>
            <a:noFill/>
          </p:spPr>
          <p:txBody>
            <a:bodyPr wrap="none" rtlCol="0">
              <a:spAutoFit/>
            </a:bodyPr>
            <a:lstStyle/>
            <a:p>
              <a:r>
                <a:rPr lang="en-US" sz="1050" dirty="0">
                  <a:solidFill>
                    <a:srgbClr val="0000FF"/>
                  </a:solidFill>
                </a:rPr>
                <a:t>Negative</a:t>
              </a:r>
            </a:p>
          </p:txBody>
        </p:sp>
        <p:sp>
          <p:nvSpPr>
            <p:cNvPr id="10" name="Rectangle 9"/>
            <p:cNvSpPr/>
            <p:nvPr/>
          </p:nvSpPr>
          <p:spPr>
            <a:xfrm>
              <a:off x="51913" y="1219200"/>
              <a:ext cx="9144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90928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2" grpId="0" animBg="1"/>
      <p:bldP spid="23"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FA6F6034-1516-478C-9756-BC6A8296D6DE}" type="slidenum">
              <a:rPr lang="en-US" smtClean="0"/>
              <a:pPr/>
              <a:t>4</a:t>
            </a:fld>
            <a:endParaRPr lang="en-US" dirty="0"/>
          </a:p>
        </p:txBody>
      </p:sp>
      <p:sp>
        <p:nvSpPr>
          <p:cNvPr id="717826" name="Rectangle 2"/>
          <p:cNvSpPr>
            <a:spLocks noGrp="1" noChangeArrowheads="1"/>
          </p:cNvSpPr>
          <p:nvPr>
            <p:ph type="title"/>
          </p:nvPr>
        </p:nvSpPr>
        <p:spPr/>
        <p:txBody>
          <a:bodyPr/>
          <a:lstStyle/>
          <a:p>
            <a:r>
              <a:rPr lang="en-US"/>
              <a:t>Quantifying Performance</a:t>
            </a:r>
          </a:p>
        </p:txBody>
      </p:sp>
      <p:sp>
        <p:nvSpPr>
          <p:cNvPr id="717827" name="Rectangle 3"/>
          <p:cNvSpPr>
            <a:spLocks noGrp="1" noChangeArrowheads="1"/>
          </p:cNvSpPr>
          <p:nvPr>
            <p:ph idx="1"/>
          </p:nvPr>
        </p:nvSpPr>
        <p:spPr/>
        <p:txBody>
          <a:bodyPr/>
          <a:lstStyle/>
          <a:p>
            <a:r>
              <a:rPr lang="en-US"/>
              <a:t>We want to be able to say something rigorous about the performance of our learning algorithm.</a:t>
            </a:r>
          </a:p>
          <a:p>
            <a:endParaRPr lang="en-US"/>
          </a:p>
          <a:p>
            <a:r>
              <a:rPr lang="en-US"/>
              <a:t>We will concentrate on discussing the number of examples one needs to see before we can say that our learned hypothesis is good. </a:t>
            </a:r>
          </a:p>
        </p:txBody>
      </p:sp>
    </p:spTree>
    <p:extLst>
      <p:ext uri="{BB962C8B-B14F-4D97-AF65-F5344CB8AC3E}">
        <p14:creationId xmlns:p14="http://schemas.microsoft.com/office/powerpoint/2010/main" val="33342587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066355A-084C-D24E-9AD2-7E4FC41EA627}" type="slidenum">
              <a:rPr lang="en-US" smtClean="0"/>
              <a:pPr/>
              <a:t>40</a:t>
            </a:fld>
            <a:endParaRPr lang="en-US"/>
          </a:p>
        </p:txBody>
      </p:sp>
      <p:sp>
        <p:nvSpPr>
          <p:cNvPr id="3" name="Title 2"/>
          <p:cNvSpPr>
            <a:spLocks noGrp="1"/>
          </p:cNvSpPr>
          <p:nvPr>
            <p:ph type="title"/>
          </p:nvPr>
        </p:nvSpPr>
        <p:spPr/>
        <p:txBody>
          <a:bodyPr/>
          <a:lstStyle/>
          <a:p>
            <a:r>
              <a:rPr lang="en-US" dirty="0"/>
              <a:t>Perceptron in action</a:t>
            </a:r>
          </a:p>
        </p:txBody>
      </p:sp>
      <p:pic>
        <p:nvPicPr>
          <p:cNvPr id="9" name="Picture 8" descr="Figure4.7c.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2615" y="1601124"/>
            <a:ext cx="2434154" cy="2434154"/>
          </a:xfrm>
          <a:prstGeom prst="rect">
            <a:avLst/>
          </a:prstGeom>
        </p:spPr>
      </p:pic>
      <p:pic>
        <p:nvPicPr>
          <p:cNvPr id="10" name="Picture 9" descr="Figure4.7d.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5060" y="1617377"/>
            <a:ext cx="2300524" cy="2300524"/>
          </a:xfrm>
          <a:prstGeom prst="rect">
            <a:avLst/>
          </a:prstGeom>
        </p:spPr>
      </p:pic>
      <p:pic>
        <p:nvPicPr>
          <p:cNvPr id="11" name="Picture 10" descr="Figure4.7b.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2982" y="1558290"/>
            <a:ext cx="2434154" cy="2434154"/>
          </a:xfrm>
          <a:prstGeom prst="rect">
            <a:avLst/>
          </a:prstGeom>
        </p:spPr>
      </p:pic>
      <mc:AlternateContent xmlns:mc="http://schemas.openxmlformats.org/markup-compatibility/2006" xmlns:a14="http://schemas.microsoft.com/office/drawing/2010/main">
        <mc:Choice Requires="a14">
          <p:sp>
            <p:nvSpPr>
              <p:cNvPr id="12" name="Rounded Rectangular Callout 11"/>
              <p:cNvSpPr/>
              <p:nvPr/>
            </p:nvSpPr>
            <p:spPr>
              <a:xfrm>
                <a:off x="785414" y="2131079"/>
                <a:ext cx="740683" cy="601444"/>
              </a:xfrm>
              <a:prstGeom prst="wedgeRoundRectCallout">
                <a:avLst>
                  <a:gd name="adj1" fmla="val 86563"/>
                  <a:gd name="adj2" fmla="val -12259"/>
                  <a:gd name="adj3" fmla="val 16667"/>
                </a:avLst>
              </a:prstGeom>
              <a:solidFill>
                <a:srgbClr val="FFFFCC"/>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900" b="1" i="1" dirty="0" smtClean="0">
                          <a:solidFill>
                            <a:srgbClr val="000000"/>
                          </a:solidFill>
                          <a:latin typeface="Cambria Math" panose="02040503050406030204" pitchFamily="18" charset="0"/>
                        </a:rPr>
                        <m:t>𝒘</m:t>
                      </m:r>
                      <m:r>
                        <a:rPr lang="en-US" sz="900" b="1" i="1" baseline="30000" dirty="0">
                          <a:solidFill>
                            <a:srgbClr val="000000"/>
                          </a:solidFill>
                          <a:latin typeface="Cambria Math" panose="02040503050406030204" pitchFamily="18" charset="0"/>
                        </a:rPr>
                        <m:t>𝑻</m:t>
                      </m:r>
                      <m:r>
                        <a:rPr lang="en-US" sz="900" b="1" i="1" dirty="0">
                          <a:solidFill>
                            <a:srgbClr val="000000"/>
                          </a:solidFill>
                          <a:latin typeface="Cambria Math" panose="02040503050406030204" pitchFamily="18" charset="0"/>
                        </a:rPr>
                        <m:t>𝒙</m:t>
                      </m:r>
                      <m:r>
                        <a:rPr lang="en-US" sz="900" i="1" dirty="0">
                          <a:solidFill>
                            <a:srgbClr val="000000"/>
                          </a:solidFill>
                          <a:latin typeface="Cambria Math" panose="02040503050406030204" pitchFamily="18" charset="0"/>
                        </a:rPr>
                        <m:t> = 0</m:t>
                      </m:r>
                    </m:oMath>
                  </m:oMathPara>
                </a14:m>
                <a:endParaRPr lang="en-US" sz="900" b="1" dirty="0">
                  <a:solidFill>
                    <a:srgbClr val="000000"/>
                  </a:solidFill>
                </a:endParaRPr>
              </a:p>
              <a:p>
                <a:pPr algn="ctr"/>
                <a:r>
                  <a:rPr lang="en-US" sz="900" dirty="0">
                    <a:solidFill>
                      <a:srgbClr val="000000"/>
                    </a:solidFill>
                  </a:rPr>
                  <a:t>Current decision boundary</a:t>
                </a:r>
              </a:p>
            </p:txBody>
          </p:sp>
        </mc:Choice>
        <mc:Fallback xmlns="">
          <p:sp>
            <p:nvSpPr>
              <p:cNvPr id="12" name="Rounded Rectangular Callout 11"/>
              <p:cNvSpPr>
                <a:spLocks noRot="1" noChangeAspect="1" noMove="1" noResize="1" noEditPoints="1" noAdjustHandles="1" noChangeArrowheads="1" noChangeShapeType="1" noTextEdit="1"/>
              </p:cNvSpPr>
              <p:nvPr/>
            </p:nvSpPr>
            <p:spPr>
              <a:xfrm>
                <a:off x="785414" y="2131079"/>
                <a:ext cx="740683" cy="601444"/>
              </a:xfrm>
              <a:prstGeom prst="wedgeRoundRectCallout">
                <a:avLst>
                  <a:gd name="adj1" fmla="val 86563"/>
                  <a:gd name="adj2" fmla="val -12259"/>
                  <a:gd name="adj3" fmla="val 16667"/>
                </a:avLst>
              </a:prstGeom>
              <a:blipFill>
                <a:blip r:embed="rId5"/>
                <a:stretch>
                  <a:fillRect b="-7000"/>
                </a:stretch>
              </a:blipFill>
              <a:ln>
                <a:solidFill>
                  <a:schemeClr val="accent1"/>
                </a:solid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ounded Rectangular Callout 12"/>
              <p:cNvSpPr/>
              <p:nvPr/>
            </p:nvSpPr>
            <p:spPr>
              <a:xfrm>
                <a:off x="1955538" y="2914643"/>
                <a:ext cx="852406" cy="447959"/>
              </a:xfrm>
              <a:prstGeom prst="wedgeRoundRectCallout">
                <a:avLst>
                  <a:gd name="adj1" fmla="val -47151"/>
                  <a:gd name="adj2" fmla="val -69065"/>
                  <a:gd name="adj3" fmla="val 16667"/>
                </a:avLst>
              </a:prstGeom>
              <a:solidFill>
                <a:srgbClr val="FFFFCC"/>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137160" rIns="0" bIns="34290" rtlCol="0" anchor="ctr"/>
              <a:lstStyle/>
              <a:p>
                <a:pPr algn="ctr"/>
                <a14:m>
                  <m:oMathPara xmlns:m="http://schemas.openxmlformats.org/officeDocument/2006/math">
                    <m:oMathParaPr>
                      <m:jc m:val="centerGroup"/>
                    </m:oMathParaPr>
                    <m:oMath xmlns:m="http://schemas.openxmlformats.org/officeDocument/2006/math">
                      <m:r>
                        <a:rPr lang="en-US" sz="900" b="1" i="1" dirty="0" smtClean="0">
                          <a:solidFill>
                            <a:srgbClr val="000000"/>
                          </a:solidFill>
                          <a:latin typeface="Cambria Math" panose="02040503050406030204" pitchFamily="18" charset="0"/>
                        </a:rPr>
                        <m:t>𝒘</m:t>
                      </m:r>
                    </m:oMath>
                  </m:oMathPara>
                </a14:m>
                <a:br>
                  <a:rPr lang="en-US" sz="900" b="1" dirty="0">
                    <a:solidFill>
                      <a:srgbClr val="000000"/>
                    </a:solidFill>
                  </a:rPr>
                </a:br>
                <a:r>
                  <a:rPr lang="en-US" sz="900" dirty="0">
                    <a:solidFill>
                      <a:srgbClr val="000000"/>
                    </a:solidFill>
                  </a:rPr>
                  <a:t>Current weight vector</a:t>
                </a:r>
                <a:br>
                  <a:rPr lang="en-US" sz="900" b="1" dirty="0">
                    <a:solidFill>
                      <a:srgbClr val="000000"/>
                    </a:solidFill>
                  </a:rPr>
                </a:br>
                <a:endParaRPr lang="en-US" sz="900" b="1" dirty="0">
                  <a:solidFill>
                    <a:srgbClr val="000000"/>
                  </a:solidFill>
                </a:endParaRPr>
              </a:p>
            </p:txBody>
          </p:sp>
        </mc:Choice>
        <mc:Fallback xmlns="">
          <p:sp>
            <p:nvSpPr>
              <p:cNvPr id="13" name="Rounded Rectangular Callout 12"/>
              <p:cNvSpPr>
                <a:spLocks noRot="1" noChangeAspect="1" noMove="1" noResize="1" noEditPoints="1" noAdjustHandles="1" noChangeArrowheads="1" noChangeShapeType="1" noTextEdit="1"/>
              </p:cNvSpPr>
              <p:nvPr/>
            </p:nvSpPr>
            <p:spPr>
              <a:xfrm>
                <a:off x="1955538" y="2914643"/>
                <a:ext cx="852406" cy="447959"/>
              </a:xfrm>
              <a:prstGeom prst="wedgeRoundRectCallout">
                <a:avLst>
                  <a:gd name="adj1" fmla="val -47151"/>
                  <a:gd name="adj2" fmla="val -69065"/>
                  <a:gd name="adj3" fmla="val 16667"/>
                </a:avLst>
              </a:prstGeom>
              <a:blipFill>
                <a:blip r:embed="rId6"/>
                <a:stretch>
                  <a:fillRect r="-8451" b="-4396"/>
                </a:stretch>
              </a:blipFill>
              <a:ln>
                <a:solidFill>
                  <a:schemeClr val="accent1"/>
                </a:solid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ounded Rectangular Callout 13"/>
              <p:cNvSpPr/>
              <p:nvPr/>
            </p:nvSpPr>
            <p:spPr>
              <a:xfrm>
                <a:off x="1883123" y="1483358"/>
                <a:ext cx="1072753" cy="428600"/>
              </a:xfrm>
              <a:prstGeom prst="wedgeRoundRectCallout">
                <a:avLst>
                  <a:gd name="adj1" fmla="val 19637"/>
                  <a:gd name="adj2" fmla="val 145145"/>
                  <a:gd name="adj3" fmla="val 16667"/>
                </a:avLst>
              </a:prstGeom>
              <a:solidFill>
                <a:srgbClr val="FFFFCC"/>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14:m>
                  <m:oMathPara xmlns:m="http://schemas.openxmlformats.org/officeDocument/2006/math">
                    <m:oMathParaPr>
                      <m:jc m:val="centerGroup"/>
                    </m:oMathParaPr>
                    <m:oMath xmlns:m="http://schemas.openxmlformats.org/officeDocument/2006/math">
                      <m:r>
                        <a:rPr lang="en-US" sz="900" b="1" i="1" dirty="0" smtClean="0">
                          <a:solidFill>
                            <a:srgbClr val="000000"/>
                          </a:solidFill>
                          <a:latin typeface="Cambria Math" panose="02040503050406030204" pitchFamily="18" charset="0"/>
                        </a:rPr>
                        <m:t>𝒙</m:t>
                      </m:r>
                      <m:r>
                        <a:rPr lang="en-US" sz="900" b="1" i="1" dirty="0" smtClean="0">
                          <a:solidFill>
                            <a:srgbClr val="000000"/>
                          </a:solidFill>
                          <a:latin typeface="Cambria Math" panose="02040503050406030204" pitchFamily="18" charset="0"/>
                        </a:rPr>
                        <m:t> </m:t>
                      </m:r>
                      <m:r>
                        <a:rPr lang="en-US" sz="900" i="1" dirty="0">
                          <a:solidFill>
                            <a:srgbClr val="000000"/>
                          </a:solidFill>
                          <a:latin typeface="Cambria Math" panose="02040503050406030204" pitchFamily="18" charset="0"/>
                        </a:rPr>
                        <m:t>(</m:t>
                      </m:r>
                      <m:r>
                        <a:rPr lang="en-US" sz="900" i="1" dirty="0">
                          <a:solidFill>
                            <a:srgbClr val="000000"/>
                          </a:solidFill>
                          <a:latin typeface="Cambria Math" panose="02040503050406030204" pitchFamily="18" charset="0"/>
                        </a:rPr>
                        <m:t>𝑤𝑖𝑡h</m:t>
                      </m:r>
                      <m:r>
                        <a:rPr lang="en-US" sz="900" i="1" dirty="0">
                          <a:solidFill>
                            <a:srgbClr val="000000"/>
                          </a:solidFill>
                          <a:latin typeface="Cambria Math" panose="02040503050406030204" pitchFamily="18" charset="0"/>
                        </a:rPr>
                        <m:t> </m:t>
                      </m:r>
                      <m:r>
                        <a:rPr lang="en-US" sz="900" i="1" dirty="0">
                          <a:solidFill>
                            <a:srgbClr val="000000"/>
                          </a:solidFill>
                          <a:latin typeface="Cambria Math" panose="02040503050406030204" pitchFamily="18" charset="0"/>
                        </a:rPr>
                        <m:t>𝑦</m:t>
                      </m:r>
                      <m:r>
                        <a:rPr lang="en-US" sz="900" i="1" dirty="0">
                          <a:solidFill>
                            <a:srgbClr val="000000"/>
                          </a:solidFill>
                          <a:latin typeface="Cambria Math" panose="02040503050406030204" pitchFamily="18" charset="0"/>
                        </a:rPr>
                        <m:t> = +1)</m:t>
                      </m:r>
                    </m:oMath>
                  </m:oMathPara>
                </a14:m>
                <a:endParaRPr lang="en-US" sz="900" dirty="0">
                  <a:solidFill>
                    <a:srgbClr val="000000"/>
                  </a:solidFill>
                </a:endParaRPr>
              </a:p>
              <a:p>
                <a:pPr algn="ctr"/>
                <a:r>
                  <a:rPr lang="en-US" sz="900" dirty="0">
                    <a:solidFill>
                      <a:srgbClr val="000000"/>
                    </a:solidFill>
                  </a:rPr>
                  <a:t>next item to be classified</a:t>
                </a:r>
              </a:p>
            </p:txBody>
          </p:sp>
        </mc:Choice>
        <mc:Fallback xmlns="">
          <p:sp>
            <p:nvSpPr>
              <p:cNvPr id="14" name="Rounded Rectangular Callout 13"/>
              <p:cNvSpPr>
                <a:spLocks noRot="1" noChangeAspect="1" noMove="1" noResize="1" noEditPoints="1" noAdjustHandles="1" noChangeArrowheads="1" noChangeShapeType="1" noTextEdit="1"/>
              </p:cNvSpPr>
              <p:nvPr/>
            </p:nvSpPr>
            <p:spPr>
              <a:xfrm>
                <a:off x="1883123" y="1483358"/>
                <a:ext cx="1072753" cy="428600"/>
              </a:xfrm>
              <a:prstGeom prst="wedgeRoundRectCallout">
                <a:avLst>
                  <a:gd name="adj1" fmla="val 19637"/>
                  <a:gd name="adj2" fmla="val 145145"/>
                  <a:gd name="adj3" fmla="val 16667"/>
                </a:avLst>
              </a:prstGeom>
              <a:blipFill>
                <a:blip r:embed="rId7"/>
                <a:stretch>
                  <a:fillRect/>
                </a:stretch>
              </a:blipFill>
              <a:ln>
                <a:solidFill>
                  <a:schemeClr val="accent1"/>
                </a:solid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ounded Rectangular Callout 14"/>
              <p:cNvSpPr/>
              <p:nvPr/>
            </p:nvSpPr>
            <p:spPr>
              <a:xfrm>
                <a:off x="3780901" y="1853046"/>
                <a:ext cx="1072753" cy="220208"/>
              </a:xfrm>
              <a:prstGeom prst="wedgeRoundRectCallout">
                <a:avLst>
                  <a:gd name="adj1" fmla="val 37019"/>
                  <a:gd name="adj2" fmla="val 259819"/>
                  <a:gd name="adj3" fmla="val 16667"/>
                </a:avLst>
              </a:prstGeom>
              <a:solidFill>
                <a:srgbClr val="FFFFCC"/>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14:m>
                  <m:oMath xmlns:m="http://schemas.openxmlformats.org/officeDocument/2006/math">
                    <m:r>
                      <a:rPr lang="en-US" sz="900" b="1" i="1" dirty="0" smtClean="0">
                        <a:solidFill>
                          <a:srgbClr val="000000"/>
                        </a:solidFill>
                        <a:latin typeface="Cambria Math" panose="02040503050406030204" pitchFamily="18" charset="0"/>
                      </a:rPr>
                      <m:t>𝒙</m:t>
                    </m:r>
                  </m:oMath>
                </a14:m>
                <a:r>
                  <a:rPr lang="en-US" sz="900" b="1" dirty="0">
                    <a:solidFill>
                      <a:srgbClr val="000000"/>
                    </a:solidFill>
                  </a:rPr>
                  <a:t> </a:t>
                </a:r>
                <a:r>
                  <a:rPr lang="en-US" sz="900" dirty="0">
                    <a:solidFill>
                      <a:srgbClr val="000000"/>
                    </a:solidFill>
                  </a:rPr>
                  <a:t>as a vector</a:t>
                </a:r>
                <a:endParaRPr lang="en-US" sz="900" b="1" dirty="0">
                  <a:solidFill>
                    <a:srgbClr val="000000"/>
                  </a:solidFill>
                </a:endParaRPr>
              </a:p>
            </p:txBody>
          </p:sp>
        </mc:Choice>
        <mc:Fallback xmlns="">
          <p:sp>
            <p:nvSpPr>
              <p:cNvPr id="15" name="Rounded Rectangular Callout 14"/>
              <p:cNvSpPr>
                <a:spLocks noRot="1" noChangeAspect="1" noMove="1" noResize="1" noEditPoints="1" noAdjustHandles="1" noChangeArrowheads="1" noChangeShapeType="1" noTextEdit="1"/>
              </p:cNvSpPr>
              <p:nvPr/>
            </p:nvSpPr>
            <p:spPr>
              <a:xfrm>
                <a:off x="3780901" y="1853046"/>
                <a:ext cx="1072753" cy="220208"/>
              </a:xfrm>
              <a:prstGeom prst="wedgeRoundRectCallout">
                <a:avLst>
                  <a:gd name="adj1" fmla="val 37019"/>
                  <a:gd name="adj2" fmla="val 259819"/>
                  <a:gd name="adj3" fmla="val 16667"/>
                </a:avLst>
              </a:prstGeom>
              <a:blipFill>
                <a:blip r:embed="rId8"/>
                <a:stretch>
                  <a:fillRect/>
                </a:stretch>
              </a:blipFill>
              <a:ln>
                <a:solidFill>
                  <a:schemeClr val="accent1"/>
                </a:solid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ounded Rectangular Callout 15"/>
              <p:cNvSpPr/>
              <p:nvPr/>
            </p:nvSpPr>
            <p:spPr>
              <a:xfrm>
                <a:off x="3888575" y="2999346"/>
                <a:ext cx="1072753" cy="278551"/>
              </a:xfrm>
              <a:prstGeom prst="wedgeRoundRectCallout">
                <a:avLst>
                  <a:gd name="adj1" fmla="val 11227"/>
                  <a:gd name="adj2" fmla="val -129423"/>
                  <a:gd name="adj3" fmla="val 16667"/>
                </a:avLst>
              </a:prstGeom>
              <a:solidFill>
                <a:srgbClr val="FFFFCC"/>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14:m>
                  <m:oMath xmlns:m="http://schemas.openxmlformats.org/officeDocument/2006/math">
                    <m:r>
                      <a:rPr lang="en-US" sz="900" b="1" i="1" dirty="0" smtClean="0">
                        <a:solidFill>
                          <a:srgbClr val="000000"/>
                        </a:solidFill>
                        <a:latin typeface="Cambria Math" panose="02040503050406030204" pitchFamily="18" charset="0"/>
                      </a:rPr>
                      <m:t>𝒙</m:t>
                    </m:r>
                  </m:oMath>
                </a14:m>
                <a:r>
                  <a:rPr lang="en-US" sz="900" b="1" dirty="0">
                    <a:solidFill>
                      <a:srgbClr val="000000"/>
                    </a:solidFill>
                  </a:rPr>
                  <a:t> </a:t>
                </a:r>
                <a:r>
                  <a:rPr lang="en-US" sz="900" dirty="0">
                    <a:solidFill>
                      <a:srgbClr val="000000"/>
                    </a:solidFill>
                  </a:rPr>
                  <a:t>as a vector added to </a:t>
                </a:r>
                <a14:m>
                  <m:oMath xmlns:m="http://schemas.openxmlformats.org/officeDocument/2006/math">
                    <m:r>
                      <a:rPr lang="en-US" sz="900" b="1" i="1" dirty="0" smtClean="0">
                        <a:solidFill>
                          <a:srgbClr val="000000"/>
                        </a:solidFill>
                        <a:latin typeface="Cambria Math" panose="02040503050406030204" pitchFamily="18" charset="0"/>
                      </a:rPr>
                      <m:t>𝒘</m:t>
                    </m:r>
                  </m:oMath>
                </a14:m>
                <a:endParaRPr lang="en-US" sz="900" b="1" dirty="0">
                  <a:solidFill>
                    <a:srgbClr val="000000"/>
                  </a:solidFill>
                </a:endParaRPr>
              </a:p>
            </p:txBody>
          </p:sp>
        </mc:Choice>
        <mc:Fallback xmlns="">
          <p:sp>
            <p:nvSpPr>
              <p:cNvPr id="16" name="Rounded Rectangular Callout 15"/>
              <p:cNvSpPr>
                <a:spLocks noRot="1" noChangeAspect="1" noMove="1" noResize="1" noEditPoints="1" noAdjustHandles="1" noChangeArrowheads="1" noChangeShapeType="1" noTextEdit="1"/>
              </p:cNvSpPr>
              <p:nvPr/>
            </p:nvSpPr>
            <p:spPr>
              <a:xfrm>
                <a:off x="3888575" y="2999346"/>
                <a:ext cx="1072753" cy="278551"/>
              </a:xfrm>
              <a:prstGeom prst="wedgeRoundRectCallout">
                <a:avLst>
                  <a:gd name="adj1" fmla="val 11227"/>
                  <a:gd name="adj2" fmla="val -129423"/>
                  <a:gd name="adj3" fmla="val 16667"/>
                </a:avLst>
              </a:prstGeom>
              <a:blipFill>
                <a:blip r:embed="rId9"/>
                <a:stretch>
                  <a:fillRect r="-1124" b="-11765"/>
                </a:stretch>
              </a:blipFill>
              <a:ln>
                <a:solidFill>
                  <a:schemeClr val="accent1"/>
                </a:solid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ounded Rectangular Callout 16"/>
              <p:cNvSpPr/>
              <p:nvPr/>
            </p:nvSpPr>
            <p:spPr>
              <a:xfrm>
                <a:off x="6649478" y="1396936"/>
                <a:ext cx="862457" cy="601444"/>
              </a:xfrm>
              <a:prstGeom prst="wedgeRoundRectCallout">
                <a:avLst>
                  <a:gd name="adj1" fmla="val -45693"/>
                  <a:gd name="adj2" fmla="val 74051"/>
                  <a:gd name="adj3" fmla="val 16667"/>
                </a:avLst>
              </a:prstGeom>
              <a:solidFill>
                <a:srgbClr val="FFFFCC"/>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900" b="1" i="1" dirty="0" smtClean="0">
                          <a:solidFill>
                            <a:srgbClr val="000000"/>
                          </a:solidFill>
                          <a:latin typeface="Cambria Math" panose="02040503050406030204" pitchFamily="18" charset="0"/>
                        </a:rPr>
                        <m:t>𝒘</m:t>
                      </m:r>
                      <m:r>
                        <a:rPr lang="en-US" sz="900" b="1" i="1" baseline="30000" dirty="0">
                          <a:solidFill>
                            <a:srgbClr val="000000"/>
                          </a:solidFill>
                          <a:latin typeface="Cambria Math" panose="02040503050406030204" pitchFamily="18" charset="0"/>
                        </a:rPr>
                        <m:t>𝑻</m:t>
                      </m:r>
                      <m:r>
                        <a:rPr lang="en-US" sz="900" b="1" i="1" dirty="0">
                          <a:solidFill>
                            <a:srgbClr val="000000"/>
                          </a:solidFill>
                          <a:latin typeface="Cambria Math" panose="02040503050406030204" pitchFamily="18" charset="0"/>
                        </a:rPr>
                        <m:t>𝒙</m:t>
                      </m:r>
                      <m:r>
                        <a:rPr lang="en-US" sz="900" i="1" dirty="0">
                          <a:solidFill>
                            <a:srgbClr val="000000"/>
                          </a:solidFill>
                          <a:latin typeface="Cambria Math" panose="02040503050406030204" pitchFamily="18" charset="0"/>
                        </a:rPr>
                        <m:t> = 0</m:t>
                      </m:r>
                    </m:oMath>
                  </m:oMathPara>
                </a14:m>
                <a:endParaRPr lang="en-US" sz="900" b="1" dirty="0">
                  <a:solidFill>
                    <a:srgbClr val="000000"/>
                  </a:solidFill>
                </a:endParaRPr>
              </a:p>
              <a:p>
                <a:pPr algn="ctr"/>
                <a:r>
                  <a:rPr lang="en-US" sz="900" dirty="0">
                    <a:solidFill>
                      <a:srgbClr val="000000"/>
                    </a:solidFill>
                  </a:rPr>
                  <a:t>New</a:t>
                </a:r>
                <a:br>
                  <a:rPr lang="en-US" sz="900" dirty="0">
                    <a:solidFill>
                      <a:srgbClr val="000000"/>
                    </a:solidFill>
                  </a:rPr>
                </a:br>
                <a:r>
                  <a:rPr lang="en-US" sz="900" dirty="0">
                    <a:solidFill>
                      <a:srgbClr val="000000"/>
                    </a:solidFill>
                  </a:rPr>
                  <a:t>decision boundary</a:t>
                </a:r>
              </a:p>
            </p:txBody>
          </p:sp>
        </mc:Choice>
        <mc:Fallback xmlns="">
          <p:sp>
            <p:nvSpPr>
              <p:cNvPr id="17" name="Rounded Rectangular Callout 16"/>
              <p:cNvSpPr>
                <a:spLocks noRot="1" noChangeAspect="1" noMove="1" noResize="1" noEditPoints="1" noAdjustHandles="1" noChangeArrowheads="1" noChangeShapeType="1" noTextEdit="1"/>
              </p:cNvSpPr>
              <p:nvPr/>
            </p:nvSpPr>
            <p:spPr>
              <a:xfrm>
                <a:off x="6649478" y="1396936"/>
                <a:ext cx="862457" cy="601444"/>
              </a:xfrm>
              <a:prstGeom prst="wedgeRoundRectCallout">
                <a:avLst>
                  <a:gd name="adj1" fmla="val -45693"/>
                  <a:gd name="adj2" fmla="val 74051"/>
                  <a:gd name="adj3" fmla="val 16667"/>
                </a:avLst>
              </a:prstGeom>
              <a:blipFill>
                <a:blip r:embed="rId10"/>
                <a:stretch>
                  <a:fillRect/>
                </a:stretch>
              </a:blipFill>
              <a:ln>
                <a:solidFill>
                  <a:schemeClr val="accent1"/>
                </a:solid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ounded Rectangular Callout 17"/>
              <p:cNvSpPr/>
              <p:nvPr/>
            </p:nvSpPr>
            <p:spPr>
              <a:xfrm>
                <a:off x="6216562" y="3797836"/>
                <a:ext cx="852406" cy="447959"/>
              </a:xfrm>
              <a:prstGeom prst="wedgeRoundRectCallout">
                <a:avLst>
                  <a:gd name="adj1" fmla="val 49123"/>
                  <a:gd name="adj2" fmla="val -307857"/>
                  <a:gd name="adj3" fmla="val 16667"/>
                </a:avLst>
              </a:prstGeom>
              <a:solidFill>
                <a:srgbClr val="FFFFCC"/>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137160" rIns="0" bIns="34290" rtlCol="0" anchor="ctr"/>
              <a:lstStyle/>
              <a:p>
                <a:pPr algn="ctr"/>
                <a14:m>
                  <m:oMathPara xmlns:m="http://schemas.openxmlformats.org/officeDocument/2006/math">
                    <m:oMathParaPr>
                      <m:jc m:val="centerGroup"/>
                    </m:oMathParaPr>
                    <m:oMath xmlns:m="http://schemas.openxmlformats.org/officeDocument/2006/math">
                      <m:r>
                        <a:rPr lang="en-US" sz="900" b="1" i="1" dirty="0" smtClean="0">
                          <a:solidFill>
                            <a:srgbClr val="000000"/>
                          </a:solidFill>
                          <a:latin typeface="Cambria Math" panose="02040503050406030204" pitchFamily="18" charset="0"/>
                        </a:rPr>
                        <m:t>𝒘</m:t>
                      </m:r>
                      <m:r>
                        <a:rPr lang="en-US" sz="900" b="1" i="1" dirty="0" smtClean="0">
                          <a:solidFill>
                            <a:srgbClr val="000000"/>
                          </a:solidFill>
                          <a:latin typeface="Cambria Math" panose="02040503050406030204" pitchFamily="18" charset="0"/>
                        </a:rPr>
                        <m:t> </m:t>
                      </m:r>
                    </m:oMath>
                  </m:oMathPara>
                </a14:m>
                <a:br>
                  <a:rPr lang="en-US" sz="900" b="1" dirty="0">
                    <a:solidFill>
                      <a:srgbClr val="000000"/>
                    </a:solidFill>
                  </a:rPr>
                </a:br>
                <a:r>
                  <a:rPr lang="en-US" sz="900" dirty="0">
                    <a:solidFill>
                      <a:srgbClr val="000000"/>
                    </a:solidFill>
                  </a:rPr>
                  <a:t>New</a:t>
                </a:r>
                <a:r>
                  <a:rPr lang="en-US" sz="900" b="1" dirty="0">
                    <a:solidFill>
                      <a:srgbClr val="000000"/>
                    </a:solidFill>
                  </a:rPr>
                  <a:t> </a:t>
                </a:r>
                <a:r>
                  <a:rPr lang="en-US" sz="900" dirty="0">
                    <a:solidFill>
                      <a:srgbClr val="000000"/>
                    </a:solidFill>
                  </a:rPr>
                  <a:t>weight vector</a:t>
                </a:r>
                <a:br>
                  <a:rPr lang="en-US" sz="900" b="1" dirty="0">
                    <a:solidFill>
                      <a:srgbClr val="000000"/>
                    </a:solidFill>
                  </a:rPr>
                </a:br>
                <a:endParaRPr lang="en-US" sz="900" b="1" dirty="0">
                  <a:solidFill>
                    <a:srgbClr val="000000"/>
                  </a:solidFill>
                </a:endParaRPr>
              </a:p>
            </p:txBody>
          </p:sp>
        </mc:Choice>
        <mc:Fallback xmlns="">
          <p:sp>
            <p:nvSpPr>
              <p:cNvPr id="18" name="Rounded Rectangular Callout 17"/>
              <p:cNvSpPr>
                <a:spLocks noRot="1" noChangeAspect="1" noMove="1" noResize="1" noEditPoints="1" noAdjustHandles="1" noChangeArrowheads="1" noChangeShapeType="1" noTextEdit="1"/>
              </p:cNvSpPr>
              <p:nvPr/>
            </p:nvSpPr>
            <p:spPr>
              <a:xfrm>
                <a:off x="6216562" y="3797836"/>
                <a:ext cx="852406" cy="447959"/>
              </a:xfrm>
              <a:prstGeom prst="wedgeRoundRectCallout">
                <a:avLst>
                  <a:gd name="adj1" fmla="val 49123"/>
                  <a:gd name="adj2" fmla="val -307857"/>
                  <a:gd name="adj3" fmla="val 16667"/>
                </a:avLst>
              </a:prstGeom>
              <a:blipFill>
                <a:blip r:embed="rId11"/>
                <a:stretch>
                  <a:fillRect r="-8451" b="-1894"/>
                </a:stretch>
              </a:blipFill>
              <a:ln>
                <a:solidFill>
                  <a:schemeClr val="accent1"/>
                </a:solidFill>
              </a:ln>
              <a:effectLst/>
            </p:spPr>
            <p:txBody>
              <a:bodyPr/>
              <a:lstStyle/>
              <a:p>
                <a:r>
                  <a:rPr lang="en-US">
                    <a:noFill/>
                  </a:rPr>
                  <a:t> </a:t>
                </a:r>
              </a:p>
            </p:txBody>
          </p:sp>
        </mc:Fallback>
      </mc:AlternateContent>
      <p:sp>
        <p:nvSpPr>
          <p:cNvPr id="19" name="TextBox 18"/>
          <p:cNvSpPr txBox="1"/>
          <p:nvPr/>
        </p:nvSpPr>
        <p:spPr>
          <a:xfrm>
            <a:off x="1722998" y="4381500"/>
            <a:ext cx="2298386" cy="323165"/>
          </a:xfrm>
          <a:prstGeom prst="rect">
            <a:avLst/>
          </a:prstGeom>
          <a:noFill/>
        </p:spPr>
        <p:txBody>
          <a:bodyPr wrap="none" rtlCol="0">
            <a:spAutoFit/>
          </a:bodyPr>
          <a:lstStyle/>
          <a:p>
            <a:r>
              <a:rPr lang="en-US" sz="1500" dirty="0"/>
              <a:t>(Figures from Bishop 2006)</a:t>
            </a:r>
          </a:p>
        </p:txBody>
      </p:sp>
      <p:grpSp>
        <p:nvGrpSpPr>
          <p:cNvPr id="20" name="Group 19"/>
          <p:cNvGrpSpPr/>
          <p:nvPr/>
        </p:nvGrpSpPr>
        <p:grpSpPr>
          <a:xfrm>
            <a:off x="7101107" y="4207640"/>
            <a:ext cx="959527" cy="387444"/>
            <a:chOff x="51913" y="1190585"/>
            <a:chExt cx="1032063" cy="516592"/>
          </a:xfrm>
        </p:grpSpPr>
        <p:sp>
          <p:nvSpPr>
            <p:cNvPr id="21" name="Oval 20"/>
            <p:cNvSpPr/>
            <p:nvPr/>
          </p:nvSpPr>
          <p:spPr>
            <a:xfrm>
              <a:off x="152400" y="1337005"/>
              <a:ext cx="45719" cy="4571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2" name="Oval 21"/>
            <p:cNvSpPr/>
            <p:nvPr/>
          </p:nvSpPr>
          <p:spPr>
            <a:xfrm>
              <a:off x="152400" y="1489405"/>
              <a:ext cx="45719" cy="45719"/>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3" name="TextBox 22"/>
            <p:cNvSpPr txBox="1"/>
            <p:nvPr/>
          </p:nvSpPr>
          <p:spPr>
            <a:xfrm>
              <a:off x="202962" y="1190585"/>
              <a:ext cx="806204" cy="338555"/>
            </a:xfrm>
            <a:prstGeom prst="rect">
              <a:avLst/>
            </a:prstGeom>
            <a:noFill/>
          </p:spPr>
          <p:txBody>
            <a:bodyPr wrap="none" rtlCol="0">
              <a:spAutoFit/>
            </a:bodyPr>
            <a:lstStyle/>
            <a:p>
              <a:r>
                <a:rPr lang="en-US" sz="1050" dirty="0">
                  <a:solidFill>
                    <a:srgbClr val="FF0000"/>
                  </a:solidFill>
                </a:rPr>
                <a:t>Positive</a:t>
              </a:r>
            </a:p>
          </p:txBody>
        </p:sp>
        <p:sp>
          <p:nvSpPr>
            <p:cNvPr id="24" name="TextBox 23"/>
            <p:cNvSpPr txBox="1"/>
            <p:nvPr/>
          </p:nvSpPr>
          <p:spPr>
            <a:xfrm>
              <a:off x="194416" y="1368622"/>
              <a:ext cx="889560" cy="338555"/>
            </a:xfrm>
            <a:prstGeom prst="rect">
              <a:avLst/>
            </a:prstGeom>
            <a:noFill/>
          </p:spPr>
          <p:txBody>
            <a:bodyPr wrap="none" rtlCol="0">
              <a:spAutoFit/>
            </a:bodyPr>
            <a:lstStyle/>
            <a:p>
              <a:r>
                <a:rPr lang="en-US" sz="1050" dirty="0">
                  <a:solidFill>
                    <a:srgbClr val="0000FF"/>
                  </a:solidFill>
                </a:rPr>
                <a:t>Negative</a:t>
              </a:r>
            </a:p>
          </p:txBody>
        </p:sp>
        <p:sp>
          <p:nvSpPr>
            <p:cNvPr id="25" name="Rectangle 24"/>
            <p:cNvSpPr/>
            <p:nvPr/>
          </p:nvSpPr>
          <p:spPr>
            <a:xfrm>
              <a:off x="51913" y="1219200"/>
              <a:ext cx="9144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spTree>
    <p:extLst>
      <p:ext uri="{BB962C8B-B14F-4D97-AF65-F5344CB8AC3E}">
        <p14:creationId xmlns:p14="http://schemas.microsoft.com/office/powerpoint/2010/main" val="3095759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C921938-476A-4922-BE24-3B8F6A2854D9}" type="slidenum">
              <a:rPr lang="en-US" smtClean="0"/>
              <a:pPr/>
              <a:t>41</a:t>
            </a:fld>
            <a:endParaRPr lang="en-US" dirty="0"/>
          </a:p>
        </p:txBody>
      </p:sp>
      <p:sp>
        <p:nvSpPr>
          <p:cNvPr id="745474" name="Rectangle 2"/>
          <p:cNvSpPr>
            <a:spLocks noGrp="1" noChangeArrowheads="1"/>
          </p:cNvSpPr>
          <p:nvPr>
            <p:ph type="title"/>
          </p:nvPr>
        </p:nvSpPr>
        <p:spPr/>
        <p:txBody>
          <a:bodyPr/>
          <a:lstStyle/>
          <a:p>
            <a:r>
              <a:rPr lang="en-US" dirty="0"/>
              <a:t>Perceptron learning rule</a:t>
            </a:r>
          </a:p>
        </p:txBody>
      </p:sp>
      <mc:AlternateContent xmlns:mc="http://schemas.openxmlformats.org/markup-compatibility/2006" xmlns:a14="http://schemas.microsoft.com/office/drawing/2010/main">
        <mc:Choice Requires="a14">
          <p:sp>
            <p:nvSpPr>
              <p:cNvPr id="745478" name="Rectangle 6"/>
              <p:cNvSpPr>
                <a:spLocks noGrp="1" noChangeArrowheads="1"/>
              </p:cNvSpPr>
              <p:nvPr>
                <p:ph idx="1"/>
              </p:nvPr>
            </p:nvSpPr>
            <p:spPr/>
            <p:txBody>
              <a:bodyPr>
                <a:normAutofit fontScale="62500" lnSpcReduction="20000"/>
              </a:bodyPr>
              <a:lstStyle/>
              <a:p>
                <a:r>
                  <a:rPr lang="en-US" dirty="0"/>
                  <a:t>If </a:t>
                </a:r>
                <a14:m>
                  <m:oMath xmlns:m="http://schemas.openxmlformats.org/officeDocument/2006/math">
                    <m:r>
                      <a:rPr lang="en-US" b="1" i="1" dirty="0">
                        <a:latin typeface="Cambria Math" panose="02040503050406030204" pitchFamily="18" charset="0"/>
                      </a:rPr>
                      <m:t>𝒙</m:t>
                    </m:r>
                  </m:oMath>
                </a14:m>
                <a:r>
                  <a:rPr lang="en-US" dirty="0"/>
                  <a:t> is Boolean, only weights of </a:t>
                </a:r>
                <a:r>
                  <a:rPr lang="en-US" dirty="0">
                    <a:solidFill>
                      <a:srgbClr val="FF0000"/>
                    </a:solidFill>
                  </a:rPr>
                  <a:t>active features </a:t>
                </a:r>
                <a:r>
                  <a:rPr lang="en-US" dirty="0"/>
                  <a:t>are updated</a:t>
                </a:r>
              </a:p>
              <a:p>
                <a:r>
                  <a:rPr lang="en-US" dirty="0"/>
                  <a:t>Why is this important?</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14:m>
                  <m:oMath xmlns:m="http://schemas.openxmlformats.org/officeDocument/2006/math">
                    <m:sSup>
                      <m:sSupPr>
                        <m:ctrlPr>
                          <a:rPr lang="en-US" sz="2600" i="1" dirty="0">
                            <a:solidFill>
                              <a:schemeClr val="accent6">
                                <a:lumMod val="50000"/>
                              </a:schemeClr>
                            </a:solidFill>
                            <a:latin typeface="Cambria Math" panose="02040503050406030204" pitchFamily="18" charset="0"/>
                            <a:sym typeface="Symbol" pitchFamily="18" charset="2"/>
                          </a:rPr>
                        </m:ctrlPr>
                      </m:sSupPr>
                      <m:e>
                        <m:r>
                          <a:rPr lang="en-US" sz="2600" b="1" i="1" dirty="0">
                            <a:solidFill>
                              <a:schemeClr val="accent6">
                                <a:lumMod val="50000"/>
                              </a:schemeClr>
                            </a:solidFill>
                            <a:latin typeface="Cambria Math" panose="02040503050406030204" pitchFamily="18" charset="0"/>
                            <a:sym typeface="Symbol" pitchFamily="18" charset="2"/>
                          </a:rPr>
                          <m:t>𝒘</m:t>
                        </m:r>
                      </m:e>
                      <m:sup>
                        <m:r>
                          <a:rPr lang="en-US" sz="2600" i="1" dirty="0">
                            <a:solidFill>
                              <a:schemeClr val="accent6">
                                <a:lumMod val="50000"/>
                              </a:schemeClr>
                            </a:solidFill>
                            <a:latin typeface="Cambria Math" panose="02040503050406030204" pitchFamily="18" charset="0"/>
                            <a:sym typeface="Symbol" pitchFamily="18" charset="2"/>
                          </a:rPr>
                          <m:t>𝑇</m:t>
                        </m:r>
                      </m:sup>
                    </m:sSup>
                    <m:r>
                      <a:rPr lang="en-US" sz="2600" i="1" dirty="0">
                        <a:solidFill>
                          <a:schemeClr val="accent6">
                            <a:lumMod val="50000"/>
                          </a:schemeClr>
                        </a:solidFill>
                        <a:latin typeface="Cambria Math" panose="02040503050406030204" pitchFamily="18" charset="0"/>
                        <a:sym typeface="Symbol" pitchFamily="18" charset="2"/>
                      </a:rPr>
                      <m:t>·</m:t>
                    </m:r>
                    <m:r>
                      <a:rPr lang="en-US" sz="2600" b="1" i="1" dirty="0">
                        <a:solidFill>
                          <a:schemeClr val="accent6">
                            <a:lumMod val="50000"/>
                          </a:schemeClr>
                        </a:solidFill>
                        <a:latin typeface="Cambria Math" panose="02040503050406030204" pitchFamily="18" charset="0"/>
                        <a:sym typeface="Symbol" pitchFamily="18" charset="2"/>
                      </a:rPr>
                      <m:t>𝒙</m:t>
                    </m:r>
                    <m:r>
                      <a:rPr lang="en-US" sz="2600" b="0" i="0" dirty="0">
                        <a:solidFill>
                          <a:schemeClr val="accent6">
                            <a:lumMod val="50000"/>
                          </a:schemeClr>
                        </a:solidFill>
                        <a:latin typeface="Cambria Math" panose="02040503050406030204" pitchFamily="18" charset="0"/>
                        <a:sym typeface="Symbol" pitchFamily="18" charset="2"/>
                      </a:rPr>
                      <m:t>&gt;0  </m:t>
                    </m:r>
                    <m:r>
                      <m:rPr>
                        <m:sty m:val="p"/>
                      </m:rPr>
                      <a:rPr lang="en-US" sz="2600">
                        <a:latin typeface="Cambria Math" panose="02040503050406030204" pitchFamily="18" charset="0"/>
                        <a:sym typeface="Symbol" pitchFamily="18" charset="2"/>
                      </a:rPr>
                      <m:t>is</m:t>
                    </m:r>
                    <m:r>
                      <a:rPr lang="en-US" sz="2600">
                        <a:latin typeface="Cambria Math" panose="02040503050406030204" pitchFamily="18" charset="0"/>
                        <a:sym typeface="Symbol" pitchFamily="18" charset="2"/>
                      </a:rPr>
                      <m:t> </m:t>
                    </m:r>
                    <m:r>
                      <m:rPr>
                        <m:sty m:val="p"/>
                      </m:rPr>
                      <a:rPr lang="en-US" sz="2600">
                        <a:latin typeface="Cambria Math" panose="02040503050406030204" pitchFamily="18" charset="0"/>
                        <a:sym typeface="Symbol" pitchFamily="18" charset="2"/>
                      </a:rPr>
                      <m:t>equivalent</m:t>
                    </m:r>
                    <m:r>
                      <a:rPr lang="en-US" sz="2600">
                        <a:latin typeface="Cambria Math" panose="02040503050406030204" pitchFamily="18" charset="0"/>
                        <a:sym typeface="Symbol" pitchFamily="18" charset="2"/>
                      </a:rPr>
                      <m:t> </m:t>
                    </m:r>
                    <m:r>
                      <m:rPr>
                        <m:sty m:val="p"/>
                      </m:rPr>
                      <a:rPr lang="en-US" sz="2600">
                        <a:latin typeface="Cambria Math" panose="02040503050406030204" pitchFamily="18" charset="0"/>
                        <a:sym typeface="Symbol" pitchFamily="18" charset="2"/>
                      </a:rPr>
                      <m:t>to</m:t>
                    </m:r>
                    <m:r>
                      <a:rPr lang="en-US" sz="2600">
                        <a:latin typeface="Cambria Math" panose="02040503050406030204" pitchFamily="18" charset="0"/>
                        <a:sym typeface="Symbol" pitchFamily="18" charset="2"/>
                      </a:rPr>
                      <m:t>: </m:t>
                    </m:r>
                    <m:r>
                      <a:rPr lang="en-US" sz="2600">
                        <a:latin typeface="Cambria Math" panose="02040503050406030204" pitchFamily="18" charset="0"/>
                        <a:sym typeface="Symbol" pitchFamily="18" charset="2"/>
                      </a:rPr>
                      <m:t>𝑃</m:t>
                    </m:r>
                    <m:d>
                      <m:dPr>
                        <m:ctrlPr>
                          <a:rPr lang="en-US" sz="2600" i="1">
                            <a:latin typeface="Cambria Math" panose="02040503050406030204" pitchFamily="18" charset="0"/>
                            <a:sym typeface="Symbol" pitchFamily="18" charset="2"/>
                          </a:rPr>
                        </m:ctrlPr>
                      </m:dPr>
                      <m:e>
                        <m:r>
                          <a:rPr lang="en-US" sz="2600">
                            <a:latin typeface="Cambria Math" panose="02040503050406030204" pitchFamily="18" charset="0"/>
                            <a:sym typeface="Symbol" pitchFamily="18" charset="2"/>
                          </a:rPr>
                          <m:t>𝑦</m:t>
                        </m:r>
                        <m:r>
                          <a:rPr lang="en-US" sz="2600">
                            <a:latin typeface="Cambria Math" panose="02040503050406030204" pitchFamily="18" charset="0"/>
                            <a:sym typeface="Symbol" pitchFamily="18" charset="2"/>
                          </a:rPr>
                          <m:t>=+1</m:t>
                        </m:r>
                      </m:e>
                      <m:e>
                        <m:r>
                          <a:rPr lang="en-US" sz="2600">
                            <a:latin typeface="Cambria Math" panose="02040503050406030204" pitchFamily="18" charset="0"/>
                            <a:sym typeface="Symbol" pitchFamily="18" charset="2"/>
                          </a:rPr>
                          <m:t>𝑥</m:t>
                        </m:r>
                      </m:e>
                    </m:d>
                    <m:r>
                      <a:rPr lang="en-US" sz="2600">
                        <a:latin typeface="Cambria Math" panose="02040503050406030204" pitchFamily="18" charset="0"/>
                        <a:sym typeface="Symbol" pitchFamily="18" charset="2"/>
                      </a:rPr>
                      <m:t>= </m:t>
                    </m:r>
                    <m:f>
                      <m:fPr>
                        <m:ctrlPr>
                          <a:rPr lang="en-US" sz="2600" i="1">
                            <a:latin typeface="Cambria Math" panose="02040503050406030204" pitchFamily="18" charset="0"/>
                            <a:sym typeface="Symbol" pitchFamily="18" charset="2"/>
                          </a:rPr>
                        </m:ctrlPr>
                      </m:fPr>
                      <m:num>
                        <m:r>
                          <a:rPr lang="en-US" sz="2600">
                            <a:latin typeface="Cambria Math" panose="02040503050406030204" pitchFamily="18" charset="0"/>
                            <a:sym typeface="Symbol" pitchFamily="18" charset="2"/>
                          </a:rPr>
                          <m:t>1</m:t>
                        </m:r>
                      </m:num>
                      <m:den>
                        <m:r>
                          <a:rPr lang="en-US" sz="2600">
                            <a:latin typeface="Cambria Math" panose="02040503050406030204" pitchFamily="18" charset="0"/>
                            <a:sym typeface="Symbol" pitchFamily="18" charset="2"/>
                          </a:rPr>
                          <m:t>1+</m:t>
                        </m:r>
                        <m:sSup>
                          <m:sSupPr>
                            <m:ctrlPr>
                              <a:rPr lang="en-US" sz="2600" i="1">
                                <a:latin typeface="Cambria Math" panose="02040503050406030204" pitchFamily="18" charset="0"/>
                                <a:sym typeface="Symbol" pitchFamily="18" charset="2"/>
                              </a:rPr>
                            </m:ctrlPr>
                          </m:sSupPr>
                          <m:e>
                            <m:r>
                              <a:rPr lang="en-US" sz="2600">
                                <a:latin typeface="Cambria Math" panose="02040503050406030204" pitchFamily="18" charset="0"/>
                                <a:sym typeface="Symbol" pitchFamily="18" charset="2"/>
                              </a:rPr>
                              <m:t>𝑒</m:t>
                            </m:r>
                          </m:e>
                          <m:sup>
                            <m:r>
                              <a:rPr lang="en-US" sz="2600">
                                <a:latin typeface="Cambria Math" panose="02040503050406030204" pitchFamily="18" charset="0"/>
                                <a:sym typeface="Symbol" pitchFamily="18" charset="2"/>
                              </a:rPr>
                              <m:t>−</m:t>
                            </m:r>
                            <m:sSup>
                              <m:sSupPr>
                                <m:ctrlPr>
                                  <a:rPr lang="en-US" sz="2600" i="1">
                                    <a:latin typeface="Cambria Math" panose="02040503050406030204" pitchFamily="18" charset="0"/>
                                    <a:sym typeface="Symbol" pitchFamily="18" charset="2"/>
                                  </a:rPr>
                                </m:ctrlPr>
                              </m:sSupPr>
                              <m:e>
                                <m:r>
                                  <a:rPr lang="en-US" sz="2600" b="0" i="1">
                                    <a:latin typeface="Cambria Math" panose="02040503050406030204" pitchFamily="18" charset="0"/>
                                    <a:sym typeface="Symbol" pitchFamily="18" charset="2"/>
                                  </a:rPr>
                                  <m:t>𝑤</m:t>
                                </m:r>
                              </m:e>
                              <m:sup>
                                <m:r>
                                  <a:rPr lang="en-US" sz="2600">
                                    <a:latin typeface="Cambria Math" panose="02040503050406030204" pitchFamily="18" charset="0"/>
                                    <a:sym typeface="Symbol" pitchFamily="18" charset="2"/>
                                  </a:rPr>
                                  <m:t>𝑇</m:t>
                                </m:r>
                              </m:sup>
                            </m:sSup>
                            <m:r>
                              <a:rPr lang="en-US" sz="2600" b="0" i="1">
                                <a:latin typeface="Cambria Math" panose="02040503050406030204" pitchFamily="18" charset="0"/>
                                <a:sym typeface="Symbol" pitchFamily="18" charset="2"/>
                              </a:rPr>
                              <m:t>𝑥</m:t>
                            </m:r>
                          </m:sup>
                        </m:sSup>
                      </m:den>
                    </m:f>
                  </m:oMath>
                </a14:m>
                <a:r>
                  <a:rPr lang="en-US" sz="2600" dirty="0"/>
                  <a:t> &gt; </a:t>
                </a:r>
                <a14:m>
                  <m:oMath xmlns:m="http://schemas.openxmlformats.org/officeDocument/2006/math">
                    <m:f>
                      <m:fPr>
                        <m:ctrlPr>
                          <a:rPr lang="en-US" sz="2600" i="1">
                            <a:latin typeface="Cambria Math" panose="02040503050406030204" pitchFamily="18" charset="0"/>
                          </a:rPr>
                        </m:ctrlPr>
                      </m:fPr>
                      <m:num>
                        <m:r>
                          <a:rPr lang="en-US" sz="2600">
                            <a:latin typeface="Cambria Math" panose="02040503050406030204" pitchFamily="18" charset="0"/>
                          </a:rPr>
                          <m:t>1</m:t>
                        </m:r>
                      </m:num>
                      <m:den>
                        <m:r>
                          <a:rPr lang="en-US" sz="2600">
                            <a:latin typeface="Cambria Math" panose="02040503050406030204" pitchFamily="18" charset="0"/>
                          </a:rPr>
                          <m:t>2</m:t>
                        </m:r>
                      </m:den>
                    </m:f>
                  </m:oMath>
                </a14:m>
                <a:endParaRPr lang="en-US" sz="2600" dirty="0"/>
              </a:p>
              <a:p>
                <a:endParaRPr lang="en-US" sz="2600" dirty="0"/>
              </a:p>
              <a:p>
                <a:endParaRPr lang="en-US" sz="2600"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mc:Choice>
        <mc:Fallback xmlns="">
          <p:sp>
            <p:nvSpPr>
              <p:cNvPr id="745478" name="Rectangle 6"/>
              <p:cNvSpPr>
                <a:spLocks noGrp="1" noRot="1" noChangeAspect="1" noMove="1" noResize="1" noEditPoints="1" noAdjustHandles="1" noChangeArrowheads="1" noChangeShapeType="1" noTextEdit="1"/>
              </p:cNvSpPr>
              <p:nvPr>
                <p:ph idx="1"/>
              </p:nvPr>
            </p:nvSpPr>
            <p:spPr>
              <a:blipFill>
                <a:blip r:embed="rId3"/>
                <a:stretch>
                  <a:fillRect l="-296" t="-1322"/>
                </a:stretch>
              </a:blipFill>
            </p:spPr>
            <p:txBody>
              <a:bodyPr/>
              <a:lstStyle/>
              <a:p>
                <a:r>
                  <a:rPr lang="en-US">
                    <a:noFill/>
                  </a:rPr>
                  <a:t> </a:t>
                </a:r>
              </a:p>
            </p:txBody>
          </p:sp>
        </mc:Fallback>
      </mc:AlternateContent>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699" y="1380504"/>
            <a:ext cx="2243633" cy="2169563"/>
          </a:xfrm>
          <a:prstGeom prst="rect">
            <a:avLst/>
          </a:prstGeom>
          <a:ln w="19050">
            <a:solidFill>
              <a:srgbClr val="FFC000"/>
            </a:solidFill>
          </a:ln>
        </p:spPr>
      </p:pic>
      <p:sp>
        <p:nvSpPr>
          <p:cNvPr id="2" name="Rectangle 1"/>
          <p:cNvSpPr/>
          <p:nvPr/>
        </p:nvSpPr>
        <p:spPr>
          <a:xfrm>
            <a:off x="3314700" y="4046008"/>
            <a:ext cx="1326874" cy="4000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mc:AlternateContent xmlns:mc="http://schemas.openxmlformats.org/markup-compatibility/2006" xmlns:a14="http://schemas.microsoft.com/office/drawing/2010/main">
        <mc:Choice Requires="a14">
          <p:sp>
            <p:nvSpPr>
              <p:cNvPr id="10" name="Rectangle 13">
                <a:extLst>
                  <a:ext uri="{FF2B5EF4-FFF2-40B4-BE49-F238E27FC236}">
                    <a16:creationId xmlns:a16="http://schemas.microsoft.com/office/drawing/2014/main" id="{EEB86B7D-C216-D54B-BC7F-A46E83429C78}"/>
                  </a:ext>
                </a:extLst>
              </p:cNvPr>
              <p:cNvSpPr>
                <a:spLocks noChangeArrowheads="1"/>
              </p:cNvSpPr>
              <p:nvPr/>
            </p:nvSpPr>
            <p:spPr bwMode="auto">
              <a:xfrm>
                <a:off x="2576402" y="1391570"/>
                <a:ext cx="6083662" cy="2169825"/>
              </a:xfrm>
              <a:prstGeom prst="rect">
                <a:avLst/>
              </a:prstGeom>
              <a:noFill/>
              <a:ln w="28575">
                <a:solidFill>
                  <a:schemeClr val="accent2"/>
                </a:solidFill>
                <a:miter lim="800000"/>
                <a:headEnd/>
                <a:tailEnd/>
              </a:ln>
              <a:effectLst/>
              <a:extLst>
                <a:ext uri="{909E8E84-426E-40DD-AFC4-6F175D3DCCD1}">
                  <a14:hiddenFill>
                    <a:solidFill>
                      <a:schemeClr val="accent1"/>
                    </a:solidFill>
                  </a14:hiddenFill>
                </a:ext>
                <a:ext uri="{AF507438-7753-43E0-B8FC-AC1667EBCBE1}">
                  <a14:hiddenEffects>
                    <a:effectLst>
                      <a:outerShdw dist="35921" dir="2700000" algn="ctr" rotWithShape="0">
                        <a:schemeClr val="bg2"/>
                      </a:outerShdw>
                    </a:effectLst>
                  </a14:hiddenEffects>
                </a:ext>
              </a:extLst>
            </p:spPr>
            <p:txBody>
              <a:bodyPr>
                <a:spAutoFit/>
              </a:bodyPr>
              <a:lstStyle/>
              <a:p>
                <a:pPr marL="685800" lvl="1" indent="-342900">
                  <a:lnSpc>
                    <a:spcPct val="90000"/>
                  </a:lnSpc>
                  <a:spcBef>
                    <a:spcPct val="50000"/>
                  </a:spcBef>
                  <a:buFontTx/>
                  <a:buAutoNum type="arabicPeriod"/>
                </a:pPr>
                <a:r>
                  <a:rPr lang="en-US" dirty="0">
                    <a:latin typeface="+mj-lt"/>
                    <a:sym typeface="Symbol" pitchFamily="18" charset="2"/>
                  </a:rPr>
                  <a:t>Initialize </a:t>
                </a:r>
                <a14:m>
                  <m:oMath xmlns:m="http://schemas.openxmlformats.org/officeDocument/2006/math">
                    <m:r>
                      <a:rPr lang="en-US" b="1" i="1" dirty="0">
                        <a:latin typeface="Cambria Math" panose="02040503050406030204" pitchFamily="18" charset="0"/>
                        <a:sym typeface="Symbol" pitchFamily="18" charset="2"/>
                      </a:rPr>
                      <m:t>𝒘</m:t>
                    </m:r>
                    <m:r>
                      <a:rPr lang="en-US" i="1" dirty="0">
                        <a:latin typeface="Cambria Math" panose="02040503050406030204" pitchFamily="18" charset="0"/>
                        <a:sym typeface="Symbol" pitchFamily="18" charset="2"/>
                      </a:rPr>
                      <m:t> </m:t>
                    </m:r>
                    <m:r>
                      <a:rPr lang="en-US" i="1" dirty="0">
                        <a:latin typeface="Cambria Math" panose="02040503050406030204" pitchFamily="18" charset="0"/>
                        <a:ea typeface="Cambria Math" panose="02040503050406030204" pitchFamily="18" charset="0"/>
                        <a:sym typeface="Symbol" pitchFamily="18" charset="2"/>
                      </a:rPr>
                      <m:t>∈</m:t>
                    </m:r>
                    <m:sSup>
                      <m:sSupPr>
                        <m:ctrlPr>
                          <a:rPr lang="en-US" i="1" dirty="0">
                            <a:latin typeface="Cambria Math" panose="02040503050406030204" pitchFamily="18" charset="0"/>
                            <a:ea typeface="Cambria Math" panose="02040503050406030204" pitchFamily="18" charset="0"/>
                            <a:sym typeface="Symbol" pitchFamily="18" charset="2"/>
                          </a:rPr>
                        </m:ctrlPr>
                      </m:sSupPr>
                      <m:e>
                        <m:r>
                          <a:rPr lang="en-US" b="1" i="1" dirty="0">
                            <a:latin typeface="Cambria Math" panose="02040503050406030204" pitchFamily="18" charset="0"/>
                            <a:ea typeface="Cambria Math" panose="02040503050406030204" pitchFamily="18" charset="0"/>
                            <a:sym typeface="Symbol" pitchFamily="18" charset="2"/>
                          </a:rPr>
                          <m:t>𝑹</m:t>
                        </m:r>
                      </m:e>
                      <m:sup>
                        <m:r>
                          <a:rPr lang="en-US" i="1" dirty="0">
                            <a:latin typeface="Cambria Math" panose="02040503050406030204" pitchFamily="18" charset="0"/>
                            <a:ea typeface="Cambria Math" panose="02040503050406030204" pitchFamily="18" charset="0"/>
                            <a:sym typeface="Symbol" pitchFamily="18" charset="2"/>
                          </a:rPr>
                          <m:t>𝑛</m:t>
                        </m:r>
                      </m:sup>
                    </m:sSup>
                  </m:oMath>
                </a14:m>
                <a:endParaRPr lang="en-US" dirty="0">
                  <a:latin typeface="+mj-lt"/>
                  <a:sym typeface="Symbol" pitchFamily="18" charset="2"/>
                </a:endParaRPr>
              </a:p>
              <a:p>
                <a:pPr marL="685800" lvl="1" indent="-342900">
                  <a:lnSpc>
                    <a:spcPct val="90000"/>
                  </a:lnSpc>
                  <a:spcBef>
                    <a:spcPct val="50000"/>
                  </a:spcBef>
                  <a:buFontTx/>
                  <a:buAutoNum type="arabicPeriod"/>
                </a:pPr>
                <a:r>
                  <a:rPr lang="en-US" dirty="0">
                    <a:latin typeface="+mj-lt"/>
                    <a:sym typeface="Symbol" pitchFamily="18" charset="2"/>
                  </a:rPr>
                  <a:t>Cycle through all examples  </a:t>
                </a:r>
                <a:r>
                  <a:rPr lang="en-US" dirty="0">
                    <a:solidFill>
                      <a:schemeClr val="bg2">
                        <a:lumMod val="85000"/>
                      </a:schemeClr>
                    </a:solidFill>
                    <a:latin typeface="+mj-lt"/>
                    <a:sym typeface="Symbol" pitchFamily="18" charset="2"/>
                  </a:rPr>
                  <a:t>[multiple times]        </a:t>
                </a:r>
              </a:p>
              <a:p>
                <a:r>
                  <a:rPr lang="en-US" dirty="0">
                    <a:latin typeface="+mj-lt"/>
                  </a:rPr>
                  <a:t>          a. Predict the label of instance </a:t>
                </a:r>
                <a14:m>
                  <m:oMath xmlns:m="http://schemas.openxmlformats.org/officeDocument/2006/math">
                    <m:r>
                      <a:rPr lang="en-US" b="1" i="1" dirty="0">
                        <a:latin typeface="Cambria Math" panose="02040503050406030204" pitchFamily="18" charset="0"/>
                      </a:rPr>
                      <m:t>𝒙</m:t>
                    </m:r>
                  </m:oMath>
                </a14:m>
                <a:r>
                  <a:rPr lang="en-US" dirty="0">
                    <a:latin typeface="+mj-lt"/>
                  </a:rPr>
                  <a:t> to be</a:t>
                </a:r>
                <a:r>
                  <a:rPr lang="en-US" dirty="0">
                    <a:solidFill>
                      <a:srgbClr val="000066"/>
                    </a:solidFill>
                    <a:latin typeface="+mj-lt"/>
                  </a:rPr>
                  <a:t> </a:t>
                </a:r>
                <a14:m>
                  <m:oMath xmlns:m="http://schemas.openxmlformats.org/officeDocument/2006/math">
                    <m:sSup>
                      <m:sSupPr>
                        <m:ctrlPr>
                          <a:rPr lang="en-US" b="0" i="1" dirty="0">
                            <a:solidFill>
                              <a:schemeClr val="accent6">
                                <a:lumMod val="50000"/>
                              </a:schemeClr>
                            </a:solidFill>
                            <a:latin typeface="Cambria Math" panose="02040503050406030204" pitchFamily="18" charset="0"/>
                            <a:sym typeface="Symbol" pitchFamily="18" charset="2"/>
                          </a:rPr>
                        </m:ctrlPr>
                      </m:sSupPr>
                      <m:e>
                        <m:r>
                          <m:rPr>
                            <m:sty m:val="p"/>
                          </m:rPr>
                          <a:rPr lang="en-US" b="0" i="0" dirty="0">
                            <a:solidFill>
                              <a:schemeClr val="accent6">
                                <a:lumMod val="50000"/>
                              </a:schemeClr>
                            </a:solidFill>
                            <a:latin typeface="Cambria Math" panose="02040503050406030204" pitchFamily="18" charset="0"/>
                            <a:sym typeface="Symbol" pitchFamily="18" charset="2"/>
                          </a:rPr>
                          <m:t>y</m:t>
                        </m:r>
                      </m:e>
                      <m:sup>
                        <m:r>
                          <a:rPr lang="en-US" b="0" i="0" dirty="0">
                            <a:solidFill>
                              <a:schemeClr val="accent6">
                                <a:lumMod val="50000"/>
                              </a:schemeClr>
                            </a:solidFill>
                            <a:latin typeface="Cambria Math" panose="02040503050406030204" pitchFamily="18" charset="0"/>
                            <a:sym typeface="Symbol" pitchFamily="18" charset="2"/>
                          </a:rPr>
                          <m:t>′</m:t>
                        </m:r>
                      </m:sup>
                    </m:sSup>
                    <m:r>
                      <a:rPr lang="en-US" b="0" i="0" dirty="0">
                        <a:solidFill>
                          <a:schemeClr val="accent6">
                            <a:lumMod val="50000"/>
                          </a:schemeClr>
                        </a:solidFill>
                        <a:latin typeface="Cambria Math" panose="02040503050406030204" pitchFamily="18" charset="0"/>
                        <a:sym typeface="Symbol" pitchFamily="18" charset="2"/>
                      </a:rPr>
                      <m:t>=</m:t>
                    </m:r>
                    <m:r>
                      <m:rPr>
                        <m:sty m:val="p"/>
                      </m:rPr>
                      <a:rPr lang="en-US" dirty="0">
                        <a:solidFill>
                          <a:schemeClr val="accent6">
                            <a:lumMod val="50000"/>
                          </a:schemeClr>
                        </a:solidFill>
                        <a:latin typeface="Cambria Math" panose="02040503050406030204" pitchFamily="18" charset="0"/>
                        <a:sym typeface="Symbol" pitchFamily="18" charset="2"/>
                      </a:rPr>
                      <m:t>sgn</m:t>
                    </m:r>
                    <m:r>
                      <a:rPr lang="en-US" i="1" dirty="0">
                        <a:solidFill>
                          <a:schemeClr val="accent6">
                            <a:lumMod val="50000"/>
                          </a:schemeClr>
                        </a:solidFill>
                        <a:latin typeface="Cambria Math" panose="02040503050406030204" pitchFamily="18" charset="0"/>
                        <a:sym typeface="Symbol" pitchFamily="18" charset="2"/>
                      </a:rPr>
                      <m:t>⁡{</m:t>
                    </m:r>
                    <m:sSup>
                      <m:sSupPr>
                        <m:ctrlPr>
                          <a:rPr lang="en-US" i="1" dirty="0">
                            <a:solidFill>
                              <a:schemeClr val="accent6">
                                <a:lumMod val="50000"/>
                              </a:schemeClr>
                            </a:solidFill>
                            <a:latin typeface="Cambria Math" panose="02040503050406030204" pitchFamily="18" charset="0"/>
                            <a:sym typeface="Symbol" pitchFamily="18" charset="2"/>
                          </a:rPr>
                        </m:ctrlPr>
                      </m:sSupPr>
                      <m:e>
                        <m:r>
                          <a:rPr lang="en-US" b="1" i="1" dirty="0">
                            <a:solidFill>
                              <a:schemeClr val="accent6">
                                <a:lumMod val="50000"/>
                              </a:schemeClr>
                            </a:solidFill>
                            <a:latin typeface="Cambria Math" panose="02040503050406030204" pitchFamily="18" charset="0"/>
                            <a:sym typeface="Symbol" pitchFamily="18" charset="2"/>
                          </a:rPr>
                          <m:t>𝒘</m:t>
                        </m:r>
                      </m:e>
                      <m:sup>
                        <m:r>
                          <a:rPr lang="en-US" i="1" dirty="0">
                            <a:solidFill>
                              <a:schemeClr val="accent6">
                                <a:lumMod val="50000"/>
                              </a:schemeClr>
                            </a:solidFill>
                            <a:latin typeface="Cambria Math" panose="02040503050406030204" pitchFamily="18" charset="0"/>
                            <a:sym typeface="Symbol" pitchFamily="18" charset="2"/>
                          </a:rPr>
                          <m:t>𝑇</m:t>
                        </m:r>
                      </m:sup>
                    </m:sSup>
                    <m:r>
                      <a:rPr lang="en-US" i="1" dirty="0">
                        <a:solidFill>
                          <a:schemeClr val="accent6">
                            <a:lumMod val="50000"/>
                          </a:schemeClr>
                        </a:solidFill>
                        <a:latin typeface="Cambria Math" panose="02040503050406030204" pitchFamily="18" charset="0"/>
                        <a:sym typeface="Symbol" pitchFamily="18" charset="2"/>
                      </a:rPr>
                      <m:t>·</m:t>
                    </m:r>
                    <m:r>
                      <a:rPr lang="en-US" b="1" i="1" dirty="0">
                        <a:solidFill>
                          <a:schemeClr val="accent6">
                            <a:lumMod val="50000"/>
                          </a:schemeClr>
                        </a:solidFill>
                        <a:latin typeface="Cambria Math" panose="02040503050406030204" pitchFamily="18" charset="0"/>
                        <a:sym typeface="Symbol" pitchFamily="18" charset="2"/>
                      </a:rPr>
                      <m:t>𝒙</m:t>
                    </m:r>
                    <m:r>
                      <a:rPr lang="en-US" i="1" dirty="0">
                        <a:solidFill>
                          <a:schemeClr val="accent6">
                            <a:lumMod val="50000"/>
                          </a:schemeClr>
                        </a:solidFill>
                        <a:latin typeface="Cambria Math" panose="02040503050406030204" pitchFamily="18" charset="0"/>
                        <a:sym typeface="Symbol" pitchFamily="18" charset="2"/>
                      </a:rPr>
                      <m:t>}</m:t>
                    </m:r>
                  </m:oMath>
                </a14:m>
                <a:endParaRPr lang="en-US" dirty="0">
                  <a:solidFill>
                    <a:schemeClr val="accent6">
                      <a:lumMod val="50000"/>
                    </a:schemeClr>
                  </a:solidFill>
                  <a:sym typeface="Symbol" pitchFamily="18" charset="2"/>
                </a:endParaRPr>
              </a:p>
              <a:p>
                <a:pPr marL="685800" lvl="1" indent="-342900">
                  <a:lnSpc>
                    <a:spcPct val="90000"/>
                  </a:lnSpc>
                  <a:spcBef>
                    <a:spcPct val="50000"/>
                  </a:spcBef>
                </a:pPr>
                <a:r>
                  <a:rPr lang="en-US" dirty="0">
                    <a:latin typeface="+mj-lt"/>
                    <a:sym typeface="Symbol" pitchFamily="18" charset="2"/>
                  </a:rPr>
                  <a:t>     b. If </a:t>
                </a:r>
                <a14:m>
                  <m:oMath xmlns:m="http://schemas.openxmlformats.org/officeDocument/2006/math">
                    <m:sSup>
                      <m:sSupPr>
                        <m:ctrlPr>
                          <a:rPr lang="en-US" b="0" i="1" dirty="0">
                            <a:latin typeface="Cambria Math" panose="02040503050406030204" pitchFamily="18" charset="0"/>
                            <a:sym typeface="Symbol" pitchFamily="18" charset="2"/>
                          </a:rPr>
                        </m:ctrlPr>
                      </m:sSupPr>
                      <m:e>
                        <m:r>
                          <a:rPr lang="en-US" b="0" i="1" dirty="0">
                            <a:latin typeface="Cambria Math" panose="02040503050406030204" pitchFamily="18" charset="0"/>
                            <a:sym typeface="Symbol" pitchFamily="18" charset="2"/>
                          </a:rPr>
                          <m:t>𝑦</m:t>
                        </m:r>
                      </m:e>
                      <m:sup>
                        <m:r>
                          <a:rPr lang="en-US" b="0" i="1" dirty="0">
                            <a:latin typeface="Cambria Math" panose="02040503050406030204" pitchFamily="18" charset="0"/>
                            <a:sym typeface="Symbol" pitchFamily="18" charset="2"/>
                          </a:rPr>
                          <m:t>′</m:t>
                        </m:r>
                      </m:sup>
                    </m:sSup>
                    <m:r>
                      <a:rPr lang="en-US" b="0" i="1" dirty="0">
                        <a:latin typeface="Cambria Math" panose="02040503050406030204" pitchFamily="18" charset="0"/>
                        <a:ea typeface="Cambria Math" panose="02040503050406030204" pitchFamily="18" charset="0"/>
                        <a:sym typeface="Symbol" pitchFamily="18" charset="2"/>
                      </a:rPr>
                      <m:t>≠</m:t>
                    </m:r>
                    <m:r>
                      <a:rPr lang="en-US" b="0" i="1" dirty="0">
                        <a:latin typeface="Cambria Math" panose="02040503050406030204" pitchFamily="18" charset="0"/>
                        <a:ea typeface="Cambria Math" panose="02040503050406030204" pitchFamily="18" charset="0"/>
                        <a:sym typeface="Symbol" pitchFamily="18" charset="2"/>
                      </a:rPr>
                      <m:t>𝑦</m:t>
                    </m:r>
                  </m:oMath>
                </a14:m>
                <a:r>
                  <a:rPr lang="en-US" dirty="0">
                    <a:solidFill>
                      <a:schemeClr val="accent2"/>
                    </a:solidFill>
                    <a:latin typeface="+mj-lt"/>
                    <a:sym typeface="Symbol" pitchFamily="18" charset="2"/>
                  </a:rPr>
                  <a:t>, </a:t>
                </a:r>
                <a:r>
                  <a:rPr lang="en-US" dirty="0">
                    <a:solidFill>
                      <a:srgbClr val="FF0000"/>
                    </a:solidFill>
                    <a:latin typeface="+mj-lt"/>
                    <a:sym typeface="Symbol" pitchFamily="18" charset="2"/>
                  </a:rPr>
                  <a:t>update</a:t>
                </a:r>
                <a:r>
                  <a:rPr lang="en-US" dirty="0">
                    <a:latin typeface="+mj-lt"/>
                    <a:sym typeface="Symbol" pitchFamily="18" charset="2"/>
                  </a:rPr>
                  <a:t> the weight vector: </a:t>
                </a:r>
              </a:p>
              <a:p>
                <a:pPr marL="685800" lvl="1" indent="-342900">
                  <a:lnSpc>
                    <a:spcPct val="90000"/>
                  </a:lnSpc>
                  <a:spcBef>
                    <a:spcPct val="50000"/>
                  </a:spcBef>
                </a:pPr>
                <a:r>
                  <a:rPr lang="en-US" dirty="0">
                    <a:latin typeface="+mj-lt"/>
                    <a:sym typeface="Symbol" pitchFamily="18" charset="2"/>
                  </a:rPr>
                  <a:t>		 </a:t>
                </a:r>
                <a14:m>
                  <m:oMath xmlns:m="http://schemas.openxmlformats.org/officeDocument/2006/math">
                    <m:r>
                      <a:rPr lang="en-US" b="1" i="1" dirty="0">
                        <a:solidFill>
                          <a:srgbClr val="FF0000"/>
                        </a:solidFill>
                        <a:latin typeface="Cambria Math" panose="02040503050406030204" pitchFamily="18" charset="0"/>
                        <a:sym typeface="Symbol" pitchFamily="18" charset="2"/>
                      </a:rPr>
                      <m:t>𝒘</m:t>
                    </m:r>
                    <m:r>
                      <a:rPr lang="en-US" b="0" i="1" dirty="0">
                        <a:solidFill>
                          <a:srgbClr val="FF0000"/>
                        </a:solidFill>
                        <a:latin typeface="Cambria Math" panose="02040503050406030204" pitchFamily="18" charset="0"/>
                        <a:sym typeface="Symbol" pitchFamily="18" charset="2"/>
                      </a:rPr>
                      <m:t>=</m:t>
                    </m:r>
                    <m:r>
                      <a:rPr lang="en-US" b="1" i="1" dirty="0">
                        <a:solidFill>
                          <a:srgbClr val="FF0000"/>
                        </a:solidFill>
                        <a:latin typeface="Cambria Math" panose="02040503050406030204" pitchFamily="18" charset="0"/>
                        <a:sym typeface="Symbol" pitchFamily="18" charset="2"/>
                      </a:rPr>
                      <m:t>𝒘</m:t>
                    </m:r>
                    <m:r>
                      <a:rPr lang="en-US" b="0" i="1" dirty="0">
                        <a:solidFill>
                          <a:srgbClr val="FF0000"/>
                        </a:solidFill>
                        <a:latin typeface="Cambria Math" panose="02040503050406030204" pitchFamily="18" charset="0"/>
                        <a:sym typeface="Symbol" pitchFamily="18" charset="2"/>
                      </a:rPr>
                      <m:t>+</m:t>
                    </m:r>
                    <m:r>
                      <a:rPr lang="en-US" b="0" i="1" dirty="0">
                        <a:solidFill>
                          <a:srgbClr val="FF0000"/>
                        </a:solidFill>
                        <a:latin typeface="Cambria Math" panose="02040503050406030204" pitchFamily="18" charset="0"/>
                        <a:sym typeface="Symbol" pitchFamily="18" charset="2"/>
                      </a:rPr>
                      <m:t>𝑟𝑦</m:t>
                    </m:r>
                    <m:r>
                      <a:rPr lang="en-US" b="1" i="1" dirty="0">
                        <a:solidFill>
                          <a:srgbClr val="FF0000"/>
                        </a:solidFill>
                        <a:latin typeface="Cambria Math" panose="02040503050406030204" pitchFamily="18" charset="0"/>
                        <a:sym typeface="Symbol" pitchFamily="18" charset="2"/>
                      </a:rPr>
                      <m:t>𝒙</m:t>
                    </m:r>
                  </m:oMath>
                </a14:m>
                <a:r>
                  <a:rPr lang="en-US" b="1" dirty="0">
                    <a:latin typeface="+mj-lt"/>
                    <a:sym typeface="Symbol" pitchFamily="18" charset="2"/>
                  </a:rPr>
                  <a:t>  </a:t>
                </a:r>
                <a:r>
                  <a:rPr lang="en-US" dirty="0">
                    <a:latin typeface="+mj-lt"/>
                    <a:sym typeface="Symbol" pitchFamily="18" charset="2"/>
                  </a:rPr>
                  <a:t>(</a:t>
                </a:r>
                <a14:m>
                  <m:oMath xmlns:m="http://schemas.openxmlformats.org/officeDocument/2006/math">
                    <m:r>
                      <a:rPr lang="en-US" i="1" dirty="0" smtClean="0">
                        <a:latin typeface="Cambria Math" panose="02040503050406030204" pitchFamily="18" charset="0"/>
                        <a:sym typeface="Symbol" pitchFamily="18" charset="2"/>
                      </a:rPr>
                      <m:t>𝑟</m:t>
                    </m:r>
                    <m:r>
                      <a:rPr lang="en-US" i="1" dirty="0" smtClean="0">
                        <a:latin typeface="Cambria Math" panose="02040503050406030204" pitchFamily="18" charset="0"/>
                        <a:sym typeface="Symbol" pitchFamily="18" charset="2"/>
                      </a:rPr>
                      <m:t> </m:t>
                    </m:r>
                  </m:oMath>
                </a14:m>
                <a:r>
                  <a:rPr lang="en-US" dirty="0">
                    <a:latin typeface="+mj-lt"/>
                    <a:sym typeface="Symbol" pitchFamily="18" charset="2"/>
                  </a:rPr>
                  <a:t>- a constant, learning rate)</a:t>
                </a:r>
              </a:p>
              <a:p>
                <a:pPr marL="342900" indent="-342900">
                  <a:lnSpc>
                    <a:spcPct val="90000"/>
                  </a:lnSpc>
                  <a:spcBef>
                    <a:spcPct val="50000"/>
                  </a:spcBef>
                </a:pPr>
                <a:r>
                  <a:rPr lang="en-US" dirty="0">
                    <a:latin typeface="+mj-lt"/>
                    <a:sym typeface="Symbol" pitchFamily="18" charset="2"/>
                  </a:rPr>
                  <a:t>              Otherwise, if </a:t>
                </a:r>
                <a14:m>
                  <m:oMath xmlns:m="http://schemas.openxmlformats.org/officeDocument/2006/math">
                    <m:sSup>
                      <m:sSupPr>
                        <m:ctrlPr>
                          <a:rPr lang="en-US" i="1" dirty="0">
                            <a:latin typeface="Cambria Math" panose="02040503050406030204" pitchFamily="18" charset="0"/>
                            <a:sym typeface="Symbol" pitchFamily="18" charset="2"/>
                          </a:rPr>
                        </m:ctrlPr>
                      </m:sSupPr>
                      <m:e>
                        <m:r>
                          <a:rPr lang="en-US" i="1" dirty="0">
                            <a:latin typeface="Cambria Math" panose="02040503050406030204" pitchFamily="18" charset="0"/>
                            <a:sym typeface="Symbol" pitchFamily="18" charset="2"/>
                          </a:rPr>
                          <m:t>𝑦</m:t>
                        </m:r>
                      </m:e>
                      <m:sup>
                        <m:r>
                          <a:rPr lang="en-US" i="1" dirty="0">
                            <a:latin typeface="Cambria Math" panose="02040503050406030204" pitchFamily="18" charset="0"/>
                            <a:sym typeface="Symbol" pitchFamily="18" charset="2"/>
                          </a:rPr>
                          <m:t>′</m:t>
                        </m:r>
                      </m:sup>
                    </m:sSup>
                    <m:r>
                      <a:rPr lang="en-US" b="0" i="1" dirty="0">
                        <a:latin typeface="Cambria Math" panose="02040503050406030204" pitchFamily="18" charset="0"/>
                        <a:sym typeface="Symbol" pitchFamily="18" charset="2"/>
                      </a:rPr>
                      <m:t>=</m:t>
                    </m:r>
                    <m:r>
                      <a:rPr lang="en-US" i="1" dirty="0">
                        <a:latin typeface="Cambria Math" panose="02040503050406030204" pitchFamily="18" charset="0"/>
                        <a:ea typeface="Cambria Math" panose="02040503050406030204" pitchFamily="18" charset="0"/>
                        <a:sym typeface="Symbol" pitchFamily="18" charset="2"/>
                      </a:rPr>
                      <m:t>𝑦</m:t>
                    </m:r>
                  </m:oMath>
                </a14:m>
                <a:r>
                  <a:rPr lang="en-US" dirty="0">
                    <a:latin typeface="+mj-lt"/>
                    <a:sym typeface="Symbol" pitchFamily="18" charset="2"/>
                  </a:rPr>
                  <a:t>, leave weights unchanged.</a:t>
                </a:r>
              </a:p>
            </p:txBody>
          </p:sp>
        </mc:Choice>
        <mc:Fallback xmlns="">
          <p:sp>
            <p:nvSpPr>
              <p:cNvPr id="10" name="Rectangle 13">
                <a:extLst>
                  <a:ext uri="{FF2B5EF4-FFF2-40B4-BE49-F238E27FC236}">
                    <a16:creationId xmlns:a16="http://schemas.microsoft.com/office/drawing/2014/main" id="{EEB86B7D-C216-D54B-BC7F-A46E83429C78}"/>
                  </a:ext>
                </a:extLst>
              </p:cNvPr>
              <p:cNvSpPr>
                <a:spLocks noRot="1" noChangeAspect="1" noMove="1" noResize="1" noEditPoints="1" noAdjustHandles="1" noChangeArrowheads="1" noChangeShapeType="1" noTextEdit="1"/>
              </p:cNvSpPr>
              <p:nvPr/>
            </p:nvSpPr>
            <p:spPr bwMode="auto">
              <a:xfrm>
                <a:off x="2576402" y="1391570"/>
                <a:ext cx="6083662" cy="2169825"/>
              </a:xfrm>
              <a:prstGeom prst="rect">
                <a:avLst/>
              </a:prstGeom>
              <a:blipFill>
                <a:blip r:embed="rId5"/>
                <a:stretch>
                  <a:fillRect t="-1939" b="-2770"/>
                </a:stretch>
              </a:blipFill>
              <a:ln w="2857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pic>
        <p:nvPicPr>
          <p:cNvPr id="6146" name="Picture 2" descr="Image result for softmax graph">
            <a:extLst>
              <a:ext uri="{FF2B5EF4-FFF2-40B4-BE49-F238E27FC236}">
                <a16:creationId xmlns:a16="http://schemas.microsoft.com/office/drawing/2014/main" id="{37DE3A23-8B06-477D-8364-9A2641E5B82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88092" y="3624214"/>
            <a:ext cx="2256353" cy="1502685"/>
          </a:xfrm>
          <a:prstGeom prst="rect">
            <a:avLst/>
          </a:prstGeom>
          <a:noFill/>
          <a:ln w="19050">
            <a:solidFill>
              <a:srgbClr val="FFC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414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4547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4547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45478">
                                            <p:txEl>
                                              <p:pRg st="14" end="1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5478" grpId="0" build="p" autoUpdateAnimBg="0"/>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C921938-476A-4922-BE24-3B8F6A2854D9}" type="slidenum">
              <a:rPr lang="en-US" smtClean="0"/>
              <a:pPr/>
              <a:t>42</a:t>
            </a:fld>
            <a:endParaRPr lang="en-US" dirty="0"/>
          </a:p>
        </p:txBody>
      </p:sp>
      <p:sp>
        <p:nvSpPr>
          <p:cNvPr id="763906" name="Rectangle 2"/>
          <p:cNvSpPr>
            <a:spLocks noGrp="1" noChangeArrowheads="1"/>
          </p:cNvSpPr>
          <p:nvPr>
            <p:ph type="title"/>
          </p:nvPr>
        </p:nvSpPr>
        <p:spPr/>
        <p:txBody>
          <a:bodyPr/>
          <a:lstStyle/>
          <a:p>
            <a:r>
              <a:rPr lang="en-US"/>
              <a:t>Perceptron Learnability</a:t>
            </a:r>
          </a:p>
        </p:txBody>
      </p:sp>
      <p:sp>
        <p:nvSpPr>
          <p:cNvPr id="763907" name="Rectangle 3"/>
          <p:cNvSpPr>
            <a:spLocks noGrp="1" noChangeArrowheads="1"/>
          </p:cNvSpPr>
          <p:nvPr>
            <p:ph idx="1"/>
          </p:nvPr>
        </p:nvSpPr>
        <p:spPr/>
        <p:txBody>
          <a:bodyPr>
            <a:normAutofit fontScale="92500" lnSpcReduction="20000"/>
          </a:bodyPr>
          <a:lstStyle/>
          <a:p>
            <a:r>
              <a:rPr lang="en-US" dirty="0"/>
              <a:t>Obviously can’t learn what it can’t represent (???)</a:t>
            </a:r>
          </a:p>
          <a:p>
            <a:pPr lvl="1"/>
            <a:r>
              <a:rPr lang="en-US" dirty="0"/>
              <a:t>Only linearly separable functions</a:t>
            </a:r>
          </a:p>
          <a:p>
            <a:r>
              <a:rPr lang="en-US" dirty="0"/>
              <a:t>Minsky and </a:t>
            </a:r>
            <a:r>
              <a:rPr lang="en-US" dirty="0" err="1"/>
              <a:t>Papert</a:t>
            </a:r>
            <a:r>
              <a:rPr lang="en-US" dirty="0"/>
              <a:t> (1969) wrote an influential book demonstrating Perceptron’s representational limitations</a:t>
            </a:r>
          </a:p>
          <a:p>
            <a:pPr lvl="1"/>
            <a:r>
              <a:rPr lang="en-US" dirty="0"/>
              <a:t>Parity functions can’t be learned (XOR)</a:t>
            </a:r>
          </a:p>
          <a:p>
            <a:pPr lvl="1"/>
            <a:r>
              <a:rPr lang="en-US" dirty="0"/>
              <a:t>In vision, if patterns are represented with local features, can’t represent symmetry, connectivity</a:t>
            </a:r>
          </a:p>
          <a:p>
            <a:r>
              <a:rPr lang="en-US" dirty="0"/>
              <a:t>Research on Neural Networks stopped for years</a:t>
            </a:r>
          </a:p>
          <a:p>
            <a:endParaRPr lang="en-US" dirty="0"/>
          </a:p>
          <a:p>
            <a:r>
              <a:rPr lang="en-US" dirty="0"/>
              <a:t>Rosenblatt himself (1959) asked,</a:t>
            </a:r>
          </a:p>
          <a:p>
            <a:pPr lvl="1"/>
            <a:r>
              <a:rPr lang="en-US" dirty="0"/>
              <a:t>“What pattern recognition problems can be transformed so as to become linearly separable?” </a:t>
            </a:r>
          </a:p>
        </p:txBody>
      </p:sp>
      <p:sp>
        <p:nvSpPr>
          <p:cNvPr id="2" name="Content Placeholder 1"/>
          <p:cNvSpPr>
            <a:spLocks noGrp="1"/>
          </p:cNvSpPr>
          <p:nvPr>
            <p:ph sz="quarter" idx="4294967295"/>
          </p:nvPr>
        </p:nvSpPr>
        <p:spPr>
          <a:xfrm>
            <a:off x="430464" y="3200401"/>
            <a:ext cx="2867025" cy="1169987"/>
          </a:xfrm>
        </p:spPr>
        <p:txBody>
          <a:bodyPr/>
          <a:lstStyle/>
          <a:p>
            <a:r>
              <a:rPr lang="en-US" dirty="0"/>
              <a:t>Perceptron</a:t>
            </a:r>
          </a:p>
        </p:txBody>
      </p:sp>
    </p:spTree>
    <p:extLst>
      <p:ext uri="{BB962C8B-B14F-4D97-AF65-F5344CB8AC3E}">
        <p14:creationId xmlns:p14="http://schemas.microsoft.com/office/powerpoint/2010/main" val="17400785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63907">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6390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Slide Number Placeholder 3"/>
          <p:cNvSpPr>
            <a:spLocks noGrp="1"/>
          </p:cNvSpPr>
          <p:nvPr>
            <p:ph type="sldNum" sz="quarter" idx="12"/>
          </p:nvPr>
        </p:nvSpPr>
        <p:spPr/>
        <p:txBody>
          <a:bodyPr/>
          <a:lstStyle/>
          <a:p>
            <a:fld id="{68084EB6-6E3C-42E1-9C18-70826AAEB768}" type="slidenum">
              <a:rPr lang="en-US"/>
              <a:pPr/>
              <a:t>43</a:t>
            </a:fld>
            <a:endParaRPr lang="en-US"/>
          </a:p>
        </p:txBody>
      </p:sp>
      <p:sp>
        <p:nvSpPr>
          <p:cNvPr id="5" name="Title 4">
            <a:extLst>
              <a:ext uri="{FF2B5EF4-FFF2-40B4-BE49-F238E27FC236}">
                <a16:creationId xmlns:a16="http://schemas.microsoft.com/office/drawing/2014/main" id="{053F308E-A07E-C34F-B222-374F35D4760F}"/>
              </a:ext>
            </a:extLst>
          </p:cNvPr>
          <p:cNvSpPr>
            <a:spLocks noGrp="1"/>
          </p:cNvSpPr>
          <p:nvPr>
            <p:ph type="title"/>
          </p:nvPr>
        </p:nvSpPr>
        <p:spPr/>
        <p:txBody>
          <a:bodyPr/>
          <a:lstStyle/>
          <a:p>
            <a:endParaRPr lang="en-US"/>
          </a:p>
        </p:txBody>
      </p:sp>
      <p:sp>
        <p:nvSpPr>
          <p:cNvPr id="6" name="Content Placeholder 5">
            <a:extLst>
              <a:ext uri="{FF2B5EF4-FFF2-40B4-BE49-F238E27FC236}">
                <a16:creationId xmlns:a16="http://schemas.microsoft.com/office/drawing/2014/main" id="{0AC719D1-C889-5E47-873A-A22E807A853B}"/>
              </a:ext>
            </a:extLst>
          </p:cNvPr>
          <p:cNvSpPr>
            <a:spLocks noGrp="1"/>
          </p:cNvSpPr>
          <p:nvPr>
            <p:ph idx="1"/>
          </p:nvPr>
        </p:nvSpPr>
        <p:spPr/>
        <p:txBody>
          <a:bodyPr/>
          <a:lstStyle/>
          <a:p>
            <a:endParaRPr lang="en-US" dirty="0"/>
          </a:p>
        </p:txBody>
      </p:sp>
      <p:grpSp>
        <p:nvGrpSpPr>
          <p:cNvPr id="751618" name="Group 2"/>
          <p:cNvGrpSpPr>
            <a:grpSpLocks/>
          </p:cNvGrpSpPr>
          <p:nvPr/>
        </p:nvGrpSpPr>
        <p:grpSpPr bwMode="auto">
          <a:xfrm>
            <a:off x="1771650" y="914400"/>
            <a:ext cx="5787629" cy="3714750"/>
            <a:chOff x="192" y="768"/>
            <a:chExt cx="5341" cy="3552"/>
          </a:xfrm>
        </p:grpSpPr>
        <p:sp>
          <p:nvSpPr>
            <p:cNvPr id="751619" name="Line 3"/>
            <p:cNvSpPr>
              <a:spLocks noChangeShapeType="1"/>
            </p:cNvSpPr>
            <p:nvPr/>
          </p:nvSpPr>
          <p:spPr bwMode="auto">
            <a:xfrm>
              <a:off x="3360" y="960"/>
              <a:ext cx="0" cy="2082"/>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751620" name="Line 4"/>
            <p:cNvSpPr>
              <a:spLocks noChangeShapeType="1"/>
            </p:cNvSpPr>
            <p:nvPr/>
          </p:nvSpPr>
          <p:spPr bwMode="auto">
            <a:xfrm>
              <a:off x="192" y="942"/>
              <a:ext cx="0" cy="2082"/>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751621" name="Line 5"/>
            <p:cNvSpPr>
              <a:spLocks noChangeShapeType="1"/>
            </p:cNvSpPr>
            <p:nvPr/>
          </p:nvSpPr>
          <p:spPr bwMode="auto">
            <a:xfrm>
              <a:off x="192" y="3024"/>
              <a:ext cx="2173"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751622" name="Freeform 6"/>
            <p:cNvSpPr>
              <a:spLocks/>
            </p:cNvSpPr>
            <p:nvPr/>
          </p:nvSpPr>
          <p:spPr bwMode="auto">
            <a:xfrm>
              <a:off x="294" y="768"/>
              <a:ext cx="2250" cy="2048"/>
            </a:xfrm>
            <a:custGeom>
              <a:avLst/>
              <a:gdLst>
                <a:gd name="T0" fmla="*/ 0 w 4224"/>
                <a:gd name="T1" fmla="*/ 2832 h 2832"/>
                <a:gd name="T2" fmla="*/ 336 w 4224"/>
                <a:gd name="T3" fmla="*/ 1824 h 2832"/>
                <a:gd name="T4" fmla="*/ 1488 w 4224"/>
                <a:gd name="T5" fmla="*/ 2256 h 2832"/>
                <a:gd name="T6" fmla="*/ 1488 w 4224"/>
                <a:gd name="T7" fmla="*/ 1584 h 2832"/>
                <a:gd name="T8" fmla="*/ 1776 w 4224"/>
                <a:gd name="T9" fmla="*/ 912 h 2832"/>
                <a:gd name="T10" fmla="*/ 2112 w 4224"/>
                <a:gd name="T11" fmla="*/ 1152 h 2832"/>
                <a:gd name="T12" fmla="*/ 2160 w 4224"/>
                <a:gd name="T13" fmla="*/ 960 h 2832"/>
                <a:gd name="T14" fmla="*/ 2352 w 4224"/>
                <a:gd name="T15" fmla="*/ 960 h 2832"/>
                <a:gd name="T16" fmla="*/ 2400 w 4224"/>
                <a:gd name="T17" fmla="*/ 672 h 2832"/>
                <a:gd name="T18" fmla="*/ 2832 w 4224"/>
                <a:gd name="T19" fmla="*/ 672 h 2832"/>
                <a:gd name="T20" fmla="*/ 4176 w 4224"/>
                <a:gd name="T21" fmla="*/ 768 h 2832"/>
                <a:gd name="T22" fmla="*/ 3120 w 4224"/>
                <a:gd name="T23" fmla="*/ 0 h 2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24" h="2832">
                  <a:moveTo>
                    <a:pt x="0" y="2832"/>
                  </a:moveTo>
                  <a:cubicBezTo>
                    <a:pt x="44" y="2376"/>
                    <a:pt x="88" y="1920"/>
                    <a:pt x="336" y="1824"/>
                  </a:cubicBezTo>
                  <a:cubicBezTo>
                    <a:pt x="584" y="1728"/>
                    <a:pt x="1296" y="2296"/>
                    <a:pt x="1488" y="2256"/>
                  </a:cubicBezTo>
                  <a:cubicBezTo>
                    <a:pt x="1680" y="2216"/>
                    <a:pt x="1440" y="1808"/>
                    <a:pt x="1488" y="1584"/>
                  </a:cubicBezTo>
                  <a:cubicBezTo>
                    <a:pt x="1536" y="1360"/>
                    <a:pt x="1672" y="984"/>
                    <a:pt x="1776" y="912"/>
                  </a:cubicBezTo>
                  <a:cubicBezTo>
                    <a:pt x="1880" y="840"/>
                    <a:pt x="2048" y="1144"/>
                    <a:pt x="2112" y="1152"/>
                  </a:cubicBezTo>
                  <a:cubicBezTo>
                    <a:pt x="2176" y="1160"/>
                    <a:pt x="2120" y="992"/>
                    <a:pt x="2160" y="960"/>
                  </a:cubicBezTo>
                  <a:cubicBezTo>
                    <a:pt x="2200" y="928"/>
                    <a:pt x="2312" y="1008"/>
                    <a:pt x="2352" y="960"/>
                  </a:cubicBezTo>
                  <a:cubicBezTo>
                    <a:pt x="2392" y="912"/>
                    <a:pt x="2320" y="720"/>
                    <a:pt x="2400" y="672"/>
                  </a:cubicBezTo>
                  <a:cubicBezTo>
                    <a:pt x="2480" y="624"/>
                    <a:pt x="2536" y="656"/>
                    <a:pt x="2832" y="672"/>
                  </a:cubicBezTo>
                  <a:cubicBezTo>
                    <a:pt x="3128" y="688"/>
                    <a:pt x="4128" y="880"/>
                    <a:pt x="4176" y="768"/>
                  </a:cubicBezTo>
                  <a:cubicBezTo>
                    <a:pt x="4224" y="656"/>
                    <a:pt x="3296" y="128"/>
                    <a:pt x="3120" y="0"/>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751623" name="Oval 7"/>
            <p:cNvSpPr>
              <a:spLocks noChangeArrowheads="1"/>
            </p:cNvSpPr>
            <p:nvPr/>
          </p:nvSpPr>
          <p:spPr bwMode="auto">
            <a:xfrm>
              <a:off x="908" y="2260"/>
              <a:ext cx="51" cy="7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endParaRPr>
            </a:p>
          </p:txBody>
        </p:sp>
        <p:sp>
          <p:nvSpPr>
            <p:cNvPr id="751624" name="Oval 8"/>
            <p:cNvSpPr>
              <a:spLocks noChangeArrowheads="1"/>
            </p:cNvSpPr>
            <p:nvPr/>
          </p:nvSpPr>
          <p:spPr bwMode="auto">
            <a:xfrm>
              <a:off x="1087" y="1601"/>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endParaRPr>
            </a:p>
          </p:txBody>
        </p:sp>
        <p:sp>
          <p:nvSpPr>
            <p:cNvPr id="751625" name="Oval 9"/>
            <p:cNvSpPr>
              <a:spLocks noChangeArrowheads="1"/>
            </p:cNvSpPr>
            <p:nvPr/>
          </p:nvSpPr>
          <p:spPr bwMode="auto">
            <a:xfrm>
              <a:off x="933" y="1080"/>
              <a:ext cx="52" cy="7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endParaRPr>
            </a:p>
          </p:txBody>
        </p:sp>
        <p:sp>
          <p:nvSpPr>
            <p:cNvPr id="751626" name="Oval 10"/>
            <p:cNvSpPr>
              <a:spLocks noChangeArrowheads="1"/>
            </p:cNvSpPr>
            <p:nvPr/>
          </p:nvSpPr>
          <p:spPr bwMode="auto">
            <a:xfrm>
              <a:off x="1010" y="1670"/>
              <a:ext cx="51" cy="7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endParaRPr>
            </a:p>
          </p:txBody>
        </p:sp>
        <p:sp>
          <p:nvSpPr>
            <p:cNvPr id="751627" name="Oval 11"/>
            <p:cNvSpPr>
              <a:spLocks noChangeArrowheads="1"/>
            </p:cNvSpPr>
            <p:nvPr/>
          </p:nvSpPr>
          <p:spPr bwMode="auto">
            <a:xfrm>
              <a:off x="1164" y="1393"/>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endParaRPr>
            </a:p>
          </p:txBody>
        </p:sp>
        <p:sp>
          <p:nvSpPr>
            <p:cNvPr id="751628" name="Oval 12"/>
            <p:cNvSpPr>
              <a:spLocks noChangeArrowheads="1"/>
            </p:cNvSpPr>
            <p:nvPr/>
          </p:nvSpPr>
          <p:spPr bwMode="auto">
            <a:xfrm>
              <a:off x="1087" y="2260"/>
              <a:ext cx="51" cy="7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endParaRPr>
            </a:p>
          </p:txBody>
        </p:sp>
        <p:sp>
          <p:nvSpPr>
            <p:cNvPr id="751629" name="Oval 13"/>
            <p:cNvSpPr>
              <a:spLocks noChangeArrowheads="1"/>
            </p:cNvSpPr>
            <p:nvPr/>
          </p:nvSpPr>
          <p:spPr bwMode="auto">
            <a:xfrm>
              <a:off x="1394" y="1462"/>
              <a:ext cx="51" cy="7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endParaRPr>
            </a:p>
          </p:txBody>
        </p:sp>
        <p:sp>
          <p:nvSpPr>
            <p:cNvPr id="751630" name="Oval 14"/>
            <p:cNvSpPr>
              <a:spLocks noChangeArrowheads="1"/>
            </p:cNvSpPr>
            <p:nvPr/>
          </p:nvSpPr>
          <p:spPr bwMode="auto">
            <a:xfrm>
              <a:off x="1240" y="1358"/>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endParaRPr>
            </a:p>
          </p:txBody>
        </p:sp>
        <p:sp>
          <p:nvSpPr>
            <p:cNvPr id="751631" name="Oval 15"/>
            <p:cNvSpPr>
              <a:spLocks noChangeArrowheads="1"/>
            </p:cNvSpPr>
            <p:nvPr/>
          </p:nvSpPr>
          <p:spPr bwMode="auto">
            <a:xfrm>
              <a:off x="831" y="1740"/>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endParaRPr>
            </a:p>
          </p:txBody>
        </p:sp>
        <p:sp>
          <p:nvSpPr>
            <p:cNvPr id="751632" name="Oval 16"/>
            <p:cNvSpPr>
              <a:spLocks noChangeArrowheads="1"/>
            </p:cNvSpPr>
            <p:nvPr/>
          </p:nvSpPr>
          <p:spPr bwMode="auto">
            <a:xfrm>
              <a:off x="703" y="1775"/>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endParaRPr>
            </a:p>
          </p:txBody>
        </p:sp>
        <p:sp>
          <p:nvSpPr>
            <p:cNvPr id="751633" name="Oval 17"/>
            <p:cNvSpPr>
              <a:spLocks noChangeArrowheads="1"/>
            </p:cNvSpPr>
            <p:nvPr/>
          </p:nvSpPr>
          <p:spPr bwMode="auto">
            <a:xfrm>
              <a:off x="550" y="1983"/>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endParaRPr>
            </a:p>
          </p:txBody>
        </p:sp>
        <p:sp>
          <p:nvSpPr>
            <p:cNvPr id="751634" name="Oval 18"/>
            <p:cNvSpPr>
              <a:spLocks noChangeArrowheads="1"/>
            </p:cNvSpPr>
            <p:nvPr/>
          </p:nvSpPr>
          <p:spPr bwMode="auto">
            <a:xfrm>
              <a:off x="1777" y="907"/>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endParaRPr>
            </a:p>
          </p:txBody>
        </p:sp>
        <p:sp>
          <p:nvSpPr>
            <p:cNvPr id="751635" name="Oval 19"/>
            <p:cNvSpPr>
              <a:spLocks noChangeArrowheads="1"/>
            </p:cNvSpPr>
            <p:nvPr/>
          </p:nvSpPr>
          <p:spPr bwMode="auto">
            <a:xfrm>
              <a:off x="2135" y="1254"/>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endParaRPr>
            </a:p>
          </p:txBody>
        </p:sp>
        <p:sp>
          <p:nvSpPr>
            <p:cNvPr id="751636" name="Oval 20"/>
            <p:cNvSpPr>
              <a:spLocks noChangeArrowheads="1"/>
            </p:cNvSpPr>
            <p:nvPr/>
          </p:nvSpPr>
          <p:spPr bwMode="auto">
            <a:xfrm>
              <a:off x="1726" y="1115"/>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endParaRPr>
            </a:p>
          </p:txBody>
        </p:sp>
        <p:sp>
          <p:nvSpPr>
            <p:cNvPr id="751637" name="Oval 21"/>
            <p:cNvSpPr>
              <a:spLocks noChangeArrowheads="1"/>
            </p:cNvSpPr>
            <p:nvPr/>
          </p:nvSpPr>
          <p:spPr bwMode="auto">
            <a:xfrm>
              <a:off x="1573" y="1150"/>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endParaRPr>
            </a:p>
          </p:txBody>
        </p:sp>
        <p:sp>
          <p:nvSpPr>
            <p:cNvPr id="751638" name="Oval 22"/>
            <p:cNvSpPr>
              <a:spLocks noChangeArrowheads="1"/>
            </p:cNvSpPr>
            <p:nvPr/>
          </p:nvSpPr>
          <p:spPr bwMode="auto">
            <a:xfrm>
              <a:off x="1854" y="1080"/>
              <a:ext cx="51" cy="7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endParaRPr>
            </a:p>
          </p:txBody>
        </p:sp>
        <p:sp>
          <p:nvSpPr>
            <p:cNvPr id="751639" name="Rectangle 23"/>
            <p:cNvSpPr>
              <a:spLocks noChangeArrowheads="1"/>
            </p:cNvSpPr>
            <p:nvPr/>
          </p:nvSpPr>
          <p:spPr bwMode="auto">
            <a:xfrm>
              <a:off x="1189" y="1670"/>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751640" name="Rectangle 24"/>
            <p:cNvSpPr>
              <a:spLocks noChangeArrowheads="1"/>
            </p:cNvSpPr>
            <p:nvPr/>
          </p:nvSpPr>
          <p:spPr bwMode="auto">
            <a:xfrm>
              <a:off x="345" y="2469"/>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751641" name="Rectangle 25"/>
            <p:cNvSpPr>
              <a:spLocks noChangeArrowheads="1"/>
            </p:cNvSpPr>
            <p:nvPr/>
          </p:nvSpPr>
          <p:spPr bwMode="auto">
            <a:xfrm>
              <a:off x="1956" y="1323"/>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751642" name="Rectangle 26"/>
            <p:cNvSpPr>
              <a:spLocks noChangeArrowheads="1"/>
            </p:cNvSpPr>
            <p:nvPr/>
          </p:nvSpPr>
          <p:spPr bwMode="auto">
            <a:xfrm>
              <a:off x="1061" y="2087"/>
              <a:ext cx="103"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751643" name="Rectangle 27"/>
            <p:cNvSpPr>
              <a:spLocks noChangeArrowheads="1"/>
            </p:cNvSpPr>
            <p:nvPr/>
          </p:nvSpPr>
          <p:spPr bwMode="auto">
            <a:xfrm>
              <a:off x="1598" y="1323"/>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751644" name="Rectangle 28"/>
            <p:cNvSpPr>
              <a:spLocks noChangeArrowheads="1"/>
            </p:cNvSpPr>
            <p:nvPr/>
          </p:nvSpPr>
          <p:spPr bwMode="auto">
            <a:xfrm>
              <a:off x="1266" y="1462"/>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751645" name="Rectangle 29"/>
            <p:cNvSpPr>
              <a:spLocks noChangeArrowheads="1"/>
            </p:cNvSpPr>
            <p:nvPr/>
          </p:nvSpPr>
          <p:spPr bwMode="auto">
            <a:xfrm>
              <a:off x="806" y="2295"/>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751646" name="Rectangle 30"/>
            <p:cNvSpPr>
              <a:spLocks noChangeArrowheads="1"/>
            </p:cNvSpPr>
            <p:nvPr/>
          </p:nvSpPr>
          <p:spPr bwMode="auto">
            <a:xfrm>
              <a:off x="1777" y="1358"/>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751647" name="Rectangle 31"/>
            <p:cNvSpPr>
              <a:spLocks noChangeArrowheads="1"/>
            </p:cNvSpPr>
            <p:nvPr/>
          </p:nvSpPr>
          <p:spPr bwMode="auto">
            <a:xfrm>
              <a:off x="2161" y="872"/>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751648" name="Rectangle 32"/>
            <p:cNvSpPr>
              <a:spLocks noChangeArrowheads="1"/>
            </p:cNvSpPr>
            <p:nvPr/>
          </p:nvSpPr>
          <p:spPr bwMode="auto">
            <a:xfrm>
              <a:off x="1496" y="1497"/>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751649" name="Rectangle 33"/>
            <p:cNvSpPr>
              <a:spLocks noChangeArrowheads="1"/>
            </p:cNvSpPr>
            <p:nvPr/>
          </p:nvSpPr>
          <p:spPr bwMode="auto">
            <a:xfrm>
              <a:off x="2058" y="803"/>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751650" name="Rectangle 34"/>
            <p:cNvSpPr>
              <a:spLocks noChangeArrowheads="1"/>
            </p:cNvSpPr>
            <p:nvPr/>
          </p:nvSpPr>
          <p:spPr bwMode="auto">
            <a:xfrm>
              <a:off x="1138" y="1809"/>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751651" name="Rectangle 35"/>
            <p:cNvSpPr>
              <a:spLocks noChangeArrowheads="1"/>
            </p:cNvSpPr>
            <p:nvPr/>
          </p:nvSpPr>
          <p:spPr bwMode="auto">
            <a:xfrm>
              <a:off x="473" y="2156"/>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751652" name="Rectangle 36"/>
            <p:cNvSpPr>
              <a:spLocks noChangeArrowheads="1"/>
            </p:cNvSpPr>
            <p:nvPr/>
          </p:nvSpPr>
          <p:spPr bwMode="auto">
            <a:xfrm>
              <a:off x="2135" y="1601"/>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751653" name="Rectangle 37"/>
            <p:cNvSpPr>
              <a:spLocks noChangeArrowheads="1"/>
            </p:cNvSpPr>
            <p:nvPr/>
          </p:nvSpPr>
          <p:spPr bwMode="auto">
            <a:xfrm>
              <a:off x="2109" y="1427"/>
              <a:ext cx="103"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751654" name="Rectangle 38"/>
            <p:cNvSpPr>
              <a:spLocks noChangeArrowheads="1"/>
            </p:cNvSpPr>
            <p:nvPr/>
          </p:nvSpPr>
          <p:spPr bwMode="auto">
            <a:xfrm>
              <a:off x="1010" y="2399"/>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751655" name="Rectangle 39"/>
            <p:cNvSpPr>
              <a:spLocks noChangeArrowheads="1"/>
            </p:cNvSpPr>
            <p:nvPr/>
          </p:nvSpPr>
          <p:spPr bwMode="auto">
            <a:xfrm>
              <a:off x="2391" y="1532"/>
              <a:ext cx="102"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751656" name="Rectangle 40"/>
            <p:cNvSpPr>
              <a:spLocks noChangeArrowheads="1"/>
            </p:cNvSpPr>
            <p:nvPr/>
          </p:nvSpPr>
          <p:spPr bwMode="auto">
            <a:xfrm>
              <a:off x="320" y="2677"/>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751657" name="Text Box 41"/>
            <p:cNvSpPr txBox="1">
              <a:spLocks noChangeArrowheads="1"/>
            </p:cNvSpPr>
            <p:nvPr/>
          </p:nvSpPr>
          <p:spPr bwMode="auto">
            <a:xfrm>
              <a:off x="1151" y="2202"/>
              <a:ext cx="170" cy="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sz="2400">
                <a:latin typeface="Comic Sans MS" pitchFamily="66" charset="0"/>
              </a:endParaRPr>
            </a:p>
          </p:txBody>
        </p:sp>
        <p:sp>
          <p:nvSpPr>
            <p:cNvPr id="751658" name="Text Box 42"/>
            <p:cNvSpPr txBox="1">
              <a:spLocks noChangeArrowheads="1"/>
            </p:cNvSpPr>
            <p:nvPr/>
          </p:nvSpPr>
          <p:spPr bwMode="auto">
            <a:xfrm>
              <a:off x="340" y="988"/>
              <a:ext cx="170" cy="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sz="2400">
                <a:latin typeface="Comic Sans MS" pitchFamily="66" charset="0"/>
              </a:endParaRPr>
            </a:p>
          </p:txBody>
        </p:sp>
        <p:sp>
          <p:nvSpPr>
            <p:cNvPr id="751659" name="Line 43"/>
            <p:cNvSpPr>
              <a:spLocks noChangeShapeType="1"/>
            </p:cNvSpPr>
            <p:nvPr/>
          </p:nvSpPr>
          <p:spPr bwMode="auto">
            <a:xfrm>
              <a:off x="3360" y="3024"/>
              <a:ext cx="2173"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751660" name="Line 44"/>
            <p:cNvSpPr>
              <a:spLocks noChangeShapeType="1"/>
            </p:cNvSpPr>
            <p:nvPr/>
          </p:nvSpPr>
          <p:spPr bwMode="auto">
            <a:xfrm flipH="1">
              <a:off x="2352" y="3024"/>
              <a:ext cx="1008" cy="864"/>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751661" name="Oval 45"/>
            <p:cNvSpPr>
              <a:spLocks noChangeArrowheads="1"/>
            </p:cNvSpPr>
            <p:nvPr/>
          </p:nvSpPr>
          <p:spPr bwMode="auto">
            <a:xfrm>
              <a:off x="3456" y="1200"/>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endParaRPr>
            </a:p>
          </p:txBody>
        </p:sp>
        <p:sp>
          <p:nvSpPr>
            <p:cNvPr id="751662" name="Oval 46"/>
            <p:cNvSpPr>
              <a:spLocks noChangeArrowheads="1"/>
            </p:cNvSpPr>
            <p:nvPr/>
          </p:nvSpPr>
          <p:spPr bwMode="auto">
            <a:xfrm>
              <a:off x="4080" y="960"/>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endParaRPr>
            </a:p>
          </p:txBody>
        </p:sp>
        <p:sp>
          <p:nvSpPr>
            <p:cNvPr id="751663" name="Oval 47"/>
            <p:cNvSpPr>
              <a:spLocks noChangeArrowheads="1"/>
            </p:cNvSpPr>
            <p:nvPr/>
          </p:nvSpPr>
          <p:spPr bwMode="auto">
            <a:xfrm>
              <a:off x="3696" y="1296"/>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endParaRPr>
            </a:p>
          </p:txBody>
        </p:sp>
        <p:sp>
          <p:nvSpPr>
            <p:cNvPr id="751664" name="Oval 48"/>
            <p:cNvSpPr>
              <a:spLocks noChangeArrowheads="1"/>
            </p:cNvSpPr>
            <p:nvPr/>
          </p:nvSpPr>
          <p:spPr bwMode="auto">
            <a:xfrm>
              <a:off x="4224" y="1291"/>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endParaRPr>
            </a:p>
          </p:txBody>
        </p:sp>
        <p:sp>
          <p:nvSpPr>
            <p:cNvPr id="751665" name="Oval 49"/>
            <p:cNvSpPr>
              <a:spLocks noChangeArrowheads="1"/>
            </p:cNvSpPr>
            <p:nvPr/>
          </p:nvSpPr>
          <p:spPr bwMode="auto">
            <a:xfrm>
              <a:off x="3840" y="1536"/>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endParaRPr>
            </a:p>
          </p:txBody>
        </p:sp>
        <p:sp>
          <p:nvSpPr>
            <p:cNvPr id="751666" name="Oval 50"/>
            <p:cNvSpPr>
              <a:spLocks noChangeArrowheads="1"/>
            </p:cNvSpPr>
            <p:nvPr/>
          </p:nvSpPr>
          <p:spPr bwMode="auto">
            <a:xfrm>
              <a:off x="3504" y="1728"/>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endParaRPr>
            </a:p>
          </p:txBody>
        </p:sp>
        <p:sp>
          <p:nvSpPr>
            <p:cNvPr id="751667" name="Oval 51"/>
            <p:cNvSpPr>
              <a:spLocks noChangeArrowheads="1"/>
            </p:cNvSpPr>
            <p:nvPr/>
          </p:nvSpPr>
          <p:spPr bwMode="auto">
            <a:xfrm>
              <a:off x="3984" y="1632"/>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endParaRPr>
            </a:p>
          </p:txBody>
        </p:sp>
        <p:sp>
          <p:nvSpPr>
            <p:cNvPr id="751668" name="Oval 52"/>
            <p:cNvSpPr>
              <a:spLocks noChangeArrowheads="1"/>
            </p:cNvSpPr>
            <p:nvPr/>
          </p:nvSpPr>
          <p:spPr bwMode="auto">
            <a:xfrm>
              <a:off x="3024" y="2304"/>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endParaRPr>
            </a:p>
          </p:txBody>
        </p:sp>
        <p:sp>
          <p:nvSpPr>
            <p:cNvPr id="751669" name="Oval 53"/>
            <p:cNvSpPr>
              <a:spLocks noChangeArrowheads="1"/>
            </p:cNvSpPr>
            <p:nvPr/>
          </p:nvSpPr>
          <p:spPr bwMode="auto">
            <a:xfrm>
              <a:off x="3696" y="1824"/>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endParaRPr>
            </a:p>
          </p:txBody>
        </p:sp>
        <p:sp>
          <p:nvSpPr>
            <p:cNvPr id="751670" name="Oval 54"/>
            <p:cNvSpPr>
              <a:spLocks noChangeArrowheads="1"/>
            </p:cNvSpPr>
            <p:nvPr/>
          </p:nvSpPr>
          <p:spPr bwMode="auto">
            <a:xfrm>
              <a:off x="3360" y="1968"/>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endParaRPr>
            </a:p>
          </p:txBody>
        </p:sp>
        <p:sp>
          <p:nvSpPr>
            <p:cNvPr id="751671" name="Oval 55"/>
            <p:cNvSpPr>
              <a:spLocks noChangeArrowheads="1"/>
            </p:cNvSpPr>
            <p:nvPr/>
          </p:nvSpPr>
          <p:spPr bwMode="auto">
            <a:xfrm>
              <a:off x="3264" y="2256"/>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endParaRPr>
            </a:p>
          </p:txBody>
        </p:sp>
        <p:sp>
          <p:nvSpPr>
            <p:cNvPr id="751672" name="Oval 56"/>
            <p:cNvSpPr>
              <a:spLocks noChangeArrowheads="1"/>
            </p:cNvSpPr>
            <p:nvPr/>
          </p:nvSpPr>
          <p:spPr bwMode="auto">
            <a:xfrm>
              <a:off x="3552" y="2160"/>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endParaRPr>
            </a:p>
          </p:txBody>
        </p:sp>
        <p:sp>
          <p:nvSpPr>
            <p:cNvPr id="751673" name="AutoShape 57"/>
            <p:cNvSpPr>
              <a:spLocks noChangeArrowheads="1"/>
            </p:cNvSpPr>
            <p:nvPr/>
          </p:nvSpPr>
          <p:spPr bwMode="auto">
            <a:xfrm rot="-2730640">
              <a:off x="2033" y="2384"/>
              <a:ext cx="3119" cy="753"/>
            </a:xfrm>
            <a:prstGeom prst="parallelogram">
              <a:avLst>
                <a:gd name="adj" fmla="val 103552"/>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751674" name="Rectangle 58"/>
            <p:cNvSpPr>
              <a:spLocks noChangeArrowheads="1"/>
            </p:cNvSpPr>
            <p:nvPr/>
          </p:nvSpPr>
          <p:spPr bwMode="auto">
            <a:xfrm>
              <a:off x="432" y="2544"/>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751675" name="Rectangle 59"/>
            <p:cNvSpPr>
              <a:spLocks noChangeArrowheads="1"/>
            </p:cNvSpPr>
            <p:nvPr/>
          </p:nvSpPr>
          <p:spPr bwMode="auto">
            <a:xfrm>
              <a:off x="4416" y="2880"/>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751676" name="Rectangle 60"/>
            <p:cNvSpPr>
              <a:spLocks noChangeArrowheads="1"/>
            </p:cNvSpPr>
            <p:nvPr/>
          </p:nvSpPr>
          <p:spPr bwMode="auto">
            <a:xfrm>
              <a:off x="4560" y="2784"/>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751677" name="Rectangle 61"/>
            <p:cNvSpPr>
              <a:spLocks noChangeArrowheads="1"/>
            </p:cNvSpPr>
            <p:nvPr/>
          </p:nvSpPr>
          <p:spPr bwMode="auto">
            <a:xfrm>
              <a:off x="4608" y="3072"/>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751678" name="Rectangle 62"/>
            <p:cNvSpPr>
              <a:spLocks noChangeArrowheads="1"/>
            </p:cNvSpPr>
            <p:nvPr/>
          </p:nvSpPr>
          <p:spPr bwMode="auto">
            <a:xfrm>
              <a:off x="3792" y="3024"/>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751679" name="Rectangle 63"/>
            <p:cNvSpPr>
              <a:spLocks noChangeArrowheads="1"/>
            </p:cNvSpPr>
            <p:nvPr/>
          </p:nvSpPr>
          <p:spPr bwMode="auto">
            <a:xfrm>
              <a:off x="4176" y="2784"/>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751680" name="Rectangle 64"/>
            <p:cNvSpPr>
              <a:spLocks noChangeArrowheads="1"/>
            </p:cNvSpPr>
            <p:nvPr/>
          </p:nvSpPr>
          <p:spPr bwMode="auto">
            <a:xfrm>
              <a:off x="4896" y="3360"/>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751681" name="Rectangle 65"/>
            <p:cNvSpPr>
              <a:spLocks noChangeArrowheads="1"/>
            </p:cNvSpPr>
            <p:nvPr/>
          </p:nvSpPr>
          <p:spPr bwMode="auto">
            <a:xfrm>
              <a:off x="4128" y="3264"/>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751682" name="Rectangle 66"/>
            <p:cNvSpPr>
              <a:spLocks noChangeArrowheads="1"/>
            </p:cNvSpPr>
            <p:nvPr/>
          </p:nvSpPr>
          <p:spPr bwMode="auto">
            <a:xfrm>
              <a:off x="4608" y="2592"/>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751683" name="Rectangle 67"/>
            <p:cNvSpPr>
              <a:spLocks noChangeArrowheads="1"/>
            </p:cNvSpPr>
            <p:nvPr/>
          </p:nvSpPr>
          <p:spPr bwMode="auto">
            <a:xfrm>
              <a:off x="4320" y="3456"/>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751684" name="Rectangle 68"/>
            <p:cNvSpPr>
              <a:spLocks noChangeArrowheads="1"/>
            </p:cNvSpPr>
            <p:nvPr/>
          </p:nvSpPr>
          <p:spPr bwMode="auto">
            <a:xfrm>
              <a:off x="3840" y="3552"/>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751685" name="Rectangle 69"/>
            <p:cNvSpPr>
              <a:spLocks noChangeArrowheads="1"/>
            </p:cNvSpPr>
            <p:nvPr/>
          </p:nvSpPr>
          <p:spPr bwMode="auto">
            <a:xfrm>
              <a:off x="4512" y="3312"/>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751686" name="Rectangle 70"/>
            <p:cNvSpPr>
              <a:spLocks noChangeArrowheads="1"/>
            </p:cNvSpPr>
            <p:nvPr/>
          </p:nvSpPr>
          <p:spPr bwMode="auto">
            <a:xfrm>
              <a:off x="3840" y="3264"/>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751687" name="Rectangle 71"/>
            <p:cNvSpPr>
              <a:spLocks noChangeArrowheads="1"/>
            </p:cNvSpPr>
            <p:nvPr/>
          </p:nvSpPr>
          <p:spPr bwMode="auto">
            <a:xfrm>
              <a:off x="4032" y="3792"/>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751688" name="Rectangle 72"/>
            <p:cNvSpPr>
              <a:spLocks noChangeArrowheads="1"/>
            </p:cNvSpPr>
            <p:nvPr/>
          </p:nvSpPr>
          <p:spPr bwMode="auto">
            <a:xfrm>
              <a:off x="3264" y="3792"/>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751689" name="Rectangle 73"/>
            <p:cNvSpPr>
              <a:spLocks noChangeArrowheads="1"/>
            </p:cNvSpPr>
            <p:nvPr/>
          </p:nvSpPr>
          <p:spPr bwMode="auto">
            <a:xfrm>
              <a:off x="3408" y="3600"/>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751690" name="Rectangle 74"/>
            <p:cNvSpPr>
              <a:spLocks noChangeArrowheads="1"/>
            </p:cNvSpPr>
            <p:nvPr/>
          </p:nvSpPr>
          <p:spPr bwMode="auto">
            <a:xfrm>
              <a:off x="3504" y="3696"/>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751691" name="Rectangle 75"/>
            <p:cNvSpPr>
              <a:spLocks noChangeArrowheads="1"/>
            </p:cNvSpPr>
            <p:nvPr/>
          </p:nvSpPr>
          <p:spPr bwMode="auto">
            <a:xfrm>
              <a:off x="3600" y="3792"/>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graphicFrame>
        <p:nvGraphicFramePr>
          <p:cNvPr id="751694" name="Object 78"/>
          <p:cNvGraphicFramePr>
            <a:graphicFrameLocks noChangeAspect="1"/>
          </p:cNvGraphicFramePr>
          <p:nvPr/>
        </p:nvGraphicFramePr>
        <p:xfrm>
          <a:off x="4005411" y="2008584"/>
          <a:ext cx="1037035" cy="506016"/>
        </p:xfrm>
        <a:graphic>
          <a:graphicData uri="http://schemas.openxmlformats.org/presentationml/2006/ole">
            <mc:AlternateContent xmlns:mc="http://schemas.openxmlformats.org/markup-compatibility/2006">
              <mc:Choice xmlns:v="urn:schemas-microsoft-com:vml" Requires="v">
                <p:oleObj spid="_x0000_s3074" name="Clip" r:id="rId4" imgW="4592880" imgH="1759680" progId="MS_ClipArt_Gallery.2">
                  <p:embed/>
                </p:oleObj>
              </mc:Choice>
              <mc:Fallback>
                <p:oleObj name="Clip" r:id="rId4" imgW="4592880" imgH="1759680" progId="MS_ClipArt_Gallery.2">
                  <p:embed/>
                  <p:pic>
                    <p:nvPicPr>
                      <p:cNvPr id="751694" name="Object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5411" y="2008584"/>
                        <a:ext cx="1037035" cy="5060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34FE574E-CD1A-5041-A2F9-ED91B8D5A6A3}"/>
                  </a:ext>
                </a:extLst>
              </p:cNvPr>
              <p:cNvSpPr txBox="1"/>
              <p:nvPr/>
            </p:nvSpPr>
            <p:spPr>
              <a:xfrm>
                <a:off x="1883941" y="3535598"/>
                <a:ext cx="202286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accent1"/>
                              </a:solidFill>
                              <a:latin typeface="Cambria Math" panose="02040503050406030204" pitchFamily="18" charset="0"/>
                            </a:rPr>
                          </m:ctrlPr>
                        </m:sSubPr>
                        <m:e>
                          <m:r>
                            <a:rPr lang="en-US" b="0" i="1">
                              <a:solidFill>
                                <a:schemeClr val="accent1"/>
                              </a:solidFill>
                              <a:latin typeface="Cambria Math" panose="02040503050406030204" pitchFamily="18" charset="0"/>
                            </a:rPr>
                            <m:t>(</m:t>
                          </m:r>
                          <m:r>
                            <a:rPr lang="en-US" b="0" i="1">
                              <a:solidFill>
                                <a:schemeClr val="accent1"/>
                              </a:solidFill>
                              <a:latin typeface="Cambria Math" panose="02040503050406030204" pitchFamily="18" charset="0"/>
                            </a:rPr>
                            <m:t>𝑥</m:t>
                          </m:r>
                        </m:e>
                        <m:sub>
                          <m:r>
                            <a:rPr lang="en-US" b="0" i="1">
                              <a:solidFill>
                                <a:schemeClr val="accent1"/>
                              </a:solidFill>
                              <a:latin typeface="Cambria Math" panose="02040503050406030204" pitchFamily="18" charset="0"/>
                            </a:rPr>
                            <m:t>1</m:t>
                          </m:r>
                        </m:sub>
                      </m:sSub>
                      <m:r>
                        <a:rPr lang="en-US" b="0" i="1">
                          <a:solidFill>
                            <a:schemeClr val="accent1"/>
                          </a:solidFill>
                          <a:latin typeface="Cambria Math" panose="02040503050406030204" pitchFamily="18" charset="0"/>
                          <a:ea typeface="Cambria Math" panose="02040503050406030204" pitchFamily="18" charset="0"/>
                        </a:rPr>
                        <m:t>∧</m:t>
                      </m:r>
                      <m:sSub>
                        <m:sSubPr>
                          <m:ctrlPr>
                            <a:rPr lang="en-US" b="0" i="1">
                              <a:solidFill>
                                <a:schemeClr val="accent1"/>
                              </a:solidFill>
                              <a:latin typeface="Cambria Math" panose="02040503050406030204" pitchFamily="18" charset="0"/>
                              <a:ea typeface="Cambria Math" panose="02040503050406030204" pitchFamily="18" charset="0"/>
                            </a:rPr>
                          </m:ctrlPr>
                        </m:sSubPr>
                        <m:e>
                          <m:r>
                            <a:rPr lang="en-US" b="0" i="1">
                              <a:solidFill>
                                <a:schemeClr val="accent1"/>
                              </a:solidFill>
                              <a:latin typeface="Cambria Math" panose="02040503050406030204" pitchFamily="18" charset="0"/>
                              <a:ea typeface="Cambria Math" panose="02040503050406030204" pitchFamily="18" charset="0"/>
                            </a:rPr>
                            <m:t>𝑥</m:t>
                          </m:r>
                        </m:e>
                        <m:sub>
                          <m:r>
                            <a:rPr lang="en-US" b="0" i="1">
                              <a:solidFill>
                                <a:schemeClr val="accent1"/>
                              </a:solidFill>
                              <a:latin typeface="Cambria Math" panose="02040503050406030204" pitchFamily="18" charset="0"/>
                              <a:ea typeface="Cambria Math" panose="02040503050406030204" pitchFamily="18" charset="0"/>
                            </a:rPr>
                            <m:t>2</m:t>
                          </m:r>
                        </m:sub>
                      </m:sSub>
                      <m:r>
                        <a:rPr lang="en-US" b="0" i="1">
                          <a:solidFill>
                            <a:schemeClr val="accent1"/>
                          </a:solidFill>
                          <a:latin typeface="Cambria Math" panose="02040503050406030204" pitchFamily="18" charset="0"/>
                          <a:ea typeface="Cambria Math" panose="02040503050406030204" pitchFamily="18" charset="0"/>
                        </a:rPr>
                        <m:t>)∨</m:t>
                      </m:r>
                      <m:r>
                        <a:rPr lang="en-US" b="0" i="1" dirty="0" smtClean="0">
                          <a:solidFill>
                            <a:schemeClr val="accent1"/>
                          </a:solidFill>
                          <a:latin typeface="Cambria Math" panose="02040503050406030204" pitchFamily="18" charset="0"/>
                          <a:ea typeface="Cambria Math" panose="02040503050406030204" pitchFamily="18" charset="0"/>
                        </a:rPr>
                        <m:t>(</m:t>
                      </m:r>
                      <m:sSub>
                        <m:sSubPr>
                          <m:ctrlPr>
                            <a:rPr lang="en-US" b="0" i="1" dirty="0" smtClean="0">
                              <a:solidFill>
                                <a:schemeClr val="accent1"/>
                              </a:solidFill>
                              <a:latin typeface="Cambria Math" panose="02040503050406030204" pitchFamily="18" charset="0"/>
                              <a:ea typeface="Cambria Math" panose="02040503050406030204" pitchFamily="18" charset="0"/>
                            </a:rPr>
                          </m:ctrlPr>
                        </m:sSubPr>
                        <m:e>
                          <m:r>
                            <a:rPr lang="en-US" b="0" i="1" dirty="0" smtClean="0">
                              <a:solidFill>
                                <a:schemeClr val="accent1"/>
                              </a:solidFill>
                              <a:latin typeface="Cambria Math" panose="02040503050406030204" pitchFamily="18" charset="0"/>
                              <a:ea typeface="Cambria Math" panose="02040503050406030204" pitchFamily="18" charset="0"/>
                            </a:rPr>
                            <m:t>𝑥</m:t>
                          </m:r>
                        </m:e>
                        <m:sub>
                          <m:r>
                            <a:rPr lang="en-US" b="0" i="1" dirty="0" smtClean="0">
                              <a:solidFill>
                                <a:schemeClr val="accent1"/>
                              </a:solidFill>
                              <a:latin typeface="Cambria Math" panose="02040503050406030204" pitchFamily="18" charset="0"/>
                              <a:ea typeface="Cambria Math" panose="02040503050406030204" pitchFamily="18" charset="0"/>
                            </a:rPr>
                            <m:t>3</m:t>
                          </m:r>
                        </m:sub>
                      </m:sSub>
                      <m:r>
                        <a:rPr lang="en-US" b="0" i="1" dirty="0" smtClean="0">
                          <a:solidFill>
                            <a:schemeClr val="accent1"/>
                          </a:solidFill>
                          <a:latin typeface="Cambria Math" panose="02040503050406030204" pitchFamily="18" charset="0"/>
                          <a:ea typeface="Cambria Math" panose="02040503050406030204" pitchFamily="18" charset="0"/>
                        </a:rPr>
                        <m:t>∧</m:t>
                      </m:r>
                      <m:sSub>
                        <m:sSubPr>
                          <m:ctrlPr>
                            <a:rPr lang="en-US" b="0" i="1" dirty="0" smtClean="0">
                              <a:solidFill>
                                <a:schemeClr val="accent1"/>
                              </a:solidFill>
                              <a:latin typeface="Cambria Math" panose="02040503050406030204" pitchFamily="18" charset="0"/>
                              <a:ea typeface="Cambria Math" panose="02040503050406030204" pitchFamily="18" charset="0"/>
                            </a:rPr>
                          </m:ctrlPr>
                        </m:sSubPr>
                        <m:e>
                          <m:r>
                            <a:rPr lang="en-US" b="0" i="1" dirty="0" smtClean="0">
                              <a:solidFill>
                                <a:schemeClr val="accent1"/>
                              </a:solidFill>
                              <a:latin typeface="Cambria Math" panose="02040503050406030204" pitchFamily="18" charset="0"/>
                              <a:ea typeface="Cambria Math" panose="02040503050406030204" pitchFamily="18" charset="0"/>
                            </a:rPr>
                            <m:t>𝑥</m:t>
                          </m:r>
                        </m:e>
                        <m:sub>
                          <m:r>
                            <a:rPr lang="en-US" b="0" i="1" dirty="0" smtClean="0">
                              <a:solidFill>
                                <a:schemeClr val="accent1"/>
                              </a:solidFill>
                              <a:latin typeface="Cambria Math" panose="02040503050406030204" pitchFamily="18" charset="0"/>
                              <a:ea typeface="Cambria Math" panose="02040503050406030204" pitchFamily="18" charset="0"/>
                            </a:rPr>
                            <m:t>4</m:t>
                          </m:r>
                        </m:sub>
                      </m:sSub>
                      <m:r>
                        <a:rPr lang="en-US" b="0" i="1" dirty="0" smtClean="0">
                          <a:solidFill>
                            <a:schemeClr val="accent1"/>
                          </a:solidFill>
                          <a:latin typeface="Cambria Math" panose="02040503050406030204" pitchFamily="18" charset="0"/>
                          <a:ea typeface="Cambria Math" panose="02040503050406030204" pitchFamily="18" charset="0"/>
                        </a:rPr>
                        <m:t>)</m:t>
                      </m:r>
                    </m:oMath>
                  </m:oMathPara>
                </a14:m>
                <a:endParaRPr lang="en-US" dirty="0">
                  <a:solidFill>
                    <a:schemeClr val="accent1"/>
                  </a:solidFill>
                </a:endParaRPr>
              </a:p>
            </p:txBody>
          </p:sp>
        </mc:Choice>
        <mc:Fallback xmlns="">
          <p:sp>
            <p:nvSpPr>
              <p:cNvPr id="2" name="TextBox 1">
                <a:extLst>
                  <a:ext uri="{FF2B5EF4-FFF2-40B4-BE49-F238E27FC236}">
                    <a16:creationId xmlns:a16="http://schemas.microsoft.com/office/drawing/2014/main" id="{34FE574E-CD1A-5041-A2F9-ED91B8D5A6A3}"/>
                  </a:ext>
                </a:extLst>
              </p:cNvPr>
              <p:cNvSpPr txBox="1">
                <a:spLocks noRot="1" noChangeAspect="1" noMove="1" noResize="1" noEditPoints="1" noAdjustHandles="1" noChangeArrowheads="1" noChangeShapeType="1" noTextEdit="1"/>
              </p:cNvSpPr>
              <p:nvPr/>
            </p:nvSpPr>
            <p:spPr>
              <a:xfrm>
                <a:off x="1883941" y="3535598"/>
                <a:ext cx="2022861" cy="276999"/>
              </a:xfrm>
              <a:prstGeom prst="rect">
                <a:avLst/>
              </a:prstGeom>
              <a:blipFill>
                <a:blip r:embed="rId6"/>
                <a:stretch>
                  <a:fillRect l="-3313" r="-3614" b="-377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BEE325F9-591C-1A49-9FFC-D4B196FC330C}"/>
                  </a:ext>
                </a:extLst>
              </p:cNvPr>
              <p:cNvSpPr/>
              <p:nvPr/>
            </p:nvSpPr>
            <p:spPr>
              <a:xfrm>
                <a:off x="5442365" y="4097644"/>
                <a:ext cx="94269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0" i="1">
                              <a:solidFill>
                                <a:schemeClr val="accent1"/>
                              </a:solidFill>
                              <a:latin typeface="Cambria Math" panose="02040503050406030204" pitchFamily="18" charset="0"/>
                              <a:ea typeface="Cambria Math" panose="02040503050406030204" pitchFamily="18" charset="0"/>
                            </a:rPr>
                          </m:ctrlPr>
                        </m:sSubPr>
                        <m:e>
                          <m:r>
                            <a:rPr lang="en-US" b="0" i="1">
                              <a:solidFill>
                                <a:schemeClr val="accent1"/>
                              </a:solidFill>
                              <a:latin typeface="Cambria Math" panose="02040503050406030204" pitchFamily="18" charset="0"/>
                              <a:ea typeface="Cambria Math" panose="02040503050406030204" pitchFamily="18" charset="0"/>
                            </a:rPr>
                            <m:t>𝑦</m:t>
                          </m:r>
                        </m:e>
                        <m:sub>
                          <m:r>
                            <a:rPr lang="en-US" b="0" i="1">
                              <a:solidFill>
                                <a:schemeClr val="accent1"/>
                              </a:solidFill>
                              <a:latin typeface="Cambria Math" panose="02040503050406030204" pitchFamily="18" charset="0"/>
                              <a:ea typeface="Cambria Math" panose="02040503050406030204" pitchFamily="18" charset="0"/>
                            </a:rPr>
                            <m:t>1</m:t>
                          </m:r>
                        </m:sub>
                      </m:sSub>
                      <m:r>
                        <a:rPr lang="en-US" i="1">
                          <a:solidFill>
                            <a:schemeClr val="accent1"/>
                          </a:solidFill>
                          <a:latin typeface="Cambria Math" panose="02040503050406030204" pitchFamily="18" charset="0"/>
                          <a:ea typeface="Cambria Math" panose="02040503050406030204" pitchFamily="18" charset="0"/>
                        </a:rPr>
                        <m:t>∧</m:t>
                      </m:r>
                      <m:sSub>
                        <m:sSubPr>
                          <m:ctrlPr>
                            <a:rPr lang="en-US" b="0" i="1">
                              <a:solidFill>
                                <a:schemeClr val="accent1"/>
                              </a:solidFill>
                              <a:latin typeface="Cambria Math" panose="02040503050406030204" pitchFamily="18" charset="0"/>
                              <a:ea typeface="Cambria Math" panose="02040503050406030204" pitchFamily="18" charset="0"/>
                            </a:rPr>
                          </m:ctrlPr>
                        </m:sSubPr>
                        <m:e>
                          <m:r>
                            <a:rPr lang="en-US" b="0" i="1">
                              <a:solidFill>
                                <a:schemeClr val="accent1"/>
                              </a:solidFill>
                              <a:latin typeface="Cambria Math" panose="02040503050406030204" pitchFamily="18" charset="0"/>
                              <a:ea typeface="Cambria Math" panose="02040503050406030204" pitchFamily="18" charset="0"/>
                            </a:rPr>
                            <m:t>𝑦</m:t>
                          </m:r>
                        </m:e>
                        <m:sub>
                          <m:r>
                            <a:rPr lang="en-US" b="0" i="1">
                              <a:solidFill>
                                <a:schemeClr val="accent1"/>
                              </a:solidFill>
                              <a:latin typeface="Cambria Math" panose="02040503050406030204" pitchFamily="18" charset="0"/>
                              <a:ea typeface="Cambria Math" panose="02040503050406030204" pitchFamily="18" charset="0"/>
                            </a:rPr>
                            <m:t>2</m:t>
                          </m:r>
                        </m:sub>
                      </m:sSub>
                    </m:oMath>
                  </m:oMathPara>
                </a14:m>
                <a:endParaRPr lang="en-US"/>
              </a:p>
            </p:txBody>
          </p:sp>
        </mc:Choice>
        <mc:Fallback xmlns="">
          <p:sp>
            <p:nvSpPr>
              <p:cNvPr id="3" name="Rectangle 2">
                <a:extLst>
                  <a:ext uri="{FF2B5EF4-FFF2-40B4-BE49-F238E27FC236}">
                    <a16:creationId xmlns:a16="http://schemas.microsoft.com/office/drawing/2014/main" id="{BEE325F9-591C-1A49-9FFC-D4B196FC330C}"/>
                  </a:ext>
                </a:extLst>
              </p:cNvPr>
              <p:cNvSpPr>
                <a:spLocks noRot="1" noChangeAspect="1" noMove="1" noResize="1" noEditPoints="1" noAdjustHandles="1" noChangeArrowheads="1" noChangeShapeType="1" noTextEdit="1"/>
              </p:cNvSpPr>
              <p:nvPr/>
            </p:nvSpPr>
            <p:spPr>
              <a:xfrm>
                <a:off x="5442365" y="4097644"/>
                <a:ext cx="942694" cy="369332"/>
              </a:xfrm>
              <a:prstGeom prst="rect">
                <a:avLst/>
              </a:prstGeom>
              <a:blipFill>
                <a:blip r:embed="rId7"/>
                <a:stretch>
                  <a:fillRect b="-3333"/>
                </a:stretch>
              </a:blipFill>
            </p:spPr>
            <p:txBody>
              <a:bodyPr/>
              <a:lstStyle/>
              <a:p>
                <a:r>
                  <a:rPr lang="en-US">
                    <a:noFill/>
                  </a:rPr>
                  <a:t> </a:t>
                </a:r>
              </a:p>
            </p:txBody>
          </p:sp>
        </mc:Fallback>
      </mc:AlternateContent>
    </p:spTree>
    <p:extLst>
      <p:ext uri="{BB962C8B-B14F-4D97-AF65-F5344CB8AC3E}">
        <p14:creationId xmlns:p14="http://schemas.microsoft.com/office/powerpoint/2010/main" val="25052470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C921938-476A-4922-BE24-3B8F6A2854D9}" type="slidenum">
              <a:rPr lang="en-US" smtClean="0"/>
              <a:pPr/>
              <a:t>44</a:t>
            </a:fld>
            <a:endParaRPr lang="en-US" dirty="0"/>
          </a:p>
        </p:txBody>
      </p:sp>
      <p:sp>
        <p:nvSpPr>
          <p:cNvPr id="2" name="Title 1"/>
          <p:cNvSpPr>
            <a:spLocks noGrp="1"/>
          </p:cNvSpPr>
          <p:nvPr>
            <p:ph type="title"/>
          </p:nvPr>
        </p:nvSpPr>
        <p:spPr/>
        <p:txBody>
          <a:bodyPr/>
          <a:lstStyle/>
          <a:p>
            <a:r>
              <a:rPr lang="en-US" dirty="0"/>
              <a:t>Perceptron Convergence</a:t>
            </a:r>
          </a:p>
        </p:txBody>
      </p:sp>
      <p:sp>
        <p:nvSpPr>
          <p:cNvPr id="3" name="Content Placeholder 2"/>
          <p:cNvSpPr>
            <a:spLocks noGrp="1"/>
          </p:cNvSpPr>
          <p:nvPr>
            <p:ph idx="1"/>
          </p:nvPr>
        </p:nvSpPr>
        <p:spPr>
          <a:xfrm>
            <a:off x="-275214" y="858645"/>
            <a:ext cx="8229600" cy="3690798"/>
          </a:xfrm>
        </p:spPr>
        <p:txBody>
          <a:bodyPr>
            <a:normAutofit/>
          </a:bodyPr>
          <a:lstStyle/>
          <a:p>
            <a:pPr lvl="1"/>
            <a:r>
              <a:rPr lang="en-US" dirty="0">
                <a:solidFill>
                  <a:schemeClr val="accent1"/>
                </a:solidFill>
              </a:rPr>
              <a:t>Perceptron Convergence Theorem</a:t>
            </a:r>
            <a:r>
              <a:rPr lang="en-US" dirty="0"/>
              <a:t>:</a:t>
            </a:r>
          </a:p>
          <a:p>
            <a:pPr lvl="2"/>
            <a:r>
              <a:rPr lang="en-US" dirty="0"/>
              <a:t>If there exist a set of weights that are consistent with the data (i.e., the data is linearly separable), the perceptron learning algorithm will converge</a:t>
            </a:r>
          </a:p>
          <a:p>
            <a:pPr lvl="2"/>
            <a:r>
              <a:rPr lang="en-US" dirty="0"/>
              <a:t>How long would it take to converge ?</a:t>
            </a:r>
          </a:p>
          <a:p>
            <a:pPr lvl="1"/>
            <a:r>
              <a:rPr lang="en-US" dirty="0">
                <a:solidFill>
                  <a:schemeClr val="accent1"/>
                </a:solidFill>
              </a:rPr>
              <a:t>Perceptron Cycling Theorem</a:t>
            </a:r>
            <a:r>
              <a:rPr lang="en-US" dirty="0"/>
              <a:t>: </a:t>
            </a:r>
          </a:p>
          <a:p>
            <a:pPr lvl="2"/>
            <a:r>
              <a:rPr lang="en-US" dirty="0"/>
              <a:t>If the training data is not linearly separable the perceptron learning algorithm will eventually repeat the  same set of weights and therefore enter an infinite loop.</a:t>
            </a:r>
          </a:p>
          <a:p>
            <a:pPr lvl="2"/>
            <a:r>
              <a:rPr lang="en-US" dirty="0"/>
              <a:t>How to provide robustness, more expressivity ? </a:t>
            </a:r>
          </a:p>
        </p:txBody>
      </p:sp>
    </p:spTree>
    <p:extLst>
      <p:ext uri="{BB962C8B-B14F-4D97-AF65-F5344CB8AC3E}">
        <p14:creationId xmlns:p14="http://schemas.microsoft.com/office/powerpoint/2010/main" val="25972709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F99CFAAC-3C97-4113-81C1-A26C49EDCF03}" type="slidenum">
              <a:rPr lang="en-US" smtClean="0"/>
              <a:pPr/>
              <a:t>45</a:t>
            </a:fld>
            <a:endParaRPr lang="en-US"/>
          </a:p>
        </p:txBody>
      </p:sp>
      <p:sp>
        <p:nvSpPr>
          <p:cNvPr id="8" name="Title 7"/>
          <p:cNvSpPr>
            <a:spLocks noGrp="1"/>
          </p:cNvSpPr>
          <p:nvPr>
            <p:ph type="title"/>
          </p:nvPr>
        </p:nvSpPr>
        <p:spPr/>
        <p:txBody>
          <a:bodyPr/>
          <a:lstStyle/>
          <a:p>
            <a:r>
              <a:rPr lang="en-US"/>
              <a:t>Perceptron</a:t>
            </a:r>
            <a:endParaRPr lang="en-US" dirty="0"/>
          </a:p>
        </p:txBody>
      </p:sp>
      <mc:AlternateContent xmlns:mc="http://schemas.openxmlformats.org/markup-compatibility/2006" xmlns:a14="http://schemas.microsoft.com/office/drawing/2010/main">
        <mc:Choice Requires="a14">
          <p:sp>
            <p:nvSpPr>
              <p:cNvPr id="10" name="Content Placeholder 9">
                <a:extLst>
                  <a:ext uri="{FF2B5EF4-FFF2-40B4-BE49-F238E27FC236}">
                    <a16:creationId xmlns:a16="http://schemas.microsoft.com/office/drawing/2014/main" id="{BA7E17FE-8ECA-8842-8BCC-476D22E2D9EC}"/>
                  </a:ext>
                </a:extLst>
              </p:cNvPr>
              <p:cNvSpPr>
                <a:spLocks noGrp="1"/>
              </p:cNvSpPr>
              <p:nvPr>
                <p:ph idx="1"/>
              </p:nvPr>
            </p:nvSpPr>
            <p:spPr>
              <a:xfrm>
                <a:off x="430464" y="902369"/>
                <a:ext cx="8007858" cy="3690798"/>
              </a:xfrm>
            </p:spPr>
            <p:txBody>
              <a:bodyPr>
                <a:normAutofit lnSpcReduction="10000"/>
              </a:bodyPr>
              <a:lstStyle/>
              <a:p>
                <a:pPr marL="0" indent="0">
                  <a:buNone/>
                </a:pPr>
                <a:r>
                  <a:rPr lang="en-US" dirty="0"/>
                  <a:t>Input set of examples and their labels </a:t>
                </a:r>
                <a:endParaRPr lang="en-US" b="0" i="0"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Ζ</m:t>
                      </m:r>
                      <m:r>
                        <a:rPr lang="en-US" b="0" i="1" smtClean="0">
                          <a:latin typeface="Cambria Math" panose="02040503050406030204" pitchFamily="18" charset="0"/>
                        </a:rPr>
                        <m:t>=</m:t>
                      </m:r>
                      <m:d>
                        <m:dPr>
                          <m:ctrlPr>
                            <a:rPr lang="en-US" b="0" i="1" smtClean="0">
                              <a:latin typeface="Cambria Math" panose="02040503050406030204" pitchFamily="18" charset="0"/>
                            </a:rPr>
                          </m:ctrlPr>
                        </m:dPr>
                        <m:e>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1</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1</m:t>
                                  </m:r>
                                </m:sub>
                              </m:sSub>
                            </m:e>
                          </m:d>
                          <m:r>
                            <a:rPr lang="en-US" b="0" i="1" smtClean="0">
                              <a:latin typeface="Cambria Math" panose="02040503050406030204" pitchFamily="18" charset="0"/>
                            </a:rPr>
                            <m:t>,…</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𝑚</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𝑚</m:t>
                                  </m:r>
                                </m:sub>
                              </m:sSub>
                            </m:e>
                          </m:d>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1" i="1" smtClean="0">
                              <a:latin typeface="Cambria Math" panose="02040503050406030204" pitchFamily="18" charset="0"/>
                            </a:rPr>
                            <m:t>𝑹</m:t>
                          </m:r>
                        </m:e>
                        <m:sup>
                          <m:r>
                            <a:rPr lang="en-US" b="0" i="1" smtClean="0">
                              <a:latin typeface="Cambria Math" panose="02040503050406030204" pitchFamily="18" charset="0"/>
                            </a:rPr>
                            <m:t>𝑛</m:t>
                          </m:r>
                        </m:sup>
                      </m:sSup>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−1,1</m:t>
                              </m:r>
                            </m:e>
                          </m:d>
                        </m:e>
                        <m:sup>
                          <m:r>
                            <a:rPr lang="en-US" b="0" i="1" smtClean="0">
                              <a:latin typeface="Cambria Math" panose="02040503050406030204" pitchFamily="18" charset="0"/>
                              <a:ea typeface="Cambria Math" panose="02040503050406030204" pitchFamily="18" charset="0"/>
                            </a:rPr>
                            <m:t>𝑚</m:t>
                          </m:r>
                        </m:sup>
                      </m:sSup>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𝜂</m:t>
                      </m:r>
                      <m:r>
                        <a:rPr lang="en-US" b="0" i="1" smtClean="0">
                          <a:latin typeface="Cambria Math" panose="02040503050406030204" pitchFamily="18" charset="0"/>
                          <a:ea typeface="Cambria Math" panose="02040503050406030204" pitchFamily="18" charset="0"/>
                        </a:rPr>
                        <m:t>, </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𝜃</m:t>
                          </m:r>
                        </m:e>
                        <m:sub>
                          <m:r>
                            <a:rPr lang="en-US" b="0" i="1" smtClean="0">
                              <a:latin typeface="Cambria Math" panose="02040503050406030204" pitchFamily="18" charset="0"/>
                              <a:ea typeface="Cambria Math" panose="02040503050406030204" pitchFamily="18" charset="0"/>
                            </a:rPr>
                            <m:t>𝐼𝑛𝑖𝑡</m:t>
                          </m:r>
                        </m:sub>
                      </m:sSub>
                    </m:oMath>
                  </m:oMathPara>
                </a14:m>
                <a:endParaRPr lang="en-US" dirty="0"/>
              </a:p>
              <a:p>
                <a:r>
                  <a:rPr lang="en-US" dirty="0"/>
                  <a:t>Initialize </a:t>
                </a:r>
                <a14:m>
                  <m:oMath xmlns:m="http://schemas.openxmlformats.org/officeDocument/2006/math">
                    <m:r>
                      <a:rPr lang="en-US" b="1" i="1" smtClean="0">
                        <a:latin typeface="Cambria Math" panose="02040503050406030204" pitchFamily="18" charset="0"/>
                      </a:rPr>
                      <m:t>𝒘</m:t>
                    </m:r>
                    <m:r>
                      <a:rPr lang="en-US" b="0" i="1" smtClean="0">
                        <a:latin typeface="Cambria Math" panose="02040503050406030204" pitchFamily="18" charset="0"/>
                      </a:rPr>
                      <m:t>←0</m:t>
                    </m:r>
                  </m:oMath>
                </a14:m>
                <a:r>
                  <a:rPr lang="en-US" dirty="0"/>
                  <a:t> and </a:t>
                </a:r>
                <a14:m>
                  <m:oMath xmlns:m="http://schemas.openxmlformats.org/officeDocument/2006/math">
                    <m:r>
                      <a:rPr lang="en-US" b="0" i="1" smtClean="0">
                        <a:latin typeface="Cambria Math" panose="02040503050406030204" pitchFamily="18" charset="0"/>
                      </a:rPr>
                      <m:t>𝜃</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𝐼𝑛𝑖𝑡</m:t>
                        </m:r>
                      </m:sub>
                    </m:sSub>
                  </m:oMath>
                </a14:m>
                <a:endParaRPr lang="en-US" dirty="0"/>
              </a:p>
              <a:p>
                <a:r>
                  <a:rPr lang="en-US" dirty="0"/>
                  <a:t>For every training epoch:</a:t>
                </a:r>
              </a:p>
              <a:p>
                <a:r>
                  <a:rPr lang="en-US" dirty="0"/>
                  <a:t> for every </a:t>
                </a:r>
                <a14:m>
                  <m:oMath xmlns:m="http://schemas.openxmlformats.org/officeDocument/2006/math">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𝑗</m:t>
                        </m:r>
                      </m:sub>
                    </m:sSub>
                    <m:r>
                      <a:rPr lang="en-US" b="0" i="1" smtClean="0">
                        <a:latin typeface="Cambria Math" panose="02040503050406030204" pitchFamily="18" charset="0"/>
                      </a:rPr>
                      <m:t>∈</m:t>
                    </m:r>
                    <m:r>
                      <a:rPr lang="en-US" b="1" i="1" smtClean="0">
                        <a:latin typeface="Cambria Math" panose="02040503050406030204" pitchFamily="18" charset="0"/>
                      </a:rPr>
                      <m:t>𝑿</m:t>
                    </m:r>
                    <m:r>
                      <a:rPr lang="en-US" b="1" i="1" smtClean="0">
                        <a:latin typeface="Cambria Math" panose="02040503050406030204" pitchFamily="18" charset="0"/>
                      </a:rPr>
                      <m:t>:</m:t>
                    </m:r>
                  </m:oMath>
                </a14:m>
                <a:endParaRPr lang="en-US" b="1" dirty="0"/>
              </a:p>
              <a:p>
                <a:pPr lvl="1"/>
                <a14:m>
                  <m:oMath xmlns:m="http://schemas.openxmlformats.org/officeDocument/2006/math">
                    <m:acc>
                      <m:accPr>
                        <m:chr m:val="̂"/>
                        <m:ctrlPr>
                          <a:rPr lang="en-US" b="1" i="1" smtClean="0">
                            <a:latin typeface="Cambria Math" panose="02040503050406030204" pitchFamily="18" charset="0"/>
                          </a:rPr>
                        </m:ctrlPr>
                      </m:accPr>
                      <m:e>
                        <m:r>
                          <a:rPr lang="en-US" b="0" i="1" smtClean="0">
                            <a:latin typeface="Cambria Math" panose="02040503050406030204" pitchFamily="18" charset="0"/>
                          </a:rPr>
                          <m:t>𝑦</m:t>
                        </m:r>
                      </m:e>
                    </m:acc>
                    <m:r>
                      <a:rPr lang="en-US" b="0" i="1" dirty="0" smtClean="0">
                        <a:latin typeface="Cambria Math" panose="02040503050406030204" pitchFamily="18" charset="0"/>
                      </a:rPr>
                      <m:t>←</m:t>
                    </m:r>
                    <m:r>
                      <a:rPr lang="en-US" b="0" i="1" dirty="0" smtClean="0">
                        <a:latin typeface="Cambria Math" panose="02040503050406030204" pitchFamily="18" charset="0"/>
                      </a:rPr>
                      <m:t>𝑠𝑖𝑔𝑛</m:t>
                    </m:r>
                    <m:d>
                      <m:dPr>
                        <m:ctrlPr>
                          <a:rPr lang="en-US" b="0" i="1" dirty="0" smtClean="0">
                            <a:latin typeface="Cambria Math" panose="02040503050406030204" pitchFamily="18" charset="0"/>
                          </a:rPr>
                        </m:ctrlPr>
                      </m:dPr>
                      <m:e>
                        <m:r>
                          <a:rPr lang="en-US" b="0" i="1" dirty="0" smtClean="0">
                            <a:latin typeface="Cambria Math" panose="02040503050406030204" pitchFamily="18" charset="0"/>
                          </a:rPr>
                          <m:t>&lt;</m:t>
                        </m:r>
                        <m:r>
                          <a:rPr lang="en-US" b="1" i="1" dirty="0" smtClean="0">
                            <a:latin typeface="Cambria Math" panose="02040503050406030204" pitchFamily="18" charset="0"/>
                          </a:rPr>
                          <m:t>𝒘</m:t>
                        </m:r>
                        <m:r>
                          <a:rPr lang="en-US" b="1" i="1" dirty="0" smtClean="0">
                            <a:latin typeface="Cambria Math" panose="02040503050406030204" pitchFamily="18" charset="0"/>
                          </a:rPr>
                          <m:t>, </m:t>
                        </m:r>
                        <m:sSub>
                          <m:sSubPr>
                            <m:ctrlPr>
                              <a:rPr lang="en-US" b="1" i="1" dirty="0" smtClean="0">
                                <a:latin typeface="Cambria Math" panose="02040503050406030204" pitchFamily="18" charset="0"/>
                              </a:rPr>
                            </m:ctrlPr>
                          </m:sSubPr>
                          <m:e>
                            <m:r>
                              <a:rPr lang="en-US" b="1" i="1" dirty="0" smtClean="0">
                                <a:latin typeface="Cambria Math" panose="02040503050406030204" pitchFamily="18" charset="0"/>
                              </a:rPr>
                              <m:t>𝒙</m:t>
                            </m:r>
                          </m:e>
                          <m:sub>
                            <m:r>
                              <a:rPr lang="en-US" b="0" i="1" dirty="0" smtClean="0">
                                <a:latin typeface="Cambria Math" panose="02040503050406030204" pitchFamily="18" charset="0"/>
                              </a:rPr>
                              <m:t>𝑗</m:t>
                            </m:r>
                          </m:sub>
                        </m:sSub>
                        <m:r>
                          <a:rPr lang="en-US" b="1" i="1" dirty="0" smtClean="0">
                            <a:latin typeface="Cambria Math" panose="02040503050406030204" pitchFamily="18" charset="0"/>
                          </a:rPr>
                          <m:t>&gt;−</m:t>
                        </m:r>
                        <m:r>
                          <a:rPr lang="en-US" b="0" i="1" dirty="0" smtClean="0">
                            <a:latin typeface="Cambria Math" panose="02040503050406030204" pitchFamily="18" charset="0"/>
                          </a:rPr>
                          <m:t>𝜃</m:t>
                        </m:r>
                      </m:e>
                    </m:d>
                  </m:oMath>
                </a14:m>
                <a:endParaRPr lang="en-US" b="1" dirty="0"/>
              </a:p>
              <a:p>
                <a:pPr lvl="1"/>
                <a:r>
                  <a:rPr lang="en-US" dirty="0"/>
                  <a:t>If </a:t>
                </a:r>
                <a14:m>
                  <m:oMath xmlns:m="http://schemas.openxmlformats.org/officeDocument/2006/math">
                    <m:d>
                      <m:dPr>
                        <m:ctrlPr>
                          <a:rPr lang="en-US" b="0" i="1" smtClean="0">
                            <a:latin typeface="Cambria Math" panose="02040503050406030204" pitchFamily="18" charset="0"/>
                          </a:rPr>
                        </m:ctrlPr>
                      </m:d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𝑦</m:t>
                            </m:r>
                          </m:e>
                        </m:acc>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𝑗</m:t>
                            </m:r>
                          </m:sub>
                        </m:sSub>
                      </m:e>
                    </m:d>
                  </m:oMath>
                </a14:m>
                <a:endParaRPr lang="en-US" b="0" i="1" dirty="0">
                  <a:latin typeface="Cambria Math" panose="02040503050406030204" pitchFamily="18" charset="0"/>
                </a:endParaRPr>
              </a:p>
              <a:p>
                <a:pPr lvl="2"/>
                <a14:m>
                  <m:oMath xmlns:m="http://schemas.openxmlformats.org/officeDocument/2006/math">
                    <m:r>
                      <a:rPr lang="en-US" b="1" i="1" smtClean="0">
                        <a:latin typeface="Cambria Math" panose="02040503050406030204" pitchFamily="18" charset="0"/>
                      </a:rPr>
                      <m:t>𝒘</m:t>
                    </m:r>
                    <m:r>
                      <a:rPr lang="en-US" b="0" i="1" smtClean="0">
                        <a:latin typeface="Cambria Math" panose="02040503050406030204" pitchFamily="18" charset="0"/>
                      </a:rPr>
                      <m:t>←</m:t>
                    </m:r>
                    <m:r>
                      <a:rPr lang="en-US" b="1" i="1" smtClean="0">
                        <a:latin typeface="Cambria Math" panose="02040503050406030204" pitchFamily="18" charset="0"/>
                      </a:rPr>
                      <m:t>𝒘</m:t>
                    </m:r>
                    <m:r>
                      <a:rPr lang="en-US" b="0" i="1" smtClean="0">
                        <a:latin typeface="Cambria Math" panose="02040503050406030204" pitchFamily="18" charset="0"/>
                      </a:rPr>
                      <m:t>+</m:t>
                    </m:r>
                    <m:r>
                      <a:rPr lang="en-US" b="0" i="1" smtClean="0">
                        <a:latin typeface="Cambria Math" panose="02040503050406030204" pitchFamily="18" charset="0"/>
                      </a:rPr>
                      <m:t>𝜂</m:t>
                    </m:r>
                    <m:sSub>
                      <m:sSubPr>
                        <m:ctrlPr>
                          <a:rPr lang="en-US" b="0" i="1" smtClean="0">
                            <a:latin typeface="Cambria Math" panose="02040503050406030204" pitchFamily="18" charset="0"/>
                          </a:rPr>
                        </m:ctrlPr>
                      </m:sSubPr>
                      <m:e>
                        <m:r>
                          <m:rPr>
                            <m:sty m:val="p"/>
                          </m:rPr>
                          <a:rPr lang="en-US" b="0" i="1" smtClean="0">
                            <a:latin typeface="Cambria Math" panose="02040503050406030204" pitchFamily="18" charset="0"/>
                          </a:rPr>
                          <m:t>y</m:t>
                        </m:r>
                      </m:e>
                      <m:sub>
                        <m:r>
                          <a:rPr lang="en-US" b="0" i="1" smtClean="0">
                            <a:latin typeface="Cambria Math" panose="02040503050406030204" pitchFamily="18" charset="0"/>
                          </a:rPr>
                          <m:t>𝑗</m:t>
                        </m:r>
                      </m:sub>
                    </m:sSub>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𝑗</m:t>
                        </m:r>
                      </m:sub>
                    </m:sSub>
                  </m:oMath>
                </a14:m>
                <a:endParaRPr lang="en-US" dirty="0"/>
              </a:p>
              <a:p>
                <a:pPr lvl="2"/>
                <a14:m>
                  <m:oMath xmlns:m="http://schemas.openxmlformats.org/officeDocument/2006/math">
                    <m:r>
                      <a:rPr lang="en-US" b="0" i="1" smtClean="0">
                        <a:latin typeface="Cambria Math" panose="02040503050406030204" pitchFamily="18" charset="0"/>
                      </a:rPr>
                      <m:t>𝜃</m:t>
                    </m:r>
                    <m:r>
                      <a:rPr lang="en-US" b="0" i="1" smtClean="0">
                        <a:latin typeface="Cambria Math" panose="02040503050406030204" pitchFamily="18" charset="0"/>
                      </a:rPr>
                      <m:t>←</m:t>
                    </m:r>
                    <m:r>
                      <a:rPr lang="en-US" b="0" i="1" smtClean="0">
                        <a:latin typeface="Cambria Math" panose="02040503050406030204" pitchFamily="18" charset="0"/>
                      </a:rPr>
                      <m:t>𝜃</m:t>
                    </m:r>
                    <m:r>
                      <a:rPr lang="en-US" b="0" i="1" smtClean="0">
                        <a:latin typeface="Cambria Math" panose="02040503050406030204" pitchFamily="18" charset="0"/>
                      </a:rPr>
                      <m:t>+</m:t>
                    </m:r>
                    <m:r>
                      <a:rPr lang="en-US" b="0" i="1" smtClean="0">
                        <a:latin typeface="Cambria Math" panose="02040503050406030204" pitchFamily="18" charset="0"/>
                      </a:rPr>
                      <m:t>𝜂</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𝑗</m:t>
                        </m:r>
                      </m:sub>
                    </m:sSub>
                  </m:oMath>
                </a14:m>
                <a:endParaRPr lang="en-US" dirty="0"/>
              </a:p>
              <a:p>
                <a:pPr marL="0" indent="0">
                  <a:buNone/>
                </a:pPr>
                <a:endParaRPr lang="en-US" dirty="0"/>
              </a:p>
            </p:txBody>
          </p:sp>
        </mc:Choice>
        <mc:Fallback xmlns="">
          <p:sp>
            <p:nvSpPr>
              <p:cNvPr id="10" name="Content Placeholder 9">
                <a:extLst>
                  <a:ext uri="{FF2B5EF4-FFF2-40B4-BE49-F238E27FC236}">
                    <a16:creationId xmlns:a16="http://schemas.microsoft.com/office/drawing/2014/main" id="{BA7E17FE-8ECA-8842-8BCC-476D22E2D9EC}"/>
                  </a:ext>
                </a:extLst>
              </p:cNvPr>
              <p:cNvSpPr>
                <a:spLocks noGrp="1" noRot="1" noChangeAspect="1" noMove="1" noResize="1" noEditPoints="1" noAdjustHandles="1" noChangeArrowheads="1" noChangeShapeType="1" noTextEdit="1"/>
              </p:cNvSpPr>
              <p:nvPr>
                <p:ph idx="1"/>
              </p:nvPr>
            </p:nvSpPr>
            <p:spPr>
              <a:xfrm>
                <a:off x="430464" y="902369"/>
                <a:ext cx="8007858" cy="3690798"/>
              </a:xfrm>
              <a:blipFill>
                <a:blip r:embed="rId3"/>
                <a:stretch>
                  <a:fillRect l="-1219" t="-23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5054600" y="3023503"/>
                <a:ext cx="2785699" cy="553998"/>
              </a:xfrm>
              <a:prstGeom prst="rect">
                <a:avLst/>
              </a:prstGeom>
              <a:solidFill>
                <a:srgbClr val="FFFFCC"/>
              </a:solidFill>
              <a:ln>
                <a:solidFill>
                  <a:schemeClr val="accent1"/>
                </a:solidFill>
              </a:ln>
            </p:spPr>
            <p:txBody>
              <a:bodyPr wrap="none">
                <a:spAutoFit/>
              </a:bodyPr>
              <a:lstStyle/>
              <a:p>
                <a:r>
                  <a:rPr lang="en-US" sz="1500" dirty="0">
                    <a:latin typeface="+mj-lt"/>
                  </a:rPr>
                  <a:t>Just to make sure we understand</a:t>
                </a:r>
              </a:p>
              <a:p>
                <a:r>
                  <a:rPr lang="en-US" sz="1500" dirty="0">
                    <a:latin typeface="+mj-lt"/>
                  </a:rPr>
                  <a:t> that we learn both </a:t>
                </a:r>
                <a14:m>
                  <m:oMath xmlns:m="http://schemas.openxmlformats.org/officeDocument/2006/math">
                    <m:r>
                      <a:rPr lang="en-US" sz="1500" b="1" i="1" dirty="0" smtClean="0">
                        <a:latin typeface="Cambria Math" panose="02040503050406030204" pitchFamily="18" charset="0"/>
                      </a:rPr>
                      <m:t>𝒘</m:t>
                    </m:r>
                  </m:oMath>
                </a14:m>
                <a:r>
                  <a:rPr lang="en-US" sz="1500" dirty="0">
                    <a:latin typeface="+mj-lt"/>
                  </a:rPr>
                  <a:t> and </a:t>
                </a:r>
                <a14:m>
                  <m:oMath xmlns:m="http://schemas.openxmlformats.org/officeDocument/2006/math">
                    <m:r>
                      <a:rPr lang="en-US" sz="1500" b="0" i="1" smtClean="0">
                        <a:latin typeface="Cambria Math" panose="02040503050406030204" pitchFamily="18" charset="0"/>
                      </a:rPr>
                      <m:t>𝜃</m:t>
                    </m:r>
                  </m:oMath>
                </a14:m>
                <a:endParaRPr lang="en-US" sz="1500" dirty="0">
                  <a:latin typeface="cmmi10"/>
                </a:endParaRPr>
              </a:p>
            </p:txBody>
          </p:sp>
        </mc:Choice>
        <mc:Fallback xmlns="">
          <p:sp>
            <p:nvSpPr>
              <p:cNvPr id="5" name="Rectangle 4"/>
              <p:cNvSpPr>
                <a:spLocks noRot="1" noChangeAspect="1" noMove="1" noResize="1" noEditPoints="1" noAdjustHandles="1" noChangeArrowheads="1" noChangeShapeType="1" noTextEdit="1"/>
              </p:cNvSpPr>
              <p:nvPr/>
            </p:nvSpPr>
            <p:spPr>
              <a:xfrm>
                <a:off x="5054600" y="3023503"/>
                <a:ext cx="2785699" cy="553998"/>
              </a:xfrm>
              <a:prstGeom prst="rect">
                <a:avLst/>
              </a:prstGeom>
              <a:blipFill>
                <a:blip r:embed="rId4"/>
                <a:stretch>
                  <a:fillRect l="-654" t="-1075" b="-8602"/>
                </a:stretch>
              </a:blipFill>
              <a:ln>
                <a:solidFill>
                  <a:schemeClr val="accent1"/>
                </a:solidFill>
              </a:ln>
            </p:spPr>
            <p:txBody>
              <a:bodyPr/>
              <a:lstStyle/>
              <a:p>
                <a:r>
                  <a:rPr lang="en-US">
                    <a:noFill/>
                  </a:rPr>
                  <a:t> </a:t>
                </a:r>
              </a:p>
            </p:txBody>
          </p:sp>
        </mc:Fallback>
      </mc:AlternateContent>
      <p:sp>
        <p:nvSpPr>
          <p:cNvPr id="2" name="Rectangle 1"/>
          <p:cNvSpPr/>
          <p:nvPr/>
        </p:nvSpPr>
        <p:spPr>
          <a:xfrm>
            <a:off x="3461211" y="3657600"/>
            <a:ext cx="3429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714062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C921938-476A-4922-BE24-3B8F6A2854D9}" type="slidenum">
              <a:rPr lang="en-US" smtClean="0"/>
              <a:pPr/>
              <a:t>46</a:t>
            </a:fld>
            <a:endParaRPr lang="en-US" dirty="0"/>
          </a:p>
        </p:txBody>
      </p:sp>
      <p:sp>
        <p:nvSpPr>
          <p:cNvPr id="770051" name="Rectangle 3"/>
          <p:cNvSpPr>
            <a:spLocks noGrp="1" noChangeArrowheads="1"/>
          </p:cNvSpPr>
          <p:nvPr>
            <p:ph type="title"/>
          </p:nvPr>
        </p:nvSpPr>
        <p:spPr/>
        <p:txBody>
          <a:bodyPr/>
          <a:lstStyle/>
          <a:p>
            <a:r>
              <a:rPr lang="en-US" dirty="0"/>
              <a:t>Perceptron: Mistake Bound Theorem</a:t>
            </a:r>
          </a:p>
        </p:txBody>
      </p:sp>
      <mc:AlternateContent xmlns:mc="http://schemas.openxmlformats.org/markup-compatibility/2006" xmlns:a14="http://schemas.microsoft.com/office/drawing/2010/main">
        <mc:Choice Requires="a14">
          <p:sp>
            <p:nvSpPr>
              <p:cNvPr id="770050" name="Rectangle 2"/>
              <p:cNvSpPr>
                <a:spLocks noGrp="1" noChangeArrowheads="1"/>
              </p:cNvSpPr>
              <p:nvPr>
                <p:ph idx="1"/>
              </p:nvPr>
            </p:nvSpPr>
            <p:spPr/>
            <p:txBody>
              <a:bodyPr>
                <a:normAutofit fontScale="92500" lnSpcReduction="10000"/>
              </a:bodyPr>
              <a:lstStyle/>
              <a:p>
                <a:r>
                  <a:rPr lang="en-US" dirty="0"/>
                  <a:t>Maintains a weight vector </a:t>
                </a:r>
                <a14:m>
                  <m:oMath xmlns:m="http://schemas.openxmlformats.org/officeDocument/2006/math">
                    <m:r>
                      <a:rPr lang="en-US" b="1" i="1" dirty="0">
                        <a:latin typeface="Cambria Math" panose="02040503050406030204" pitchFamily="18" charset="0"/>
                        <a:sym typeface="Symbol" pitchFamily="18" charset="2"/>
                      </a:rPr>
                      <m:t>𝒘</m:t>
                    </m:r>
                    <m:r>
                      <a:rPr lang="en-US" i="1" dirty="0">
                        <a:latin typeface="Cambria Math" panose="02040503050406030204" pitchFamily="18" charset="0"/>
                        <a:ea typeface="Cambria Math" panose="02040503050406030204" pitchFamily="18" charset="0"/>
                        <a:sym typeface="Symbol" pitchFamily="18" charset="2"/>
                      </a:rPr>
                      <m:t>∈</m:t>
                    </m:r>
                    <m:sSup>
                      <m:sSupPr>
                        <m:ctrlPr>
                          <a:rPr lang="en-US" i="1" dirty="0">
                            <a:latin typeface="Cambria Math" panose="02040503050406030204" pitchFamily="18" charset="0"/>
                            <a:ea typeface="Cambria Math" panose="02040503050406030204" pitchFamily="18" charset="0"/>
                            <a:sym typeface="Symbol" pitchFamily="18" charset="2"/>
                          </a:rPr>
                        </m:ctrlPr>
                      </m:sSupPr>
                      <m:e>
                        <m:r>
                          <a:rPr lang="en-US" b="1" i="1" dirty="0">
                            <a:latin typeface="Cambria Math" panose="02040503050406030204" pitchFamily="18" charset="0"/>
                            <a:ea typeface="Cambria Math" panose="02040503050406030204" pitchFamily="18" charset="0"/>
                            <a:sym typeface="Symbol" pitchFamily="18" charset="2"/>
                          </a:rPr>
                          <m:t>𝑹</m:t>
                        </m:r>
                      </m:e>
                      <m:sup>
                        <m:r>
                          <a:rPr lang="en-US" i="1" dirty="0">
                            <a:latin typeface="Cambria Math" panose="02040503050406030204" pitchFamily="18" charset="0"/>
                            <a:ea typeface="Cambria Math" panose="02040503050406030204" pitchFamily="18" charset="0"/>
                            <a:sym typeface="Symbol" pitchFamily="18" charset="2"/>
                          </a:rPr>
                          <m:t>𝑛</m:t>
                        </m:r>
                      </m:sup>
                    </m:sSup>
                  </m:oMath>
                </a14:m>
                <a:r>
                  <a:rPr lang="en-US" dirty="0">
                    <a:sym typeface="Symbol" pitchFamily="18" charset="2"/>
                  </a:rPr>
                  <a:t>, </a:t>
                </a:r>
                <a14:m>
                  <m:oMath xmlns:m="http://schemas.openxmlformats.org/officeDocument/2006/math">
                    <m:sSub>
                      <m:sSubPr>
                        <m:ctrlPr>
                          <a:rPr lang="en-US" b="1" i="1" dirty="0">
                            <a:latin typeface="Cambria Math" panose="02040503050406030204" pitchFamily="18" charset="0"/>
                            <a:sym typeface="Symbol" pitchFamily="18" charset="2"/>
                          </a:rPr>
                        </m:ctrlPr>
                      </m:sSubPr>
                      <m:e>
                        <m:r>
                          <a:rPr lang="en-US" b="1" i="1" dirty="0">
                            <a:latin typeface="Cambria Math" panose="02040503050406030204" pitchFamily="18" charset="0"/>
                            <a:sym typeface="Symbol" pitchFamily="18" charset="2"/>
                          </a:rPr>
                          <m:t>𝒘</m:t>
                        </m:r>
                      </m:e>
                      <m:sub>
                        <m:r>
                          <a:rPr lang="en-US" b="0" i="1" dirty="0">
                            <a:latin typeface="Cambria Math" panose="02040503050406030204" pitchFamily="18" charset="0"/>
                            <a:sym typeface="Symbol" pitchFamily="18" charset="2"/>
                          </a:rPr>
                          <m:t>0</m:t>
                        </m:r>
                      </m:sub>
                    </m:sSub>
                    <m:r>
                      <a:rPr lang="en-US" b="0" i="1" dirty="0">
                        <a:latin typeface="Cambria Math" panose="02040503050406030204" pitchFamily="18" charset="0"/>
                        <a:sym typeface="Symbol" pitchFamily="18" charset="2"/>
                      </a:rPr>
                      <m:t>=(0,…,0)</m:t>
                    </m:r>
                  </m:oMath>
                </a14:m>
                <a:r>
                  <a:rPr lang="en-US" dirty="0"/>
                  <a:t>.</a:t>
                </a:r>
              </a:p>
              <a:p>
                <a:r>
                  <a:rPr lang="en-US" dirty="0"/>
                  <a:t>Upon receiving an example </a:t>
                </a:r>
                <a14:m>
                  <m:oMath xmlns:m="http://schemas.openxmlformats.org/officeDocument/2006/math">
                    <m:r>
                      <a:rPr lang="en-US" b="1" i="1" dirty="0">
                        <a:latin typeface="Cambria Math" panose="02040503050406030204" pitchFamily="18" charset="0"/>
                        <a:sym typeface="Symbol" pitchFamily="18" charset="2"/>
                      </a:rPr>
                      <m:t>𝒙</m:t>
                    </m:r>
                    <m:r>
                      <a:rPr lang="en-US" i="1" dirty="0">
                        <a:latin typeface="Cambria Math" panose="02040503050406030204" pitchFamily="18" charset="0"/>
                        <a:ea typeface="Cambria Math" panose="02040503050406030204" pitchFamily="18" charset="0"/>
                        <a:sym typeface="Symbol" pitchFamily="18" charset="2"/>
                      </a:rPr>
                      <m:t>∈</m:t>
                    </m:r>
                    <m:sSup>
                      <m:sSupPr>
                        <m:ctrlPr>
                          <a:rPr lang="en-US" i="1" dirty="0">
                            <a:latin typeface="Cambria Math" panose="02040503050406030204" pitchFamily="18" charset="0"/>
                            <a:ea typeface="Cambria Math" panose="02040503050406030204" pitchFamily="18" charset="0"/>
                            <a:sym typeface="Symbol" pitchFamily="18" charset="2"/>
                          </a:rPr>
                        </m:ctrlPr>
                      </m:sSupPr>
                      <m:e>
                        <m:r>
                          <a:rPr lang="en-US" b="1" i="1" dirty="0">
                            <a:latin typeface="Cambria Math" panose="02040503050406030204" pitchFamily="18" charset="0"/>
                            <a:ea typeface="Cambria Math" panose="02040503050406030204" pitchFamily="18" charset="0"/>
                            <a:sym typeface="Symbol" pitchFamily="18" charset="2"/>
                          </a:rPr>
                          <m:t>𝑹</m:t>
                        </m:r>
                      </m:e>
                      <m:sup>
                        <m:r>
                          <a:rPr lang="en-US" i="1" dirty="0">
                            <a:latin typeface="Cambria Math" panose="02040503050406030204" pitchFamily="18" charset="0"/>
                            <a:ea typeface="Cambria Math" panose="02040503050406030204" pitchFamily="18" charset="0"/>
                            <a:sym typeface="Symbol" pitchFamily="18" charset="2"/>
                          </a:rPr>
                          <m:t>𝑛</m:t>
                        </m:r>
                      </m:sup>
                    </m:sSup>
                  </m:oMath>
                </a14:m>
                <a:endParaRPr lang="en-US" dirty="0"/>
              </a:p>
              <a:p>
                <a:r>
                  <a:rPr lang="en-US" dirty="0"/>
                  <a:t>Predicts according to the linear threshold function </a:t>
                </a:r>
                <a14:m>
                  <m:oMath xmlns:m="http://schemas.openxmlformats.org/officeDocument/2006/math">
                    <m:sSup>
                      <m:sSupPr>
                        <m:ctrlPr>
                          <a:rPr lang="en-US" i="1" dirty="0">
                            <a:latin typeface="Cambria Math" panose="02040503050406030204" pitchFamily="18" charset="0"/>
                          </a:rPr>
                        </m:ctrlPr>
                      </m:sSupPr>
                      <m:e>
                        <m:r>
                          <a:rPr lang="en-US" b="1" i="1" dirty="0">
                            <a:latin typeface="Cambria Math" panose="02040503050406030204" pitchFamily="18" charset="0"/>
                          </a:rPr>
                          <m:t>𝒘</m:t>
                        </m:r>
                      </m:e>
                      <m:sup>
                        <m:r>
                          <a:rPr lang="en-US" b="0" i="1" dirty="0">
                            <a:latin typeface="Cambria Math" panose="02040503050406030204" pitchFamily="18" charset="0"/>
                          </a:rPr>
                          <m:t>𝑇</m:t>
                        </m:r>
                      </m:sup>
                    </m:sSup>
                    <m:r>
                      <a:rPr lang="en-US" b="0" i="1" dirty="0">
                        <a:latin typeface="Cambria Math" panose="02040503050406030204" pitchFamily="18" charset="0"/>
                      </a:rPr>
                      <m:t>·</m:t>
                    </m:r>
                    <m:r>
                      <a:rPr lang="en-US" b="1" i="1" dirty="0">
                        <a:latin typeface="Cambria Math" panose="02040503050406030204" pitchFamily="18" charset="0"/>
                      </a:rPr>
                      <m:t>𝒙</m:t>
                    </m:r>
                    <m:r>
                      <a:rPr lang="en-US" b="0" i="1" dirty="0">
                        <a:latin typeface="Cambria Math" panose="02040503050406030204" pitchFamily="18" charset="0"/>
                        <a:ea typeface="Cambria Math" panose="02040503050406030204" pitchFamily="18" charset="0"/>
                      </a:rPr>
                      <m:t>≥0</m:t>
                    </m:r>
                  </m:oMath>
                </a14:m>
                <a:r>
                  <a:rPr lang="en-US" dirty="0"/>
                  <a:t>.</a:t>
                </a:r>
              </a:p>
              <a:p>
                <a:r>
                  <a:rPr lang="en-US" dirty="0">
                    <a:solidFill>
                      <a:schemeClr val="accent1"/>
                    </a:solidFill>
                  </a:rPr>
                  <a:t>Theorem [Novikoff,1963]</a:t>
                </a:r>
                <a:r>
                  <a:rPr lang="en-US" dirty="0"/>
                  <a:t> </a:t>
                </a:r>
              </a:p>
              <a:p>
                <a:pPr lvl="1"/>
                <a:r>
                  <a:rPr lang="en-US" dirty="0"/>
                  <a:t>Let </a:t>
                </a:r>
                <a14:m>
                  <m:oMath xmlns:m="http://schemas.openxmlformats.org/officeDocument/2006/math">
                    <m:sSub>
                      <m:sSubPr>
                        <m:ctrlPr>
                          <a:rPr lang="en-US" b="1" i="1" dirty="0">
                            <a:latin typeface="Cambria Math" panose="02040503050406030204" pitchFamily="18" charset="0"/>
                            <a:sym typeface="Symbol" pitchFamily="18" charset="2"/>
                          </a:rPr>
                        </m:ctrlPr>
                      </m:sSubPr>
                      <m:e>
                        <m:r>
                          <a:rPr lang="en-US" b="1" i="1" dirty="0">
                            <a:latin typeface="Cambria Math" panose="02040503050406030204" pitchFamily="18" charset="0"/>
                            <a:sym typeface="Symbol" pitchFamily="18" charset="2"/>
                          </a:rPr>
                          <m:t>(</m:t>
                        </m:r>
                        <m:r>
                          <a:rPr lang="en-US" b="1" i="1" dirty="0">
                            <a:latin typeface="Cambria Math" panose="02040503050406030204" pitchFamily="18" charset="0"/>
                            <a:sym typeface="Symbol" pitchFamily="18" charset="2"/>
                          </a:rPr>
                          <m:t>𝒙</m:t>
                        </m:r>
                      </m:e>
                      <m:sub>
                        <m:r>
                          <a:rPr lang="en-US" b="0" i="1" dirty="0">
                            <a:latin typeface="Cambria Math" panose="02040503050406030204" pitchFamily="18" charset="0"/>
                            <a:sym typeface="Symbol" pitchFamily="18" charset="2"/>
                          </a:rPr>
                          <m:t>1</m:t>
                        </m:r>
                      </m:sub>
                    </m:sSub>
                    <m:r>
                      <a:rPr lang="en-US" i="1" dirty="0">
                        <a:latin typeface="Cambria Math" panose="02040503050406030204" pitchFamily="18" charset="0"/>
                        <a:sym typeface="Symbol" pitchFamily="18" charset="2"/>
                      </a:rPr>
                      <m:t>, </m:t>
                    </m:r>
                    <m:sSub>
                      <m:sSubPr>
                        <m:ctrlPr>
                          <a:rPr lang="en-US" i="1" dirty="0">
                            <a:latin typeface="Cambria Math" panose="02040503050406030204" pitchFamily="18" charset="0"/>
                            <a:sym typeface="Symbol" pitchFamily="18" charset="2"/>
                          </a:rPr>
                        </m:ctrlPr>
                      </m:sSubPr>
                      <m:e>
                        <m:r>
                          <a:rPr lang="en-US" i="1" dirty="0">
                            <a:latin typeface="Cambria Math" panose="02040503050406030204" pitchFamily="18" charset="0"/>
                            <a:sym typeface="Symbol" pitchFamily="18" charset="2"/>
                          </a:rPr>
                          <m:t>𝑦</m:t>
                        </m:r>
                      </m:e>
                      <m:sub>
                        <m:r>
                          <a:rPr lang="en-US" i="1" dirty="0">
                            <a:latin typeface="Cambria Math" panose="02040503050406030204" pitchFamily="18" charset="0"/>
                            <a:sym typeface="Symbol" pitchFamily="18" charset="2"/>
                          </a:rPr>
                          <m:t>1</m:t>
                        </m:r>
                      </m:sub>
                    </m:sSub>
                    <m:r>
                      <a:rPr lang="en-US" b="0" i="1" dirty="0">
                        <a:latin typeface="Cambria Math" panose="02040503050406030204" pitchFamily="18" charset="0"/>
                        <a:sym typeface="Symbol" pitchFamily="18" charset="2"/>
                      </a:rPr>
                      <m:t>),…,</m:t>
                    </m:r>
                    <m:sSub>
                      <m:sSubPr>
                        <m:ctrlPr>
                          <a:rPr lang="en-US" b="1" i="1" dirty="0">
                            <a:latin typeface="Cambria Math" panose="02040503050406030204" pitchFamily="18" charset="0"/>
                            <a:sym typeface="Symbol" pitchFamily="18" charset="2"/>
                          </a:rPr>
                        </m:ctrlPr>
                      </m:sSubPr>
                      <m:e>
                        <m:r>
                          <a:rPr lang="en-US" b="1" i="1" dirty="0">
                            <a:latin typeface="Cambria Math" panose="02040503050406030204" pitchFamily="18" charset="0"/>
                            <a:sym typeface="Symbol" pitchFamily="18" charset="2"/>
                          </a:rPr>
                          <m:t>(</m:t>
                        </m:r>
                        <m:r>
                          <a:rPr lang="en-US" b="1" i="1" dirty="0">
                            <a:latin typeface="Cambria Math" panose="02040503050406030204" pitchFamily="18" charset="0"/>
                            <a:sym typeface="Symbol" pitchFamily="18" charset="2"/>
                          </a:rPr>
                          <m:t>𝒙</m:t>
                        </m:r>
                      </m:e>
                      <m:sub>
                        <m:r>
                          <a:rPr lang="en-US" b="0" i="1" dirty="0">
                            <a:latin typeface="Cambria Math" panose="02040503050406030204" pitchFamily="18" charset="0"/>
                            <a:sym typeface="Symbol" pitchFamily="18" charset="2"/>
                          </a:rPr>
                          <m:t>𝑡</m:t>
                        </m:r>
                      </m:sub>
                    </m:sSub>
                    <m:r>
                      <a:rPr lang="en-US" i="1" dirty="0">
                        <a:latin typeface="Cambria Math" panose="02040503050406030204" pitchFamily="18" charset="0"/>
                        <a:sym typeface="Symbol" pitchFamily="18" charset="2"/>
                      </a:rPr>
                      <m:t>, </m:t>
                    </m:r>
                    <m:sSub>
                      <m:sSubPr>
                        <m:ctrlPr>
                          <a:rPr lang="en-US" i="1" dirty="0">
                            <a:latin typeface="Cambria Math" panose="02040503050406030204" pitchFamily="18" charset="0"/>
                            <a:sym typeface="Symbol" pitchFamily="18" charset="2"/>
                          </a:rPr>
                        </m:ctrlPr>
                      </m:sSubPr>
                      <m:e>
                        <m:r>
                          <a:rPr lang="en-US" i="1" dirty="0">
                            <a:latin typeface="Cambria Math" panose="02040503050406030204" pitchFamily="18" charset="0"/>
                            <a:sym typeface="Symbol" pitchFamily="18" charset="2"/>
                          </a:rPr>
                          <m:t>𝑦</m:t>
                        </m:r>
                      </m:e>
                      <m:sub>
                        <m:r>
                          <a:rPr lang="en-US" b="0" i="1" dirty="0">
                            <a:latin typeface="Cambria Math" panose="02040503050406030204" pitchFamily="18" charset="0"/>
                            <a:sym typeface="Symbol" pitchFamily="18" charset="2"/>
                          </a:rPr>
                          <m:t>𝑡</m:t>
                        </m:r>
                      </m:sub>
                    </m:sSub>
                    <m:r>
                      <a:rPr lang="en-US" i="1" dirty="0">
                        <a:latin typeface="Cambria Math" panose="02040503050406030204" pitchFamily="18" charset="0"/>
                        <a:sym typeface="Symbol" pitchFamily="18" charset="2"/>
                      </a:rPr>
                      <m:t>)</m:t>
                    </m:r>
                  </m:oMath>
                </a14:m>
                <a:r>
                  <a:rPr lang="en-US" dirty="0"/>
                  <a:t> be a sequence of labeled examples with </a:t>
                </a:r>
                <a14:m>
                  <m:oMath xmlns:m="http://schemas.openxmlformats.org/officeDocument/2006/math">
                    <m:sSub>
                      <m:sSubPr>
                        <m:ctrlPr>
                          <a:rPr lang="en-US" b="1" i="1" dirty="0">
                            <a:latin typeface="Cambria Math" panose="02040503050406030204" pitchFamily="18" charset="0"/>
                            <a:sym typeface="Symbol" pitchFamily="18" charset="2"/>
                          </a:rPr>
                        </m:ctrlPr>
                      </m:sSubPr>
                      <m:e>
                        <m:r>
                          <a:rPr lang="en-US" b="1" i="1" dirty="0">
                            <a:latin typeface="Cambria Math" panose="02040503050406030204" pitchFamily="18" charset="0"/>
                            <a:sym typeface="Symbol" pitchFamily="18" charset="2"/>
                          </a:rPr>
                          <m:t>𝒙</m:t>
                        </m:r>
                      </m:e>
                      <m:sub>
                        <m:r>
                          <a:rPr lang="en-US" b="0" i="1" dirty="0">
                            <a:latin typeface="Cambria Math" panose="02040503050406030204" pitchFamily="18" charset="0"/>
                            <a:sym typeface="Symbol" pitchFamily="18" charset="2"/>
                          </a:rPr>
                          <m:t>𝑖</m:t>
                        </m:r>
                      </m:sub>
                    </m:sSub>
                    <m:r>
                      <a:rPr lang="en-US" i="1" dirty="0">
                        <a:latin typeface="Cambria Math" panose="02040503050406030204" pitchFamily="18" charset="0"/>
                        <a:ea typeface="Cambria Math" panose="02040503050406030204" pitchFamily="18" charset="0"/>
                        <a:sym typeface="Symbol" pitchFamily="18" charset="2"/>
                      </a:rPr>
                      <m:t>∈</m:t>
                    </m:r>
                    <m:sSup>
                      <m:sSupPr>
                        <m:ctrlPr>
                          <a:rPr lang="en-US" i="1" dirty="0">
                            <a:latin typeface="Cambria Math" panose="02040503050406030204" pitchFamily="18" charset="0"/>
                            <a:ea typeface="Cambria Math" panose="02040503050406030204" pitchFamily="18" charset="0"/>
                            <a:sym typeface="Symbol" pitchFamily="18" charset="2"/>
                          </a:rPr>
                        </m:ctrlPr>
                      </m:sSupPr>
                      <m:e>
                        <m:r>
                          <a:rPr lang="en-US" b="1" i="1" dirty="0">
                            <a:latin typeface="Cambria Math" panose="02040503050406030204" pitchFamily="18" charset="0"/>
                            <a:ea typeface="Cambria Math" panose="02040503050406030204" pitchFamily="18" charset="0"/>
                            <a:sym typeface="Symbol" pitchFamily="18" charset="2"/>
                          </a:rPr>
                          <m:t>𝑹</m:t>
                        </m:r>
                      </m:e>
                      <m:sup>
                        <m:r>
                          <a:rPr lang="en-US" i="1" dirty="0">
                            <a:latin typeface="Cambria Math" panose="02040503050406030204" pitchFamily="18" charset="0"/>
                            <a:ea typeface="Cambria Math" panose="02040503050406030204" pitchFamily="18" charset="0"/>
                            <a:sym typeface="Symbol" pitchFamily="18" charset="2"/>
                          </a:rPr>
                          <m:t>𝑛</m:t>
                        </m:r>
                      </m:sup>
                    </m:sSup>
                  </m:oMath>
                </a14:m>
                <a:r>
                  <a:rPr lang="en-US" dirty="0"/>
                  <a:t>, </a:t>
                </a:r>
                <a14:m>
                  <m:oMath xmlns:m="http://schemas.openxmlformats.org/officeDocument/2006/math">
                    <m:sSub>
                      <m:sSubPr>
                        <m:ctrlPr>
                          <a:rPr lang="en-US" b="1" i="1" dirty="0">
                            <a:latin typeface="Cambria Math" panose="02040503050406030204" pitchFamily="18" charset="0"/>
                            <a:sym typeface="Symbol" pitchFamily="18" charset="2"/>
                          </a:rPr>
                        </m:ctrlPr>
                      </m:sSubPr>
                      <m:e>
                        <m:r>
                          <a:rPr lang="en-US" b="1" i="1" dirty="0">
                            <a:latin typeface="Cambria Math" panose="02040503050406030204" pitchFamily="18" charset="0"/>
                            <a:sym typeface="Symbol" pitchFamily="18" charset="2"/>
                          </a:rPr>
                          <m:t>||</m:t>
                        </m:r>
                        <m:r>
                          <a:rPr lang="en-US" b="1" i="1" dirty="0">
                            <a:latin typeface="Cambria Math" panose="02040503050406030204" pitchFamily="18" charset="0"/>
                            <a:sym typeface="Symbol" pitchFamily="18" charset="2"/>
                          </a:rPr>
                          <m:t>𝒙</m:t>
                        </m:r>
                      </m:e>
                      <m:sub>
                        <m:r>
                          <a:rPr lang="en-US" i="1" dirty="0">
                            <a:latin typeface="Cambria Math" panose="02040503050406030204" pitchFamily="18" charset="0"/>
                            <a:sym typeface="Symbol" pitchFamily="18" charset="2"/>
                          </a:rPr>
                          <m:t>𝑖</m:t>
                        </m:r>
                      </m:sub>
                    </m:sSub>
                    <m:r>
                      <a:rPr lang="en-US" b="1" i="1" dirty="0">
                        <a:latin typeface="Cambria Math" panose="02040503050406030204" pitchFamily="18" charset="0"/>
                        <a:sym typeface="Symbol" pitchFamily="18" charset="2"/>
                      </a:rPr>
                      <m:t>||</m:t>
                    </m:r>
                    <m:r>
                      <a:rPr lang="en-US" b="1" i="1" dirty="0">
                        <a:latin typeface="Cambria Math" panose="02040503050406030204" pitchFamily="18" charset="0"/>
                        <a:ea typeface="Cambria Math" panose="02040503050406030204" pitchFamily="18" charset="0"/>
                        <a:sym typeface="Symbol" pitchFamily="18" charset="2"/>
                      </a:rPr>
                      <m:t>≤</m:t>
                    </m:r>
                    <m:r>
                      <a:rPr lang="en-US" b="0" i="1" dirty="0">
                        <a:latin typeface="Cambria Math" panose="02040503050406030204" pitchFamily="18" charset="0"/>
                        <a:ea typeface="Cambria Math" panose="02040503050406030204" pitchFamily="18" charset="0"/>
                        <a:sym typeface="Symbol" pitchFamily="18" charset="2"/>
                      </a:rPr>
                      <m:t>𝑅</m:t>
                    </m:r>
                    <m:r>
                      <a:rPr lang="en-US" b="1" i="1" dirty="0">
                        <a:latin typeface="Cambria Math" panose="02040503050406030204" pitchFamily="18" charset="0"/>
                        <a:sym typeface="Symbol" pitchFamily="18" charset="2"/>
                      </a:rPr>
                      <m:t> </m:t>
                    </m:r>
                  </m:oMath>
                </a14:m>
                <a:r>
                  <a:rPr lang="en-US" dirty="0"/>
                  <a:t>and </a:t>
                </a:r>
                <a14:m>
                  <m:oMath xmlns:m="http://schemas.openxmlformats.org/officeDocument/2006/math">
                    <m:sSub>
                      <m:sSubPr>
                        <m:ctrlPr>
                          <a:rPr lang="en-US" b="0" i="1" dirty="0">
                            <a:latin typeface="Cambria Math" panose="02040503050406030204" pitchFamily="18" charset="0"/>
                            <a:ea typeface="Cambria Math" panose="02040503050406030204" pitchFamily="18" charset="0"/>
                            <a:sym typeface="Symbol" pitchFamily="18" charset="2"/>
                          </a:rPr>
                        </m:ctrlPr>
                      </m:sSubPr>
                      <m:e>
                        <m:r>
                          <m:rPr>
                            <m:sty m:val="p"/>
                          </m:rPr>
                          <a:rPr lang="en-US" b="0" i="0" dirty="0">
                            <a:latin typeface="Cambria Math" panose="02040503050406030204" pitchFamily="18" charset="0"/>
                            <a:ea typeface="Cambria Math" panose="02040503050406030204" pitchFamily="18" charset="0"/>
                            <a:sym typeface="Symbol" pitchFamily="18" charset="2"/>
                          </a:rPr>
                          <m:t>y</m:t>
                        </m:r>
                      </m:e>
                      <m:sub>
                        <m:r>
                          <m:rPr>
                            <m:sty m:val="p"/>
                          </m:rPr>
                          <a:rPr lang="en-US" b="0" i="0" dirty="0">
                            <a:latin typeface="Cambria Math" panose="02040503050406030204" pitchFamily="18" charset="0"/>
                            <a:ea typeface="Cambria Math" panose="02040503050406030204" pitchFamily="18" charset="0"/>
                            <a:sym typeface="Symbol" pitchFamily="18" charset="2"/>
                          </a:rPr>
                          <m:t>i</m:t>
                        </m:r>
                      </m:sub>
                    </m:sSub>
                    <m:r>
                      <a:rPr lang="en-US" i="1" dirty="0">
                        <a:latin typeface="Cambria Math" panose="02040503050406030204" pitchFamily="18" charset="0"/>
                        <a:ea typeface="Cambria Math" panose="02040503050406030204" pitchFamily="18" charset="0"/>
                        <a:sym typeface="Symbol" pitchFamily="18" charset="2"/>
                      </a:rPr>
                      <m:t>∈</m:t>
                    </m:r>
                    <m:r>
                      <a:rPr lang="en-US" b="0" i="1" dirty="0">
                        <a:latin typeface="Cambria Math" panose="02040503050406030204" pitchFamily="18" charset="0"/>
                        <a:ea typeface="Cambria Math" panose="02040503050406030204" pitchFamily="18" charset="0"/>
                        <a:sym typeface="Symbol" pitchFamily="18" charset="2"/>
                      </a:rPr>
                      <m:t>{−1, 1}</m:t>
                    </m:r>
                    <m:r>
                      <a:rPr lang="en-US" i="1" dirty="0">
                        <a:latin typeface="Cambria Math" panose="02040503050406030204" pitchFamily="18" charset="0"/>
                        <a:ea typeface="Cambria Math" panose="02040503050406030204" pitchFamily="18" charset="0"/>
                        <a:sym typeface="Symbol" pitchFamily="18" charset="2"/>
                      </a:rPr>
                      <m:t> </m:t>
                    </m:r>
                  </m:oMath>
                </a14:m>
                <a:r>
                  <a:rPr lang="en-US" dirty="0"/>
                  <a:t>for all i. Let </a:t>
                </a:r>
                <a14:m>
                  <m:oMath xmlns:m="http://schemas.openxmlformats.org/officeDocument/2006/math">
                    <m:r>
                      <a:rPr lang="en-US" b="1" i="1" dirty="0" smtClean="0">
                        <a:latin typeface="Cambria Math" panose="02040503050406030204" pitchFamily="18" charset="0"/>
                        <a:ea typeface="Cambria Math" panose="02040503050406030204" pitchFamily="18" charset="0"/>
                        <a:sym typeface="Symbol" pitchFamily="18" charset="2"/>
                      </a:rPr>
                      <m:t>𝒖</m:t>
                    </m:r>
                    <m:r>
                      <a:rPr lang="en-US" i="1" dirty="0">
                        <a:latin typeface="Cambria Math" panose="02040503050406030204" pitchFamily="18" charset="0"/>
                        <a:ea typeface="Cambria Math" panose="02040503050406030204" pitchFamily="18" charset="0"/>
                        <a:sym typeface="Symbol" pitchFamily="18" charset="2"/>
                      </a:rPr>
                      <m:t>∈</m:t>
                    </m:r>
                    <m:sSup>
                      <m:sSupPr>
                        <m:ctrlPr>
                          <a:rPr lang="en-US" i="1" dirty="0">
                            <a:latin typeface="Cambria Math" panose="02040503050406030204" pitchFamily="18" charset="0"/>
                            <a:ea typeface="Cambria Math" panose="02040503050406030204" pitchFamily="18" charset="0"/>
                            <a:sym typeface="Symbol" pitchFamily="18" charset="2"/>
                          </a:rPr>
                        </m:ctrlPr>
                      </m:sSupPr>
                      <m:e>
                        <m:r>
                          <a:rPr lang="en-US" b="1" i="1" dirty="0">
                            <a:latin typeface="Cambria Math" panose="02040503050406030204" pitchFamily="18" charset="0"/>
                            <a:ea typeface="Cambria Math" panose="02040503050406030204" pitchFamily="18" charset="0"/>
                            <a:sym typeface="Symbol" pitchFamily="18" charset="2"/>
                          </a:rPr>
                          <m:t>𝑹</m:t>
                        </m:r>
                      </m:e>
                      <m:sup>
                        <m:r>
                          <a:rPr lang="en-US" i="1" dirty="0">
                            <a:latin typeface="Cambria Math" panose="02040503050406030204" pitchFamily="18" charset="0"/>
                            <a:ea typeface="Cambria Math" panose="02040503050406030204" pitchFamily="18" charset="0"/>
                            <a:sym typeface="Symbol" pitchFamily="18" charset="2"/>
                          </a:rPr>
                          <m:t>𝑛</m:t>
                        </m:r>
                      </m:sup>
                    </m:sSup>
                  </m:oMath>
                </a14:m>
                <a:r>
                  <a:rPr lang="en-US" dirty="0"/>
                  <a:t>, </a:t>
                </a:r>
                <a:r>
                  <a:rPr lang="en-US" dirty="0">
                    <a:sym typeface="Symbol" pitchFamily="18" charset="2"/>
                  </a:rPr>
                  <a:t> </a:t>
                </a:r>
                <a14:m>
                  <m:oMath xmlns:m="http://schemas.openxmlformats.org/officeDocument/2006/math">
                    <m:r>
                      <a:rPr lang="en-US" i="1" dirty="0">
                        <a:latin typeface="Cambria Math" panose="02040503050406030204" pitchFamily="18" charset="0"/>
                        <a:ea typeface="Cambria Math" panose="02040503050406030204" pitchFamily="18" charset="0"/>
                        <a:sym typeface="Symbol" pitchFamily="18" charset="2"/>
                      </a:rPr>
                      <m:t>𝛾</m:t>
                    </m:r>
                    <m:r>
                      <a:rPr lang="en-US" b="0" i="1" dirty="0">
                        <a:latin typeface="Cambria Math" panose="02040503050406030204" pitchFamily="18" charset="0"/>
                        <a:ea typeface="Cambria Math" panose="02040503050406030204" pitchFamily="18" charset="0"/>
                        <a:sym typeface="Symbol" pitchFamily="18" charset="2"/>
                      </a:rPr>
                      <m:t>&gt;0</m:t>
                    </m:r>
                  </m:oMath>
                </a14:m>
                <a:r>
                  <a:rPr lang="en-US" dirty="0"/>
                  <a:t> be such that, </a:t>
                </a:r>
                <a14:m>
                  <m:oMath xmlns:m="http://schemas.openxmlformats.org/officeDocument/2006/math">
                    <m:d>
                      <m:dPr>
                        <m:begChr m:val="|"/>
                        <m:endChr m:val="|"/>
                        <m:ctrlPr>
                          <a:rPr lang="en-US" b="0" i="1" dirty="0">
                            <a:latin typeface="Cambria Math" panose="02040503050406030204" pitchFamily="18" charset="0"/>
                          </a:rPr>
                        </m:ctrlPr>
                      </m:dPr>
                      <m:e>
                        <m:r>
                          <a:rPr lang="en-US" b="1" i="1" dirty="0">
                            <a:latin typeface="Cambria Math" panose="02040503050406030204" pitchFamily="18" charset="0"/>
                          </a:rPr>
                          <m:t>|</m:t>
                        </m:r>
                        <m:r>
                          <a:rPr lang="en-US" b="1" i="1" dirty="0" smtClean="0">
                            <a:latin typeface="Cambria Math" panose="02040503050406030204" pitchFamily="18" charset="0"/>
                            <a:ea typeface="Cambria Math" panose="02040503050406030204" pitchFamily="18" charset="0"/>
                            <a:sym typeface="Symbol" pitchFamily="18" charset="2"/>
                          </a:rPr>
                          <m:t>𝒖</m:t>
                        </m:r>
                        <m:r>
                          <a:rPr lang="en-US" b="0" i="1" dirty="0">
                            <a:latin typeface="Cambria Math" panose="02040503050406030204" pitchFamily="18" charset="0"/>
                            <a:ea typeface="Cambria Math" panose="02040503050406030204" pitchFamily="18" charset="0"/>
                            <a:sym typeface="Symbol" pitchFamily="18" charset="2"/>
                          </a:rPr>
                          <m:t>|</m:t>
                        </m:r>
                      </m:e>
                    </m:d>
                    <m:r>
                      <a:rPr lang="en-US" b="0" i="1" dirty="0">
                        <a:latin typeface="Cambria Math" panose="02040503050406030204" pitchFamily="18" charset="0"/>
                      </a:rPr>
                      <m:t>=1</m:t>
                    </m:r>
                  </m:oMath>
                </a14:m>
                <a:r>
                  <a:rPr lang="en-US" dirty="0"/>
                  <a:t> and  </a:t>
                </a:r>
                <a14:m>
                  <m:oMath xmlns:m="http://schemas.openxmlformats.org/officeDocument/2006/math">
                    <m:sSub>
                      <m:sSubPr>
                        <m:ctrlPr>
                          <a:rPr lang="en-US" b="0" i="1" dirty="0">
                            <a:solidFill>
                              <a:srgbClr val="FF0000"/>
                            </a:solidFill>
                            <a:latin typeface="Cambria Math" panose="02040503050406030204" pitchFamily="18" charset="0"/>
                          </a:rPr>
                        </m:ctrlPr>
                      </m:sSubPr>
                      <m:e>
                        <m:r>
                          <a:rPr lang="en-US" b="0" i="1" dirty="0">
                            <a:solidFill>
                              <a:srgbClr val="FF0000"/>
                            </a:solidFill>
                            <a:latin typeface="Cambria Math" panose="02040503050406030204" pitchFamily="18" charset="0"/>
                          </a:rPr>
                          <m:t>𝑦</m:t>
                        </m:r>
                      </m:e>
                      <m:sub>
                        <m:r>
                          <a:rPr lang="en-US" b="0" i="1" dirty="0">
                            <a:solidFill>
                              <a:srgbClr val="FF0000"/>
                            </a:solidFill>
                            <a:latin typeface="Cambria Math" panose="02040503050406030204" pitchFamily="18" charset="0"/>
                          </a:rPr>
                          <m:t>𝑖</m:t>
                        </m:r>
                      </m:sub>
                    </m:sSub>
                    <m:sSup>
                      <m:sSupPr>
                        <m:ctrlPr>
                          <a:rPr lang="el-GR" b="1" i="1" dirty="0">
                            <a:solidFill>
                              <a:srgbClr val="FF0000"/>
                            </a:solidFill>
                            <a:latin typeface="Cambria Math" panose="02040503050406030204" pitchFamily="18" charset="0"/>
                            <a:ea typeface="Cambria Math" panose="02040503050406030204" pitchFamily="18" charset="0"/>
                            <a:sym typeface="Symbol" pitchFamily="18" charset="2"/>
                          </a:rPr>
                        </m:ctrlPr>
                      </m:sSupPr>
                      <m:e>
                        <m:r>
                          <a:rPr lang="en-US" b="1" i="1" dirty="0" smtClean="0">
                            <a:solidFill>
                              <a:srgbClr val="FF0000"/>
                            </a:solidFill>
                            <a:latin typeface="Cambria Math" panose="02040503050406030204" pitchFamily="18" charset="0"/>
                            <a:ea typeface="Cambria Math" panose="02040503050406030204" pitchFamily="18" charset="0"/>
                            <a:sym typeface="Symbol" pitchFamily="18" charset="2"/>
                          </a:rPr>
                          <m:t>𝒖</m:t>
                        </m:r>
                      </m:e>
                      <m:sup>
                        <m:r>
                          <a:rPr lang="en-US" b="0" i="1" dirty="0">
                            <a:solidFill>
                              <a:srgbClr val="FF0000"/>
                            </a:solidFill>
                            <a:latin typeface="Cambria Math" panose="02040503050406030204" pitchFamily="18" charset="0"/>
                            <a:ea typeface="Cambria Math" panose="02040503050406030204" pitchFamily="18" charset="0"/>
                            <a:sym typeface="Symbol" pitchFamily="18" charset="2"/>
                          </a:rPr>
                          <m:t>𝑇</m:t>
                        </m:r>
                      </m:sup>
                    </m:sSup>
                    <m:r>
                      <a:rPr lang="en-US" b="1" i="1" dirty="0">
                        <a:solidFill>
                          <a:srgbClr val="FF0000"/>
                        </a:solidFill>
                        <a:latin typeface="Cambria Math" panose="02040503050406030204" pitchFamily="18" charset="0"/>
                        <a:ea typeface="Cambria Math" panose="02040503050406030204" pitchFamily="18" charset="0"/>
                        <a:sym typeface="Symbol" pitchFamily="18" charset="2"/>
                      </a:rPr>
                      <m:t>·</m:t>
                    </m:r>
                    <m:sSub>
                      <m:sSubPr>
                        <m:ctrlPr>
                          <a:rPr lang="en-US" b="1" i="1" dirty="0">
                            <a:solidFill>
                              <a:srgbClr val="FF0000"/>
                            </a:solidFill>
                            <a:latin typeface="Cambria Math" panose="02040503050406030204" pitchFamily="18" charset="0"/>
                            <a:ea typeface="Cambria Math" panose="02040503050406030204" pitchFamily="18" charset="0"/>
                            <a:sym typeface="Symbol" pitchFamily="18" charset="2"/>
                          </a:rPr>
                        </m:ctrlPr>
                      </m:sSubPr>
                      <m:e>
                        <m:r>
                          <a:rPr lang="en-US" b="1" i="1" dirty="0">
                            <a:solidFill>
                              <a:srgbClr val="FF0000"/>
                            </a:solidFill>
                            <a:latin typeface="Cambria Math" panose="02040503050406030204" pitchFamily="18" charset="0"/>
                            <a:ea typeface="Cambria Math" panose="02040503050406030204" pitchFamily="18" charset="0"/>
                            <a:sym typeface="Symbol" pitchFamily="18" charset="2"/>
                          </a:rPr>
                          <m:t>𝒙</m:t>
                        </m:r>
                      </m:e>
                      <m:sub>
                        <m:r>
                          <a:rPr lang="en-US" b="0" i="1" dirty="0">
                            <a:solidFill>
                              <a:srgbClr val="FF0000"/>
                            </a:solidFill>
                            <a:latin typeface="Cambria Math" panose="02040503050406030204" pitchFamily="18" charset="0"/>
                            <a:ea typeface="Cambria Math" panose="02040503050406030204" pitchFamily="18" charset="0"/>
                            <a:sym typeface="Symbol" pitchFamily="18" charset="2"/>
                          </a:rPr>
                          <m:t>𝑖</m:t>
                        </m:r>
                      </m:sub>
                    </m:sSub>
                    <m:r>
                      <a:rPr lang="en-US" b="1" i="1" dirty="0">
                        <a:solidFill>
                          <a:srgbClr val="FF0000"/>
                        </a:solidFill>
                        <a:latin typeface="Cambria Math" panose="02040503050406030204" pitchFamily="18" charset="0"/>
                        <a:ea typeface="Cambria Math" panose="02040503050406030204" pitchFamily="18" charset="0"/>
                        <a:sym typeface="Symbol" pitchFamily="18" charset="2"/>
                      </a:rPr>
                      <m:t>≥</m:t>
                    </m:r>
                    <m:r>
                      <a:rPr lang="en-US" b="0" i="1" dirty="0">
                        <a:solidFill>
                          <a:srgbClr val="FF0000"/>
                        </a:solidFill>
                        <a:latin typeface="Cambria Math" panose="02040503050406030204" pitchFamily="18" charset="0"/>
                        <a:ea typeface="Cambria Math" panose="02040503050406030204" pitchFamily="18" charset="0"/>
                        <a:sym typeface="Symbol" pitchFamily="18" charset="2"/>
                      </a:rPr>
                      <m:t>𝛾</m:t>
                    </m:r>
                  </m:oMath>
                </a14:m>
                <a:r>
                  <a:rPr lang="en-US" dirty="0">
                    <a:solidFill>
                      <a:srgbClr val="FF0000"/>
                    </a:solidFill>
                  </a:rPr>
                  <a:t> </a:t>
                </a:r>
                <a:r>
                  <a:rPr lang="en-US" dirty="0"/>
                  <a:t>for all </a:t>
                </a:r>
                <a14:m>
                  <m:oMath xmlns:m="http://schemas.openxmlformats.org/officeDocument/2006/math">
                    <m:r>
                      <a:rPr lang="en-US" i="1" dirty="0" smtClean="0">
                        <a:latin typeface="Cambria Math" panose="02040503050406030204" pitchFamily="18" charset="0"/>
                      </a:rPr>
                      <m:t>𝑖</m:t>
                    </m:r>
                  </m:oMath>
                </a14:m>
                <a:endParaRPr lang="en-US" dirty="0"/>
              </a:p>
              <a:p>
                <a:r>
                  <a:rPr lang="en-US" dirty="0">
                    <a:solidFill>
                      <a:srgbClr val="FF0000"/>
                    </a:solidFill>
                  </a:rPr>
                  <a:t>Then Perceptron makes at most </a:t>
                </a:r>
                <a14:m>
                  <m:oMath xmlns:m="http://schemas.openxmlformats.org/officeDocument/2006/math">
                    <m:f>
                      <m:fPr>
                        <m:ctrlPr>
                          <a:rPr lang="en-US" i="1" dirty="0">
                            <a:solidFill>
                              <a:srgbClr val="FF0000"/>
                            </a:solidFill>
                            <a:latin typeface="Cambria Math" panose="02040503050406030204" pitchFamily="18" charset="0"/>
                          </a:rPr>
                        </m:ctrlPr>
                      </m:fPr>
                      <m:num>
                        <m:sSup>
                          <m:sSupPr>
                            <m:ctrlPr>
                              <a:rPr lang="en-US" i="1" dirty="0">
                                <a:solidFill>
                                  <a:srgbClr val="FF0000"/>
                                </a:solidFill>
                                <a:latin typeface="Cambria Math" panose="02040503050406030204" pitchFamily="18" charset="0"/>
                              </a:rPr>
                            </m:ctrlPr>
                          </m:sSupPr>
                          <m:e>
                            <m:r>
                              <a:rPr lang="en-US" b="0" i="1" dirty="0">
                                <a:solidFill>
                                  <a:srgbClr val="FF0000"/>
                                </a:solidFill>
                                <a:latin typeface="Cambria Math" panose="02040503050406030204" pitchFamily="18" charset="0"/>
                              </a:rPr>
                              <m:t>𝑅</m:t>
                            </m:r>
                          </m:e>
                          <m:sup>
                            <m:r>
                              <a:rPr lang="en-US" b="0" i="1" dirty="0">
                                <a:solidFill>
                                  <a:srgbClr val="FF0000"/>
                                </a:solidFill>
                                <a:latin typeface="Cambria Math" panose="02040503050406030204" pitchFamily="18" charset="0"/>
                              </a:rPr>
                              <m:t>2</m:t>
                            </m:r>
                          </m:sup>
                        </m:sSup>
                      </m:num>
                      <m:den>
                        <m:sSup>
                          <m:sSupPr>
                            <m:ctrlPr>
                              <a:rPr lang="en-US" i="1" dirty="0">
                                <a:solidFill>
                                  <a:srgbClr val="FF0000"/>
                                </a:solidFill>
                                <a:latin typeface="Cambria Math" panose="02040503050406030204" pitchFamily="18" charset="0"/>
                                <a:ea typeface="Cambria Math" panose="02040503050406030204" pitchFamily="18" charset="0"/>
                              </a:rPr>
                            </m:ctrlPr>
                          </m:sSupPr>
                          <m:e>
                            <m:r>
                              <a:rPr lang="en-US" i="1" dirty="0">
                                <a:solidFill>
                                  <a:srgbClr val="FF0000"/>
                                </a:solidFill>
                                <a:latin typeface="Cambria Math" panose="02040503050406030204" pitchFamily="18" charset="0"/>
                                <a:ea typeface="Cambria Math" panose="02040503050406030204" pitchFamily="18" charset="0"/>
                              </a:rPr>
                              <m:t>𝛾</m:t>
                            </m:r>
                          </m:e>
                          <m:sup>
                            <m:r>
                              <a:rPr lang="en-US" b="0" i="1" dirty="0">
                                <a:solidFill>
                                  <a:srgbClr val="FF0000"/>
                                </a:solidFill>
                                <a:latin typeface="Cambria Math" panose="02040503050406030204" pitchFamily="18" charset="0"/>
                                <a:ea typeface="Cambria Math" panose="02040503050406030204" pitchFamily="18" charset="0"/>
                              </a:rPr>
                              <m:t>2</m:t>
                            </m:r>
                          </m:sup>
                        </m:sSup>
                      </m:den>
                    </m:f>
                  </m:oMath>
                </a14:m>
                <a:r>
                  <a:rPr lang="en-US" dirty="0">
                    <a:solidFill>
                      <a:srgbClr val="FF0000"/>
                    </a:solidFill>
                  </a:rPr>
                  <a:t> mistakes on this example sequence</a:t>
                </a:r>
                <a:r>
                  <a:rPr lang="en-US" dirty="0"/>
                  <a:t>.</a:t>
                </a:r>
              </a:p>
              <a:p>
                <a:r>
                  <a:rPr lang="en-US" dirty="0"/>
                  <a:t>(see additional notes)</a:t>
                </a:r>
              </a:p>
            </p:txBody>
          </p:sp>
        </mc:Choice>
        <mc:Fallback xmlns="">
          <p:sp>
            <p:nvSpPr>
              <p:cNvPr id="770050" name="Rectangle 2"/>
              <p:cNvSpPr>
                <a:spLocks noGrp="1" noRot="1" noChangeAspect="1" noMove="1" noResize="1" noEditPoints="1" noAdjustHandles="1" noChangeArrowheads="1" noChangeShapeType="1" noTextEdit="1"/>
              </p:cNvSpPr>
              <p:nvPr>
                <p:ph idx="1"/>
              </p:nvPr>
            </p:nvSpPr>
            <p:spPr>
              <a:blipFill>
                <a:blip r:embed="rId3"/>
                <a:stretch>
                  <a:fillRect l="-889" t="-1983" b="-1818"/>
                </a:stretch>
              </a:blipFill>
            </p:spPr>
            <p:txBody>
              <a:bodyPr/>
              <a:lstStyle/>
              <a:p>
                <a:r>
                  <a:rPr lang="en-US">
                    <a:noFill/>
                  </a:rPr>
                  <a:t> </a:t>
                </a:r>
              </a:p>
            </p:txBody>
          </p:sp>
        </mc:Fallback>
      </mc:AlternateContent>
      <p:sp>
        <p:nvSpPr>
          <p:cNvPr id="770053" name="Text Box 5"/>
          <p:cNvSpPr txBox="1">
            <a:spLocks noChangeArrowheads="1"/>
          </p:cNvSpPr>
          <p:nvPr/>
        </p:nvSpPr>
        <p:spPr bwMode="auto">
          <a:xfrm>
            <a:off x="6470313" y="3037178"/>
            <a:ext cx="1600200" cy="276999"/>
          </a:xfrm>
          <a:prstGeom prst="rect">
            <a:avLst/>
          </a:prstGeom>
          <a:solidFill>
            <a:srgbClr val="FFFFCC"/>
          </a:solidFill>
          <a:ln>
            <a:solidFill>
              <a:schemeClr val="accent1">
                <a:lumMod val="75000"/>
              </a:schemeClr>
            </a:solidFill>
          </a:ln>
          <a:effectLst/>
        </p:spPr>
        <p:txBody>
          <a:bodyPr wrap="square">
            <a:spAutoFit/>
          </a:bodyPr>
          <a:lstStyle/>
          <a:p>
            <a:pPr>
              <a:spcBef>
                <a:spcPct val="50000"/>
              </a:spcBef>
            </a:pPr>
            <a:r>
              <a:rPr lang="en-US" sz="1200" dirty="0">
                <a:solidFill>
                  <a:srgbClr val="FF0000"/>
                </a:solidFill>
              </a:rPr>
              <a:t>Complexity Parameter</a:t>
            </a:r>
          </a:p>
        </p:txBody>
      </p:sp>
      <p:sp>
        <p:nvSpPr>
          <p:cNvPr id="770055" name="Line 7"/>
          <p:cNvSpPr>
            <a:spLocks noChangeShapeType="1"/>
          </p:cNvSpPr>
          <p:nvPr/>
        </p:nvSpPr>
        <p:spPr bwMode="auto">
          <a:xfrm flipH="1" flipV="1">
            <a:off x="6046895" y="2968027"/>
            <a:ext cx="630352" cy="69151"/>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Tree>
    <p:extLst>
      <p:ext uri="{BB962C8B-B14F-4D97-AF65-F5344CB8AC3E}">
        <p14:creationId xmlns:p14="http://schemas.microsoft.com/office/powerpoint/2010/main" val="196251948"/>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005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700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0053" grpId="0" animBg="1"/>
      <p:bldP spid="77005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2098" name="Picture 2" descr="perceptron-proo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5348" y="785210"/>
            <a:ext cx="6678382" cy="4050712"/>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0C921938-476A-4922-BE24-3B8F6A2854D9}" type="slidenum">
              <a:rPr lang="en-US" smtClean="0"/>
              <a:pPr/>
              <a:t>47</a:t>
            </a:fld>
            <a:endParaRPr lang="en-US" dirty="0"/>
          </a:p>
        </p:txBody>
      </p:sp>
      <p:sp>
        <p:nvSpPr>
          <p:cNvPr id="772100" name="Rectangle 4"/>
          <p:cNvSpPr>
            <a:spLocks noGrp="1" noChangeArrowheads="1"/>
          </p:cNvSpPr>
          <p:nvPr>
            <p:ph type="title"/>
          </p:nvPr>
        </p:nvSpPr>
        <p:spPr/>
        <p:txBody>
          <a:bodyPr/>
          <a:lstStyle/>
          <a:p>
            <a:r>
              <a:rPr lang="en-US" dirty="0"/>
              <a:t>Perceptron-Mistake Bound</a:t>
            </a:r>
          </a:p>
        </p:txBody>
      </p:sp>
      <mc:AlternateContent xmlns:mc="http://schemas.openxmlformats.org/markup-compatibility/2006" xmlns:a14="http://schemas.microsoft.com/office/drawing/2010/main">
        <mc:Choice Requires="a14">
          <p:sp>
            <p:nvSpPr>
              <p:cNvPr id="772103" name="Text Box 7"/>
              <p:cNvSpPr txBox="1">
                <a:spLocks noChangeArrowheads="1"/>
              </p:cNvSpPr>
              <p:nvPr/>
            </p:nvSpPr>
            <p:spPr bwMode="auto">
              <a:xfrm>
                <a:off x="1714500" y="1681162"/>
                <a:ext cx="1294072" cy="107991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p>
                <a:r>
                  <a:rPr lang="en-US" sz="1350" dirty="0">
                    <a:solidFill>
                      <a:srgbClr val="0000FF"/>
                    </a:solidFill>
                    <a:cs typeface="Times New Roman" pitchFamily="18" charset="0"/>
                  </a:rPr>
                  <a:t>Assumptions</a:t>
                </a:r>
              </a:p>
              <a:p>
                <a:endParaRPr lang="en-US" sz="375" dirty="0">
                  <a:solidFill>
                    <a:srgbClr val="0000FF"/>
                  </a:solidFill>
                  <a:cs typeface="Times New Roman" pitchFamily="18" charset="0"/>
                </a:endParaRPr>
              </a:p>
              <a:p>
                <a:pPr/>
                <a14:m>
                  <m:oMathPara xmlns:m="http://schemas.openxmlformats.org/officeDocument/2006/math">
                    <m:oMathParaPr>
                      <m:jc m:val="centerGroup"/>
                    </m:oMathParaPr>
                    <m:oMath xmlns:m="http://schemas.openxmlformats.org/officeDocument/2006/math">
                      <m:sSub>
                        <m:sSubPr>
                          <m:ctrlPr>
                            <a:rPr lang="en-US" sz="1350" b="0" i="1" dirty="0" smtClean="0">
                              <a:solidFill>
                                <a:srgbClr val="0000FF"/>
                              </a:solidFill>
                              <a:latin typeface="Cambria Math" panose="02040503050406030204" pitchFamily="18" charset="0"/>
                              <a:cs typeface="Times New Roman" pitchFamily="18" charset="0"/>
                            </a:rPr>
                          </m:ctrlPr>
                        </m:sSubPr>
                        <m:e>
                          <m:acc>
                            <m:accPr>
                              <m:chr m:val="̅"/>
                              <m:ctrlPr>
                                <a:rPr lang="en-US" sz="1350" b="0" i="1" dirty="0" smtClean="0">
                                  <a:solidFill>
                                    <a:srgbClr val="0000FF"/>
                                  </a:solidFill>
                                  <a:latin typeface="Cambria Math" panose="02040503050406030204" pitchFamily="18" charset="0"/>
                                  <a:cs typeface="Times New Roman" pitchFamily="18" charset="0"/>
                                </a:rPr>
                              </m:ctrlPr>
                            </m:accPr>
                            <m:e>
                              <m:r>
                                <a:rPr lang="en-US" sz="1350" b="0" i="1" dirty="0" smtClean="0">
                                  <a:solidFill>
                                    <a:srgbClr val="0000FF"/>
                                  </a:solidFill>
                                  <a:latin typeface="Cambria Math" panose="02040503050406030204" pitchFamily="18" charset="0"/>
                                  <a:cs typeface="Times New Roman" pitchFamily="18" charset="0"/>
                                </a:rPr>
                                <m:t>𝑣</m:t>
                              </m:r>
                            </m:e>
                          </m:acc>
                        </m:e>
                        <m:sub>
                          <m:r>
                            <a:rPr lang="en-US" sz="1350" b="0" i="1" dirty="0" smtClean="0">
                              <a:solidFill>
                                <a:srgbClr val="0000FF"/>
                              </a:solidFill>
                              <a:latin typeface="Cambria Math" panose="02040503050406030204" pitchFamily="18" charset="0"/>
                              <a:cs typeface="Times New Roman" pitchFamily="18" charset="0"/>
                            </a:rPr>
                            <m:t>1</m:t>
                          </m:r>
                        </m:sub>
                      </m:sSub>
                      <m:r>
                        <a:rPr lang="en-US" sz="1350" i="1" dirty="0">
                          <a:solidFill>
                            <a:srgbClr val="0000FF"/>
                          </a:solidFill>
                          <a:latin typeface="Cambria Math" panose="02040503050406030204" pitchFamily="18" charset="0"/>
                          <a:cs typeface="Times New Roman" pitchFamily="18" charset="0"/>
                        </a:rPr>
                        <m:t> = </m:t>
                      </m:r>
                      <m:r>
                        <a:rPr lang="en-US" sz="1350" b="1" i="1" dirty="0">
                          <a:solidFill>
                            <a:srgbClr val="0000FF"/>
                          </a:solidFill>
                          <a:latin typeface="Cambria Math" panose="02040503050406030204" pitchFamily="18" charset="0"/>
                          <a:cs typeface="Times New Roman" pitchFamily="18" charset="0"/>
                        </a:rPr>
                        <m:t>𝟎</m:t>
                      </m:r>
                    </m:oMath>
                  </m:oMathPara>
                </a14:m>
                <a:endParaRPr lang="en-US" sz="1350" b="1" dirty="0">
                  <a:solidFill>
                    <a:srgbClr val="0000FF"/>
                  </a:solidFill>
                  <a:cs typeface="Times New Roman" pitchFamily="18" charset="0"/>
                </a:endParaRPr>
              </a:p>
              <a:p>
                <a:endParaRPr lang="en-US" sz="375" b="1" dirty="0">
                  <a:solidFill>
                    <a:srgbClr val="0000FF"/>
                  </a:solidFill>
                  <a:cs typeface="Times New Roman" pitchFamily="18" charset="0"/>
                </a:endParaRPr>
              </a:p>
              <a:p>
                <a:pPr/>
                <a14:m>
                  <m:oMathPara xmlns:m="http://schemas.openxmlformats.org/officeDocument/2006/math">
                    <m:oMathParaPr>
                      <m:jc m:val="centerGroup"/>
                    </m:oMathParaPr>
                    <m:oMath xmlns:m="http://schemas.openxmlformats.org/officeDocument/2006/math">
                      <m:r>
                        <a:rPr lang="en-US" sz="1350" b="1" i="1" dirty="0" smtClean="0">
                          <a:solidFill>
                            <a:srgbClr val="0000FF"/>
                          </a:solidFill>
                          <a:latin typeface="Cambria Math" panose="02040503050406030204" pitchFamily="18" charset="0"/>
                          <a:cs typeface="Times New Roman" pitchFamily="18" charset="0"/>
                        </a:rPr>
                        <m:t>|</m:t>
                      </m:r>
                      <m:d>
                        <m:dPr>
                          <m:begChr m:val="|"/>
                          <m:endChr m:val="|"/>
                          <m:ctrlPr>
                            <a:rPr lang="en-US" sz="1350" b="1" i="1" dirty="0" smtClean="0">
                              <a:solidFill>
                                <a:srgbClr val="0000FF"/>
                              </a:solidFill>
                              <a:latin typeface="Cambria Math" panose="02040503050406030204" pitchFamily="18" charset="0"/>
                              <a:cs typeface="Times New Roman" pitchFamily="18" charset="0"/>
                            </a:rPr>
                          </m:ctrlPr>
                        </m:dPr>
                        <m:e>
                          <m:acc>
                            <m:accPr>
                              <m:chr m:val="̅"/>
                              <m:ctrlPr>
                                <a:rPr lang="en-US" sz="1350" b="1" i="1" dirty="0" smtClean="0">
                                  <a:solidFill>
                                    <a:srgbClr val="0000FF"/>
                                  </a:solidFill>
                                  <a:latin typeface="Cambria Math" panose="02040503050406030204" pitchFamily="18" charset="0"/>
                                  <a:cs typeface="Times New Roman" pitchFamily="18" charset="0"/>
                                </a:rPr>
                              </m:ctrlPr>
                            </m:accPr>
                            <m:e>
                              <m:r>
                                <a:rPr lang="en-US" sz="1350" b="0" i="1" dirty="0" smtClean="0">
                                  <a:solidFill>
                                    <a:srgbClr val="0000FF"/>
                                  </a:solidFill>
                                  <a:latin typeface="Cambria Math" panose="02040503050406030204" pitchFamily="18" charset="0"/>
                                  <a:cs typeface="Times New Roman" pitchFamily="18" charset="0"/>
                                </a:rPr>
                                <m:t>𝑢</m:t>
                              </m:r>
                            </m:e>
                          </m:acc>
                        </m:e>
                      </m:d>
                      <m:r>
                        <a:rPr lang="en-US" sz="1350" b="1" i="1" dirty="0" smtClean="0">
                          <a:solidFill>
                            <a:srgbClr val="0000FF"/>
                          </a:solidFill>
                          <a:latin typeface="Cambria Math" panose="02040503050406030204" pitchFamily="18" charset="0"/>
                          <a:cs typeface="Times New Roman" pitchFamily="18" charset="0"/>
                        </a:rPr>
                        <m:t>| = </m:t>
                      </m:r>
                      <m:r>
                        <a:rPr lang="en-US" sz="1350" b="1" i="1" dirty="0" smtClean="0">
                          <a:solidFill>
                            <a:srgbClr val="0000FF"/>
                          </a:solidFill>
                          <a:latin typeface="Cambria Math" panose="02040503050406030204" pitchFamily="18" charset="0"/>
                          <a:cs typeface="Times New Roman" pitchFamily="18" charset="0"/>
                        </a:rPr>
                        <m:t>𝟏</m:t>
                      </m:r>
                    </m:oMath>
                  </m:oMathPara>
                </a14:m>
                <a:endParaRPr lang="en-US" sz="1350" b="1" dirty="0">
                  <a:solidFill>
                    <a:srgbClr val="0000FF"/>
                  </a:solidFill>
                  <a:cs typeface="Times New Roman" pitchFamily="18" charset="0"/>
                </a:endParaRPr>
              </a:p>
              <a:p>
                <a:pPr/>
                <a14:m>
                  <m:oMathPara xmlns:m="http://schemas.openxmlformats.org/officeDocument/2006/math">
                    <m:oMathParaPr>
                      <m:jc m:val="centerGroup"/>
                    </m:oMathParaPr>
                    <m:oMath xmlns:m="http://schemas.openxmlformats.org/officeDocument/2006/math">
                      <m:r>
                        <a:rPr lang="en-US" sz="1350" i="1" dirty="0" smtClean="0">
                          <a:solidFill>
                            <a:srgbClr val="0000FF"/>
                          </a:solidFill>
                          <a:latin typeface="Cambria Math" panose="02040503050406030204" pitchFamily="18" charset="0"/>
                        </a:rPr>
                        <m:t>𝑦</m:t>
                      </m:r>
                      <m:r>
                        <a:rPr lang="en-US" sz="1350" i="1" baseline="-25000" dirty="0" err="1">
                          <a:solidFill>
                            <a:srgbClr val="0000FF"/>
                          </a:solidFill>
                          <a:latin typeface="Cambria Math" panose="02040503050406030204" pitchFamily="18" charset="0"/>
                        </a:rPr>
                        <m:t>𝑖</m:t>
                      </m:r>
                      <m:r>
                        <a:rPr lang="en-US" sz="1350" i="1" dirty="0">
                          <a:solidFill>
                            <a:srgbClr val="0000FF"/>
                          </a:solidFill>
                          <a:latin typeface="Cambria Math" panose="02040503050406030204" pitchFamily="18" charset="0"/>
                        </a:rPr>
                        <m:t> </m:t>
                      </m:r>
                      <m:sSup>
                        <m:sSupPr>
                          <m:ctrlPr>
                            <a:rPr lang="en-US" sz="1350" b="0" i="1" dirty="0" smtClean="0">
                              <a:solidFill>
                                <a:srgbClr val="0000FF"/>
                              </a:solidFill>
                              <a:latin typeface="Cambria Math" panose="02040503050406030204" pitchFamily="18" charset="0"/>
                            </a:rPr>
                          </m:ctrlPr>
                        </m:sSupPr>
                        <m:e>
                          <m:acc>
                            <m:accPr>
                              <m:chr m:val="̅"/>
                              <m:ctrlPr>
                                <a:rPr lang="en-US" sz="1350" b="0" i="1" dirty="0" smtClean="0">
                                  <a:solidFill>
                                    <a:srgbClr val="0000FF"/>
                                  </a:solidFill>
                                  <a:latin typeface="Cambria Math" panose="02040503050406030204" pitchFamily="18" charset="0"/>
                                </a:rPr>
                              </m:ctrlPr>
                            </m:accPr>
                            <m:e>
                              <m:r>
                                <a:rPr lang="en-US" sz="1350" b="0" i="1" dirty="0" smtClean="0">
                                  <a:solidFill>
                                    <a:srgbClr val="0000FF"/>
                                  </a:solidFill>
                                  <a:latin typeface="Cambria Math" panose="02040503050406030204" pitchFamily="18" charset="0"/>
                                </a:rPr>
                                <m:t>𝑢</m:t>
                              </m:r>
                            </m:e>
                          </m:acc>
                        </m:e>
                        <m:sup>
                          <m:r>
                            <a:rPr lang="en-US" sz="1350" b="0" i="1" dirty="0" smtClean="0">
                              <a:solidFill>
                                <a:srgbClr val="0000FF"/>
                              </a:solidFill>
                              <a:latin typeface="Cambria Math" panose="02040503050406030204" pitchFamily="18" charset="0"/>
                            </a:rPr>
                            <m:t>𝑇</m:t>
                          </m:r>
                        </m:sup>
                      </m:sSup>
                      <m:r>
                        <a:rPr lang="en-US" sz="1350" i="1" dirty="0">
                          <a:solidFill>
                            <a:srgbClr val="0000FF"/>
                          </a:solidFill>
                          <a:latin typeface="Cambria Math" panose="02040503050406030204" pitchFamily="18" charset="0"/>
                        </a:rPr>
                        <m:t> •</m:t>
                      </m:r>
                      <m:sSub>
                        <m:sSubPr>
                          <m:ctrlPr>
                            <a:rPr lang="en-US" sz="1350" b="0" i="1" dirty="0" smtClean="0">
                              <a:solidFill>
                                <a:srgbClr val="0000FF"/>
                              </a:solidFill>
                              <a:latin typeface="Cambria Math" panose="02040503050406030204" pitchFamily="18" charset="0"/>
                            </a:rPr>
                          </m:ctrlPr>
                        </m:sSubPr>
                        <m:e>
                          <m:acc>
                            <m:accPr>
                              <m:chr m:val="̅"/>
                              <m:ctrlPr>
                                <a:rPr lang="en-US" sz="1350" b="0" i="1" dirty="0" smtClean="0">
                                  <a:solidFill>
                                    <a:srgbClr val="0000FF"/>
                                  </a:solidFill>
                                  <a:latin typeface="Cambria Math" panose="02040503050406030204" pitchFamily="18" charset="0"/>
                                </a:rPr>
                              </m:ctrlPr>
                            </m:accPr>
                            <m:e>
                              <m:r>
                                <a:rPr lang="en-US" sz="1350" b="0" i="1" dirty="0" smtClean="0">
                                  <a:solidFill>
                                    <a:srgbClr val="0000FF"/>
                                  </a:solidFill>
                                  <a:latin typeface="Cambria Math" panose="02040503050406030204" pitchFamily="18" charset="0"/>
                                </a:rPr>
                                <m:t>𝑥</m:t>
                              </m:r>
                            </m:e>
                          </m:acc>
                        </m:e>
                        <m:sub>
                          <m:r>
                            <a:rPr lang="en-US" sz="1350" b="0" i="1" dirty="0" smtClean="0">
                              <a:solidFill>
                                <a:srgbClr val="0000FF"/>
                              </a:solidFill>
                              <a:latin typeface="Cambria Math" panose="02040503050406030204" pitchFamily="18" charset="0"/>
                            </a:rPr>
                            <m:t>𝑖</m:t>
                          </m:r>
                        </m:sub>
                      </m:sSub>
                      <m:r>
                        <a:rPr lang="en-US" sz="1350" b="0" i="1" dirty="0" smtClean="0">
                          <a:solidFill>
                            <a:srgbClr val="0000FF"/>
                          </a:solidFill>
                          <a:latin typeface="Cambria Math" panose="02040503050406030204" pitchFamily="18" charset="0"/>
                        </a:rPr>
                        <m:t> </m:t>
                      </m:r>
                      <m:r>
                        <a:rPr lang="en-US" sz="1350" i="1" dirty="0">
                          <a:solidFill>
                            <a:srgbClr val="0000FF"/>
                          </a:solidFill>
                          <a:latin typeface="Cambria Math" panose="02040503050406030204" pitchFamily="18" charset="0"/>
                        </a:rPr>
                        <m:t> </m:t>
                      </m:r>
                      <m:r>
                        <a:rPr lang="en-US" sz="1350" i="1" dirty="0">
                          <a:solidFill>
                            <a:srgbClr val="0000FF"/>
                          </a:solidFill>
                          <a:latin typeface="Cambria Math" panose="02040503050406030204" pitchFamily="18" charset="0"/>
                          <a:sym typeface="Symbol" pitchFamily="18" charset="2"/>
                        </a:rPr>
                        <m:t></m:t>
                      </m:r>
                      <m:r>
                        <a:rPr lang="en-US" sz="1350" i="1" dirty="0">
                          <a:solidFill>
                            <a:srgbClr val="0000FF"/>
                          </a:solidFill>
                          <a:latin typeface="Cambria Math" panose="02040503050406030204" pitchFamily="18" charset="0"/>
                        </a:rPr>
                        <m:t> </m:t>
                      </m:r>
                      <m:r>
                        <a:rPr lang="en-US" sz="1350" i="1" dirty="0">
                          <a:solidFill>
                            <a:srgbClr val="0000FF"/>
                          </a:solidFill>
                          <a:latin typeface="Cambria Math" panose="02040503050406030204" pitchFamily="18" charset="0"/>
                          <a:sym typeface="Symbol" pitchFamily="18" charset="2"/>
                        </a:rPr>
                        <m:t></m:t>
                      </m:r>
                    </m:oMath>
                  </m:oMathPara>
                </a14:m>
                <a:endParaRPr lang="en-US" sz="1350" i="1" dirty="0">
                  <a:solidFill>
                    <a:srgbClr val="0000FF"/>
                  </a:solidFill>
                  <a:sym typeface="Symbol" pitchFamily="18" charset="2"/>
                </a:endParaRPr>
              </a:p>
            </p:txBody>
          </p:sp>
        </mc:Choice>
        <mc:Fallback xmlns="">
          <p:sp>
            <p:nvSpPr>
              <p:cNvPr id="772103" name="Text Box 7"/>
              <p:cNvSpPr txBox="1">
                <a:spLocks noRot="1" noChangeAspect="1" noMove="1" noResize="1" noEditPoints="1" noAdjustHandles="1" noChangeArrowheads="1" noChangeShapeType="1" noTextEdit="1"/>
              </p:cNvSpPr>
              <p:nvPr/>
            </p:nvSpPr>
            <p:spPr bwMode="auto">
              <a:xfrm>
                <a:off x="1714500" y="1681162"/>
                <a:ext cx="1294072" cy="1079911"/>
              </a:xfrm>
              <a:prstGeom prst="rect">
                <a:avLst/>
              </a:prstGeom>
              <a:blipFill>
                <a:blip r:embed="rId4"/>
                <a:stretch>
                  <a:fillRect l="-939" t="-1695"/>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72104" name="Rectangle 8"/>
              <p:cNvSpPr>
                <a:spLocks noChangeArrowheads="1"/>
              </p:cNvSpPr>
              <p:nvPr/>
            </p:nvSpPr>
            <p:spPr bwMode="auto">
              <a:xfrm>
                <a:off x="6615113" y="4293394"/>
                <a:ext cx="1130694" cy="29527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p>
                <a:pPr/>
                <a14:m>
                  <m:oMathPara xmlns:m="http://schemas.openxmlformats.org/officeDocument/2006/math">
                    <m:oMathParaPr>
                      <m:jc m:val="centerGroup"/>
                    </m:oMathParaPr>
                    <m:oMath xmlns:m="http://schemas.openxmlformats.org/officeDocument/2006/math">
                      <m:r>
                        <a:rPr lang="en-US" sz="1350" i="1" dirty="0" smtClean="0">
                          <a:solidFill>
                            <a:srgbClr val="FF0000"/>
                          </a:solidFill>
                          <a:latin typeface="Cambria Math" panose="02040503050406030204" pitchFamily="18" charset="0"/>
                        </a:rPr>
                        <m:t>𝑘</m:t>
                      </m:r>
                      <m:r>
                        <a:rPr lang="en-US" sz="1350" i="1" dirty="0" smtClean="0">
                          <a:solidFill>
                            <a:srgbClr val="FF0000"/>
                          </a:solidFill>
                          <a:latin typeface="Cambria Math" panose="02040503050406030204" pitchFamily="18" charset="0"/>
                        </a:rPr>
                        <m:t> &lt; </m:t>
                      </m:r>
                      <m:r>
                        <a:rPr lang="en-US" sz="1350" i="1" dirty="0" smtClean="0">
                          <a:solidFill>
                            <a:srgbClr val="FF0000"/>
                          </a:solidFill>
                          <a:latin typeface="Cambria Math" panose="02040503050406030204" pitchFamily="18" charset="0"/>
                        </a:rPr>
                        <m:t>𝑅</m:t>
                      </m:r>
                      <m:r>
                        <a:rPr lang="en-US" sz="1350" i="1" baseline="30000" dirty="0">
                          <a:solidFill>
                            <a:srgbClr val="FF0000"/>
                          </a:solidFill>
                          <a:latin typeface="Cambria Math" panose="02040503050406030204" pitchFamily="18" charset="0"/>
                        </a:rPr>
                        <m:t>2</m:t>
                      </m:r>
                      <m:r>
                        <a:rPr lang="en-US" sz="1350" i="1" dirty="0">
                          <a:solidFill>
                            <a:srgbClr val="FF0000"/>
                          </a:solidFill>
                          <a:latin typeface="Cambria Math" panose="02040503050406030204" pitchFamily="18" charset="0"/>
                        </a:rPr>
                        <m:t> / </m:t>
                      </m:r>
                      <m:r>
                        <a:rPr lang="en-US" sz="1350" i="1" dirty="0">
                          <a:solidFill>
                            <a:srgbClr val="FF0000"/>
                          </a:solidFill>
                          <a:latin typeface="Cambria Math" panose="02040503050406030204" pitchFamily="18" charset="0"/>
                          <a:sym typeface="Symbol" pitchFamily="18" charset="2"/>
                        </a:rPr>
                        <m:t> </m:t>
                      </m:r>
                      <m:r>
                        <a:rPr lang="en-US" sz="1350" i="1" baseline="30000" dirty="0">
                          <a:solidFill>
                            <a:srgbClr val="FF0000"/>
                          </a:solidFill>
                          <a:latin typeface="Cambria Math" panose="02040503050406030204" pitchFamily="18" charset="0"/>
                        </a:rPr>
                        <m:t>2</m:t>
                      </m:r>
                    </m:oMath>
                  </m:oMathPara>
                </a14:m>
                <a:endParaRPr lang="en-US" sz="1350" baseline="30000" dirty="0">
                  <a:solidFill>
                    <a:srgbClr val="FF0000"/>
                  </a:solidFill>
                </a:endParaRPr>
              </a:p>
            </p:txBody>
          </p:sp>
        </mc:Choice>
        <mc:Fallback xmlns="">
          <p:sp>
            <p:nvSpPr>
              <p:cNvPr id="772104" name="Rectangle 8"/>
              <p:cNvSpPr>
                <a:spLocks noRot="1" noChangeAspect="1" noMove="1" noResize="1" noEditPoints="1" noAdjustHandles="1" noChangeArrowheads="1" noChangeShapeType="1" noTextEdit="1"/>
              </p:cNvSpPr>
              <p:nvPr/>
            </p:nvSpPr>
            <p:spPr bwMode="auto">
              <a:xfrm>
                <a:off x="6615113" y="4293394"/>
                <a:ext cx="1130694" cy="295274"/>
              </a:xfrm>
              <a:prstGeom prst="rect">
                <a:avLst/>
              </a:prstGeom>
              <a:blipFill>
                <a:blip r:embed="rId5"/>
                <a:stretch>
                  <a:fillRect b="-10204"/>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772105" name="AutoShape 9"/>
          <p:cNvSpPr>
            <a:spLocks noChangeArrowheads="1"/>
          </p:cNvSpPr>
          <p:nvPr/>
        </p:nvSpPr>
        <p:spPr bwMode="auto">
          <a:xfrm>
            <a:off x="5829300" y="4343400"/>
            <a:ext cx="514350" cy="171450"/>
          </a:xfrm>
          <a:prstGeom prst="rightArrow">
            <a:avLst>
              <a:gd name="adj1" fmla="val 50000"/>
              <a:gd name="adj2" fmla="val 7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9" name="Rectangle 8"/>
          <p:cNvSpPr/>
          <p:nvPr/>
        </p:nvSpPr>
        <p:spPr>
          <a:xfrm>
            <a:off x="6249811" y="1509921"/>
            <a:ext cx="2436989" cy="1061829"/>
          </a:xfrm>
          <a:prstGeom prst="rect">
            <a:avLst/>
          </a:prstGeom>
          <a:solidFill>
            <a:srgbClr val="FFFFCC"/>
          </a:solidFill>
          <a:ln>
            <a:solidFill>
              <a:schemeClr val="accent1"/>
            </a:solidFill>
          </a:ln>
        </p:spPr>
        <p:txBody>
          <a:bodyPr wrap="square">
            <a:spAutoFit/>
          </a:bodyPr>
          <a:lstStyle/>
          <a:p>
            <a:pPr marL="257175" indent="-257175">
              <a:buAutoNum type="arabicPeriod"/>
            </a:pPr>
            <a:r>
              <a:rPr lang="en-US" sz="1050" dirty="0">
                <a:latin typeface="+mj-lt"/>
              </a:rPr>
              <a:t>Note that the bound does not </a:t>
            </a:r>
          </a:p>
          <a:p>
            <a:r>
              <a:rPr lang="en-US" sz="1050" dirty="0">
                <a:latin typeface="+mj-lt"/>
              </a:rPr>
              <a:t>         depend on the </a:t>
            </a:r>
            <a:r>
              <a:rPr lang="en-US" sz="1050" dirty="0">
                <a:solidFill>
                  <a:srgbClr val="0000FF"/>
                </a:solidFill>
                <a:latin typeface="+mj-lt"/>
              </a:rPr>
              <a:t>dimensionality </a:t>
            </a:r>
          </a:p>
          <a:p>
            <a:r>
              <a:rPr lang="en-US" sz="1050" dirty="0">
                <a:latin typeface="+mj-lt"/>
              </a:rPr>
              <a:t>         nor on the </a:t>
            </a:r>
            <a:r>
              <a:rPr lang="en-US" sz="1050" dirty="0">
                <a:solidFill>
                  <a:srgbClr val="0000FF"/>
                </a:solidFill>
                <a:latin typeface="+mj-lt"/>
              </a:rPr>
              <a:t>number of examples</a:t>
            </a:r>
            <a:r>
              <a:rPr lang="en-US" sz="1050" dirty="0">
                <a:latin typeface="+mj-lt"/>
              </a:rPr>
              <a:t>.</a:t>
            </a:r>
          </a:p>
          <a:p>
            <a:pPr marL="257175" indent="-257175">
              <a:buFont typeface="+mj-lt"/>
              <a:buAutoNum type="arabicPeriod" startAt="2"/>
            </a:pPr>
            <a:r>
              <a:rPr lang="en-US" sz="1050" dirty="0">
                <a:latin typeface="+mj-lt"/>
              </a:rPr>
              <a:t>Note that we place </a:t>
            </a:r>
            <a:r>
              <a:rPr lang="en-US" sz="1050" dirty="0">
                <a:solidFill>
                  <a:srgbClr val="0000FF"/>
                </a:solidFill>
                <a:latin typeface="+mj-lt"/>
              </a:rPr>
              <a:t>weight vectors</a:t>
            </a:r>
            <a:r>
              <a:rPr lang="en-US" sz="1050" dirty="0">
                <a:latin typeface="+mj-lt"/>
              </a:rPr>
              <a:t> </a:t>
            </a:r>
          </a:p>
          <a:p>
            <a:r>
              <a:rPr lang="en-US" sz="1050" dirty="0">
                <a:latin typeface="+mj-lt"/>
              </a:rPr>
              <a:t>         and </a:t>
            </a:r>
            <a:r>
              <a:rPr lang="en-US" sz="1050" dirty="0">
                <a:solidFill>
                  <a:srgbClr val="0000FF"/>
                </a:solidFill>
                <a:latin typeface="+mj-lt"/>
              </a:rPr>
              <a:t>examples</a:t>
            </a:r>
            <a:r>
              <a:rPr lang="en-US" sz="1050" dirty="0">
                <a:latin typeface="+mj-lt"/>
              </a:rPr>
              <a:t> in the same space.</a:t>
            </a:r>
          </a:p>
          <a:p>
            <a:r>
              <a:rPr lang="en-US" sz="1050" dirty="0">
                <a:latin typeface="+mj-lt"/>
              </a:rPr>
              <a:t>3.      Interpretation of the theorem</a:t>
            </a:r>
          </a:p>
        </p:txBody>
      </p:sp>
      <p:cxnSp>
        <p:nvCxnSpPr>
          <p:cNvPr id="3" name="Straight Connector 2"/>
          <p:cNvCxnSpPr/>
          <p:nvPr/>
        </p:nvCxnSpPr>
        <p:spPr>
          <a:xfrm>
            <a:off x="3114675" y="4514850"/>
            <a:ext cx="40005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200650" y="4514850"/>
            <a:ext cx="40005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07211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210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7210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7210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2103" grpId="0"/>
      <p:bldP spid="772104" grpId="0"/>
      <p:bldP spid="772105" grpId="0" animBg="1"/>
      <p:bldP spid="9"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C921938-476A-4922-BE24-3B8F6A2854D9}" type="slidenum">
              <a:rPr lang="en-US" smtClean="0"/>
              <a:pPr/>
              <a:t>48</a:t>
            </a:fld>
            <a:endParaRPr lang="en-US" dirty="0"/>
          </a:p>
        </p:txBody>
      </p:sp>
      <p:sp>
        <p:nvSpPr>
          <p:cNvPr id="2" name="Title 1"/>
          <p:cNvSpPr>
            <a:spLocks noGrp="1"/>
          </p:cNvSpPr>
          <p:nvPr>
            <p:ph type="title"/>
          </p:nvPr>
        </p:nvSpPr>
        <p:spPr/>
        <p:txBody>
          <a:bodyPr/>
          <a:lstStyle/>
          <a:p>
            <a:r>
              <a:rPr lang="en-US" dirty="0"/>
              <a:t>Robustness to Noise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10000"/>
              </a:bodyPr>
              <a:lstStyle/>
              <a:p>
                <a:r>
                  <a:rPr lang="en-US" dirty="0"/>
                  <a:t>In the case of non-separable data , the extent to which a data point fails to have </a:t>
                </a:r>
                <a:r>
                  <a:rPr lang="en-US" dirty="0">
                    <a:solidFill>
                      <a:schemeClr val="tx1">
                        <a:lumMod val="50000"/>
                        <a:lumOff val="50000"/>
                      </a:schemeClr>
                    </a:solidFill>
                  </a:rPr>
                  <a:t>margin </a:t>
                </a:r>
                <a14:m>
                  <m:oMath xmlns:m="http://schemas.openxmlformats.org/officeDocument/2006/math">
                    <m:r>
                      <a:rPr lang="en-US" i="1" dirty="0">
                        <a:solidFill>
                          <a:schemeClr val="tx1">
                            <a:lumMod val="50000"/>
                            <a:lumOff val="50000"/>
                          </a:schemeClr>
                        </a:solidFill>
                        <a:latin typeface="Cambria Math" panose="02040503050406030204" pitchFamily="18" charset="0"/>
                        <a:ea typeface="Cambria Math" panose="02040503050406030204" pitchFamily="18" charset="0"/>
                      </a:rPr>
                      <m:t>𝛾</m:t>
                    </m:r>
                  </m:oMath>
                </a14:m>
                <a:r>
                  <a:rPr lang="en-US" dirty="0">
                    <a:solidFill>
                      <a:schemeClr val="tx1">
                        <a:lumMod val="50000"/>
                        <a:lumOff val="50000"/>
                      </a:schemeClr>
                    </a:solidFill>
                  </a:rPr>
                  <a:t> </a:t>
                </a:r>
                <a:r>
                  <a:rPr lang="en-US" dirty="0"/>
                  <a:t>via the hyperplane </a:t>
                </a:r>
                <a14:m>
                  <m:oMath xmlns:m="http://schemas.openxmlformats.org/officeDocument/2006/math">
                    <m:r>
                      <a:rPr lang="en-US" b="1" i="1" dirty="0">
                        <a:latin typeface="Cambria Math" panose="02040503050406030204" pitchFamily="18" charset="0"/>
                      </a:rPr>
                      <m:t>𝒘</m:t>
                    </m:r>
                  </m:oMath>
                </a14:m>
                <a:r>
                  <a:rPr lang="en-US" dirty="0"/>
                  <a:t> can be quantified by a slack variable </a:t>
                </a:r>
              </a:p>
              <a:p>
                <a:pPr marL="457200" lvl="1" indent="0">
                  <a:buNone/>
                </a:pPr>
                <a14:m>
                  <m:oMathPara xmlns:m="http://schemas.openxmlformats.org/officeDocument/2006/math">
                    <m:oMathParaPr>
                      <m:jc m:val="centerGroup"/>
                    </m:oMathParaPr>
                    <m:oMath xmlns:m="http://schemas.openxmlformats.org/officeDocument/2006/math">
                      <m:sSub>
                        <m:sSubPr>
                          <m:ctrlPr>
                            <a:rPr lang="en-US" b="0" i="1" dirty="0">
                              <a:solidFill>
                                <a:schemeClr val="tx1">
                                  <a:lumMod val="50000"/>
                                  <a:lumOff val="50000"/>
                                </a:schemeClr>
                              </a:solidFill>
                              <a:latin typeface="Cambria Math" panose="02040503050406030204" pitchFamily="18" charset="0"/>
                              <a:ea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ea typeface="Cambria Math" panose="02040503050406030204" pitchFamily="18" charset="0"/>
                            </a:rPr>
                            <m:t>𝜉</m:t>
                          </m:r>
                        </m:e>
                        <m:sub>
                          <m:r>
                            <a:rPr lang="en-US" b="0" i="1" dirty="0">
                              <a:solidFill>
                                <a:schemeClr val="tx1">
                                  <a:lumMod val="50000"/>
                                  <a:lumOff val="50000"/>
                                </a:schemeClr>
                              </a:solidFill>
                              <a:latin typeface="Cambria Math" panose="02040503050406030204" pitchFamily="18" charset="0"/>
                              <a:ea typeface="Cambria Math" panose="02040503050406030204" pitchFamily="18" charset="0"/>
                            </a:rPr>
                            <m:t>𝑖</m:t>
                          </m:r>
                        </m:sub>
                      </m:sSub>
                      <m:r>
                        <a:rPr lang="en-US" b="0" i="1" dirty="0">
                          <a:solidFill>
                            <a:schemeClr val="tx1">
                              <a:lumMod val="50000"/>
                              <a:lumOff val="50000"/>
                            </a:schemeClr>
                          </a:solidFill>
                          <a:latin typeface="Cambria Math" panose="02040503050406030204" pitchFamily="18" charset="0"/>
                          <a:ea typeface="Cambria Math" panose="02040503050406030204" pitchFamily="18" charset="0"/>
                        </a:rPr>
                        <m:t>=</m:t>
                      </m:r>
                      <m:r>
                        <m:rPr>
                          <m:sty m:val="p"/>
                        </m:rPr>
                        <a:rPr lang="en-US" b="0" i="0" dirty="0">
                          <a:solidFill>
                            <a:schemeClr val="tx1">
                              <a:lumMod val="50000"/>
                              <a:lumOff val="50000"/>
                            </a:schemeClr>
                          </a:solidFill>
                          <a:latin typeface="Cambria Math" panose="02040503050406030204" pitchFamily="18" charset="0"/>
                          <a:ea typeface="Cambria Math" panose="02040503050406030204" pitchFamily="18" charset="0"/>
                        </a:rPr>
                        <m:t>max</m:t>
                      </m:r>
                      <m:r>
                        <a:rPr lang="en-US" b="0" i="1" dirty="0">
                          <a:solidFill>
                            <a:schemeClr val="tx1">
                              <a:lumMod val="50000"/>
                              <a:lumOff val="50000"/>
                            </a:schemeClr>
                          </a:solidFill>
                          <a:latin typeface="Cambria Math" panose="02040503050406030204" pitchFamily="18" charset="0"/>
                          <a:ea typeface="Cambria Math" panose="02040503050406030204" pitchFamily="18" charset="0"/>
                        </a:rPr>
                        <m:t>⁡(0, </m:t>
                      </m:r>
                      <m:r>
                        <a:rPr lang="en-US" b="0" i="1" dirty="0">
                          <a:solidFill>
                            <a:schemeClr val="tx1">
                              <a:lumMod val="50000"/>
                              <a:lumOff val="50000"/>
                            </a:schemeClr>
                          </a:solidFill>
                          <a:latin typeface="Cambria Math" panose="02040503050406030204" pitchFamily="18" charset="0"/>
                          <a:ea typeface="Cambria Math" panose="02040503050406030204" pitchFamily="18" charset="0"/>
                        </a:rPr>
                        <m:t>𝛾</m:t>
                      </m:r>
                      <m:r>
                        <a:rPr lang="en-US" b="0" i="1" dirty="0">
                          <a:solidFill>
                            <a:schemeClr val="tx1">
                              <a:lumMod val="50000"/>
                              <a:lumOff val="50000"/>
                            </a:schemeClr>
                          </a:solidFill>
                          <a:latin typeface="Cambria Math" panose="02040503050406030204" pitchFamily="18" charset="0"/>
                          <a:ea typeface="Cambria Math" panose="02040503050406030204" pitchFamily="18" charset="0"/>
                        </a:rPr>
                        <m:t>−</m:t>
                      </m:r>
                      <m:sSub>
                        <m:sSubPr>
                          <m:ctrlPr>
                            <a:rPr lang="en-US" b="0" i="1" dirty="0">
                              <a:solidFill>
                                <a:schemeClr val="tx1">
                                  <a:lumMod val="50000"/>
                                  <a:lumOff val="50000"/>
                                </a:schemeClr>
                              </a:solidFill>
                              <a:latin typeface="Cambria Math" panose="02040503050406030204" pitchFamily="18" charset="0"/>
                              <a:ea typeface="Cambria Math" panose="02040503050406030204" pitchFamily="18" charset="0"/>
                            </a:rPr>
                          </m:ctrlPr>
                        </m:sSubPr>
                        <m:e>
                          <m:r>
                            <a:rPr lang="en-US" b="0" i="1" dirty="0">
                              <a:solidFill>
                                <a:schemeClr val="tx1">
                                  <a:lumMod val="50000"/>
                                  <a:lumOff val="50000"/>
                                </a:schemeClr>
                              </a:solidFill>
                              <a:latin typeface="Cambria Math" panose="02040503050406030204" pitchFamily="18" charset="0"/>
                              <a:ea typeface="Cambria Math" panose="02040503050406030204" pitchFamily="18" charset="0"/>
                            </a:rPr>
                            <m:t>𝑦</m:t>
                          </m:r>
                        </m:e>
                        <m:sub>
                          <m:r>
                            <a:rPr lang="en-US" b="0" i="1" dirty="0">
                              <a:solidFill>
                                <a:schemeClr val="tx1">
                                  <a:lumMod val="50000"/>
                                  <a:lumOff val="50000"/>
                                </a:schemeClr>
                              </a:solidFill>
                              <a:latin typeface="Cambria Math" panose="02040503050406030204" pitchFamily="18" charset="0"/>
                              <a:ea typeface="Cambria Math" panose="02040503050406030204" pitchFamily="18" charset="0"/>
                            </a:rPr>
                            <m:t>𝑖</m:t>
                          </m:r>
                        </m:sub>
                      </m:sSub>
                      <m:sSup>
                        <m:sSupPr>
                          <m:ctrlPr>
                            <a:rPr lang="en-US" b="1" i="1" dirty="0">
                              <a:solidFill>
                                <a:schemeClr val="tx1">
                                  <a:lumMod val="50000"/>
                                  <a:lumOff val="50000"/>
                                </a:schemeClr>
                              </a:solidFill>
                              <a:latin typeface="Cambria Math" panose="02040503050406030204" pitchFamily="18" charset="0"/>
                              <a:ea typeface="Cambria Math" panose="02040503050406030204" pitchFamily="18" charset="0"/>
                            </a:rPr>
                          </m:ctrlPr>
                        </m:sSupPr>
                        <m:e>
                          <m:r>
                            <a:rPr lang="en-US" b="1" i="1" dirty="0">
                              <a:solidFill>
                                <a:schemeClr val="tx1">
                                  <a:lumMod val="50000"/>
                                  <a:lumOff val="50000"/>
                                </a:schemeClr>
                              </a:solidFill>
                              <a:latin typeface="Cambria Math" panose="02040503050406030204" pitchFamily="18" charset="0"/>
                              <a:ea typeface="Cambria Math" panose="02040503050406030204" pitchFamily="18" charset="0"/>
                            </a:rPr>
                            <m:t>𝒘</m:t>
                          </m:r>
                        </m:e>
                        <m:sup>
                          <m:r>
                            <a:rPr lang="en-US" b="0" i="1" dirty="0">
                              <a:solidFill>
                                <a:schemeClr val="tx1">
                                  <a:lumMod val="50000"/>
                                  <a:lumOff val="50000"/>
                                </a:schemeClr>
                              </a:solidFill>
                              <a:latin typeface="Cambria Math" panose="02040503050406030204" pitchFamily="18" charset="0"/>
                              <a:ea typeface="Cambria Math" panose="02040503050406030204" pitchFamily="18" charset="0"/>
                            </a:rPr>
                            <m:t>𝑇</m:t>
                          </m:r>
                        </m:sup>
                      </m:sSup>
                      <m:sSub>
                        <m:sSubPr>
                          <m:ctrlPr>
                            <a:rPr lang="en-US" i="1" dirty="0">
                              <a:solidFill>
                                <a:schemeClr val="tx1">
                                  <a:lumMod val="50000"/>
                                  <a:lumOff val="50000"/>
                                </a:schemeClr>
                              </a:solidFill>
                              <a:latin typeface="Cambria Math" panose="02040503050406030204" pitchFamily="18" charset="0"/>
                              <a:ea typeface="Cambria Math" panose="02040503050406030204" pitchFamily="18" charset="0"/>
                            </a:rPr>
                          </m:ctrlPr>
                        </m:sSubPr>
                        <m:e>
                          <m:r>
                            <a:rPr lang="en-US" b="1" i="1" dirty="0">
                              <a:solidFill>
                                <a:schemeClr val="tx1">
                                  <a:lumMod val="50000"/>
                                  <a:lumOff val="50000"/>
                                </a:schemeClr>
                              </a:solidFill>
                              <a:latin typeface="Cambria Math" panose="02040503050406030204" pitchFamily="18" charset="0"/>
                              <a:ea typeface="Cambria Math" panose="02040503050406030204" pitchFamily="18" charset="0"/>
                            </a:rPr>
                            <m:t>𝒙</m:t>
                          </m:r>
                        </m:e>
                        <m:sub>
                          <m:r>
                            <a:rPr lang="en-US" b="0" i="1" dirty="0">
                              <a:solidFill>
                                <a:schemeClr val="tx1">
                                  <a:lumMod val="50000"/>
                                  <a:lumOff val="50000"/>
                                </a:schemeClr>
                              </a:solidFill>
                              <a:latin typeface="Cambria Math" panose="02040503050406030204" pitchFamily="18" charset="0"/>
                              <a:ea typeface="Cambria Math" panose="02040503050406030204" pitchFamily="18" charset="0"/>
                            </a:rPr>
                            <m:t>𝑖</m:t>
                          </m:r>
                        </m:sub>
                      </m:sSub>
                      <m:r>
                        <a:rPr lang="en-US" b="0" i="1" dirty="0">
                          <a:solidFill>
                            <a:schemeClr val="tx1">
                              <a:lumMod val="50000"/>
                              <a:lumOff val="50000"/>
                            </a:schemeClr>
                          </a:solidFill>
                          <a:latin typeface="Cambria Math" panose="02040503050406030204" pitchFamily="18" charset="0"/>
                          <a:ea typeface="Cambria Math" panose="02040503050406030204" pitchFamily="18" charset="0"/>
                        </a:rPr>
                        <m:t>)</m:t>
                      </m:r>
                    </m:oMath>
                  </m:oMathPara>
                </a14:m>
                <a:endParaRPr lang="en-US" dirty="0">
                  <a:solidFill>
                    <a:schemeClr val="tx1">
                      <a:lumMod val="50000"/>
                      <a:lumOff val="50000"/>
                    </a:schemeClr>
                  </a:solidFill>
                </a:endParaRPr>
              </a:p>
              <a:p>
                <a:r>
                  <a:rPr lang="en-US" dirty="0"/>
                  <a:t>Observe that when </a:t>
                </a:r>
                <a14:m>
                  <m:oMath xmlns:m="http://schemas.openxmlformats.org/officeDocument/2006/math">
                    <m:sSub>
                      <m:sSubPr>
                        <m:ctrlPr>
                          <a:rPr lang="en-US" i="1" dirty="0">
                            <a:solidFill>
                              <a:schemeClr val="tx1">
                                <a:lumMod val="50000"/>
                                <a:lumOff val="50000"/>
                              </a:schemeClr>
                            </a:solidFill>
                            <a:latin typeface="Cambria Math" panose="02040503050406030204" pitchFamily="18" charset="0"/>
                            <a:ea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ea typeface="Cambria Math" panose="02040503050406030204" pitchFamily="18" charset="0"/>
                          </a:rPr>
                          <m:t>𝜉</m:t>
                        </m:r>
                      </m:e>
                      <m:sub>
                        <m:r>
                          <a:rPr lang="en-US" i="1" dirty="0">
                            <a:solidFill>
                              <a:schemeClr val="tx1">
                                <a:lumMod val="50000"/>
                                <a:lumOff val="50000"/>
                              </a:schemeClr>
                            </a:solidFill>
                            <a:latin typeface="Cambria Math" panose="02040503050406030204" pitchFamily="18" charset="0"/>
                            <a:ea typeface="Cambria Math" panose="02040503050406030204" pitchFamily="18" charset="0"/>
                          </a:rPr>
                          <m:t>𝑖</m:t>
                        </m:r>
                      </m:sub>
                    </m:sSub>
                    <m:r>
                      <a:rPr lang="en-US" b="0" i="1" dirty="0">
                        <a:solidFill>
                          <a:schemeClr val="tx1">
                            <a:lumMod val="50000"/>
                            <a:lumOff val="50000"/>
                          </a:schemeClr>
                        </a:solidFill>
                        <a:latin typeface="Cambria Math" panose="02040503050406030204" pitchFamily="18" charset="0"/>
                        <a:ea typeface="Cambria Math" panose="02040503050406030204" pitchFamily="18" charset="0"/>
                      </a:rPr>
                      <m:t>=0</m:t>
                    </m:r>
                  </m:oMath>
                </a14:m>
                <a:r>
                  <a:rPr lang="en-US" dirty="0"/>
                  <a:t>, the example </a:t>
                </a:r>
                <a14:m>
                  <m:oMath xmlns:m="http://schemas.openxmlformats.org/officeDocument/2006/math">
                    <m:sSub>
                      <m:sSubPr>
                        <m:ctrlPr>
                          <a:rPr lang="en-US" b="1" i="1" dirty="0">
                            <a:solidFill>
                              <a:schemeClr val="tx1">
                                <a:lumMod val="50000"/>
                                <a:lumOff val="50000"/>
                              </a:schemeClr>
                            </a:solidFill>
                            <a:latin typeface="Cambria Math" panose="02040503050406030204" pitchFamily="18" charset="0"/>
                            <a:ea typeface="Cambria Math" panose="02040503050406030204" pitchFamily="18" charset="0"/>
                          </a:rPr>
                        </m:ctrlPr>
                      </m:sSubPr>
                      <m:e>
                        <m:r>
                          <a:rPr lang="en-US" b="1" i="1" dirty="0">
                            <a:solidFill>
                              <a:schemeClr val="tx1">
                                <a:lumMod val="50000"/>
                                <a:lumOff val="50000"/>
                              </a:schemeClr>
                            </a:solidFill>
                            <a:latin typeface="Cambria Math" panose="02040503050406030204" pitchFamily="18" charset="0"/>
                            <a:ea typeface="Cambria Math" panose="02040503050406030204" pitchFamily="18" charset="0"/>
                          </a:rPr>
                          <m:t>𝒙</m:t>
                        </m:r>
                      </m:e>
                      <m:sub>
                        <m:r>
                          <a:rPr lang="en-US" b="0" i="1" dirty="0">
                            <a:solidFill>
                              <a:schemeClr val="tx1">
                                <a:lumMod val="50000"/>
                                <a:lumOff val="50000"/>
                              </a:schemeClr>
                            </a:solidFill>
                            <a:latin typeface="Cambria Math" panose="02040503050406030204" pitchFamily="18" charset="0"/>
                            <a:ea typeface="Cambria Math" panose="02040503050406030204" pitchFamily="18" charset="0"/>
                          </a:rPr>
                          <m:t>𝑖</m:t>
                        </m:r>
                      </m:sub>
                    </m:sSub>
                  </m:oMath>
                </a14:m>
                <a:r>
                  <a:rPr lang="en-US" dirty="0"/>
                  <a:t> has margin at least </a:t>
                </a:r>
                <a14:m>
                  <m:oMath xmlns:m="http://schemas.openxmlformats.org/officeDocument/2006/math">
                    <m:r>
                      <a:rPr lang="en-US" i="1" dirty="0">
                        <a:solidFill>
                          <a:schemeClr val="tx1">
                            <a:lumMod val="50000"/>
                            <a:lumOff val="50000"/>
                          </a:schemeClr>
                        </a:solidFill>
                        <a:latin typeface="Cambria Math" panose="02040503050406030204" pitchFamily="18" charset="0"/>
                        <a:ea typeface="Cambria Math" panose="02040503050406030204" pitchFamily="18" charset="0"/>
                      </a:rPr>
                      <m:t>𝛾</m:t>
                    </m:r>
                  </m:oMath>
                </a14:m>
                <a:r>
                  <a:rPr lang="en-US" dirty="0"/>
                  <a:t>. Otherwise, it grows linearly with </a:t>
                </a:r>
                <a14:m>
                  <m:oMath xmlns:m="http://schemas.openxmlformats.org/officeDocument/2006/math">
                    <m:sSub>
                      <m:sSubPr>
                        <m:ctrlPr>
                          <a:rPr lang="en-US" i="1" dirty="0">
                            <a:solidFill>
                              <a:schemeClr val="tx1">
                                <a:lumMod val="50000"/>
                                <a:lumOff val="50000"/>
                              </a:schemeClr>
                            </a:solidFill>
                            <a:latin typeface="Cambria Math" panose="02040503050406030204" pitchFamily="18" charset="0"/>
                            <a:ea typeface="Cambria Math" panose="02040503050406030204" pitchFamily="18" charset="0"/>
                          </a:rPr>
                        </m:ctrlPr>
                      </m:sSubPr>
                      <m:e>
                        <m:r>
                          <a:rPr lang="en-US" b="0" i="1" dirty="0" smtClean="0">
                            <a:solidFill>
                              <a:schemeClr val="tx1">
                                <a:lumMod val="50000"/>
                                <a:lumOff val="50000"/>
                              </a:schemeClr>
                            </a:solidFill>
                            <a:latin typeface="Cambria Math" panose="02040503050406030204" pitchFamily="18" charset="0"/>
                            <a:ea typeface="Cambria Math" panose="02040503050406030204" pitchFamily="18" charset="0"/>
                          </a:rPr>
                          <m:t>−</m:t>
                        </m:r>
                        <m:r>
                          <a:rPr lang="en-US" i="1" dirty="0">
                            <a:solidFill>
                              <a:schemeClr val="tx1">
                                <a:lumMod val="50000"/>
                                <a:lumOff val="50000"/>
                              </a:schemeClr>
                            </a:solidFill>
                            <a:latin typeface="Cambria Math" panose="02040503050406030204" pitchFamily="18" charset="0"/>
                            <a:ea typeface="Cambria Math" panose="02040503050406030204" pitchFamily="18" charset="0"/>
                          </a:rPr>
                          <m:t>𝑦</m:t>
                        </m:r>
                      </m:e>
                      <m:sub>
                        <m:r>
                          <a:rPr lang="en-US" i="1" dirty="0">
                            <a:solidFill>
                              <a:schemeClr val="tx1">
                                <a:lumMod val="50000"/>
                                <a:lumOff val="50000"/>
                              </a:schemeClr>
                            </a:solidFill>
                            <a:latin typeface="Cambria Math" panose="02040503050406030204" pitchFamily="18" charset="0"/>
                            <a:ea typeface="Cambria Math" panose="02040503050406030204" pitchFamily="18" charset="0"/>
                          </a:rPr>
                          <m:t>𝑖</m:t>
                        </m:r>
                      </m:sub>
                    </m:sSub>
                    <m:sSup>
                      <m:sSupPr>
                        <m:ctrlPr>
                          <a:rPr lang="en-US" b="1" i="1" dirty="0">
                            <a:solidFill>
                              <a:schemeClr val="tx1">
                                <a:lumMod val="50000"/>
                                <a:lumOff val="50000"/>
                              </a:schemeClr>
                            </a:solidFill>
                            <a:latin typeface="Cambria Math" panose="02040503050406030204" pitchFamily="18" charset="0"/>
                            <a:ea typeface="Cambria Math" panose="02040503050406030204" pitchFamily="18" charset="0"/>
                          </a:rPr>
                        </m:ctrlPr>
                      </m:sSupPr>
                      <m:e>
                        <m:r>
                          <a:rPr lang="en-US" b="1" i="1" dirty="0">
                            <a:solidFill>
                              <a:schemeClr val="tx1">
                                <a:lumMod val="50000"/>
                                <a:lumOff val="50000"/>
                              </a:schemeClr>
                            </a:solidFill>
                            <a:latin typeface="Cambria Math" panose="02040503050406030204" pitchFamily="18" charset="0"/>
                            <a:ea typeface="Cambria Math" panose="02040503050406030204" pitchFamily="18" charset="0"/>
                          </a:rPr>
                          <m:t>𝒘</m:t>
                        </m:r>
                      </m:e>
                      <m:sup>
                        <m:r>
                          <a:rPr lang="en-US" b="0" i="1" dirty="0">
                            <a:solidFill>
                              <a:schemeClr val="tx1">
                                <a:lumMod val="50000"/>
                                <a:lumOff val="50000"/>
                              </a:schemeClr>
                            </a:solidFill>
                            <a:latin typeface="Cambria Math" panose="02040503050406030204" pitchFamily="18" charset="0"/>
                            <a:ea typeface="Cambria Math" panose="02040503050406030204" pitchFamily="18" charset="0"/>
                          </a:rPr>
                          <m:t>𝑇</m:t>
                        </m:r>
                      </m:sup>
                    </m:sSup>
                    <m:sSub>
                      <m:sSubPr>
                        <m:ctrlPr>
                          <a:rPr lang="en-US" b="1" i="1" dirty="0">
                            <a:solidFill>
                              <a:schemeClr val="tx1">
                                <a:lumMod val="50000"/>
                                <a:lumOff val="50000"/>
                              </a:schemeClr>
                            </a:solidFill>
                            <a:latin typeface="Cambria Math" panose="02040503050406030204" pitchFamily="18" charset="0"/>
                            <a:ea typeface="Cambria Math" panose="02040503050406030204" pitchFamily="18" charset="0"/>
                          </a:rPr>
                        </m:ctrlPr>
                      </m:sSubPr>
                      <m:e>
                        <m:r>
                          <a:rPr lang="en-US" b="1" i="1" dirty="0">
                            <a:solidFill>
                              <a:schemeClr val="tx1">
                                <a:lumMod val="50000"/>
                                <a:lumOff val="50000"/>
                              </a:schemeClr>
                            </a:solidFill>
                            <a:latin typeface="Cambria Math" panose="02040503050406030204" pitchFamily="18" charset="0"/>
                            <a:ea typeface="Cambria Math" panose="02040503050406030204" pitchFamily="18" charset="0"/>
                          </a:rPr>
                          <m:t>𝒙</m:t>
                        </m:r>
                      </m:e>
                      <m:sub>
                        <m:r>
                          <a:rPr lang="en-US" b="0" i="1" dirty="0">
                            <a:solidFill>
                              <a:schemeClr val="tx1">
                                <a:lumMod val="50000"/>
                                <a:lumOff val="50000"/>
                              </a:schemeClr>
                            </a:solidFill>
                            <a:latin typeface="Cambria Math" panose="02040503050406030204" pitchFamily="18" charset="0"/>
                            <a:ea typeface="Cambria Math" panose="02040503050406030204" pitchFamily="18" charset="0"/>
                          </a:rPr>
                          <m:t>𝑖</m:t>
                        </m:r>
                      </m:sub>
                    </m:sSub>
                    <m:r>
                      <a:rPr lang="en-US" b="1" i="1" dirty="0">
                        <a:solidFill>
                          <a:schemeClr val="tx1">
                            <a:lumMod val="50000"/>
                            <a:lumOff val="50000"/>
                          </a:schemeClr>
                        </a:solidFill>
                        <a:latin typeface="Cambria Math" panose="02040503050406030204" pitchFamily="18" charset="0"/>
                        <a:ea typeface="Cambria Math" panose="02040503050406030204" pitchFamily="18" charset="0"/>
                      </a:rPr>
                      <m:t> </m:t>
                    </m:r>
                  </m:oMath>
                </a14:m>
                <a:endParaRPr lang="en-US" dirty="0"/>
              </a:p>
              <a:p>
                <a:r>
                  <a:rPr lang="en-US" dirty="0"/>
                  <a:t>Denote: </a:t>
                </a:r>
                <a14:m>
                  <m:oMath xmlns:m="http://schemas.openxmlformats.org/officeDocument/2006/math">
                    <m:sSub>
                      <m:sSubPr>
                        <m:ctrlPr>
                          <a:rPr lang="en-US" b="0" i="1" dirty="0">
                            <a:solidFill>
                              <a:schemeClr val="tx1">
                                <a:lumMod val="50000"/>
                                <a:lumOff val="50000"/>
                              </a:schemeClr>
                            </a:solidFill>
                            <a:latin typeface="Cambria Math" panose="02040503050406030204" pitchFamily="18" charset="0"/>
                          </a:rPr>
                        </m:ctrlPr>
                      </m:sSubPr>
                      <m:e>
                        <m:r>
                          <a:rPr lang="en-US" b="0" i="1" dirty="0">
                            <a:solidFill>
                              <a:schemeClr val="tx1">
                                <a:lumMod val="50000"/>
                                <a:lumOff val="50000"/>
                              </a:schemeClr>
                            </a:solidFill>
                            <a:latin typeface="Cambria Math" panose="02040503050406030204" pitchFamily="18" charset="0"/>
                          </a:rPr>
                          <m:t>𝐷</m:t>
                        </m:r>
                      </m:e>
                      <m:sub>
                        <m:r>
                          <a:rPr lang="en-US" b="0" i="1" dirty="0">
                            <a:solidFill>
                              <a:schemeClr val="tx1">
                                <a:lumMod val="50000"/>
                                <a:lumOff val="50000"/>
                              </a:schemeClr>
                            </a:solidFill>
                            <a:latin typeface="Cambria Math" panose="02040503050406030204" pitchFamily="18" charset="0"/>
                          </a:rPr>
                          <m:t>2</m:t>
                        </m:r>
                      </m:sub>
                    </m:sSub>
                    <m:r>
                      <a:rPr lang="en-US" b="0" i="1" dirty="0">
                        <a:solidFill>
                          <a:schemeClr val="tx1">
                            <a:lumMod val="50000"/>
                            <a:lumOff val="50000"/>
                          </a:schemeClr>
                        </a:solidFill>
                        <a:latin typeface="Cambria Math" panose="02040503050406030204" pitchFamily="18" charset="0"/>
                      </a:rPr>
                      <m:t>=</m:t>
                    </m:r>
                    <m:sSup>
                      <m:sSupPr>
                        <m:ctrlPr>
                          <a:rPr lang="en-US" b="0" i="1" dirty="0">
                            <a:solidFill>
                              <a:schemeClr val="tx1">
                                <a:lumMod val="50000"/>
                                <a:lumOff val="50000"/>
                              </a:schemeClr>
                            </a:solidFill>
                            <a:latin typeface="Cambria Math" panose="02040503050406030204" pitchFamily="18" charset="0"/>
                          </a:rPr>
                        </m:ctrlPr>
                      </m:sSupPr>
                      <m:e>
                        <m:r>
                          <a:rPr lang="en-US" b="0" i="1" dirty="0">
                            <a:solidFill>
                              <a:schemeClr val="tx1">
                                <a:lumMod val="50000"/>
                                <a:lumOff val="50000"/>
                              </a:schemeClr>
                            </a:solidFill>
                            <a:latin typeface="Cambria Math" panose="02040503050406030204" pitchFamily="18" charset="0"/>
                          </a:rPr>
                          <m:t>[</m:t>
                        </m:r>
                        <m:nary>
                          <m:naryPr>
                            <m:chr m:val="∑"/>
                            <m:subHide m:val="on"/>
                            <m:supHide m:val="on"/>
                            <m:ctrlPr>
                              <a:rPr lang="en-US" b="0" i="1" dirty="0">
                                <a:solidFill>
                                  <a:schemeClr val="tx1">
                                    <a:lumMod val="50000"/>
                                    <a:lumOff val="50000"/>
                                  </a:schemeClr>
                                </a:solidFill>
                                <a:latin typeface="Cambria Math" panose="02040503050406030204" pitchFamily="18" charset="0"/>
                              </a:rPr>
                            </m:ctrlPr>
                          </m:naryPr>
                          <m:sub/>
                          <m:sup/>
                          <m:e>
                            <m:sSup>
                              <m:sSupPr>
                                <m:ctrlPr>
                                  <a:rPr lang="en-US" b="0" i="1" dirty="0">
                                    <a:solidFill>
                                      <a:schemeClr val="tx1">
                                        <a:lumMod val="50000"/>
                                        <a:lumOff val="50000"/>
                                      </a:schemeClr>
                                    </a:solidFill>
                                    <a:latin typeface="Cambria Math" panose="02040503050406030204" pitchFamily="18" charset="0"/>
                                  </a:rPr>
                                </m:ctrlPr>
                              </m:sSupPr>
                              <m:e>
                                <m:sSub>
                                  <m:sSubPr>
                                    <m:ctrlPr>
                                      <a:rPr lang="en-US" i="1" dirty="0">
                                        <a:solidFill>
                                          <a:schemeClr val="tx1">
                                            <a:lumMod val="50000"/>
                                            <a:lumOff val="50000"/>
                                          </a:schemeClr>
                                        </a:solidFill>
                                        <a:latin typeface="Cambria Math" panose="02040503050406030204" pitchFamily="18" charset="0"/>
                                        <a:ea typeface="Cambria Math" panose="02040503050406030204" pitchFamily="18" charset="0"/>
                                      </a:rPr>
                                    </m:ctrlPr>
                                  </m:sSubPr>
                                  <m:e>
                                    <m:r>
                                      <a:rPr lang="en-US" b="0" i="1" dirty="0">
                                        <a:solidFill>
                                          <a:schemeClr val="tx1">
                                            <a:lumMod val="50000"/>
                                            <a:lumOff val="50000"/>
                                          </a:schemeClr>
                                        </a:solidFill>
                                        <a:latin typeface="Cambria Math" panose="02040503050406030204" pitchFamily="18" charset="0"/>
                                        <a:ea typeface="Cambria Math" panose="02040503050406030204" pitchFamily="18" charset="0"/>
                                      </a:rPr>
                                      <m:t>{</m:t>
                                    </m:r>
                                    <m:r>
                                      <a:rPr lang="en-US" i="1" dirty="0">
                                        <a:solidFill>
                                          <a:schemeClr val="tx1">
                                            <a:lumMod val="50000"/>
                                            <a:lumOff val="50000"/>
                                          </a:schemeClr>
                                        </a:solidFill>
                                        <a:latin typeface="Cambria Math" panose="02040503050406030204" pitchFamily="18" charset="0"/>
                                        <a:ea typeface="Cambria Math" panose="02040503050406030204" pitchFamily="18" charset="0"/>
                                      </a:rPr>
                                      <m:t>𝜉</m:t>
                                    </m:r>
                                  </m:e>
                                  <m:sub>
                                    <m:r>
                                      <a:rPr lang="en-US" i="1" dirty="0">
                                        <a:solidFill>
                                          <a:schemeClr val="tx1">
                                            <a:lumMod val="50000"/>
                                            <a:lumOff val="50000"/>
                                          </a:schemeClr>
                                        </a:solidFill>
                                        <a:latin typeface="Cambria Math" panose="02040503050406030204" pitchFamily="18" charset="0"/>
                                        <a:ea typeface="Cambria Math" panose="02040503050406030204" pitchFamily="18" charset="0"/>
                                      </a:rPr>
                                      <m:t>𝑖</m:t>
                                    </m:r>
                                  </m:sub>
                                </m:sSub>
                                <m:r>
                                  <a:rPr lang="en-US" b="0" i="1" dirty="0">
                                    <a:solidFill>
                                      <a:schemeClr val="tx1">
                                        <a:lumMod val="50000"/>
                                        <a:lumOff val="50000"/>
                                      </a:schemeClr>
                                    </a:solidFill>
                                    <a:latin typeface="Cambria Math" panose="02040503050406030204" pitchFamily="18" charset="0"/>
                                    <a:ea typeface="Cambria Math" panose="02040503050406030204" pitchFamily="18" charset="0"/>
                                  </a:rPr>
                                  <m:t>}</m:t>
                                </m:r>
                              </m:e>
                              <m:sup>
                                <m:r>
                                  <a:rPr lang="en-US" b="0" i="1" dirty="0">
                                    <a:solidFill>
                                      <a:schemeClr val="tx1">
                                        <a:lumMod val="50000"/>
                                        <a:lumOff val="50000"/>
                                      </a:schemeClr>
                                    </a:solidFill>
                                    <a:latin typeface="Cambria Math" panose="02040503050406030204" pitchFamily="18" charset="0"/>
                                  </a:rPr>
                                  <m:t>2</m:t>
                                </m:r>
                              </m:sup>
                            </m:sSup>
                          </m:e>
                        </m:nary>
                        <m:r>
                          <a:rPr lang="en-US" b="0" i="1" dirty="0">
                            <a:solidFill>
                              <a:schemeClr val="tx1">
                                <a:lumMod val="50000"/>
                                <a:lumOff val="50000"/>
                              </a:schemeClr>
                            </a:solidFill>
                            <a:latin typeface="Cambria Math" panose="02040503050406030204" pitchFamily="18" charset="0"/>
                          </a:rPr>
                          <m:t>]</m:t>
                        </m:r>
                      </m:e>
                      <m:sup>
                        <m:f>
                          <m:fPr>
                            <m:ctrlPr>
                              <a:rPr lang="en-US" b="0" i="1" dirty="0">
                                <a:solidFill>
                                  <a:schemeClr val="tx1">
                                    <a:lumMod val="50000"/>
                                    <a:lumOff val="50000"/>
                                  </a:schemeClr>
                                </a:solidFill>
                                <a:latin typeface="Cambria Math" panose="02040503050406030204" pitchFamily="18" charset="0"/>
                              </a:rPr>
                            </m:ctrlPr>
                          </m:fPr>
                          <m:num>
                            <m:r>
                              <a:rPr lang="en-US" b="0" i="1" dirty="0">
                                <a:solidFill>
                                  <a:schemeClr val="tx1">
                                    <a:lumMod val="50000"/>
                                    <a:lumOff val="50000"/>
                                  </a:schemeClr>
                                </a:solidFill>
                                <a:latin typeface="Cambria Math" panose="02040503050406030204" pitchFamily="18" charset="0"/>
                              </a:rPr>
                              <m:t>1</m:t>
                            </m:r>
                          </m:num>
                          <m:den>
                            <m:r>
                              <a:rPr lang="en-US" b="0" i="1" dirty="0">
                                <a:solidFill>
                                  <a:schemeClr val="tx1">
                                    <a:lumMod val="50000"/>
                                    <a:lumOff val="50000"/>
                                  </a:schemeClr>
                                </a:solidFill>
                                <a:latin typeface="Cambria Math" panose="02040503050406030204" pitchFamily="18" charset="0"/>
                              </a:rPr>
                              <m:t>2</m:t>
                            </m:r>
                          </m:den>
                        </m:f>
                      </m:sup>
                    </m:sSup>
                  </m:oMath>
                </a14:m>
                <a:endParaRPr lang="en-US" dirty="0"/>
              </a:p>
              <a:p>
                <a:r>
                  <a:rPr lang="en-US" dirty="0">
                    <a:solidFill>
                      <a:schemeClr val="accent1"/>
                    </a:solidFill>
                  </a:rPr>
                  <a:t>Theorem</a:t>
                </a:r>
                <a:r>
                  <a:rPr lang="en-US" dirty="0"/>
                  <a:t>: </a:t>
                </a:r>
              </a:p>
              <a:p>
                <a:pPr lvl="1"/>
                <a:r>
                  <a:rPr lang="en-US" dirty="0"/>
                  <a:t>The perceptron is guaranteed to make </a:t>
                </a:r>
                <a:br>
                  <a:rPr lang="en-US" dirty="0"/>
                </a:br>
                <a:r>
                  <a:rPr lang="en-US" dirty="0"/>
                  <a:t>no more than </a:t>
                </a:r>
                <a14:m>
                  <m:oMath xmlns:m="http://schemas.openxmlformats.org/officeDocument/2006/math">
                    <m:sSup>
                      <m:sSupPr>
                        <m:ctrlPr>
                          <a:rPr lang="en-US" i="1" dirty="0">
                            <a:solidFill>
                              <a:schemeClr val="tx1">
                                <a:lumMod val="50000"/>
                                <a:lumOff val="50000"/>
                              </a:schemeClr>
                            </a:solidFill>
                            <a:latin typeface="Cambria Math" panose="02040503050406030204" pitchFamily="18" charset="0"/>
                          </a:rPr>
                        </m:ctrlPr>
                      </m:sSupPr>
                      <m:e>
                        <m:r>
                          <a:rPr lang="en-US" b="0" i="1" dirty="0">
                            <a:solidFill>
                              <a:schemeClr val="tx1">
                                <a:lumMod val="50000"/>
                                <a:lumOff val="50000"/>
                              </a:schemeClr>
                            </a:solidFill>
                            <a:latin typeface="Cambria Math" panose="02040503050406030204" pitchFamily="18" charset="0"/>
                          </a:rPr>
                          <m:t>(</m:t>
                        </m:r>
                        <m:f>
                          <m:fPr>
                            <m:ctrlPr>
                              <a:rPr lang="en-US" i="1" dirty="0">
                                <a:solidFill>
                                  <a:schemeClr val="tx1">
                                    <a:lumMod val="50000"/>
                                    <a:lumOff val="50000"/>
                                  </a:schemeClr>
                                </a:solidFill>
                                <a:latin typeface="Cambria Math" panose="02040503050406030204" pitchFamily="18" charset="0"/>
                              </a:rPr>
                            </m:ctrlPr>
                          </m:fPr>
                          <m:num>
                            <m:r>
                              <a:rPr lang="en-US" b="0" i="1" dirty="0">
                                <a:solidFill>
                                  <a:schemeClr val="tx1">
                                    <a:lumMod val="50000"/>
                                    <a:lumOff val="50000"/>
                                  </a:schemeClr>
                                </a:solidFill>
                                <a:latin typeface="Cambria Math" panose="02040503050406030204" pitchFamily="18" charset="0"/>
                              </a:rPr>
                              <m:t>𝑅</m:t>
                            </m:r>
                            <m:r>
                              <a:rPr lang="en-US" b="0" i="1" dirty="0">
                                <a:solidFill>
                                  <a:schemeClr val="tx1">
                                    <a:lumMod val="50000"/>
                                    <a:lumOff val="50000"/>
                                  </a:schemeClr>
                                </a:solidFill>
                                <a:latin typeface="Cambria Math" panose="02040503050406030204" pitchFamily="18" charset="0"/>
                              </a:rPr>
                              <m:t>+</m:t>
                            </m:r>
                            <m:sSub>
                              <m:sSubPr>
                                <m:ctrlPr>
                                  <a:rPr lang="en-US" b="0" i="1" dirty="0">
                                    <a:solidFill>
                                      <a:schemeClr val="tx1">
                                        <a:lumMod val="50000"/>
                                        <a:lumOff val="50000"/>
                                      </a:schemeClr>
                                    </a:solidFill>
                                    <a:latin typeface="Cambria Math" panose="02040503050406030204" pitchFamily="18" charset="0"/>
                                  </a:rPr>
                                </m:ctrlPr>
                              </m:sSubPr>
                              <m:e>
                                <m:r>
                                  <a:rPr lang="en-US" b="0" i="1" dirty="0">
                                    <a:solidFill>
                                      <a:schemeClr val="tx1">
                                        <a:lumMod val="50000"/>
                                        <a:lumOff val="50000"/>
                                      </a:schemeClr>
                                    </a:solidFill>
                                    <a:latin typeface="Cambria Math" panose="02040503050406030204" pitchFamily="18" charset="0"/>
                                  </a:rPr>
                                  <m:t>𝐷</m:t>
                                </m:r>
                              </m:e>
                              <m:sub>
                                <m:r>
                                  <a:rPr lang="en-US" b="0" i="1" dirty="0">
                                    <a:solidFill>
                                      <a:schemeClr val="tx1">
                                        <a:lumMod val="50000"/>
                                        <a:lumOff val="50000"/>
                                      </a:schemeClr>
                                    </a:solidFill>
                                    <a:latin typeface="Cambria Math" panose="02040503050406030204" pitchFamily="18" charset="0"/>
                                  </a:rPr>
                                  <m:t>2</m:t>
                                </m:r>
                              </m:sub>
                            </m:sSub>
                          </m:num>
                          <m:den>
                            <m:r>
                              <a:rPr lang="en-US" i="1" dirty="0">
                                <a:solidFill>
                                  <a:schemeClr val="tx1">
                                    <a:lumMod val="50000"/>
                                    <a:lumOff val="50000"/>
                                  </a:schemeClr>
                                </a:solidFill>
                                <a:latin typeface="Cambria Math" panose="02040503050406030204" pitchFamily="18" charset="0"/>
                                <a:ea typeface="Cambria Math" panose="02040503050406030204" pitchFamily="18" charset="0"/>
                              </a:rPr>
                              <m:t>𝛾</m:t>
                            </m:r>
                          </m:den>
                        </m:f>
                        <m:r>
                          <a:rPr lang="en-US" b="0" i="1" dirty="0">
                            <a:solidFill>
                              <a:schemeClr val="tx1">
                                <a:lumMod val="50000"/>
                                <a:lumOff val="50000"/>
                              </a:schemeClr>
                            </a:solidFill>
                            <a:latin typeface="Cambria Math" panose="02040503050406030204" pitchFamily="18" charset="0"/>
                          </a:rPr>
                          <m:t>)</m:t>
                        </m:r>
                      </m:e>
                      <m:sup>
                        <m:r>
                          <a:rPr lang="en-US" b="0" i="1" dirty="0">
                            <a:solidFill>
                              <a:schemeClr val="tx1">
                                <a:lumMod val="50000"/>
                                <a:lumOff val="50000"/>
                              </a:schemeClr>
                            </a:solidFill>
                            <a:latin typeface="Cambria Math" panose="02040503050406030204" pitchFamily="18" charset="0"/>
                          </a:rPr>
                          <m:t>2</m:t>
                        </m:r>
                      </m:sup>
                    </m:sSup>
                  </m:oMath>
                </a14:m>
                <a:r>
                  <a:rPr lang="en-US" dirty="0">
                    <a:solidFill>
                      <a:schemeClr val="tx1">
                        <a:lumMod val="50000"/>
                        <a:lumOff val="50000"/>
                      </a:schemeClr>
                    </a:solidFill>
                  </a:rPr>
                  <a:t> </a:t>
                </a:r>
                <a:r>
                  <a:rPr lang="en-US" dirty="0"/>
                  <a:t>mistakes on </a:t>
                </a:r>
                <a:br>
                  <a:rPr lang="en-US" dirty="0"/>
                </a:br>
                <a:r>
                  <a:rPr lang="en-US" dirty="0"/>
                  <a:t>any sequence of examples satisfying </a:t>
                </a:r>
                <a14:m>
                  <m:oMath xmlns:m="http://schemas.openxmlformats.org/officeDocument/2006/math">
                    <m:sSup>
                      <m:sSupPr>
                        <m:ctrlPr>
                          <a:rPr lang="en-US" b="0" i="1" dirty="0">
                            <a:latin typeface="Cambria Math" panose="02040503050406030204" pitchFamily="18" charset="0"/>
                          </a:rPr>
                        </m:ctrlPr>
                      </m:sSupPr>
                      <m:e>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b="1" i="1" dirty="0">
                                <a:latin typeface="Cambria Math" panose="02040503050406030204" pitchFamily="18" charset="0"/>
                              </a:rPr>
                              <m:t>𝒙</m:t>
                            </m:r>
                          </m:e>
                          <m:sub>
                            <m:r>
                              <a:rPr lang="en-US" i="1" dirty="0">
                                <a:latin typeface="Cambria Math" panose="02040503050406030204" pitchFamily="18" charset="0"/>
                              </a:rPr>
                              <m:t>𝑖</m:t>
                            </m:r>
                          </m:sub>
                        </m:sSub>
                        <m:r>
                          <a:rPr lang="en-US" i="1" dirty="0">
                            <a:latin typeface="Cambria Math" panose="02040503050406030204" pitchFamily="18" charset="0"/>
                          </a:rPr>
                          <m:t>||</m:t>
                        </m:r>
                      </m:e>
                      <m:sup>
                        <m:r>
                          <a:rPr lang="en-US" b="0" i="1" dirty="0">
                            <a:latin typeface="Cambria Math" panose="02040503050406030204" pitchFamily="18" charset="0"/>
                          </a:rPr>
                          <m:t>2</m:t>
                        </m:r>
                      </m:sup>
                    </m:sSup>
                    <m:r>
                      <a:rPr lang="en-US" b="0" i="1" dirty="0">
                        <a:latin typeface="Cambria Math" panose="02040503050406030204" pitchFamily="18" charset="0"/>
                      </a:rPr>
                      <m:t>&lt;</m:t>
                    </m:r>
                    <m:r>
                      <a:rPr lang="en-US" b="0" i="1" dirty="0">
                        <a:latin typeface="Cambria Math" panose="02040503050406030204" pitchFamily="18" charset="0"/>
                      </a:rPr>
                      <m:t>𝑅</m:t>
                    </m:r>
                  </m:oMath>
                </a14:m>
                <a:r>
                  <a:rPr lang="en-US" dirty="0"/>
                  <a:t> </a:t>
                </a:r>
              </a:p>
              <a:p>
                <a:r>
                  <a:rPr lang="en-US" dirty="0"/>
                  <a:t>Perceptron is expected to have some robustness to noise. </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667" t="-1653" r="-889"/>
                </a:stretch>
              </a:blipFill>
            </p:spPr>
            <p:txBody>
              <a:bodyPr/>
              <a:lstStyle/>
              <a:p>
                <a:r>
                  <a:rPr lang="en-US">
                    <a:noFill/>
                  </a:rPr>
                  <a:t> </a:t>
                </a:r>
              </a:p>
            </p:txBody>
          </p:sp>
        </mc:Fallback>
      </mc:AlternateContent>
      <p:grpSp>
        <p:nvGrpSpPr>
          <p:cNvPr id="7" name="Group 6"/>
          <p:cNvGrpSpPr/>
          <p:nvPr/>
        </p:nvGrpSpPr>
        <p:grpSpPr>
          <a:xfrm>
            <a:off x="5829840" y="2393664"/>
            <a:ext cx="2993297" cy="2052747"/>
            <a:chOff x="4038600" y="3467100"/>
            <a:chExt cx="4876800" cy="3238500"/>
          </a:xfrm>
        </p:grpSpPr>
        <p:sp>
          <p:nvSpPr>
            <p:cNvPr id="8" name="Line 4"/>
            <p:cNvSpPr>
              <a:spLocks noChangeShapeType="1"/>
            </p:cNvSpPr>
            <p:nvPr/>
          </p:nvSpPr>
          <p:spPr bwMode="auto">
            <a:xfrm>
              <a:off x="5181600" y="3581400"/>
              <a:ext cx="0" cy="2400300"/>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9" name="Line 5"/>
            <p:cNvSpPr>
              <a:spLocks noChangeShapeType="1"/>
            </p:cNvSpPr>
            <p:nvPr/>
          </p:nvSpPr>
          <p:spPr bwMode="auto">
            <a:xfrm>
              <a:off x="5181600" y="5981700"/>
              <a:ext cx="37338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10" name="Line 6"/>
            <p:cNvSpPr>
              <a:spLocks noChangeShapeType="1"/>
            </p:cNvSpPr>
            <p:nvPr/>
          </p:nvSpPr>
          <p:spPr bwMode="auto">
            <a:xfrm>
              <a:off x="4038600" y="5334000"/>
              <a:ext cx="2438400" cy="137160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 name="Line 7"/>
            <p:cNvSpPr>
              <a:spLocks noChangeShapeType="1"/>
            </p:cNvSpPr>
            <p:nvPr/>
          </p:nvSpPr>
          <p:spPr bwMode="auto">
            <a:xfrm flipV="1">
              <a:off x="5181600" y="5219700"/>
              <a:ext cx="609600" cy="762000"/>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12" name="Text Box 8"/>
            <p:cNvSpPr txBox="1">
              <a:spLocks noChangeArrowheads="1"/>
            </p:cNvSpPr>
            <p:nvPr/>
          </p:nvSpPr>
          <p:spPr bwMode="auto">
            <a:xfrm>
              <a:off x="5410201" y="4229100"/>
              <a:ext cx="447657" cy="764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700">
                  <a:solidFill>
                    <a:srgbClr val="9900CC"/>
                  </a:solidFill>
                </a:rPr>
                <a:t>-</a:t>
              </a:r>
            </a:p>
          </p:txBody>
        </p:sp>
        <p:sp>
          <p:nvSpPr>
            <p:cNvPr id="13" name="Text Box 9"/>
            <p:cNvSpPr txBox="1">
              <a:spLocks noChangeArrowheads="1"/>
            </p:cNvSpPr>
            <p:nvPr/>
          </p:nvSpPr>
          <p:spPr bwMode="auto">
            <a:xfrm>
              <a:off x="6400799" y="4229100"/>
              <a:ext cx="447657" cy="764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700">
                  <a:solidFill>
                    <a:srgbClr val="9900CC"/>
                  </a:solidFill>
                </a:rPr>
                <a:t>-</a:t>
              </a:r>
            </a:p>
          </p:txBody>
        </p:sp>
        <p:sp>
          <p:nvSpPr>
            <p:cNvPr id="14" name="Text Box 10"/>
            <p:cNvSpPr txBox="1">
              <a:spLocks noChangeArrowheads="1"/>
            </p:cNvSpPr>
            <p:nvPr/>
          </p:nvSpPr>
          <p:spPr bwMode="auto">
            <a:xfrm>
              <a:off x="5791200" y="4305301"/>
              <a:ext cx="447657" cy="764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700">
                  <a:solidFill>
                    <a:srgbClr val="9900CC"/>
                  </a:solidFill>
                </a:rPr>
                <a:t>-</a:t>
              </a:r>
            </a:p>
          </p:txBody>
        </p:sp>
        <p:sp>
          <p:nvSpPr>
            <p:cNvPr id="15" name="Text Box 11"/>
            <p:cNvSpPr txBox="1">
              <a:spLocks noChangeArrowheads="1"/>
            </p:cNvSpPr>
            <p:nvPr/>
          </p:nvSpPr>
          <p:spPr bwMode="auto">
            <a:xfrm>
              <a:off x="5943601" y="4533901"/>
              <a:ext cx="447657" cy="764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700">
                  <a:solidFill>
                    <a:srgbClr val="9900CC"/>
                  </a:solidFill>
                </a:rPr>
                <a:t>-</a:t>
              </a:r>
            </a:p>
          </p:txBody>
        </p:sp>
        <p:sp>
          <p:nvSpPr>
            <p:cNvPr id="16" name="Text Box 12"/>
            <p:cNvSpPr txBox="1">
              <a:spLocks noChangeArrowheads="1"/>
            </p:cNvSpPr>
            <p:nvPr/>
          </p:nvSpPr>
          <p:spPr bwMode="auto">
            <a:xfrm>
              <a:off x="6248398" y="4381500"/>
              <a:ext cx="447657" cy="764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700">
                  <a:solidFill>
                    <a:srgbClr val="9900CC"/>
                  </a:solidFill>
                </a:rPr>
                <a:t>-</a:t>
              </a:r>
            </a:p>
          </p:txBody>
        </p:sp>
        <p:sp>
          <p:nvSpPr>
            <p:cNvPr id="17" name="Text Box 13"/>
            <p:cNvSpPr txBox="1">
              <a:spLocks noChangeArrowheads="1"/>
            </p:cNvSpPr>
            <p:nvPr/>
          </p:nvSpPr>
          <p:spPr bwMode="auto">
            <a:xfrm>
              <a:off x="6705602" y="4914900"/>
              <a:ext cx="447657" cy="764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700">
                  <a:solidFill>
                    <a:srgbClr val="9900CC"/>
                  </a:solidFill>
                </a:rPr>
                <a:t>-</a:t>
              </a:r>
            </a:p>
          </p:txBody>
        </p:sp>
        <p:sp>
          <p:nvSpPr>
            <p:cNvPr id="18" name="Text Box 14"/>
            <p:cNvSpPr txBox="1">
              <a:spLocks noChangeArrowheads="1"/>
            </p:cNvSpPr>
            <p:nvPr/>
          </p:nvSpPr>
          <p:spPr bwMode="auto">
            <a:xfrm>
              <a:off x="6705602" y="4229100"/>
              <a:ext cx="447657" cy="764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700">
                  <a:solidFill>
                    <a:srgbClr val="9900CC"/>
                  </a:solidFill>
                </a:rPr>
                <a:t>-</a:t>
              </a:r>
            </a:p>
          </p:txBody>
        </p:sp>
        <p:sp>
          <p:nvSpPr>
            <p:cNvPr id="19" name="Text Box 15"/>
            <p:cNvSpPr txBox="1">
              <a:spLocks noChangeArrowheads="1"/>
            </p:cNvSpPr>
            <p:nvPr/>
          </p:nvSpPr>
          <p:spPr bwMode="auto">
            <a:xfrm>
              <a:off x="6705602" y="4533901"/>
              <a:ext cx="447657" cy="764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700" dirty="0">
                  <a:solidFill>
                    <a:srgbClr val="9900CC"/>
                  </a:solidFill>
                </a:rPr>
                <a:t>-</a:t>
              </a:r>
            </a:p>
          </p:txBody>
        </p:sp>
        <p:sp>
          <p:nvSpPr>
            <p:cNvPr id="20" name="Text Box 16"/>
            <p:cNvSpPr txBox="1">
              <a:spLocks noChangeArrowheads="1"/>
            </p:cNvSpPr>
            <p:nvPr/>
          </p:nvSpPr>
          <p:spPr bwMode="auto">
            <a:xfrm>
              <a:off x="7315200" y="4457701"/>
              <a:ext cx="447657" cy="764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700">
                  <a:solidFill>
                    <a:srgbClr val="9900CC"/>
                  </a:solidFill>
                </a:rPr>
                <a:t>-</a:t>
              </a:r>
            </a:p>
          </p:txBody>
        </p:sp>
        <p:sp>
          <p:nvSpPr>
            <p:cNvPr id="21" name="Text Box 17"/>
            <p:cNvSpPr txBox="1">
              <a:spLocks noChangeArrowheads="1"/>
            </p:cNvSpPr>
            <p:nvPr/>
          </p:nvSpPr>
          <p:spPr bwMode="auto">
            <a:xfrm>
              <a:off x="7543799" y="4762501"/>
              <a:ext cx="447657" cy="764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700">
                  <a:solidFill>
                    <a:srgbClr val="9900CC"/>
                  </a:solidFill>
                </a:rPr>
                <a:t>-</a:t>
              </a:r>
            </a:p>
          </p:txBody>
        </p:sp>
        <p:sp>
          <p:nvSpPr>
            <p:cNvPr id="22" name="Text Box 18"/>
            <p:cNvSpPr txBox="1">
              <a:spLocks noChangeArrowheads="1"/>
            </p:cNvSpPr>
            <p:nvPr/>
          </p:nvSpPr>
          <p:spPr bwMode="auto">
            <a:xfrm>
              <a:off x="8153401" y="4686300"/>
              <a:ext cx="447657" cy="764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700">
                  <a:solidFill>
                    <a:srgbClr val="9900CC"/>
                  </a:solidFill>
                </a:rPr>
                <a:t>-</a:t>
              </a:r>
            </a:p>
          </p:txBody>
        </p:sp>
        <p:sp>
          <p:nvSpPr>
            <p:cNvPr id="23" name="Text Box 19"/>
            <p:cNvSpPr txBox="1">
              <a:spLocks noChangeArrowheads="1"/>
            </p:cNvSpPr>
            <p:nvPr/>
          </p:nvSpPr>
          <p:spPr bwMode="auto">
            <a:xfrm>
              <a:off x="5622923" y="3816351"/>
              <a:ext cx="447657" cy="764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700">
                  <a:solidFill>
                    <a:srgbClr val="9900CC"/>
                  </a:solidFill>
                </a:rPr>
                <a:t>-</a:t>
              </a:r>
            </a:p>
          </p:txBody>
        </p:sp>
        <p:sp>
          <p:nvSpPr>
            <p:cNvPr id="24" name="Text Box 20"/>
            <p:cNvSpPr txBox="1">
              <a:spLocks noChangeArrowheads="1"/>
            </p:cNvSpPr>
            <p:nvPr/>
          </p:nvSpPr>
          <p:spPr bwMode="auto">
            <a:xfrm>
              <a:off x="6172200" y="4000500"/>
              <a:ext cx="447657" cy="764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700" dirty="0">
                  <a:solidFill>
                    <a:srgbClr val="9900CC"/>
                  </a:solidFill>
                </a:rPr>
                <a:t>-</a:t>
              </a:r>
            </a:p>
          </p:txBody>
        </p:sp>
        <p:sp>
          <p:nvSpPr>
            <p:cNvPr id="25" name="Text Box 21"/>
            <p:cNvSpPr txBox="1">
              <a:spLocks noChangeArrowheads="1"/>
            </p:cNvSpPr>
            <p:nvPr/>
          </p:nvSpPr>
          <p:spPr bwMode="auto">
            <a:xfrm>
              <a:off x="6934199" y="4610100"/>
              <a:ext cx="447657" cy="764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700">
                  <a:solidFill>
                    <a:srgbClr val="9900CC"/>
                  </a:solidFill>
                </a:rPr>
                <a:t>-</a:t>
              </a:r>
            </a:p>
          </p:txBody>
        </p:sp>
        <p:sp>
          <p:nvSpPr>
            <p:cNvPr id="26" name="Oval 22"/>
            <p:cNvSpPr>
              <a:spLocks noChangeArrowheads="1"/>
            </p:cNvSpPr>
            <p:nvPr/>
          </p:nvSpPr>
          <p:spPr bwMode="auto">
            <a:xfrm>
              <a:off x="6705600" y="35433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27" name="Text Box 23"/>
            <p:cNvSpPr txBox="1">
              <a:spLocks noChangeArrowheads="1"/>
            </p:cNvSpPr>
            <p:nvPr/>
          </p:nvSpPr>
          <p:spPr bwMode="auto">
            <a:xfrm>
              <a:off x="5775325" y="3968750"/>
              <a:ext cx="447657" cy="764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700">
                  <a:solidFill>
                    <a:srgbClr val="9900CC"/>
                  </a:solidFill>
                </a:rPr>
                <a:t>-</a:t>
              </a:r>
            </a:p>
          </p:txBody>
        </p:sp>
        <p:sp>
          <p:nvSpPr>
            <p:cNvPr id="28" name="Oval 24"/>
            <p:cNvSpPr>
              <a:spLocks noChangeArrowheads="1"/>
            </p:cNvSpPr>
            <p:nvPr/>
          </p:nvSpPr>
          <p:spPr bwMode="auto">
            <a:xfrm>
              <a:off x="6324600" y="36195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29" name="Oval 25"/>
            <p:cNvSpPr>
              <a:spLocks noChangeArrowheads="1"/>
            </p:cNvSpPr>
            <p:nvPr/>
          </p:nvSpPr>
          <p:spPr bwMode="auto">
            <a:xfrm>
              <a:off x="6858000" y="34671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0" name="Oval 26"/>
            <p:cNvSpPr>
              <a:spLocks noChangeArrowheads="1"/>
            </p:cNvSpPr>
            <p:nvPr/>
          </p:nvSpPr>
          <p:spPr bwMode="auto">
            <a:xfrm>
              <a:off x="7010400" y="36195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1" name="Oval 27"/>
            <p:cNvSpPr>
              <a:spLocks noChangeArrowheads="1"/>
            </p:cNvSpPr>
            <p:nvPr/>
          </p:nvSpPr>
          <p:spPr bwMode="auto">
            <a:xfrm>
              <a:off x="7467600" y="36195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2" name="Oval 28"/>
            <p:cNvSpPr>
              <a:spLocks noChangeArrowheads="1"/>
            </p:cNvSpPr>
            <p:nvPr/>
          </p:nvSpPr>
          <p:spPr bwMode="auto">
            <a:xfrm>
              <a:off x="7620000" y="38481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3" name="Oval 29"/>
            <p:cNvSpPr>
              <a:spLocks noChangeArrowheads="1"/>
            </p:cNvSpPr>
            <p:nvPr/>
          </p:nvSpPr>
          <p:spPr bwMode="auto">
            <a:xfrm>
              <a:off x="7467600" y="40767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4" name="Oval 30"/>
            <p:cNvSpPr>
              <a:spLocks noChangeArrowheads="1"/>
            </p:cNvSpPr>
            <p:nvPr/>
          </p:nvSpPr>
          <p:spPr bwMode="auto">
            <a:xfrm>
              <a:off x="6934200" y="38481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5" name="Oval 31"/>
            <p:cNvSpPr>
              <a:spLocks noChangeArrowheads="1"/>
            </p:cNvSpPr>
            <p:nvPr/>
          </p:nvSpPr>
          <p:spPr bwMode="auto">
            <a:xfrm>
              <a:off x="7467600" y="49530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6" name="Oval 32"/>
            <p:cNvSpPr>
              <a:spLocks noChangeArrowheads="1"/>
            </p:cNvSpPr>
            <p:nvPr/>
          </p:nvSpPr>
          <p:spPr bwMode="auto">
            <a:xfrm>
              <a:off x="7772400" y="36195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7" name="Oval 33"/>
            <p:cNvSpPr>
              <a:spLocks noChangeArrowheads="1"/>
            </p:cNvSpPr>
            <p:nvPr/>
          </p:nvSpPr>
          <p:spPr bwMode="auto">
            <a:xfrm>
              <a:off x="7239000" y="43053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8" name="Oval 34"/>
            <p:cNvSpPr>
              <a:spLocks noChangeArrowheads="1"/>
            </p:cNvSpPr>
            <p:nvPr/>
          </p:nvSpPr>
          <p:spPr bwMode="auto">
            <a:xfrm>
              <a:off x="7696200" y="48006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9" name="Line 35"/>
            <p:cNvSpPr>
              <a:spLocks noChangeShapeType="1"/>
            </p:cNvSpPr>
            <p:nvPr/>
          </p:nvSpPr>
          <p:spPr bwMode="auto">
            <a:xfrm>
              <a:off x="5867400" y="3552825"/>
              <a:ext cx="2438400" cy="1371600"/>
            </a:xfrm>
            <a:prstGeom prst="line">
              <a:avLst/>
            </a:prstGeom>
            <a:noFill/>
            <a:ln w="28575">
              <a:solidFill>
                <a:srgbClr val="0000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0" name="Line 37"/>
            <p:cNvSpPr>
              <a:spLocks noChangeShapeType="1"/>
            </p:cNvSpPr>
            <p:nvPr/>
          </p:nvSpPr>
          <p:spPr bwMode="auto">
            <a:xfrm>
              <a:off x="5791200" y="3695700"/>
              <a:ext cx="2438400" cy="137160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 name="Line 38"/>
            <p:cNvSpPr>
              <a:spLocks noChangeShapeType="1"/>
            </p:cNvSpPr>
            <p:nvPr/>
          </p:nvSpPr>
          <p:spPr bwMode="auto">
            <a:xfrm>
              <a:off x="5715000" y="3848100"/>
              <a:ext cx="2438400" cy="1371600"/>
            </a:xfrm>
            <a:prstGeom prst="line">
              <a:avLst/>
            </a:prstGeom>
            <a:noFill/>
            <a:ln w="28575">
              <a:solidFill>
                <a:srgbClr val="0000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spTree>
    <p:extLst>
      <p:ext uri="{BB962C8B-B14F-4D97-AF65-F5344CB8AC3E}">
        <p14:creationId xmlns:p14="http://schemas.microsoft.com/office/powerpoint/2010/main" val="1781667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C921938-476A-4922-BE24-3B8F6A2854D9}" type="slidenum">
              <a:rPr lang="en-US" smtClean="0"/>
              <a:pPr/>
              <a:t>49</a:t>
            </a:fld>
            <a:endParaRPr lang="en-US" dirty="0"/>
          </a:p>
        </p:txBody>
      </p:sp>
      <p:sp>
        <p:nvSpPr>
          <p:cNvPr id="2" name="Title 1"/>
          <p:cNvSpPr>
            <a:spLocks noGrp="1"/>
          </p:cNvSpPr>
          <p:nvPr>
            <p:ph type="title"/>
          </p:nvPr>
        </p:nvSpPr>
        <p:spPr/>
        <p:txBody>
          <a:bodyPr/>
          <a:lstStyle/>
          <a:p>
            <a:r>
              <a:rPr lang="en-US" dirty="0"/>
              <a:t>Perceptron for Boolean Functions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30464" y="902369"/>
                <a:ext cx="8713536" cy="3690798"/>
              </a:xfrm>
            </p:spPr>
            <p:txBody>
              <a:bodyPr>
                <a:normAutofit fontScale="92500" lnSpcReduction="20000"/>
              </a:bodyPr>
              <a:lstStyle/>
              <a:p>
                <a:r>
                  <a:rPr lang="en-US" dirty="0"/>
                  <a:t>How many mistakes will the Perceptron algorithms make when learning a </a:t>
                </a:r>
                <a14:m>
                  <m:oMath xmlns:m="http://schemas.openxmlformats.org/officeDocument/2006/math">
                    <m:r>
                      <a:rPr lang="en-US" i="1" dirty="0" smtClean="0">
                        <a:latin typeface="Cambria Math" panose="02040503050406030204" pitchFamily="18" charset="0"/>
                      </a:rPr>
                      <m:t>𝑘</m:t>
                    </m:r>
                  </m:oMath>
                </a14:m>
                <a:r>
                  <a:rPr lang="en-US" dirty="0"/>
                  <a:t>-disjunction?</a:t>
                </a:r>
              </a:p>
              <a:p>
                <a:r>
                  <a:rPr lang="en-US" dirty="0"/>
                  <a:t>Try to figure out the bound </a:t>
                </a:r>
              </a:p>
              <a:p>
                <a:r>
                  <a:rPr lang="en-US" dirty="0"/>
                  <a:t>Find a sequence of examples that will cause Perceptron to make </a:t>
                </a:r>
                <a14:m>
                  <m:oMath xmlns:m="http://schemas.openxmlformats.org/officeDocument/2006/math">
                    <m:r>
                      <a:rPr lang="en-US" i="1" dirty="0" smtClean="0">
                        <a:latin typeface="Cambria Math" panose="02040503050406030204" pitchFamily="18" charset="0"/>
                      </a:rPr>
                      <m:t>𝑂</m:t>
                    </m:r>
                    <m:r>
                      <a:rPr lang="en-US" i="1" dirty="0" smtClean="0">
                        <a:latin typeface="Cambria Math" panose="02040503050406030204" pitchFamily="18" charset="0"/>
                      </a:rPr>
                      <m:t>(</m:t>
                    </m:r>
                    <m:r>
                      <a:rPr lang="en-US" i="1" dirty="0" smtClean="0">
                        <a:latin typeface="Cambria Math" panose="02040503050406030204" pitchFamily="18" charset="0"/>
                      </a:rPr>
                      <m:t>𝑛</m:t>
                    </m:r>
                    <m:r>
                      <a:rPr lang="en-US" i="1" dirty="0" smtClean="0">
                        <a:latin typeface="Cambria Math" panose="02040503050406030204" pitchFamily="18" charset="0"/>
                      </a:rPr>
                      <m:t>)</m:t>
                    </m:r>
                  </m:oMath>
                </a14:m>
                <a:r>
                  <a:rPr lang="en-US" dirty="0"/>
                  <a:t> mistakes on </a:t>
                </a:r>
                <a14:m>
                  <m:oMath xmlns:m="http://schemas.openxmlformats.org/officeDocument/2006/math">
                    <m:r>
                      <a:rPr lang="en-US" i="1" dirty="0" smtClean="0">
                        <a:latin typeface="Cambria Math" panose="02040503050406030204" pitchFamily="18" charset="0"/>
                      </a:rPr>
                      <m:t>𝑘</m:t>
                    </m:r>
                  </m:oMath>
                </a14:m>
                <a:r>
                  <a:rPr lang="en-US" dirty="0"/>
                  <a:t>-disjunction on </a:t>
                </a:r>
                <a14:m>
                  <m:oMath xmlns:m="http://schemas.openxmlformats.org/officeDocument/2006/math">
                    <m:r>
                      <a:rPr lang="en-US" i="1" dirty="0" smtClean="0">
                        <a:latin typeface="Cambria Math" panose="02040503050406030204" pitchFamily="18" charset="0"/>
                      </a:rPr>
                      <m:t>𝑛</m:t>
                    </m:r>
                  </m:oMath>
                </a14:m>
                <a:r>
                  <a:rPr lang="en-US" dirty="0"/>
                  <a:t> attributes. </a:t>
                </a:r>
              </a:p>
              <a:p>
                <a:r>
                  <a:rPr lang="en-US" dirty="0"/>
                  <a:t>(Where is </a:t>
                </a:r>
                <a14:m>
                  <m:oMath xmlns:m="http://schemas.openxmlformats.org/officeDocument/2006/math">
                    <m:r>
                      <a:rPr lang="en-US" i="1" dirty="0" smtClean="0">
                        <a:latin typeface="Cambria Math" panose="02040503050406030204" pitchFamily="18" charset="0"/>
                      </a:rPr>
                      <m:t>𝑛</m:t>
                    </m:r>
                  </m:oMath>
                </a14:m>
                <a:r>
                  <a:rPr lang="en-US" dirty="0"/>
                  <a:t> coming from?)</a:t>
                </a:r>
              </a:p>
              <a:p>
                <a:r>
                  <a:rPr lang="en-US" dirty="0"/>
                  <a:t>Recall that halving suggested the possibility of a better bound – </a:t>
                </a:r>
                <a14:m>
                  <m:oMath xmlns:m="http://schemas.openxmlformats.org/officeDocument/2006/math">
                    <m:r>
                      <a:rPr lang="en-US" i="1" dirty="0" smtClean="0">
                        <a:latin typeface="Cambria Math" panose="02040503050406030204" pitchFamily="18" charset="0"/>
                      </a:rPr>
                      <m:t>𝑘𝑙𝑜𝑔</m:t>
                    </m:r>
                    <m:r>
                      <a:rPr lang="en-US" i="1" dirty="0">
                        <a:latin typeface="Cambria Math" panose="02040503050406030204" pitchFamily="18" charset="0"/>
                      </a:rPr>
                      <m:t>(</m:t>
                    </m:r>
                    <m:r>
                      <a:rPr lang="en-US" i="1" dirty="0">
                        <a:latin typeface="Cambria Math" panose="02040503050406030204" pitchFamily="18" charset="0"/>
                      </a:rPr>
                      <m:t>𝑛</m:t>
                    </m:r>
                    <m:r>
                      <a:rPr lang="en-US" i="1" dirty="0">
                        <a:latin typeface="Cambria Math" panose="02040503050406030204" pitchFamily="18" charset="0"/>
                      </a:rPr>
                      <m:t>)</m:t>
                    </m:r>
                  </m:oMath>
                </a14:m>
                <a:endParaRPr lang="en-US" dirty="0"/>
              </a:p>
              <a:p>
                <a:r>
                  <a:rPr lang="en-US" dirty="0"/>
                  <a:t>This can be achieved by Winnow</a:t>
                </a:r>
              </a:p>
              <a:p>
                <a:pPr lvl="1"/>
                <a:r>
                  <a:rPr lang="en-US" dirty="0"/>
                  <a:t>A multiplicative update algorithm [Littlestone’88]</a:t>
                </a:r>
              </a:p>
              <a:p>
                <a:pPr lvl="1"/>
                <a:r>
                  <a:rPr lang="en-US" dirty="0"/>
                  <a:t>See HW2</a:t>
                </a:r>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30464" y="902369"/>
                <a:ext cx="8713536" cy="3690798"/>
              </a:xfrm>
              <a:blipFill>
                <a:blip r:embed="rId3"/>
                <a:stretch>
                  <a:fillRect l="-840" t="-2810" r="-630"/>
                </a:stretch>
              </a:blipFill>
            </p:spPr>
            <p:txBody>
              <a:bodyPr/>
              <a:lstStyle/>
              <a:p>
                <a:r>
                  <a:rPr lang="en-US">
                    <a:noFill/>
                  </a:rPr>
                  <a:t> </a:t>
                </a:r>
              </a:p>
            </p:txBody>
          </p:sp>
        </mc:Fallback>
      </mc:AlternateContent>
    </p:spTree>
    <p:extLst>
      <p:ext uri="{BB962C8B-B14F-4D97-AF65-F5344CB8AC3E}">
        <p14:creationId xmlns:p14="http://schemas.microsoft.com/office/powerpoint/2010/main" val="472751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71109-41BD-D349-8CE3-84055804AE0E}"/>
              </a:ext>
            </a:extLst>
          </p:cNvPr>
          <p:cNvSpPr>
            <a:spLocks noGrp="1"/>
          </p:cNvSpPr>
          <p:nvPr>
            <p:ph type="ctrTitle" idx="4294967295"/>
          </p:nvPr>
        </p:nvSpPr>
        <p:spPr>
          <a:xfrm>
            <a:off x="873919" y="1541421"/>
            <a:ext cx="7396162" cy="1747838"/>
          </a:xfrm>
        </p:spPr>
        <p:txBody>
          <a:bodyPr/>
          <a:lstStyle/>
          <a:p>
            <a:pPr algn="ctr"/>
            <a:r>
              <a:rPr lang="en-US" dirty="0"/>
              <a:t>Learning Conjunctions</a:t>
            </a:r>
          </a:p>
        </p:txBody>
      </p:sp>
    </p:spTree>
    <p:extLst>
      <p:ext uri="{BB962C8B-B14F-4D97-AF65-F5344CB8AC3E}">
        <p14:creationId xmlns:p14="http://schemas.microsoft.com/office/powerpoint/2010/main" val="27174387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C921938-476A-4922-BE24-3B8F6A2854D9}" type="slidenum">
              <a:rPr lang="en-US" smtClean="0"/>
              <a:pPr/>
              <a:t>50</a:t>
            </a:fld>
            <a:endParaRPr lang="en-US" dirty="0"/>
          </a:p>
        </p:txBody>
      </p:sp>
      <p:sp>
        <p:nvSpPr>
          <p:cNvPr id="1048578" name="Rectangle 2"/>
          <p:cNvSpPr>
            <a:spLocks noGrp="1" noChangeArrowheads="1"/>
          </p:cNvSpPr>
          <p:nvPr>
            <p:ph type="title"/>
          </p:nvPr>
        </p:nvSpPr>
        <p:spPr/>
        <p:txBody>
          <a:bodyPr/>
          <a:lstStyle/>
          <a:p>
            <a:r>
              <a:rPr lang="en-US" dirty="0"/>
              <a:t>Practical Issues and Extensions</a:t>
            </a:r>
          </a:p>
        </p:txBody>
      </p:sp>
      <mc:AlternateContent xmlns:mc="http://schemas.openxmlformats.org/markup-compatibility/2006" xmlns:a14="http://schemas.microsoft.com/office/drawing/2010/main">
        <mc:Choice Requires="a14">
          <p:sp>
            <p:nvSpPr>
              <p:cNvPr id="1048579" name="Rectangle 3"/>
              <p:cNvSpPr>
                <a:spLocks noGrp="1" noChangeArrowheads="1"/>
              </p:cNvSpPr>
              <p:nvPr>
                <p:ph idx="1"/>
              </p:nvPr>
            </p:nvSpPr>
            <p:spPr/>
            <p:txBody>
              <a:bodyPr>
                <a:normAutofit fontScale="85000" lnSpcReduction="10000"/>
              </a:bodyPr>
              <a:lstStyle/>
              <a:p>
                <a:r>
                  <a:rPr lang="en-US" dirty="0">
                    <a:sym typeface="Symbol" pitchFamily="18" charset="2"/>
                  </a:rPr>
                  <a:t>There are many extensions that can be made to these basic algorithms.</a:t>
                </a:r>
              </a:p>
              <a:p>
                <a:r>
                  <a:rPr lang="en-US" dirty="0">
                    <a:sym typeface="Symbol" pitchFamily="18" charset="2"/>
                  </a:rPr>
                  <a:t>Some are necessary for them to perform well</a:t>
                </a:r>
              </a:p>
              <a:p>
                <a:pPr lvl="1"/>
                <a:r>
                  <a:rPr lang="en-US" dirty="0">
                    <a:sym typeface="Symbol" pitchFamily="18" charset="2"/>
                  </a:rPr>
                  <a:t>Regularization (next; will be motivated in the next section, COLT)</a:t>
                </a:r>
              </a:p>
              <a:p>
                <a:r>
                  <a:rPr lang="en-US" dirty="0">
                    <a:sym typeface="Symbol" pitchFamily="18" charset="2"/>
                  </a:rPr>
                  <a:t>Some are for ease of use and tuning</a:t>
                </a:r>
              </a:p>
              <a:p>
                <a:pPr lvl="1"/>
                <a:r>
                  <a:rPr lang="en-US" dirty="0">
                    <a:sym typeface="Symbol" pitchFamily="18" charset="2"/>
                  </a:rPr>
                  <a:t>Converting the output of a Perceptron/Winnow to a conditional probability</a:t>
                </a:r>
              </a:p>
              <a:p>
                <a:pPr marL="457200" lvl="1" indent="0">
                  <a:buNone/>
                </a:pPr>
                <a14:m>
                  <m:oMathPara xmlns:m="http://schemas.openxmlformats.org/officeDocument/2006/math">
                    <m:oMathParaPr>
                      <m:jc m:val="centerGroup"/>
                    </m:oMathParaPr>
                    <m:oMath xmlns:m="http://schemas.openxmlformats.org/officeDocument/2006/math">
                      <m:r>
                        <a:rPr lang="en-US" i="1" dirty="0" smtClean="0">
                          <a:solidFill>
                            <a:srgbClr val="FF0000"/>
                          </a:solidFill>
                          <a:latin typeface="Cambria Math" panose="02040503050406030204" pitchFamily="18" charset="0"/>
                          <a:sym typeface="Symbol" pitchFamily="18" charset="2"/>
                        </a:rPr>
                        <m:t>𝑃</m:t>
                      </m:r>
                      <m:d>
                        <m:dPr>
                          <m:ctrlPr>
                            <a:rPr lang="en-US" i="1" dirty="0" smtClean="0">
                              <a:solidFill>
                                <a:srgbClr val="FF0000"/>
                              </a:solidFill>
                              <a:latin typeface="Cambria Math" panose="02040503050406030204" pitchFamily="18" charset="0"/>
                              <a:sym typeface="Symbol" pitchFamily="18" charset="2"/>
                            </a:rPr>
                          </m:ctrlPr>
                        </m:dPr>
                        <m:e>
                          <m:r>
                            <a:rPr lang="en-US" i="1" dirty="0" smtClean="0">
                              <a:solidFill>
                                <a:srgbClr val="FF0000"/>
                              </a:solidFill>
                              <a:latin typeface="Cambria Math" panose="02040503050406030204" pitchFamily="18" charset="0"/>
                              <a:sym typeface="Symbol" pitchFamily="18" charset="2"/>
                            </a:rPr>
                            <m:t>𝑦</m:t>
                          </m:r>
                          <m:r>
                            <a:rPr lang="en-US" i="1" dirty="0" smtClean="0">
                              <a:solidFill>
                                <a:srgbClr val="FF0000"/>
                              </a:solidFill>
                              <a:latin typeface="Cambria Math" panose="02040503050406030204" pitchFamily="18" charset="0"/>
                              <a:sym typeface="Symbol" pitchFamily="18" charset="2"/>
                            </a:rPr>
                            <m:t>=+1</m:t>
                          </m:r>
                        </m:e>
                        <m:e>
                          <m:r>
                            <a:rPr lang="en-US" b="1" i="1" dirty="0" smtClean="0">
                              <a:solidFill>
                                <a:srgbClr val="FF0000"/>
                              </a:solidFill>
                              <a:latin typeface="Cambria Math" panose="02040503050406030204" pitchFamily="18" charset="0"/>
                              <a:sym typeface="Symbol" pitchFamily="18" charset="2"/>
                            </a:rPr>
                            <m:t>𝒙</m:t>
                          </m:r>
                        </m:e>
                      </m:d>
                      <m:r>
                        <a:rPr lang="en-US" i="1" dirty="0" smtClean="0">
                          <a:solidFill>
                            <a:srgbClr val="FF0000"/>
                          </a:solidFill>
                          <a:latin typeface="Cambria Math" panose="02040503050406030204" pitchFamily="18" charset="0"/>
                          <a:sym typeface="Symbol" pitchFamily="18" charset="2"/>
                        </a:rPr>
                        <m:t>=</m:t>
                      </m:r>
                      <m:f>
                        <m:fPr>
                          <m:ctrlPr>
                            <a:rPr lang="en-US" i="1" dirty="0" smtClean="0">
                              <a:solidFill>
                                <a:srgbClr val="FF0000"/>
                              </a:solidFill>
                              <a:latin typeface="Cambria Math" panose="02040503050406030204" pitchFamily="18" charset="0"/>
                              <a:sym typeface="Symbol" pitchFamily="18" charset="2"/>
                            </a:rPr>
                          </m:ctrlPr>
                        </m:fPr>
                        <m:num>
                          <m:r>
                            <a:rPr lang="en-US" i="1" dirty="0" smtClean="0">
                              <a:solidFill>
                                <a:srgbClr val="FF0000"/>
                              </a:solidFill>
                              <a:latin typeface="Cambria Math" panose="02040503050406030204" pitchFamily="18" charset="0"/>
                              <a:sym typeface="Symbol" pitchFamily="18" charset="2"/>
                            </a:rPr>
                            <m:t>1</m:t>
                          </m:r>
                        </m:num>
                        <m:den>
                          <m:r>
                            <a:rPr lang="en-US" i="1" dirty="0" smtClean="0">
                              <a:solidFill>
                                <a:srgbClr val="FF0000"/>
                              </a:solidFill>
                              <a:latin typeface="Cambria Math" panose="02040503050406030204" pitchFamily="18" charset="0"/>
                              <a:sym typeface="Symbol" pitchFamily="18" charset="2"/>
                            </a:rPr>
                            <m:t>1+</m:t>
                          </m:r>
                          <m:sSup>
                            <m:sSupPr>
                              <m:ctrlPr>
                                <a:rPr lang="en-US" i="1" dirty="0" smtClean="0">
                                  <a:solidFill>
                                    <a:srgbClr val="FF0000"/>
                                  </a:solidFill>
                                  <a:latin typeface="Cambria Math" panose="02040503050406030204" pitchFamily="18" charset="0"/>
                                  <a:sym typeface="Symbol" pitchFamily="18" charset="2"/>
                                </a:rPr>
                              </m:ctrlPr>
                            </m:sSupPr>
                            <m:e>
                              <m:r>
                                <a:rPr lang="en-US" i="1" dirty="0" smtClean="0">
                                  <a:solidFill>
                                    <a:srgbClr val="FF0000"/>
                                  </a:solidFill>
                                  <a:latin typeface="Cambria Math" panose="02040503050406030204" pitchFamily="18" charset="0"/>
                                  <a:sym typeface="Symbol" pitchFamily="18" charset="2"/>
                                </a:rPr>
                                <m:t>𝑒</m:t>
                              </m:r>
                            </m:e>
                            <m:sup>
                              <m:r>
                                <a:rPr lang="en-US" i="1" dirty="0" smtClean="0">
                                  <a:solidFill>
                                    <a:srgbClr val="FF0000"/>
                                  </a:solidFill>
                                  <a:latin typeface="Cambria Math" panose="02040503050406030204" pitchFamily="18" charset="0"/>
                                  <a:sym typeface="Symbol" pitchFamily="18" charset="2"/>
                                </a:rPr>
                                <m:t>−</m:t>
                              </m:r>
                              <m:r>
                                <a:rPr lang="en-US" i="1" dirty="0" err="1" smtClean="0">
                                  <a:solidFill>
                                    <a:srgbClr val="FF0000"/>
                                  </a:solidFill>
                                  <a:latin typeface="Cambria Math" panose="02040503050406030204" pitchFamily="18" charset="0"/>
                                  <a:sym typeface="Symbol" pitchFamily="18" charset="2"/>
                                </a:rPr>
                                <m:t>𝐴</m:t>
                              </m:r>
                              <m:sSup>
                                <m:sSupPr>
                                  <m:ctrlPr>
                                    <a:rPr lang="en-US" b="1" i="1" dirty="0" err="1" smtClean="0">
                                      <a:solidFill>
                                        <a:srgbClr val="FF0000"/>
                                      </a:solidFill>
                                      <a:latin typeface="Cambria Math" panose="02040503050406030204" pitchFamily="18" charset="0"/>
                                      <a:sym typeface="Symbol" pitchFamily="18" charset="2"/>
                                    </a:rPr>
                                  </m:ctrlPr>
                                </m:sSupPr>
                                <m:e>
                                  <m:r>
                                    <a:rPr lang="en-US" b="1" i="1" dirty="0" err="1" smtClean="0">
                                      <a:solidFill>
                                        <a:srgbClr val="FF0000"/>
                                      </a:solidFill>
                                      <a:latin typeface="Cambria Math" panose="02040503050406030204" pitchFamily="18" charset="0"/>
                                      <a:sym typeface="Symbol" pitchFamily="18" charset="2"/>
                                    </a:rPr>
                                    <m:t>𝒘</m:t>
                                  </m:r>
                                </m:e>
                                <m:sup>
                                  <m:r>
                                    <a:rPr lang="en-US" b="0" i="1" dirty="0" err="1" smtClean="0">
                                      <a:solidFill>
                                        <a:srgbClr val="FF0000"/>
                                      </a:solidFill>
                                      <a:latin typeface="Cambria Math" panose="02040503050406030204" pitchFamily="18" charset="0"/>
                                      <a:sym typeface="Symbol" pitchFamily="18" charset="2"/>
                                    </a:rPr>
                                    <m:t>𝑇</m:t>
                                  </m:r>
                                </m:sup>
                              </m:sSup>
                              <m:r>
                                <a:rPr lang="en-US" b="1" i="1" dirty="0" smtClean="0">
                                  <a:solidFill>
                                    <a:srgbClr val="FF0000"/>
                                  </a:solidFill>
                                  <a:latin typeface="Cambria Math" panose="02040503050406030204" pitchFamily="18" charset="0"/>
                                  <a:sym typeface="Symbol" pitchFamily="18" charset="2"/>
                                </a:rPr>
                                <m:t>𝒙</m:t>
                              </m:r>
                            </m:sup>
                          </m:sSup>
                        </m:den>
                      </m:f>
                    </m:oMath>
                  </m:oMathPara>
                </a14:m>
                <a:endParaRPr lang="en-US" dirty="0">
                  <a:sym typeface="Symbol" pitchFamily="18" charset="2"/>
                </a:endParaRPr>
              </a:p>
              <a:p>
                <a:pPr lvl="1"/>
                <a:r>
                  <a:rPr lang="en-US" dirty="0">
                    <a:sym typeface="Symbol" pitchFamily="18" charset="2"/>
                  </a:rPr>
                  <a:t>The parameter </a:t>
                </a:r>
                <a14:m>
                  <m:oMath xmlns:m="http://schemas.openxmlformats.org/officeDocument/2006/math">
                    <m:r>
                      <a:rPr lang="en-US" i="1" dirty="0" smtClean="0">
                        <a:latin typeface="Cambria Math" panose="02040503050406030204" pitchFamily="18" charset="0"/>
                        <a:sym typeface="Symbol" pitchFamily="18" charset="2"/>
                      </a:rPr>
                      <m:t>𝐴</m:t>
                    </m:r>
                  </m:oMath>
                </a14:m>
                <a:r>
                  <a:rPr lang="en-US" dirty="0">
                    <a:sym typeface="Symbol" pitchFamily="18" charset="2"/>
                  </a:rPr>
                  <a:t> can be tuned on a development set  </a:t>
                </a:r>
              </a:p>
              <a:p>
                <a:r>
                  <a:rPr lang="en-US" dirty="0">
                    <a:sym typeface="Symbol" pitchFamily="18" charset="2"/>
                  </a:rPr>
                  <a:t>Multiclass classification (later)</a:t>
                </a:r>
              </a:p>
              <a:p>
                <a:r>
                  <a:rPr lang="en-US" dirty="0">
                    <a:sym typeface="Symbol" pitchFamily="18" charset="2"/>
                  </a:rPr>
                  <a:t>Key efficiency issue: Infinite attribute domain</a:t>
                </a:r>
              </a:p>
              <a:p>
                <a:pPr lvl="1"/>
                <a:r>
                  <a:rPr lang="en-US" dirty="0">
                    <a:sym typeface="Symbol" pitchFamily="18" charset="2"/>
                  </a:rPr>
                  <a:t>Sparse representation of the input</a:t>
                </a:r>
              </a:p>
            </p:txBody>
          </p:sp>
        </mc:Choice>
        <mc:Fallback xmlns="">
          <p:sp>
            <p:nvSpPr>
              <p:cNvPr id="1048579" name="Rectangle 3"/>
              <p:cNvSpPr>
                <a:spLocks noGrp="1" noRot="1" noChangeAspect="1" noMove="1" noResize="1" noEditPoints="1" noAdjustHandles="1" noChangeArrowheads="1" noChangeShapeType="1" noTextEdit="1"/>
              </p:cNvSpPr>
              <p:nvPr>
                <p:ph idx="1"/>
              </p:nvPr>
            </p:nvSpPr>
            <p:spPr>
              <a:blipFill>
                <a:blip r:embed="rId3"/>
                <a:stretch>
                  <a:fillRect l="-667" t="-1653"/>
                </a:stretch>
              </a:blipFill>
            </p:spPr>
            <p:txBody>
              <a:bodyPr/>
              <a:lstStyle/>
              <a:p>
                <a:r>
                  <a:rPr lang="en-US">
                    <a:noFill/>
                  </a:rPr>
                  <a:t> </a:t>
                </a:r>
              </a:p>
            </p:txBody>
          </p:sp>
        </mc:Fallback>
      </mc:AlternateContent>
    </p:spTree>
    <p:extLst>
      <p:ext uri="{BB962C8B-B14F-4D97-AF65-F5344CB8AC3E}">
        <p14:creationId xmlns:p14="http://schemas.microsoft.com/office/powerpoint/2010/main" val="8551667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968707" name="Object 2"/>
          <p:cNvGraphicFramePr>
            <a:graphicFrameLocks noChangeAspect="1"/>
          </p:cNvGraphicFramePr>
          <p:nvPr>
            <p:extLst>
              <p:ext uri="{D42A27DB-BD31-4B8C-83A1-F6EECF244321}">
                <p14:modId xmlns:p14="http://schemas.microsoft.com/office/powerpoint/2010/main" val="1246773659"/>
              </p:ext>
            </p:extLst>
          </p:nvPr>
        </p:nvGraphicFramePr>
        <p:xfrm>
          <a:off x="5583837" y="796536"/>
          <a:ext cx="3493487" cy="2619527"/>
        </p:xfrm>
        <a:graphic>
          <a:graphicData uri="http://schemas.openxmlformats.org/presentationml/2006/ole">
            <mc:AlternateContent xmlns:mc="http://schemas.openxmlformats.org/markup-compatibility/2006">
              <mc:Choice xmlns:v="urn:schemas-microsoft-com:vml" Requires="v">
                <p:oleObj spid="_x0000_s4098" name="Chart" r:id="rId4" imgW="2819400" imgH="2946400" progId="Excel.Sheet.8">
                  <p:embed/>
                </p:oleObj>
              </mc:Choice>
              <mc:Fallback>
                <p:oleObj name="Chart" r:id="rId4" imgW="2819400" imgH="2946400" progId="Excel.Sheet.8">
                  <p:embed/>
                  <p:pic>
                    <p:nvPicPr>
                      <p:cNvPr id="968707"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3837" y="796536"/>
                        <a:ext cx="3493487" cy="2619527"/>
                      </a:xfrm>
                      <a:prstGeom prst="rect">
                        <a:avLst/>
                      </a:prstGeom>
                      <a:noFill/>
                      <a:ln>
                        <a:noFill/>
                      </a:ln>
                      <a:effectLst/>
                    </p:spPr>
                  </p:pic>
                </p:oleObj>
              </mc:Fallback>
            </mc:AlternateContent>
          </a:graphicData>
        </a:graphic>
      </p:graphicFrame>
      <p:sp>
        <p:nvSpPr>
          <p:cNvPr id="2" name="Slide Number Placeholder 1"/>
          <p:cNvSpPr>
            <a:spLocks noGrp="1"/>
          </p:cNvSpPr>
          <p:nvPr>
            <p:ph type="sldNum" sz="quarter" idx="12"/>
          </p:nvPr>
        </p:nvSpPr>
        <p:spPr/>
        <p:txBody>
          <a:bodyPr/>
          <a:lstStyle/>
          <a:p>
            <a:fld id="{2066355A-084C-D24E-9AD2-7E4FC41EA627}" type="slidenum">
              <a:rPr lang="en-US" smtClean="0"/>
              <a:pPr/>
              <a:t>51</a:t>
            </a:fld>
            <a:endParaRPr lang="en-US"/>
          </a:p>
        </p:txBody>
      </p:sp>
      <p:sp>
        <p:nvSpPr>
          <p:cNvPr id="23556" name="Rectangle 2"/>
          <p:cNvSpPr>
            <a:spLocks noGrp="1" noChangeArrowheads="1"/>
          </p:cNvSpPr>
          <p:nvPr>
            <p:ph type="title"/>
          </p:nvPr>
        </p:nvSpPr>
        <p:spPr/>
        <p:txBody>
          <a:bodyPr/>
          <a:lstStyle/>
          <a:p>
            <a:r>
              <a:rPr lang="en-US" dirty="0"/>
              <a:t>Conditional Probabilities</a:t>
            </a:r>
          </a:p>
        </p:txBody>
      </p:sp>
      <mc:AlternateContent xmlns:mc="http://schemas.openxmlformats.org/markup-compatibility/2006" xmlns:a14="http://schemas.microsoft.com/office/drawing/2010/main">
        <mc:Choice Requires="a14">
          <p:sp>
            <p:nvSpPr>
              <p:cNvPr id="968708" name="Rectangle 4"/>
              <p:cNvSpPr>
                <a:spLocks noGrp="1" noChangeArrowheads="1"/>
              </p:cNvSpPr>
              <p:nvPr>
                <p:ph idx="1"/>
              </p:nvPr>
            </p:nvSpPr>
            <p:spPr>
              <a:xfrm>
                <a:off x="239964" y="899863"/>
                <a:ext cx="5656011" cy="3690798"/>
              </a:xfrm>
            </p:spPr>
            <p:txBody>
              <a:bodyPr>
                <a:normAutofit fontScale="70000" lnSpcReduction="20000"/>
              </a:bodyPr>
              <a:lstStyle/>
              <a:p>
                <a:r>
                  <a:rPr lang="en-US" dirty="0"/>
                  <a:t>How to tune </a:t>
                </a:r>
                <a14:m>
                  <m:oMath xmlns:m="http://schemas.openxmlformats.org/officeDocument/2006/math">
                    <m:r>
                      <a:rPr lang="en-US" i="1" dirty="0" smtClean="0">
                        <a:latin typeface="Cambria Math" panose="02040503050406030204" pitchFamily="18" charset="0"/>
                      </a:rPr>
                      <m:t>𝐴</m:t>
                    </m:r>
                  </m:oMath>
                </a14:m>
                <a:r>
                  <a:rPr lang="en-US" dirty="0"/>
                  <a:t> so that you get a conditional probability?</a:t>
                </a:r>
              </a:p>
              <a:p>
                <a:r>
                  <a:rPr lang="en-US" dirty="0"/>
                  <a:t>Plotting: For example </a:t>
                </a:r>
                <a14:m>
                  <m:oMath xmlns:m="http://schemas.openxmlformats.org/officeDocument/2006/math">
                    <m:r>
                      <a:rPr lang="en-US" b="1" i="1" dirty="0" smtClean="0">
                        <a:latin typeface="Cambria Math" panose="02040503050406030204" pitchFamily="18" charset="0"/>
                      </a:rPr>
                      <m:t>𝒛</m:t>
                    </m:r>
                  </m:oMath>
                </a14:m>
                <a:r>
                  <a:rPr lang="en-US" dirty="0"/>
                  <a:t> and </a:t>
                </a:r>
                <a14:m>
                  <m:oMath xmlns:m="http://schemas.openxmlformats.org/officeDocument/2006/math">
                    <m:r>
                      <a:rPr lang="en-US" i="1" dirty="0" smtClean="0">
                        <a:latin typeface="Cambria Math" panose="02040503050406030204" pitchFamily="18" charset="0"/>
                      </a:rPr>
                      <m:t>𝑓</m:t>
                    </m:r>
                    <m:r>
                      <a:rPr lang="en-US" i="1" dirty="0" smtClean="0">
                        <a:latin typeface="Cambria Math" panose="02040503050406030204" pitchFamily="18" charset="0"/>
                      </a:rPr>
                      <m:t>(</m:t>
                    </m:r>
                    <m:r>
                      <a:rPr lang="en-US" b="1" i="1" dirty="0" smtClean="0">
                        <a:latin typeface="Cambria Math" panose="02040503050406030204" pitchFamily="18" charset="0"/>
                      </a:rPr>
                      <m:t>𝒛</m:t>
                    </m:r>
                    <m:r>
                      <a:rPr lang="en-US" i="1" dirty="0" smtClean="0">
                        <a:latin typeface="Cambria Math" panose="02040503050406030204" pitchFamily="18" charset="0"/>
                      </a:rPr>
                      <m:t>) =  </m:t>
                    </m:r>
                    <m:f>
                      <m:fPr>
                        <m:ctrlPr>
                          <a:rPr lang="en-US" i="1">
                            <a:latin typeface="Cambria Math" panose="02040503050406030204" pitchFamily="18" charset="0"/>
                            <a:sym typeface="Symbol" pitchFamily="18" charset="2"/>
                          </a:rPr>
                        </m:ctrlPr>
                      </m:fPr>
                      <m:num>
                        <m:r>
                          <a:rPr lang="en-US">
                            <a:latin typeface="Cambria Math" panose="02040503050406030204" pitchFamily="18" charset="0"/>
                            <a:sym typeface="Symbol" pitchFamily="18" charset="2"/>
                          </a:rPr>
                          <m:t>1</m:t>
                        </m:r>
                      </m:num>
                      <m:den>
                        <m:r>
                          <a:rPr lang="en-US">
                            <a:latin typeface="Cambria Math" panose="02040503050406030204" pitchFamily="18" charset="0"/>
                            <a:sym typeface="Symbol" pitchFamily="18" charset="2"/>
                          </a:rPr>
                          <m:t>1+</m:t>
                        </m:r>
                        <m:sSup>
                          <m:sSupPr>
                            <m:ctrlPr>
                              <a:rPr lang="en-US" i="1">
                                <a:latin typeface="Cambria Math" panose="02040503050406030204" pitchFamily="18" charset="0"/>
                                <a:sym typeface="Symbol" pitchFamily="18" charset="2"/>
                              </a:rPr>
                            </m:ctrlPr>
                          </m:sSupPr>
                          <m:e>
                            <m:r>
                              <a:rPr lang="en-US">
                                <a:latin typeface="Cambria Math" panose="02040503050406030204" pitchFamily="18" charset="0"/>
                                <a:sym typeface="Symbol" pitchFamily="18" charset="2"/>
                              </a:rPr>
                              <m:t>𝑒</m:t>
                            </m:r>
                          </m:e>
                          <m:sup>
                            <m:r>
                              <a:rPr lang="en-US">
                                <a:latin typeface="Cambria Math" panose="02040503050406030204" pitchFamily="18" charset="0"/>
                                <a:sym typeface="Symbol" pitchFamily="18" charset="2"/>
                              </a:rPr>
                              <m:t>−</m:t>
                            </m:r>
                            <m:r>
                              <a:rPr lang="en-US">
                                <a:latin typeface="Cambria Math" panose="02040503050406030204" pitchFamily="18" charset="0"/>
                                <a:sym typeface="Symbol" pitchFamily="18" charset="2"/>
                              </a:rPr>
                              <m:t>𝐴</m:t>
                            </m:r>
                            <m:sSup>
                              <m:sSupPr>
                                <m:ctrlPr>
                                  <a:rPr lang="en-US" i="1">
                                    <a:latin typeface="Cambria Math" panose="02040503050406030204" pitchFamily="18" charset="0"/>
                                    <a:sym typeface="Symbol" pitchFamily="18" charset="2"/>
                                  </a:rPr>
                                </m:ctrlPr>
                              </m:sSupPr>
                              <m:e>
                                <m:r>
                                  <a:rPr lang="en-US" b="1" i="1">
                                    <a:latin typeface="Cambria Math" panose="02040503050406030204" pitchFamily="18" charset="0"/>
                                    <a:sym typeface="Symbol" pitchFamily="18" charset="2"/>
                                  </a:rPr>
                                  <m:t>𝐰</m:t>
                                </m:r>
                              </m:e>
                              <m:sup>
                                <m:r>
                                  <a:rPr lang="en-US">
                                    <a:latin typeface="Cambria Math" panose="02040503050406030204" pitchFamily="18" charset="0"/>
                                    <a:sym typeface="Symbol" pitchFamily="18" charset="2"/>
                                  </a:rPr>
                                  <m:t>𝑇</m:t>
                                </m:r>
                              </m:sup>
                            </m:sSup>
                            <m:r>
                              <a:rPr lang="en-US" b="1" i="1">
                                <a:latin typeface="Cambria Math" panose="02040503050406030204" pitchFamily="18" charset="0"/>
                                <a:sym typeface="Symbol" pitchFamily="18" charset="2"/>
                              </a:rPr>
                              <m:t>𝒛</m:t>
                            </m:r>
                          </m:sup>
                        </m:sSup>
                      </m:den>
                    </m:f>
                  </m:oMath>
                </a14:m>
                <a:endParaRPr lang="en-US" dirty="0"/>
              </a:p>
              <a:p>
                <a:r>
                  <a:rPr lang="en-US" dirty="0"/>
                  <a:t>      </a:t>
                </a:r>
                <a14:m>
                  <m:oMath xmlns:m="http://schemas.openxmlformats.org/officeDocument/2006/math">
                    <m:r>
                      <a:rPr lang="en-US" i="1" dirty="0" smtClean="0">
                        <a:latin typeface="Cambria Math" panose="02040503050406030204" pitchFamily="18" charset="0"/>
                      </a:rPr>
                      <m:t>𝑦</m:t>
                    </m:r>
                    <m:r>
                      <a:rPr lang="en-US" i="1" dirty="0" smtClean="0">
                        <a:latin typeface="Cambria Math" panose="02040503050406030204" pitchFamily="18" charset="0"/>
                      </a:rPr>
                      <m:t> = </m:t>
                    </m:r>
                    <m:r>
                      <a:rPr lang="en-US" i="1" dirty="0" smtClean="0">
                        <a:latin typeface="Cambria Math" panose="02040503050406030204" pitchFamily="18" charset="0"/>
                      </a:rPr>
                      <m:t>𝑃𝑟𝑜𝑏</m:t>
                    </m:r>
                    <m:r>
                      <a:rPr lang="en-US" i="1" dirty="0" smtClean="0">
                        <a:latin typeface="Cambria Math" panose="02040503050406030204" pitchFamily="18" charset="0"/>
                      </a:rPr>
                      <m:t>(</m:t>
                    </m:r>
                    <m:r>
                      <a:rPr lang="en-US" i="1" dirty="0" smtClean="0">
                        <a:latin typeface="Cambria Math" panose="02040503050406030204" pitchFamily="18" charset="0"/>
                      </a:rPr>
                      <m:t>𝑙𝑎𝑏𝑒𝑙</m:t>
                    </m:r>
                    <m:r>
                      <a:rPr lang="en-US" i="1" dirty="0" smtClean="0">
                        <a:latin typeface="Cambria Math" panose="02040503050406030204" pitchFamily="18" charset="0"/>
                      </a:rPr>
                      <m:t>=1 | </m:t>
                    </m:r>
                    <m:r>
                      <a:rPr lang="en-US" i="1" dirty="0" smtClean="0">
                        <a:latin typeface="Cambria Math" panose="02040503050406030204" pitchFamily="18" charset="0"/>
                      </a:rPr>
                      <m:t>𝑓</m:t>
                    </m:r>
                    <m:r>
                      <a:rPr lang="en-US" i="1" dirty="0" smtClean="0">
                        <a:latin typeface="Cambria Math" panose="02040503050406030204" pitchFamily="18" charset="0"/>
                      </a:rPr>
                      <m:t>(</m:t>
                    </m:r>
                    <m:r>
                      <a:rPr lang="en-US" b="1" i="1" dirty="0" smtClean="0">
                        <a:latin typeface="Cambria Math" panose="02040503050406030204" pitchFamily="18" charset="0"/>
                      </a:rPr>
                      <m:t>𝒛</m:t>
                    </m:r>
                    <m:r>
                      <a:rPr lang="en-US" i="1" dirty="0" smtClean="0">
                        <a:latin typeface="Cambria Math" panose="02040503050406030204" pitchFamily="18" charset="0"/>
                      </a:rPr>
                      <m:t>)=</m:t>
                    </m:r>
                    <m:r>
                      <a:rPr lang="en-US" i="1" dirty="0" smtClean="0">
                        <a:latin typeface="Cambria Math" panose="02040503050406030204" pitchFamily="18" charset="0"/>
                      </a:rPr>
                      <m:t>𝑠</m:t>
                    </m:r>
                    <m:r>
                      <a:rPr lang="en-US" i="1" dirty="0" smtClean="0">
                        <a:latin typeface="Cambria Math" panose="02040503050406030204" pitchFamily="18" charset="0"/>
                      </a:rPr>
                      <m:t>)</m:t>
                    </m:r>
                  </m:oMath>
                </a14:m>
                <a:endParaRPr lang="en-US" dirty="0"/>
              </a:p>
              <a:p>
                <a:pPr marL="0" indent="0">
                  <a:buNone/>
                </a:pPr>
                <a:endParaRPr lang="en-US" dirty="0"/>
              </a:p>
              <a:p>
                <a:pPr marL="0" indent="0">
                  <a:buNone/>
                </a:pPr>
                <a:r>
                  <a:rPr lang="en-US" dirty="0"/>
                  <a:t>(</a:t>
                </a:r>
                <a:r>
                  <a:rPr lang="en-US" dirty="0">
                    <a:solidFill>
                      <a:srgbClr val="FF0000"/>
                    </a:solidFill>
                  </a:rPr>
                  <a:t>Histogram:  </a:t>
                </a:r>
                <a:r>
                  <a:rPr lang="en-US" dirty="0"/>
                  <a:t>for </a:t>
                </a:r>
                <a14:m>
                  <m:oMath xmlns:m="http://schemas.openxmlformats.org/officeDocument/2006/math">
                    <m:r>
                      <a:rPr lang="en-US" i="1" dirty="0" smtClean="0">
                        <a:latin typeface="Cambria Math" panose="02040503050406030204" pitchFamily="18" charset="0"/>
                      </a:rPr>
                      <m:t>0.8</m:t>
                    </m:r>
                  </m:oMath>
                </a14:m>
                <a:r>
                  <a:rPr lang="en-US" dirty="0"/>
                  <a:t>, # (of examples with </a:t>
                </a:r>
                <a14:m>
                  <m:oMath xmlns:m="http://schemas.openxmlformats.org/officeDocument/2006/math">
                    <m:r>
                      <a:rPr lang="en-US" i="1" dirty="0" smtClean="0">
                        <a:latin typeface="Cambria Math" panose="02040503050406030204" pitchFamily="18" charset="0"/>
                      </a:rPr>
                      <m:t>𝑓</m:t>
                    </m:r>
                    <m:r>
                      <a:rPr lang="en-US" i="1" dirty="0" smtClean="0">
                        <a:latin typeface="Cambria Math" panose="02040503050406030204" pitchFamily="18" charset="0"/>
                      </a:rPr>
                      <m:t>(</m:t>
                    </m:r>
                    <m:r>
                      <a:rPr lang="en-US" b="1" i="1" dirty="0" smtClean="0">
                        <a:latin typeface="Cambria Math" panose="02040503050406030204" pitchFamily="18" charset="0"/>
                      </a:rPr>
                      <m:t>𝒛</m:t>
                    </m:r>
                    <m:r>
                      <a:rPr lang="en-US" i="1" dirty="0" smtClean="0">
                        <a:latin typeface="Cambria Math" panose="02040503050406030204" pitchFamily="18" charset="0"/>
                      </a:rPr>
                      <m:t>)&lt;0.8</m:t>
                    </m:r>
                  </m:oMath>
                </a14:m>
                <a:r>
                  <a:rPr lang="en-US" dirty="0"/>
                  <a:t>))</a:t>
                </a:r>
              </a:p>
              <a:p>
                <a:r>
                  <a:rPr lang="en-US" dirty="0"/>
                  <a:t>Claim: If we make </a:t>
                </a:r>
                <a14:m>
                  <m:oMath xmlns:m="http://schemas.openxmlformats.org/officeDocument/2006/math">
                    <m:r>
                      <a:rPr lang="en-US" i="1" dirty="0" smtClean="0">
                        <a:latin typeface="Cambria Math" panose="02040503050406030204" pitchFamily="18" charset="0"/>
                      </a:rPr>
                      <m:t>𝑃𝑟𝑜𝑏</m:t>
                    </m:r>
                    <m:r>
                      <a:rPr lang="en-US" i="1" dirty="0" smtClean="0">
                        <a:latin typeface="Cambria Math" panose="02040503050406030204" pitchFamily="18" charset="0"/>
                      </a:rPr>
                      <m:t>(</m:t>
                    </m:r>
                    <m:r>
                      <a:rPr lang="en-US" i="1" dirty="0" smtClean="0">
                        <a:latin typeface="Cambria Math" panose="02040503050406030204" pitchFamily="18" charset="0"/>
                      </a:rPr>
                      <m:t>𝑙𝑎𝑏𝑒𝑙</m:t>
                    </m:r>
                    <m:r>
                      <a:rPr lang="en-US" i="1" dirty="0" smtClean="0">
                        <a:latin typeface="Cambria Math" panose="02040503050406030204" pitchFamily="18" charset="0"/>
                      </a:rPr>
                      <m:t>=1 | </m:t>
                    </m:r>
                    <m:r>
                      <a:rPr lang="en-US" i="1" dirty="0" smtClean="0">
                        <a:latin typeface="Cambria Math" panose="02040503050406030204" pitchFamily="18" charset="0"/>
                      </a:rPr>
                      <m:t>𝑓</m:t>
                    </m:r>
                    <m:r>
                      <a:rPr lang="en-US" i="1" dirty="0" smtClean="0">
                        <a:latin typeface="Cambria Math" panose="02040503050406030204" pitchFamily="18" charset="0"/>
                      </a:rPr>
                      <m:t>(</m:t>
                    </m:r>
                    <m:r>
                      <a:rPr lang="en-US" b="1" i="1" dirty="0" smtClean="0">
                        <a:latin typeface="Cambria Math" panose="02040503050406030204" pitchFamily="18" charset="0"/>
                      </a:rPr>
                      <m:t>𝒛</m:t>
                    </m:r>
                    <m:r>
                      <a:rPr lang="en-US" i="1" dirty="0" smtClean="0">
                        <a:latin typeface="Cambria Math" panose="02040503050406030204" pitchFamily="18" charset="0"/>
                      </a:rPr>
                      <m:t>)≤</m:t>
                    </m:r>
                    <m:r>
                      <a:rPr lang="en-US" i="1" dirty="0" smtClean="0">
                        <a:latin typeface="Cambria Math" panose="02040503050406030204" pitchFamily="18" charset="0"/>
                      </a:rPr>
                      <m:t>𝑠</m:t>
                    </m:r>
                    <m:r>
                      <a:rPr lang="en-US" i="1" dirty="0" smtClean="0">
                        <a:latin typeface="Cambria Math" panose="02040503050406030204" pitchFamily="18" charset="0"/>
                      </a:rPr>
                      <m:t>) = </m:t>
                    </m:r>
                    <m:r>
                      <a:rPr lang="en-US" i="1" dirty="0" smtClean="0">
                        <a:latin typeface="Cambria Math" panose="02040503050406030204" pitchFamily="18" charset="0"/>
                      </a:rPr>
                      <m:t>𝑠</m:t>
                    </m:r>
                  </m:oMath>
                </a14:m>
                <a:endParaRPr lang="en-US" dirty="0"/>
              </a:p>
              <a:p>
                <a:pPr lvl="1"/>
                <a:r>
                  <a:rPr lang="en-US" dirty="0"/>
                  <a:t>Then </a:t>
                </a:r>
                <a14:m>
                  <m:oMath xmlns:m="http://schemas.openxmlformats.org/officeDocument/2006/math">
                    <m:r>
                      <a:rPr lang="en-US" i="1" dirty="0" smtClean="0">
                        <a:latin typeface="Cambria Math" panose="02040503050406030204" pitchFamily="18" charset="0"/>
                      </a:rPr>
                      <m:t>𝑓</m:t>
                    </m:r>
                    <m:r>
                      <a:rPr lang="en-US" i="1" dirty="0" smtClean="0">
                        <a:latin typeface="Cambria Math" panose="02040503050406030204" pitchFamily="18" charset="0"/>
                      </a:rPr>
                      <m:t>(</m:t>
                    </m:r>
                    <m:r>
                      <a:rPr lang="en-US" b="1" i="1" dirty="0" smtClean="0">
                        <a:latin typeface="Cambria Math" panose="02040503050406030204" pitchFamily="18" charset="0"/>
                      </a:rPr>
                      <m:t>𝒛</m:t>
                    </m:r>
                    <m:r>
                      <a:rPr lang="en-US" i="1" dirty="0" smtClean="0">
                        <a:latin typeface="Cambria Math" panose="02040503050406030204" pitchFamily="18" charset="0"/>
                      </a:rPr>
                      <m:t>) </m:t>
                    </m:r>
                  </m:oMath>
                </a14:m>
                <a:r>
                  <a:rPr lang="en-US" dirty="0"/>
                  <a:t>is a probability dist.</a:t>
                </a:r>
              </a:p>
              <a:p>
                <a:r>
                  <a:rPr lang="en-US" dirty="0">
                    <a:solidFill>
                      <a:srgbClr val="FF0000"/>
                    </a:solidFill>
                  </a:rPr>
                  <a:t>That is, yes, if the graph is linear.</a:t>
                </a:r>
              </a:p>
              <a:p>
                <a:r>
                  <a:rPr lang="en-US" dirty="0"/>
                  <a:t>Theorem: Let </a:t>
                </a:r>
                <a14:m>
                  <m:oMath xmlns:m="http://schemas.openxmlformats.org/officeDocument/2006/math">
                    <m:r>
                      <a:rPr lang="en-US" i="1" dirty="0" smtClean="0">
                        <a:latin typeface="Cambria Math" panose="02040503050406030204" pitchFamily="18" charset="0"/>
                      </a:rPr>
                      <m:t>𝑋</m:t>
                    </m:r>
                  </m:oMath>
                </a14:m>
                <a:r>
                  <a:rPr lang="en-US" dirty="0"/>
                  <a:t> be a RV with distribution </a:t>
                </a:r>
                <a14:m>
                  <m:oMath xmlns:m="http://schemas.openxmlformats.org/officeDocument/2006/math">
                    <m:r>
                      <a:rPr lang="en-US" i="1" dirty="0" smtClean="0">
                        <a:latin typeface="Cambria Math" panose="02040503050406030204" pitchFamily="18" charset="0"/>
                      </a:rPr>
                      <m:t>𝐹</m:t>
                    </m:r>
                  </m:oMath>
                </a14:m>
                <a:r>
                  <a:rPr lang="en-US" dirty="0"/>
                  <a:t>. </a:t>
                </a:r>
              </a:p>
              <a:p>
                <a:pPr lvl="1"/>
                <a14:m>
                  <m:oMath xmlns:m="http://schemas.openxmlformats.org/officeDocument/2006/math">
                    <m:r>
                      <a:rPr lang="en-US" i="1" dirty="0" smtClean="0">
                        <a:latin typeface="Cambria Math" panose="02040503050406030204" pitchFamily="18" charset="0"/>
                      </a:rPr>
                      <m:t>𝐹</m:t>
                    </m:r>
                    <m:r>
                      <a:rPr lang="en-US" i="1" dirty="0" smtClean="0">
                        <a:latin typeface="Cambria Math" panose="02040503050406030204" pitchFamily="18" charset="0"/>
                      </a:rPr>
                      <m:t>(</m:t>
                    </m:r>
                    <m:r>
                      <a:rPr lang="en-US" i="1" dirty="0" smtClean="0">
                        <a:latin typeface="Cambria Math" panose="02040503050406030204" pitchFamily="18" charset="0"/>
                      </a:rPr>
                      <m:t>𝑋</m:t>
                    </m:r>
                    <m:r>
                      <a:rPr lang="en-US" i="1" dirty="0" smtClean="0">
                        <a:latin typeface="Cambria Math" panose="02040503050406030204" pitchFamily="18" charset="0"/>
                      </a:rPr>
                      <m:t>)</m:t>
                    </m:r>
                  </m:oMath>
                </a14:m>
                <a:r>
                  <a:rPr lang="en-US" dirty="0"/>
                  <a:t> is uniformly distributed in </a:t>
                </a:r>
                <a14:m>
                  <m:oMath xmlns:m="http://schemas.openxmlformats.org/officeDocument/2006/math">
                    <m:r>
                      <a:rPr lang="en-US" i="1" dirty="0" smtClean="0">
                        <a:latin typeface="Cambria Math" panose="02040503050406030204" pitchFamily="18" charset="0"/>
                      </a:rPr>
                      <m:t>(0,1). </m:t>
                    </m:r>
                  </m:oMath>
                </a14:m>
                <a:endParaRPr lang="en-US" dirty="0"/>
              </a:p>
              <a:p>
                <a:pPr lvl="1"/>
                <a:r>
                  <a:rPr lang="en-US" dirty="0"/>
                  <a:t>If </a:t>
                </a:r>
                <a14:m>
                  <m:oMath xmlns:m="http://schemas.openxmlformats.org/officeDocument/2006/math">
                    <m:r>
                      <a:rPr lang="en-US" i="1" dirty="0" smtClean="0">
                        <a:latin typeface="Cambria Math" panose="02040503050406030204" pitchFamily="18" charset="0"/>
                      </a:rPr>
                      <m:t>𝑈</m:t>
                    </m:r>
                    <m:r>
                      <a:rPr lang="en-US" i="1" dirty="0" smtClean="0">
                        <a:latin typeface="Cambria Math" panose="02040503050406030204" pitchFamily="18" charset="0"/>
                      </a:rPr>
                      <m:t> </m:t>
                    </m:r>
                  </m:oMath>
                </a14:m>
                <a:r>
                  <a:rPr lang="en-US" dirty="0"/>
                  <a:t>is </a:t>
                </a:r>
                <a14:m>
                  <m:oMath xmlns:m="http://schemas.openxmlformats.org/officeDocument/2006/math">
                    <m:r>
                      <a:rPr lang="en-US" i="1" dirty="0" smtClean="0">
                        <a:latin typeface="Cambria Math" panose="02040503050406030204" pitchFamily="18" charset="0"/>
                      </a:rPr>
                      <m:t>𝑢𝑛𝑖𝑓𝑜𝑟𝑚</m:t>
                    </m:r>
                    <m:r>
                      <a:rPr lang="en-US" i="1" dirty="0" smtClean="0">
                        <a:latin typeface="Cambria Math" panose="02040503050406030204" pitchFamily="18" charset="0"/>
                      </a:rPr>
                      <m:t>(0,1), </m:t>
                    </m:r>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𝐹</m:t>
                        </m:r>
                      </m:e>
                      <m:sup>
                        <m:r>
                          <a:rPr lang="en-US" i="1" dirty="0">
                            <a:latin typeface="Cambria Math" panose="02040503050406030204" pitchFamily="18" charset="0"/>
                          </a:rPr>
                          <m:t>−1</m:t>
                        </m:r>
                      </m:sup>
                    </m:sSup>
                    <m:r>
                      <a:rPr lang="en-US" i="1" dirty="0">
                        <a:latin typeface="Cambria Math" panose="02040503050406030204" pitchFamily="18" charset="0"/>
                      </a:rPr>
                      <m:t>(</m:t>
                    </m:r>
                    <m:r>
                      <a:rPr lang="en-US" i="1" dirty="0">
                        <a:latin typeface="Cambria Math" panose="02040503050406030204" pitchFamily="18" charset="0"/>
                      </a:rPr>
                      <m:t>𝑈</m:t>
                    </m:r>
                    <m:r>
                      <a:rPr lang="en-US" i="1" dirty="0">
                        <a:latin typeface="Cambria Math" panose="02040503050406030204" pitchFamily="18" charset="0"/>
                      </a:rPr>
                      <m:t>) </m:t>
                    </m:r>
                  </m:oMath>
                </a14:m>
                <a:r>
                  <a:rPr lang="en-US" dirty="0"/>
                  <a:t>is distributed </a:t>
                </a:r>
                <a14:m>
                  <m:oMath xmlns:m="http://schemas.openxmlformats.org/officeDocument/2006/math">
                    <m:r>
                      <a:rPr lang="en-US" i="1" dirty="0" smtClean="0">
                        <a:latin typeface="Cambria Math" panose="02040503050406030204" pitchFamily="18" charset="0"/>
                      </a:rPr>
                      <m:t>𝐹</m:t>
                    </m:r>
                    <m:r>
                      <a:rPr lang="en-US" i="1" dirty="0" smtClean="0">
                        <a:latin typeface="Cambria Math" panose="02040503050406030204" pitchFamily="18" charset="0"/>
                      </a:rPr>
                      <m:t>,</m:t>
                    </m:r>
                  </m:oMath>
                </a14:m>
                <a:r>
                  <a:rPr lang="en-US" dirty="0"/>
                  <a:t> where </a:t>
                </a:r>
                <a14:m>
                  <m:oMath xmlns:m="http://schemas.openxmlformats.org/officeDocument/2006/math">
                    <m:sSup>
                      <m:sSupPr>
                        <m:ctrlPr>
                          <a:rPr lang="en-US" b="0" i="1" dirty="0" smtClean="0">
                            <a:latin typeface="Cambria Math" panose="02040503050406030204" pitchFamily="18" charset="0"/>
                          </a:rPr>
                        </m:ctrlPr>
                      </m:sSupPr>
                      <m:e>
                        <m:r>
                          <a:rPr lang="en-US" i="1" dirty="0" smtClean="0">
                            <a:latin typeface="Cambria Math" panose="02040503050406030204" pitchFamily="18" charset="0"/>
                          </a:rPr>
                          <m:t>𝐹</m:t>
                        </m:r>
                      </m:e>
                      <m:sup>
                        <m:r>
                          <a:rPr lang="en-US" i="1" dirty="0" smtClean="0">
                            <a:latin typeface="Cambria Math" panose="02040503050406030204" pitchFamily="18" charset="0"/>
                          </a:rPr>
                          <m:t>−1</m:t>
                        </m:r>
                      </m:sup>
                    </m:sSup>
                    <m:r>
                      <a:rPr lang="en-US" i="1" dirty="0" smtClean="0">
                        <a:latin typeface="Cambria Math" panose="02040503050406030204" pitchFamily="18" charset="0"/>
                      </a:rPr>
                      <m:t>(</m:t>
                    </m:r>
                    <m:r>
                      <a:rPr lang="en-US" i="1" dirty="0" smtClean="0">
                        <a:latin typeface="Cambria Math" panose="02040503050406030204" pitchFamily="18" charset="0"/>
                      </a:rPr>
                      <m:t>𝑥</m:t>
                    </m:r>
                    <m:r>
                      <a:rPr lang="en-US" i="1" dirty="0" smtClean="0">
                        <a:latin typeface="Cambria Math" panose="02040503050406030204" pitchFamily="18" charset="0"/>
                      </a:rPr>
                      <m:t>)</m:t>
                    </m:r>
                  </m:oMath>
                </a14:m>
                <a:r>
                  <a:rPr lang="en-US" dirty="0"/>
                  <a:t> is the value  of </a:t>
                </a:r>
                <a14:m>
                  <m:oMath xmlns:m="http://schemas.openxmlformats.org/officeDocument/2006/math">
                    <m:r>
                      <a:rPr lang="en-US" i="1" dirty="0" smtClean="0">
                        <a:latin typeface="Cambria Math" panose="02040503050406030204" pitchFamily="18" charset="0"/>
                      </a:rPr>
                      <m:t>𝑦</m:t>
                    </m:r>
                    <m:r>
                      <a:rPr lang="en-US" i="1" dirty="0" smtClean="0">
                        <a:latin typeface="Cambria Math" panose="02040503050406030204" pitchFamily="18" charset="0"/>
                      </a:rPr>
                      <m:t> </m:t>
                    </m:r>
                  </m:oMath>
                </a14:m>
                <a:r>
                  <a:rPr lang="en-US" dirty="0" err="1"/>
                  <a:t>s.t.</a:t>
                </a:r>
                <a:r>
                  <a:rPr lang="en-US" dirty="0"/>
                  <a:t> </a:t>
                </a:r>
                <a14:m>
                  <m:oMath xmlns:m="http://schemas.openxmlformats.org/officeDocument/2006/math">
                    <m:r>
                      <a:rPr lang="en-US" i="1" dirty="0" smtClean="0">
                        <a:latin typeface="Cambria Math" panose="02040503050406030204" pitchFamily="18" charset="0"/>
                      </a:rPr>
                      <m:t>𝐹</m:t>
                    </m:r>
                    <m:r>
                      <a:rPr lang="en-US" i="1" dirty="0" smtClean="0">
                        <a:latin typeface="Cambria Math" panose="02040503050406030204" pitchFamily="18" charset="0"/>
                      </a:rPr>
                      <m:t>(</m:t>
                    </m:r>
                    <m:r>
                      <a:rPr lang="en-US" i="1" dirty="0" smtClean="0">
                        <a:latin typeface="Cambria Math" panose="02040503050406030204" pitchFamily="18" charset="0"/>
                      </a:rPr>
                      <m:t>𝑦</m:t>
                    </m:r>
                    <m:r>
                      <a:rPr lang="en-US" i="1" dirty="0" smtClean="0">
                        <a:latin typeface="Cambria Math" panose="02040503050406030204" pitchFamily="18" charset="0"/>
                      </a:rPr>
                      <m:t>) =</m:t>
                    </m:r>
                    <m:r>
                      <a:rPr lang="en-US" i="1" dirty="0" smtClean="0">
                        <a:latin typeface="Cambria Math" panose="02040503050406030204" pitchFamily="18" charset="0"/>
                      </a:rPr>
                      <m:t>𝑥</m:t>
                    </m:r>
                  </m:oMath>
                </a14:m>
                <a:r>
                  <a:rPr lang="en-US" dirty="0"/>
                  <a:t>. </a:t>
                </a:r>
              </a:p>
              <a:p>
                <a:pPr lvl="1"/>
                <a:r>
                  <a:rPr lang="en-US" dirty="0"/>
                  <a:t>Alternatively:  </a:t>
                </a:r>
                <a14:m>
                  <m:oMath xmlns:m="http://schemas.openxmlformats.org/officeDocument/2006/math">
                    <m:r>
                      <a:rPr lang="en-US" i="1" dirty="0" smtClean="0">
                        <a:latin typeface="Cambria Math" panose="02040503050406030204" pitchFamily="18" charset="0"/>
                      </a:rPr>
                      <m:t>𝑓</m:t>
                    </m:r>
                    <m:r>
                      <a:rPr lang="en-US" i="1" dirty="0" smtClean="0">
                        <a:latin typeface="Cambria Math" panose="02040503050406030204" pitchFamily="18" charset="0"/>
                      </a:rPr>
                      <m:t>(</m:t>
                    </m:r>
                    <m:r>
                      <a:rPr lang="en-US" i="1" dirty="0" smtClean="0">
                        <a:latin typeface="Cambria Math" panose="02040503050406030204" pitchFamily="18" charset="0"/>
                      </a:rPr>
                      <m:t>𝑧</m:t>
                    </m:r>
                    <m:r>
                      <a:rPr lang="en-US" i="1" dirty="0" smtClean="0">
                        <a:latin typeface="Cambria Math" panose="02040503050406030204" pitchFamily="18" charset="0"/>
                      </a:rPr>
                      <m:t>)</m:t>
                    </m:r>
                  </m:oMath>
                </a14:m>
                <a:r>
                  <a:rPr lang="en-US" dirty="0"/>
                  <a:t> is a probability if:  </a:t>
                </a:r>
              </a:p>
              <a:p>
                <a:pPr marL="457200" lvl="1" indent="0">
                  <a:buNone/>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𝑃𝑟𝑜</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𝑏</m:t>
                          </m:r>
                        </m:e>
                        <m:sub>
                          <m:r>
                            <a:rPr lang="en-US" i="1" dirty="0" smtClean="0">
                              <a:latin typeface="Cambria Math" panose="02040503050406030204" pitchFamily="18" charset="0"/>
                            </a:rPr>
                            <m:t>𝑈</m:t>
                          </m:r>
                        </m:sub>
                      </m:sSub>
                      <m:r>
                        <a:rPr lang="en-US" i="1" dirty="0">
                          <a:latin typeface="Cambria Math" panose="02040503050406030204" pitchFamily="18" charset="0"/>
                        </a:rPr>
                        <m:t> {</m:t>
                      </m:r>
                      <m:r>
                        <a:rPr lang="en-US" i="1" dirty="0">
                          <a:latin typeface="Cambria Math" panose="02040503050406030204" pitchFamily="18" charset="0"/>
                        </a:rPr>
                        <m:t>𝑧</m:t>
                      </m:r>
                      <m:r>
                        <a:rPr lang="en-US" i="1" dirty="0">
                          <a:latin typeface="Cambria Math" panose="02040503050406030204" pitchFamily="18" charset="0"/>
                        </a:rPr>
                        <m:t>| </m:t>
                      </m:r>
                      <m:r>
                        <a:rPr lang="en-US" i="1" dirty="0">
                          <a:latin typeface="Cambria Math" panose="02040503050406030204" pitchFamily="18" charset="0"/>
                        </a:rPr>
                        <m:t>𝑃𝑟𝑜𝑏</m:t>
                      </m:r>
                      <m:r>
                        <a:rPr lang="en-US" i="1" dirty="0">
                          <a:latin typeface="Cambria Math" panose="02040503050406030204" pitchFamily="18" charset="0"/>
                        </a:rPr>
                        <m:t>[(</m:t>
                      </m:r>
                      <m:r>
                        <a:rPr lang="en-US" i="1" dirty="0">
                          <a:latin typeface="Cambria Math" panose="02040503050406030204" pitchFamily="18" charset="0"/>
                        </a:rPr>
                        <m:t>𝑓</m:t>
                      </m:r>
                      <m:r>
                        <a:rPr lang="en-US" i="1" dirty="0">
                          <a:latin typeface="Cambria Math" panose="02040503050406030204" pitchFamily="18" charset="0"/>
                        </a:rPr>
                        <m:t>(</m:t>
                      </m:r>
                      <m:r>
                        <a:rPr lang="en-US" i="1" dirty="0">
                          <a:latin typeface="Cambria Math" panose="02040503050406030204" pitchFamily="18" charset="0"/>
                        </a:rPr>
                        <m:t>𝑧</m:t>
                      </m:r>
                      <m:r>
                        <a:rPr lang="en-US" i="1" dirty="0">
                          <a:latin typeface="Cambria Math" panose="02040503050406030204" pitchFamily="18" charset="0"/>
                        </a:rPr>
                        <m:t>)=1 · </m:t>
                      </m:r>
                      <m:r>
                        <a:rPr lang="en-US" i="1" dirty="0">
                          <a:latin typeface="Cambria Math" panose="02040503050406030204" pitchFamily="18" charset="0"/>
                        </a:rPr>
                        <m:t>𝑦</m:t>
                      </m:r>
                      <m:r>
                        <a:rPr lang="en-US" i="1" dirty="0">
                          <a:latin typeface="Cambria Math" panose="02040503050406030204" pitchFamily="18" charset="0"/>
                        </a:rPr>
                        <m:t>]} = </m:t>
                      </m:r>
                      <m:r>
                        <a:rPr lang="en-US" i="1" dirty="0">
                          <a:latin typeface="Cambria Math" panose="02040503050406030204" pitchFamily="18" charset="0"/>
                        </a:rPr>
                        <m:t>𝑦</m:t>
                      </m:r>
                    </m:oMath>
                  </m:oMathPara>
                </a14:m>
                <a:endParaRPr lang="en-US" dirty="0"/>
              </a:p>
              <a:p>
                <a:endParaRPr lang="en-US" dirty="0"/>
              </a:p>
              <a:p>
                <a:endParaRPr lang="en-US" dirty="0"/>
              </a:p>
              <a:p>
                <a:endParaRPr lang="en-US" dirty="0"/>
              </a:p>
            </p:txBody>
          </p:sp>
        </mc:Choice>
        <mc:Fallback xmlns="">
          <p:sp>
            <p:nvSpPr>
              <p:cNvPr id="968708" name="Rectangle 4"/>
              <p:cNvSpPr>
                <a:spLocks noGrp="1" noRot="1" noChangeAspect="1" noMove="1" noResize="1" noEditPoints="1" noAdjustHandles="1" noChangeArrowheads="1" noChangeShapeType="1" noTextEdit="1"/>
              </p:cNvSpPr>
              <p:nvPr>
                <p:ph idx="1"/>
              </p:nvPr>
            </p:nvSpPr>
            <p:spPr>
              <a:xfrm>
                <a:off x="239964" y="899863"/>
                <a:ext cx="5656011" cy="3690798"/>
              </a:xfrm>
              <a:blipFill>
                <a:blip r:embed="rId6"/>
                <a:stretch>
                  <a:fillRect l="-647" t="-1818"/>
                </a:stretch>
              </a:blipFill>
            </p:spPr>
            <p:txBody>
              <a:bodyPr/>
              <a:lstStyle/>
              <a:p>
                <a:r>
                  <a:rPr lang="en-US">
                    <a:noFill/>
                  </a:rPr>
                  <a:t> </a:t>
                </a:r>
              </a:p>
            </p:txBody>
          </p:sp>
        </mc:Fallback>
      </mc:AlternateContent>
      <p:sp>
        <p:nvSpPr>
          <p:cNvPr id="23558" name="Rectangle 5"/>
          <p:cNvSpPr>
            <a:spLocks noChangeArrowheads="1"/>
          </p:cNvSpPr>
          <p:nvPr/>
        </p:nvSpPr>
        <p:spPr bwMode="auto">
          <a:xfrm>
            <a:off x="6115050" y="3564814"/>
            <a:ext cx="2571750" cy="715581"/>
          </a:xfrm>
          <a:prstGeom prst="rect">
            <a:avLst/>
          </a:prstGeom>
          <a:noFill/>
          <a:ln w="9525">
            <a:solidFill>
              <a:schemeClr val="accent1"/>
            </a:solidFill>
            <a:miter lim="800000"/>
            <a:headEnd/>
            <a:tailEnd/>
          </a:ln>
        </p:spPr>
        <p:txBody>
          <a:bodyPr>
            <a:prstTxWarp prst="textNoShape">
              <a:avLst/>
            </a:prstTxWarp>
            <a:spAutoFit/>
          </a:bodyPr>
          <a:lstStyle/>
          <a:p>
            <a:pPr>
              <a:spcBef>
                <a:spcPct val="50000"/>
              </a:spcBef>
            </a:pPr>
            <a:r>
              <a:rPr lang="en-US" sz="1350" dirty="0">
                <a:ea typeface="Times New Roman" pitchFamily="-107" charset="0"/>
                <a:cs typeface="Times New Roman" pitchFamily="-107" charset="0"/>
              </a:rPr>
              <a:t>Plotted for </a:t>
            </a:r>
            <a:r>
              <a:rPr lang="en-US" sz="1350" dirty="0" err="1">
                <a:ea typeface="Times New Roman" pitchFamily="-107" charset="0"/>
                <a:cs typeface="Times New Roman" pitchFamily="-107" charset="0"/>
              </a:rPr>
              <a:t>SNoW</a:t>
            </a:r>
            <a:r>
              <a:rPr lang="en-US" sz="1350" dirty="0">
                <a:ea typeface="Times New Roman" pitchFamily="-107" charset="0"/>
                <a:cs typeface="Times New Roman" pitchFamily="-107" charset="0"/>
              </a:rPr>
              <a:t> (Winnow). Similarly, perceptron; more tuning is required for SVMs.</a:t>
            </a:r>
          </a:p>
        </p:txBody>
      </p:sp>
    </p:spTree>
    <p:extLst>
      <p:ext uri="{BB962C8B-B14F-4D97-AF65-F5344CB8AC3E}">
        <p14:creationId xmlns:p14="http://schemas.microsoft.com/office/powerpoint/2010/main" val="1550839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8"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15162" y="3989372"/>
            <a:ext cx="8005431" cy="639241"/>
          </a:xfrm>
          <a:prstGeom prst="rect">
            <a:avLst/>
          </a:prstGeom>
          <a:solidFill>
            <a:srgbClr val="FFFFC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Slide Number Placeholder 3"/>
          <p:cNvSpPr>
            <a:spLocks noGrp="1"/>
          </p:cNvSpPr>
          <p:nvPr>
            <p:ph type="sldNum" sz="quarter" idx="12"/>
          </p:nvPr>
        </p:nvSpPr>
        <p:spPr/>
        <p:txBody>
          <a:bodyPr/>
          <a:lstStyle/>
          <a:p>
            <a:fld id="{0C921938-476A-4922-BE24-3B8F6A2854D9}" type="slidenum">
              <a:rPr lang="en-US" smtClean="0"/>
              <a:pPr/>
              <a:t>52</a:t>
            </a:fld>
            <a:endParaRPr lang="en-US" dirty="0"/>
          </a:p>
        </p:txBody>
      </p:sp>
      <p:sp>
        <p:nvSpPr>
          <p:cNvPr id="2" name="Title 1"/>
          <p:cNvSpPr>
            <a:spLocks noGrp="1"/>
          </p:cNvSpPr>
          <p:nvPr>
            <p:ph type="title"/>
          </p:nvPr>
        </p:nvSpPr>
        <p:spPr/>
        <p:txBody>
          <a:bodyPr/>
          <a:lstStyle/>
          <a:p>
            <a:r>
              <a:rPr lang="en-US"/>
              <a:t>Regularization Via Averaged Perceptron</a:t>
            </a:r>
            <a:endParaRPr lang="en-US" dirty="0"/>
          </a:p>
        </p:txBody>
      </p:sp>
      <p:sp>
        <p:nvSpPr>
          <p:cNvPr id="3" name="Content Placeholder 2"/>
          <p:cNvSpPr>
            <a:spLocks noGrp="1"/>
          </p:cNvSpPr>
          <p:nvPr>
            <p:ph idx="1"/>
          </p:nvPr>
        </p:nvSpPr>
        <p:spPr/>
        <p:txBody>
          <a:bodyPr>
            <a:normAutofit fontScale="70000" lnSpcReduction="20000"/>
          </a:bodyPr>
          <a:lstStyle/>
          <a:p>
            <a:r>
              <a:rPr lang="en-US" dirty="0"/>
              <a:t>An </a:t>
            </a:r>
            <a:r>
              <a:rPr lang="en-US" dirty="0">
                <a:solidFill>
                  <a:srgbClr val="FF0000"/>
                </a:solidFill>
              </a:rPr>
              <a:t>Averaged Perceptron Algorithm </a:t>
            </a:r>
            <a:r>
              <a:rPr lang="en-US" dirty="0"/>
              <a:t>is motivated by the following considerations:</a:t>
            </a:r>
          </a:p>
          <a:p>
            <a:pPr lvl="1"/>
            <a:r>
              <a:rPr lang="en-US" dirty="0"/>
              <a:t>In real life, we want [more] guarantees from our learning algorithm</a:t>
            </a:r>
          </a:p>
          <a:p>
            <a:pPr lvl="1"/>
            <a:r>
              <a:rPr lang="en-US" dirty="0"/>
              <a:t>In the mistake bound model:</a:t>
            </a:r>
          </a:p>
          <a:p>
            <a:pPr lvl="2"/>
            <a:r>
              <a:rPr lang="en-US" dirty="0"/>
              <a:t>We don’t know </a:t>
            </a:r>
            <a:r>
              <a:rPr lang="en-US" b="1" dirty="0"/>
              <a:t>when</a:t>
            </a:r>
            <a:r>
              <a:rPr lang="en-US" dirty="0"/>
              <a:t> we will make the mistakes. </a:t>
            </a:r>
          </a:p>
          <a:p>
            <a:pPr lvl="2"/>
            <a:r>
              <a:rPr lang="en-US" dirty="0"/>
              <a:t>In a sequential/on-line scenario, which hypothesis will you choose…??</a:t>
            </a:r>
          </a:p>
          <a:p>
            <a:pPr lvl="2"/>
            <a:r>
              <a:rPr lang="en-US" dirty="0"/>
              <a:t>Being consistent with more examples is better (why?)</a:t>
            </a:r>
          </a:p>
          <a:p>
            <a:pPr lvl="1"/>
            <a:r>
              <a:rPr lang="en-US" dirty="0"/>
              <a:t>Ideally, we want to quantify the expected performance as a function of the number of examples seen and not number of mistakes. (“a global guarantee”; the PAC model does that) </a:t>
            </a:r>
          </a:p>
          <a:p>
            <a:pPr lvl="1"/>
            <a:r>
              <a:rPr lang="en-US" dirty="0"/>
              <a:t>Every Mistake-Bound Algorithm can be converted efficiently to a PAC algorithm – to yield global guarantees on performance. </a:t>
            </a:r>
          </a:p>
          <a:p>
            <a:r>
              <a:rPr lang="en-US" dirty="0"/>
              <a:t>To convert a given Mistake Bound algorithm (into a global guarantee algorithm):</a:t>
            </a:r>
          </a:p>
          <a:p>
            <a:pPr lvl="1"/>
            <a:r>
              <a:rPr lang="en-US" dirty="0"/>
              <a:t>Wait for a long stretch w/o mistakes  (there must be one)</a:t>
            </a:r>
          </a:p>
          <a:p>
            <a:pPr lvl="1"/>
            <a:r>
              <a:rPr lang="en-US" dirty="0"/>
              <a:t>Use the hypothesis at the end of this stretch.</a:t>
            </a:r>
          </a:p>
          <a:p>
            <a:pPr lvl="1"/>
            <a:r>
              <a:rPr lang="en-US" dirty="0"/>
              <a:t>Its PAC behavior is relative to the length of the stretch.</a:t>
            </a:r>
          </a:p>
          <a:p>
            <a:pPr lvl="1"/>
            <a:endParaRPr lang="en-US" dirty="0"/>
          </a:p>
          <a:p>
            <a:r>
              <a:rPr lang="en-US" dirty="0"/>
              <a:t>Averaged Perceptron returns a weighted average of earlier hypotheses; the weights are a function of the length of no-mistakes stretch. </a:t>
            </a:r>
          </a:p>
          <a:p>
            <a:pPr lvl="2"/>
            <a:endParaRPr lang="en-US" dirty="0"/>
          </a:p>
          <a:p>
            <a:endParaRPr lang="en-US" dirty="0"/>
          </a:p>
        </p:txBody>
      </p:sp>
      <p:sp>
        <p:nvSpPr>
          <p:cNvPr id="1056772" name="Rectangle 4"/>
          <p:cNvSpPr>
            <a:spLocks noChangeArrowheads="1"/>
          </p:cNvSpPr>
          <p:nvPr/>
        </p:nvSpPr>
        <p:spPr bwMode="auto">
          <a:xfrm>
            <a:off x="1657350" y="0"/>
            <a:ext cx="58293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sz="2700" dirty="0">
              <a:solidFill>
                <a:srgbClr val="FF0000"/>
              </a:solidFill>
            </a:endParaRPr>
          </a:p>
        </p:txBody>
      </p:sp>
    </p:spTree>
    <p:extLst>
      <p:ext uri="{BB962C8B-B14F-4D97-AF65-F5344CB8AC3E}">
        <p14:creationId xmlns:p14="http://schemas.microsoft.com/office/powerpoint/2010/main" val="3656376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3" end="13"/>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Regularization Via Averaged Perceptron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30464" y="902368"/>
                <a:ext cx="8229600" cy="4020505"/>
              </a:xfrm>
            </p:spPr>
            <p:txBody>
              <a:bodyPr>
                <a:normAutofit fontScale="70000" lnSpcReduction="20000"/>
              </a:bodyPr>
              <a:lstStyle/>
              <a:p>
                <a:r>
                  <a:rPr lang="en-US" dirty="0">
                    <a:solidFill>
                      <a:schemeClr val="accent1"/>
                    </a:solidFill>
                  </a:rPr>
                  <a:t>Variables</a:t>
                </a:r>
                <a:r>
                  <a:rPr lang="en-US" dirty="0"/>
                  <a:t>: </a:t>
                </a:r>
              </a:p>
              <a:p>
                <a:pPr lvl="1"/>
                <a14:m>
                  <m:oMath xmlns:m="http://schemas.openxmlformats.org/officeDocument/2006/math">
                    <m:r>
                      <a:rPr lang="en-US" i="1" dirty="0" smtClean="0">
                        <a:solidFill>
                          <a:schemeClr val="tx1">
                            <a:lumMod val="50000"/>
                            <a:lumOff val="50000"/>
                          </a:schemeClr>
                        </a:solidFill>
                        <a:latin typeface="Cambria Math" panose="02040503050406030204" pitchFamily="18" charset="0"/>
                      </a:rPr>
                      <m:t>𝑚</m:t>
                    </m:r>
                  </m:oMath>
                </a14:m>
                <a:r>
                  <a:rPr lang="en-US" dirty="0"/>
                  <a:t>: number of examples</a:t>
                </a:r>
              </a:p>
              <a:p>
                <a:pPr lvl="1"/>
                <a14:m>
                  <m:oMath xmlns:m="http://schemas.openxmlformats.org/officeDocument/2006/math">
                    <m:r>
                      <a:rPr lang="en-US" i="1" dirty="0" smtClean="0">
                        <a:solidFill>
                          <a:schemeClr val="tx1">
                            <a:lumMod val="50000"/>
                            <a:lumOff val="50000"/>
                          </a:schemeClr>
                        </a:solidFill>
                        <a:latin typeface="Cambria Math" panose="02040503050406030204" pitchFamily="18" charset="0"/>
                      </a:rPr>
                      <m:t>𝑘</m:t>
                    </m:r>
                  </m:oMath>
                </a14:m>
                <a:r>
                  <a:rPr lang="en-US" dirty="0"/>
                  <a:t>: number of mistakes</a:t>
                </a:r>
              </a:p>
              <a:p>
                <a:pPr lvl="1"/>
                <a14:m>
                  <m:oMath xmlns:m="http://schemas.openxmlformats.org/officeDocument/2006/math">
                    <m:sSub>
                      <m:sSubPr>
                        <m:ctrlPr>
                          <a:rPr lang="en-US" b="0" i="1" dirty="0">
                            <a:solidFill>
                              <a:schemeClr val="tx1">
                                <a:lumMod val="50000"/>
                                <a:lumOff val="50000"/>
                              </a:schemeClr>
                            </a:solidFill>
                            <a:latin typeface="Cambria Math" panose="02040503050406030204" pitchFamily="18" charset="0"/>
                          </a:rPr>
                        </m:ctrlPr>
                      </m:sSubPr>
                      <m:e>
                        <m:r>
                          <a:rPr lang="en-US" b="0" i="1" dirty="0">
                            <a:solidFill>
                              <a:schemeClr val="tx1">
                                <a:lumMod val="50000"/>
                                <a:lumOff val="50000"/>
                              </a:schemeClr>
                            </a:solidFill>
                            <a:latin typeface="Cambria Math" panose="02040503050406030204" pitchFamily="18" charset="0"/>
                          </a:rPr>
                          <m:t>𝑐</m:t>
                        </m:r>
                      </m:e>
                      <m:sub>
                        <m:r>
                          <a:rPr lang="en-US" b="0" i="1" dirty="0">
                            <a:solidFill>
                              <a:schemeClr val="tx1">
                                <a:lumMod val="50000"/>
                                <a:lumOff val="50000"/>
                              </a:schemeClr>
                            </a:solidFill>
                            <a:latin typeface="Cambria Math" panose="02040503050406030204" pitchFamily="18" charset="0"/>
                          </a:rPr>
                          <m:t>𝑖</m:t>
                        </m:r>
                      </m:sub>
                    </m:sSub>
                  </m:oMath>
                </a14:m>
                <a:r>
                  <a:rPr lang="en-US" dirty="0"/>
                  <a:t>: consistency count for hypothesis </a:t>
                </a:r>
                <a14:m>
                  <m:oMath xmlns:m="http://schemas.openxmlformats.org/officeDocument/2006/math">
                    <m:sSub>
                      <m:sSubPr>
                        <m:ctrlPr>
                          <a:rPr lang="en-US" b="0" i="1" dirty="0" smtClean="0">
                            <a:latin typeface="Cambria Math" panose="02040503050406030204" pitchFamily="18" charset="0"/>
                          </a:rPr>
                        </m:ctrlPr>
                      </m:sSubPr>
                      <m:e>
                        <m:r>
                          <a:rPr lang="en-US" b="1" i="1" dirty="0" smtClean="0">
                            <a:latin typeface="Cambria Math" panose="02040503050406030204" pitchFamily="18" charset="0"/>
                          </a:rPr>
                          <m:t>𝒗</m:t>
                        </m:r>
                      </m:e>
                      <m:sub>
                        <m:r>
                          <a:rPr lang="en-US" b="0" i="1" dirty="0" smtClean="0">
                            <a:latin typeface="Cambria Math" panose="02040503050406030204" pitchFamily="18" charset="0"/>
                          </a:rPr>
                          <m:t>𝑖</m:t>
                        </m:r>
                      </m:sub>
                    </m:sSub>
                    <m:r>
                      <a:rPr lang="en-US" b="0" i="1" dirty="0">
                        <a:latin typeface="Cambria Math" panose="02040503050406030204" pitchFamily="18" charset="0"/>
                      </a:rPr>
                      <m:t> </m:t>
                    </m:r>
                  </m:oMath>
                </a14:m>
                <a:r>
                  <a:rPr lang="en-US" dirty="0"/>
                  <a:t>   </a:t>
                </a:r>
              </a:p>
              <a:p>
                <a:pPr lvl="1"/>
                <a14:m>
                  <m:oMath xmlns:m="http://schemas.openxmlformats.org/officeDocument/2006/math">
                    <m:r>
                      <a:rPr lang="en-US" i="1" dirty="0" smtClean="0">
                        <a:solidFill>
                          <a:schemeClr val="tx1">
                            <a:lumMod val="50000"/>
                            <a:lumOff val="50000"/>
                          </a:schemeClr>
                        </a:solidFill>
                        <a:latin typeface="Cambria Math" panose="02040503050406030204" pitchFamily="18" charset="0"/>
                      </a:rPr>
                      <m:t>𝑇</m:t>
                    </m:r>
                  </m:oMath>
                </a14:m>
                <a:r>
                  <a:rPr lang="en-US" dirty="0"/>
                  <a:t>: number of epochs </a:t>
                </a:r>
              </a:p>
              <a:p>
                <a:r>
                  <a:rPr lang="en-US" dirty="0">
                    <a:solidFill>
                      <a:schemeClr val="accent1"/>
                    </a:solidFill>
                  </a:rPr>
                  <a:t>Input</a:t>
                </a:r>
                <a:r>
                  <a:rPr lang="en-US" dirty="0"/>
                  <a:t>: a labeled training {</a:t>
                </a:r>
                <a14:m>
                  <m:oMath xmlns:m="http://schemas.openxmlformats.org/officeDocument/2006/math">
                    <m:d>
                      <m:dPr>
                        <m:begChr m:val="{"/>
                        <m:endChr m:val="}"/>
                        <m:ctrlPr>
                          <a:rPr lang="en-US" i="1" dirty="0">
                            <a:latin typeface="Cambria Math" panose="02040503050406030204" pitchFamily="18" charset="0"/>
                            <a:sym typeface="Symbol" pitchFamily="18" charset="2"/>
                          </a:rPr>
                        </m:ctrlPr>
                      </m:dPr>
                      <m:e>
                        <m:sSub>
                          <m:sSubPr>
                            <m:ctrlPr>
                              <a:rPr lang="en-US" b="1" i="1" dirty="0">
                                <a:latin typeface="Cambria Math" panose="02040503050406030204" pitchFamily="18" charset="0"/>
                                <a:sym typeface="Symbol" pitchFamily="18" charset="2"/>
                              </a:rPr>
                            </m:ctrlPr>
                          </m:sSubPr>
                          <m:e>
                            <m:r>
                              <a:rPr lang="en-US" b="1" i="1" dirty="0">
                                <a:latin typeface="Cambria Math" panose="02040503050406030204" pitchFamily="18" charset="0"/>
                                <a:sym typeface="Symbol" pitchFamily="18" charset="2"/>
                              </a:rPr>
                              <m:t>𝒙</m:t>
                            </m:r>
                          </m:e>
                          <m:sub>
                            <m:r>
                              <a:rPr lang="en-US" b="0" i="1" dirty="0">
                                <a:latin typeface="Cambria Math" panose="02040503050406030204" pitchFamily="18" charset="0"/>
                                <a:sym typeface="Symbol" pitchFamily="18" charset="2"/>
                              </a:rPr>
                              <m:t>1</m:t>
                            </m:r>
                          </m:sub>
                        </m:sSub>
                        <m:r>
                          <a:rPr lang="en-US" i="1" dirty="0">
                            <a:latin typeface="Cambria Math" panose="02040503050406030204" pitchFamily="18" charset="0"/>
                            <a:sym typeface="Symbol" pitchFamily="18" charset="2"/>
                          </a:rPr>
                          <m:t>, </m:t>
                        </m:r>
                        <m:sSub>
                          <m:sSubPr>
                            <m:ctrlPr>
                              <a:rPr lang="en-US" i="1" dirty="0">
                                <a:latin typeface="Cambria Math" panose="02040503050406030204" pitchFamily="18" charset="0"/>
                                <a:sym typeface="Symbol" pitchFamily="18" charset="2"/>
                              </a:rPr>
                            </m:ctrlPr>
                          </m:sSubPr>
                          <m:e>
                            <m:r>
                              <a:rPr lang="en-US" i="1" dirty="0">
                                <a:latin typeface="Cambria Math" panose="02040503050406030204" pitchFamily="18" charset="0"/>
                                <a:sym typeface="Symbol" pitchFamily="18" charset="2"/>
                              </a:rPr>
                              <m:t>𝑦</m:t>
                            </m:r>
                          </m:e>
                          <m:sub>
                            <m:r>
                              <a:rPr lang="en-US" i="1" dirty="0">
                                <a:latin typeface="Cambria Math" panose="02040503050406030204" pitchFamily="18" charset="0"/>
                                <a:sym typeface="Symbol" pitchFamily="18" charset="2"/>
                              </a:rPr>
                              <m:t>1</m:t>
                            </m:r>
                          </m:sub>
                        </m:sSub>
                      </m:e>
                    </m:d>
                    <m:r>
                      <a:rPr lang="en-US" i="1" dirty="0">
                        <a:latin typeface="Cambria Math" panose="02040503050406030204" pitchFamily="18" charset="0"/>
                        <a:sym typeface="Symbol" pitchFamily="18" charset="2"/>
                      </a:rPr>
                      <m:t>,</m:t>
                    </m:r>
                    <m:d>
                      <m:dPr>
                        <m:begChr m:val="{"/>
                        <m:endChr m:val="}"/>
                        <m:ctrlPr>
                          <a:rPr lang="en-US" i="1" dirty="0">
                            <a:latin typeface="Cambria Math" panose="02040503050406030204" pitchFamily="18" charset="0"/>
                            <a:sym typeface="Symbol" pitchFamily="18" charset="2"/>
                          </a:rPr>
                        </m:ctrlPr>
                      </m:dPr>
                      <m:e>
                        <m:sSub>
                          <m:sSubPr>
                            <m:ctrlPr>
                              <a:rPr lang="en-US" b="1" i="1" dirty="0">
                                <a:latin typeface="Cambria Math" panose="02040503050406030204" pitchFamily="18" charset="0"/>
                                <a:sym typeface="Symbol" pitchFamily="18" charset="2"/>
                              </a:rPr>
                            </m:ctrlPr>
                          </m:sSubPr>
                          <m:e>
                            <m:r>
                              <a:rPr lang="en-US" b="1" i="1" dirty="0">
                                <a:latin typeface="Cambria Math" panose="02040503050406030204" pitchFamily="18" charset="0"/>
                                <a:sym typeface="Symbol" pitchFamily="18" charset="2"/>
                              </a:rPr>
                              <m:t>𝒙</m:t>
                            </m:r>
                          </m:e>
                          <m:sub>
                            <m:r>
                              <a:rPr lang="en-US" b="0" i="1" dirty="0">
                                <a:latin typeface="Cambria Math" panose="02040503050406030204" pitchFamily="18" charset="0"/>
                                <a:sym typeface="Symbol" pitchFamily="18" charset="2"/>
                              </a:rPr>
                              <m:t>2</m:t>
                            </m:r>
                          </m:sub>
                        </m:sSub>
                        <m:r>
                          <a:rPr lang="en-US" i="1" dirty="0">
                            <a:latin typeface="Cambria Math" panose="02040503050406030204" pitchFamily="18" charset="0"/>
                            <a:sym typeface="Symbol" pitchFamily="18" charset="2"/>
                          </a:rPr>
                          <m:t>, </m:t>
                        </m:r>
                        <m:sSub>
                          <m:sSubPr>
                            <m:ctrlPr>
                              <a:rPr lang="en-US" i="1" dirty="0">
                                <a:latin typeface="Cambria Math" panose="02040503050406030204" pitchFamily="18" charset="0"/>
                                <a:sym typeface="Symbol" pitchFamily="18" charset="2"/>
                              </a:rPr>
                            </m:ctrlPr>
                          </m:sSubPr>
                          <m:e>
                            <m:r>
                              <a:rPr lang="en-US" i="1" dirty="0">
                                <a:latin typeface="Cambria Math" panose="02040503050406030204" pitchFamily="18" charset="0"/>
                                <a:sym typeface="Symbol" pitchFamily="18" charset="2"/>
                              </a:rPr>
                              <m:t>𝑦</m:t>
                            </m:r>
                          </m:e>
                          <m:sub>
                            <m:r>
                              <a:rPr lang="en-US" i="1" dirty="0">
                                <a:latin typeface="Cambria Math" panose="02040503050406030204" pitchFamily="18" charset="0"/>
                                <a:sym typeface="Symbol" pitchFamily="18" charset="2"/>
                              </a:rPr>
                              <m:t>2</m:t>
                            </m:r>
                          </m:sub>
                        </m:sSub>
                      </m:e>
                    </m:d>
                    <m:r>
                      <a:rPr lang="en-US" i="1" dirty="0">
                        <a:latin typeface="Cambria Math" panose="02040503050406030204" pitchFamily="18" charset="0"/>
                        <a:sym typeface="Symbol" pitchFamily="18" charset="2"/>
                      </a:rPr>
                      <m:t>,…</m:t>
                    </m:r>
                    <m:d>
                      <m:dPr>
                        <m:begChr m:val="{"/>
                        <m:endChr m:val="}"/>
                        <m:ctrlPr>
                          <a:rPr lang="en-US" i="1" dirty="0">
                            <a:latin typeface="Cambria Math" panose="02040503050406030204" pitchFamily="18" charset="0"/>
                            <a:sym typeface="Symbol" pitchFamily="18" charset="2"/>
                          </a:rPr>
                        </m:ctrlPr>
                      </m:dPr>
                      <m:e>
                        <m:sSub>
                          <m:sSubPr>
                            <m:ctrlPr>
                              <a:rPr lang="en-US" b="1" i="1" dirty="0">
                                <a:latin typeface="Cambria Math" panose="02040503050406030204" pitchFamily="18" charset="0"/>
                                <a:sym typeface="Symbol" pitchFamily="18" charset="2"/>
                              </a:rPr>
                            </m:ctrlPr>
                          </m:sSubPr>
                          <m:e>
                            <m:r>
                              <a:rPr lang="en-US" b="1" i="1" dirty="0">
                                <a:latin typeface="Cambria Math" panose="02040503050406030204" pitchFamily="18" charset="0"/>
                                <a:sym typeface="Symbol" pitchFamily="18" charset="2"/>
                              </a:rPr>
                              <m:t>𝒙</m:t>
                            </m:r>
                          </m:e>
                          <m:sub>
                            <m:r>
                              <a:rPr lang="en-US" b="0" i="1" dirty="0">
                                <a:latin typeface="Cambria Math" panose="02040503050406030204" pitchFamily="18" charset="0"/>
                                <a:sym typeface="Symbol" pitchFamily="18" charset="2"/>
                              </a:rPr>
                              <m:t>𝑚</m:t>
                            </m:r>
                          </m:sub>
                        </m:sSub>
                        <m:r>
                          <a:rPr lang="en-US" i="1" dirty="0">
                            <a:latin typeface="Cambria Math" panose="02040503050406030204" pitchFamily="18" charset="0"/>
                            <a:sym typeface="Symbol" pitchFamily="18" charset="2"/>
                          </a:rPr>
                          <m:t>, </m:t>
                        </m:r>
                        <m:sSub>
                          <m:sSubPr>
                            <m:ctrlPr>
                              <a:rPr lang="en-US" i="1" dirty="0">
                                <a:latin typeface="Cambria Math" panose="02040503050406030204" pitchFamily="18" charset="0"/>
                                <a:sym typeface="Symbol" pitchFamily="18" charset="2"/>
                              </a:rPr>
                            </m:ctrlPr>
                          </m:sSubPr>
                          <m:e>
                            <m:r>
                              <a:rPr lang="en-US" i="1" dirty="0">
                                <a:latin typeface="Cambria Math" panose="02040503050406030204" pitchFamily="18" charset="0"/>
                                <a:sym typeface="Symbol" pitchFamily="18" charset="2"/>
                              </a:rPr>
                              <m:t>𝑦</m:t>
                            </m:r>
                          </m:e>
                          <m:sub>
                            <m:r>
                              <a:rPr lang="en-US" i="1" dirty="0">
                                <a:latin typeface="Cambria Math" panose="02040503050406030204" pitchFamily="18" charset="0"/>
                                <a:sym typeface="Symbol" pitchFamily="18" charset="2"/>
                              </a:rPr>
                              <m:t>𝑚</m:t>
                            </m:r>
                          </m:sub>
                        </m:sSub>
                      </m:e>
                    </m:d>
                  </m:oMath>
                </a14:m>
                <a:r>
                  <a:rPr lang="en-US" dirty="0"/>
                  <a:t>}</a:t>
                </a:r>
              </a:p>
              <a:p>
                <a:r>
                  <a:rPr lang="en-US" dirty="0">
                    <a:solidFill>
                      <a:schemeClr val="accent1"/>
                    </a:solidFill>
                  </a:rPr>
                  <a:t>Output</a:t>
                </a:r>
                <a:r>
                  <a:rPr lang="en-US" dirty="0"/>
                  <a:t>: a list of weighted </a:t>
                </a:r>
                <a:r>
                  <a:rPr lang="en-US" dirty="0" err="1"/>
                  <a:t>perceptrons</a:t>
                </a:r>
                <a:r>
                  <a:rPr lang="en-US" dirty="0"/>
                  <a:t> {</a:t>
                </a:r>
                <a14:m>
                  <m:oMath xmlns:m="http://schemas.openxmlformats.org/officeDocument/2006/math">
                    <m:d>
                      <m:dPr>
                        <m:begChr m:val="{"/>
                        <m:endChr m:val="}"/>
                        <m:ctrlPr>
                          <a:rPr lang="en-US" i="1" dirty="0">
                            <a:latin typeface="Cambria Math" panose="02040503050406030204" pitchFamily="18" charset="0"/>
                            <a:sym typeface="Symbol" pitchFamily="18" charset="2"/>
                          </a:rPr>
                        </m:ctrlPr>
                      </m:dPr>
                      <m:e>
                        <m:sSub>
                          <m:sSubPr>
                            <m:ctrlPr>
                              <a:rPr lang="en-US" b="1" i="1" dirty="0">
                                <a:latin typeface="Cambria Math" panose="02040503050406030204" pitchFamily="18" charset="0"/>
                                <a:sym typeface="Symbol" pitchFamily="18" charset="2"/>
                              </a:rPr>
                            </m:ctrlPr>
                          </m:sSubPr>
                          <m:e>
                            <m:r>
                              <a:rPr lang="en-US" b="1" i="1" dirty="0">
                                <a:latin typeface="Cambria Math" panose="02040503050406030204" pitchFamily="18" charset="0"/>
                                <a:sym typeface="Symbol" pitchFamily="18" charset="2"/>
                              </a:rPr>
                              <m:t>𝒗</m:t>
                            </m:r>
                          </m:e>
                          <m:sub>
                            <m:r>
                              <a:rPr lang="en-US" b="0" i="1" dirty="0">
                                <a:latin typeface="Cambria Math" panose="02040503050406030204" pitchFamily="18" charset="0"/>
                                <a:sym typeface="Symbol" pitchFamily="18" charset="2"/>
                              </a:rPr>
                              <m:t>1</m:t>
                            </m:r>
                          </m:sub>
                        </m:sSub>
                        <m:r>
                          <a:rPr lang="en-US" i="1" dirty="0">
                            <a:latin typeface="Cambria Math" panose="02040503050406030204" pitchFamily="18" charset="0"/>
                            <a:sym typeface="Symbol" pitchFamily="18" charset="2"/>
                          </a:rPr>
                          <m:t>, </m:t>
                        </m:r>
                        <m:sSub>
                          <m:sSubPr>
                            <m:ctrlPr>
                              <a:rPr lang="en-US" b="0" i="1" dirty="0">
                                <a:latin typeface="Cambria Math" panose="02040503050406030204" pitchFamily="18" charset="0"/>
                                <a:sym typeface="Symbol" pitchFamily="18" charset="2"/>
                              </a:rPr>
                            </m:ctrlPr>
                          </m:sSubPr>
                          <m:e>
                            <m:r>
                              <a:rPr lang="en-US" b="0" i="1" dirty="0">
                                <a:latin typeface="Cambria Math" panose="02040503050406030204" pitchFamily="18" charset="0"/>
                                <a:sym typeface="Symbol" pitchFamily="18" charset="2"/>
                              </a:rPr>
                              <m:t>𝑐</m:t>
                            </m:r>
                          </m:e>
                          <m:sub>
                            <m:r>
                              <a:rPr lang="en-US" b="0" i="1" dirty="0">
                                <a:latin typeface="Cambria Math" panose="02040503050406030204" pitchFamily="18" charset="0"/>
                                <a:sym typeface="Symbol" pitchFamily="18" charset="2"/>
                              </a:rPr>
                              <m:t>1</m:t>
                            </m:r>
                          </m:sub>
                        </m:sSub>
                      </m:e>
                    </m:d>
                    <m:r>
                      <a:rPr lang="en-US" i="1" dirty="0">
                        <a:latin typeface="Cambria Math" panose="02040503050406030204" pitchFamily="18" charset="0"/>
                        <a:sym typeface="Symbol" pitchFamily="18" charset="2"/>
                      </a:rPr>
                      <m:t>,…</m:t>
                    </m:r>
                    <m:r>
                      <a:rPr lang="en-US" b="0" i="1" dirty="0">
                        <a:latin typeface="Cambria Math" panose="02040503050406030204" pitchFamily="18" charset="0"/>
                        <a:sym typeface="Symbol" pitchFamily="18" charset="2"/>
                      </a:rPr>
                      <m:t>,</m:t>
                    </m:r>
                    <m:d>
                      <m:dPr>
                        <m:begChr m:val="{"/>
                        <m:endChr m:val="}"/>
                        <m:ctrlPr>
                          <a:rPr lang="en-US" i="1" dirty="0">
                            <a:latin typeface="Cambria Math" panose="02040503050406030204" pitchFamily="18" charset="0"/>
                            <a:sym typeface="Symbol" pitchFamily="18" charset="2"/>
                          </a:rPr>
                        </m:ctrlPr>
                      </m:dPr>
                      <m:e>
                        <m:sSub>
                          <m:sSubPr>
                            <m:ctrlPr>
                              <a:rPr lang="en-US" b="1" i="1" dirty="0">
                                <a:latin typeface="Cambria Math" panose="02040503050406030204" pitchFamily="18" charset="0"/>
                                <a:sym typeface="Symbol" pitchFamily="18" charset="2"/>
                              </a:rPr>
                            </m:ctrlPr>
                          </m:sSubPr>
                          <m:e>
                            <m:r>
                              <a:rPr lang="en-US" b="1" i="1" dirty="0">
                                <a:latin typeface="Cambria Math" panose="02040503050406030204" pitchFamily="18" charset="0"/>
                                <a:sym typeface="Symbol" pitchFamily="18" charset="2"/>
                              </a:rPr>
                              <m:t>𝒗</m:t>
                            </m:r>
                          </m:e>
                          <m:sub>
                            <m:r>
                              <a:rPr lang="en-US" b="0" i="1" dirty="0">
                                <a:latin typeface="Cambria Math" panose="02040503050406030204" pitchFamily="18" charset="0"/>
                                <a:sym typeface="Symbol" pitchFamily="18" charset="2"/>
                              </a:rPr>
                              <m:t>𝑘</m:t>
                            </m:r>
                          </m:sub>
                        </m:sSub>
                        <m:r>
                          <a:rPr lang="en-US" b="1" i="1" dirty="0">
                            <a:latin typeface="Cambria Math" panose="02040503050406030204" pitchFamily="18" charset="0"/>
                            <a:sym typeface="Symbol" pitchFamily="18" charset="2"/>
                          </a:rPr>
                          <m:t>, </m:t>
                        </m:r>
                        <m:sSub>
                          <m:sSubPr>
                            <m:ctrlPr>
                              <a:rPr lang="en-US" i="1" dirty="0">
                                <a:latin typeface="Cambria Math" panose="02040503050406030204" pitchFamily="18" charset="0"/>
                                <a:sym typeface="Symbol" pitchFamily="18" charset="2"/>
                              </a:rPr>
                            </m:ctrlPr>
                          </m:sSubPr>
                          <m:e>
                            <m:r>
                              <a:rPr lang="en-US" b="0" i="1" dirty="0">
                                <a:latin typeface="Cambria Math" panose="02040503050406030204" pitchFamily="18" charset="0"/>
                                <a:sym typeface="Symbol" pitchFamily="18" charset="2"/>
                              </a:rPr>
                              <m:t>𝑐</m:t>
                            </m:r>
                          </m:e>
                          <m:sub>
                            <m:r>
                              <a:rPr lang="en-US" b="0" i="1" dirty="0">
                                <a:latin typeface="Cambria Math" panose="02040503050406030204" pitchFamily="18" charset="0"/>
                                <a:sym typeface="Symbol" pitchFamily="18" charset="2"/>
                              </a:rPr>
                              <m:t>𝑘</m:t>
                            </m:r>
                          </m:sub>
                        </m:sSub>
                      </m:e>
                    </m:d>
                  </m:oMath>
                </a14:m>
                <a:r>
                  <a:rPr lang="en-US" dirty="0"/>
                  <a:t>}</a:t>
                </a:r>
              </a:p>
              <a:p>
                <a:r>
                  <a:rPr lang="en-US" dirty="0">
                    <a:solidFill>
                      <a:schemeClr val="accent1"/>
                    </a:solidFill>
                  </a:rPr>
                  <a:t>Initialize</a:t>
                </a:r>
                <a:r>
                  <a:rPr lang="en-US" dirty="0"/>
                  <a:t>: </a:t>
                </a:r>
                <a14:m>
                  <m:oMath xmlns:m="http://schemas.openxmlformats.org/officeDocument/2006/math">
                    <m:r>
                      <a:rPr lang="en-US" b="0" i="1" dirty="0" smtClean="0">
                        <a:latin typeface="Cambria Math" panose="02040503050406030204" pitchFamily="18" charset="0"/>
                      </a:rPr>
                      <m:t>𝑘</m:t>
                    </m:r>
                    <m:r>
                      <a:rPr lang="en-US" b="0" i="1" dirty="0" smtClean="0">
                        <a:latin typeface="Cambria Math" panose="02040503050406030204" pitchFamily="18" charset="0"/>
                      </a:rPr>
                      <m:t>=0</m:t>
                    </m:r>
                    <m:r>
                      <a:rPr lang="en-US" b="0" i="0" dirty="0">
                        <a:latin typeface="Cambria Math" panose="02040503050406030204" pitchFamily="18" charset="0"/>
                      </a:rPr>
                      <m:t>, </m:t>
                    </m:r>
                    <m:sSub>
                      <m:sSubPr>
                        <m:ctrlPr>
                          <a:rPr lang="en-US" b="1" i="1" dirty="0">
                            <a:latin typeface="Cambria Math" panose="02040503050406030204" pitchFamily="18" charset="0"/>
                          </a:rPr>
                        </m:ctrlPr>
                      </m:sSubPr>
                      <m:e>
                        <m:r>
                          <a:rPr lang="en-US" b="1" i="1" dirty="0">
                            <a:latin typeface="Cambria Math" panose="02040503050406030204" pitchFamily="18" charset="0"/>
                          </a:rPr>
                          <m:t>𝒗</m:t>
                        </m:r>
                      </m:e>
                      <m:sub>
                        <m:r>
                          <a:rPr lang="en-US" b="0" i="1" dirty="0">
                            <a:latin typeface="Cambria Math" panose="02040503050406030204" pitchFamily="18" charset="0"/>
                          </a:rPr>
                          <m:t>1</m:t>
                        </m:r>
                      </m:sub>
                    </m:sSub>
                    <m:r>
                      <a:rPr lang="en-US" b="0" i="1" dirty="0">
                        <a:latin typeface="Cambria Math" panose="02040503050406030204" pitchFamily="18" charset="0"/>
                      </a:rPr>
                      <m:t>=0</m:t>
                    </m:r>
                    <m:r>
                      <a:rPr lang="en-US" b="0" i="0" dirty="0">
                        <a:latin typeface="Cambria Math" panose="02040503050406030204" pitchFamily="18" charset="0"/>
                      </a:rPr>
                      <m:t>, </m:t>
                    </m:r>
                    <m:sSub>
                      <m:sSubPr>
                        <m:ctrlPr>
                          <a:rPr lang="en-US" b="0" i="1" dirty="0">
                            <a:latin typeface="Cambria Math" panose="02040503050406030204" pitchFamily="18" charset="0"/>
                          </a:rPr>
                        </m:ctrlPr>
                      </m:sSubPr>
                      <m:e>
                        <m:r>
                          <a:rPr lang="en-US" b="0" i="1" dirty="0">
                            <a:latin typeface="Cambria Math" panose="02040503050406030204" pitchFamily="18" charset="0"/>
                          </a:rPr>
                          <m:t>𝑐</m:t>
                        </m:r>
                      </m:e>
                      <m:sub>
                        <m:r>
                          <a:rPr lang="en-US" b="0" i="1" dirty="0">
                            <a:latin typeface="Cambria Math" panose="02040503050406030204" pitchFamily="18" charset="0"/>
                          </a:rPr>
                          <m:t>1</m:t>
                        </m:r>
                      </m:sub>
                    </m:sSub>
                    <m:r>
                      <a:rPr lang="en-US" b="0" i="1" dirty="0">
                        <a:latin typeface="Cambria Math" panose="02040503050406030204" pitchFamily="18" charset="0"/>
                      </a:rPr>
                      <m:t>=0</m:t>
                    </m:r>
                  </m:oMath>
                </a14:m>
                <a:r>
                  <a:rPr lang="en-US" dirty="0"/>
                  <a:t> </a:t>
                </a:r>
              </a:p>
              <a:p>
                <a:r>
                  <a:rPr lang="en-US" dirty="0"/>
                  <a:t>Repeat </a:t>
                </a:r>
                <a14:m>
                  <m:oMath xmlns:m="http://schemas.openxmlformats.org/officeDocument/2006/math">
                    <m:r>
                      <a:rPr lang="en-US" i="1" dirty="0" smtClean="0">
                        <a:latin typeface="Cambria Math" panose="02040503050406030204" pitchFamily="18" charset="0"/>
                      </a:rPr>
                      <m:t>𝑇</m:t>
                    </m:r>
                    <m:r>
                      <a:rPr lang="en-US" i="1" dirty="0" smtClean="0">
                        <a:latin typeface="Cambria Math" panose="02040503050406030204" pitchFamily="18" charset="0"/>
                      </a:rPr>
                      <m:t> </m:t>
                    </m:r>
                  </m:oMath>
                </a14:m>
                <a:r>
                  <a:rPr lang="en-US" dirty="0"/>
                  <a:t>times:</a:t>
                </a:r>
              </a:p>
              <a:p>
                <a:pPr lvl="1"/>
                <a:r>
                  <a:rPr lang="en-US" dirty="0"/>
                  <a:t>For </a:t>
                </a:r>
                <a14:m>
                  <m:oMath xmlns:m="http://schemas.openxmlformats.org/officeDocument/2006/math">
                    <m:r>
                      <a:rPr lang="en-US" b="0" i="1" dirty="0">
                        <a:latin typeface="Cambria Math" panose="02040503050406030204" pitchFamily="18" charset="0"/>
                      </a:rPr>
                      <m:t>𝑖</m:t>
                    </m:r>
                    <m:r>
                      <a:rPr lang="en-US" b="0" i="1" dirty="0">
                        <a:latin typeface="Cambria Math" panose="02040503050406030204" pitchFamily="18" charset="0"/>
                      </a:rPr>
                      <m:t>=1,…,</m:t>
                    </m:r>
                    <m:r>
                      <a:rPr lang="en-US" b="0" i="1" dirty="0">
                        <a:latin typeface="Cambria Math" panose="02040503050406030204" pitchFamily="18" charset="0"/>
                      </a:rPr>
                      <m:t>𝑚</m:t>
                    </m:r>
                    <m:r>
                      <a:rPr lang="en-US" b="0" i="1" dirty="0">
                        <a:latin typeface="Cambria Math" panose="02040503050406030204" pitchFamily="18" charset="0"/>
                      </a:rPr>
                      <m:t>; </m:t>
                    </m:r>
                  </m:oMath>
                </a14:m>
                <a:endParaRPr lang="en-US" dirty="0"/>
              </a:p>
              <a:p>
                <a:pPr lvl="1"/>
                <a:r>
                  <a:rPr lang="en-US" dirty="0"/>
                  <a:t>Compute prediction </a:t>
                </a:r>
                <a14:m>
                  <m:oMath xmlns:m="http://schemas.openxmlformats.org/officeDocument/2006/math">
                    <m:sSup>
                      <m:sSupPr>
                        <m:ctrlPr>
                          <a:rPr lang="en-US" b="0" i="1" dirty="0">
                            <a:latin typeface="Cambria Math" panose="02040503050406030204" pitchFamily="18" charset="0"/>
                          </a:rPr>
                        </m:ctrlPr>
                      </m:sSupPr>
                      <m:e>
                        <m:r>
                          <a:rPr lang="en-US" b="0" i="1" dirty="0">
                            <a:latin typeface="Cambria Math" panose="02040503050406030204" pitchFamily="18" charset="0"/>
                          </a:rPr>
                          <m:t>𝑦</m:t>
                        </m:r>
                      </m:e>
                      <m:sup>
                        <m:r>
                          <a:rPr lang="en-US" b="0" i="1" dirty="0">
                            <a:latin typeface="Cambria Math" panose="02040503050406030204" pitchFamily="18" charset="0"/>
                          </a:rPr>
                          <m:t>′</m:t>
                        </m:r>
                      </m:sup>
                    </m:sSup>
                    <m:r>
                      <a:rPr lang="en-US" b="0" i="1" dirty="0">
                        <a:latin typeface="Cambria Math" panose="02040503050406030204" pitchFamily="18" charset="0"/>
                      </a:rPr>
                      <m:t>=</m:t>
                    </m:r>
                    <m:r>
                      <m:rPr>
                        <m:sty m:val="p"/>
                      </m:rPr>
                      <a:rPr lang="en-US" b="0" i="0" dirty="0">
                        <a:latin typeface="Cambria Math" panose="02040503050406030204" pitchFamily="18" charset="0"/>
                      </a:rPr>
                      <m:t>sgn</m:t>
                    </m:r>
                    <m:r>
                      <a:rPr lang="en-US" b="0" i="1" dirty="0">
                        <a:latin typeface="Cambria Math" panose="02040503050406030204" pitchFamily="18" charset="0"/>
                      </a:rPr>
                      <m:t>⁡(</m:t>
                    </m:r>
                    <m:sSubSup>
                      <m:sSubSupPr>
                        <m:ctrlPr>
                          <a:rPr lang="en-US" b="0" i="1" dirty="0">
                            <a:latin typeface="Cambria Math" panose="02040503050406030204" pitchFamily="18" charset="0"/>
                          </a:rPr>
                        </m:ctrlPr>
                      </m:sSubSupPr>
                      <m:e>
                        <m:r>
                          <a:rPr lang="en-US" b="1" i="1" dirty="0">
                            <a:latin typeface="Cambria Math" panose="02040503050406030204" pitchFamily="18" charset="0"/>
                          </a:rPr>
                          <m:t>𝒗</m:t>
                        </m:r>
                      </m:e>
                      <m:sub>
                        <m:r>
                          <a:rPr lang="en-US" b="0" i="1" dirty="0">
                            <a:latin typeface="Cambria Math" panose="02040503050406030204" pitchFamily="18" charset="0"/>
                          </a:rPr>
                          <m:t>𝑘</m:t>
                        </m:r>
                      </m:sub>
                      <m:sup>
                        <m:r>
                          <a:rPr lang="en-US" b="0" i="1" dirty="0">
                            <a:latin typeface="Cambria Math" panose="02040503050406030204" pitchFamily="18" charset="0"/>
                          </a:rPr>
                          <m:t>𝑇</m:t>
                        </m:r>
                      </m:sup>
                    </m:sSubSup>
                    <m:r>
                      <a:rPr lang="en-US" b="0" i="1" dirty="0">
                        <a:latin typeface="Cambria Math" panose="02040503050406030204" pitchFamily="18" charset="0"/>
                      </a:rPr>
                      <m:t>·</m:t>
                    </m:r>
                    <m:sSub>
                      <m:sSubPr>
                        <m:ctrlPr>
                          <a:rPr lang="en-US" b="0" i="1" dirty="0">
                            <a:latin typeface="Cambria Math" panose="02040503050406030204" pitchFamily="18" charset="0"/>
                          </a:rPr>
                        </m:ctrlPr>
                      </m:sSubPr>
                      <m:e>
                        <m:r>
                          <a:rPr lang="en-US" b="1" i="1" dirty="0">
                            <a:latin typeface="Cambria Math" panose="02040503050406030204" pitchFamily="18" charset="0"/>
                          </a:rPr>
                          <m:t>𝒙</m:t>
                        </m:r>
                      </m:e>
                      <m:sub>
                        <m:r>
                          <a:rPr lang="en-US" b="0" i="1" dirty="0">
                            <a:latin typeface="Cambria Math" panose="02040503050406030204" pitchFamily="18" charset="0"/>
                          </a:rPr>
                          <m:t>𝑖</m:t>
                        </m:r>
                      </m:sub>
                    </m:sSub>
                    <m:r>
                      <a:rPr lang="en-US" b="0" i="1" dirty="0">
                        <a:latin typeface="Cambria Math" panose="02040503050406030204" pitchFamily="18" charset="0"/>
                      </a:rPr>
                      <m:t>)</m:t>
                    </m:r>
                  </m:oMath>
                </a14:m>
                <a:r>
                  <a:rPr lang="en-US" dirty="0"/>
                  <a:t> </a:t>
                </a:r>
              </a:p>
              <a:p>
                <a:pPr lvl="1"/>
                <a:r>
                  <a:rPr lang="en-US" dirty="0"/>
                  <a:t>If </a:t>
                </a:r>
                <a14:m>
                  <m:oMath xmlns:m="http://schemas.openxmlformats.org/officeDocument/2006/math">
                    <m:sSup>
                      <m:sSupPr>
                        <m:ctrlPr>
                          <a:rPr lang="en-US" b="0" i="1" dirty="0">
                            <a:latin typeface="Cambria Math" panose="02040503050406030204" pitchFamily="18" charset="0"/>
                          </a:rPr>
                        </m:ctrlPr>
                      </m:sSupPr>
                      <m:e>
                        <m:r>
                          <a:rPr lang="en-US" b="0" i="1" dirty="0">
                            <a:latin typeface="Cambria Math" panose="02040503050406030204" pitchFamily="18" charset="0"/>
                          </a:rPr>
                          <m:t>𝑦</m:t>
                        </m:r>
                      </m:e>
                      <m:sup>
                        <m:r>
                          <a:rPr lang="en-US" b="0" i="1" dirty="0">
                            <a:latin typeface="Cambria Math" panose="02040503050406030204" pitchFamily="18" charset="0"/>
                          </a:rPr>
                          <m:t>′</m:t>
                        </m:r>
                      </m:sup>
                    </m:sSup>
                    <m:r>
                      <a:rPr lang="en-US" b="0" i="1" dirty="0">
                        <a:latin typeface="Cambria Math" panose="02040503050406030204" pitchFamily="18" charset="0"/>
                      </a:rPr>
                      <m:t>=</m:t>
                    </m:r>
                    <m:r>
                      <a:rPr lang="en-US" b="0" i="1" dirty="0">
                        <a:latin typeface="Cambria Math" panose="02040503050406030204" pitchFamily="18" charset="0"/>
                      </a:rPr>
                      <m:t>𝑦</m:t>
                    </m:r>
                    <m:r>
                      <a:rPr lang="en-US" b="0" i="1" dirty="0">
                        <a:latin typeface="Cambria Math" panose="02040503050406030204" pitchFamily="18" charset="0"/>
                      </a:rPr>
                      <m:t>,</m:t>
                    </m:r>
                  </m:oMath>
                </a14:m>
                <a:r>
                  <a:rPr lang="en-US" dirty="0"/>
                  <a:t> then </a:t>
                </a:r>
                <a14:m>
                  <m:oMath xmlns:m="http://schemas.openxmlformats.org/officeDocument/2006/math">
                    <m:sSub>
                      <m:sSubPr>
                        <m:ctrlPr>
                          <a:rPr lang="en-US" b="0" i="1" dirty="0">
                            <a:latin typeface="Cambria Math" panose="02040503050406030204" pitchFamily="18" charset="0"/>
                          </a:rPr>
                        </m:ctrlPr>
                      </m:sSubPr>
                      <m:e>
                        <m:r>
                          <a:rPr lang="en-US" b="0" i="1" dirty="0">
                            <a:latin typeface="Cambria Math" panose="02040503050406030204" pitchFamily="18" charset="0"/>
                          </a:rPr>
                          <m:t>𝑐</m:t>
                        </m:r>
                      </m:e>
                      <m:sub>
                        <m:r>
                          <a:rPr lang="en-US" b="0" i="1" dirty="0">
                            <a:latin typeface="Cambria Math" panose="02040503050406030204" pitchFamily="18" charset="0"/>
                          </a:rPr>
                          <m:t>𝑘</m:t>
                        </m:r>
                      </m:sub>
                    </m:sSub>
                    <m:r>
                      <a:rPr lang="en-US" b="0" i="1" dirty="0">
                        <a:latin typeface="Cambria Math" panose="02040503050406030204" pitchFamily="18" charset="0"/>
                      </a:rPr>
                      <m:t>=</m:t>
                    </m:r>
                    <m:sSub>
                      <m:sSubPr>
                        <m:ctrlPr>
                          <a:rPr lang="en-US" b="0" i="1" dirty="0">
                            <a:latin typeface="Cambria Math" panose="02040503050406030204" pitchFamily="18" charset="0"/>
                          </a:rPr>
                        </m:ctrlPr>
                      </m:sSubPr>
                      <m:e>
                        <m:r>
                          <a:rPr lang="en-US" b="0" i="1" dirty="0">
                            <a:latin typeface="Cambria Math" panose="02040503050406030204" pitchFamily="18" charset="0"/>
                          </a:rPr>
                          <m:t>𝑐</m:t>
                        </m:r>
                      </m:e>
                      <m:sub>
                        <m:r>
                          <a:rPr lang="en-US" b="0" i="1" dirty="0">
                            <a:latin typeface="Cambria Math" panose="02040503050406030204" pitchFamily="18" charset="0"/>
                          </a:rPr>
                          <m:t>𝑘</m:t>
                        </m:r>
                      </m:sub>
                    </m:sSub>
                    <m:r>
                      <a:rPr lang="en-US" b="0" i="1" dirty="0">
                        <a:latin typeface="Cambria Math" panose="02040503050406030204" pitchFamily="18" charset="0"/>
                      </a:rPr>
                      <m:t>+1</m:t>
                    </m:r>
                  </m:oMath>
                </a14:m>
                <a:br>
                  <a:rPr lang="en-US" dirty="0"/>
                </a:br>
                <a14:m>
                  <m:oMath xmlns:m="http://schemas.openxmlformats.org/officeDocument/2006/math">
                    <m:r>
                      <a:rPr lang="en-US" b="0" i="1" dirty="0">
                        <a:latin typeface="Cambria Math" panose="02040503050406030204" pitchFamily="18" charset="0"/>
                      </a:rPr>
                      <m:t> </m:t>
                    </m:r>
                  </m:oMath>
                </a14:m>
                <a:r>
                  <a:rPr lang="en-US" dirty="0"/>
                  <a:t>		 else: </a:t>
                </a:r>
                <a14:m>
                  <m:oMath xmlns:m="http://schemas.openxmlformats.org/officeDocument/2006/math">
                    <m:sSub>
                      <m:sSubPr>
                        <m:ctrlPr>
                          <a:rPr lang="en-US" b="0" i="1" dirty="0">
                            <a:latin typeface="Cambria Math" panose="02040503050406030204" pitchFamily="18" charset="0"/>
                          </a:rPr>
                        </m:ctrlPr>
                      </m:sSubPr>
                      <m:e>
                        <m:r>
                          <a:rPr lang="en-US" b="1" i="1" dirty="0">
                            <a:latin typeface="Cambria Math" panose="02040503050406030204" pitchFamily="18" charset="0"/>
                          </a:rPr>
                          <m:t>𝒗</m:t>
                        </m:r>
                      </m:e>
                      <m:sub>
                        <m:r>
                          <a:rPr lang="en-US" b="0" i="1" dirty="0">
                            <a:latin typeface="Cambria Math" panose="02040503050406030204" pitchFamily="18" charset="0"/>
                          </a:rPr>
                          <m:t>𝑘</m:t>
                        </m:r>
                        <m:r>
                          <a:rPr lang="en-US" b="0" i="1" dirty="0">
                            <a:latin typeface="Cambria Math" panose="02040503050406030204" pitchFamily="18" charset="0"/>
                          </a:rPr>
                          <m:t>+1</m:t>
                        </m:r>
                      </m:sub>
                    </m:sSub>
                    <m:r>
                      <a:rPr lang="en-US" b="0" i="1" dirty="0">
                        <a:latin typeface="Cambria Math" panose="02040503050406030204" pitchFamily="18" charset="0"/>
                      </a:rPr>
                      <m:t>=</m:t>
                    </m:r>
                    <m:sSub>
                      <m:sSubPr>
                        <m:ctrlPr>
                          <a:rPr lang="en-US" b="0" i="1" dirty="0">
                            <a:latin typeface="Cambria Math" panose="02040503050406030204" pitchFamily="18" charset="0"/>
                          </a:rPr>
                        </m:ctrlPr>
                      </m:sSubPr>
                      <m:e>
                        <m:r>
                          <a:rPr lang="en-US" b="1" i="1" dirty="0">
                            <a:latin typeface="Cambria Math" panose="02040503050406030204" pitchFamily="18" charset="0"/>
                          </a:rPr>
                          <m:t>𝒗</m:t>
                        </m:r>
                      </m:e>
                      <m:sub>
                        <m:r>
                          <a:rPr lang="en-US" b="0" i="1" dirty="0">
                            <a:latin typeface="Cambria Math" panose="02040503050406030204" pitchFamily="18" charset="0"/>
                          </a:rPr>
                          <m:t>𝑘</m:t>
                        </m:r>
                      </m:sub>
                    </m:sSub>
                    <m:r>
                      <a:rPr lang="en-US" b="0" i="1" dirty="0">
                        <a:latin typeface="Cambria Math" panose="02040503050406030204" pitchFamily="18" charset="0"/>
                      </a:rPr>
                      <m:t>+</m:t>
                    </m:r>
                    <m:sSub>
                      <m:sSubPr>
                        <m:ctrlPr>
                          <a:rPr lang="en-US" b="0" i="1" dirty="0">
                            <a:latin typeface="Cambria Math" panose="02040503050406030204" pitchFamily="18" charset="0"/>
                          </a:rPr>
                        </m:ctrlPr>
                      </m:sSubPr>
                      <m:e>
                        <m:r>
                          <a:rPr lang="en-US" b="0" i="1" dirty="0">
                            <a:latin typeface="Cambria Math" panose="02040503050406030204" pitchFamily="18" charset="0"/>
                          </a:rPr>
                          <m:t>𝑦</m:t>
                        </m:r>
                      </m:e>
                      <m:sub>
                        <m:r>
                          <a:rPr lang="en-US" b="0" i="1" dirty="0">
                            <a:latin typeface="Cambria Math" panose="02040503050406030204" pitchFamily="18" charset="0"/>
                          </a:rPr>
                          <m:t>𝑖</m:t>
                        </m:r>
                      </m:sub>
                    </m:sSub>
                    <m:r>
                      <a:rPr lang="en-US" b="1" i="1" dirty="0">
                        <a:latin typeface="Cambria Math" panose="02040503050406030204" pitchFamily="18" charset="0"/>
                      </a:rPr>
                      <m:t>𝒙</m:t>
                    </m:r>
                    <m:r>
                      <a:rPr lang="en-US" b="0" i="1" dirty="0">
                        <a:latin typeface="Cambria Math" panose="02040503050406030204" pitchFamily="18" charset="0"/>
                      </a:rPr>
                      <m:t>;</m:t>
                    </m:r>
                    <m:sSub>
                      <m:sSubPr>
                        <m:ctrlPr>
                          <a:rPr lang="en-US" b="0" i="1" dirty="0">
                            <a:latin typeface="Cambria Math" panose="02040503050406030204" pitchFamily="18" charset="0"/>
                          </a:rPr>
                        </m:ctrlPr>
                      </m:sSubPr>
                      <m:e>
                        <m:r>
                          <a:rPr lang="en-US" b="0" i="1" dirty="0">
                            <a:latin typeface="Cambria Math" panose="02040503050406030204" pitchFamily="18" charset="0"/>
                          </a:rPr>
                          <m:t>𝑐</m:t>
                        </m:r>
                      </m:e>
                      <m:sub>
                        <m:r>
                          <a:rPr lang="en-US" b="0" i="1" dirty="0">
                            <a:latin typeface="Cambria Math" panose="02040503050406030204" pitchFamily="18" charset="0"/>
                          </a:rPr>
                          <m:t>𝑘</m:t>
                        </m:r>
                        <m:r>
                          <a:rPr lang="en-US" b="0" i="1" dirty="0">
                            <a:latin typeface="Cambria Math" panose="02040503050406030204" pitchFamily="18" charset="0"/>
                          </a:rPr>
                          <m:t>+1</m:t>
                        </m:r>
                      </m:sub>
                    </m:sSub>
                    <m:r>
                      <a:rPr lang="en-US" b="0" i="1" dirty="0">
                        <a:latin typeface="Cambria Math" panose="02040503050406030204" pitchFamily="18" charset="0"/>
                      </a:rPr>
                      <m:t>=1;</m:t>
                    </m:r>
                    <m:r>
                      <a:rPr lang="en-US" b="0" i="1" dirty="0">
                        <a:latin typeface="Cambria Math" panose="02040503050406030204" pitchFamily="18" charset="0"/>
                      </a:rPr>
                      <m:t>𝑘</m:t>
                    </m:r>
                    <m:r>
                      <a:rPr lang="en-US" b="0" i="1" dirty="0">
                        <a:latin typeface="Cambria Math" panose="02040503050406030204" pitchFamily="18" charset="0"/>
                      </a:rPr>
                      <m:t>=</m:t>
                    </m:r>
                    <m:r>
                      <a:rPr lang="en-US" b="0" i="1" dirty="0">
                        <a:latin typeface="Cambria Math" panose="02040503050406030204" pitchFamily="18" charset="0"/>
                      </a:rPr>
                      <m:t>𝑘</m:t>
                    </m:r>
                    <m:r>
                      <a:rPr lang="en-US" b="0" i="1" dirty="0">
                        <a:latin typeface="Cambria Math" panose="02040503050406030204" pitchFamily="18" charset="0"/>
                      </a:rPr>
                      <m:t>+1</m:t>
                    </m:r>
                  </m:oMath>
                </a14:m>
                <a:endParaRPr lang="en-US" dirty="0"/>
              </a:p>
              <a:p>
                <a:r>
                  <a:rPr lang="en-US" dirty="0">
                    <a:solidFill>
                      <a:schemeClr val="accent1"/>
                    </a:solidFill>
                  </a:rPr>
                  <a:t>Prediction</a:t>
                </a:r>
                <a:r>
                  <a:rPr lang="en-US" dirty="0"/>
                  <a:t>:</a:t>
                </a:r>
              </a:p>
              <a:p>
                <a:pPr lvl="1"/>
                <a:r>
                  <a:rPr lang="en-US" dirty="0">
                    <a:solidFill>
                      <a:schemeClr val="accent1"/>
                    </a:solidFill>
                  </a:rPr>
                  <a:t>Given</a:t>
                </a:r>
                <a:r>
                  <a:rPr lang="en-US" dirty="0"/>
                  <a:t>: a list of weighted </a:t>
                </a:r>
                <a:r>
                  <a:rPr lang="en-US" dirty="0" err="1"/>
                  <a:t>perceptrons</a:t>
                </a:r>
                <a:r>
                  <a:rPr lang="en-US" dirty="0"/>
                  <a:t> {</a:t>
                </a:r>
                <a14:m>
                  <m:oMath xmlns:m="http://schemas.openxmlformats.org/officeDocument/2006/math">
                    <m:d>
                      <m:dPr>
                        <m:begChr m:val="{"/>
                        <m:endChr m:val="}"/>
                        <m:ctrlPr>
                          <a:rPr lang="en-US" i="1" dirty="0">
                            <a:latin typeface="Cambria Math" panose="02040503050406030204" pitchFamily="18" charset="0"/>
                            <a:sym typeface="Symbol" pitchFamily="18" charset="2"/>
                          </a:rPr>
                        </m:ctrlPr>
                      </m:dPr>
                      <m:e>
                        <m:sSub>
                          <m:sSubPr>
                            <m:ctrlPr>
                              <a:rPr lang="en-US" b="1" i="1" dirty="0">
                                <a:latin typeface="Cambria Math" panose="02040503050406030204" pitchFamily="18" charset="0"/>
                                <a:sym typeface="Symbol" pitchFamily="18" charset="2"/>
                              </a:rPr>
                            </m:ctrlPr>
                          </m:sSubPr>
                          <m:e>
                            <m:r>
                              <a:rPr lang="en-US" b="1" i="1" dirty="0">
                                <a:latin typeface="Cambria Math" panose="02040503050406030204" pitchFamily="18" charset="0"/>
                                <a:sym typeface="Symbol" pitchFamily="18" charset="2"/>
                              </a:rPr>
                              <m:t>𝒗</m:t>
                            </m:r>
                          </m:e>
                          <m:sub>
                            <m:r>
                              <a:rPr lang="en-US" b="1" i="1" dirty="0">
                                <a:latin typeface="Cambria Math" panose="02040503050406030204" pitchFamily="18" charset="0"/>
                                <a:sym typeface="Symbol" pitchFamily="18" charset="2"/>
                              </a:rPr>
                              <m:t>𝟏</m:t>
                            </m:r>
                          </m:sub>
                        </m:sSub>
                        <m:r>
                          <a:rPr lang="en-US" i="1" dirty="0">
                            <a:latin typeface="Cambria Math" panose="02040503050406030204" pitchFamily="18" charset="0"/>
                            <a:sym typeface="Symbol" pitchFamily="18" charset="2"/>
                          </a:rPr>
                          <m:t>, </m:t>
                        </m:r>
                        <m:sSub>
                          <m:sSubPr>
                            <m:ctrlPr>
                              <a:rPr lang="en-US" i="1" dirty="0">
                                <a:latin typeface="Cambria Math" panose="02040503050406030204" pitchFamily="18" charset="0"/>
                                <a:sym typeface="Symbol" pitchFamily="18" charset="2"/>
                              </a:rPr>
                            </m:ctrlPr>
                          </m:sSubPr>
                          <m:e>
                            <m:r>
                              <a:rPr lang="en-US" i="1" dirty="0">
                                <a:latin typeface="Cambria Math" panose="02040503050406030204" pitchFamily="18" charset="0"/>
                                <a:sym typeface="Symbol" pitchFamily="18" charset="2"/>
                              </a:rPr>
                              <m:t>𝑐</m:t>
                            </m:r>
                          </m:e>
                          <m:sub>
                            <m:r>
                              <a:rPr lang="en-US" i="1" dirty="0">
                                <a:latin typeface="Cambria Math" panose="02040503050406030204" pitchFamily="18" charset="0"/>
                                <a:sym typeface="Symbol" pitchFamily="18" charset="2"/>
                              </a:rPr>
                              <m:t>1</m:t>
                            </m:r>
                          </m:sub>
                        </m:sSub>
                      </m:e>
                    </m:d>
                    <m:r>
                      <a:rPr lang="en-US" i="1" dirty="0">
                        <a:latin typeface="Cambria Math" panose="02040503050406030204" pitchFamily="18" charset="0"/>
                        <a:sym typeface="Symbol" pitchFamily="18" charset="2"/>
                      </a:rPr>
                      <m:t>,…,</m:t>
                    </m:r>
                    <m:d>
                      <m:dPr>
                        <m:begChr m:val="{"/>
                        <m:endChr m:val="}"/>
                        <m:ctrlPr>
                          <a:rPr lang="en-US" i="1" dirty="0">
                            <a:latin typeface="Cambria Math" panose="02040503050406030204" pitchFamily="18" charset="0"/>
                            <a:sym typeface="Symbol" pitchFamily="18" charset="2"/>
                          </a:rPr>
                        </m:ctrlPr>
                      </m:dPr>
                      <m:e>
                        <m:sSub>
                          <m:sSubPr>
                            <m:ctrlPr>
                              <a:rPr lang="en-US" b="1" i="1" dirty="0">
                                <a:latin typeface="Cambria Math" panose="02040503050406030204" pitchFamily="18" charset="0"/>
                                <a:sym typeface="Symbol" pitchFamily="18" charset="2"/>
                              </a:rPr>
                            </m:ctrlPr>
                          </m:sSubPr>
                          <m:e>
                            <m:r>
                              <a:rPr lang="en-US" b="1" i="1" dirty="0">
                                <a:latin typeface="Cambria Math" panose="02040503050406030204" pitchFamily="18" charset="0"/>
                                <a:sym typeface="Symbol" pitchFamily="18" charset="2"/>
                              </a:rPr>
                              <m:t>𝒗</m:t>
                            </m:r>
                          </m:e>
                          <m:sub>
                            <m:r>
                              <a:rPr lang="en-US" b="1" i="1" dirty="0">
                                <a:latin typeface="Cambria Math" panose="02040503050406030204" pitchFamily="18" charset="0"/>
                                <a:sym typeface="Symbol" pitchFamily="18" charset="2"/>
                              </a:rPr>
                              <m:t>𝒌</m:t>
                            </m:r>
                          </m:sub>
                        </m:sSub>
                        <m:r>
                          <a:rPr lang="en-US" b="1" i="1" dirty="0">
                            <a:latin typeface="Cambria Math" panose="02040503050406030204" pitchFamily="18" charset="0"/>
                            <a:sym typeface="Symbol" pitchFamily="18" charset="2"/>
                          </a:rPr>
                          <m:t>, </m:t>
                        </m:r>
                        <m:sSub>
                          <m:sSubPr>
                            <m:ctrlPr>
                              <a:rPr lang="en-US" i="1" dirty="0">
                                <a:latin typeface="Cambria Math" panose="02040503050406030204" pitchFamily="18" charset="0"/>
                                <a:sym typeface="Symbol" pitchFamily="18" charset="2"/>
                              </a:rPr>
                            </m:ctrlPr>
                          </m:sSubPr>
                          <m:e>
                            <m:r>
                              <a:rPr lang="en-US" i="1" dirty="0">
                                <a:latin typeface="Cambria Math" panose="02040503050406030204" pitchFamily="18" charset="0"/>
                                <a:sym typeface="Symbol" pitchFamily="18" charset="2"/>
                              </a:rPr>
                              <m:t>𝑐</m:t>
                            </m:r>
                          </m:e>
                          <m:sub>
                            <m:r>
                              <a:rPr lang="en-US" i="1" dirty="0">
                                <a:latin typeface="Cambria Math" panose="02040503050406030204" pitchFamily="18" charset="0"/>
                                <a:sym typeface="Symbol" pitchFamily="18" charset="2"/>
                              </a:rPr>
                              <m:t>𝑘</m:t>
                            </m:r>
                          </m:sub>
                        </m:sSub>
                      </m:e>
                    </m:d>
                  </m:oMath>
                </a14:m>
                <a:r>
                  <a:rPr lang="en-US" dirty="0"/>
                  <a:t>}; a new example x </a:t>
                </a:r>
              </a:p>
              <a:p>
                <a:pPr lvl="1"/>
                <a:r>
                  <a:rPr lang="en-US" dirty="0">
                    <a:solidFill>
                      <a:schemeClr val="accent1"/>
                    </a:solidFill>
                  </a:rPr>
                  <a:t>Predict</a:t>
                </a:r>
                <a:r>
                  <a:rPr lang="en-US" dirty="0"/>
                  <a:t> the label </a:t>
                </a:r>
                <a14:m>
                  <m:oMath xmlns:m="http://schemas.openxmlformats.org/officeDocument/2006/math">
                    <m:r>
                      <a:rPr lang="en-US" i="1" dirty="0" smtClean="0">
                        <a:latin typeface="Cambria Math" panose="02040503050406030204" pitchFamily="18" charset="0"/>
                      </a:rPr>
                      <m:t>(</m:t>
                    </m:r>
                    <m:r>
                      <a:rPr lang="en-US" i="1" dirty="0">
                        <a:latin typeface="Cambria Math" panose="02040503050406030204" pitchFamily="18" charset="0"/>
                      </a:rPr>
                      <m:t>𝑥</m:t>
                    </m:r>
                    <m:r>
                      <a:rPr lang="en-US" i="1" dirty="0">
                        <a:latin typeface="Cambria Math" panose="02040503050406030204" pitchFamily="18" charset="0"/>
                      </a:rPr>
                      <m:t>) </m:t>
                    </m:r>
                  </m:oMath>
                </a14:m>
                <a:r>
                  <a:rPr lang="en-US" dirty="0"/>
                  <a:t>as follows:  </a:t>
                </a:r>
                <a14:m>
                  <m:oMath xmlns:m="http://schemas.openxmlformats.org/officeDocument/2006/math">
                    <m:r>
                      <a:rPr lang="en-US" b="0" i="1" dirty="0">
                        <a:latin typeface="Cambria Math" panose="02040503050406030204" pitchFamily="18" charset="0"/>
                      </a:rPr>
                      <m:t>𝑦</m:t>
                    </m:r>
                    <m:d>
                      <m:dPr>
                        <m:ctrlPr>
                          <a:rPr lang="en-US" b="0" i="1" dirty="0">
                            <a:latin typeface="Cambria Math" panose="02040503050406030204" pitchFamily="18" charset="0"/>
                          </a:rPr>
                        </m:ctrlPr>
                      </m:dPr>
                      <m:e>
                        <m:r>
                          <a:rPr lang="en-US" b="1" i="1" dirty="0">
                            <a:latin typeface="Cambria Math" panose="02040503050406030204" pitchFamily="18" charset="0"/>
                          </a:rPr>
                          <m:t>𝒙</m:t>
                        </m:r>
                      </m:e>
                    </m:d>
                    <m:r>
                      <a:rPr lang="en-US" b="0" i="1" dirty="0">
                        <a:latin typeface="Cambria Math" panose="02040503050406030204" pitchFamily="18" charset="0"/>
                      </a:rPr>
                      <m:t>=</m:t>
                    </m:r>
                    <m:r>
                      <m:rPr>
                        <m:sty m:val="p"/>
                      </m:rPr>
                      <a:rPr lang="en-US" b="0" i="0" dirty="0">
                        <a:latin typeface="Cambria Math" panose="02040503050406030204" pitchFamily="18" charset="0"/>
                      </a:rPr>
                      <m:t>sgn</m:t>
                    </m:r>
                    <m:r>
                      <a:rPr lang="en-US" b="0" i="1" dirty="0">
                        <a:latin typeface="Cambria Math" panose="02040503050406030204" pitchFamily="18" charset="0"/>
                      </a:rPr>
                      <m:t>⁡[</m:t>
                    </m:r>
                    <m:nary>
                      <m:naryPr>
                        <m:chr m:val="∑"/>
                        <m:ctrlPr>
                          <a:rPr lang="en-US" b="0" i="1" dirty="0">
                            <a:latin typeface="Cambria Math" panose="02040503050406030204" pitchFamily="18" charset="0"/>
                          </a:rPr>
                        </m:ctrlPr>
                      </m:naryPr>
                      <m:sub>
                        <m:r>
                          <m:rPr>
                            <m:brk m:alnAt="23"/>
                          </m:rPr>
                          <a:rPr lang="en-US" b="0" i="1" dirty="0">
                            <a:latin typeface="Cambria Math" panose="02040503050406030204" pitchFamily="18" charset="0"/>
                          </a:rPr>
                          <m:t>1</m:t>
                        </m:r>
                      </m:sub>
                      <m:sup>
                        <m:r>
                          <a:rPr lang="en-US" b="0" i="1" dirty="0">
                            <a:latin typeface="Cambria Math" panose="02040503050406030204" pitchFamily="18" charset="0"/>
                          </a:rPr>
                          <m:t>𝑘</m:t>
                        </m:r>
                      </m:sup>
                      <m:e>
                        <m:sSub>
                          <m:sSubPr>
                            <m:ctrlPr>
                              <a:rPr lang="en-US" b="0" i="1" dirty="0">
                                <a:latin typeface="Cambria Math" panose="02040503050406030204" pitchFamily="18" charset="0"/>
                              </a:rPr>
                            </m:ctrlPr>
                          </m:sSubPr>
                          <m:e>
                            <m:r>
                              <a:rPr lang="en-US" b="0" i="1" dirty="0">
                                <a:latin typeface="Cambria Math" panose="02040503050406030204" pitchFamily="18" charset="0"/>
                              </a:rPr>
                              <m:t>𝑐</m:t>
                            </m:r>
                          </m:e>
                          <m:sub>
                            <m:r>
                              <a:rPr lang="en-US" b="0" i="1" dirty="0">
                                <a:latin typeface="Cambria Math" panose="02040503050406030204" pitchFamily="18" charset="0"/>
                              </a:rPr>
                              <m:t>𝑖</m:t>
                            </m:r>
                          </m:sub>
                        </m:sSub>
                        <m:r>
                          <a:rPr lang="en-US" b="0" i="1" dirty="0">
                            <a:latin typeface="Cambria Math" panose="02040503050406030204" pitchFamily="18" charset="0"/>
                          </a:rPr>
                          <m:t>(</m:t>
                        </m:r>
                        <m:sSubSup>
                          <m:sSubSupPr>
                            <m:ctrlPr>
                              <a:rPr lang="en-US" b="0" i="1" dirty="0">
                                <a:latin typeface="Cambria Math" panose="02040503050406030204" pitchFamily="18" charset="0"/>
                              </a:rPr>
                            </m:ctrlPr>
                          </m:sSubSupPr>
                          <m:e>
                            <m:r>
                              <a:rPr lang="en-US" b="1" i="1" dirty="0">
                                <a:latin typeface="Cambria Math" panose="02040503050406030204" pitchFamily="18" charset="0"/>
                              </a:rPr>
                              <m:t>𝒗</m:t>
                            </m:r>
                          </m:e>
                          <m:sub>
                            <m:r>
                              <a:rPr lang="en-US" b="0" i="1" dirty="0">
                                <a:latin typeface="Cambria Math" panose="02040503050406030204" pitchFamily="18" charset="0"/>
                              </a:rPr>
                              <m:t>𝑖</m:t>
                            </m:r>
                          </m:sub>
                          <m:sup>
                            <m:r>
                              <a:rPr lang="en-US" b="0" i="1" dirty="0">
                                <a:latin typeface="Cambria Math" panose="02040503050406030204" pitchFamily="18" charset="0"/>
                              </a:rPr>
                              <m:t>𝑇</m:t>
                            </m:r>
                          </m:sup>
                        </m:sSubSup>
                        <m:r>
                          <a:rPr lang="en-US" b="1" i="1" dirty="0">
                            <a:latin typeface="Cambria Math" panose="02040503050406030204" pitchFamily="18" charset="0"/>
                          </a:rPr>
                          <m:t>𝒙</m:t>
                        </m:r>
                        <m:r>
                          <a:rPr lang="en-US" b="0" i="1" dirty="0">
                            <a:latin typeface="Cambria Math" panose="02040503050406030204" pitchFamily="18" charset="0"/>
                          </a:rPr>
                          <m:t>)</m:t>
                        </m:r>
                      </m:e>
                    </m:nary>
                    <m:r>
                      <a:rPr lang="en-US" b="0" i="1" dirty="0">
                        <a:latin typeface="Cambria Math" panose="02040503050406030204" pitchFamily="18" charset="0"/>
                      </a:rPr>
                      <m:t>]</m:t>
                    </m:r>
                  </m:oMath>
                </a14:m>
                <a:r>
                  <a:rPr lang="en-US" dirty="0"/>
                  <a:t> </a:t>
                </a:r>
              </a:p>
              <a:p>
                <a:pPr lvl="1"/>
                <a:endParaRPr lang="en-US" dirty="0"/>
              </a:p>
              <a:p>
                <a:pPr lvl="1"/>
                <a:endParaRPr lang="en-US" dirty="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30464" y="902368"/>
                <a:ext cx="8229600" cy="4020505"/>
              </a:xfrm>
              <a:blipFill>
                <a:blip r:embed="rId3"/>
                <a:stretch>
                  <a:fillRect l="-370" t="-1515" b="-4545"/>
                </a:stretch>
              </a:blipFill>
            </p:spPr>
            <p:txBody>
              <a:bodyPr/>
              <a:lstStyle/>
              <a:p>
                <a:r>
                  <a:rPr lang="en-US">
                    <a:noFill/>
                  </a:rPr>
                  <a:t> </a:t>
                </a:r>
              </a:p>
            </p:txBody>
          </p:sp>
        </mc:Fallback>
      </mc:AlternateContent>
      <p:sp>
        <p:nvSpPr>
          <p:cNvPr id="1056772" name="Rectangle 4"/>
          <p:cNvSpPr>
            <a:spLocks noChangeArrowheads="1"/>
          </p:cNvSpPr>
          <p:nvPr/>
        </p:nvSpPr>
        <p:spPr bwMode="auto">
          <a:xfrm>
            <a:off x="1657350" y="0"/>
            <a:ext cx="58293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sz="2700" dirty="0">
              <a:solidFill>
                <a:srgbClr val="FF0000"/>
              </a:solidFill>
            </a:endParaRPr>
          </a:p>
        </p:txBody>
      </p:sp>
      <p:sp>
        <p:nvSpPr>
          <p:cNvPr id="8" name="Rectangle 7"/>
          <p:cNvSpPr/>
          <p:nvPr/>
        </p:nvSpPr>
        <p:spPr>
          <a:xfrm>
            <a:off x="5944266" y="902368"/>
            <a:ext cx="2800350" cy="1015663"/>
          </a:xfrm>
          <a:prstGeom prst="rect">
            <a:avLst/>
          </a:prstGeom>
          <a:solidFill>
            <a:srgbClr val="FFFFCC"/>
          </a:solidFill>
          <a:ln>
            <a:solidFill>
              <a:schemeClr val="accent1"/>
            </a:solidFill>
          </a:ln>
        </p:spPr>
        <p:txBody>
          <a:bodyPr wrap="square">
            <a:spAutoFit/>
          </a:bodyPr>
          <a:lstStyle/>
          <a:p>
            <a:pPr marL="214313" indent="-214313">
              <a:buFont typeface="Arial" panose="020B0604020202020204" pitchFamily="34" charset="0"/>
              <a:buChar char="•"/>
            </a:pPr>
            <a:r>
              <a:rPr lang="en-US" sz="1200" dirty="0">
                <a:latin typeface="+mj-lt"/>
              </a:rPr>
              <a:t>This can be done on top of any online mistake driven algorithm.</a:t>
            </a:r>
          </a:p>
          <a:p>
            <a:pPr marL="214313" indent="-214313">
              <a:buFont typeface="Arial" panose="020B0604020202020204" pitchFamily="34" charset="0"/>
              <a:buChar char="•"/>
            </a:pPr>
            <a:r>
              <a:rPr lang="en-US" sz="1200" dirty="0">
                <a:latin typeface="+mj-lt"/>
              </a:rPr>
              <a:t>In HW 2 you will run it over three different algorithms.</a:t>
            </a:r>
          </a:p>
          <a:p>
            <a:pPr marL="214313" indent="-214313">
              <a:buFont typeface="Arial" panose="020B0604020202020204" pitchFamily="34" charset="0"/>
              <a:buChar char="•"/>
            </a:pPr>
            <a:r>
              <a:rPr lang="en-US" sz="1200" dirty="0">
                <a:latin typeface="+mj-lt"/>
              </a:rPr>
              <a:t>The implementation requires thinking. </a:t>
            </a:r>
          </a:p>
        </p:txBody>
      </p:sp>
      <p:sp>
        <p:nvSpPr>
          <p:cNvPr id="6" name="Rectangle 5"/>
          <p:cNvSpPr/>
          <p:nvPr/>
        </p:nvSpPr>
        <p:spPr>
          <a:xfrm>
            <a:off x="5001291" y="2648985"/>
            <a:ext cx="3743325" cy="715581"/>
          </a:xfrm>
          <a:prstGeom prst="rect">
            <a:avLst/>
          </a:prstGeom>
          <a:solidFill>
            <a:srgbClr val="FFFFCC"/>
          </a:solidFill>
          <a:ln>
            <a:solidFill>
              <a:srgbClr val="FF9900"/>
            </a:solidFill>
          </a:ln>
        </p:spPr>
        <p:txBody>
          <a:bodyPr wrap="square">
            <a:spAutoFit/>
          </a:bodyPr>
          <a:lstStyle/>
          <a:p>
            <a:r>
              <a:rPr lang="en-US" sz="1350" dirty="0">
                <a:latin typeface="+mj-lt"/>
              </a:rPr>
              <a:t>Averaged version of Perceptron/Winnow is as good as any other linear learning algorithm, if not better. </a:t>
            </a:r>
          </a:p>
        </p:txBody>
      </p:sp>
    </p:spTree>
    <p:extLst>
      <p:ext uri="{BB962C8B-B14F-4D97-AF65-F5344CB8AC3E}">
        <p14:creationId xmlns:p14="http://schemas.microsoft.com/office/powerpoint/2010/main" val="244399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430464" y="902369"/>
                <a:ext cx="8229600" cy="3690798"/>
              </a:xfrm>
            </p:spPr>
            <p:txBody>
              <a:bodyPr/>
              <a:lstStyle/>
              <a:p>
                <a:r>
                  <a:rPr lang="en-US" dirty="0"/>
                  <a:t>Thick Separator  (aka as Perceptron with Margin)     </a:t>
                </a:r>
                <a:br>
                  <a:rPr lang="en-US" dirty="0"/>
                </a:br>
                <a:r>
                  <a:rPr lang="en-US" dirty="0"/>
                  <a:t>(Applies both for Perceptron and Winnow)</a:t>
                </a:r>
              </a:p>
              <a:p>
                <a:endParaRPr lang="en-US" dirty="0"/>
              </a:p>
              <a:p>
                <a:r>
                  <a:rPr lang="en-US" dirty="0"/>
                  <a:t>Promote weights if:</a:t>
                </a:r>
              </a:p>
              <a:p>
                <a:pPr lvl="1"/>
                <a14:m>
                  <m:oMath xmlns:m="http://schemas.openxmlformats.org/officeDocument/2006/math">
                    <m:sSup>
                      <m:sSupPr>
                        <m:ctrlPr>
                          <a:rPr lang="en-US" i="1" dirty="0">
                            <a:solidFill>
                              <a:srgbClr val="0000FF"/>
                            </a:solidFill>
                            <a:latin typeface="Cambria Math" panose="02040503050406030204" pitchFamily="18" charset="0"/>
                          </a:rPr>
                        </m:ctrlPr>
                      </m:sSupPr>
                      <m:e>
                        <m:r>
                          <a:rPr lang="en-US" b="1" i="1" dirty="0">
                            <a:solidFill>
                              <a:srgbClr val="0000FF"/>
                            </a:solidFill>
                            <a:latin typeface="Cambria Math" panose="02040503050406030204" pitchFamily="18" charset="0"/>
                          </a:rPr>
                          <m:t>𝒘</m:t>
                        </m:r>
                      </m:e>
                      <m:sup>
                        <m:r>
                          <a:rPr lang="en-US" i="1" dirty="0">
                            <a:solidFill>
                              <a:srgbClr val="0000FF"/>
                            </a:solidFill>
                            <a:latin typeface="Cambria Math" panose="02040503050406030204" pitchFamily="18" charset="0"/>
                          </a:rPr>
                          <m:t>𝑇</m:t>
                        </m:r>
                      </m:sup>
                    </m:sSup>
                    <m:r>
                      <a:rPr lang="en-US" i="1" dirty="0">
                        <a:solidFill>
                          <a:srgbClr val="0000FF"/>
                        </a:solidFill>
                        <a:latin typeface="Cambria Math" panose="02040503050406030204" pitchFamily="18" charset="0"/>
                      </a:rPr>
                      <m:t>·</m:t>
                    </m:r>
                    <m:r>
                      <a:rPr lang="en-US" b="1" i="1" dirty="0">
                        <a:solidFill>
                          <a:srgbClr val="0000FF"/>
                        </a:solidFill>
                        <a:latin typeface="Cambria Math" panose="02040503050406030204" pitchFamily="18" charset="0"/>
                      </a:rPr>
                      <m:t>𝒙</m:t>
                    </m:r>
                    <m:r>
                      <a:rPr lang="en-US" b="0" i="1" dirty="0">
                        <a:solidFill>
                          <a:srgbClr val="0000FF"/>
                        </a:solidFill>
                        <a:latin typeface="Cambria Math" panose="02040503050406030204" pitchFamily="18" charset="0"/>
                      </a:rPr>
                      <m:t> − </m:t>
                    </m:r>
                    <m:r>
                      <a:rPr lang="en-US" b="0" i="1" dirty="0">
                        <a:solidFill>
                          <a:srgbClr val="0000FF"/>
                        </a:solidFill>
                        <a:latin typeface="Cambria Math" panose="02040503050406030204" pitchFamily="18" charset="0"/>
                        <a:ea typeface="Cambria Math" panose="02040503050406030204" pitchFamily="18" charset="0"/>
                      </a:rPr>
                      <m:t>𝜃</m:t>
                    </m:r>
                    <m:r>
                      <a:rPr lang="en-US" b="0" i="1" dirty="0">
                        <a:solidFill>
                          <a:srgbClr val="0000FF"/>
                        </a:solidFill>
                        <a:latin typeface="Cambria Math" panose="02040503050406030204" pitchFamily="18" charset="0"/>
                        <a:ea typeface="Cambria Math" panose="02040503050406030204" pitchFamily="18" charset="0"/>
                      </a:rPr>
                      <m:t>&lt;</m:t>
                    </m:r>
                    <m:r>
                      <a:rPr lang="en-US" b="0" i="1" dirty="0">
                        <a:solidFill>
                          <a:srgbClr val="0000FF"/>
                        </a:solidFill>
                        <a:latin typeface="Cambria Math" panose="02040503050406030204" pitchFamily="18" charset="0"/>
                        <a:ea typeface="Cambria Math" panose="02040503050406030204" pitchFamily="18" charset="0"/>
                      </a:rPr>
                      <m:t>𝛾</m:t>
                    </m:r>
                  </m:oMath>
                </a14:m>
                <a:endParaRPr lang="en-US" dirty="0"/>
              </a:p>
              <a:p>
                <a:r>
                  <a:rPr lang="en-US" dirty="0"/>
                  <a:t>Demote weights if:</a:t>
                </a:r>
              </a:p>
              <a:p>
                <a:pPr lvl="1"/>
                <a14:m>
                  <m:oMath xmlns:m="http://schemas.openxmlformats.org/officeDocument/2006/math">
                    <m:sSup>
                      <m:sSupPr>
                        <m:ctrlPr>
                          <a:rPr lang="en-US" i="1" dirty="0">
                            <a:solidFill>
                              <a:srgbClr val="0000FF"/>
                            </a:solidFill>
                            <a:latin typeface="Cambria Math" panose="02040503050406030204" pitchFamily="18" charset="0"/>
                          </a:rPr>
                        </m:ctrlPr>
                      </m:sSupPr>
                      <m:e>
                        <m:r>
                          <a:rPr lang="en-US" b="1" i="1" dirty="0">
                            <a:solidFill>
                              <a:srgbClr val="0000FF"/>
                            </a:solidFill>
                            <a:latin typeface="Cambria Math" panose="02040503050406030204" pitchFamily="18" charset="0"/>
                          </a:rPr>
                          <m:t>𝒘</m:t>
                        </m:r>
                      </m:e>
                      <m:sup>
                        <m:r>
                          <a:rPr lang="en-US" i="1" dirty="0">
                            <a:solidFill>
                              <a:srgbClr val="0000FF"/>
                            </a:solidFill>
                            <a:latin typeface="Cambria Math" panose="02040503050406030204" pitchFamily="18" charset="0"/>
                          </a:rPr>
                          <m:t>𝑇</m:t>
                        </m:r>
                      </m:sup>
                    </m:sSup>
                    <m:r>
                      <a:rPr lang="en-US" i="1" dirty="0">
                        <a:solidFill>
                          <a:srgbClr val="0000FF"/>
                        </a:solidFill>
                        <a:latin typeface="Cambria Math" panose="02040503050406030204" pitchFamily="18" charset="0"/>
                      </a:rPr>
                      <m:t>·</m:t>
                    </m:r>
                    <m:r>
                      <a:rPr lang="en-US" b="1" i="1" dirty="0">
                        <a:solidFill>
                          <a:srgbClr val="0000FF"/>
                        </a:solidFill>
                        <a:latin typeface="Cambria Math" panose="02040503050406030204" pitchFamily="18" charset="0"/>
                      </a:rPr>
                      <m:t>𝒙</m:t>
                    </m:r>
                    <m:r>
                      <a:rPr lang="en-US" i="1" dirty="0">
                        <a:solidFill>
                          <a:srgbClr val="0000FF"/>
                        </a:solidFill>
                        <a:latin typeface="Cambria Math" panose="02040503050406030204" pitchFamily="18" charset="0"/>
                      </a:rPr>
                      <m:t> − </m:t>
                    </m:r>
                    <m:r>
                      <a:rPr lang="en-US" i="1" dirty="0">
                        <a:solidFill>
                          <a:srgbClr val="0000FF"/>
                        </a:solidFill>
                        <a:latin typeface="Cambria Math" panose="02040503050406030204" pitchFamily="18" charset="0"/>
                        <a:ea typeface="Cambria Math" panose="02040503050406030204" pitchFamily="18" charset="0"/>
                      </a:rPr>
                      <m:t>𝜃</m:t>
                    </m:r>
                    <m:r>
                      <a:rPr lang="en-US" b="0" i="1" dirty="0">
                        <a:solidFill>
                          <a:srgbClr val="0000FF"/>
                        </a:solidFill>
                        <a:latin typeface="Cambria Math" panose="02040503050406030204" pitchFamily="18" charset="0"/>
                        <a:ea typeface="Cambria Math" panose="02040503050406030204" pitchFamily="18" charset="0"/>
                      </a:rPr>
                      <m:t>&gt;</m:t>
                    </m:r>
                    <m:r>
                      <a:rPr lang="en-US" i="1" dirty="0">
                        <a:solidFill>
                          <a:srgbClr val="0000FF"/>
                        </a:solidFill>
                        <a:latin typeface="Cambria Math" panose="02040503050406030204" pitchFamily="18" charset="0"/>
                        <a:ea typeface="Cambria Math" panose="02040503050406030204" pitchFamily="18" charset="0"/>
                      </a:rPr>
                      <m:t>𝛾</m:t>
                    </m:r>
                  </m:oMath>
                </a14:m>
                <a:endParaRPr lang="en-US" dirty="0"/>
              </a:p>
              <a:p>
                <a:pPr lvl="1"/>
                <a:endParaRPr lang="en-US" dirty="0"/>
              </a:p>
              <a:p>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430464" y="902369"/>
                <a:ext cx="8229600" cy="3690798"/>
              </a:xfrm>
              <a:blipFill>
                <a:blip r:embed="rId3"/>
                <a:stretch>
                  <a:fillRect l="-1037" t="-13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50664" name="Rectangle 40"/>
              <p:cNvSpPr>
                <a:spLocks noChangeArrowheads="1"/>
              </p:cNvSpPr>
              <p:nvPr/>
            </p:nvSpPr>
            <p:spPr bwMode="auto">
              <a:xfrm>
                <a:off x="577512" y="4120380"/>
                <a:ext cx="8109288" cy="507831"/>
              </a:xfrm>
              <a:prstGeom prst="rect">
                <a:avLst/>
              </a:prstGeom>
              <a:solidFill>
                <a:srgbClr val="FFFFCC"/>
              </a:solidFill>
              <a:ln w="9525">
                <a:solidFill>
                  <a:schemeClr val="tx1"/>
                </a:solidFill>
                <a:miter lim="800000"/>
                <a:headEnd/>
                <a:tailEnd/>
              </a:ln>
              <a:effectLst/>
            </p:spPr>
            <p:txBody>
              <a:bodyPr wrap="square">
                <a:spAutoFit/>
              </a:bodyPr>
              <a:lstStyle/>
              <a:p>
                <a:r>
                  <a:rPr lang="en-US" sz="1350" dirty="0">
                    <a:latin typeface="+mj-lt"/>
                  </a:rPr>
                  <a:t>Note: </a:t>
                </a:r>
                <a:r>
                  <a:rPr lang="en-US" sz="1350" i="0" dirty="0">
                    <a:solidFill>
                      <a:srgbClr val="FF0000"/>
                    </a:solidFill>
                    <a:latin typeface="+mj-lt"/>
                    <a:sym typeface="Symbol" pitchFamily="18" charset="2"/>
                  </a:rPr>
                  <a:t></a:t>
                </a:r>
                <a:r>
                  <a:rPr lang="en-US" sz="1350" dirty="0">
                    <a:latin typeface="+mj-lt"/>
                  </a:rPr>
                  <a:t> is a functional margin. Its effect could disappear as </a:t>
                </a:r>
                <a14:m>
                  <m:oMath xmlns:m="http://schemas.openxmlformats.org/officeDocument/2006/math">
                    <m:r>
                      <a:rPr lang="en-US" sz="1350" b="1" i="1" dirty="0" smtClean="0">
                        <a:solidFill>
                          <a:schemeClr val="accent2"/>
                        </a:solidFill>
                        <a:latin typeface="Cambria Math" panose="02040503050406030204" pitchFamily="18" charset="0"/>
                      </a:rPr>
                      <m:t>𝒘</m:t>
                    </m:r>
                  </m:oMath>
                </a14:m>
                <a:r>
                  <a:rPr lang="en-US" sz="1350" dirty="0">
                    <a:latin typeface="+mj-lt"/>
                  </a:rPr>
                  <a:t> grows.</a:t>
                </a:r>
              </a:p>
              <a:p>
                <a:r>
                  <a:rPr lang="en-US" sz="1350" dirty="0">
                    <a:latin typeface="+mj-lt"/>
                  </a:rPr>
                  <a:t>Nevertheless, this has been shown to be a very effective algorithmic addition.</a:t>
                </a:r>
                <a:r>
                  <a:rPr lang="en-US" sz="1200" dirty="0">
                    <a:latin typeface="+mj-lt"/>
                  </a:rPr>
                  <a:t>(Grove &amp; Roth 98,01; </a:t>
                </a:r>
                <a:r>
                  <a:rPr lang="en-US" sz="1200" dirty="0" err="1">
                    <a:latin typeface="+mj-lt"/>
                  </a:rPr>
                  <a:t>Karov</a:t>
                </a:r>
                <a:r>
                  <a:rPr lang="en-US" sz="1200" dirty="0">
                    <a:latin typeface="+mj-lt"/>
                  </a:rPr>
                  <a:t> et. al 97) </a:t>
                </a:r>
              </a:p>
            </p:txBody>
          </p:sp>
        </mc:Choice>
        <mc:Fallback xmlns="">
          <p:sp>
            <p:nvSpPr>
              <p:cNvPr id="1050664" name="Rectangle 40"/>
              <p:cNvSpPr>
                <a:spLocks noRot="1" noChangeAspect="1" noMove="1" noResize="1" noEditPoints="1" noAdjustHandles="1" noChangeArrowheads="1" noChangeShapeType="1" noTextEdit="1"/>
              </p:cNvSpPr>
              <p:nvPr/>
            </p:nvSpPr>
            <p:spPr bwMode="auto">
              <a:xfrm>
                <a:off x="577512" y="4120380"/>
                <a:ext cx="8109288" cy="507831"/>
              </a:xfrm>
              <a:prstGeom prst="rect">
                <a:avLst/>
              </a:prstGeom>
              <a:blipFill>
                <a:blip r:embed="rId7"/>
                <a:stretch>
                  <a:fillRect l="-150" t="-2353" b="-9412"/>
                </a:stretch>
              </a:blipFill>
              <a:ln w="9525">
                <a:solidFill>
                  <a:schemeClr val="tx1"/>
                </a:solidFill>
                <a:miter lim="800000"/>
                <a:headEnd/>
                <a:tailEnd/>
              </a:ln>
              <a:effectLst/>
              <a:extLst/>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0C921938-476A-4922-BE24-3B8F6A2854D9}" type="slidenum">
              <a:rPr lang="en-US" smtClean="0"/>
              <a:pPr/>
              <a:t>54</a:t>
            </a:fld>
            <a:endParaRPr lang="en-US" dirty="0"/>
          </a:p>
        </p:txBody>
      </p:sp>
      <p:sp>
        <p:nvSpPr>
          <p:cNvPr id="1050626" name="Rectangle 2"/>
          <p:cNvSpPr>
            <a:spLocks noGrp="1" noChangeArrowheads="1"/>
          </p:cNvSpPr>
          <p:nvPr>
            <p:ph type="title"/>
          </p:nvPr>
        </p:nvSpPr>
        <p:spPr/>
        <p:txBody>
          <a:bodyPr/>
          <a:lstStyle/>
          <a:p>
            <a:r>
              <a:rPr lang="en-US" dirty="0"/>
              <a:t> Perceptron with Margin</a:t>
            </a:r>
          </a:p>
        </p:txBody>
      </p:sp>
      <p:grpSp>
        <p:nvGrpSpPr>
          <p:cNvPr id="3" name="Group 2"/>
          <p:cNvGrpSpPr/>
          <p:nvPr/>
        </p:nvGrpSpPr>
        <p:grpSpPr>
          <a:xfrm>
            <a:off x="4424952" y="1798975"/>
            <a:ext cx="3822589" cy="2604923"/>
            <a:chOff x="3437615" y="1981200"/>
            <a:chExt cx="5096785" cy="3473231"/>
          </a:xfrm>
        </p:grpSpPr>
        <p:sp>
          <p:nvSpPr>
            <p:cNvPr id="1050627" name="Line 3"/>
            <p:cNvSpPr>
              <a:spLocks noChangeShapeType="1"/>
            </p:cNvSpPr>
            <p:nvPr/>
          </p:nvSpPr>
          <p:spPr bwMode="auto">
            <a:xfrm>
              <a:off x="4800600" y="2062162"/>
              <a:ext cx="0" cy="2743200"/>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1050628" name="Line 4"/>
            <p:cNvSpPr>
              <a:spLocks noChangeShapeType="1"/>
            </p:cNvSpPr>
            <p:nvPr/>
          </p:nvSpPr>
          <p:spPr bwMode="auto">
            <a:xfrm>
              <a:off x="4800600" y="4805362"/>
              <a:ext cx="37338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1050629" name="Line 5"/>
            <p:cNvSpPr>
              <a:spLocks noChangeShapeType="1"/>
            </p:cNvSpPr>
            <p:nvPr/>
          </p:nvSpPr>
          <p:spPr bwMode="auto">
            <a:xfrm>
              <a:off x="3657600" y="4157662"/>
              <a:ext cx="2301875" cy="1296769"/>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50630" name="Line 6"/>
            <p:cNvSpPr>
              <a:spLocks noChangeShapeType="1"/>
            </p:cNvSpPr>
            <p:nvPr/>
          </p:nvSpPr>
          <p:spPr bwMode="auto">
            <a:xfrm flipV="1">
              <a:off x="4800600" y="4043362"/>
              <a:ext cx="609600" cy="762000"/>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mc:AlternateContent xmlns:mc="http://schemas.openxmlformats.org/markup-compatibility/2006" xmlns:a14="http://schemas.microsoft.com/office/drawing/2010/main">
          <mc:Choice Requires="a14">
            <p:sp>
              <p:nvSpPr>
                <p:cNvPr id="1050631" name="Text Box 7"/>
                <p:cNvSpPr txBox="1">
                  <a:spLocks noChangeArrowheads="1"/>
                </p:cNvSpPr>
                <p:nvPr/>
              </p:nvSpPr>
              <p:spPr bwMode="auto">
                <a:xfrm>
                  <a:off x="3437615" y="3748087"/>
                  <a:ext cx="1337888" cy="40010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1350" i="1" dirty="0">
                                <a:solidFill>
                                  <a:srgbClr val="0000FF"/>
                                </a:solidFill>
                                <a:latin typeface="Cambria Math" panose="02040503050406030204" pitchFamily="18" charset="0"/>
                              </a:rPr>
                            </m:ctrlPr>
                          </m:sSupPr>
                          <m:e>
                            <m:r>
                              <a:rPr lang="en-US" sz="1350" b="1" i="1" dirty="0">
                                <a:solidFill>
                                  <a:srgbClr val="0000FF"/>
                                </a:solidFill>
                                <a:latin typeface="Cambria Math" panose="02040503050406030204" pitchFamily="18" charset="0"/>
                              </a:rPr>
                              <m:t>𝒘</m:t>
                            </m:r>
                          </m:e>
                          <m:sup>
                            <m:r>
                              <a:rPr lang="en-US" sz="1350" i="1" dirty="0">
                                <a:solidFill>
                                  <a:srgbClr val="0000FF"/>
                                </a:solidFill>
                                <a:latin typeface="Cambria Math" panose="02040503050406030204" pitchFamily="18" charset="0"/>
                              </a:rPr>
                              <m:t>𝑇</m:t>
                            </m:r>
                          </m:sup>
                        </m:sSup>
                        <m:r>
                          <a:rPr lang="en-US" sz="1350" i="1" dirty="0">
                            <a:solidFill>
                              <a:srgbClr val="0000FF"/>
                            </a:solidFill>
                            <a:latin typeface="Cambria Math" panose="02040503050406030204" pitchFamily="18" charset="0"/>
                          </a:rPr>
                          <m:t>·</m:t>
                        </m:r>
                        <m:r>
                          <a:rPr lang="en-US" sz="1350" b="1" i="1" dirty="0">
                            <a:solidFill>
                              <a:srgbClr val="0000FF"/>
                            </a:solidFill>
                            <a:latin typeface="Cambria Math" panose="02040503050406030204" pitchFamily="18" charset="0"/>
                          </a:rPr>
                          <m:t>𝒙</m:t>
                        </m:r>
                        <m:r>
                          <a:rPr lang="en-US" sz="1350" i="1" dirty="0">
                            <a:solidFill>
                              <a:srgbClr val="0000FF"/>
                            </a:solidFill>
                            <a:latin typeface="Cambria Math" panose="02040503050406030204" pitchFamily="18" charset="0"/>
                          </a:rPr>
                          <m:t>=0</m:t>
                        </m:r>
                      </m:oMath>
                    </m:oMathPara>
                  </a14:m>
                  <a:endParaRPr lang="en-US" sz="1350" dirty="0"/>
                </a:p>
              </p:txBody>
            </p:sp>
          </mc:Choice>
          <mc:Fallback xmlns="">
            <p:sp>
              <p:nvSpPr>
                <p:cNvPr id="1050631" name="Text Box 7"/>
                <p:cNvSpPr txBox="1">
                  <a:spLocks noRot="1" noChangeAspect="1" noMove="1" noResize="1" noEditPoints="1" noAdjustHandles="1" noChangeArrowheads="1" noChangeShapeType="1" noTextEdit="1"/>
                </p:cNvSpPr>
                <p:nvPr/>
              </p:nvSpPr>
              <p:spPr bwMode="auto">
                <a:xfrm>
                  <a:off x="3437615" y="3748087"/>
                  <a:ext cx="1337888" cy="400109"/>
                </a:xfrm>
                <a:prstGeom prst="rect">
                  <a:avLst/>
                </a:prstGeom>
                <a:blipFill>
                  <a:blip r:embed="rId8"/>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050632" name="Text Box 8"/>
            <p:cNvSpPr txBox="1">
              <a:spLocks noChangeArrowheads="1"/>
            </p:cNvSpPr>
            <p:nvPr/>
          </p:nvSpPr>
          <p:spPr bwMode="auto">
            <a:xfrm>
              <a:off x="5029200" y="3052761"/>
              <a:ext cx="395835"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700">
                  <a:solidFill>
                    <a:srgbClr val="9900CC"/>
                  </a:solidFill>
                </a:rPr>
                <a:t>-</a:t>
              </a:r>
            </a:p>
          </p:txBody>
        </p:sp>
        <p:sp>
          <p:nvSpPr>
            <p:cNvPr id="1050633" name="Text Box 9"/>
            <p:cNvSpPr txBox="1">
              <a:spLocks noChangeArrowheads="1"/>
            </p:cNvSpPr>
            <p:nvPr/>
          </p:nvSpPr>
          <p:spPr bwMode="auto">
            <a:xfrm>
              <a:off x="6019800" y="3052761"/>
              <a:ext cx="395835"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700">
                  <a:solidFill>
                    <a:srgbClr val="9900CC"/>
                  </a:solidFill>
                </a:rPr>
                <a:t>-</a:t>
              </a:r>
            </a:p>
          </p:txBody>
        </p:sp>
        <p:sp>
          <p:nvSpPr>
            <p:cNvPr id="1050634" name="Text Box 10"/>
            <p:cNvSpPr txBox="1">
              <a:spLocks noChangeArrowheads="1"/>
            </p:cNvSpPr>
            <p:nvPr/>
          </p:nvSpPr>
          <p:spPr bwMode="auto">
            <a:xfrm>
              <a:off x="5410200" y="3128961"/>
              <a:ext cx="395835"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700">
                  <a:solidFill>
                    <a:srgbClr val="9900CC"/>
                  </a:solidFill>
                </a:rPr>
                <a:t>-</a:t>
              </a:r>
            </a:p>
          </p:txBody>
        </p:sp>
        <p:sp>
          <p:nvSpPr>
            <p:cNvPr id="1050635" name="Text Box 11"/>
            <p:cNvSpPr txBox="1">
              <a:spLocks noChangeArrowheads="1"/>
            </p:cNvSpPr>
            <p:nvPr/>
          </p:nvSpPr>
          <p:spPr bwMode="auto">
            <a:xfrm>
              <a:off x="5562600" y="3357561"/>
              <a:ext cx="395835"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700">
                  <a:solidFill>
                    <a:srgbClr val="9900CC"/>
                  </a:solidFill>
                </a:rPr>
                <a:t>-</a:t>
              </a:r>
            </a:p>
          </p:txBody>
        </p:sp>
        <p:sp>
          <p:nvSpPr>
            <p:cNvPr id="1050636" name="Text Box 12"/>
            <p:cNvSpPr txBox="1">
              <a:spLocks noChangeArrowheads="1"/>
            </p:cNvSpPr>
            <p:nvPr/>
          </p:nvSpPr>
          <p:spPr bwMode="auto">
            <a:xfrm>
              <a:off x="5867400" y="3205161"/>
              <a:ext cx="395835"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700">
                  <a:solidFill>
                    <a:srgbClr val="9900CC"/>
                  </a:solidFill>
                </a:rPr>
                <a:t>-</a:t>
              </a:r>
            </a:p>
          </p:txBody>
        </p:sp>
        <p:sp>
          <p:nvSpPr>
            <p:cNvPr id="1050637" name="Text Box 13"/>
            <p:cNvSpPr txBox="1">
              <a:spLocks noChangeArrowheads="1"/>
            </p:cNvSpPr>
            <p:nvPr/>
          </p:nvSpPr>
          <p:spPr bwMode="auto">
            <a:xfrm>
              <a:off x="6324600" y="3738562"/>
              <a:ext cx="395835"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700">
                  <a:solidFill>
                    <a:srgbClr val="9900CC"/>
                  </a:solidFill>
                </a:rPr>
                <a:t>-</a:t>
              </a:r>
            </a:p>
          </p:txBody>
        </p:sp>
        <p:sp>
          <p:nvSpPr>
            <p:cNvPr id="1050638" name="Text Box 14"/>
            <p:cNvSpPr txBox="1">
              <a:spLocks noChangeArrowheads="1"/>
            </p:cNvSpPr>
            <p:nvPr/>
          </p:nvSpPr>
          <p:spPr bwMode="auto">
            <a:xfrm>
              <a:off x="6324600" y="3052761"/>
              <a:ext cx="395835"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700">
                  <a:solidFill>
                    <a:srgbClr val="9900CC"/>
                  </a:solidFill>
                </a:rPr>
                <a:t>-</a:t>
              </a:r>
            </a:p>
          </p:txBody>
        </p:sp>
        <p:sp>
          <p:nvSpPr>
            <p:cNvPr id="1050639" name="Text Box 15"/>
            <p:cNvSpPr txBox="1">
              <a:spLocks noChangeArrowheads="1"/>
            </p:cNvSpPr>
            <p:nvPr/>
          </p:nvSpPr>
          <p:spPr bwMode="auto">
            <a:xfrm>
              <a:off x="6324600" y="3357561"/>
              <a:ext cx="395835"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700">
                  <a:solidFill>
                    <a:srgbClr val="9900CC"/>
                  </a:solidFill>
                </a:rPr>
                <a:t>-</a:t>
              </a:r>
            </a:p>
          </p:txBody>
        </p:sp>
        <p:sp>
          <p:nvSpPr>
            <p:cNvPr id="1050640" name="Text Box 16"/>
            <p:cNvSpPr txBox="1">
              <a:spLocks noChangeArrowheads="1"/>
            </p:cNvSpPr>
            <p:nvPr/>
          </p:nvSpPr>
          <p:spPr bwMode="auto">
            <a:xfrm>
              <a:off x="6934200" y="3281361"/>
              <a:ext cx="395835"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700">
                  <a:solidFill>
                    <a:srgbClr val="9900CC"/>
                  </a:solidFill>
                </a:rPr>
                <a:t>-</a:t>
              </a:r>
            </a:p>
          </p:txBody>
        </p:sp>
        <p:sp>
          <p:nvSpPr>
            <p:cNvPr id="1050641" name="Text Box 17"/>
            <p:cNvSpPr txBox="1">
              <a:spLocks noChangeArrowheads="1"/>
            </p:cNvSpPr>
            <p:nvPr/>
          </p:nvSpPr>
          <p:spPr bwMode="auto">
            <a:xfrm>
              <a:off x="7162800" y="3586161"/>
              <a:ext cx="395835"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700">
                  <a:solidFill>
                    <a:srgbClr val="9900CC"/>
                  </a:solidFill>
                </a:rPr>
                <a:t>-</a:t>
              </a:r>
            </a:p>
          </p:txBody>
        </p:sp>
        <p:sp>
          <p:nvSpPr>
            <p:cNvPr id="1050642" name="Text Box 18"/>
            <p:cNvSpPr txBox="1">
              <a:spLocks noChangeArrowheads="1"/>
            </p:cNvSpPr>
            <p:nvPr/>
          </p:nvSpPr>
          <p:spPr bwMode="auto">
            <a:xfrm>
              <a:off x="7772400" y="3509961"/>
              <a:ext cx="395835"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700">
                  <a:solidFill>
                    <a:srgbClr val="9900CC"/>
                  </a:solidFill>
                </a:rPr>
                <a:t>-</a:t>
              </a:r>
            </a:p>
          </p:txBody>
        </p:sp>
        <p:sp>
          <p:nvSpPr>
            <p:cNvPr id="1050643" name="Text Box 19"/>
            <p:cNvSpPr txBox="1">
              <a:spLocks noChangeArrowheads="1"/>
            </p:cNvSpPr>
            <p:nvPr/>
          </p:nvSpPr>
          <p:spPr bwMode="auto">
            <a:xfrm>
              <a:off x="5241926" y="2640012"/>
              <a:ext cx="395835"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700">
                  <a:solidFill>
                    <a:srgbClr val="9900CC"/>
                  </a:solidFill>
                </a:rPr>
                <a:t>-</a:t>
              </a:r>
            </a:p>
          </p:txBody>
        </p:sp>
        <p:sp>
          <p:nvSpPr>
            <p:cNvPr id="1050644" name="Text Box 20"/>
            <p:cNvSpPr txBox="1">
              <a:spLocks noChangeArrowheads="1"/>
            </p:cNvSpPr>
            <p:nvPr/>
          </p:nvSpPr>
          <p:spPr bwMode="auto">
            <a:xfrm>
              <a:off x="5791200" y="2824161"/>
              <a:ext cx="395835"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700">
                  <a:solidFill>
                    <a:srgbClr val="9900CC"/>
                  </a:solidFill>
                </a:rPr>
                <a:t>-</a:t>
              </a:r>
            </a:p>
          </p:txBody>
        </p:sp>
        <p:sp>
          <p:nvSpPr>
            <p:cNvPr id="1050645" name="Text Box 21"/>
            <p:cNvSpPr txBox="1">
              <a:spLocks noChangeArrowheads="1"/>
            </p:cNvSpPr>
            <p:nvPr/>
          </p:nvSpPr>
          <p:spPr bwMode="auto">
            <a:xfrm>
              <a:off x="6553200" y="3433761"/>
              <a:ext cx="395835"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700">
                  <a:solidFill>
                    <a:srgbClr val="9900CC"/>
                  </a:solidFill>
                </a:rPr>
                <a:t>-</a:t>
              </a:r>
            </a:p>
          </p:txBody>
        </p:sp>
        <p:sp>
          <p:nvSpPr>
            <p:cNvPr id="1050646" name="Oval 22"/>
            <p:cNvSpPr>
              <a:spLocks noChangeArrowheads="1"/>
            </p:cNvSpPr>
            <p:nvPr/>
          </p:nvSpPr>
          <p:spPr bwMode="auto">
            <a:xfrm>
              <a:off x="6324600" y="2366962"/>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50647" name="Text Box 23"/>
            <p:cNvSpPr txBox="1">
              <a:spLocks noChangeArrowheads="1"/>
            </p:cNvSpPr>
            <p:nvPr/>
          </p:nvSpPr>
          <p:spPr bwMode="auto">
            <a:xfrm>
              <a:off x="5394326" y="2792412"/>
              <a:ext cx="395835"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700">
                  <a:solidFill>
                    <a:srgbClr val="9900CC"/>
                  </a:solidFill>
                </a:rPr>
                <a:t>-</a:t>
              </a:r>
            </a:p>
          </p:txBody>
        </p:sp>
        <p:sp>
          <p:nvSpPr>
            <p:cNvPr id="1050648" name="Oval 24"/>
            <p:cNvSpPr>
              <a:spLocks noChangeArrowheads="1"/>
            </p:cNvSpPr>
            <p:nvPr/>
          </p:nvSpPr>
          <p:spPr bwMode="auto">
            <a:xfrm>
              <a:off x="5943600" y="2443162"/>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50649" name="Oval 25"/>
            <p:cNvSpPr>
              <a:spLocks noChangeArrowheads="1"/>
            </p:cNvSpPr>
            <p:nvPr/>
          </p:nvSpPr>
          <p:spPr bwMode="auto">
            <a:xfrm>
              <a:off x="6477000" y="2290762"/>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50650" name="Oval 26"/>
            <p:cNvSpPr>
              <a:spLocks noChangeArrowheads="1"/>
            </p:cNvSpPr>
            <p:nvPr/>
          </p:nvSpPr>
          <p:spPr bwMode="auto">
            <a:xfrm>
              <a:off x="6629400" y="2443162"/>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50651" name="Oval 27"/>
            <p:cNvSpPr>
              <a:spLocks noChangeArrowheads="1"/>
            </p:cNvSpPr>
            <p:nvPr/>
          </p:nvSpPr>
          <p:spPr bwMode="auto">
            <a:xfrm>
              <a:off x="7086600" y="2443162"/>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50652" name="Oval 28"/>
            <p:cNvSpPr>
              <a:spLocks noChangeArrowheads="1"/>
            </p:cNvSpPr>
            <p:nvPr/>
          </p:nvSpPr>
          <p:spPr bwMode="auto">
            <a:xfrm>
              <a:off x="7239000" y="2671762"/>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50653" name="Oval 29"/>
            <p:cNvSpPr>
              <a:spLocks noChangeArrowheads="1"/>
            </p:cNvSpPr>
            <p:nvPr/>
          </p:nvSpPr>
          <p:spPr bwMode="auto">
            <a:xfrm>
              <a:off x="7086600" y="2900362"/>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50654" name="Oval 30"/>
            <p:cNvSpPr>
              <a:spLocks noChangeArrowheads="1"/>
            </p:cNvSpPr>
            <p:nvPr/>
          </p:nvSpPr>
          <p:spPr bwMode="auto">
            <a:xfrm>
              <a:off x="6553200" y="2671762"/>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50655" name="Oval 31"/>
            <p:cNvSpPr>
              <a:spLocks noChangeArrowheads="1"/>
            </p:cNvSpPr>
            <p:nvPr/>
          </p:nvSpPr>
          <p:spPr bwMode="auto">
            <a:xfrm>
              <a:off x="7696200" y="2900362"/>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50656" name="Oval 32"/>
            <p:cNvSpPr>
              <a:spLocks noChangeArrowheads="1"/>
            </p:cNvSpPr>
            <p:nvPr/>
          </p:nvSpPr>
          <p:spPr bwMode="auto">
            <a:xfrm>
              <a:off x="7391400" y="2443162"/>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50657" name="Oval 33"/>
            <p:cNvSpPr>
              <a:spLocks noChangeArrowheads="1"/>
            </p:cNvSpPr>
            <p:nvPr/>
          </p:nvSpPr>
          <p:spPr bwMode="auto">
            <a:xfrm>
              <a:off x="6858000" y="3128962"/>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50658" name="Oval 34"/>
            <p:cNvSpPr>
              <a:spLocks noChangeArrowheads="1"/>
            </p:cNvSpPr>
            <p:nvPr/>
          </p:nvSpPr>
          <p:spPr bwMode="auto">
            <a:xfrm>
              <a:off x="8229600" y="3205162"/>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50659" name="Line 35"/>
            <p:cNvSpPr>
              <a:spLocks noChangeShapeType="1"/>
            </p:cNvSpPr>
            <p:nvPr/>
          </p:nvSpPr>
          <p:spPr bwMode="auto">
            <a:xfrm>
              <a:off x="5486400" y="2376487"/>
              <a:ext cx="2438400" cy="1371600"/>
            </a:xfrm>
            <a:prstGeom prst="line">
              <a:avLst/>
            </a:prstGeom>
            <a:noFill/>
            <a:ln w="28575">
              <a:solidFill>
                <a:srgbClr val="0000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mc:AlternateContent xmlns:mc="http://schemas.openxmlformats.org/markup-compatibility/2006" xmlns:a14="http://schemas.microsoft.com/office/drawing/2010/main">
          <mc:Choice Requires="a14">
            <p:sp>
              <p:nvSpPr>
                <p:cNvPr id="1050660" name="Text Box 36"/>
                <p:cNvSpPr txBox="1">
                  <a:spLocks noChangeArrowheads="1"/>
                </p:cNvSpPr>
                <p:nvPr/>
              </p:nvSpPr>
              <p:spPr bwMode="auto">
                <a:xfrm>
                  <a:off x="4953000" y="1981200"/>
                  <a:ext cx="1398076" cy="40010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1350" i="1" dirty="0">
                                <a:solidFill>
                                  <a:srgbClr val="0000FF"/>
                                </a:solidFill>
                                <a:latin typeface="Cambria Math" panose="02040503050406030204" pitchFamily="18" charset="0"/>
                              </a:rPr>
                            </m:ctrlPr>
                          </m:sSupPr>
                          <m:e>
                            <m:r>
                              <a:rPr lang="en-US" sz="1350" b="1" i="1" dirty="0">
                                <a:solidFill>
                                  <a:srgbClr val="0000FF"/>
                                </a:solidFill>
                                <a:latin typeface="Cambria Math" panose="02040503050406030204" pitchFamily="18" charset="0"/>
                              </a:rPr>
                              <m:t>𝒘</m:t>
                            </m:r>
                          </m:e>
                          <m:sup>
                            <m:r>
                              <a:rPr lang="en-US" sz="1350" b="0" i="1" dirty="0">
                                <a:solidFill>
                                  <a:srgbClr val="0000FF"/>
                                </a:solidFill>
                                <a:latin typeface="Cambria Math" panose="02040503050406030204" pitchFamily="18" charset="0"/>
                              </a:rPr>
                              <m:t>𝑇</m:t>
                            </m:r>
                          </m:sup>
                        </m:sSup>
                        <m:r>
                          <a:rPr lang="en-US" sz="1350" b="0" i="1" dirty="0">
                            <a:solidFill>
                              <a:srgbClr val="0000FF"/>
                            </a:solidFill>
                            <a:latin typeface="Cambria Math" panose="02040503050406030204" pitchFamily="18" charset="0"/>
                          </a:rPr>
                          <m:t>·</m:t>
                        </m:r>
                        <m:r>
                          <a:rPr lang="en-US" sz="1350" b="1" i="1" dirty="0">
                            <a:solidFill>
                              <a:srgbClr val="0000FF"/>
                            </a:solidFill>
                            <a:latin typeface="Cambria Math" panose="02040503050406030204" pitchFamily="18" charset="0"/>
                          </a:rPr>
                          <m:t>𝒙</m:t>
                        </m:r>
                        <m:r>
                          <a:rPr lang="en-US" sz="1350" b="0" i="1" dirty="0">
                            <a:solidFill>
                              <a:srgbClr val="0000FF"/>
                            </a:solidFill>
                            <a:latin typeface="Cambria Math" panose="02040503050406030204" pitchFamily="18" charset="0"/>
                          </a:rPr>
                          <m:t>= </m:t>
                        </m:r>
                        <m:r>
                          <a:rPr lang="en-US" sz="1350" b="0" i="1" dirty="0">
                            <a:solidFill>
                              <a:srgbClr val="0000FF"/>
                            </a:solidFill>
                            <a:latin typeface="Cambria Math" panose="02040503050406030204" pitchFamily="18" charset="0"/>
                            <a:ea typeface="Cambria Math" panose="02040503050406030204" pitchFamily="18" charset="0"/>
                          </a:rPr>
                          <m:t>𝜃</m:t>
                        </m:r>
                      </m:oMath>
                    </m:oMathPara>
                  </a14:m>
                  <a:endParaRPr lang="en-US" sz="1350" dirty="0">
                    <a:latin typeface="Symbol" pitchFamily="18" charset="2"/>
                    <a:sym typeface="Symbol" pitchFamily="18" charset="2"/>
                  </a:endParaRPr>
                </a:p>
              </p:txBody>
            </p:sp>
          </mc:Choice>
          <mc:Fallback xmlns="">
            <p:sp>
              <p:nvSpPr>
                <p:cNvPr id="1050660" name="Text Box 36"/>
                <p:cNvSpPr txBox="1">
                  <a:spLocks noRot="1" noChangeAspect="1" noMove="1" noResize="1" noEditPoints="1" noAdjustHandles="1" noChangeArrowheads="1" noChangeShapeType="1" noTextEdit="1"/>
                </p:cNvSpPr>
                <p:nvPr/>
              </p:nvSpPr>
              <p:spPr bwMode="auto">
                <a:xfrm>
                  <a:off x="4953000" y="1981200"/>
                  <a:ext cx="1398076" cy="400109"/>
                </a:xfrm>
                <a:prstGeom prst="rect">
                  <a:avLst/>
                </a:prstGeom>
                <a:blipFill>
                  <a:blip r:embed="rId9"/>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050662" name="Line 38"/>
            <p:cNvSpPr>
              <a:spLocks noChangeShapeType="1"/>
            </p:cNvSpPr>
            <p:nvPr/>
          </p:nvSpPr>
          <p:spPr bwMode="auto">
            <a:xfrm>
              <a:off x="5410200" y="2519362"/>
              <a:ext cx="2438400" cy="137160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50663" name="Line 39"/>
            <p:cNvSpPr>
              <a:spLocks noChangeShapeType="1"/>
            </p:cNvSpPr>
            <p:nvPr/>
          </p:nvSpPr>
          <p:spPr bwMode="auto">
            <a:xfrm>
              <a:off x="5334000" y="2671762"/>
              <a:ext cx="2438400" cy="1371600"/>
            </a:xfrm>
            <a:prstGeom prst="line">
              <a:avLst/>
            </a:prstGeom>
            <a:noFill/>
            <a:ln w="28575">
              <a:solidFill>
                <a:srgbClr val="0000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spTree>
    <p:extLst>
      <p:ext uri="{BB962C8B-B14F-4D97-AF65-F5344CB8AC3E}">
        <p14:creationId xmlns:p14="http://schemas.microsoft.com/office/powerpoint/2010/main" val="300237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506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664"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C921938-476A-4922-BE24-3B8F6A2854D9}" type="slidenum">
              <a:rPr lang="en-US" smtClean="0"/>
              <a:pPr/>
              <a:t>55</a:t>
            </a:fld>
            <a:endParaRPr lang="en-US" dirty="0"/>
          </a:p>
        </p:txBody>
      </p:sp>
      <p:sp>
        <p:nvSpPr>
          <p:cNvPr id="1054722" name="Rectangle 2"/>
          <p:cNvSpPr>
            <a:spLocks noGrp="1" noChangeArrowheads="1"/>
          </p:cNvSpPr>
          <p:nvPr>
            <p:ph type="title"/>
          </p:nvPr>
        </p:nvSpPr>
        <p:spPr/>
        <p:txBody>
          <a:bodyPr/>
          <a:lstStyle/>
          <a:p>
            <a:r>
              <a:rPr lang="en-US" dirty="0"/>
              <a:t>Other Extensions </a:t>
            </a:r>
          </a:p>
        </p:txBody>
      </p:sp>
      <mc:AlternateContent xmlns:mc="http://schemas.openxmlformats.org/markup-compatibility/2006" xmlns:a14="http://schemas.microsoft.com/office/drawing/2010/main">
        <mc:Choice Requires="a14">
          <p:sp>
            <p:nvSpPr>
              <p:cNvPr id="1054723" name="Rectangle 3"/>
              <p:cNvSpPr>
                <a:spLocks noGrp="1" noChangeArrowheads="1"/>
              </p:cNvSpPr>
              <p:nvPr>
                <p:ph idx="1"/>
              </p:nvPr>
            </p:nvSpPr>
            <p:spPr/>
            <p:txBody>
              <a:bodyPr>
                <a:normAutofit fontScale="77500" lnSpcReduction="20000"/>
              </a:bodyPr>
              <a:lstStyle/>
              <a:p>
                <a:r>
                  <a:rPr lang="en-US" dirty="0"/>
                  <a:t>Assume you made a mistake on example </a:t>
                </a:r>
                <a14:m>
                  <m:oMath xmlns:m="http://schemas.openxmlformats.org/officeDocument/2006/math">
                    <m:r>
                      <a:rPr lang="en-US" b="1" i="1" dirty="0">
                        <a:latin typeface="Cambria Math" panose="02040503050406030204" pitchFamily="18" charset="0"/>
                        <a:ea typeface="Cambria Math" panose="02040503050406030204" pitchFamily="18" charset="0"/>
                      </a:rPr>
                      <m:t>𝒙</m:t>
                    </m:r>
                  </m:oMath>
                </a14:m>
                <a:r>
                  <a:rPr lang="en-US" dirty="0"/>
                  <a:t>.</a:t>
                </a:r>
              </a:p>
              <a:p>
                <a:r>
                  <a:rPr lang="en-US" dirty="0"/>
                  <a:t>You then see example </a:t>
                </a:r>
                <a14:m>
                  <m:oMath xmlns:m="http://schemas.openxmlformats.org/officeDocument/2006/math">
                    <m:r>
                      <a:rPr lang="en-US" b="1" i="1" dirty="0">
                        <a:latin typeface="Cambria Math" panose="02040503050406030204" pitchFamily="18" charset="0"/>
                        <a:ea typeface="Cambria Math" panose="02040503050406030204" pitchFamily="18" charset="0"/>
                      </a:rPr>
                      <m:t>𝒙</m:t>
                    </m:r>
                  </m:oMath>
                </a14:m>
                <a:r>
                  <a:rPr lang="en-US" dirty="0"/>
                  <a:t> again; will you make a mistake on it?</a:t>
                </a:r>
              </a:p>
              <a:p>
                <a:r>
                  <a:rPr lang="en-US" dirty="0">
                    <a:solidFill>
                      <a:srgbClr val="FF0000"/>
                    </a:solidFill>
                  </a:rPr>
                  <a:t>Threshold relative updating (Aggressive Perceptron)</a:t>
                </a:r>
              </a:p>
              <a:p>
                <a14:m>
                  <m:oMath xmlns:m="http://schemas.openxmlformats.org/officeDocument/2006/math">
                    <m:r>
                      <a:rPr lang="en-US" b="1" i="1" dirty="0">
                        <a:latin typeface="Cambria Math" panose="02040503050406030204" pitchFamily="18" charset="0"/>
                      </a:rPr>
                      <m:t>𝒘</m:t>
                    </m:r>
                    <m:r>
                      <a:rPr lang="en-US" b="0" i="1" dirty="0">
                        <a:latin typeface="Cambria Math" panose="02040503050406030204" pitchFamily="18" charset="0"/>
                      </a:rPr>
                      <m:t> </m:t>
                    </m:r>
                    <m:r>
                      <a:rPr lang="en-US" b="0" i="1" dirty="0">
                        <a:latin typeface="Cambria Math" panose="02040503050406030204" pitchFamily="18" charset="0"/>
                        <a:ea typeface="Cambria Math" panose="02040503050406030204" pitchFamily="18" charset="0"/>
                      </a:rPr>
                      <m:t>←</m:t>
                    </m:r>
                    <m:r>
                      <a:rPr lang="en-US" b="1" i="1" dirty="0">
                        <a:latin typeface="Cambria Math" panose="02040503050406030204" pitchFamily="18" charset="0"/>
                        <a:ea typeface="Cambria Math" panose="02040503050406030204" pitchFamily="18" charset="0"/>
                      </a:rPr>
                      <m:t>𝒘</m:t>
                    </m:r>
                    <m:r>
                      <a:rPr lang="en-US" b="0" i="1" dirty="0">
                        <a:latin typeface="Cambria Math" panose="02040503050406030204" pitchFamily="18" charset="0"/>
                        <a:ea typeface="Cambria Math" panose="02040503050406030204" pitchFamily="18" charset="0"/>
                      </a:rPr>
                      <m:t>+</m:t>
                    </m:r>
                    <m:r>
                      <a:rPr lang="en-US" b="0" i="1" dirty="0">
                        <a:latin typeface="Cambria Math" panose="02040503050406030204" pitchFamily="18" charset="0"/>
                        <a:ea typeface="Cambria Math" panose="02040503050406030204" pitchFamily="18" charset="0"/>
                      </a:rPr>
                      <m:t>𝑟</m:t>
                    </m:r>
                    <m:r>
                      <a:rPr lang="en-US" b="1" i="1" dirty="0">
                        <a:latin typeface="Cambria Math" panose="02040503050406030204" pitchFamily="18" charset="0"/>
                        <a:ea typeface="Cambria Math" panose="02040503050406030204" pitchFamily="18" charset="0"/>
                      </a:rPr>
                      <m:t>𝒙</m:t>
                    </m:r>
                  </m:oMath>
                </a14:m>
                <a:r>
                  <a:rPr lang="en-US" dirty="0"/>
                  <a:t> </a:t>
                </a:r>
                <a:endParaRPr lang="en-US" dirty="0">
                  <a:sym typeface="Wingdings" panose="05000000000000000000" pitchFamily="2" charset="2"/>
                </a:endParaRPr>
              </a:p>
              <a:p>
                <a14:m>
                  <m:oMath xmlns:m="http://schemas.openxmlformats.org/officeDocument/2006/math">
                    <m:r>
                      <a:rPr lang="en-US" i="1" dirty="0" smtClean="0">
                        <a:latin typeface="Cambria Math" panose="02040503050406030204" pitchFamily="18" charset="0"/>
                      </a:rPr>
                      <m:t>𝑟</m:t>
                    </m:r>
                    <m:r>
                      <a:rPr lang="en-US" i="1" dirty="0" smtClean="0">
                        <a:latin typeface="Cambria Math" panose="02040503050406030204" pitchFamily="18" charset="0"/>
                      </a:rPr>
                      <m:t>=</m:t>
                    </m:r>
                    <m:f>
                      <m:fPr>
                        <m:ctrlPr>
                          <a:rPr lang="en-US" b="1" i="1" dirty="0" smtClean="0">
                            <a:latin typeface="Cambria Math" panose="02040503050406030204" pitchFamily="18" charset="0"/>
                          </a:rPr>
                        </m:ctrlPr>
                      </m:fPr>
                      <m:num>
                        <m:r>
                          <a:rPr lang="en-US" i="1" dirty="0" err="1" smtClean="0">
                            <a:latin typeface="Cambria Math" panose="02040503050406030204" pitchFamily="18" charset="0"/>
                          </a:rPr>
                          <m:t>𝜃</m:t>
                        </m:r>
                        <m:r>
                          <a:rPr lang="en-US" i="1" dirty="0" err="1" smtClean="0">
                            <a:latin typeface="Cambria Math" panose="02040503050406030204" pitchFamily="18" charset="0"/>
                          </a:rPr>
                          <m:t>−</m:t>
                        </m:r>
                        <m:sSup>
                          <m:sSupPr>
                            <m:ctrlPr>
                              <a:rPr lang="en-US" b="1" i="1" dirty="0" err="1" smtClean="0">
                                <a:latin typeface="Cambria Math" panose="02040503050406030204" pitchFamily="18" charset="0"/>
                              </a:rPr>
                            </m:ctrlPr>
                          </m:sSupPr>
                          <m:e>
                            <m:r>
                              <a:rPr lang="en-US" b="1" i="1" dirty="0" err="1" smtClean="0">
                                <a:latin typeface="Cambria Math" panose="02040503050406030204" pitchFamily="18" charset="0"/>
                              </a:rPr>
                              <m:t>𝒘</m:t>
                            </m:r>
                          </m:e>
                          <m:sup>
                            <m:r>
                              <a:rPr lang="en-US" i="1" dirty="0" err="1" smtClean="0">
                                <a:latin typeface="Cambria Math" panose="02040503050406030204" pitchFamily="18" charset="0"/>
                              </a:rPr>
                              <m:t>𝑇</m:t>
                            </m:r>
                          </m:sup>
                        </m:sSup>
                        <m:r>
                          <a:rPr lang="en-US" b="1" i="1" dirty="0" smtClean="0">
                            <a:latin typeface="Cambria Math" panose="02040503050406030204" pitchFamily="18" charset="0"/>
                          </a:rPr>
                          <m:t> </m:t>
                        </m:r>
                        <m:r>
                          <a:rPr lang="en-US" b="1" i="1" dirty="0" smtClean="0">
                            <a:latin typeface="Cambria Math" panose="02040503050406030204" pitchFamily="18" charset="0"/>
                          </a:rPr>
                          <m:t>𝒙</m:t>
                        </m:r>
                      </m:num>
                      <m:den>
                        <m:sSup>
                          <m:sSupPr>
                            <m:ctrlPr>
                              <a:rPr lang="en-US" b="1" i="1" dirty="0" smtClean="0">
                                <a:latin typeface="Cambria Math" panose="02040503050406030204" pitchFamily="18" charset="0"/>
                              </a:rPr>
                            </m:ctrlPr>
                          </m:sSupPr>
                          <m:e>
                            <m:d>
                              <m:dPr>
                                <m:begChr m:val="|"/>
                                <m:endChr m:val="|"/>
                                <m:ctrlPr>
                                  <a:rPr lang="en-US" b="1" i="1" dirty="0" smtClean="0">
                                    <a:latin typeface="Cambria Math" panose="02040503050406030204" pitchFamily="18" charset="0"/>
                                  </a:rPr>
                                </m:ctrlPr>
                              </m:dPr>
                              <m:e>
                                <m:d>
                                  <m:dPr>
                                    <m:begChr m:val="|"/>
                                    <m:endChr m:val="|"/>
                                    <m:ctrlPr>
                                      <a:rPr lang="en-US" b="1" i="1" dirty="0" smtClean="0">
                                        <a:latin typeface="Cambria Math" panose="02040503050406030204" pitchFamily="18" charset="0"/>
                                      </a:rPr>
                                    </m:ctrlPr>
                                  </m:dPr>
                                  <m:e>
                                    <m:r>
                                      <a:rPr lang="en-US" b="1" i="1" dirty="0" smtClean="0">
                                        <a:latin typeface="Cambria Math" panose="02040503050406030204" pitchFamily="18" charset="0"/>
                                      </a:rPr>
                                      <m:t>𝒙</m:t>
                                    </m:r>
                                  </m:e>
                                </m:d>
                              </m:e>
                            </m:d>
                          </m:e>
                          <m:sup>
                            <m:r>
                              <a:rPr lang="en-US" i="1" dirty="0" smtClean="0">
                                <a:latin typeface="Cambria Math" panose="02040503050406030204" pitchFamily="18" charset="0"/>
                              </a:rPr>
                              <m:t>2</m:t>
                            </m:r>
                          </m:sup>
                        </m:sSup>
                      </m:den>
                    </m:f>
                    <m:r>
                      <a:rPr lang="en-US" i="1" dirty="0" smtClean="0">
                        <a:latin typeface="Cambria Math" panose="02040503050406030204" pitchFamily="18" charset="0"/>
                      </a:rPr>
                      <m:t> </m:t>
                    </m:r>
                  </m:oMath>
                </a14:m>
                <a:endParaRPr lang="en-US" dirty="0"/>
              </a:p>
              <a:p>
                <a:endParaRPr lang="en-US" dirty="0"/>
              </a:p>
              <a:p>
                <a:endParaRPr lang="en-US" dirty="0"/>
              </a:p>
              <a:p>
                <a:endParaRPr lang="en-US" dirty="0"/>
              </a:p>
              <a:p>
                <a:endParaRPr lang="en-US" dirty="0"/>
              </a:p>
              <a:p>
                <a:endParaRPr lang="en-US" dirty="0"/>
              </a:p>
              <a:p>
                <a:r>
                  <a:rPr lang="en-US" dirty="0"/>
                  <a:t>Equivalent to updating on the same example multiple times</a:t>
                </a:r>
              </a:p>
            </p:txBody>
          </p:sp>
        </mc:Choice>
        <mc:Fallback xmlns="">
          <p:sp>
            <p:nvSpPr>
              <p:cNvPr id="1054723" name="Rectangle 3"/>
              <p:cNvSpPr>
                <a:spLocks noGrp="1" noRot="1" noChangeAspect="1" noMove="1" noResize="1" noEditPoints="1" noAdjustHandles="1" noChangeArrowheads="1" noChangeShapeType="1" noTextEdit="1"/>
              </p:cNvSpPr>
              <p:nvPr>
                <p:ph idx="1"/>
              </p:nvPr>
            </p:nvSpPr>
            <p:spPr>
              <a:blipFill>
                <a:blip r:embed="rId3"/>
                <a:stretch>
                  <a:fillRect l="-593" t="-2149" b="-496"/>
                </a:stretch>
              </a:blipFill>
            </p:spPr>
            <p:txBody>
              <a:bodyPr/>
              <a:lstStyle/>
              <a:p>
                <a:r>
                  <a:rPr lang="en-US">
                    <a:noFill/>
                  </a:rPr>
                  <a:t> </a:t>
                </a:r>
              </a:p>
            </p:txBody>
          </p:sp>
        </mc:Fallback>
      </mc:AlternateContent>
      <p:grpSp>
        <p:nvGrpSpPr>
          <p:cNvPr id="1054725" name="Group 5"/>
          <p:cNvGrpSpPr>
            <a:grpSpLocks/>
          </p:cNvGrpSpPr>
          <p:nvPr/>
        </p:nvGrpSpPr>
        <p:grpSpPr bwMode="auto">
          <a:xfrm rot="20488299">
            <a:off x="5396701" y="1290517"/>
            <a:ext cx="2326007" cy="2511029"/>
            <a:chOff x="528" y="96"/>
            <a:chExt cx="4704" cy="3792"/>
          </a:xfrm>
        </p:grpSpPr>
        <p:sp>
          <p:nvSpPr>
            <p:cNvPr id="1054726" name="Line 6"/>
            <p:cNvSpPr>
              <a:spLocks noChangeShapeType="1"/>
            </p:cNvSpPr>
            <p:nvPr/>
          </p:nvSpPr>
          <p:spPr bwMode="auto">
            <a:xfrm>
              <a:off x="912" y="1104"/>
              <a:ext cx="3696" cy="2112"/>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54727" name="Line 7"/>
            <p:cNvSpPr>
              <a:spLocks noChangeShapeType="1"/>
            </p:cNvSpPr>
            <p:nvPr/>
          </p:nvSpPr>
          <p:spPr bwMode="auto">
            <a:xfrm>
              <a:off x="1536" y="96"/>
              <a:ext cx="3696" cy="2112"/>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54728" name="Line 8"/>
            <p:cNvSpPr>
              <a:spLocks noChangeShapeType="1"/>
            </p:cNvSpPr>
            <p:nvPr/>
          </p:nvSpPr>
          <p:spPr bwMode="auto">
            <a:xfrm>
              <a:off x="1344" y="432"/>
              <a:ext cx="3696" cy="2112"/>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54729" name="Line 9"/>
            <p:cNvSpPr>
              <a:spLocks noChangeShapeType="1"/>
            </p:cNvSpPr>
            <p:nvPr/>
          </p:nvSpPr>
          <p:spPr bwMode="auto">
            <a:xfrm>
              <a:off x="912" y="2928"/>
              <a:ext cx="1536" cy="864"/>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54730" name="Line 10"/>
            <p:cNvSpPr>
              <a:spLocks noChangeShapeType="1"/>
            </p:cNvSpPr>
            <p:nvPr/>
          </p:nvSpPr>
          <p:spPr bwMode="auto">
            <a:xfrm>
              <a:off x="912" y="2448"/>
              <a:ext cx="2112" cy="1200"/>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54731" name="Line 11"/>
            <p:cNvSpPr>
              <a:spLocks noChangeShapeType="1"/>
            </p:cNvSpPr>
            <p:nvPr/>
          </p:nvSpPr>
          <p:spPr bwMode="auto">
            <a:xfrm>
              <a:off x="528" y="1776"/>
              <a:ext cx="3696" cy="2112"/>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54732" name="Line 12"/>
            <p:cNvSpPr>
              <a:spLocks noChangeShapeType="1"/>
            </p:cNvSpPr>
            <p:nvPr/>
          </p:nvSpPr>
          <p:spPr bwMode="auto">
            <a:xfrm>
              <a:off x="720" y="1440"/>
              <a:ext cx="3696" cy="2112"/>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54733" name="Line 13"/>
            <p:cNvSpPr>
              <a:spLocks noChangeShapeType="1"/>
            </p:cNvSpPr>
            <p:nvPr/>
          </p:nvSpPr>
          <p:spPr bwMode="auto">
            <a:xfrm>
              <a:off x="1152" y="768"/>
              <a:ext cx="3696" cy="2112"/>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grpSp>
        <p:nvGrpSpPr>
          <p:cNvPr id="3" name="Group 2"/>
          <p:cNvGrpSpPr/>
          <p:nvPr/>
        </p:nvGrpSpPr>
        <p:grpSpPr>
          <a:xfrm>
            <a:off x="5937793" y="1654411"/>
            <a:ext cx="1771650" cy="1596629"/>
            <a:chOff x="5791200" y="1987550"/>
            <a:chExt cx="2362200" cy="2128838"/>
          </a:xfrm>
        </p:grpSpPr>
        <p:sp>
          <p:nvSpPr>
            <p:cNvPr id="1054734" name="Line 14"/>
            <p:cNvSpPr>
              <a:spLocks noChangeShapeType="1"/>
            </p:cNvSpPr>
            <p:nvPr/>
          </p:nvSpPr>
          <p:spPr bwMode="auto">
            <a:xfrm>
              <a:off x="5792788" y="1987550"/>
              <a:ext cx="1587" cy="2128838"/>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54735" name="Line 15"/>
            <p:cNvSpPr>
              <a:spLocks noChangeShapeType="1"/>
            </p:cNvSpPr>
            <p:nvPr/>
          </p:nvSpPr>
          <p:spPr bwMode="auto">
            <a:xfrm>
              <a:off x="5792788" y="4116388"/>
              <a:ext cx="2105025"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54736" name="Line 16"/>
            <p:cNvSpPr>
              <a:spLocks noChangeShapeType="1"/>
            </p:cNvSpPr>
            <p:nvPr/>
          </p:nvSpPr>
          <p:spPr bwMode="auto">
            <a:xfrm flipV="1">
              <a:off x="5792788" y="3214688"/>
              <a:ext cx="647700" cy="901700"/>
            </a:xfrm>
            <a:prstGeom prst="line">
              <a:avLst/>
            </a:prstGeom>
            <a:noFill/>
            <a:ln w="762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1054737" name="Line 17"/>
            <p:cNvSpPr>
              <a:spLocks noChangeShapeType="1"/>
            </p:cNvSpPr>
            <p:nvPr/>
          </p:nvSpPr>
          <p:spPr bwMode="auto">
            <a:xfrm flipV="1">
              <a:off x="5943600" y="3213100"/>
              <a:ext cx="488950" cy="292100"/>
            </a:xfrm>
            <a:prstGeom prst="line">
              <a:avLst/>
            </a:prstGeom>
            <a:noFill/>
            <a:ln w="15875">
              <a:solidFill>
                <a:schemeClr val="tx2"/>
              </a:solidFill>
              <a:round/>
              <a:headEnd/>
              <a:tailEnd type="arrow" w="lg" len="med"/>
            </a:ln>
            <a:extLst>
              <a:ext uri="{909E8E84-426E-40DD-AFC4-6F175D3DCCD1}">
                <a14:hiddenFill xmlns:a14="http://schemas.microsoft.com/office/drawing/2010/main">
                  <a:noFill/>
                </a14:hiddenFill>
              </a:ext>
            </a:extLst>
          </p:spPr>
          <p:txBody>
            <a:bodyPr wrap="none" anchor="ctr"/>
            <a:lstStyle/>
            <a:p>
              <a:endParaRPr lang="en-US" sz="1350"/>
            </a:p>
          </p:txBody>
        </p:sp>
        <p:sp>
          <p:nvSpPr>
            <p:cNvPr id="1054739" name="Line 19"/>
            <p:cNvSpPr>
              <a:spLocks noChangeShapeType="1"/>
            </p:cNvSpPr>
            <p:nvPr/>
          </p:nvSpPr>
          <p:spPr bwMode="auto">
            <a:xfrm flipV="1">
              <a:off x="5791200" y="3505200"/>
              <a:ext cx="152400" cy="596900"/>
            </a:xfrm>
            <a:prstGeom prst="line">
              <a:avLst/>
            </a:prstGeom>
            <a:noFill/>
            <a:ln w="762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1054740" name="Rectangle 20"/>
            <p:cNvSpPr>
              <a:spLocks noChangeArrowheads="1"/>
            </p:cNvSpPr>
            <p:nvPr/>
          </p:nvSpPr>
          <p:spPr bwMode="auto">
            <a:xfrm>
              <a:off x="7924800" y="2895600"/>
              <a:ext cx="228600" cy="76200"/>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350">
                <a:cs typeface="Arial" pitchFamily="34" charset="0"/>
              </a:endParaRPr>
            </a:p>
          </p:txBody>
        </p:sp>
      </p:grpSp>
      <p:grpSp>
        <p:nvGrpSpPr>
          <p:cNvPr id="25" name="Group 24"/>
          <p:cNvGrpSpPr/>
          <p:nvPr/>
        </p:nvGrpSpPr>
        <p:grpSpPr>
          <a:xfrm>
            <a:off x="2857500" y="1771650"/>
            <a:ext cx="2343150" cy="2185988"/>
            <a:chOff x="3712008" y="3487477"/>
            <a:chExt cx="3124200" cy="2914650"/>
          </a:xfrm>
        </p:grpSpPr>
        <p:grpSp>
          <p:nvGrpSpPr>
            <p:cNvPr id="26" name="Group 5"/>
            <p:cNvGrpSpPr>
              <a:grpSpLocks/>
            </p:cNvGrpSpPr>
            <p:nvPr/>
          </p:nvGrpSpPr>
          <p:grpSpPr bwMode="auto">
            <a:xfrm rot="131053">
              <a:off x="3712008" y="3487477"/>
              <a:ext cx="3124200" cy="2914650"/>
              <a:chOff x="528" y="96"/>
              <a:chExt cx="4704" cy="3792"/>
            </a:xfrm>
          </p:grpSpPr>
          <p:sp>
            <p:nvSpPr>
              <p:cNvPr id="32" name="Line 6"/>
              <p:cNvSpPr>
                <a:spLocks noChangeShapeType="1"/>
              </p:cNvSpPr>
              <p:nvPr/>
            </p:nvSpPr>
            <p:spPr bwMode="auto">
              <a:xfrm>
                <a:off x="912" y="1104"/>
                <a:ext cx="3696" cy="2112"/>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3" name="Line 7"/>
              <p:cNvSpPr>
                <a:spLocks noChangeShapeType="1"/>
              </p:cNvSpPr>
              <p:nvPr/>
            </p:nvSpPr>
            <p:spPr bwMode="auto">
              <a:xfrm>
                <a:off x="1536" y="96"/>
                <a:ext cx="3696" cy="2112"/>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4" name="Line 8"/>
              <p:cNvSpPr>
                <a:spLocks noChangeShapeType="1"/>
              </p:cNvSpPr>
              <p:nvPr/>
            </p:nvSpPr>
            <p:spPr bwMode="auto">
              <a:xfrm>
                <a:off x="1344" y="432"/>
                <a:ext cx="3696" cy="2112"/>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5" name="Line 9"/>
              <p:cNvSpPr>
                <a:spLocks noChangeShapeType="1"/>
              </p:cNvSpPr>
              <p:nvPr/>
            </p:nvSpPr>
            <p:spPr bwMode="auto">
              <a:xfrm>
                <a:off x="912" y="2928"/>
                <a:ext cx="1536" cy="864"/>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6" name="Line 10"/>
              <p:cNvSpPr>
                <a:spLocks noChangeShapeType="1"/>
              </p:cNvSpPr>
              <p:nvPr/>
            </p:nvSpPr>
            <p:spPr bwMode="auto">
              <a:xfrm>
                <a:off x="912" y="2448"/>
                <a:ext cx="2112" cy="1200"/>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7" name="Line 11"/>
              <p:cNvSpPr>
                <a:spLocks noChangeShapeType="1"/>
              </p:cNvSpPr>
              <p:nvPr/>
            </p:nvSpPr>
            <p:spPr bwMode="auto">
              <a:xfrm>
                <a:off x="528" y="1776"/>
                <a:ext cx="3696" cy="2112"/>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8" name="Line 12"/>
              <p:cNvSpPr>
                <a:spLocks noChangeShapeType="1"/>
              </p:cNvSpPr>
              <p:nvPr/>
            </p:nvSpPr>
            <p:spPr bwMode="auto">
              <a:xfrm>
                <a:off x="720" y="1440"/>
                <a:ext cx="3696" cy="2112"/>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9" name="Line 13"/>
              <p:cNvSpPr>
                <a:spLocks noChangeShapeType="1"/>
              </p:cNvSpPr>
              <p:nvPr/>
            </p:nvSpPr>
            <p:spPr bwMode="auto">
              <a:xfrm>
                <a:off x="1152" y="768"/>
                <a:ext cx="3696" cy="2112"/>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sp>
          <p:nvSpPr>
            <p:cNvPr id="27" name="Line 14"/>
            <p:cNvSpPr>
              <a:spLocks noChangeShapeType="1"/>
            </p:cNvSpPr>
            <p:nvPr/>
          </p:nvSpPr>
          <p:spPr bwMode="auto">
            <a:xfrm>
              <a:off x="4427971" y="3827202"/>
              <a:ext cx="1587" cy="2128838"/>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28" name="Line 15"/>
            <p:cNvSpPr>
              <a:spLocks noChangeShapeType="1"/>
            </p:cNvSpPr>
            <p:nvPr/>
          </p:nvSpPr>
          <p:spPr bwMode="auto">
            <a:xfrm>
              <a:off x="4427971" y="5956040"/>
              <a:ext cx="2105025"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29" name="Line 16"/>
            <p:cNvSpPr>
              <a:spLocks noChangeShapeType="1"/>
            </p:cNvSpPr>
            <p:nvPr/>
          </p:nvSpPr>
          <p:spPr bwMode="auto">
            <a:xfrm flipV="1">
              <a:off x="4427971" y="5054340"/>
              <a:ext cx="647700" cy="901700"/>
            </a:xfrm>
            <a:prstGeom prst="line">
              <a:avLst/>
            </a:prstGeom>
            <a:noFill/>
            <a:ln w="762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30" name="Rectangle 17"/>
            <p:cNvSpPr>
              <a:spLocks noChangeArrowheads="1"/>
            </p:cNvSpPr>
            <p:nvPr/>
          </p:nvSpPr>
          <p:spPr bwMode="auto">
            <a:xfrm>
              <a:off x="6559983" y="4735252"/>
              <a:ext cx="228600" cy="76200"/>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350">
                <a:cs typeface="Arial" pitchFamily="34" charset="0"/>
              </a:endParaRPr>
            </a:p>
          </p:txBody>
        </p:sp>
        <p:sp>
          <p:nvSpPr>
            <p:cNvPr id="31" name="Line 18"/>
            <p:cNvSpPr>
              <a:spLocks noChangeShapeType="1"/>
            </p:cNvSpPr>
            <p:nvPr/>
          </p:nvSpPr>
          <p:spPr bwMode="auto">
            <a:xfrm flipV="1">
              <a:off x="4426383" y="4811452"/>
              <a:ext cx="2133600" cy="1143000"/>
            </a:xfrm>
            <a:prstGeom prst="line">
              <a:avLst/>
            </a:prstGeom>
            <a:noFill/>
            <a:ln w="15875">
              <a:solidFill>
                <a:schemeClr val="tx2"/>
              </a:solidFill>
              <a:round/>
              <a:headEnd/>
              <a:tailEnd type="arrow" w="lg" len="med"/>
            </a:ln>
            <a:extLst>
              <a:ext uri="{909E8E84-426E-40DD-AFC4-6F175D3DCCD1}">
                <a14:hiddenFill xmlns:a14="http://schemas.microsoft.com/office/drawing/2010/main">
                  <a:noFill/>
                </a14:hiddenFill>
              </a:ext>
            </a:extLst>
          </p:spPr>
          <p:txBody>
            <a:bodyPr wrap="none" anchor="ctr"/>
            <a:lstStyle/>
            <a:p>
              <a:endParaRPr lang="en-US" sz="1350"/>
            </a:p>
          </p:txBody>
        </p:sp>
      </p:grpSp>
    </p:spTree>
    <p:extLst>
      <p:ext uri="{BB962C8B-B14F-4D97-AF65-F5344CB8AC3E}">
        <p14:creationId xmlns:p14="http://schemas.microsoft.com/office/powerpoint/2010/main" val="181865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5472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547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5472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5472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5472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C921938-476A-4922-BE24-3B8F6A2854D9}" type="slidenum">
              <a:rPr lang="en-US" smtClean="0"/>
              <a:pPr/>
              <a:t>56</a:t>
            </a:fld>
            <a:endParaRPr lang="en-US" dirty="0"/>
          </a:p>
        </p:txBody>
      </p:sp>
      <p:sp>
        <p:nvSpPr>
          <p:cNvPr id="1058818" name="Rectangle 2"/>
          <p:cNvSpPr>
            <a:spLocks noGrp="1" noChangeArrowheads="1"/>
          </p:cNvSpPr>
          <p:nvPr>
            <p:ph type="title"/>
          </p:nvPr>
        </p:nvSpPr>
        <p:spPr/>
        <p:txBody>
          <a:bodyPr/>
          <a:lstStyle/>
          <a:p>
            <a:r>
              <a:rPr lang="en-US" dirty="0" err="1"/>
              <a:t>LBJava</a:t>
            </a:r>
            <a:endParaRPr lang="en-US" dirty="0"/>
          </a:p>
        </p:txBody>
      </p:sp>
      <p:sp>
        <p:nvSpPr>
          <p:cNvPr id="1058819" name="Rectangle 3"/>
          <p:cNvSpPr>
            <a:spLocks noGrp="1" noChangeArrowheads="1"/>
          </p:cNvSpPr>
          <p:nvPr>
            <p:ph idx="1"/>
          </p:nvPr>
        </p:nvSpPr>
        <p:spPr>
          <a:xfrm>
            <a:off x="430464" y="902369"/>
            <a:ext cx="8229600" cy="3882282"/>
          </a:xfrm>
        </p:spPr>
        <p:txBody>
          <a:bodyPr>
            <a:normAutofit fontScale="77500" lnSpcReduction="20000"/>
          </a:bodyPr>
          <a:lstStyle/>
          <a:p>
            <a:r>
              <a:rPr lang="en-US" dirty="0">
                <a:sym typeface="Symbol" pitchFamily="18" charset="2"/>
              </a:rPr>
              <a:t>Several of these extensions (and a couple more) are implemented in the </a:t>
            </a:r>
            <a:r>
              <a:rPr lang="en-US" dirty="0" err="1">
                <a:solidFill>
                  <a:srgbClr val="FF0000"/>
                </a:solidFill>
                <a:sym typeface="Symbol" pitchFamily="18" charset="2"/>
              </a:rPr>
              <a:t>LBJava</a:t>
            </a:r>
            <a:r>
              <a:rPr lang="en-US" dirty="0">
                <a:sym typeface="Symbol" pitchFamily="18" charset="2"/>
              </a:rPr>
              <a:t> learning architecture that supports several linear update rules (Winnow, Perceptron, naïve Bayes) </a:t>
            </a:r>
          </a:p>
          <a:p>
            <a:r>
              <a:rPr lang="en-US" dirty="0">
                <a:sym typeface="Symbol" pitchFamily="18" charset="2"/>
              </a:rPr>
              <a:t>Supports </a:t>
            </a:r>
          </a:p>
          <a:p>
            <a:pPr lvl="1"/>
            <a:r>
              <a:rPr lang="en-US" dirty="0">
                <a:sym typeface="Symbol" pitchFamily="18" charset="2"/>
              </a:rPr>
              <a:t>Regularization(averaged Winnow/Perceptron; Thick Separator)</a:t>
            </a:r>
          </a:p>
          <a:p>
            <a:pPr lvl="1"/>
            <a:r>
              <a:rPr lang="en-US" dirty="0">
                <a:sym typeface="Symbol" pitchFamily="18" charset="2"/>
              </a:rPr>
              <a:t>Conversion to probabilities</a:t>
            </a:r>
          </a:p>
          <a:p>
            <a:pPr lvl="1"/>
            <a:r>
              <a:rPr lang="en-US" dirty="0">
                <a:sym typeface="Symbol" pitchFamily="18" charset="2"/>
              </a:rPr>
              <a:t>Automatic parameter tuning </a:t>
            </a:r>
          </a:p>
          <a:p>
            <a:pPr lvl="1"/>
            <a:r>
              <a:rPr lang="en-US" dirty="0">
                <a:sym typeface="Symbol" pitchFamily="18" charset="2"/>
              </a:rPr>
              <a:t>True multi-class classification </a:t>
            </a:r>
          </a:p>
          <a:p>
            <a:pPr lvl="1"/>
            <a:r>
              <a:rPr lang="en-US" dirty="0">
                <a:sym typeface="Symbol" pitchFamily="18" charset="2"/>
              </a:rPr>
              <a:t>Feature Extraction and Pruning </a:t>
            </a:r>
          </a:p>
          <a:p>
            <a:pPr lvl="1"/>
            <a:r>
              <a:rPr lang="en-US" dirty="0">
                <a:sym typeface="Symbol" pitchFamily="18" charset="2"/>
              </a:rPr>
              <a:t>Variable size examples </a:t>
            </a:r>
          </a:p>
          <a:p>
            <a:pPr lvl="1"/>
            <a:r>
              <a:rPr lang="en-US" dirty="0">
                <a:sym typeface="Symbol" pitchFamily="18" charset="2"/>
              </a:rPr>
              <a:t>Good support for large scale domains in terms of number of examples and number of features.</a:t>
            </a:r>
          </a:p>
          <a:p>
            <a:pPr lvl="1"/>
            <a:r>
              <a:rPr lang="en-US" dirty="0"/>
              <a:t>Very efficient </a:t>
            </a:r>
          </a:p>
          <a:p>
            <a:pPr lvl="1"/>
            <a:r>
              <a:rPr lang="en-US" dirty="0">
                <a:sym typeface="Symbol" pitchFamily="18" charset="2"/>
              </a:rPr>
              <a:t>Many other options </a:t>
            </a:r>
          </a:p>
          <a:p>
            <a:r>
              <a:rPr lang="en-US" dirty="0"/>
              <a:t>[</a:t>
            </a:r>
            <a:r>
              <a:rPr lang="en-US" dirty="0">
                <a:sym typeface="Symbol" pitchFamily="18" charset="2"/>
              </a:rPr>
              <a:t>Download from: http://cogcomp.org/page/software/]</a:t>
            </a:r>
          </a:p>
        </p:txBody>
      </p:sp>
    </p:spTree>
    <p:extLst>
      <p:ext uri="{BB962C8B-B14F-4D97-AF65-F5344CB8AC3E}">
        <p14:creationId xmlns:p14="http://schemas.microsoft.com/office/powerpoint/2010/main" val="36774472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cxnSp>
        <p:nvCxnSpPr>
          <p:cNvPr id="8" name="Straight Connector 7"/>
          <p:cNvCxnSpPr/>
          <p:nvPr/>
        </p:nvCxnSpPr>
        <p:spPr>
          <a:xfrm>
            <a:off x="1143000" y="0"/>
            <a:ext cx="6858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1143000" y="0"/>
            <a:ext cx="6858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143000" y="0"/>
            <a:ext cx="6858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0C921938-476A-4922-BE24-3B8F6A2854D9}" type="slidenum">
              <a:rPr lang="en-US" smtClean="0"/>
              <a:pPr/>
              <a:t>57</a:t>
            </a:fld>
            <a:endParaRPr lang="en-US" dirty="0"/>
          </a:p>
        </p:txBody>
      </p:sp>
      <p:sp>
        <p:nvSpPr>
          <p:cNvPr id="2" name="Title 1"/>
          <p:cNvSpPr>
            <a:spLocks noGrp="1"/>
          </p:cNvSpPr>
          <p:nvPr>
            <p:ph type="title"/>
          </p:nvPr>
        </p:nvSpPr>
        <p:spPr/>
        <p:txBody>
          <a:bodyPr/>
          <a:lstStyle/>
          <a:p>
            <a:r>
              <a:rPr lang="en-US"/>
              <a:t>Administration </a:t>
            </a:r>
            <a:endParaRPr lang="en-US" dirty="0"/>
          </a:p>
        </p:txBody>
      </p:sp>
      <p:sp>
        <p:nvSpPr>
          <p:cNvPr id="3" name="Content Placeholder 2"/>
          <p:cNvSpPr>
            <a:spLocks noGrp="1"/>
          </p:cNvSpPr>
          <p:nvPr>
            <p:ph idx="1"/>
          </p:nvPr>
        </p:nvSpPr>
        <p:spPr/>
        <p:txBody>
          <a:bodyPr>
            <a:normAutofit fontScale="70000" lnSpcReduction="20000"/>
          </a:bodyPr>
          <a:lstStyle/>
          <a:p>
            <a:r>
              <a:rPr lang="en-US" dirty="0"/>
              <a:t>No class on Wednesday (Yom Kippur)</a:t>
            </a:r>
          </a:p>
          <a:p>
            <a:r>
              <a:rPr lang="en-US" dirty="0"/>
              <a:t>I will not have an office hour on Tuesday</a:t>
            </a:r>
          </a:p>
          <a:p>
            <a:r>
              <a:rPr lang="en-US" dirty="0"/>
              <a:t>My office hour today is 6-7 (instead of 5-6)</a:t>
            </a:r>
          </a:p>
          <a:p>
            <a:endParaRPr lang="en-US" dirty="0"/>
          </a:p>
          <a:p>
            <a:r>
              <a:rPr lang="en-US" dirty="0"/>
              <a:t>Hw1: due today</a:t>
            </a:r>
          </a:p>
          <a:p>
            <a:r>
              <a:rPr lang="en-US" dirty="0"/>
              <a:t>HW2: will be out tonight </a:t>
            </a:r>
          </a:p>
          <a:p>
            <a:pPr lvl="1"/>
            <a:r>
              <a:rPr lang="en-US" dirty="0"/>
              <a:t>Started working on it early </a:t>
            </a:r>
          </a:p>
          <a:p>
            <a:pPr lvl="1"/>
            <a:r>
              <a:rPr lang="en-US" dirty="0">
                <a:sym typeface="Wingdings" panose="05000000000000000000" pitchFamily="2" charset="2"/>
              </a:rPr>
              <a:t>Recall: this is an Applied Machine Learning class. </a:t>
            </a:r>
          </a:p>
          <a:p>
            <a:pPr lvl="1"/>
            <a:r>
              <a:rPr lang="en-US" dirty="0"/>
              <a:t>The HW will try to simulate challenges you might face when you want to apply ML.</a:t>
            </a:r>
          </a:p>
          <a:p>
            <a:pPr lvl="1"/>
            <a:r>
              <a:rPr lang="en-US" dirty="0"/>
              <a:t>HW2 will emphasize, in addition to understanding a few algorithms,</a:t>
            </a:r>
          </a:p>
          <a:p>
            <a:pPr lvl="2"/>
            <a:r>
              <a:rPr lang="en-US" dirty="0"/>
              <a:t>How algorithms differ</a:t>
            </a:r>
          </a:p>
          <a:p>
            <a:pPr lvl="2"/>
            <a:r>
              <a:rPr lang="en-US" dirty="0"/>
              <a:t>Scaling to realistic problem sizes: the importance of thinking about your implementation</a:t>
            </a:r>
          </a:p>
          <a:p>
            <a:pPr lvl="2"/>
            <a:r>
              <a:rPr lang="en-US" dirty="0"/>
              <a:t>Adaptation </a:t>
            </a:r>
          </a:p>
          <a:p>
            <a:pPr lvl="1"/>
            <a:r>
              <a:rPr lang="en-US" dirty="0"/>
              <a:t>Allow you to experience various ML scenarios and make observations that are best experienced when you play with it yourself.  </a:t>
            </a:r>
          </a:p>
          <a:p>
            <a:endParaRPr lang="en-US" dirty="0"/>
          </a:p>
        </p:txBody>
      </p:sp>
      <p:sp>
        <p:nvSpPr>
          <p:cNvPr id="9" name="Text Box 4"/>
          <p:cNvSpPr txBox="1">
            <a:spLocks noChangeArrowheads="1"/>
          </p:cNvSpPr>
          <p:nvPr/>
        </p:nvSpPr>
        <p:spPr bwMode="auto">
          <a:xfrm>
            <a:off x="6217474" y="1147453"/>
            <a:ext cx="2400300" cy="323165"/>
          </a:xfrm>
          <a:prstGeom prst="rect">
            <a:avLst/>
          </a:prstGeom>
          <a:solidFill>
            <a:schemeClr val="bg1"/>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1500" b="1" dirty="0"/>
              <a:t>Questions</a:t>
            </a:r>
          </a:p>
        </p:txBody>
      </p:sp>
    </p:spTree>
    <p:extLst>
      <p:ext uri="{BB962C8B-B14F-4D97-AF65-F5344CB8AC3E}">
        <p14:creationId xmlns:p14="http://schemas.microsoft.com/office/powerpoint/2010/main" val="2223728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C921938-476A-4922-BE24-3B8F6A2854D9}" type="slidenum">
              <a:rPr lang="en-US" smtClean="0"/>
              <a:pPr/>
              <a:t>58</a:t>
            </a:fld>
            <a:endParaRPr lang="en-US" dirty="0"/>
          </a:p>
        </p:txBody>
      </p:sp>
      <p:sp>
        <p:nvSpPr>
          <p:cNvPr id="745474" name="Rectangle 2"/>
          <p:cNvSpPr>
            <a:spLocks noGrp="1" noChangeArrowheads="1"/>
          </p:cNvSpPr>
          <p:nvPr>
            <p:ph type="title"/>
          </p:nvPr>
        </p:nvSpPr>
        <p:spPr/>
        <p:txBody>
          <a:bodyPr/>
          <a:lstStyle/>
          <a:p>
            <a:r>
              <a:rPr lang="en-US" dirty="0"/>
              <a:t>Perceptron learning rule</a:t>
            </a:r>
          </a:p>
        </p:txBody>
      </p:sp>
      <mc:AlternateContent xmlns:mc="http://schemas.openxmlformats.org/markup-compatibility/2006" xmlns:a14="http://schemas.microsoft.com/office/drawing/2010/main">
        <mc:Choice Requires="a14">
          <p:sp>
            <p:nvSpPr>
              <p:cNvPr id="745478" name="Rectangle 6"/>
              <p:cNvSpPr>
                <a:spLocks noGrp="1" noChangeArrowheads="1"/>
              </p:cNvSpPr>
              <p:nvPr>
                <p:ph idx="1"/>
              </p:nvPr>
            </p:nvSpPr>
            <p:spPr/>
            <p:txBody>
              <a:bodyPr>
                <a:normAutofit fontScale="62500" lnSpcReduction="20000"/>
              </a:bodyPr>
              <a:lstStyle/>
              <a:p>
                <a:r>
                  <a:rPr lang="en-US" dirty="0"/>
                  <a:t>If </a:t>
                </a:r>
                <a14:m>
                  <m:oMath xmlns:m="http://schemas.openxmlformats.org/officeDocument/2006/math">
                    <m:r>
                      <a:rPr lang="en-US" b="1" i="1" dirty="0">
                        <a:latin typeface="Cambria Math" panose="02040503050406030204" pitchFamily="18" charset="0"/>
                      </a:rPr>
                      <m:t>𝒙</m:t>
                    </m:r>
                  </m:oMath>
                </a14:m>
                <a:r>
                  <a:rPr lang="en-US" dirty="0"/>
                  <a:t> is Boolean, only weights of </a:t>
                </a:r>
                <a:r>
                  <a:rPr lang="en-US" dirty="0">
                    <a:solidFill>
                      <a:srgbClr val="FF0000"/>
                    </a:solidFill>
                  </a:rPr>
                  <a:t>active features </a:t>
                </a:r>
                <a:r>
                  <a:rPr lang="en-US" dirty="0"/>
                  <a:t>are updated</a:t>
                </a:r>
              </a:p>
              <a:p>
                <a:r>
                  <a:rPr lang="en-US" dirty="0"/>
                  <a:t>Why is this important?</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14:m>
                  <m:oMath xmlns:m="http://schemas.openxmlformats.org/officeDocument/2006/math">
                    <m:sSup>
                      <m:sSupPr>
                        <m:ctrlPr>
                          <a:rPr lang="en-US" sz="2600" i="1" dirty="0">
                            <a:solidFill>
                              <a:schemeClr val="accent6">
                                <a:lumMod val="50000"/>
                              </a:schemeClr>
                            </a:solidFill>
                            <a:latin typeface="Cambria Math" panose="02040503050406030204" pitchFamily="18" charset="0"/>
                            <a:sym typeface="Symbol" pitchFamily="18" charset="2"/>
                          </a:rPr>
                        </m:ctrlPr>
                      </m:sSupPr>
                      <m:e>
                        <m:r>
                          <a:rPr lang="en-US" sz="2600" b="1" i="1" dirty="0">
                            <a:solidFill>
                              <a:schemeClr val="accent6">
                                <a:lumMod val="50000"/>
                              </a:schemeClr>
                            </a:solidFill>
                            <a:latin typeface="Cambria Math" panose="02040503050406030204" pitchFamily="18" charset="0"/>
                            <a:sym typeface="Symbol" pitchFamily="18" charset="2"/>
                          </a:rPr>
                          <m:t>𝒘</m:t>
                        </m:r>
                      </m:e>
                      <m:sup>
                        <m:r>
                          <a:rPr lang="en-US" sz="2600" i="1" dirty="0">
                            <a:solidFill>
                              <a:schemeClr val="accent6">
                                <a:lumMod val="50000"/>
                              </a:schemeClr>
                            </a:solidFill>
                            <a:latin typeface="Cambria Math" panose="02040503050406030204" pitchFamily="18" charset="0"/>
                            <a:sym typeface="Symbol" pitchFamily="18" charset="2"/>
                          </a:rPr>
                          <m:t>𝑇</m:t>
                        </m:r>
                      </m:sup>
                    </m:sSup>
                    <m:r>
                      <a:rPr lang="en-US" sz="2600" i="1" dirty="0">
                        <a:solidFill>
                          <a:schemeClr val="accent6">
                            <a:lumMod val="50000"/>
                          </a:schemeClr>
                        </a:solidFill>
                        <a:latin typeface="Cambria Math" panose="02040503050406030204" pitchFamily="18" charset="0"/>
                        <a:sym typeface="Symbol" pitchFamily="18" charset="2"/>
                      </a:rPr>
                      <m:t>·</m:t>
                    </m:r>
                    <m:r>
                      <a:rPr lang="en-US" sz="2600" b="1" i="1" dirty="0">
                        <a:solidFill>
                          <a:schemeClr val="accent6">
                            <a:lumMod val="50000"/>
                          </a:schemeClr>
                        </a:solidFill>
                        <a:latin typeface="Cambria Math" panose="02040503050406030204" pitchFamily="18" charset="0"/>
                        <a:sym typeface="Symbol" pitchFamily="18" charset="2"/>
                      </a:rPr>
                      <m:t>𝒙</m:t>
                    </m:r>
                    <m:r>
                      <a:rPr lang="en-US" sz="2600" b="0" i="0" dirty="0">
                        <a:solidFill>
                          <a:schemeClr val="accent6">
                            <a:lumMod val="50000"/>
                          </a:schemeClr>
                        </a:solidFill>
                        <a:latin typeface="Cambria Math" panose="02040503050406030204" pitchFamily="18" charset="0"/>
                        <a:sym typeface="Symbol" pitchFamily="18" charset="2"/>
                      </a:rPr>
                      <m:t>&gt;0  </m:t>
                    </m:r>
                    <m:r>
                      <m:rPr>
                        <m:sty m:val="p"/>
                      </m:rPr>
                      <a:rPr lang="en-US" sz="2600">
                        <a:latin typeface="Cambria Math" panose="02040503050406030204" pitchFamily="18" charset="0"/>
                        <a:sym typeface="Symbol" pitchFamily="18" charset="2"/>
                      </a:rPr>
                      <m:t>is</m:t>
                    </m:r>
                    <m:r>
                      <a:rPr lang="en-US" sz="2600">
                        <a:latin typeface="Cambria Math" panose="02040503050406030204" pitchFamily="18" charset="0"/>
                        <a:sym typeface="Symbol" pitchFamily="18" charset="2"/>
                      </a:rPr>
                      <m:t> </m:t>
                    </m:r>
                    <m:r>
                      <m:rPr>
                        <m:sty m:val="p"/>
                      </m:rPr>
                      <a:rPr lang="en-US" sz="2600">
                        <a:latin typeface="Cambria Math" panose="02040503050406030204" pitchFamily="18" charset="0"/>
                        <a:sym typeface="Symbol" pitchFamily="18" charset="2"/>
                      </a:rPr>
                      <m:t>equivalent</m:t>
                    </m:r>
                    <m:r>
                      <a:rPr lang="en-US" sz="2600">
                        <a:latin typeface="Cambria Math" panose="02040503050406030204" pitchFamily="18" charset="0"/>
                        <a:sym typeface="Symbol" pitchFamily="18" charset="2"/>
                      </a:rPr>
                      <m:t> </m:t>
                    </m:r>
                    <m:r>
                      <m:rPr>
                        <m:sty m:val="p"/>
                      </m:rPr>
                      <a:rPr lang="en-US" sz="2600">
                        <a:latin typeface="Cambria Math" panose="02040503050406030204" pitchFamily="18" charset="0"/>
                        <a:sym typeface="Symbol" pitchFamily="18" charset="2"/>
                      </a:rPr>
                      <m:t>to</m:t>
                    </m:r>
                    <m:r>
                      <a:rPr lang="en-US" sz="2600">
                        <a:latin typeface="Cambria Math" panose="02040503050406030204" pitchFamily="18" charset="0"/>
                        <a:sym typeface="Symbol" pitchFamily="18" charset="2"/>
                      </a:rPr>
                      <m:t>: </m:t>
                    </m:r>
                    <m:r>
                      <a:rPr lang="en-US" sz="2600">
                        <a:latin typeface="Cambria Math" panose="02040503050406030204" pitchFamily="18" charset="0"/>
                        <a:sym typeface="Symbol" pitchFamily="18" charset="2"/>
                      </a:rPr>
                      <m:t>𝑃</m:t>
                    </m:r>
                    <m:d>
                      <m:dPr>
                        <m:ctrlPr>
                          <a:rPr lang="en-US" sz="2600" i="1">
                            <a:latin typeface="Cambria Math" panose="02040503050406030204" pitchFamily="18" charset="0"/>
                            <a:sym typeface="Symbol" pitchFamily="18" charset="2"/>
                          </a:rPr>
                        </m:ctrlPr>
                      </m:dPr>
                      <m:e>
                        <m:r>
                          <a:rPr lang="en-US" sz="2600">
                            <a:latin typeface="Cambria Math" panose="02040503050406030204" pitchFamily="18" charset="0"/>
                            <a:sym typeface="Symbol" pitchFamily="18" charset="2"/>
                          </a:rPr>
                          <m:t>𝑦</m:t>
                        </m:r>
                        <m:r>
                          <a:rPr lang="en-US" sz="2600">
                            <a:latin typeface="Cambria Math" panose="02040503050406030204" pitchFamily="18" charset="0"/>
                            <a:sym typeface="Symbol" pitchFamily="18" charset="2"/>
                          </a:rPr>
                          <m:t>=+1</m:t>
                        </m:r>
                      </m:e>
                      <m:e>
                        <m:r>
                          <a:rPr lang="en-US" sz="2600">
                            <a:latin typeface="Cambria Math" panose="02040503050406030204" pitchFamily="18" charset="0"/>
                            <a:sym typeface="Symbol" pitchFamily="18" charset="2"/>
                          </a:rPr>
                          <m:t>𝑥</m:t>
                        </m:r>
                      </m:e>
                    </m:d>
                    <m:r>
                      <a:rPr lang="en-US" sz="2600">
                        <a:latin typeface="Cambria Math" panose="02040503050406030204" pitchFamily="18" charset="0"/>
                        <a:sym typeface="Symbol" pitchFamily="18" charset="2"/>
                      </a:rPr>
                      <m:t>= </m:t>
                    </m:r>
                    <m:f>
                      <m:fPr>
                        <m:ctrlPr>
                          <a:rPr lang="en-US" sz="2600" i="1">
                            <a:latin typeface="Cambria Math" panose="02040503050406030204" pitchFamily="18" charset="0"/>
                            <a:sym typeface="Symbol" pitchFamily="18" charset="2"/>
                          </a:rPr>
                        </m:ctrlPr>
                      </m:fPr>
                      <m:num>
                        <m:r>
                          <a:rPr lang="en-US" sz="2600">
                            <a:latin typeface="Cambria Math" panose="02040503050406030204" pitchFamily="18" charset="0"/>
                            <a:sym typeface="Symbol" pitchFamily="18" charset="2"/>
                          </a:rPr>
                          <m:t>1</m:t>
                        </m:r>
                      </m:num>
                      <m:den>
                        <m:r>
                          <a:rPr lang="en-US" sz="2600">
                            <a:latin typeface="Cambria Math" panose="02040503050406030204" pitchFamily="18" charset="0"/>
                            <a:sym typeface="Symbol" pitchFamily="18" charset="2"/>
                          </a:rPr>
                          <m:t>1+</m:t>
                        </m:r>
                        <m:sSup>
                          <m:sSupPr>
                            <m:ctrlPr>
                              <a:rPr lang="en-US" sz="2600" i="1">
                                <a:latin typeface="Cambria Math" panose="02040503050406030204" pitchFamily="18" charset="0"/>
                                <a:sym typeface="Symbol" pitchFamily="18" charset="2"/>
                              </a:rPr>
                            </m:ctrlPr>
                          </m:sSupPr>
                          <m:e>
                            <m:r>
                              <a:rPr lang="en-US" sz="2600">
                                <a:latin typeface="Cambria Math" panose="02040503050406030204" pitchFamily="18" charset="0"/>
                                <a:sym typeface="Symbol" pitchFamily="18" charset="2"/>
                              </a:rPr>
                              <m:t>𝑒</m:t>
                            </m:r>
                          </m:e>
                          <m:sup>
                            <m:r>
                              <a:rPr lang="en-US" sz="2600">
                                <a:latin typeface="Cambria Math" panose="02040503050406030204" pitchFamily="18" charset="0"/>
                                <a:sym typeface="Symbol" pitchFamily="18" charset="2"/>
                              </a:rPr>
                              <m:t>−</m:t>
                            </m:r>
                            <m:sSup>
                              <m:sSupPr>
                                <m:ctrlPr>
                                  <a:rPr lang="en-US" sz="2600" i="1">
                                    <a:latin typeface="Cambria Math" panose="02040503050406030204" pitchFamily="18" charset="0"/>
                                    <a:sym typeface="Symbol" pitchFamily="18" charset="2"/>
                                  </a:rPr>
                                </m:ctrlPr>
                              </m:sSupPr>
                              <m:e>
                                <m:r>
                                  <a:rPr lang="en-US" sz="2600" b="0" i="1">
                                    <a:latin typeface="Cambria Math" panose="02040503050406030204" pitchFamily="18" charset="0"/>
                                    <a:sym typeface="Symbol" pitchFamily="18" charset="2"/>
                                  </a:rPr>
                                  <m:t>𝑤</m:t>
                                </m:r>
                              </m:e>
                              <m:sup>
                                <m:r>
                                  <a:rPr lang="en-US" sz="2600">
                                    <a:latin typeface="Cambria Math" panose="02040503050406030204" pitchFamily="18" charset="0"/>
                                    <a:sym typeface="Symbol" pitchFamily="18" charset="2"/>
                                  </a:rPr>
                                  <m:t>𝑇</m:t>
                                </m:r>
                              </m:sup>
                            </m:sSup>
                            <m:r>
                              <a:rPr lang="en-US" sz="2600" b="0" i="1">
                                <a:latin typeface="Cambria Math" panose="02040503050406030204" pitchFamily="18" charset="0"/>
                                <a:sym typeface="Symbol" pitchFamily="18" charset="2"/>
                              </a:rPr>
                              <m:t>𝑥</m:t>
                            </m:r>
                          </m:sup>
                        </m:sSup>
                      </m:den>
                    </m:f>
                  </m:oMath>
                </a14:m>
                <a:r>
                  <a:rPr lang="en-US" sz="2600" dirty="0"/>
                  <a:t> &gt; </a:t>
                </a:r>
                <a14:m>
                  <m:oMath xmlns:m="http://schemas.openxmlformats.org/officeDocument/2006/math">
                    <m:f>
                      <m:fPr>
                        <m:ctrlPr>
                          <a:rPr lang="en-US" sz="2600" i="1">
                            <a:latin typeface="Cambria Math" panose="02040503050406030204" pitchFamily="18" charset="0"/>
                          </a:rPr>
                        </m:ctrlPr>
                      </m:fPr>
                      <m:num>
                        <m:r>
                          <a:rPr lang="en-US" sz="2600">
                            <a:latin typeface="Cambria Math" panose="02040503050406030204" pitchFamily="18" charset="0"/>
                          </a:rPr>
                          <m:t>1</m:t>
                        </m:r>
                      </m:num>
                      <m:den>
                        <m:r>
                          <a:rPr lang="en-US" sz="2600">
                            <a:latin typeface="Cambria Math" panose="02040503050406030204" pitchFamily="18" charset="0"/>
                          </a:rPr>
                          <m:t>2</m:t>
                        </m:r>
                      </m:den>
                    </m:f>
                  </m:oMath>
                </a14:m>
                <a:endParaRPr lang="en-US" sz="2600" dirty="0"/>
              </a:p>
              <a:p>
                <a:endParaRPr lang="en-US" sz="2600" dirty="0"/>
              </a:p>
              <a:p>
                <a:endParaRPr lang="en-US" sz="2600"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mc:Choice>
        <mc:Fallback xmlns="">
          <p:sp>
            <p:nvSpPr>
              <p:cNvPr id="745478" name="Rectangle 6"/>
              <p:cNvSpPr>
                <a:spLocks noGrp="1" noRot="1" noChangeAspect="1" noMove="1" noResize="1" noEditPoints="1" noAdjustHandles="1" noChangeArrowheads="1" noChangeShapeType="1" noTextEdit="1"/>
              </p:cNvSpPr>
              <p:nvPr>
                <p:ph idx="1"/>
              </p:nvPr>
            </p:nvSpPr>
            <p:spPr>
              <a:blipFill>
                <a:blip r:embed="rId3"/>
                <a:stretch>
                  <a:fillRect l="-296" t="-1322"/>
                </a:stretch>
              </a:blipFill>
            </p:spPr>
            <p:txBody>
              <a:bodyPr/>
              <a:lstStyle/>
              <a:p>
                <a:r>
                  <a:rPr lang="en-US">
                    <a:noFill/>
                  </a:rPr>
                  <a:t> </a:t>
                </a:r>
              </a:p>
            </p:txBody>
          </p:sp>
        </mc:Fallback>
      </mc:AlternateContent>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699" y="1380504"/>
            <a:ext cx="2243633" cy="2169563"/>
          </a:xfrm>
          <a:prstGeom prst="rect">
            <a:avLst/>
          </a:prstGeom>
          <a:ln w="19050">
            <a:solidFill>
              <a:srgbClr val="FFC000"/>
            </a:solidFill>
          </a:ln>
        </p:spPr>
      </p:pic>
      <p:sp>
        <p:nvSpPr>
          <p:cNvPr id="2" name="Rectangle 1"/>
          <p:cNvSpPr/>
          <p:nvPr/>
        </p:nvSpPr>
        <p:spPr>
          <a:xfrm>
            <a:off x="3314700" y="4046008"/>
            <a:ext cx="1326874" cy="4000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mc:AlternateContent xmlns:mc="http://schemas.openxmlformats.org/markup-compatibility/2006" xmlns:a14="http://schemas.microsoft.com/office/drawing/2010/main">
        <mc:Choice Requires="a14">
          <p:sp>
            <p:nvSpPr>
              <p:cNvPr id="10" name="Rectangle 13">
                <a:extLst>
                  <a:ext uri="{FF2B5EF4-FFF2-40B4-BE49-F238E27FC236}">
                    <a16:creationId xmlns:a16="http://schemas.microsoft.com/office/drawing/2014/main" id="{EEB86B7D-C216-D54B-BC7F-A46E83429C78}"/>
                  </a:ext>
                </a:extLst>
              </p:cNvPr>
              <p:cNvSpPr>
                <a:spLocks noChangeArrowheads="1"/>
              </p:cNvSpPr>
              <p:nvPr/>
            </p:nvSpPr>
            <p:spPr bwMode="auto">
              <a:xfrm>
                <a:off x="2576402" y="1391570"/>
                <a:ext cx="6083662" cy="2169825"/>
              </a:xfrm>
              <a:prstGeom prst="rect">
                <a:avLst/>
              </a:prstGeom>
              <a:noFill/>
              <a:ln w="28575">
                <a:solidFill>
                  <a:schemeClr val="accent2"/>
                </a:solidFill>
                <a:miter lim="800000"/>
                <a:headEnd/>
                <a:tailEnd/>
              </a:ln>
              <a:effectLst/>
              <a:extLst>
                <a:ext uri="{909E8E84-426E-40DD-AFC4-6F175D3DCCD1}">
                  <a14:hiddenFill>
                    <a:solidFill>
                      <a:schemeClr val="accent1"/>
                    </a:solidFill>
                  </a14:hiddenFill>
                </a:ext>
                <a:ext uri="{AF507438-7753-43E0-B8FC-AC1667EBCBE1}">
                  <a14:hiddenEffects>
                    <a:effectLst>
                      <a:outerShdw dist="35921" dir="2700000" algn="ctr" rotWithShape="0">
                        <a:schemeClr val="bg2"/>
                      </a:outerShdw>
                    </a:effectLst>
                  </a14:hiddenEffects>
                </a:ext>
              </a:extLst>
            </p:spPr>
            <p:txBody>
              <a:bodyPr>
                <a:spAutoFit/>
              </a:bodyPr>
              <a:lstStyle/>
              <a:p>
                <a:pPr marL="685800" lvl="1" indent="-342900">
                  <a:lnSpc>
                    <a:spcPct val="90000"/>
                  </a:lnSpc>
                  <a:spcBef>
                    <a:spcPct val="50000"/>
                  </a:spcBef>
                  <a:buFontTx/>
                  <a:buAutoNum type="arabicPeriod"/>
                </a:pPr>
                <a:r>
                  <a:rPr lang="en-US" dirty="0">
                    <a:latin typeface="+mj-lt"/>
                    <a:sym typeface="Symbol" pitchFamily="18" charset="2"/>
                  </a:rPr>
                  <a:t>Initialize </a:t>
                </a:r>
                <a14:m>
                  <m:oMath xmlns:m="http://schemas.openxmlformats.org/officeDocument/2006/math">
                    <m:r>
                      <a:rPr lang="en-US" b="1" i="1" dirty="0">
                        <a:latin typeface="Cambria Math" panose="02040503050406030204" pitchFamily="18" charset="0"/>
                        <a:sym typeface="Symbol" pitchFamily="18" charset="2"/>
                      </a:rPr>
                      <m:t>𝒘</m:t>
                    </m:r>
                    <m:r>
                      <a:rPr lang="en-US" i="1" dirty="0">
                        <a:latin typeface="Cambria Math" panose="02040503050406030204" pitchFamily="18" charset="0"/>
                        <a:sym typeface="Symbol" pitchFamily="18" charset="2"/>
                      </a:rPr>
                      <m:t> </m:t>
                    </m:r>
                    <m:r>
                      <a:rPr lang="en-US" i="1" dirty="0">
                        <a:latin typeface="Cambria Math" panose="02040503050406030204" pitchFamily="18" charset="0"/>
                        <a:ea typeface="Cambria Math" panose="02040503050406030204" pitchFamily="18" charset="0"/>
                        <a:sym typeface="Symbol" pitchFamily="18" charset="2"/>
                      </a:rPr>
                      <m:t>∈</m:t>
                    </m:r>
                    <m:sSup>
                      <m:sSupPr>
                        <m:ctrlPr>
                          <a:rPr lang="en-US" i="1" dirty="0">
                            <a:latin typeface="Cambria Math" panose="02040503050406030204" pitchFamily="18" charset="0"/>
                            <a:ea typeface="Cambria Math" panose="02040503050406030204" pitchFamily="18" charset="0"/>
                            <a:sym typeface="Symbol" pitchFamily="18" charset="2"/>
                          </a:rPr>
                        </m:ctrlPr>
                      </m:sSupPr>
                      <m:e>
                        <m:r>
                          <a:rPr lang="en-US" b="1" i="1" dirty="0">
                            <a:latin typeface="Cambria Math" panose="02040503050406030204" pitchFamily="18" charset="0"/>
                            <a:ea typeface="Cambria Math" panose="02040503050406030204" pitchFamily="18" charset="0"/>
                            <a:sym typeface="Symbol" pitchFamily="18" charset="2"/>
                          </a:rPr>
                          <m:t>𝑹</m:t>
                        </m:r>
                      </m:e>
                      <m:sup>
                        <m:r>
                          <a:rPr lang="en-US" i="1" dirty="0">
                            <a:latin typeface="Cambria Math" panose="02040503050406030204" pitchFamily="18" charset="0"/>
                            <a:ea typeface="Cambria Math" panose="02040503050406030204" pitchFamily="18" charset="0"/>
                            <a:sym typeface="Symbol" pitchFamily="18" charset="2"/>
                          </a:rPr>
                          <m:t>𝑛</m:t>
                        </m:r>
                      </m:sup>
                    </m:sSup>
                  </m:oMath>
                </a14:m>
                <a:endParaRPr lang="en-US" dirty="0">
                  <a:latin typeface="+mj-lt"/>
                  <a:sym typeface="Symbol" pitchFamily="18" charset="2"/>
                </a:endParaRPr>
              </a:p>
              <a:p>
                <a:pPr marL="685800" lvl="1" indent="-342900">
                  <a:lnSpc>
                    <a:spcPct val="90000"/>
                  </a:lnSpc>
                  <a:spcBef>
                    <a:spcPct val="50000"/>
                  </a:spcBef>
                  <a:buFontTx/>
                  <a:buAutoNum type="arabicPeriod"/>
                </a:pPr>
                <a:r>
                  <a:rPr lang="en-US" dirty="0">
                    <a:latin typeface="+mj-lt"/>
                    <a:sym typeface="Symbol" pitchFamily="18" charset="2"/>
                  </a:rPr>
                  <a:t>Cycle through all examples  </a:t>
                </a:r>
                <a:r>
                  <a:rPr lang="en-US" dirty="0">
                    <a:solidFill>
                      <a:schemeClr val="bg2">
                        <a:lumMod val="85000"/>
                      </a:schemeClr>
                    </a:solidFill>
                    <a:latin typeface="+mj-lt"/>
                    <a:sym typeface="Symbol" pitchFamily="18" charset="2"/>
                  </a:rPr>
                  <a:t>[multiple times]        </a:t>
                </a:r>
              </a:p>
              <a:p>
                <a:r>
                  <a:rPr lang="en-US" dirty="0">
                    <a:latin typeface="+mj-lt"/>
                  </a:rPr>
                  <a:t>          a. Predict the label of instance </a:t>
                </a:r>
                <a14:m>
                  <m:oMath xmlns:m="http://schemas.openxmlformats.org/officeDocument/2006/math">
                    <m:r>
                      <a:rPr lang="en-US" b="1" i="1" dirty="0">
                        <a:latin typeface="Cambria Math" panose="02040503050406030204" pitchFamily="18" charset="0"/>
                      </a:rPr>
                      <m:t>𝒙</m:t>
                    </m:r>
                  </m:oMath>
                </a14:m>
                <a:r>
                  <a:rPr lang="en-US" dirty="0">
                    <a:latin typeface="+mj-lt"/>
                  </a:rPr>
                  <a:t> to be</a:t>
                </a:r>
                <a:r>
                  <a:rPr lang="en-US" dirty="0">
                    <a:solidFill>
                      <a:srgbClr val="000066"/>
                    </a:solidFill>
                    <a:latin typeface="+mj-lt"/>
                  </a:rPr>
                  <a:t> </a:t>
                </a:r>
                <a14:m>
                  <m:oMath xmlns:m="http://schemas.openxmlformats.org/officeDocument/2006/math">
                    <m:sSup>
                      <m:sSupPr>
                        <m:ctrlPr>
                          <a:rPr lang="en-US" b="0" i="1" dirty="0">
                            <a:solidFill>
                              <a:schemeClr val="accent6">
                                <a:lumMod val="50000"/>
                              </a:schemeClr>
                            </a:solidFill>
                            <a:latin typeface="Cambria Math" panose="02040503050406030204" pitchFamily="18" charset="0"/>
                            <a:sym typeface="Symbol" pitchFamily="18" charset="2"/>
                          </a:rPr>
                        </m:ctrlPr>
                      </m:sSupPr>
                      <m:e>
                        <m:r>
                          <m:rPr>
                            <m:sty m:val="p"/>
                          </m:rPr>
                          <a:rPr lang="en-US" b="0" i="0" dirty="0">
                            <a:solidFill>
                              <a:schemeClr val="accent6">
                                <a:lumMod val="50000"/>
                              </a:schemeClr>
                            </a:solidFill>
                            <a:latin typeface="Cambria Math" panose="02040503050406030204" pitchFamily="18" charset="0"/>
                            <a:sym typeface="Symbol" pitchFamily="18" charset="2"/>
                          </a:rPr>
                          <m:t>y</m:t>
                        </m:r>
                      </m:e>
                      <m:sup>
                        <m:r>
                          <a:rPr lang="en-US" b="0" i="0" dirty="0">
                            <a:solidFill>
                              <a:schemeClr val="accent6">
                                <a:lumMod val="50000"/>
                              </a:schemeClr>
                            </a:solidFill>
                            <a:latin typeface="Cambria Math" panose="02040503050406030204" pitchFamily="18" charset="0"/>
                            <a:sym typeface="Symbol" pitchFamily="18" charset="2"/>
                          </a:rPr>
                          <m:t>′</m:t>
                        </m:r>
                      </m:sup>
                    </m:sSup>
                    <m:r>
                      <a:rPr lang="en-US" b="0" i="0" dirty="0">
                        <a:solidFill>
                          <a:schemeClr val="accent6">
                            <a:lumMod val="50000"/>
                          </a:schemeClr>
                        </a:solidFill>
                        <a:latin typeface="Cambria Math" panose="02040503050406030204" pitchFamily="18" charset="0"/>
                        <a:sym typeface="Symbol" pitchFamily="18" charset="2"/>
                      </a:rPr>
                      <m:t>=</m:t>
                    </m:r>
                    <m:r>
                      <m:rPr>
                        <m:sty m:val="p"/>
                      </m:rPr>
                      <a:rPr lang="en-US" dirty="0">
                        <a:solidFill>
                          <a:schemeClr val="accent6">
                            <a:lumMod val="50000"/>
                          </a:schemeClr>
                        </a:solidFill>
                        <a:latin typeface="Cambria Math" panose="02040503050406030204" pitchFamily="18" charset="0"/>
                        <a:sym typeface="Symbol" pitchFamily="18" charset="2"/>
                      </a:rPr>
                      <m:t>sgn</m:t>
                    </m:r>
                    <m:r>
                      <a:rPr lang="en-US" i="1" dirty="0">
                        <a:solidFill>
                          <a:schemeClr val="accent6">
                            <a:lumMod val="50000"/>
                          </a:schemeClr>
                        </a:solidFill>
                        <a:latin typeface="Cambria Math" panose="02040503050406030204" pitchFamily="18" charset="0"/>
                        <a:sym typeface="Symbol" pitchFamily="18" charset="2"/>
                      </a:rPr>
                      <m:t>⁡{</m:t>
                    </m:r>
                    <m:sSup>
                      <m:sSupPr>
                        <m:ctrlPr>
                          <a:rPr lang="en-US" i="1" dirty="0">
                            <a:solidFill>
                              <a:schemeClr val="accent6">
                                <a:lumMod val="50000"/>
                              </a:schemeClr>
                            </a:solidFill>
                            <a:latin typeface="Cambria Math" panose="02040503050406030204" pitchFamily="18" charset="0"/>
                            <a:sym typeface="Symbol" pitchFamily="18" charset="2"/>
                          </a:rPr>
                        </m:ctrlPr>
                      </m:sSupPr>
                      <m:e>
                        <m:r>
                          <a:rPr lang="en-US" b="1" i="1" dirty="0">
                            <a:solidFill>
                              <a:schemeClr val="accent6">
                                <a:lumMod val="50000"/>
                              </a:schemeClr>
                            </a:solidFill>
                            <a:latin typeface="Cambria Math" panose="02040503050406030204" pitchFamily="18" charset="0"/>
                            <a:sym typeface="Symbol" pitchFamily="18" charset="2"/>
                          </a:rPr>
                          <m:t>𝒘</m:t>
                        </m:r>
                      </m:e>
                      <m:sup>
                        <m:r>
                          <a:rPr lang="en-US" i="1" dirty="0">
                            <a:solidFill>
                              <a:schemeClr val="accent6">
                                <a:lumMod val="50000"/>
                              </a:schemeClr>
                            </a:solidFill>
                            <a:latin typeface="Cambria Math" panose="02040503050406030204" pitchFamily="18" charset="0"/>
                            <a:sym typeface="Symbol" pitchFamily="18" charset="2"/>
                          </a:rPr>
                          <m:t>𝑇</m:t>
                        </m:r>
                      </m:sup>
                    </m:sSup>
                    <m:r>
                      <a:rPr lang="en-US" i="1" dirty="0">
                        <a:solidFill>
                          <a:schemeClr val="accent6">
                            <a:lumMod val="50000"/>
                          </a:schemeClr>
                        </a:solidFill>
                        <a:latin typeface="Cambria Math" panose="02040503050406030204" pitchFamily="18" charset="0"/>
                        <a:sym typeface="Symbol" pitchFamily="18" charset="2"/>
                      </a:rPr>
                      <m:t>·</m:t>
                    </m:r>
                    <m:r>
                      <a:rPr lang="en-US" b="1" i="1" dirty="0">
                        <a:solidFill>
                          <a:schemeClr val="accent6">
                            <a:lumMod val="50000"/>
                          </a:schemeClr>
                        </a:solidFill>
                        <a:latin typeface="Cambria Math" panose="02040503050406030204" pitchFamily="18" charset="0"/>
                        <a:sym typeface="Symbol" pitchFamily="18" charset="2"/>
                      </a:rPr>
                      <m:t>𝒙</m:t>
                    </m:r>
                    <m:r>
                      <a:rPr lang="en-US" i="1" dirty="0">
                        <a:solidFill>
                          <a:schemeClr val="accent6">
                            <a:lumMod val="50000"/>
                          </a:schemeClr>
                        </a:solidFill>
                        <a:latin typeface="Cambria Math" panose="02040503050406030204" pitchFamily="18" charset="0"/>
                        <a:sym typeface="Symbol" pitchFamily="18" charset="2"/>
                      </a:rPr>
                      <m:t>}</m:t>
                    </m:r>
                  </m:oMath>
                </a14:m>
                <a:endParaRPr lang="en-US" dirty="0">
                  <a:solidFill>
                    <a:schemeClr val="accent6">
                      <a:lumMod val="50000"/>
                    </a:schemeClr>
                  </a:solidFill>
                  <a:sym typeface="Symbol" pitchFamily="18" charset="2"/>
                </a:endParaRPr>
              </a:p>
              <a:p>
                <a:pPr marL="685800" lvl="1" indent="-342900">
                  <a:lnSpc>
                    <a:spcPct val="90000"/>
                  </a:lnSpc>
                  <a:spcBef>
                    <a:spcPct val="50000"/>
                  </a:spcBef>
                </a:pPr>
                <a:r>
                  <a:rPr lang="en-US" dirty="0">
                    <a:latin typeface="+mj-lt"/>
                    <a:sym typeface="Symbol" pitchFamily="18" charset="2"/>
                  </a:rPr>
                  <a:t>     b. If </a:t>
                </a:r>
                <a14:m>
                  <m:oMath xmlns:m="http://schemas.openxmlformats.org/officeDocument/2006/math">
                    <m:sSup>
                      <m:sSupPr>
                        <m:ctrlPr>
                          <a:rPr lang="en-US" b="0" i="1" dirty="0">
                            <a:latin typeface="Cambria Math" panose="02040503050406030204" pitchFamily="18" charset="0"/>
                            <a:sym typeface="Symbol" pitchFamily="18" charset="2"/>
                          </a:rPr>
                        </m:ctrlPr>
                      </m:sSupPr>
                      <m:e>
                        <m:r>
                          <a:rPr lang="en-US" b="0" i="1" dirty="0">
                            <a:latin typeface="Cambria Math" panose="02040503050406030204" pitchFamily="18" charset="0"/>
                            <a:sym typeface="Symbol" pitchFamily="18" charset="2"/>
                          </a:rPr>
                          <m:t>𝑦</m:t>
                        </m:r>
                      </m:e>
                      <m:sup>
                        <m:r>
                          <a:rPr lang="en-US" b="0" i="1" dirty="0">
                            <a:latin typeface="Cambria Math" panose="02040503050406030204" pitchFamily="18" charset="0"/>
                            <a:sym typeface="Symbol" pitchFamily="18" charset="2"/>
                          </a:rPr>
                          <m:t>′</m:t>
                        </m:r>
                      </m:sup>
                    </m:sSup>
                    <m:r>
                      <a:rPr lang="en-US" b="0" i="1" dirty="0">
                        <a:latin typeface="Cambria Math" panose="02040503050406030204" pitchFamily="18" charset="0"/>
                        <a:ea typeface="Cambria Math" panose="02040503050406030204" pitchFamily="18" charset="0"/>
                        <a:sym typeface="Symbol" pitchFamily="18" charset="2"/>
                      </a:rPr>
                      <m:t>≠</m:t>
                    </m:r>
                    <m:r>
                      <a:rPr lang="en-US" b="0" i="1" dirty="0">
                        <a:latin typeface="Cambria Math" panose="02040503050406030204" pitchFamily="18" charset="0"/>
                        <a:ea typeface="Cambria Math" panose="02040503050406030204" pitchFamily="18" charset="0"/>
                        <a:sym typeface="Symbol" pitchFamily="18" charset="2"/>
                      </a:rPr>
                      <m:t>𝑦</m:t>
                    </m:r>
                  </m:oMath>
                </a14:m>
                <a:r>
                  <a:rPr lang="en-US" dirty="0">
                    <a:solidFill>
                      <a:schemeClr val="accent2"/>
                    </a:solidFill>
                    <a:latin typeface="+mj-lt"/>
                    <a:sym typeface="Symbol" pitchFamily="18" charset="2"/>
                  </a:rPr>
                  <a:t>, </a:t>
                </a:r>
                <a:r>
                  <a:rPr lang="en-US" dirty="0">
                    <a:solidFill>
                      <a:srgbClr val="FF0000"/>
                    </a:solidFill>
                    <a:latin typeface="+mj-lt"/>
                    <a:sym typeface="Symbol" pitchFamily="18" charset="2"/>
                  </a:rPr>
                  <a:t>update</a:t>
                </a:r>
                <a:r>
                  <a:rPr lang="en-US" dirty="0">
                    <a:latin typeface="+mj-lt"/>
                    <a:sym typeface="Symbol" pitchFamily="18" charset="2"/>
                  </a:rPr>
                  <a:t> the weight vector: </a:t>
                </a:r>
              </a:p>
              <a:p>
                <a:pPr marL="685800" lvl="1" indent="-342900">
                  <a:lnSpc>
                    <a:spcPct val="90000"/>
                  </a:lnSpc>
                  <a:spcBef>
                    <a:spcPct val="50000"/>
                  </a:spcBef>
                </a:pPr>
                <a:r>
                  <a:rPr lang="en-US" dirty="0">
                    <a:latin typeface="+mj-lt"/>
                    <a:sym typeface="Symbol" pitchFamily="18" charset="2"/>
                  </a:rPr>
                  <a:t>		 </a:t>
                </a:r>
                <a14:m>
                  <m:oMath xmlns:m="http://schemas.openxmlformats.org/officeDocument/2006/math">
                    <m:r>
                      <a:rPr lang="en-US" b="1" i="1" dirty="0">
                        <a:solidFill>
                          <a:srgbClr val="FF0000"/>
                        </a:solidFill>
                        <a:latin typeface="Cambria Math" panose="02040503050406030204" pitchFamily="18" charset="0"/>
                        <a:sym typeface="Symbol" pitchFamily="18" charset="2"/>
                      </a:rPr>
                      <m:t>𝒘</m:t>
                    </m:r>
                    <m:r>
                      <a:rPr lang="en-US" b="0" i="1" dirty="0">
                        <a:solidFill>
                          <a:srgbClr val="FF0000"/>
                        </a:solidFill>
                        <a:latin typeface="Cambria Math" panose="02040503050406030204" pitchFamily="18" charset="0"/>
                        <a:sym typeface="Symbol" pitchFamily="18" charset="2"/>
                      </a:rPr>
                      <m:t>=</m:t>
                    </m:r>
                    <m:r>
                      <a:rPr lang="en-US" b="1" i="1" dirty="0">
                        <a:solidFill>
                          <a:srgbClr val="FF0000"/>
                        </a:solidFill>
                        <a:latin typeface="Cambria Math" panose="02040503050406030204" pitchFamily="18" charset="0"/>
                        <a:sym typeface="Symbol" pitchFamily="18" charset="2"/>
                      </a:rPr>
                      <m:t>𝒘</m:t>
                    </m:r>
                    <m:r>
                      <a:rPr lang="en-US" b="0" i="1" dirty="0">
                        <a:solidFill>
                          <a:srgbClr val="FF0000"/>
                        </a:solidFill>
                        <a:latin typeface="Cambria Math" panose="02040503050406030204" pitchFamily="18" charset="0"/>
                        <a:sym typeface="Symbol" pitchFamily="18" charset="2"/>
                      </a:rPr>
                      <m:t>+</m:t>
                    </m:r>
                    <m:r>
                      <a:rPr lang="en-US" b="0" i="1" dirty="0">
                        <a:solidFill>
                          <a:srgbClr val="FF0000"/>
                        </a:solidFill>
                        <a:latin typeface="Cambria Math" panose="02040503050406030204" pitchFamily="18" charset="0"/>
                        <a:sym typeface="Symbol" pitchFamily="18" charset="2"/>
                      </a:rPr>
                      <m:t>𝑟𝑦</m:t>
                    </m:r>
                    <m:r>
                      <a:rPr lang="en-US" b="1" i="1" dirty="0">
                        <a:solidFill>
                          <a:srgbClr val="FF0000"/>
                        </a:solidFill>
                        <a:latin typeface="Cambria Math" panose="02040503050406030204" pitchFamily="18" charset="0"/>
                        <a:sym typeface="Symbol" pitchFamily="18" charset="2"/>
                      </a:rPr>
                      <m:t>𝒙</m:t>
                    </m:r>
                  </m:oMath>
                </a14:m>
                <a:r>
                  <a:rPr lang="en-US" b="1" dirty="0">
                    <a:latin typeface="+mj-lt"/>
                    <a:sym typeface="Symbol" pitchFamily="18" charset="2"/>
                  </a:rPr>
                  <a:t>  </a:t>
                </a:r>
                <a:r>
                  <a:rPr lang="en-US" dirty="0">
                    <a:latin typeface="+mj-lt"/>
                    <a:sym typeface="Symbol" pitchFamily="18" charset="2"/>
                  </a:rPr>
                  <a:t>(</a:t>
                </a:r>
                <a14:m>
                  <m:oMath xmlns:m="http://schemas.openxmlformats.org/officeDocument/2006/math">
                    <m:r>
                      <a:rPr lang="en-US" i="1" dirty="0" smtClean="0">
                        <a:latin typeface="Cambria Math" panose="02040503050406030204" pitchFamily="18" charset="0"/>
                        <a:sym typeface="Symbol" pitchFamily="18" charset="2"/>
                      </a:rPr>
                      <m:t>𝑟</m:t>
                    </m:r>
                    <m:r>
                      <a:rPr lang="en-US" i="1" dirty="0" smtClean="0">
                        <a:latin typeface="Cambria Math" panose="02040503050406030204" pitchFamily="18" charset="0"/>
                        <a:sym typeface="Symbol" pitchFamily="18" charset="2"/>
                      </a:rPr>
                      <m:t> </m:t>
                    </m:r>
                  </m:oMath>
                </a14:m>
                <a:r>
                  <a:rPr lang="en-US" dirty="0">
                    <a:latin typeface="+mj-lt"/>
                    <a:sym typeface="Symbol" pitchFamily="18" charset="2"/>
                  </a:rPr>
                  <a:t>- a constant, learning rate)</a:t>
                </a:r>
              </a:p>
              <a:p>
                <a:pPr marL="342900" indent="-342900">
                  <a:lnSpc>
                    <a:spcPct val="90000"/>
                  </a:lnSpc>
                  <a:spcBef>
                    <a:spcPct val="50000"/>
                  </a:spcBef>
                </a:pPr>
                <a:r>
                  <a:rPr lang="en-US" dirty="0">
                    <a:latin typeface="+mj-lt"/>
                    <a:sym typeface="Symbol" pitchFamily="18" charset="2"/>
                  </a:rPr>
                  <a:t>              Otherwise, if </a:t>
                </a:r>
                <a14:m>
                  <m:oMath xmlns:m="http://schemas.openxmlformats.org/officeDocument/2006/math">
                    <m:sSup>
                      <m:sSupPr>
                        <m:ctrlPr>
                          <a:rPr lang="en-US" i="1" dirty="0">
                            <a:latin typeface="Cambria Math" panose="02040503050406030204" pitchFamily="18" charset="0"/>
                            <a:sym typeface="Symbol" pitchFamily="18" charset="2"/>
                          </a:rPr>
                        </m:ctrlPr>
                      </m:sSupPr>
                      <m:e>
                        <m:r>
                          <a:rPr lang="en-US" i="1" dirty="0">
                            <a:latin typeface="Cambria Math" panose="02040503050406030204" pitchFamily="18" charset="0"/>
                            <a:sym typeface="Symbol" pitchFamily="18" charset="2"/>
                          </a:rPr>
                          <m:t>𝑦</m:t>
                        </m:r>
                      </m:e>
                      <m:sup>
                        <m:r>
                          <a:rPr lang="en-US" i="1" dirty="0">
                            <a:latin typeface="Cambria Math" panose="02040503050406030204" pitchFamily="18" charset="0"/>
                            <a:sym typeface="Symbol" pitchFamily="18" charset="2"/>
                          </a:rPr>
                          <m:t>′</m:t>
                        </m:r>
                      </m:sup>
                    </m:sSup>
                    <m:r>
                      <a:rPr lang="en-US" b="0" i="1" dirty="0">
                        <a:latin typeface="Cambria Math" panose="02040503050406030204" pitchFamily="18" charset="0"/>
                        <a:sym typeface="Symbol" pitchFamily="18" charset="2"/>
                      </a:rPr>
                      <m:t>=</m:t>
                    </m:r>
                    <m:r>
                      <a:rPr lang="en-US" i="1" dirty="0">
                        <a:latin typeface="Cambria Math" panose="02040503050406030204" pitchFamily="18" charset="0"/>
                        <a:ea typeface="Cambria Math" panose="02040503050406030204" pitchFamily="18" charset="0"/>
                        <a:sym typeface="Symbol" pitchFamily="18" charset="2"/>
                      </a:rPr>
                      <m:t>𝑦</m:t>
                    </m:r>
                  </m:oMath>
                </a14:m>
                <a:r>
                  <a:rPr lang="en-US" dirty="0">
                    <a:latin typeface="+mj-lt"/>
                    <a:sym typeface="Symbol" pitchFamily="18" charset="2"/>
                  </a:rPr>
                  <a:t>, leave weights unchanged.</a:t>
                </a:r>
              </a:p>
            </p:txBody>
          </p:sp>
        </mc:Choice>
        <mc:Fallback xmlns="">
          <p:sp>
            <p:nvSpPr>
              <p:cNvPr id="10" name="Rectangle 13">
                <a:extLst>
                  <a:ext uri="{FF2B5EF4-FFF2-40B4-BE49-F238E27FC236}">
                    <a16:creationId xmlns:a16="http://schemas.microsoft.com/office/drawing/2014/main" id="{EEB86B7D-C216-D54B-BC7F-A46E83429C78}"/>
                  </a:ext>
                </a:extLst>
              </p:cNvPr>
              <p:cNvSpPr>
                <a:spLocks noRot="1" noChangeAspect="1" noMove="1" noResize="1" noEditPoints="1" noAdjustHandles="1" noChangeArrowheads="1" noChangeShapeType="1" noTextEdit="1"/>
              </p:cNvSpPr>
              <p:nvPr/>
            </p:nvSpPr>
            <p:spPr bwMode="auto">
              <a:xfrm>
                <a:off x="2576402" y="1391570"/>
                <a:ext cx="6083662" cy="2169825"/>
              </a:xfrm>
              <a:prstGeom prst="rect">
                <a:avLst/>
              </a:prstGeom>
              <a:blipFill>
                <a:blip r:embed="rId5"/>
                <a:stretch>
                  <a:fillRect t="-1939" b="-2770"/>
                </a:stretch>
              </a:blipFill>
              <a:ln w="2857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pic>
        <p:nvPicPr>
          <p:cNvPr id="6146" name="Picture 2" descr="Image result for softmax graph">
            <a:extLst>
              <a:ext uri="{FF2B5EF4-FFF2-40B4-BE49-F238E27FC236}">
                <a16:creationId xmlns:a16="http://schemas.microsoft.com/office/drawing/2014/main" id="{37DE3A23-8B06-477D-8364-9A2641E5B82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88092" y="3624214"/>
            <a:ext cx="2256353" cy="1502685"/>
          </a:xfrm>
          <a:prstGeom prst="rect">
            <a:avLst/>
          </a:prstGeom>
          <a:noFill/>
          <a:ln w="19050">
            <a:solidFill>
              <a:srgbClr val="FFC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49297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4547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4547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45478">
                                            <p:txEl>
                                              <p:pRg st="14" end="1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5478" grpId="0" build="p" autoUpdateAnimBg="0"/>
      <p:bldP spid="2"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Regularization Via Averaged Perceptron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30464" y="902368"/>
                <a:ext cx="8229600" cy="4020505"/>
              </a:xfrm>
            </p:spPr>
            <p:txBody>
              <a:bodyPr>
                <a:normAutofit fontScale="70000" lnSpcReduction="20000"/>
              </a:bodyPr>
              <a:lstStyle/>
              <a:p>
                <a:r>
                  <a:rPr lang="en-US" dirty="0">
                    <a:solidFill>
                      <a:schemeClr val="accent1"/>
                    </a:solidFill>
                  </a:rPr>
                  <a:t>Variables</a:t>
                </a:r>
                <a:r>
                  <a:rPr lang="en-US" dirty="0"/>
                  <a:t>: </a:t>
                </a:r>
              </a:p>
              <a:p>
                <a:pPr lvl="1"/>
                <a14:m>
                  <m:oMath xmlns:m="http://schemas.openxmlformats.org/officeDocument/2006/math">
                    <m:r>
                      <a:rPr lang="en-US" i="1" dirty="0" smtClean="0">
                        <a:solidFill>
                          <a:schemeClr val="tx1">
                            <a:lumMod val="50000"/>
                            <a:lumOff val="50000"/>
                          </a:schemeClr>
                        </a:solidFill>
                        <a:latin typeface="Cambria Math" panose="02040503050406030204" pitchFamily="18" charset="0"/>
                      </a:rPr>
                      <m:t>𝑚</m:t>
                    </m:r>
                  </m:oMath>
                </a14:m>
                <a:r>
                  <a:rPr lang="en-US" dirty="0"/>
                  <a:t>: number of examples</a:t>
                </a:r>
              </a:p>
              <a:p>
                <a:pPr lvl="1"/>
                <a14:m>
                  <m:oMath xmlns:m="http://schemas.openxmlformats.org/officeDocument/2006/math">
                    <m:r>
                      <a:rPr lang="en-US" i="1" dirty="0" smtClean="0">
                        <a:solidFill>
                          <a:schemeClr val="tx1">
                            <a:lumMod val="50000"/>
                            <a:lumOff val="50000"/>
                          </a:schemeClr>
                        </a:solidFill>
                        <a:latin typeface="Cambria Math" panose="02040503050406030204" pitchFamily="18" charset="0"/>
                      </a:rPr>
                      <m:t>𝑘</m:t>
                    </m:r>
                  </m:oMath>
                </a14:m>
                <a:r>
                  <a:rPr lang="en-US" dirty="0"/>
                  <a:t>: number of mistakes</a:t>
                </a:r>
              </a:p>
              <a:p>
                <a:pPr lvl="1"/>
                <a14:m>
                  <m:oMath xmlns:m="http://schemas.openxmlformats.org/officeDocument/2006/math">
                    <m:sSub>
                      <m:sSubPr>
                        <m:ctrlPr>
                          <a:rPr lang="en-US" b="0" i="1" dirty="0">
                            <a:solidFill>
                              <a:schemeClr val="tx1">
                                <a:lumMod val="50000"/>
                                <a:lumOff val="50000"/>
                              </a:schemeClr>
                            </a:solidFill>
                            <a:latin typeface="Cambria Math" panose="02040503050406030204" pitchFamily="18" charset="0"/>
                          </a:rPr>
                        </m:ctrlPr>
                      </m:sSubPr>
                      <m:e>
                        <m:r>
                          <a:rPr lang="en-US" b="0" i="1" dirty="0">
                            <a:solidFill>
                              <a:schemeClr val="tx1">
                                <a:lumMod val="50000"/>
                                <a:lumOff val="50000"/>
                              </a:schemeClr>
                            </a:solidFill>
                            <a:latin typeface="Cambria Math" panose="02040503050406030204" pitchFamily="18" charset="0"/>
                          </a:rPr>
                          <m:t>𝑐</m:t>
                        </m:r>
                      </m:e>
                      <m:sub>
                        <m:r>
                          <a:rPr lang="en-US" b="0" i="1" dirty="0">
                            <a:solidFill>
                              <a:schemeClr val="tx1">
                                <a:lumMod val="50000"/>
                                <a:lumOff val="50000"/>
                              </a:schemeClr>
                            </a:solidFill>
                            <a:latin typeface="Cambria Math" panose="02040503050406030204" pitchFamily="18" charset="0"/>
                          </a:rPr>
                          <m:t>𝑖</m:t>
                        </m:r>
                      </m:sub>
                    </m:sSub>
                  </m:oMath>
                </a14:m>
                <a:r>
                  <a:rPr lang="en-US" dirty="0"/>
                  <a:t>: consistency count for hypothesis </a:t>
                </a:r>
                <a14:m>
                  <m:oMath xmlns:m="http://schemas.openxmlformats.org/officeDocument/2006/math">
                    <m:sSub>
                      <m:sSubPr>
                        <m:ctrlPr>
                          <a:rPr lang="en-US" b="0" i="1" dirty="0" smtClean="0">
                            <a:latin typeface="Cambria Math" panose="02040503050406030204" pitchFamily="18" charset="0"/>
                          </a:rPr>
                        </m:ctrlPr>
                      </m:sSubPr>
                      <m:e>
                        <m:r>
                          <a:rPr lang="en-US" b="1" i="1" dirty="0" smtClean="0">
                            <a:latin typeface="Cambria Math" panose="02040503050406030204" pitchFamily="18" charset="0"/>
                          </a:rPr>
                          <m:t>𝒗</m:t>
                        </m:r>
                      </m:e>
                      <m:sub>
                        <m:r>
                          <a:rPr lang="en-US" b="0" i="1" dirty="0" smtClean="0">
                            <a:latin typeface="Cambria Math" panose="02040503050406030204" pitchFamily="18" charset="0"/>
                          </a:rPr>
                          <m:t>𝑖</m:t>
                        </m:r>
                      </m:sub>
                    </m:sSub>
                    <m:r>
                      <a:rPr lang="en-US" b="0" i="1" dirty="0">
                        <a:latin typeface="Cambria Math" panose="02040503050406030204" pitchFamily="18" charset="0"/>
                      </a:rPr>
                      <m:t> </m:t>
                    </m:r>
                  </m:oMath>
                </a14:m>
                <a:r>
                  <a:rPr lang="en-US" dirty="0"/>
                  <a:t>   </a:t>
                </a:r>
              </a:p>
              <a:p>
                <a:pPr lvl="1"/>
                <a14:m>
                  <m:oMath xmlns:m="http://schemas.openxmlformats.org/officeDocument/2006/math">
                    <m:r>
                      <a:rPr lang="en-US" i="1" dirty="0" smtClean="0">
                        <a:solidFill>
                          <a:schemeClr val="tx1">
                            <a:lumMod val="50000"/>
                            <a:lumOff val="50000"/>
                          </a:schemeClr>
                        </a:solidFill>
                        <a:latin typeface="Cambria Math" panose="02040503050406030204" pitchFamily="18" charset="0"/>
                      </a:rPr>
                      <m:t>𝑇</m:t>
                    </m:r>
                  </m:oMath>
                </a14:m>
                <a:r>
                  <a:rPr lang="en-US" dirty="0"/>
                  <a:t>: number of epochs </a:t>
                </a:r>
              </a:p>
              <a:p>
                <a:r>
                  <a:rPr lang="en-US" dirty="0">
                    <a:solidFill>
                      <a:schemeClr val="accent1"/>
                    </a:solidFill>
                  </a:rPr>
                  <a:t>Input</a:t>
                </a:r>
                <a:r>
                  <a:rPr lang="en-US" dirty="0"/>
                  <a:t>: a labeled training {</a:t>
                </a:r>
                <a14:m>
                  <m:oMath xmlns:m="http://schemas.openxmlformats.org/officeDocument/2006/math">
                    <m:d>
                      <m:dPr>
                        <m:begChr m:val="{"/>
                        <m:endChr m:val="}"/>
                        <m:ctrlPr>
                          <a:rPr lang="en-US" i="1" dirty="0">
                            <a:latin typeface="Cambria Math" panose="02040503050406030204" pitchFamily="18" charset="0"/>
                            <a:sym typeface="Symbol" pitchFamily="18" charset="2"/>
                          </a:rPr>
                        </m:ctrlPr>
                      </m:dPr>
                      <m:e>
                        <m:sSub>
                          <m:sSubPr>
                            <m:ctrlPr>
                              <a:rPr lang="en-US" b="1" i="1" dirty="0">
                                <a:latin typeface="Cambria Math" panose="02040503050406030204" pitchFamily="18" charset="0"/>
                                <a:sym typeface="Symbol" pitchFamily="18" charset="2"/>
                              </a:rPr>
                            </m:ctrlPr>
                          </m:sSubPr>
                          <m:e>
                            <m:r>
                              <a:rPr lang="en-US" b="1" i="1" dirty="0">
                                <a:latin typeface="Cambria Math" panose="02040503050406030204" pitchFamily="18" charset="0"/>
                                <a:sym typeface="Symbol" pitchFamily="18" charset="2"/>
                              </a:rPr>
                              <m:t>𝒙</m:t>
                            </m:r>
                          </m:e>
                          <m:sub>
                            <m:r>
                              <a:rPr lang="en-US" b="0" i="1" dirty="0">
                                <a:latin typeface="Cambria Math" panose="02040503050406030204" pitchFamily="18" charset="0"/>
                                <a:sym typeface="Symbol" pitchFamily="18" charset="2"/>
                              </a:rPr>
                              <m:t>1</m:t>
                            </m:r>
                          </m:sub>
                        </m:sSub>
                        <m:r>
                          <a:rPr lang="en-US" i="1" dirty="0">
                            <a:latin typeface="Cambria Math" panose="02040503050406030204" pitchFamily="18" charset="0"/>
                            <a:sym typeface="Symbol" pitchFamily="18" charset="2"/>
                          </a:rPr>
                          <m:t>, </m:t>
                        </m:r>
                        <m:sSub>
                          <m:sSubPr>
                            <m:ctrlPr>
                              <a:rPr lang="en-US" i="1" dirty="0">
                                <a:latin typeface="Cambria Math" panose="02040503050406030204" pitchFamily="18" charset="0"/>
                                <a:sym typeface="Symbol" pitchFamily="18" charset="2"/>
                              </a:rPr>
                            </m:ctrlPr>
                          </m:sSubPr>
                          <m:e>
                            <m:r>
                              <a:rPr lang="en-US" i="1" dirty="0">
                                <a:latin typeface="Cambria Math" panose="02040503050406030204" pitchFamily="18" charset="0"/>
                                <a:sym typeface="Symbol" pitchFamily="18" charset="2"/>
                              </a:rPr>
                              <m:t>𝑦</m:t>
                            </m:r>
                          </m:e>
                          <m:sub>
                            <m:r>
                              <a:rPr lang="en-US" i="1" dirty="0">
                                <a:latin typeface="Cambria Math" panose="02040503050406030204" pitchFamily="18" charset="0"/>
                                <a:sym typeface="Symbol" pitchFamily="18" charset="2"/>
                              </a:rPr>
                              <m:t>1</m:t>
                            </m:r>
                          </m:sub>
                        </m:sSub>
                      </m:e>
                    </m:d>
                    <m:r>
                      <a:rPr lang="en-US" i="1" dirty="0">
                        <a:latin typeface="Cambria Math" panose="02040503050406030204" pitchFamily="18" charset="0"/>
                        <a:sym typeface="Symbol" pitchFamily="18" charset="2"/>
                      </a:rPr>
                      <m:t>,</m:t>
                    </m:r>
                    <m:d>
                      <m:dPr>
                        <m:begChr m:val="{"/>
                        <m:endChr m:val="}"/>
                        <m:ctrlPr>
                          <a:rPr lang="en-US" i="1" dirty="0">
                            <a:latin typeface="Cambria Math" panose="02040503050406030204" pitchFamily="18" charset="0"/>
                            <a:sym typeface="Symbol" pitchFamily="18" charset="2"/>
                          </a:rPr>
                        </m:ctrlPr>
                      </m:dPr>
                      <m:e>
                        <m:sSub>
                          <m:sSubPr>
                            <m:ctrlPr>
                              <a:rPr lang="en-US" b="1" i="1" dirty="0">
                                <a:latin typeface="Cambria Math" panose="02040503050406030204" pitchFamily="18" charset="0"/>
                                <a:sym typeface="Symbol" pitchFamily="18" charset="2"/>
                              </a:rPr>
                            </m:ctrlPr>
                          </m:sSubPr>
                          <m:e>
                            <m:r>
                              <a:rPr lang="en-US" b="1" i="1" dirty="0">
                                <a:latin typeface="Cambria Math" panose="02040503050406030204" pitchFamily="18" charset="0"/>
                                <a:sym typeface="Symbol" pitchFamily="18" charset="2"/>
                              </a:rPr>
                              <m:t>𝒙</m:t>
                            </m:r>
                          </m:e>
                          <m:sub>
                            <m:r>
                              <a:rPr lang="en-US" b="0" i="1" dirty="0">
                                <a:latin typeface="Cambria Math" panose="02040503050406030204" pitchFamily="18" charset="0"/>
                                <a:sym typeface="Symbol" pitchFamily="18" charset="2"/>
                              </a:rPr>
                              <m:t>2</m:t>
                            </m:r>
                          </m:sub>
                        </m:sSub>
                        <m:r>
                          <a:rPr lang="en-US" i="1" dirty="0">
                            <a:latin typeface="Cambria Math" panose="02040503050406030204" pitchFamily="18" charset="0"/>
                            <a:sym typeface="Symbol" pitchFamily="18" charset="2"/>
                          </a:rPr>
                          <m:t>, </m:t>
                        </m:r>
                        <m:sSub>
                          <m:sSubPr>
                            <m:ctrlPr>
                              <a:rPr lang="en-US" i="1" dirty="0">
                                <a:latin typeface="Cambria Math" panose="02040503050406030204" pitchFamily="18" charset="0"/>
                                <a:sym typeface="Symbol" pitchFamily="18" charset="2"/>
                              </a:rPr>
                            </m:ctrlPr>
                          </m:sSubPr>
                          <m:e>
                            <m:r>
                              <a:rPr lang="en-US" i="1" dirty="0">
                                <a:latin typeface="Cambria Math" panose="02040503050406030204" pitchFamily="18" charset="0"/>
                                <a:sym typeface="Symbol" pitchFamily="18" charset="2"/>
                              </a:rPr>
                              <m:t>𝑦</m:t>
                            </m:r>
                          </m:e>
                          <m:sub>
                            <m:r>
                              <a:rPr lang="en-US" i="1" dirty="0">
                                <a:latin typeface="Cambria Math" panose="02040503050406030204" pitchFamily="18" charset="0"/>
                                <a:sym typeface="Symbol" pitchFamily="18" charset="2"/>
                              </a:rPr>
                              <m:t>2</m:t>
                            </m:r>
                          </m:sub>
                        </m:sSub>
                      </m:e>
                    </m:d>
                    <m:r>
                      <a:rPr lang="en-US" i="1" dirty="0">
                        <a:latin typeface="Cambria Math" panose="02040503050406030204" pitchFamily="18" charset="0"/>
                        <a:sym typeface="Symbol" pitchFamily="18" charset="2"/>
                      </a:rPr>
                      <m:t>,…</m:t>
                    </m:r>
                    <m:d>
                      <m:dPr>
                        <m:begChr m:val="{"/>
                        <m:endChr m:val="}"/>
                        <m:ctrlPr>
                          <a:rPr lang="en-US" i="1" dirty="0">
                            <a:latin typeface="Cambria Math" panose="02040503050406030204" pitchFamily="18" charset="0"/>
                            <a:sym typeface="Symbol" pitchFamily="18" charset="2"/>
                          </a:rPr>
                        </m:ctrlPr>
                      </m:dPr>
                      <m:e>
                        <m:sSub>
                          <m:sSubPr>
                            <m:ctrlPr>
                              <a:rPr lang="en-US" b="1" i="1" dirty="0">
                                <a:latin typeface="Cambria Math" panose="02040503050406030204" pitchFamily="18" charset="0"/>
                                <a:sym typeface="Symbol" pitchFamily="18" charset="2"/>
                              </a:rPr>
                            </m:ctrlPr>
                          </m:sSubPr>
                          <m:e>
                            <m:r>
                              <a:rPr lang="en-US" b="1" i="1" dirty="0">
                                <a:latin typeface="Cambria Math" panose="02040503050406030204" pitchFamily="18" charset="0"/>
                                <a:sym typeface="Symbol" pitchFamily="18" charset="2"/>
                              </a:rPr>
                              <m:t>𝒙</m:t>
                            </m:r>
                          </m:e>
                          <m:sub>
                            <m:r>
                              <a:rPr lang="en-US" b="0" i="1" dirty="0">
                                <a:latin typeface="Cambria Math" panose="02040503050406030204" pitchFamily="18" charset="0"/>
                                <a:sym typeface="Symbol" pitchFamily="18" charset="2"/>
                              </a:rPr>
                              <m:t>𝑚</m:t>
                            </m:r>
                          </m:sub>
                        </m:sSub>
                        <m:r>
                          <a:rPr lang="en-US" i="1" dirty="0">
                            <a:latin typeface="Cambria Math" panose="02040503050406030204" pitchFamily="18" charset="0"/>
                            <a:sym typeface="Symbol" pitchFamily="18" charset="2"/>
                          </a:rPr>
                          <m:t>, </m:t>
                        </m:r>
                        <m:sSub>
                          <m:sSubPr>
                            <m:ctrlPr>
                              <a:rPr lang="en-US" i="1" dirty="0">
                                <a:latin typeface="Cambria Math" panose="02040503050406030204" pitchFamily="18" charset="0"/>
                                <a:sym typeface="Symbol" pitchFamily="18" charset="2"/>
                              </a:rPr>
                            </m:ctrlPr>
                          </m:sSubPr>
                          <m:e>
                            <m:r>
                              <a:rPr lang="en-US" i="1" dirty="0">
                                <a:latin typeface="Cambria Math" panose="02040503050406030204" pitchFamily="18" charset="0"/>
                                <a:sym typeface="Symbol" pitchFamily="18" charset="2"/>
                              </a:rPr>
                              <m:t>𝑦</m:t>
                            </m:r>
                          </m:e>
                          <m:sub>
                            <m:r>
                              <a:rPr lang="en-US" i="1" dirty="0">
                                <a:latin typeface="Cambria Math" panose="02040503050406030204" pitchFamily="18" charset="0"/>
                                <a:sym typeface="Symbol" pitchFamily="18" charset="2"/>
                              </a:rPr>
                              <m:t>𝑚</m:t>
                            </m:r>
                          </m:sub>
                        </m:sSub>
                      </m:e>
                    </m:d>
                  </m:oMath>
                </a14:m>
                <a:r>
                  <a:rPr lang="en-US" dirty="0"/>
                  <a:t>}</a:t>
                </a:r>
              </a:p>
              <a:p>
                <a:r>
                  <a:rPr lang="en-US" dirty="0">
                    <a:solidFill>
                      <a:schemeClr val="accent1"/>
                    </a:solidFill>
                  </a:rPr>
                  <a:t>Output</a:t>
                </a:r>
                <a:r>
                  <a:rPr lang="en-US" dirty="0"/>
                  <a:t>: a list of weighted </a:t>
                </a:r>
                <a:r>
                  <a:rPr lang="en-US" dirty="0" err="1"/>
                  <a:t>perceptrons</a:t>
                </a:r>
                <a:r>
                  <a:rPr lang="en-US" dirty="0"/>
                  <a:t> {</a:t>
                </a:r>
                <a14:m>
                  <m:oMath xmlns:m="http://schemas.openxmlformats.org/officeDocument/2006/math">
                    <m:d>
                      <m:dPr>
                        <m:begChr m:val="{"/>
                        <m:endChr m:val="}"/>
                        <m:ctrlPr>
                          <a:rPr lang="en-US" i="1" dirty="0">
                            <a:latin typeface="Cambria Math" panose="02040503050406030204" pitchFamily="18" charset="0"/>
                            <a:sym typeface="Symbol" pitchFamily="18" charset="2"/>
                          </a:rPr>
                        </m:ctrlPr>
                      </m:dPr>
                      <m:e>
                        <m:sSub>
                          <m:sSubPr>
                            <m:ctrlPr>
                              <a:rPr lang="en-US" b="1" i="1" dirty="0">
                                <a:latin typeface="Cambria Math" panose="02040503050406030204" pitchFamily="18" charset="0"/>
                                <a:sym typeface="Symbol" pitchFamily="18" charset="2"/>
                              </a:rPr>
                            </m:ctrlPr>
                          </m:sSubPr>
                          <m:e>
                            <m:r>
                              <a:rPr lang="en-US" b="1" i="1" dirty="0">
                                <a:latin typeface="Cambria Math" panose="02040503050406030204" pitchFamily="18" charset="0"/>
                                <a:sym typeface="Symbol" pitchFamily="18" charset="2"/>
                              </a:rPr>
                              <m:t>𝒗</m:t>
                            </m:r>
                          </m:e>
                          <m:sub>
                            <m:r>
                              <a:rPr lang="en-US" b="0" i="1" dirty="0">
                                <a:latin typeface="Cambria Math" panose="02040503050406030204" pitchFamily="18" charset="0"/>
                                <a:sym typeface="Symbol" pitchFamily="18" charset="2"/>
                              </a:rPr>
                              <m:t>1</m:t>
                            </m:r>
                          </m:sub>
                        </m:sSub>
                        <m:r>
                          <a:rPr lang="en-US" i="1" dirty="0">
                            <a:latin typeface="Cambria Math" panose="02040503050406030204" pitchFamily="18" charset="0"/>
                            <a:sym typeface="Symbol" pitchFamily="18" charset="2"/>
                          </a:rPr>
                          <m:t>, </m:t>
                        </m:r>
                        <m:sSub>
                          <m:sSubPr>
                            <m:ctrlPr>
                              <a:rPr lang="en-US" b="0" i="1" dirty="0">
                                <a:latin typeface="Cambria Math" panose="02040503050406030204" pitchFamily="18" charset="0"/>
                                <a:sym typeface="Symbol" pitchFamily="18" charset="2"/>
                              </a:rPr>
                            </m:ctrlPr>
                          </m:sSubPr>
                          <m:e>
                            <m:r>
                              <a:rPr lang="en-US" b="0" i="1" dirty="0">
                                <a:latin typeface="Cambria Math" panose="02040503050406030204" pitchFamily="18" charset="0"/>
                                <a:sym typeface="Symbol" pitchFamily="18" charset="2"/>
                              </a:rPr>
                              <m:t>𝑐</m:t>
                            </m:r>
                          </m:e>
                          <m:sub>
                            <m:r>
                              <a:rPr lang="en-US" b="0" i="1" dirty="0">
                                <a:latin typeface="Cambria Math" panose="02040503050406030204" pitchFamily="18" charset="0"/>
                                <a:sym typeface="Symbol" pitchFamily="18" charset="2"/>
                              </a:rPr>
                              <m:t>1</m:t>
                            </m:r>
                          </m:sub>
                        </m:sSub>
                      </m:e>
                    </m:d>
                    <m:r>
                      <a:rPr lang="en-US" i="1" dirty="0">
                        <a:latin typeface="Cambria Math" panose="02040503050406030204" pitchFamily="18" charset="0"/>
                        <a:sym typeface="Symbol" pitchFamily="18" charset="2"/>
                      </a:rPr>
                      <m:t>,…</m:t>
                    </m:r>
                    <m:r>
                      <a:rPr lang="en-US" b="0" i="1" dirty="0">
                        <a:latin typeface="Cambria Math" panose="02040503050406030204" pitchFamily="18" charset="0"/>
                        <a:sym typeface="Symbol" pitchFamily="18" charset="2"/>
                      </a:rPr>
                      <m:t>,</m:t>
                    </m:r>
                    <m:d>
                      <m:dPr>
                        <m:begChr m:val="{"/>
                        <m:endChr m:val="}"/>
                        <m:ctrlPr>
                          <a:rPr lang="en-US" i="1" dirty="0">
                            <a:latin typeface="Cambria Math" panose="02040503050406030204" pitchFamily="18" charset="0"/>
                            <a:sym typeface="Symbol" pitchFamily="18" charset="2"/>
                          </a:rPr>
                        </m:ctrlPr>
                      </m:dPr>
                      <m:e>
                        <m:sSub>
                          <m:sSubPr>
                            <m:ctrlPr>
                              <a:rPr lang="en-US" b="1" i="1" dirty="0">
                                <a:latin typeface="Cambria Math" panose="02040503050406030204" pitchFamily="18" charset="0"/>
                                <a:sym typeface="Symbol" pitchFamily="18" charset="2"/>
                              </a:rPr>
                            </m:ctrlPr>
                          </m:sSubPr>
                          <m:e>
                            <m:r>
                              <a:rPr lang="en-US" b="1" i="1" dirty="0">
                                <a:latin typeface="Cambria Math" panose="02040503050406030204" pitchFamily="18" charset="0"/>
                                <a:sym typeface="Symbol" pitchFamily="18" charset="2"/>
                              </a:rPr>
                              <m:t>𝒗</m:t>
                            </m:r>
                          </m:e>
                          <m:sub>
                            <m:r>
                              <a:rPr lang="en-US" b="0" i="1" dirty="0">
                                <a:latin typeface="Cambria Math" panose="02040503050406030204" pitchFamily="18" charset="0"/>
                                <a:sym typeface="Symbol" pitchFamily="18" charset="2"/>
                              </a:rPr>
                              <m:t>𝑘</m:t>
                            </m:r>
                          </m:sub>
                        </m:sSub>
                        <m:r>
                          <a:rPr lang="en-US" b="1" i="1" dirty="0">
                            <a:latin typeface="Cambria Math" panose="02040503050406030204" pitchFamily="18" charset="0"/>
                            <a:sym typeface="Symbol" pitchFamily="18" charset="2"/>
                          </a:rPr>
                          <m:t>, </m:t>
                        </m:r>
                        <m:sSub>
                          <m:sSubPr>
                            <m:ctrlPr>
                              <a:rPr lang="en-US" i="1" dirty="0">
                                <a:latin typeface="Cambria Math" panose="02040503050406030204" pitchFamily="18" charset="0"/>
                                <a:sym typeface="Symbol" pitchFamily="18" charset="2"/>
                              </a:rPr>
                            </m:ctrlPr>
                          </m:sSubPr>
                          <m:e>
                            <m:r>
                              <a:rPr lang="en-US" b="0" i="1" dirty="0">
                                <a:latin typeface="Cambria Math" panose="02040503050406030204" pitchFamily="18" charset="0"/>
                                <a:sym typeface="Symbol" pitchFamily="18" charset="2"/>
                              </a:rPr>
                              <m:t>𝑐</m:t>
                            </m:r>
                          </m:e>
                          <m:sub>
                            <m:r>
                              <a:rPr lang="en-US" b="0" i="1" dirty="0">
                                <a:latin typeface="Cambria Math" panose="02040503050406030204" pitchFamily="18" charset="0"/>
                                <a:sym typeface="Symbol" pitchFamily="18" charset="2"/>
                              </a:rPr>
                              <m:t>𝑘</m:t>
                            </m:r>
                          </m:sub>
                        </m:sSub>
                      </m:e>
                    </m:d>
                  </m:oMath>
                </a14:m>
                <a:r>
                  <a:rPr lang="en-US" dirty="0"/>
                  <a:t>}</a:t>
                </a:r>
              </a:p>
              <a:p>
                <a:r>
                  <a:rPr lang="en-US" dirty="0">
                    <a:solidFill>
                      <a:schemeClr val="accent1"/>
                    </a:solidFill>
                  </a:rPr>
                  <a:t>Initialize</a:t>
                </a:r>
                <a:r>
                  <a:rPr lang="en-US" dirty="0"/>
                  <a:t>: </a:t>
                </a:r>
                <a14:m>
                  <m:oMath xmlns:m="http://schemas.openxmlformats.org/officeDocument/2006/math">
                    <m:r>
                      <a:rPr lang="en-US" b="0" i="1" dirty="0" smtClean="0">
                        <a:latin typeface="Cambria Math" panose="02040503050406030204" pitchFamily="18" charset="0"/>
                      </a:rPr>
                      <m:t>𝑘</m:t>
                    </m:r>
                    <m:r>
                      <a:rPr lang="en-US" b="0" i="1" dirty="0" smtClean="0">
                        <a:latin typeface="Cambria Math" panose="02040503050406030204" pitchFamily="18" charset="0"/>
                      </a:rPr>
                      <m:t>=0</m:t>
                    </m:r>
                    <m:r>
                      <a:rPr lang="en-US" b="0" i="0" dirty="0">
                        <a:latin typeface="Cambria Math" panose="02040503050406030204" pitchFamily="18" charset="0"/>
                      </a:rPr>
                      <m:t>, </m:t>
                    </m:r>
                    <m:sSub>
                      <m:sSubPr>
                        <m:ctrlPr>
                          <a:rPr lang="en-US" b="1" i="1" dirty="0">
                            <a:latin typeface="Cambria Math" panose="02040503050406030204" pitchFamily="18" charset="0"/>
                          </a:rPr>
                        </m:ctrlPr>
                      </m:sSubPr>
                      <m:e>
                        <m:r>
                          <a:rPr lang="en-US" b="1" i="1" dirty="0">
                            <a:latin typeface="Cambria Math" panose="02040503050406030204" pitchFamily="18" charset="0"/>
                          </a:rPr>
                          <m:t>𝒗</m:t>
                        </m:r>
                      </m:e>
                      <m:sub>
                        <m:r>
                          <a:rPr lang="en-US" b="0" i="1" dirty="0">
                            <a:latin typeface="Cambria Math" panose="02040503050406030204" pitchFamily="18" charset="0"/>
                          </a:rPr>
                          <m:t>1</m:t>
                        </m:r>
                      </m:sub>
                    </m:sSub>
                    <m:r>
                      <a:rPr lang="en-US" b="0" i="1" dirty="0">
                        <a:latin typeface="Cambria Math" panose="02040503050406030204" pitchFamily="18" charset="0"/>
                      </a:rPr>
                      <m:t>=0</m:t>
                    </m:r>
                    <m:r>
                      <a:rPr lang="en-US" b="0" i="0" dirty="0">
                        <a:latin typeface="Cambria Math" panose="02040503050406030204" pitchFamily="18" charset="0"/>
                      </a:rPr>
                      <m:t>, </m:t>
                    </m:r>
                    <m:sSub>
                      <m:sSubPr>
                        <m:ctrlPr>
                          <a:rPr lang="en-US" b="0" i="1" dirty="0">
                            <a:latin typeface="Cambria Math" panose="02040503050406030204" pitchFamily="18" charset="0"/>
                          </a:rPr>
                        </m:ctrlPr>
                      </m:sSubPr>
                      <m:e>
                        <m:r>
                          <a:rPr lang="en-US" b="0" i="1" dirty="0">
                            <a:latin typeface="Cambria Math" panose="02040503050406030204" pitchFamily="18" charset="0"/>
                          </a:rPr>
                          <m:t>𝑐</m:t>
                        </m:r>
                      </m:e>
                      <m:sub>
                        <m:r>
                          <a:rPr lang="en-US" b="0" i="1" dirty="0">
                            <a:latin typeface="Cambria Math" panose="02040503050406030204" pitchFamily="18" charset="0"/>
                          </a:rPr>
                          <m:t>1</m:t>
                        </m:r>
                      </m:sub>
                    </m:sSub>
                    <m:r>
                      <a:rPr lang="en-US" b="0" i="1" dirty="0">
                        <a:latin typeface="Cambria Math" panose="02040503050406030204" pitchFamily="18" charset="0"/>
                      </a:rPr>
                      <m:t>=0</m:t>
                    </m:r>
                  </m:oMath>
                </a14:m>
                <a:r>
                  <a:rPr lang="en-US" dirty="0"/>
                  <a:t> </a:t>
                </a:r>
              </a:p>
              <a:p>
                <a:r>
                  <a:rPr lang="en-US" dirty="0"/>
                  <a:t>Repeat </a:t>
                </a:r>
                <a14:m>
                  <m:oMath xmlns:m="http://schemas.openxmlformats.org/officeDocument/2006/math">
                    <m:r>
                      <a:rPr lang="en-US" i="1" dirty="0" smtClean="0">
                        <a:latin typeface="Cambria Math" panose="02040503050406030204" pitchFamily="18" charset="0"/>
                      </a:rPr>
                      <m:t>𝑇</m:t>
                    </m:r>
                    <m:r>
                      <a:rPr lang="en-US" i="1" dirty="0" smtClean="0">
                        <a:latin typeface="Cambria Math" panose="02040503050406030204" pitchFamily="18" charset="0"/>
                      </a:rPr>
                      <m:t> </m:t>
                    </m:r>
                  </m:oMath>
                </a14:m>
                <a:r>
                  <a:rPr lang="en-US" dirty="0"/>
                  <a:t>times:</a:t>
                </a:r>
              </a:p>
              <a:p>
                <a:pPr lvl="1"/>
                <a:r>
                  <a:rPr lang="en-US" dirty="0"/>
                  <a:t>For </a:t>
                </a:r>
                <a14:m>
                  <m:oMath xmlns:m="http://schemas.openxmlformats.org/officeDocument/2006/math">
                    <m:r>
                      <a:rPr lang="en-US" b="0" i="1" dirty="0">
                        <a:latin typeface="Cambria Math" panose="02040503050406030204" pitchFamily="18" charset="0"/>
                      </a:rPr>
                      <m:t>𝑖</m:t>
                    </m:r>
                    <m:r>
                      <a:rPr lang="en-US" b="0" i="1" dirty="0">
                        <a:latin typeface="Cambria Math" panose="02040503050406030204" pitchFamily="18" charset="0"/>
                      </a:rPr>
                      <m:t>=1,…,</m:t>
                    </m:r>
                    <m:r>
                      <a:rPr lang="en-US" b="0" i="1" dirty="0">
                        <a:latin typeface="Cambria Math" panose="02040503050406030204" pitchFamily="18" charset="0"/>
                      </a:rPr>
                      <m:t>𝑚</m:t>
                    </m:r>
                    <m:r>
                      <a:rPr lang="en-US" b="0" i="1" dirty="0">
                        <a:latin typeface="Cambria Math" panose="02040503050406030204" pitchFamily="18" charset="0"/>
                      </a:rPr>
                      <m:t>; </m:t>
                    </m:r>
                  </m:oMath>
                </a14:m>
                <a:endParaRPr lang="en-US" dirty="0"/>
              </a:p>
              <a:p>
                <a:pPr lvl="1"/>
                <a:r>
                  <a:rPr lang="en-US" dirty="0"/>
                  <a:t>Compute prediction </a:t>
                </a:r>
                <a14:m>
                  <m:oMath xmlns:m="http://schemas.openxmlformats.org/officeDocument/2006/math">
                    <m:sSup>
                      <m:sSupPr>
                        <m:ctrlPr>
                          <a:rPr lang="en-US" b="0" i="1" dirty="0">
                            <a:latin typeface="Cambria Math" panose="02040503050406030204" pitchFamily="18" charset="0"/>
                          </a:rPr>
                        </m:ctrlPr>
                      </m:sSupPr>
                      <m:e>
                        <m:r>
                          <a:rPr lang="en-US" b="0" i="1" dirty="0">
                            <a:latin typeface="Cambria Math" panose="02040503050406030204" pitchFamily="18" charset="0"/>
                          </a:rPr>
                          <m:t>𝑦</m:t>
                        </m:r>
                      </m:e>
                      <m:sup>
                        <m:r>
                          <a:rPr lang="en-US" b="0" i="1" dirty="0">
                            <a:latin typeface="Cambria Math" panose="02040503050406030204" pitchFamily="18" charset="0"/>
                          </a:rPr>
                          <m:t>′</m:t>
                        </m:r>
                      </m:sup>
                    </m:sSup>
                    <m:r>
                      <a:rPr lang="en-US" b="0" i="1" dirty="0">
                        <a:latin typeface="Cambria Math" panose="02040503050406030204" pitchFamily="18" charset="0"/>
                      </a:rPr>
                      <m:t>=</m:t>
                    </m:r>
                    <m:r>
                      <m:rPr>
                        <m:sty m:val="p"/>
                      </m:rPr>
                      <a:rPr lang="en-US" b="0" i="0" dirty="0">
                        <a:latin typeface="Cambria Math" panose="02040503050406030204" pitchFamily="18" charset="0"/>
                      </a:rPr>
                      <m:t>sgn</m:t>
                    </m:r>
                    <m:r>
                      <a:rPr lang="en-US" b="0" i="1" dirty="0">
                        <a:latin typeface="Cambria Math" panose="02040503050406030204" pitchFamily="18" charset="0"/>
                      </a:rPr>
                      <m:t>⁡(</m:t>
                    </m:r>
                    <m:sSubSup>
                      <m:sSubSupPr>
                        <m:ctrlPr>
                          <a:rPr lang="en-US" b="0" i="1" dirty="0">
                            <a:latin typeface="Cambria Math" panose="02040503050406030204" pitchFamily="18" charset="0"/>
                          </a:rPr>
                        </m:ctrlPr>
                      </m:sSubSupPr>
                      <m:e>
                        <m:r>
                          <a:rPr lang="en-US" b="1" i="1" dirty="0">
                            <a:latin typeface="Cambria Math" panose="02040503050406030204" pitchFamily="18" charset="0"/>
                          </a:rPr>
                          <m:t>𝒗</m:t>
                        </m:r>
                      </m:e>
                      <m:sub>
                        <m:r>
                          <a:rPr lang="en-US" b="0" i="1" dirty="0">
                            <a:latin typeface="Cambria Math" panose="02040503050406030204" pitchFamily="18" charset="0"/>
                          </a:rPr>
                          <m:t>𝑘</m:t>
                        </m:r>
                      </m:sub>
                      <m:sup>
                        <m:r>
                          <a:rPr lang="en-US" b="0" i="1" dirty="0">
                            <a:latin typeface="Cambria Math" panose="02040503050406030204" pitchFamily="18" charset="0"/>
                          </a:rPr>
                          <m:t>𝑇</m:t>
                        </m:r>
                      </m:sup>
                    </m:sSubSup>
                    <m:r>
                      <a:rPr lang="en-US" b="0" i="1" dirty="0">
                        <a:latin typeface="Cambria Math" panose="02040503050406030204" pitchFamily="18" charset="0"/>
                      </a:rPr>
                      <m:t>·</m:t>
                    </m:r>
                    <m:sSub>
                      <m:sSubPr>
                        <m:ctrlPr>
                          <a:rPr lang="en-US" b="0" i="1" dirty="0">
                            <a:latin typeface="Cambria Math" panose="02040503050406030204" pitchFamily="18" charset="0"/>
                          </a:rPr>
                        </m:ctrlPr>
                      </m:sSubPr>
                      <m:e>
                        <m:r>
                          <a:rPr lang="en-US" b="1" i="1" dirty="0">
                            <a:latin typeface="Cambria Math" panose="02040503050406030204" pitchFamily="18" charset="0"/>
                          </a:rPr>
                          <m:t>𝒙</m:t>
                        </m:r>
                      </m:e>
                      <m:sub>
                        <m:r>
                          <a:rPr lang="en-US" b="0" i="1" dirty="0">
                            <a:latin typeface="Cambria Math" panose="02040503050406030204" pitchFamily="18" charset="0"/>
                          </a:rPr>
                          <m:t>𝑖</m:t>
                        </m:r>
                      </m:sub>
                    </m:sSub>
                    <m:r>
                      <a:rPr lang="en-US" b="0" i="1" dirty="0">
                        <a:latin typeface="Cambria Math" panose="02040503050406030204" pitchFamily="18" charset="0"/>
                      </a:rPr>
                      <m:t>)</m:t>
                    </m:r>
                  </m:oMath>
                </a14:m>
                <a:r>
                  <a:rPr lang="en-US" dirty="0"/>
                  <a:t> </a:t>
                </a:r>
              </a:p>
              <a:p>
                <a:pPr lvl="1"/>
                <a:r>
                  <a:rPr lang="en-US" dirty="0"/>
                  <a:t>If </a:t>
                </a:r>
                <a14:m>
                  <m:oMath xmlns:m="http://schemas.openxmlformats.org/officeDocument/2006/math">
                    <m:sSup>
                      <m:sSupPr>
                        <m:ctrlPr>
                          <a:rPr lang="en-US" b="0" i="1" dirty="0">
                            <a:latin typeface="Cambria Math" panose="02040503050406030204" pitchFamily="18" charset="0"/>
                          </a:rPr>
                        </m:ctrlPr>
                      </m:sSupPr>
                      <m:e>
                        <m:r>
                          <a:rPr lang="en-US" b="0" i="1" dirty="0">
                            <a:latin typeface="Cambria Math" panose="02040503050406030204" pitchFamily="18" charset="0"/>
                          </a:rPr>
                          <m:t>𝑦</m:t>
                        </m:r>
                      </m:e>
                      <m:sup>
                        <m:r>
                          <a:rPr lang="en-US" b="0" i="1" dirty="0">
                            <a:latin typeface="Cambria Math" panose="02040503050406030204" pitchFamily="18" charset="0"/>
                          </a:rPr>
                          <m:t>′</m:t>
                        </m:r>
                      </m:sup>
                    </m:sSup>
                    <m:r>
                      <a:rPr lang="en-US" b="0" i="1" dirty="0">
                        <a:latin typeface="Cambria Math" panose="02040503050406030204" pitchFamily="18" charset="0"/>
                      </a:rPr>
                      <m:t>=</m:t>
                    </m:r>
                    <m:r>
                      <a:rPr lang="en-US" b="0" i="1" dirty="0">
                        <a:latin typeface="Cambria Math" panose="02040503050406030204" pitchFamily="18" charset="0"/>
                      </a:rPr>
                      <m:t>𝑦</m:t>
                    </m:r>
                    <m:r>
                      <a:rPr lang="en-US" b="0" i="1" dirty="0">
                        <a:latin typeface="Cambria Math" panose="02040503050406030204" pitchFamily="18" charset="0"/>
                      </a:rPr>
                      <m:t>,</m:t>
                    </m:r>
                  </m:oMath>
                </a14:m>
                <a:r>
                  <a:rPr lang="en-US" dirty="0"/>
                  <a:t> then </a:t>
                </a:r>
                <a14:m>
                  <m:oMath xmlns:m="http://schemas.openxmlformats.org/officeDocument/2006/math">
                    <m:sSub>
                      <m:sSubPr>
                        <m:ctrlPr>
                          <a:rPr lang="en-US" b="0" i="1" dirty="0">
                            <a:latin typeface="Cambria Math" panose="02040503050406030204" pitchFamily="18" charset="0"/>
                          </a:rPr>
                        </m:ctrlPr>
                      </m:sSubPr>
                      <m:e>
                        <m:r>
                          <a:rPr lang="en-US" b="0" i="1" dirty="0">
                            <a:latin typeface="Cambria Math" panose="02040503050406030204" pitchFamily="18" charset="0"/>
                          </a:rPr>
                          <m:t>𝑐</m:t>
                        </m:r>
                      </m:e>
                      <m:sub>
                        <m:r>
                          <a:rPr lang="en-US" b="0" i="1" dirty="0">
                            <a:latin typeface="Cambria Math" panose="02040503050406030204" pitchFamily="18" charset="0"/>
                          </a:rPr>
                          <m:t>𝑘</m:t>
                        </m:r>
                      </m:sub>
                    </m:sSub>
                    <m:r>
                      <a:rPr lang="en-US" b="0" i="1" dirty="0">
                        <a:latin typeface="Cambria Math" panose="02040503050406030204" pitchFamily="18" charset="0"/>
                      </a:rPr>
                      <m:t>=</m:t>
                    </m:r>
                    <m:sSub>
                      <m:sSubPr>
                        <m:ctrlPr>
                          <a:rPr lang="en-US" b="0" i="1" dirty="0">
                            <a:latin typeface="Cambria Math" panose="02040503050406030204" pitchFamily="18" charset="0"/>
                          </a:rPr>
                        </m:ctrlPr>
                      </m:sSubPr>
                      <m:e>
                        <m:r>
                          <a:rPr lang="en-US" b="0" i="1" dirty="0">
                            <a:latin typeface="Cambria Math" panose="02040503050406030204" pitchFamily="18" charset="0"/>
                          </a:rPr>
                          <m:t>𝑐</m:t>
                        </m:r>
                      </m:e>
                      <m:sub>
                        <m:r>
                          <a:rPr lang="en-US" b="0" i="1" dirty="0">
                            <a:latin typeface="Cambria Math" panose="02040503050406030204" pitchFamily="18" charset="0"/>
                          </a:rPr>
                          <m:t>𝑘</m:t>
                        </m:r>
                      </m:sub>
                    </m:sSub>
                    <m:r>
                      <a:rPr lang="en-US" b="0" i="1" dirty="0">
                        <a:latin typeface="Cambria Math" panose="02040503050406030204" pitchFamily="18" charset="0"/>
                      </a:rPr>
                      <m:t>+1</m:t>
                    </m:r>
                  </m:oMath>
                </a14:m>
                <a:br>
                  <a:rPr lang="en-US" dirty="0"/>
                </a:br>
                <a14:m>
                  <m:oMath xmlns:m="http://schemas.openxmlformats.org/officeDocument/2006/math">
                    <m:r>
                      <a:rPr lang="en-US" b="0" i="1" dirty="0">
                        <a:latin typeface="Cambria Math" panose="02040503050406030204" pitchFamily="18" charset="0"/>
                      </a:rPr>
                      <m:t> </m:t>
                    </m:r>
                  </m:oMath>
                </a14:m>
                <a:r>
                  <a:rPr lang="en-US" dirty="0"/>
                  <a:t>		 else: </a:t>
                </a:r>
                <a14:m>
                  <m:oMath xmlns:m="http://schemas.openxmlformats.org/officeDocument/2006/math">
                    <m:sSub>
                      <m:sSubPr>
                        <m:ctrlPr>
                          <a:rPr lang="en-US" b="0" i="1" dirty="0">
                            <a:latin typeface="Cambria Math" panose="02040503050406030204" pitchFamily="18" charset="0"/>
                          </a:rPr>
                        </m:ctrlPr>
                      </m:sSubPr>
                      <m:e>
                        <m:r>
                          <a:rPr lang="en-US" b="1" i="1" dirty="0">
                            <a:latin typeface="Cambria Math" panose="02040503050406030204" pitchFamily="18" charset="0"/>
                          </a:rPr>
                          <m:t>𝒗</m:t>
                        </m:r>
                      </m:e>
                      <m:sub>
                        <m:r>
                          <a:rPr lang="en-US" b="0" i="1" dirty="0">
                            <a:latin typeface="Cambria Math" panose="02040503050406030204" pitchFamily="18" charset="0"/>
                          </a:rPr>
                          <m:t>𝑘</m:t>
                        </m:r>
                        <m:r>
                          <a:rPr lang="en-US" b="0" i="1" dirty="0">
                            <a:latin typeface="Cambria Math" panose="02040503050406030204" pitchFamily="18" charset="0"/>
                          </a:rPr>
                          <m:t>+1</m:t>
                        </m:r>
                      </m:sub>
                    </m:sSub>
                    <m:r>
                      <a:rPr lang="en-US" b="0" i="1" dirty="0">
                        <a:latin typeface="Cambria Math" panose="02040503050406030204" pitchFamily="18" charset="0"/>
                      </a:rPr>
                      <m:t>=</m:t>
                    </m:r>
                    <m:sSub>
                      <m:sSubPr>
                        <m:ctrlPr>
                          <a:rPr lang="en-US" b="0" i="1" dirty="0">
                            <a:latin typeface="Cambria Math" panose="02040503050406030204" pitchFamily="18" charset="0"/>
                          </a:rPr>
                        </m:ctrlPr>
                      </m:sSubPr>
                      <m:e>
                        <m:r>
                          <a:rPr lang="en-US" b="1" i="1" dirty="0">
                            <a:latin typeface="Cambria Math" panose="02040503050406030204" pitchFamily="18" charset="0"/>
                          </a:rPr>
                          <m:t>𝒗</m:t>
                        </m:r>
                      </m:e>
                      <m:sub>
                        <m:r>
                          <a:rPr lang="en-US" b="0" i="1" dirty="0">
                            <a:latin typeface="Cambria Math" panose="02040503050406030204" pitchFamily="18" charset="0"/>
                          </a:rPr>
                          <m:t>𝑘</m:t>
                        </m:r>
                      </m:sub>
                    </m:sSub>
                    <m:r>
                      <a:rPr lang="en-US" b="0" i="1" dirty="0">
                        <a:latin typeface="Cambria Math" panose="02040503050406030204" pitchFamily="18" charset="0"/>
                      </a:rPr>
                      <m:t>+</m:t>
                    </m:r>
                    <m:sSub>
                      <m:sSubPr>
                        <m:ctrlPr>
                          <a:rPr lang="en-US" b="0" i="1" dirty="0">
                            <a:latin typeface="Cambria Math" panose="02040503050406030204" pitchFamily="18" charset="0"/>
                          </a:rPr>
                        </m:ctrlPr>
                      </m:sSubPr>
                      <m:e>
                        <m:r>
                          <a:rPr lang="en-US" b="0" i="1" dirty="0">
                            <a:latin typeface="Cambria Math" panose="02040503050406030204" pitchFamily="18" charset="0"/>
                          </a:rPr>
                          <m:t>𝑦</m:t>
                        </m:r>
                      </m:e>
                      <m:sub>
                        <m:r>
                          <a:rPr lang="en-US" b="0" i="1" dirty="0">
                            <a:latin typeface="Cambria Math" panose="02040503050406030204" pitchFamily="18" charset="0"/>
                          </a:rPr>
                          <m:t>𝑖</m:t>
                        </m:r>
                      </m:sub>
                    </m:sSub>
                    <m:r>
                      <a:rPr lang="en-US" b="1" i="1" dirty="0">
                        <a:latin typeface="Cambria Math" panose="02040503050406030204" pitchFamily="18" charset="0"/>
                      </a:rPr>
                      <m:t>𝒙</m:t>
                    </m:r>
                    <m:r>
                      <a:rPr lang="en-US" b="0" i="1" dirty="0">
                        <a:latin typeface="Cambria Math" panose="02040503050406030204" pitchFamily="18" charset="0"/>
                      </a:rPr>
                      <m:t>;</m:t>
                    </m:r>
                    <m:sSub>
                      <m:sSubPr>
                        <m:ctrlPr>
                          <a:rPr lang="en-US" b="0" i="1" dirty="0">
                            <a:latin typeface="Cambria Math" panose="02040503050406030204" pitchFamily="18" charset="0"/>
                          </a:rPr>
                        </m:ctrlPr>
                      </m:sSubPr>
                      <m:e>
                        <m:r>
                          <a:rPr lang="en-US" b="0" i="1" dirty="0">
                            <a:latin typeface="Cambria Math" panose="02040503050406030204" pitchFamily="18" charset="0"/>
                          </a:rPr>
                          <m:t>𝑐</m:t>
                        </m:r>
                      </m:e>
                      <m:sub>
                        <m:r>
                          <a:rPr lang="en-US" b="0" i="1" dirty="0">
                            <a:latin typeface="Cambria Math" panose="02040503050406030204" pitchFamily="18" charset="0"/>
                          </a:rPr>
                          <m:t>𝑘</m:t>
                        </m:r>
                        <m:r>
                          <a:rPr lang="en-US" b="0" i="1" dirty="0">
                            <a:latin typeface="Cambria Math" panose="02040503050406030204" pitchFamily="18" charset="0"/>
                          </a:rPr>
                          <m:t>+1</m:t>
                        </m:r>
                      </m:sub>
                    </m:sSub>
                    <m:r>
                      <a:rPr lang="en-US" b="0" i="1" dirty="0">
                        <a:latin typeface="Cambria Math" panose="02040503050406030204" pitchFamily="18" charset="0"/>
                      </a:rPr>
                      <m:t>=1;</m:t>
                    </m:r>
                    <m:r>
                      <a:rPr lang="en-US" b="0" i="1" dirty="0">
                        <a:latin typeface="Cambria Math" panose="02040503050406030204" pitchFamily="18" charset="0"/>
                      </a:rPr>
                      <m:t>𝑘</m:t>
                    </m:r>
                    <m:r>
                      <a:rPr lang="en-US" b="0" i="1" dirty="0">
                        <a:latin typeface="Cambria Math" panose="02040503050406030204" pitchFamily="18" charset="0"/>
                      </a:rPr>
                      <m:t>=</m:t>
                    </m:r>
                    <m:r>
                      <a:rPr lang="en-US" b="0" i="1" dirty="0">
                        <a:latin typeface="Cambria Math" panose="02040503050406030204" pitchFamily="18" charset="0"/>
                      </a:rPr>
                      <m:t>𝑘</m:t>
                    </m:r>
                    <m:r>
                      <a:rPr lang="en-US" b="0" i="1" dirty="0">
                        <a:latin typeface="Cambria Math" panose="02040503050406030204" pitchFamily="18" charset="0"/>
                      </a:rPr>
                      <m:t>+1</m:t>
                    </m:r>
                  </m:oMath>
                </a14:m>
                <a:endParaRPr lang="en-US" dirty="0"/>
              </a:p>
              <a:p>
                <a:r>
                  <a:rPr lang="en-US" dirty="0">
                    <a:solidFill>
                      <a:schemeClr val="accent1"/>
                    </a:solidFill>
                  </a:rPr>
                  <a:t>Prediction</a:t>
                </a:r>
                <a:r>
                  <a:rPr lang="en-US" dirty="0"/>
                  <a:t>:</a:t>
                </a:r>
              </a:p>
              <a:p>
                <a:pPr lvl="1"/>
                <a:r>
                  <a:rPr lang="en-US" dirty="0">
                    <a:solidFill>
                      <a:schemeClr val="accent1"/>
                    </a:solidFill>
                  </a:rPr>
                  <a:t>Given</a:t>
                </a:r>
                <a:r>
                  <a:rPr lang="en-US" dirty="0"/>
                  <a:t>: a list of weighted </a:t>
                </a:r>
                <a:r>
                  <a:rPr lang="en-US" dirty="0" err="1"/>
                  <a:t>perceptrons</a:t>
                </a:r>
                <a:r>
                  <a:rPr lang="en-US" dirty="0"/>
                  <a:t> {</a:t>
                </a:r>
                <a14:m>
                  <m:oMath xmlns:m="http://schemas.openxmlformats.org/officeDocument/2006/math">
                    <m:d>
                      <m:dPr>
                        <m:begChr m:val="{"/>
                        <m:endChr m:val="}"/>
                        <m:ctrlPr>
                          <a:rPr lang="en-US" i="1" dirty="0">
                            <a:latin typeface="Cambria Math" panose="02040503050406030204" pitchFamily="18" charset="0"/>
                            <a:sym typeface="Symbol" pitchFamily="18" charset="2"/>
                          </a:rPr>
                        </m:ctrlPr>
                      </m:dPr>
                      <m:e>
                        <m:sSub>
                          <m:sSubPr>
                            <m:ctrlPr>
                              <a:rPr lang="en-US" b="1" i="1" dirty="0">
                                <a:latin typeface="Cambria Math" panose="02040503050406030204" pitchFamily="18" charset="0"/>
                                <a:sym typeface="Symbol" pitchFamily="18" charset="2"/>
                              </a:rPr>
                            </m:ctrlPr>
                          </m:sSubPr>
                          <m:e>
                            <m:r>
                              <a:rPr lang="en-US" b="1" i="1" dirty="0">
                                <a:latin typeface="Cambria Math" panose="02040503050406030204" pitchFamily="18" charset="0"/>
                                <a:sym typeface="Symbol" pitchFamily="18" charset="2"/>
                              </a:rPr>
                              <m:t>𝒗</m:t>
                            </m:r>
                          </m:e>
                          <m:sub>
                            <m:r>
                              <a:rPr lang="en-US" b="1" i="1" dirty="0">
                                <a:latin typeface="Cambria Math" panose="02040503050406030204" pitchFamily="18" charset="0"/>
                                <a:sym typeface="Symbol" pitchFamily="18" charset="2"/>
                              </a:rPr>
                              <m:t>𝟏</m:t>
                            </m:r>
                          </m:sub>
                        </m:sSub>
                        <m:r>
                          <a:rPr lang="en-US" i="1" dirty="0">
                            <a:latin typeface="Cambria Math" panose="02040503050406030204" pitchFamily="18" charset="0"/>
                            <a:sym typeface="Symbol" pitchFamily="18" charset="2"/>
                          </a:rPr>
                          <m:t>, </m:t>
                        </m:r>
                        <m:sSub>
                          <m:sSubPr>
                            <m:ctrlPr>
                              <a:rPr lang="en-US" i="1" dirty="0">
                                <a:latin typeface="Cambria Math" panose="02040503050406030204" pitchFamily="18" charset="0"/>
                                <a:sym typeface="Symbol" pitchFamily="18" charset="2"/>
                              </a:rPr>
                            </m:ctrlPr>
                          </m:sSubPr>
                          <m:e>
                            <m:r>
                              <a:rPr lang="en-US" i="1" dirty="0">
                                <a:latin typeface="Cambria Math" panose="02040503050406030204" pitchFamily="18" charset="0"/>
                                <a:sym typeface="Symbol" pitchFamily="18" charset="2"/>
                              </a:rPr>
                              <m:t>𝑐</m:t>
                            </m:r>
                          </m:e>
                          <m:sub>
                            <m:r>
                              <a:rPr lang="en-US" i="1" dirty="0">
                                <a:latin typeface="Cambria Math" panose="02040503050406030204" pitchFamily="18" charset="0"/>
                                <a:sym typeface="Symbol" pitchFamily="18" charset="2"/>
                              </a:rPr>
                              <m:t>1</m:t>
                            </m:r>
                          </m:sub>
                        </m:sSub>
                      </m:e>
                    </m:d>
                    <m:r>
                      <a:rPr lang="en-US" i="1" dirty="0">
                        <a:latin typeface="Cambria Math" panose="02040503050406030204" pitchFamily="18" charset="0"/>
                        <a:sym typeface="Symbol" pitchFamily="18" charset="2"/>
                      </a:rPr>
                      <m:t>,…,</m:t>
                    </m:r>
                    <m:d>
                      <m:dPr>
                        <m:begChr m:val="{"/>
                        <m:endChr m:val="}"/>
                        <m:ctrlPr>
                          <a:rPr lang="en-US" i="1" dirty="0">
                            <a:latin typeface="Cambria Math" panose="02040503050406030204" pitchFamily="18" charset="0"/>
                            <a:sym typeface="Symbol" pitchFamily="18" charset="2"/>
                          </a:rPr>
                        </m:ctrlPr>
                      </m:dPr>
                      <m:e>
                        <m:sSub>
                          <m:sSubPr>
                            <m:ctrlPr>
                              <a:rPr lang="en-US" b="1" i="1" dirty="0">
                                <a:latin typeface="Cambria Math" panose="02040503050406030204" pitchFamily="18" charset="0"/>
                                <a:sym typeface="Symbol" pitchFamily="18" charset="2"/>
                              </a:rPr>
                            </m:ctrlPr>
                          </m:sSubPr>
                          <m:e>
                            <m:r>
                              <a:rPr lang="en-US" b="1" i="1" dirty="0">
                                <a:latin typeface="Cambria Math" panose="02040503050406030204" pitchFamily="18" charset="0"/>
                                <a:sym typeface="Symbol" pitchFamily="18" charset="2"/>
                              </a:rPr>
                              <m:t>𝒗</m:t>
                            </m:r>
                          </m:e>
                          <m:sub>
                            <m:r>
                              <a:rPr lang="en-US" b="1" i="1" dirty="0">
                                <a:latin typeface="Cambria Math" panose="02040503050406030204" pitchFamily="18" charset="0"/>
                                <a:sym typeface="Symbol" pitchFamily="18" charset="2"/>
                              </a:rPr>
                              <m:t>𝒌</m:t>
                            </m:r>
                          </m:sub>
                        </m:sSub>
                        <m:r>
                          <a:rPr lang="en-US" b="1" i="1" dirty="0">
                            <a:latin typeface="Cambria Math" panose="02040503050406030204" pitchFamily="18" charset="0"/>
                            <a:sym typeface="Symbol" pitchFamily="18" charset="2"/>
                          </a:rPr>
                          <m:t>, </m:t>
                        </m:r>
                        <m:sSub>
                          <m:sSubPr>
                            <m:ctrlPr>
                              <a:rPr lang="en-US" i="1" dirty="0">
                                <a:latin typeface="Cambria Math" panose="02040503050406030204" pitchFamily="18" charset="0"/>
                                <a:sym typeface="Symbol" pitchFamily="18" charset="2"/>
                              </a:rPr>
                            </m:ctrlPr>
                          </m:sSubPr>
                          <m:e>
                            <m:r>
                              <a:rPr lang="en-US" i="1" dirty="0">
                                <a:latin typeface="Cambria Math" panose="02040503050406030204" pitchFamily="18" charset="0"/>
                                <a:sym typeface="Symbol" pitchFamily="18" charset="2"/>
                              </a:rPr>
                              <m:t>𝑐</m:t>
                            </m:r>
                          </m:e>
                          <m:sub>
                            <m:r>
                              <a:rPr lang="en-US" i="1" dirty="0">
                                <a:latin typeface="Cambria Math" panose="02040503050406030204" pitchFamily="18" charset="0"/>
                                <a:sym typeface="Symbol" pitchFamily="18" charset="2"/>
                              </a:rPr>
                              <m:t>𝑘</m:t>
                            </m:r>
                          </m:sub>
                        </m:sSub>
                      </m:e>
                    </m:d>
                  </m:oMath>
                </a14:m>
                <a:r>
                  <a:rPr lang="en-US" dirty="0"/>
                  <a:t>}; a new example x </a:t>
                </a:r>
              </a:p>
              <a:p>
                <a:pPr lvl="1"/>
                <a:r>
                  <a:rPr lang="en-US" dirty="0">
                    <a:solidFill>
                      <a:schemeClr val="accent1"/>
                    </a:solidFill>
                  </a:rPr>
                  <a:t>Predict</a:t>
                </a:r>
                <a:r>
                  <a:rPr lang="en-US" dirty="0"/>
                  <a:t> the label </a:t>
                </a:r>
                <a14:m>
                  <m:oMath xmlns:m="http://schemas.openxmlformats.org/officeDocument/2006/math">
                    <m:r>
                      <a:rPr lang="en-US" i="1" dirty="0" smtClean="0">
                        <a:latin typeface="Cambria Math" panose="02040503050406030204" pitchFamily="18" charset="0"/>
                      </a:rPr>
                      <m:t>(</m:t>
                    </m:r>
                    <m:r>
                      <a:rPr lang="en-US" i="1" dirty="0">
                        <a:latin typeface="Cambria Math" panose="02040503050406030204" pitchFamily="18" charset="0"/>
                      </a:rPr>
                      <m:t>𝑥</m:t>
                    </m:r>
                    <m:r>
                      <a:rPr lang="en-US" i="1" dirty="0">
                        <a:latin typeface="Cambria Math" panose="02040503050406030204" pitchFamily="18" charset="0"/>
                      </a:rPr>
                      <m:t>) </m:t>
                    </m:r>
                  </m:oMath>
                </a14:m>
                <a:r>
                  <a:rPr lang="en-US" dirty="0"/>
                  <a:t>as follows:  </a:t>
                </a:r>
                <a14:m>
                  <m:oMath xmlns:m="http://schemas.openxmlformats.org/officeDocument/2006/math">
                    <m:r>
                      <a:rPr lang="en-US" b="0" i="1" dirty="0">
                        <a:latin typeface="Cambria Math" panose="02040503050406030204" pitchFamily="18" charset="0"/>
                      </a:rPr>
                      <m:t>𝑦</m:t>
                    </m:r>
                    <m:d>
                      <m:dPr>
                        <m:ctrlPr>
                          <a:rPr lang="en-US" b="0" i="1" dirty="0">
                            <a:latin typeface="Cambria Math" panose="02040503050406030204" pitchFamily="18" charset="0"/>
                          </a:rPr>
                        </m:ctrlPr>
                      </m:dPr>
                      <m:e>
                        <m:r>
                          <a:rPr lang="en-US" b="1" i="1" dirty="0">
                            <a:latin typeface="Cambria Math" panose="02040503050406030204" pitchFamily="18" charset="0"/>
                          </a:rPr>
                          <m:t>𝒙</m:t>
                        </m:r>
                      </m:e>
                    </m:d>
                    <m:r>
                      <a:rPr lang="en-US" b="0" i="1" dirty="0">
                        <a:latin typeface="Cambria Math" panose="02040503050406030204" pitchFamily="18" charset="0"/>
                      </a:rPr>
                      <m:t>=</m:t>
                    </m:r>
                    <m:r>
                      <m:rPr>
                        <m:sty m:val="p"/>
                      </m:rPr>
                      <a:rPr lang="en-US" b="0" i="0" dirty="0">
                        <a:latin typeface="Cambria Math" panose="02040503050406030204" pitchFamily="18" charset="0"/>
                      </a:rPr>
                      <m:t>sgn</m:t>
                    </m:r>
                    <m:r>
                      <a:rPr lang="en-US" b="0" i="1" dirty="0">
                        <a:latin typeface="Cambria Math" panose="02040503050406030204" pitchFamily="18" charset="0"/>
                      </a:rPr>
                      <m:t>⁡[</m:t>
                    </m:r>
                    <m:nary>
                      <m:naryPr>
                        <m:chr m:val="∑"/>
                        <m:ctrlPr>
                          <a:rPr lang="en-US" b="0" i="1" dirty="0">
                            <a:latin typeface="Cambria Math" panose="02040503050406030204" pitchFamily="18" charset="0"/>
                          </a:rPr>
                        </m:ctrlPr>
                      </m:naryPr>
                      <m:sub>
                        <m:r>
                          <m:rPr>
                            <m:brk m:alnAt="23"/>
                          </m:rPr>
                          <a:rPr lang="en-US" b="0" i="1" dirty="0">
                            <a:latin typeface="Cambria Math" panose="02040503050406030204" pitchFamily="18" charset="0"/>
                          </a:rPr>
                          <m:t>1</m:t>
                        </m:r>
                      </m:sub>
                      <m:sup>
                        <m:r>
                          <a:rPr lang="en-US" b="0" i="1" dirty="0">
                            <a:latin typeface="Cambria Math" panose="02040503050406030204" pitchFamily="18" charset="0"/>
                          </a:rPr>
                          <m:t>𝑘</m:t>
                        </m:r>
                      </m:sup>
                      <m:e>
                        <m:sSub>
                          <m:sSubPr>
                            <m:ctrlPr>
                              <a:rPr lang="en-US" b="0" i="1" dirty="0">
                                <a:latin typeface="Cambria Math" panose="02040503050406030204" pitchFamily="18" charset="0"/>
                              </a:rPr>
                            </m:ctrlPr>
                          </m:sSubPr>
                          <m:e>
                            <m:r>
                              <a:rPr lang="en-US" b="0" i="1" dirty="0">
                                <a:latin typeface="Cambria Math" panose="02040503050406030204" pitchFamily="18" charset="0"/>
                              </a:rPr>
                              <m:t>𝑐</m:t>
                            </m:r>
                          </m:e>
                          <m:sub>
                            <m:r>
                              <a:rPr lang="en-US" b="0" i="1" dirty="0">
                                <a:latin typeface="Cambria Math" panose="02040503050406030204" pitchFamily="18" charset="0"/>
                              </a:rPr>
                              <m:t>𝑖</m:t>
                            </m:r>
                          </m:sub>
                        </m:sSub>
                        <m:r>
                          <a:rPr lang="en-US" b="0" i="1" dirty="0">
                            <a:latin typeface="Cambria Math" panose="02040503050406030204" pitchFamily="18" charset="0"/>
                          </a:rPr>
                          <m:t>(</m:t>
                        </m:r>
                        <m:sSubSup>
                          <m:sSubSupPr>
                            <m:ctrlPr>
                              <a:rPr lang="en-US" b="0" i="1" dirty="0">
                                <a:latin typeface="Cambria Math" panose="02040503050406030204" pitchFamily="18" charset="0"/>
                              </a:rPr>
                            </m:ctrlPr>
                          </m:sSubSupPr>
                          <m:e>
                            <m:r>
                              <a:rPr lang="en-US" b="1" i="1" dirty="0">
                                <a:latin typeface="Cambria Math" panose="02040503050406030204" pitchFamily="18" charset="0"/>
                              </a:rPr>
                              <m:t>𝒗</m:t>
                            </m:r>
                          </m:e>
                          <m:sub>
                            <m:r>
                              <a:rPr lang="en-US" b="0" i="1" dirty="0">
                                <a:latin typeface="Cambria Math" panose="02040503050406030204" pitchFamily="18" charset="0"/>
                              </a:rPr>
                              <m:t>𝑖</m:t>
                            </m:r>
                          </m:sub>
                          <m:sup>
                            <m:r>
                              <a:rPr lang="en-US" b="0" i="1" dirty="0">
                                <a:latin typeface="Cambria Math" panose="02040503050406030204" pitchFamily="18" charset="0"/>
                              </a:rPr>
                              <m:t>𝑇</m:t>
                            </m:r>
                          </m:sup>
                        </m:sSubSup>
                        <m:r>
                          <a:rPr lang="en-US" b="1" i="1" dirty="0">
                            <a:latin typeface="Cambria Math" panose="02040503050406030204" pitchFamily="18" charset="0"/>
                          </a:rPr>
                          <m:t>𝒙</m:t>
                        </m:r>
                        <m:r>
                          <a:rPr lang="en-US" b="0" i="1" dirty="0">
                            <a:latin typeface="Cambria Math" panose="02040503050406030204" pitchFamily="18" charset="0"/>
                          </a:rPr>
                          <m:t>)</m:t>
                        </m:r>
                      </m:e>
                    </m:nary>
                    <m:r>
                      <a:rPr lang="en-US" b="0" i="1" dirty="0">
                        <a:latin typeface="Cambria Math" panose="02040503050406030204" pitchFamily="18" charset="0"/>
                      </a:rPr>
                      <m:t>]</m:t>
                    </m:r>
                  </m:oMath>
                </a14:m>
                <a:r>
                  <a:rPr lang="en-US" dirty="0"/>
                  <a:t> </a:t>
                </a:r>
              </a:p>
              <a:p>
                <a:pPr lvl="1"/>
                <a:endParaRPr lang="en-US" dirty="0"/>
              </a:p>
              <a:p>
                <a:pPr lvl="1"/>
                <a:endParaRPr lang="en-US" dirty="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30464" y="902368"/>
                <a:ext cx="8229600" cy="4020505"/>
              </a:xfrm>
              <a:blipFill>
                <a:blip r:embed="rId3"/>
                <a:stretch>
                  <a:fillRect l="-370" t="-1515" b="-4545"/>
                </a:stretch>
              </a:blipFill>
            </p:spPr>
            <p:txBody>
              <a:bodyPr/>
              <a:lstStyle/>
              <a:p>
                <a:r>
                  <a:rPr lang="en-US">
                    <a:noFill/>
                  </a:rPr>
                  <a:t> </a:t>
                </a:r>
              </a:p>
            </p:txBody>
          </p:sp>
        </mc:Fallback>
      </mc:AlternateContent>
      <p:sp>
        <p:nvSpPr>
          <p:cNvPr id="1056772" name="Rectangle 4"/>
          <p:cNvSpPr>
            <a:spLocks noChangeArrowheads="1"/>
          </p:cNvSpPr>
          <p:nvPr/>
        </p:nvSpPr>
        <p:spPr bwMode="auto">
          <a:xfrm>
            <a:off x="1657350" y="0"/>
            <a:ext cx="58293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sz="2700" dirty="0">
              <a:solidFill>
                <a:srgbClr val="FF0000"/>
              </a:solidFill>
            </a:endParaRPr>
          </a:p>
        </p:txBody>
      </p:sp>
      <p:sp>
        <p:nvSpPr>
          <p:cNvPr id="8" name="Rectangle 7"/>
          <p:cNvSpPr/>
          <p:nvPr/>
        </p:nvSpPr>
        <p:spPr>
          <a:xfrm>
            <a:off x="5944266" y="902368"/>
            <a:ext cx="2800350" cy="1015663"/>
          </a:xfrm>
          <a:prstGeom prst="rect">
            <a:avLst/>
          </a:prstGeom>
          <a:solidFill>
            <a:srgbClr val="FFFFCC"/>
          </a:solidFill>
          <a:ln>
            <a:solidFill>
              <a:schemeClr val="accent1"/>
            </a:solidFill>
          </a:ln>
        </p:spPr>
        <p:txBody>
          <a:bodyPr wrap="square">
            <a:spAutoFit/>
          </a:bodyPr>
          <a:lstStyle/>
          <a:p>
            <a:pPr marL="214313" indent="-214313">
              <a:buFont typeface="Arial" panose="020B0604020202020204" pitchFamily="34" charset="0"/>
              <a:buChar char="•"/>
            </a:pPr>
            <a:r>
              <a:rPr lang="en-US" sz="1200" dirty="0">
                <a:latin typeface="+mj-lt"/>
              </a:rPr>
              <a:t>This can be done on top of any online mistake driven algorithm.</a:t>
            </a:r>
          </a:p>
          <a:p>
            <a:pPr marL="214313" indent="-214313">
              <a:buFont typeface="Arial" panose="020B0604020202020204" pitchFamily="34" charset="0"/>
              <a:buChar char="•"/>
            </a:pPr>
            <a:r>
              <a:rPr lang="en-US" sz="1200" dirty="0">
                <a:latin typeface="+mj-lt"/>
              </a:rPr>
              <a:t>In HW 2 you will run it over three different algorithms.</a:t>
            </a:r>
          </a:p>
          <a:p>
            <a:pPr marL="214313" indent="-214313">
              <a:buFont typeface="Arial" panose="020B0604020202020204" pitchFamily="34" charset="0"/>
              <a:buChar char="•"/>
            </a:pPr>
            <a:r>
              <a:rPr lang="en-US" sz="1200" dirty="0">
                <a:latin typeface="+mj-lt"/>
              </a:rPr>
              <a:t>The implementation requires thinking. </a:t>
            </a:r>
          </a:p>
        </p:txBody>
      </p:sp>
      <p:sp>
        <p:nvSpPr>
          <p:cNvPr id="6" name="Rectangle 5"/>
          <p:cNvSpPr/>
          <p:nvPr/>
        </p:nvSpPr>
        <p:spPr>
          <a:xfrm>
            <a:off x="5305425" y="3062661"/>
            <a:ext cx="3743325" cy="715581"/>
          </a:xfrm>
          <a:prstGeom prst="rect">
            <a:avLst/>
          </a:prstGeom>
          <a:solidFill>
            <a:srgbClr val="FFFFCC"/>
          </a:solidFill>
          <a:ln>
            <a:solidFill>
              <a:srgbClr val="FF9900"/>
            </a:solidFill>
          </a:ln>
        </p:spPr>
        <p:txBody>
          <a:bodyPr wrap="square">
            <a:spAutoFit/>
          </a:bodyPr>
          <a:lstStyle/>
          <a:p>
            <a:r>
              <a:rPr lang="en-US" sz="1350" dirty="0">
                <a:latin typeface="+mj-lt"/>
              </a:rPr>
              <a:t>Averaged version of Perceptron/Winnow is as good as any other linear learning algorithm, if not better. </a:t>
            </a:r>
          </a:p>
        </p:txBody>
      </p:sp>
    </p:spTree>
    <p:extLst>
      <p:ext uri="{BB962C8B-B14F-4D97-AF65-F5344CB8AC3E}">
        <p14:creationId xmlns:p14="http://schemas.microsoft.com/office/powerpoint/2010/main" val="927839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A6F6034-1516-478C-9756-BC6A8296D6DE}" type="slidenum">
              <a:rPr lang="en-US" smtClean="0"/>
              <a:pPr/>
              <a:t>6</a:t>
            </a:fld>
            <a:endParaRPr lang="en-US" dirty="0"/>
          </a:p>
        </p:txBody>
      </p:sp>
      <p:sp>
        <p:nvSpPr>
          <p:cNvPr id="5" name="Title 4"/>
          <p:cNvSpPr>
            <a:spLocks noGrp="1"/>
          </p:cNvSpPr>
          <p:nvPr>
            <p:ph type="title"/>
          </p:nvPr>
        </p:nvSpPr>
        <p:spPr/>
        <p:txBody>
          <a:bodyPr/>
          <a:lstStyle/>
          <a:p>
            <a:r>
              <a:rPr lang="en-US"/>
              <a:t>Learning Conjunctions</a:t>
            </a:r>
            <a:endParaRPr lang="en-US" dirty="0"/>
          </a:p>
        </p:txBody>
      </p:sp>
      <mc:AlternateContent xmlns:mc="http://schemas.openxmlformats.org/markup-compatibility/2006" xmlns:a14="http://schemas.microsoft.com/office/drawing/2010/main">
        <mc:Choice Requires="a14">
          <p:sp>
            <p:nvSpPr>
              <p:cNvPr id="9" name="Content Placeholder 8"/>
              <p:cNvSpPr>
                <a:spLocks noGrp="1"/>
              </p:cNvSpPr>
              <p:nvPr>
                <p:ph idx="1"/>
              </p:nvPr>
            </p:nvSpPr>
            <p:spPr/>
            <p:txBody>
              <a:bodyPr>
                <a:normAutofit/>
              </a:bodyPr>
              <a:lstStyle/>
              <a:p>
                <a:r>
                  <a:rPr lang="en-US" dirty="0"/>
                  <a:t>There is a hidden (monotone) conjunction the learner (you) is to learn </a:t>
                </a:r>
              </a:p>
              <a:p>
                <a14:m>
                  <m:oMath xmlns:m="http://schemas.openxmlformats.org/officeDocument/2006/math">
                    <m:r>
                      <a:rPr lang="en-US" b="0" i="1" dirty="0">
                        <a:solidFill>
                          <a:schemeClr val="accent5">
                            <a:lumMod val="50000"/>
                            <a:lumOff val="50000"/>
                          </a:schemeClr>
                        </a:solidFill>
                        <a:latin typeface="Cambria Math" panose="02040503050406030204" pitchFamily="18" charset="0"/>
                      </a:rPr>
                      <m:t>𝑓</m:t>
                    </m:r>
                    <m:d>
                      <m:dPr>
                        <m:ctrlPr>
                          <a:rPr lang="en-US" b="0" i="1" dirty="0">
                            <a:solidFill>
                              <a:schemeClr val="accent5">
                                <a:lumMod val="50000"/>
                                <a:lumOff val="50000"/>
                              </a:schemeClr>
                            </a:solidFill>
                            <a:latin typeface="Cambria Math" panose="02040503050406030204" pitchFamily="18" charset="0"/>
                          </a:rPr>
                        </m:ctrlPr>
                      </m:dPr>
                      <m:e>
                        <m:sSub>
                          <m:sSubPr>
                            <m:ctrlPr>
                              <a:rPr lang="en-US" b="0" i="1" dirty="0">
                                <a:solidFill>
                                  <a:schemeClr val="accent5">
                                    <a:lumMod val="50000"/>
                                    <a:lumOff val="50000"/>
                                  </a:schemeClr>
                                </a:solidFill>
                                <a:latin typeface="Cambria Math" panose="02040503050406030204" pitchFamily="18" charset="0"/>
                              </a:rPr>
                            </m:ctrlPr>
                          </m:sSubPr>
                          <m:e>
                            <m:r>
                              <a:rPr lang="en-US" b="0" i="1" dirty="0">
                                <a:solidFill>
                                  <a:schemeClr val="accent5">
                                    <a:lumMod val="50000"/>
                                    <a:lumOff val="50000"/>
                                  </a:schemeClr>
                                </a:solidFill>
                                <a:latin typeface="Cambria Math" panose="02040503050406030204" pitchFamily="18" charset="0"/>
                              </a:rPr>
                              <m:t>𝑥</m:t>
                            </m:r>
                          </m:e>
                          <m:sub>
                            <m:r>
                              <a:rPr lang="en-US" b="0" i="1" dirty="0">
                                <a:solidFill>
                                  <a:schemeClr val="accent5">
                                    <a:lumMod val="50000"/>
                                    <a:lumOff val="50000"/>
                                  </a:schemeClr>
                                </a:solidFill>
                                <a:latin typeface="Cambria Math" panose="02040503050406030204" pitchFamily="18" charset="0"/>
                              </a:rPr>
                              <m:t>1</m:t>
                            </m:r>
                          </m:sub>
                        </m:sSub>
                        <m:r>
                          <a:rPr lang="en-US" b="0" i="1" dirty="0">
                            <a:solidFill>
                              <a:schemeClr val="accent5">
                                <a:lumMod val="50000"/>
                                <a:lumOff val="50000"/>
                              </a:schemeClr>
                            </a:solidFill>
                            <a:latin typeface="Cambria Math" panose="02040503050406030204" pitchFamily="18" charset="0"/>
                          </a:rPr>
                          <m:t>, </m:t>
                        </m:r>
                        <m:sSub>
                          <m:sSubPr>
                            <m:ctrlPr>
                              <a:rPr lang="en-US" b="0" i="1" dirty="0">
                                <a:solidFill>
                                  <a:schemeClr val="accent5">
                                    <a:lumMod val="50000"/>
                                    <a:lumOff val="50000"/>
                                  </a:schemeClr>
                                </a:solidFill>
                                <a:latin typeface="Cambria Math" panose="02040503050406030204" pitchFamily="18" charset="0"/>
                              </a:rPr>
                            </m:ctrlPr>
                          </m:sSubPr>
                          <m:e>
                            <m:r>
                              <a:rPr lang="en-US" b="0" i="1" dirty="0">
                                <a:solidFill>
                                  <a:schemeClr val="accent5">
                                    <a:lumMod val="50000"/>
                                    <a:lumOff val="50000"/>
                                  </a:schemeClr>
                                </a:solidFill>
                                <a:latin typeface="Cambria Math" panose="02040503050406030204" pitchFamily="18" charset="0"/>
                              </a:rPr>
                              <m:t>𝑥</m:t>
                            </m:r>
                          </m:e>
                          <m:sub>
                            <m:r>
                              <a:rPr lang="en-US" b="0" i="1" dirty="0">
                                <a:solidFill>
                                  <a:schemeClr val="accent5">
                                    <a:lumMod val="50000"/>
                                    <a:lumOff val="50000"/>
                                  </a:schemeClr>
                                </a:solidFill>
                                <a:latin typeface="Cambria Math" panose="02040503050406030204" pitchFamily="18" charset="0"/>
                              </a:rPr>
                              <m:t>2</m:t>
                            </m:r>
                          </m:sub>
                        </m:sSub>
                        <m:r>
                          <a:rPr lang="en-US" b="0" i="1" dirty="0">
                            <a:solidFill>
                              <a:schemeClr val="accent5">
                                <a:lumMod val="50000"/>
                                <a:lumOff val="50000"/>
                              </a:schemeClr>
                            </a:solidFill>
                            <a:latin typeface="Cambria Math" panose="02040503050406030204" pitchFamily="18" charset="0"/>
                          </a:rPr>
                          <m:t>,…, </m:t>
                        </m:r>
                        <m:sSub>
                          <m:sSubPr>
                            <m:ctrlPr>
                              <a:rPr lang="en-US" b="0" i="1" dirty="0">
                                <a:solidFill>
                                  <a:schemeClr val="accent5">
                                    <a:lumMod val="50000"/>
                                    <a:lumOff val="50000"/>
                                  </a:schemeClr>
                                </a:solidFill>
                                <a:latin typeface="Cambria Math" panose="02040503050406030204" pitchFamily="18" charset="0"/>
                              </a:rPr>
                            </m:ctrlPr>
                          </m:sSubPr>
                          <m:e>
                            <m:r>
                              <a:rPr lang="en-US" b="0" i="1" dirty="0">
                                <a:solidFill>
                                  <a:schemeClr val="accent5">
                                    <a:lumMod val="50000"/>
                                    <a:lumOff val="50000"/>
                                  </a:schemeClr>
                                </a:solidFill>
                                <a:latin typeface="Cambria Math" panose="02040503050406030204" pitchFamily="18" charset="0"/>
                              </a:rPr>
                              <m:t>𝑥</m:t>
                            </m:r>
                          </m:e>
                          <m:sub>
                            <m:r>
                              <a:rPr lang="en-US" b="0" i="1" dirty="0">
                                <a:solidFill>
                                  <a:schemeClr val="accent5">
                                    <a:lumMod val="50000"/>
                                    <a:lumOff val="50000"/>
                                  </a:schemeClr>
                                </a:solidFill>
                                <a:latin typeface="Cambria Math" panose="02040503050406030204" pitchFamily="18" charset="0"/>
                              </a:rPr>
                              <m:t>100</m:t>
                            </m:r>
                          </m:sub>
                        </m:sSub>
                      </m:e>
                    </m:d>
                    <m:r>
                      <a:rPr lang="en-US" b="0" i="1" dirty="0">
                        <a:solidFill>
                          <a:schemeClr val="accent5">
                            <a:lumMod val="50000"/>
                            <a:lumOff val="50000"/>
                          </a:schemeClr>
                        </a:solidFill>
                        <a:latin typeface="Cambria Math" panose="02040503050406030204" pitchFamily="18" charset="0"/>
                      </a:rPr>
                      <m:t>=</m:t>
                    </m:r>
                    <m:sSub>
                      <m:sSubPr>
                        <m:ctrlPr>
                          <a:rPr lang="en-US" b="0" i="1" dirty="0">
                            <a:solidFill>
                              <a:schemeClr val="accent5">
                                <a:lumMod val="50000"/>
                                <a:lumOff val="50000"/>
                              </a:schemeClr>
                            </a:solidFill>
                            <a:latin typeface="Cambria Math" panose="02040503050406030204" pitchFamily="18" charset="0"/>
                          </a:rPr>
                        </m:ctrlPr>
                      </m:sSubPr>
                      <m:e>
                        <m:r>
                          <a:rPr lang="en-US" b="0" i="1" dirty="0">
                            <a:solidFill>
                              <a:schemeClr val="accent5">
                                <a:lumMod val="50000"/>
                                <a:lumOff val="50000"/>
                              </a:schemeClr>
                            </a:solidFill>
                            <a:latin typeface="Cambria Math" panose="02040503050406030204" pitchFamily="18" charset="0"/>
                          </a:rPr>
                          <m:t>𝑥</m:t>
                        </m:r>
                      </m:e>
                      <m:sub>
                        <m:r>
                          <a:rPr lang="en-US" b="0" i="1" dirty="0">
                            <a:solidFill>
                              <a:schemeClr val="accent5">
                                <a:lumMod val="50000"/>
                                <a:lumOff val="50000"/>
                              </a:schemeClr>
                            </a:solidFill>
                            <a:latin typeface="Cambria Math" panose="02040503050406030204" pitchFamily="18" charset="0"/>
                          </a:rPr>
                          <m:t>2</m:t>
                        </m:r>
                      </m:sub>
                    </m:sSub>
                    <m:r>
                      <a:rPr lang="en-US" b="0" i="1" dirty="0">
                        <a:solidFill>
                          <a:schemeClr val="accent5">
                            <a:lumMod val="50000"/>
                            <a:lumOff val="50000"/>
                          </a:schemeClr>
                        </a:solidFill>
                        <a:latin typeface="Cambria Math" panose="02040503050406030204" pitchFamily="18" charset="0"/>
                        <a:ea typeface="Cambria Math" panose="02040503050406030204" pitchFamily="18" charset="0"/>
                      </a:rPr>
                      <m:t>∧</m:t>
                    </m:r>
                    <m:sSub>
                      <m:sSubPr>
                        <m:ctrlPr>
                          <a:rPr lang="en-US" b="0" i="1" dirty="0">
                            <a:solidFill>
                              <a:schemeClr val="accent5">
                                <a:lumMod val="50000"/>
                                <a:lumOff val="50000"/>
                              </a:schemeClr>
                            </a:solidFill>
                            <a:latin typeface="Cambria Math" panose="02040503050406030204" pitchFamily="18" charset="0"/>
                          </a:rPr>
                        </m:ctrlPr>
                      </m:sSubPr>
                      <m:e>
                        <m:r>
                          <a:rPr lang="en-US" b="0" i="1" dirty="0">
                            <a:solidFill>
                              <a:schemeClr val="accent5">
                                <a:lumMod val="50000"/>
                                <a:lumOff val="50000"/>
                              </a:schemeClr>
                            </a:solidFill>
                            <a:latin typeface="Cambria Math" panose="02040503050406030204" pitchFamily="18" charset="0"/>
                          </a:rPr>
                          <m:t>𝑥</m:t>
                        </m:r>
                      </m:e>
                      <m:sub>
                        <m:r>
                          <a:rPr lang="en-US" b="0" i="1" dirty="0">
                            <a:solidFill>
                              <a:schemeClr val="accent5">
                                <a:lumMod val="50000"/>
                                <a:lumOff val="50000"/>
                              </a:schemeClr>
                            </a:solidFill>
                            <a:latin typeface="Cambria Math" panose="02040503050406030204" pitchFamily="18" charset="0"/>
                          </a:rPr>
                          <m:t>3</m:t>
                        </m:r>
                      </m:sub>
                    </m:sSub>
                  </m:oMath>
                </a14:m>
                <a:r>
                  <a:rPr lang="en-US" dirty="0">
                    <a:solidFill>
                      <a:schemeClr val="accent5">
                        <a:lumMod val="50000"/>
                        <a:lumOff val="50000"/>
                      </a:schemeClr>
                    </a:solidFill>
                    <a:ea typeface="Cambria Math" panose="02040503050406030204" pitchFamily="18" charset="0"/>
                  </a:rPr>
                  <a:t> </a:t>
                </a:r>
                <a14:m>
                  <m:oMath xmlns:m="http://schemas.openxmlformats.org/officeDocument/2006/math">
                    <m:r>
                      <a:rPr lang="en-US" i="1" dirty="0">
                        <a:solidFill>
                          <a:schemeClr val="accent5">
                            <a:lumMod val="50000"/>
                            <a:lumOff val="50000"/>
                          </a:schemeClr>
                        </a:solidFill>
                        <a:latin typeface="Cambria Math" panose="02040503050406030204" pitchFamily="18" charset="0"/>
                        <a:ea typeface="Cambria Math" panose="02040503050406030204" pitchFamily="18" charset="0"/>
                      </a:rPr>
                      <m:t>∧</m:t>
                    </m:r>
                    <m:sSub>
                      <m:sSubPr>
                        <m:ctrlPr>
                          <a:rPr lang="en-US" i="1" dirty="0">
                            <a:solidFill>
                              <a:schemeClr val="accent5">
                                <a:lumMod val="50000"/>
                                <a:lumOff val="50000"/>
                              </a:schemeClr>
                            </a:solidFill>
                            <a:latin typeface="Cambria Math" panose="02040503050406030204" pitchFamily="18" charset="0"/>
                          </a:rPr>
                        </m:ctrlPr>
                      </m:sSubPr>
                      <m:e>
                        <m:r>
                          <a:rPr lang="en-US" i="1" dirty="0">
                            <a:solidFill>
                              <a:schemeClr val="accent5">
                                <a:lumMod val="50000"/>
                                <a:lumOff val="50000"/>
                              </a:schemeClr>
                            </a:solidFill>
                            <a:latin typeface="Cambria Math" panose="02040503050406030204" pitchFamily="18" charset="0"/>
                          </a:rPr>
                          <m:t>𝑥</m:t>
                        </m:r>
                      </m:e>
                      <m:sub>
                        <m:r>
                          <a:rPr lang="en-US" b="0" i="1" dirty="0">
                            <a:solidFill>
                              <a:schemeClr val="accent5">
                                <a:lumMod val="50000"/>
                                <a:lumOff val="50000"/>
                              </a:schemeClr>
                            </a:solidFill>
                            <a:latin typeface="Cambria Math" panose="02040503050406030204" pitchFamily="18" charset="0"/>
                          </a:rPr>
                          <m:t>4</m:t>
                        </m:r>
                      </m:sub>
                    </m:sSub>
                  </m:oMath>
                </a14:m>
                <a:r>
                  <a:rPr lang="en-US" dirty="0">
                    <a:solidFill>
                      <a:schemeClr val="accent5">
                        <a:lumMod val="50000"/>
                        <a:lumOff val="50000"/>
                      </a:schemeClr>
                    </a:solidFill>
                    <a:ea typeface="Cambria Math" panose="02040503050406030204" pitchFamily="18" charset="0"/>
                  </a:rPr>
                  <a:t> </a:t>
                </a:r>
                <a14:m>
                  <m:oMath xmlns:m="http://schemas.openxmlformats.org/officeDocument/2006/math">
                    <m:r>
                      <a:rPr lang="en-US" i="1" dirty="0">
                        <a:solidFill>
                          <a:schemeClr val="accent5">
                            <a:lumMod val="50000"/>
                            <a:lumOff val="50000"/>
                          </a:schemeClr>
                        </a:solidFill>
                        <a:latin typeface="Cambria Math" panose="02040503050406030204" pitchFamily="18" charset="0"/>
                        <a:ea typeface="Cambria Math" panose="02040503050406030204" pitchFamily="18" charset="0"/>
                      </a:rPr>
                      <m:t>∧</m:t>
                    </m:r>
                    <m:sSub>
                      <m:sSubPr>
                        <m:ctrlPr>
                          <a:rPr lang="en-US" i="1" dirty="0">
                            <a:solidFill>
                              <a:schemeClr val="accent5">
                                <a:lumMod val="50000"/>
                                <a:lumOff val="50000"/>
                              </a:schemeClr>
                            </a:solidFill>
                            <a:latin typeface="Cambria Math" panose="02040503050406030204" pitchFamily="18" charset="0"/>
                          </a:rPr>
                        </m:ctrlPr>
                      </m:sSubPr>
                      <m:e>
                        <m:r>
                          <a:rPr lang="en-US" i="1" dirty="0">
                            <a:solidFill>
                              <a:schemeClr val="accent5">
                                <a:lumMod val="50000"/>
                                <a:lumOff val="50000"/>
                              </a:schemeClr>
                            </a:solidFill>
                            <a:latin typeface="Cambria Math" panose="02040503050406030204" pitchFamily="18" charset="0"/>
                          </a:rPr>
                          <m:t>𝑥</m:t>
                        </m:r>
                      </m:e>
                      <m:sub>
                        <m:r>
                          <a:rPr lang="en-US" b="0" i="1" dirty="0">
                            <a:solidFill>
                              <a:schemeClr val="accent5">
                                <a:lumMod val="50000"/>
                                <a:lumOff val="50000"/>
                              </a:schemeClr>
                            </a:solidFill>
                            <a:latin typeface="Cambria Math" panose="02040503050406030204" pitchFamily="18" charset="0"/>
                          </a:rPr>
                          <m:t>5</m:t>
                        </m:r>
                      </m:sub>
                    </m:sSub>
                    <m:r>
                      <a:rPr lang="en-US" i="1" dirty="0">
                        <a:solidFill>
                          <a:schemeClr val="accent5">
                            <a:lumMod val="50000"/>
                            <a:lumOff val="50000"/>
                          </a:schemeClr>
                        </a:solidFill>
                        <a:latin typeface="Cambria Math" panose="02040503050406030204" pitchFamily="18" charset="0"/>
                        <a:ea typeface="Cambria Math" panose="02040503050406030204" pitchFamily="18" charset="0"/>
                      </a:rPr>
                      <m:t>∧</m:t>
                    </m:r>
                    <m:sSub>
                      <m:sSubPr>
                        <m:ctrlPr>
                          <a:rPr lang="en-US" b="0" i="1" dirty="0">
                            <a:solidFill>
                              <a:schemeClr val="accent5">
                                <a:lumMod val="50000"/>
                                <a:lumOff val="50000"/>
                              </a:schemeClr>
                            </a:solidFill>
                            <a:latin typeface="Cambria Math" panose="02040503050406030204" pitchFamily="18" charset="0"/>
                          </a:rPr>
                        </m:ctrlPr>
                      </m:sSubPr>
                      <m:e>
                        <m:r>
                          <a:rPr lang="en-US" b="0" i="1" dirty="0">
                            <a:solidFill>
                              <a:schemeClr val="accent5">
                                <a:lumMod val="50000"/>
                                <a:lumOff val="50000"/>
                              </a:schemeClr>
                            </a:solidFill>
                            <a:latin typeface="Cambria Math" panose="02040503050406030204" pitchFamily="18" charset="0"/>
                          </a:rPr>
                          <m:t>𝑥</m:t>
                        </m:r>
                      </m:e>
                      <m:sub>
                        <m:r>
                          <a:rPr lang="en-US" b="0" i="1" dirty="0">
                            <a:solidFill>
                              <a:schemeClr val="accent5">
                                <a:lumMod val="50000"/>
                                <a:lumOff val="50000"/>
                              </a:schemeClr>
                            </a:solidFill>
                            <a:latin typeface="Cambria Math" panose="02040503050406030204" pitchFamily="18" charset="0"/>
                          </a:rPr>
                          <m:t>100</m:t>
                        </m:r>
                      </m:sub>
                    </m:sSub>
                  </m:oMath>
                </a14:m>
                <a:endParaRPr lang="en-US" dirty="0">
                  <a:solidFill>
                    <a:schemeClr val="accent5">
                      <a:lumMod val="50000"/>
                      <a:lumOff val="50000"/>
                    </a:schemeClr>
                  </a:solidFill>
                </a:endParaRPr>
              </a:p>
              <a:p>
                <a:r>
                  <a:rPr lang="en-US" dirty="0"/>
                  <a:t>How many examples are needed to learn it ?  How ?</a:t>
                </a:r>
              </a:p>
              <a:p>
                <a:pPr lvl="1"/>
                <a:r>
                  <a:rPr lang="en-US" dirty="0">
                    <a:solidFill>
                      <a:schemeClr val="accent1"/>
                    </a:solidFill>
                  </a:rPr>
                  <a:t>Protocol I</a:t>
                </a:r>
                <a:r>
                  <a:rPr lang="en-US" dirty="0"/>
                  <a:t>:  The learner proposes instances as queries to the teacher</a:t>
                </a:r>
              </a:p>
              <a:p>
                <a:pPr lvl="1"/>
                <a:r>
                  <a:rPr lang="en-US" dirty="0">
                    <a:solidFill>
                      <a:schemeClr val="accent1"/>
                    </a:solidFill>
                  </a:rPr>
                  <a:t>Protocol II</a:t>
                </a:r>
                <a:r>
                  <a:rPr lang="en-US" dirty="0"/>
                  <a:t>:  The teacher (who knows </a:t>
                </a:r>
                <a14:m>
                  <m:oMath xmlns:m="http://schemas.openxmlformats.org/officeDocument/2006/math">
                    <m:r>
                      <a:rPr lang="en-US" b="0" i="1" dirty="0">
                        <a:latin typeface="Cambria Math" panose="02040503050406030204" pitchFamily="18" charset="0"/>
                      </a:rPr>
                      <m:t>𝑓</m:t>
                    </m:r>
                  </m:oMath>
                </a14:m>
                <a:r>
                  <a:rPr lang="en-US" dirty="0"/>
                  <a:t>) provides training examples </a:t>
                </a:r>
              </a:p>
              <a:p>
                <a:pPr lvl="1"/>
                <a:r>
                  <a:rPr lang="en-US" dirty="0">
                    <a:solidFill>
                      <a:schemeClr val="accent1"/>
                    </a:solidFill>
                  </a:rPr>
                  <a:t>Protocol III</a:t>
                </a:r>
                <a:r>
                  <a:rPr lang="en-US" dirty="0"/>
                  <a:t>: Some random source (e.g., Nature) provides training examples; the Teacher (Nature) provides the labels (</a:t>
                </a:r>
                <a14:m>
                  <m:oMath xmlns:m="http://schemas.openxmlformats.org/officeDocument/2006/math">
                    <m:r>
                      <a:rPr lang="en-US" b="0" i="1" dirty="0">
                        <a:latin typeface="Cambria Math" panose="02040503050406030204" pitchFamily="18" charset="0"/>
                      </a:rPr>
                      <m:t>𝑓</m:t>
                    </m:r>
                    <m:r>
                      <a:rPr lang="en-US" b="0" i="1" dirty="0">
                        <a:latin typeface="Cambria Math" panose="02040503050406030204" pitchFamily="18" charset="0"/>
                      </a:rPr>
                      <m:t>(</m:t>
                    </m:r>
                    <m:r>
                      <a:rPr lang="en-US" b="0" i="1" dirty="0">
                        <a:latin typeface="Cambria Math" panose="02040503050406030204" pitchFamily="18" charset="0"/>
                      </a:rPr>
                      <m:t>𝑥</m:t>
                    </m:r>
                    <m:r>
                      <a:rPr lang="en-US" b="0" i="1" dirty="0">
                        <a:latin typeface="Cambria Math" panose="02040503050406030204" pitchFamily="18" charset="0"/>
                      </a:rPr>
                      <m:t>)</m:t>
                    </m:r>
                  </m:oMath>
                </a14:m>
                <a:r>
                  <a:rPr lang="en-US" dirty="0"/>
                  <a:t>)</a:t>
                </a:r>
              </a:p>
              <a:p>
                <a:endParaRPr lang="en-US" dirty="0"/>
              </a:p>
              <a:p>
                <a:endParaRPr lang="en-US" dirty="0"/>
              </a:p>
            </p:txBody>
          </p:sp>
        </mc:Choice>
        <mc:Fallback xmlns="">
          <p:sp>
            <p:nvSpPr>
              <p:cNvPr id="9" name="Content Placeholder 8"/>
              <p:cNvSpPr>
                <a:spLocks noGrp="1" noRot="1" noChangeAspect="1" noMove="1" noResize="1" noEditPoints="1" noAdjustHandles="1" noChangeArrowheads="1" noChangeShapeType="1" noTextEdit="1"/>
              </p:cNvSpPr>
              <p:nvPr>
                <p:ph idx="1"/>
              </p:nvPr>
            </p:nvSpPr>
            <p:spPr>
              <a:blipFill>
                <a:blip r:embed="rId3"/>
                <a:stretch>
                  <a:fillRect l="-924" t="-1027" r="-2003"/>
                </a:stretch>
              </a:blipFill>
            </p:spPr>
            <p:txBody>
              <a:bodyPr/>
              <a:lstStyle/>
              <a:p>
                <a:r>
                  <a:rPr lang="en-US">
                    <a:noFill/>
                  </a:rPr>
                  <a:t> </a:t>
                </a:r>
              </a:p>
            </p:txBody>
          </p:sp>
        </mc:Fallback>
      </mc:AlternateContent>
    </p:spTree>
    <p:extLst>
      <p:ext uri="{BB962C8B-B14F-4D97-AF65-F5344CB8AC3E}">
        <p14:creationId xmlns:p14="http://schemas.microsoft.com/office/powerpoint/2010/main" val="1797929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Rectangular Callout 4"/>
              <p:cNvSpPr/>
              <p:nvPr/>
            </p:nvSpPr>
            <p:spPr>
              <a:xfrm>
                <a:off x="7376452" y="1546706"/>
                <a:ext cx="1767548" cy="405155"/>
              </a:xfrm>
              <a:prstGeom prst="wedgeRectCallout">
                <a:avLst>
                  <a:gd name="adj1" fmla="val -263232"/>
                  <a:gd name="adj2" fmla="val 72063"/>
                </a:avLst>
              </a:prstGeom>
              <a:solidFill>
                <a:srgbClr val="FFFFCC"/>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schemeClr val="tx1"/>
                    </a:solidFill>
                  </a:rPr>
                  <a:t>The loss Q: </a:t>
                </a:r>
                <a:r>
                  <a:rPr lang="en-US" sz="1350" dirty="0">
                    <a:solidFill>
                      <a:schemeClr val="tx1"/>
                    </a:solidFill>
                  </a:rPr>
                  <a:t>a function of </a:t>
                </a:r>
                <a14:m>
                  <m:oMath xmlns:m="http://schemas.openxmlformats.org/officeDocument/2006/math">
                    <m:r>
                      <a:rPr lang="en-US" sz="1350" b="1" i="1" dirty="0" smtClean="0">
                        <a:solidFill>
                          <a:srgbClr val="0000FF"/>
                        </a:solidFill>
                        <a:latin typeface="Cambria Math" panose="02040503050406030204" pitchFamily="18" charset="0"/>
                      </a:rPr>
                      <m:t>𝒙</m:t>
                    </m:r>
                    <m:r>
                      <a:rPr lang="en-US" sz="1350" b="1" i="1" dirty="0">
                        <a:solidFill>
                          <a:schemeClr val="tx1"/>
                        </a:solidFill>
                        <a:latin typeface="Cambria Math" panose="02040503050406030204" pitchFamily="18" charset="0"/>
                      </a:rPr>
                      <m:t>, </m:t>
                    </m:r>
                    <m:r>
                      <a:rPr lang="en-US" sz="1350" b="1" i="1" dirty="0">
                        <a:solidFill>
                          <a:srgbClr val="0000FF"/>
                        </a:solidFill>
                        <a:latin typeface="Cambria Math" panose="02040503050406030204" pitchFamily="18" charset="0"/>
                      </a:rPr>
                      <m:t>𝒘</m:t>
                    </m:r>
                    <m:r>
                      <a:rPr lang="en-US" sz="1350" b="1" i="1" dirty="0">
                        <a:solidFill>
                          <a:schemeClr val="tx1"/>
                        </a:solidFill>
                        <a:latin typeface="Cambria Math" panose="02040503050406030204" pitchFamily="18" charset="0"/>
                      </a:rPr>
                      <m:t> </m:t>
                    </m:r>
                  </m:oMath>
                </a14:m>
                <a:r>
                  <a:rPr lang="en-US" sz="1350" i="0" dirty="0">
                    <a:solidFill>
                      <a:schemeClr val="tx1"/>
                    </a:solidFill>
                    <a:latin typeface="+mj-lt"/>
                  </a:rPr>
                  <a:t>and</a:t>
                </a:r>
                <a14:m>
                  <m:oMath xmlns:m="http://schemas.openxmlformats.org/officeDocument/2006/math">
                    <m:r>
                      <a:rPr lang="en-US" sz="1350" i="1" dirty="0">
                        <a:solidFill>
                          <a:schemeClr val="tx1"/>
                        </a:solidFill>
                        <a:latin typeface="Cambria Math" panose="02040503050406030204" pitchFamily="18" charset="0"/>
                      </a:rPr>
                      <m:t> </m:t>
                    </m:r>
                    <m:r>
                      <a:rPr lang="en-US" sz="1350" i="1" dirty="0">
                        <a:solidFill>
                          <a:srgbClr val="0000FF"/>
                        </a:solidFill>
                        <a:latin typeface="Cambria Math" panose="02040503050406030204" pitchFamily="18" charset="0"/>
                      </a:rPr>
                      <m:t>𝑦</m:t>
                    </m:r>
                  </m:oMath>
                </a14:m>
                <a:endParaRPr lang="en-US" sz="1350" dirty="0">
                  <a:solidFill>
                    <a:srgbClr val="0000FF"/>
                  </a:solidFill>
                </a:endParaRPr>
              </a:p>
            </p:txBody>
          </p:sp>
        </mc:Choice>
        <mc:Fallback xmlns="">
          <p:sp>
            <p:nvSpPr>
              <p:cNvPr id="5" name="Rectangular Callout 4"/>
              <p:cNvSpPr>
                <a:spLocks noRot="1" noChangeAspect="1" noMove="1" noResize="1" noEditPoints="1" noAdjustHandles="1" noChangeArrowheads="1" noChangeShapeType="1" noTextEdit="1"/>
              </p:cNvSpPr>
              <p:nvPr/>
            </p:nvSpPr>
            <p:spPr>
              <a:xfrm>
                <a:off x="7376452" y="1546706"/>
                <a:ext cx="1767548" cy="405155"/>
              </a:xfrm>
              <a:prstGeom prst="wedgeRectCallout">
                <a:avLst>
                  <a:gd name="adj1" fmla="val -263232"/>
                  <a:gd name="adj2" fmla="val 72063"/>
                </a:avLst>
              </a:prstGeom>
              <a:blipFill>
                <a:blip r:embed="rId3"/>
                <a:stretch>
                  <a:fillRect t="-10588" b="-1176"/>
                </a:stretch>
              </a:blipFill>
              <a:ln>
                <a:solidFill>
                  <a:srgbClr val="FF9900"/>
                </a:solidFill>
              </a:ln>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fld id="{0C921938-476A-4922-BE24-3B8F6A2854D9}" type="slidenum">
              <a:rPr lang="en-US" smtClean="0"/>
              <a:pPr/>
              <a:t>60</a:t>
            </a:fld>
            <a:endParaRPr lang="en-US" dirty="0"/>
          </a:p>
        </p:txBody>
      </p:sp>
      <p:sp>
        <p:nvSpPr>
          <p:cNvPr id="1064962" name="Rectangle 2"/>
          <p:cNvSpPr>
            <a:spLocks noGrp="1" noChangeArrowheads="1"/>
          </p:cNvSpPr>
          <p:nvPr>
            <p:ph type="title"/>
          </p:nvPr>
        </p:nvSpPr>
        <p:spPr/>
        <p:txBody>
          <a:bodyPr/>
          <a:lstStyle/>
          <a:p>
            <a:r>
              <a:rPr lang="en-US" dirty="0"/>
              <a:t>General Stochastic Gradient Algorithms </a:t>
            </a:r>
          </a:p>
        </p:txBody>
      </p:sp>
      <mc:AlternateContent xmlns:mc="http://schemas.openxmlformats.org/markup-compatibility/2006" xmlns:a14="http://schemas.microsoft.com/office/drawing/2010/main">
        <mc:Choice Requires="a14">
          <p:sp>
            <p:nvSpPr>
              <p:cNvPr id="1064963" name="Rectangle 3"/>
              <p:cNvSpPr>
                <a:spLocks noGrp="1" noChangeArrowheads="1"/>
              </p:cNvSpPr>
              <p:nvPr>
                <p:ph idx="1"/>
              </p:nvPr>
            </p:nvSpPr>
            <p:spPr>
              <a:xfrm>
                <a:off x="310152" y="1008201"/>
                <a:ext cx="8229600" cy="3690798"/>
              </a:xfrm>
            </p:spPr>
            <p:txBody>
              <a:bodyPr>
                <a:normAutofit fontScale="92500" lnSpcReduction="20000"/>
              </a:bodyPr>
              <a:lstStyle/>
              <a:p>
                <a:r>
                  <a:rPr lang="en-US" dirty="0"/>
                  <a:t>Given examples </a:t>
                </a:r>
                <a14:m>
                  <m:oMath xmlns:m="http://schemas.openxmlformats.org/officeDocument/2006/math">
                    <m:sSub>
                      <m:sSubPr>
                        <m:ctrlPr>
                          <a:rPr lang="en-US" b="0" i="1" dirty="0">
                            <a:latin typeface="Cambria Math" panose="02040503050406030204" pitchFamily="18" charset="0"/>
                          </a:rPr>
                        </m:ctrlPr>
                      </m:sSubPr>
                      <m:e>
                        <m:d>
                          <m:dPr>
                            <m:begChr m:val="{"/>
                            <m:endChr m:val="}"/>
                            <m:ctrlPr>
                              <a:rPr lang="en-US" b="0" i="1" dirty="0">
                                <a:latin typeface="Cambria Math" panose="02040503050406030204" pitchFamily="18" charset="0"/>
                              </a:rPr>
                            </m:ctrlPr>
                          </m:dPr>
                          <m:e>
                            <m:r>
                              <a:rPr lang="en-US" b="0" i="1" dirty="0">
                                <a:latin typeface="Cambria Math" panose="02040503050406030204" pitchFamily="18" charset="0"/>
                              </a:rPr>
                              <m:t>𝑧</m:t>
                            </m:r>
                            <m:r>
                              <a:rPr lang="en-US" b="0" i="1" dirty="0">
                                <a:latin typeface="Cambria Math" panose="02040503050406030204" pitchFamily="18" charset="0"/>
                              </a:rPr>
                              <m:t>=</m:t>
                            </m:r>
                            <m:d>
                              <m:dPr>
                                <m:ctrlPr>
                                  <a:rPr lang="en-US" b="0" i="1" dirty="0">
                                    <a:latin typeface="Cambria Math" panose="02040503050406030204" pitchFamily="18" charset="0"/>
                                  </a:rPr>
                                </m:ctrlPr>
                              </m:dPr>
                              <m:e>
                                <m:r>
                                  <a:rPr lang="en-US" b="1" i="1" dirty="0">
                                    <a:latin typeface="Cambria Math" panose="02040503050406030204" pitchFamily="18" charset="0"/>
                                  </a:rPr>
                                  <m:t>𝒙</m:t>
                                </m:r>
                                <m:r>
                                  <a:rPr lang="en-US" b="0" i="1" dirty="0">
                                    <a:latin typeface="Cambria Math" panose="02040503050406030204" pitchFamily="18" charset="0"/>
                                  </a:rPr>
                                  <m:t>,</m:t>
                                </m:r>
                                <m:r>
                                  <a:rPr lang="en-US" b="0" i="1" dirty="0">
                                    <a:latin typeface="Cambria Math" panose="02040503050406030204" pitchFamily="18" charset="0"/>
                                  </a:rPr>
                                  <m:t>𝑦</m:t>
                                </m:r>
                              </m:e>
                            </m:d>
                          </m:e>
                        </m:d>
                      </m:e>
                      <m:sub>
                        <m:r>
                          <a:rPr lang="en-US" b="0" i="1" dirty="0">
                            <a:latin typeface="Cambria Math" panose="02040503050406030204" pitchFamily="18" charset="0"/>
                          </a:rPr>
                          <m:t>1,</m:t>
                        </m:r>
                        <m:r>
                          <a:rPr lang="en-US" b="0" i="1" dirty="0">
                            <a:latin typeface="Cambria Math" panose="02040503050406030204" pitchFamily="18" charset="0"/>
                          </a:rPr>
                          <m:t>𝑚</m:t>
                        </m:r>
                      </m:sub>
                    </m:sSub>
                  </m:oMath>
                </a14:m>
                <a:r>
                  <a:rPr lang="en-US" dirty="0"/>
                  <a:t> from a distribution over </a:t>
                </a:r>
                <a14:m>
                  <m:oMath xmlns:m="http://schemas.openxmlformats.org/officeDocument/2006/math">
                    <m:r>
                      <a:rPr lang="en-US" i="1" dirty="0" smtClean="0">
                        <a:latin typeface="Cambria Math" panose="02040503050406030204" pitchFamily="18" charset="0"/>
                      </a:rPr>
                      <m:t>𝑋</m:t>
                    </m:r>
                    <m:r>
                      <a:rPr lang="en-US" i="1" dirty="0" smtClean="0">
                        <a:latin typeface="Cambria Math" panose="02040503050406030204" pitchFamily="18" charset="0"/>
                        <a:ea typeface="Cambria Math" panose="02040503050406030204" pitchFamily="18" charset="0"/>
                      </a:rPr>
                      <m:t>×</m:t>
                    </m:r>
                    <m:r>
                      <a:rPr lang="en-US" i="1" dirty="0" smtClean="0">
                        <a:latin typeface="Cambria Math" panose="02040503050406030204" pitchFamily="18" charset="0"/>
                      </a:rPr>
                      <m:t>𝑌</m:t>
                    </m:r>
                  </m:oMath>
                </a14:m>
                <a:r>
                  <a:rPr lang="en-US" dirty="0"/>
                  <a:t>, we are trying to learn a linear function, parameterized by a weight vector </a:t>
                </a:r>
                <a14:m>
                  <m:oMath xmlns:m="http://schemas.openxmlformats.org/officeDocument/2006/math">
                    <m:r>
                      <a:rPr lang="en-US" b="1" i="1" dirty="0">
                        <a:latin typeface="Cambria Math" panose="02040503050406030204" pitchFamily="18" charset="0"/>
                      </a:rPr>
                      <m:t>𝒘</m:t>
                    </m:r>
                  </m:oMath>
                </a14:m>
                <a:r>
                  <a:rPr lang="en-US" dirty="0"/>
                  <a:t>, so that we minimize the expected risk function</a:t>
                </a:r>
              </a:p>
              <a:p>
                <a:pPr marL="0" indent="0" algn="ctr">
                  <a:buNone/>
                </a:pPr>
                <a14:m>
                  <m:oMath xmlns:m="http://schemas.openxmlformats.org/officeDocument/2006/math">
                    <m:r>
                      <a:rPr lang="en-US" b="0" i="1" dirty="0">
                        <a:solidFill>
                          <a:schemeClr val="tx1">
                            <a:lumMod val="50000"/>
                            <a:lumOff val="50000"/>
                          </a:schemeClr>
                        </a:solidFill>
                        <a:latin typeface="Cambria Math" panose="02040503050406030204" pitchFamily="18" charset="0"/>
                      </a:rPr>
                      <m:t>𝐽</m:t>
                    </m:r>
                    <m:d>
                      <m:dPr>
                        <m:ctrlPr>
                          <a:rPr lang="en-US" b="0" i="1" dirty="0">
                            <a:solidFill>
                              <a:schemeClr val="tx1">
                                <a:lumMod val="50000"/>
                                <a:lumOff val="50000"/>
                              </a:schemeClr>
                            </a:solidFill>
                            <a:latin typeface="Cambria Math" panose="02040503050406030204" pitchFamily="18" charset="0"/>
                          </a:rPr>
                        </m:ctrlPr>
                      </m:dPr>
                      <m:e>
                        <m:r>
                          <a:rPr lang="en-US" b="1" i="1" dirty="0">
                            <a:solidFill>
                              <a:schemeClr val="tx1">
                                <a:lumMod val="50000"/>
                                <a:lumOff val="50000"/>
                              </a:schemeClr>
                            </a:solidFill>
                            <a:latin typeface="Cambria Math" panose="02040503050406030204" pitchFamily="18" charset="0"/>
                          </a:rPr>
                          <m:t>𝒘</m:t>
                        </m:r>
                      </m:e>
                    </m:d>
                    <m:r>
                      <a:rPr lang="en-US" b="0" i="1" dirty="0">
                        <a:solidFill>
                          <a:schemeClr val="tx1">
                            <a:lumMod val="50000"/>
                            <a:lumOff val="50000"/>
                          </a:schemeClr>
                        </a:solidFill>
                        <a:latin typeface="Cambria Math" panose="02040503050406030204" pitchFamily="18" charset="0"/>
                      </a:rPr>
                      <m:t>=</m:t>
                    </m:r>
                    <m:sSub>
                      <m:sSubPr>
                        <m:ctrlPr>
                          <a:rPr lang="en-US" b="0" i="1" dirty="0">
                            <a:solidFill>
                              <a:schemeClr val="tx1">
                                <a:lumMod val="50000"/>
                                <a:lumOff val="50000"/>
                              </a:schemeClr>
                            </a:solidFill>
                            <a:latin typeface="Cambria Math" panose="02040503050406030204" pitchFamily="18" charset="0"/>
                          </a:rPr>
                        </m:ctrlPr>
                      </m:sSubPr>
                      <m:e>
                        <m:r>
                          <a:rPr lang="en-US" b="0" i="1" dirty="0">
                            <a:solidFill>
                              <a:schemeClr val="tx1">
                                <a:lumMod val="50000"/>
                                <a:lumOff val="50000"/>
                              </a:schemeClr>
                            </a:solidFill>
                            <a:latin typeface="Cambria Math" panose="02040503050406030204" pitchFamily="18" charset="0"/>
                          </a:rPr>
                          <m:t>𝐸</m:t>
                        </m:r>
                      </m:e>
                      <m:sub>
                        <m:r>
                          <a:rPr lang="en-US" b="0" i="1" dirty="0">
                            <a:solidFill>
                              <a:schemeClr val="tx1">
                                <a:lumMod val="50000"/>
                                <a:lumOff val="50000"/>
                              </a:schemeClr>
                            </a:solidFill>
                            <a:latin typeface="Cambria Math" panose="02040503050406030204" pitchFamily="18" charset="0"/>
                          </a:rPr>
                          <m:t>𝑧</m:t>
                        </m:r>
                      </m:sub>
                    </m:sSub>
                    <m:r>
                      <a:rPr lang="en-US" b="0" i="1" dirty="0">
                        <a:solidFill>
                          <a:schemeClr val="tx1">
                            <a:lumMod val="50000"/>
                            <a:lumOff val="50000"/>
                          </a:schemeClr>
                        </a:solidFill>
                        <a:latin typeface="Cambria Math" panose="02040503050406030204" pitchFamily="18" charset="0"/>
                      </a:rPr>
                      <m:t>𝑄</m:t>
                    </m:r>
                    <m:r>
                      <a:rPr lang="en-US" b="0" i="1" dirty="0">
                        <a:solidFill>
                          <a:schemeClr val="tx1">
                            <a:lumMod val="50000"/>
                            <a:lumOff val="50000"/>
                          </a:schemeClr>
                        </a:solidFill>
                        <a:latin typeface="Cambria Math" panose="02040503050406030204" pitchFamily="18" charset="0"/>
                      </a:rPr>
                      <m:t>(</m:t>
                    </m:r>
                    <m:r>
                      <a:rPr lang="en-US" b="1" i="1" dirty="0">
                        <a:solidFill>
                          <a:schemeClr val="tx1">
                            <a:lumMod val="50000"/>
                            <a:lumOff val="50000"/>
                          </a:schemeClr>
                        </a:solidFill>
                        <a:latin typeface="Cambria Math" panose="02040503050406030204" pitchFamily="18" charset="0"/>
                      </a:rPr>
                      <m:t>𝒛</m:t>
                    </m:r>
                    <m:r>
                      <a:rPr lang="en-US" b="0" i="1" dirty="0">
                        <a:solidFill>
                          <a:schemeClr val="tx1">
                            <a:lumMod val="50000"/>
                            <a:lumOff val="50000"/>
                          </a:schemeClr>
                        </a:solidFill>
                        <a:latin typeface="Cambria Math" panose="02040503050406030204" pitchFamily="18" charset="0"/>
                      </a:rPr>
                      <m:t>,</m:t>
                    </m:r>
                    <m:r>
                      <a:rPr lang="en-US" b="1" i="1" dirty="0">
                        <a:solidFill>
                          <a:schemeClr val="tx1">
                            <a:lumMod val="50000"/>
                            <a:lumOff val="50000"/>
                          </a:schemeClr>
                        </a:solidFill>
                        <a:latin typeface="Cambria Math" panose="02040503050406030204" pitchFamily="18" charset="0"/>
                      </a:rPr>
                      <m:t>𝒘</m:t>
                    </m:r>
                    <m:r>
                      <a:rPr lang="en-US" b="0" i="1" dirty="0">
                        <a:solidFill>
                          <a:schemeClr val="tx1">
                            <a:lumMod val="50000"/>
                            <a:lumOff val="50000"/>
                          </a:schemeClr>
                        </a:solidFill>
                        <a:latin typeface="Cambria Math" panose="02040503050406030204" pitchFamily="18" charset="0"/>
                      </a:rPr>
                      <m:t>)</m:t>
                    </m:r>
                    <m:r>
                      <m:rPr>
                        <m:nor/>
                      </m:rPr>
                      <a:rPr lang="en-US" dirty="0">
                        <a:solidFill>
                          <a:schemeClr val="tx1">
                            <a:lumMod val="50000"/>
                            <a:lumOff val="50000"/>
                          </a:schemeClr>
                        </a:solidFill>
                      </a:rPr>
                      <m:t>~=~</m:t>
                    </m:r>
                    <m:f>
                      <m:fPr>
                        <m:ctrlPr>
                          <a:rPr lang="en-US" i="1" dirty="0">
                            <a:solidFill>
                              <a:schemeClr val="tx1">
                                <a:lumMod val="50000"/>
                                <a:lumOff val="50000"/>
                              </a:schemeClr>
                            </a:solidFill>
                            <a:latin typeface="Cambria Math" panose="02040503050406030204" pitchFamily="18" charset="0"/>
                          </a:rPr>
                        </m:ctrlPr>
                      </m:fPr>
                      <m:num>
                        <m:r>
                          <a:rPr lang="en-US" b="0" i="1" dirty="0">
                            <a:solidFill>
                              <a:schemeClr val="tx1">
                                <a:lumMod val="50000"/>
                                <a:lumOff val="50000"/>
                              </a:schemeClr>
                            </a:solidFill>
                            <a:latin typeface="Cambria Math" panose="02040503050406030204" pitchFamily="18" charset="0"/>
                          </a:rPr>
                          <m:t>1</m:t>
                        </m:r>
                      </m:num>
                      <m:den>
                        <m:r>
                          <a:rPr lang="en-US" b="0" i="1" dirty="0">
                            <a:solidFill>
                              <a:schemeClr val="tx1">
                                <a:lumMod val="50000"/>
                                <a:lumOff val="50000"/>
                              </a:schemeClr>
                            </a:solidFill>
                            <a:latin typeface="Cambria Math" panose="02040503050406030204" pitchFamily="18" charset="0"/>
                          </a:rPr>
                          <m:t>𝑚</m:t>
                        </m:r>
                      </m:den>
                    </m:f>
                    <m:nary>
                      <m:naryPr>
                        <m:chr m:val="∑"/>
                        <m:limLoc m:val="subSup"/>
                        <m:ctrlPr>
                          <a:rPr lang="en-US" i="1" dirty="0">
                            <a:solidFill>
                              <a:schemeClr val="tx1">
                                <a:lumMod val="50000"/>
                                <a:lumOff val="50000"/>
                              </a:schemeClr>
                            </a:solidFill>
                            <a:latin typeface="Cambria Math" panose="02040503050406030204" pitchFamily="18" charset="0"/>
                          </a:rPr>
                        </m:ctrlPr>
                      </m:naryPr>
                      <m:sub>
                        <m:r>
                          <m:rPr>
                            <m:brk m:alnAt="25"/>
                          </m:rPr>
                          <a:rPr lang="en-US" b="0" i="1" dirty="0">
                            <a:solidFill>
                              <a:schemeClr val="tx1">
                                <a:lumMod val="50000"/>
                                <a:lumOff val="50000"/>
                              </a:schemeClr>
                            </a:solidFill>
                            <a:latin typeface="Cambria Math" panose="02040503050406030204" pitchFamily="18" charset="0"/>
                          </a:rPr>
                          <m:t>1</m:t>
                        </m:r>
                      </m:sub>
                      <m:sup>
                        <m:r>
                          <a:rPr lang="en-US" b="0" i="1" dirty="0">
                            <a:solidFill>
                              <a:schemeClr val="tx1">
                                <a:lumMod val="50000"/>
                                <a:lumOff val="50000"/>
                              </a:schemeClr>
                            </a:solidFill>
                            <a:latin typeface="Cambria Math" panose="02040503050406030204" pitchFamily="18" charset="0"/>
                          </a:rPr>
                          <m:t>𝑚</m:t>
                        </m:r>
                      </m:sup>
                      <m:e>
                        <m:r>
                          <a:rPr lang="en-US" b="0" i="1" dirty="0">
                            <a:solidFill>
                              <a:schemeClr val="tx1">
                                <a:lumMod val="50000"/>
                                <a:lumOff val="50000"/>
                              </a:schemeClr>
                            </a:solidFill>
                            <a:latin typeface="Cambria Math" panose="02040503050406030204" pitchFamily="18" charset="0"/>
                          </a:rPr>
                          <m:t>𝑄</m:t>
                        </m:r>
                        <m:r>
                          <a:rPr lang="en-US" b="0" i="1" dirty="0">
                            <a:solidFill>
                              <a:schemeClr val="tx1">
                                <a:lumMod val="50000"/>
                                <a:lumOff val="50000"/>
                              </a:schemeClr>
                            </a:solidFill>
                            <a:latin typeface="Cambria Math" panose="02040503050406030204" pitchFamily="18" charset="0"/>
                          </a:rPr>
                          <m:t>(</m:t>
                        </m:r>
                        <m:sSub>
                          <m:sSubPr>
                            <m:ctrlPr>
                              <a:rPr lang="en-US" b="0" i="1" dirty="0">
                                <a:solidFill>
                                  <a:schemeClr val="tx1">
                                    <a:lumMod val="50000"/>
                                    <a:lumOff val="50000"/>
                                  </a:schemeClr>
                                </a:solidFill>
                                <a:latin typeface="Cambria Math" panose="02040503050406030204" pitchFamily="18" charset="0"/>
                              </a:rPr>
                            </m:ctrlPr>
                          </m:sSubPr>
                          <m:e>
                            <m:r>
                              <a:rPr lang="en-US" b="1" i="1" dirty="0">
                                <a:solidFill>
                                  <a:schemeClr val="tx1">
                                    <a:lumMod val="50000"/>
                                    <a:lumOff val="50000"/>
                                  </a:schemeClr>
                                </a:solidFill>
                                <a:latin typeface="Cambria Math" panose="02040503050406030204" pitchFamily="18" charset="0"/>
                              </a:rPr>
                              <m:t>𝒛</m:t>
                            </m:r>
                          </m:e>
                          <m:sub>
                            <m:r>
                              <a:rPr lang="en-US" b="0" i="1" dirty="0">
                                <a:solidFill>
                                  <a:schemeClr val="tx1">
                                    <a:lumMod val="50000"/>
                                    <a:lumOff val="50000"/>
                                  </a:schemeClr>
                                </a:solidFill>
                                <a:latin typeface="Cambria Math" panose="02040503050406030204" pitchFamily="18" charset="0"/>
                              </a:rPr>
                              <m:t>𝑖</m:t>
                            </m:r>
                          </m:sub>
                        </m:sSub>
                        <m:r>
                          <a:rPr lang="en-US" b="0" i="1" dirty="0">
                            <a:solidFill>
                              <a:schemeClr val="tx1">
                                <a:lumMod val="50000"/>
                                <a:lumOff val="50000"/>
                              </a:schemeClr>
                            </a:solidFill>
                            <a:latin typeface="Cambria Math" panose="02040503050406030204" pitchFamily="18" charset="0"/>
                          </a:rPr>
                          <m:t>, </m:t>
                        </m:r>
                        <m:sSub>
                          <m:sSubPr>
                            <m:ctrlPr>
                              <a:rPr lang="en-US" b="0" i="1" dirty="0">
                                <a:solidFill>
                                  <a:schemeClr val="tx1">
                                    <a:lumMod val="50000"/>
                                    <a:lumOff val="50000"/>
                                  </a:schemeClr>
                                </a:solidFill>
                                <a:latin typeface="Cambria Math" panose="02040503050406030204" pitchFamily="18" charset="0"/>
                              </a:rPr>
                            </m:ctrlPr>
                          </m:sSubPr>
                          <m:e>
                            <m:r>
                              <a:rPr lang="en-US" b="1" i="1" dirty="0">
                                <a:solidFill>
                                  <a:schemeClr val="tx1">
                                    <a:lumMod val="50000"/>
                                    <a:lumOff val="50000"/>
                                  </a:schemeClr>
                                </a:solidFill>
                                <a:latin typeface="Cambria Math" panose="02040503050406030204" pitchFamily="18" charset="0"/>
                              </a:rPr>
                              <m:t>𝒘</m:t>
                            </m:r>
                          </m:e>
                          <m:sub>
                            <m:r>
                              <a:rPr lang="en-US" b="0" i="1" dirty="0">
                                <a:solidFill>
                                  <a:schemeClr val="tx1">
                                    <a:lumMod val="50000"/>
                                    <a:lumOff val="50000"/>
                                  </a:schemeClr>
                                </a:solidFill>
                                <a:latin typeface="Cambria Math" panose="02040503050406030204" pitchFamily="18" charset="0"/>
                              </a:rPr>
                              <m:t>𝑖</m:t>
                            </m:r>
                          </m:sub>
                        </m:sSub>
                        <m:r>
                          <a:rPr lang="en-US" b="0" i="1" dirty="0">
                            <a:solidFill>
                              <a:schemeClr val="tx1">
                                <a:lumMod val="50000"/>
                                <a:lumOff val="50000"/>
                              </a:schemeClr>
                            </a:solidFill>
                            <a:latin typeface="Cambria Math" panose="02040503050406030204" pitchFamily="18" charset="0"/>
                          </a:rPr>
                          <m:t>)</m:t>
                        </m:r>
                      </m:e>
                    </m:nary>
                  </m:oMath>
                </a14:m>
                <a:r>
                  <a:rPr lang="en-US" dirty="0">
                    <a:solidFill>
                      <a:schemeClr val="tx1">
                        <a:lumMod val="50000"/>
                        <a:lumOff val="50000"/>
                      </a:schemeClr>
                    </a:solidFill>
                  </a:rPr>
                  <a:t> </a:t>
                </a:r>
                <a:endParaRPr lang="en-US" dirty="0"/>
              </a:p>
              <a:p>
                <a:r>
                  <a:rPr lang="en-US" dirty="0"/>
                  <a:t>In Stochastic Gradient Descent Algorithms we approximate this minimization by incrementally updating the weight vector w as follows: </a:t>
                </a:r>
              </a:p>
              <a:p>
                <a:pPr marL="0" indent="0">
                  <a:buNone/>
                </a:pPr>
                <a14:m>
                  <m:oMathPara xmlns:m="http://schemas.openxmlformats.org/officeDocument/2006/math">
                    <m:oMathParaPr>
                      <m:jc m:val="centerGroup"/>
                    </m:oMathParaPr>
                    <m:oMath xmlns:m="http://schemas.openxmlformats.org/officeDocument/2006/math">
                      <m:sSub>
                        <m:sSubPr>
                          <m:ctrlPr>
                            <a:rPr lang="en-US" b="0" i="1" dirty="0">
                              <a:solidFill>
                                <a:schemeClr val="tx1">
                                  <a:lumMod val="50000"/>
                                  <a:lumOff val="50000"/>
                                </a:schemeClr>
                              </a:solidFill>
                              <a:latin typeface="Cambria Math" panose="02040503050406030204" pitchFamily="18" charset="0"/>
                            </a:rPr>
                          </m:ctrlPr>
                        </m:sSubPr>
                        <m:e>
                          <m:r>
                            <a:rPr lang="en-US" b="1" i="1" dirty="0">
                              <a:solidFill>
                                <a:schemeClr val="tx1">
                                  <a:lumMod val="50000"/>
                                  <a:lumOff val="50000"/>
                                </a:schemeClr>
                              </a:solidFill>
                              <a:latin typeface="Cambria Math" panose="02040503050406030204" pitchFamily="18" charset="0"/>
                            </a:rPr>
                            <m:t>𝒘</m:t>
                          </m:r>
                        </m:e>
                        <m:sub>
                          <m:r>
                            <a:rPr lang="en-US" b="0" i="1" dirty="0">
                              <a:solidFill>
                                <a:schemeClr val="tx1">
                                  <a:lumMod val="50000"/>
                                  <a:lumOff val="50000"/>
                                </a:schemeClr>
                              </a:solidFill>
                              <a:latin typeface="Cambria Math" panose="02040503050406030204" pitchFamily="18" charset="0"/>
                            </a:rPr>
                            <m:t>𝑡</m:t>
                          </m:r>
                          <m:r>
                            <a:rPr lang="en-US" b="0" i="1" dirty="0">
                              <a:solidFill>
                                <a:schemeClr val="tx1">
                                  <a:lumMod val="50000"/>
                                  <a:lumOff val="50000"/>
                                </a:schemeClr>
                              </a:solidFill>
                              <a:latin typeface="Cambria Math" panose="02040503050406030204" pitchFamily="18" charset="0"/>
                            </a:rPr>
                            <m:t>+1</m:t>
                          </m:r>
                        </m:sub>
                      </m:sSub>
                      <m:r>
                        <a:rPr lang="en-US" b="0" i="1" dirty="0">
                          <a:solidFill>
                            <a:schemeClr val="tx1">
                              <a:lumMod val="50000"/>
                              <a:lumOff val="50000"/>
                            </a:schemeClr>
                          </a:solidFill>
                          <a:latin typeface="Cambria Math" panose="02040503050406030204" pitchFamily="18" charset="0"/>
                        </a:rPr>
                        <m:t>=</m:t>
                      </m:r>
                      <m:sSub>
                        <m:sSubPr>
                          <m:ctrlPr>
                            <a:rPr lang="en-US" b="0" i="1" dirty="0">
                              <a:solidFill>
                                <a:schemeClr val="tx1">
                                  <a:lumMod val="50000"/>
                                  <a:lumOff val="50000"/>
                                </a:schemeClr>
                              </a:solidFill>
                              <a:latin typeface="Cambria Math" panose="02040503050406030204" pitchFamily="18" charset="0"/>
                            </a:rPr>
                          </m:ctrlPr>
                        </m:sSubPr>
                        <m:e>
                          <m:r>
                            <a:rPr lang="en-US" b="1" i="1" dirty="0">
                              <a:solidFill>
                                <a:schemeClr val="tx1">
                                  <a:lumMod val="50000"/>
                                  <a:lumOff val="50000"/>
                                </a:schemeClr>
                              </a:solidFill>
                              <a:latin typeface="Cambria Math" panose="02040503050406030204" pitchFamily="18" charset="0"/>
                            </a:rPr>
                            <m:t>𝒘</m:t>
                          </m:r>
                        </m:e>
                        <m:sub>
                          <m:r>
                            <a:rPr lang="en-US" b="0" i="1" dirty="0">
                              <a:solidFill>
                                <a:schemeClr val="tx1">
                                  <a:lumMod val="50000"/>
                                  <a:lumOff val="50000"/>
                                </a:schemeClr>
                              </a:solidFill>
                              <a:latin typeface="Cambria Math" panose="02040503050406030204" pitchFamily="18" charset="0"/>
                            </a:rPr>
                            <m:t>𝑡</m:t>
                          </m:r>
                        </m:sub>
                      </m:sSub>
                      <m:r>
                        <a:rPr lang="en-US" b="0" i="1" dirty="0">
                          <a:solidFill>
                            <a:schemeClr val="tx1">
                              <a:lumMod val="50000"/>
                              <a:lumOff val="50000"/>
                            </a:schemeClr>
                          </a:solidFill>
                          <a:latin typeface="Cambria Math" panose="02040503050406030204" pitchFamily="18" charset="0"/>
                        </a:rPr>
                        <m:t>−</m:t>
                      </m:r>
                      <m:sSub>
                        <m:sSubPr>
                          <m:ctrlPr>
                            <a:rPr lang="en-US" b="0" i="1" dirty="0">
                              <a:solidFill>
                                <a:schemeClr val="tx1">
                                  <a:lumMod val="50000"/>
                                  <a:lumOff val="50000"/>
                                </a:schemeClr>
                              </a:solidFill>
                              <a:latin typeface="Cambria Math" panose="02040503050406030204" pitchFamily="18" charset="0"/>
                            </a:rPr>
                          </m:ctrlPr>
                        </m:sSubPr>
                        <m:e>
                          <m:r>
                            <a:rPr lang="en-US" b="0" i="1" dirty="0">
                              <a:solidFill>
                                <a:schemeClr val="tx1">
                                  <a:lumMod val="50000"/>
                                  <a:lumOff val="50000"/>
                                </a:schemeClr>
                              </a:solidFill>
                              <a:latin typeface="Cambria Math" panose="02040503050406030204" pitchFamily="18" charset="0"/>
                            </a:rPr>
                            <m:t>𝑟</m:t>
                          </m:r>
                        </m:e>
                        <m:sub>
                          <m:r>
                            <a:rPr lang="en-US" b="0" i="1" dirty="0">
                              <a:solidFill>
                                <a:schemeClr val="tx1">
                                  <a:lumMod val="50000"/>
                                  <a:lumOff val="50000"/>
                                </a:schemeClr>
                              </a:solidFill>
                              <a:latin typeface="Cambria Math" panose="02040503050406030204" pitchFamily="18" charset="0"/>
                            </a:rPr>
                            <m:t>𝑡</m:t>
                          </m:r>
                        </m:sub>
                      </m:sSub>
                      <m:sSub>
                        <m:sSubPr>
                          <m:ctrlPr>
                            <a:rPr lang="en-US" b="0" i="1" dirty="0">
                              <a:solidFill>
                                <a:schemeClr val="tx1">
                                  <a:lumMod val="50000"/>
                                  <a:lumOff val="50000"/>
                                </a:schemeClr>
                              </a:solidFill>
                              <a:latin typeface="Cambria Math" panose="02040503050406030204" pitchFamily="18" charset="0"/>
                            </a:rPr>
                          </m:ctrlPr>
                        </m:sSubPr>
                        <m:e>
                          <m:r>
                            <a:rPr lang="en-US" b="1" i="1" dirty="0">
                              <a:solidFill>
                                <a:schemeClr val="tx1">
                                  <a:lumMod val="50000"/>
                                  <a:lumOff val="50000"/>
                                </a:schemeClr>
                              </a:solidFill>
                              <a:latin typeface="Cambria Math" panose="02040503050406030204" pitchFamily="18" charset="0"/>
                            </a:rPr>
                            <m:t>𝒈</m:t>
                          </m:r>
                        </m:e>
                        <m:sub>
                          <m:r>
                            <a:rPr lang="en-US" b="0" i="1" dirty="0">
                              <a:solidFill>
                                <a:schemeClr val="tx1">
                                  <a:lumMod val="50000"/>
                                  <a:lumOff val="50000"/>
                                </a:schemeClr>
                              </a:solidFill>
                              <a:latin typeface="Cambria Math" panose="02040503050406030204" pitchFamily="18" charset="0"/>
                            </a:rPr>
                            <m:t>𝑤</m:t>
                          </m:r>
                        </m:sub>
                      </m:sSub>
                      <m:r>
                        <a:rPr lang="en-US" b="0" i="1" dirty="0">
                          <a:solidFill>
                            <a:schemeClr val="tx1">
                              <a:lumMod val="50000"/>
                              <a:lumOff val="50000"/>
                            </a:schemeClr>
                          </a:solidFill>
                          <a:latin typeface="Cambria Math" panose="02040503050406030204" pitchFamily="18" charset="0"/>
                        </a:rPr>
                        <m:t>𝑄</m:t>
                      </m:r>
                      <m:d>
                        <m:dPr>
                          <m:ctrlPr>
                            <a:rPr lang="en-US" b="0" i="1" dirty="0">
                              <a:solidFill>
                                <a:schemeClr val="tx1">
                                  <a:lumMod val="50000"/>
                                  <a:lumOff val="50000"/>
                                </a:schemeClr>
                              </a:solidFill>
                              <a:latin typeface="Cambria Math" panose="02040503050406030204" pitchFamily="18" charset="0"/>
                            </a:rPr>
                          </m:ctrlPr>
                        </m:dPr>
                        <m:e>
                          <m:sSub>
                            <m:sSubPr>
                              <m:ctrlPr>
                                <a:rPr lang="en-US" b="0" i="1" dirty="0">
                                  <a:solidFill>
                                    <a:schemeClr val="tx1">
                                      <a:lumMod val="50000"/>
                                      <a:lumOff val="50000"/>
                                    </a:schemeClr>
                                  </a:solidFill>
                                  <a:latin typeface="Cambria Math" panose="02040503050406030204" pitchFamily="18" charset="0"/>
                                </a:rPr>
                              </m:ctrlPr>
                            </m:sSubPr>
                            <m:e>
                              <m:r>
                                <a:rPr lang="en-US" b="1" i="1" dirty="0">
                                  <a:solidFill>
                                    <a:schemeClr val="tx1">
                                      <a:lumMod val="50000"/>
                                      <a:lumOff val="50000"/>
                                    </a:schemeClr>
                                  </a:solidFill>
                                  <a:latin typeface="Cambria Math" panose="02040503050406030204" pitchFamily="18" charset="0"/>
                                </a:rPr>
                                <m:t>𝒛</m:t>
                              </m:r>
                            </m:e>
                            <m:sub>
                              <m:r>
                                <a:rPr lang="en-US" b="0" i="1" dirty="0">
                                  <a:solidFill>
                                    <a:schemeClr val="tx1">
                                      <a:lumMod val="50000"/>
                                      <a:lumOff val="50000"/>
                                    </a:schemeClr>
                                  </a:solidFill>
                                  <a:latin typeface="Cambria Math" panose="02040503050406030204" pitchFamily="18" charset="0"/>
                                </a:rPr>
                                <m:t>𝑡</m:t>
                              </m:r>
                            </m:sub>
                          </m:sSub>
                          <m:r>
                            <a:rPr lang="en-US" b="0" i="1" dirty="0">
                              <a:solidFill>
                                <a:schemeClr val="tx1">
                                  <a:lumMod val="50000"/>
                                  <a:lumOff val="50000"/>
                                </a:schemeClr>
                              </a:solidFill>
                              <a:latin typeface="Cambria Math" panose="02040503050406030204" pitchFamily="18" charset="0"/>
                            </a:rPr>
                            <m:t>, </m:t>
                          </m:r>
                          <m:sSub>
                            <m:sSubPr>
                              <m:ctrlPr>
                                <a:rPr lang="en-US" b="0" i="1" dirty="0">
                                  <a:solidFill>
                                    <a:schemeClr val="tx1">
                                      <a:lumMod val="50000"/>
                                      <a:lumOff val="50000"/>
                                    </a:schemeClr>
                                  </a:solidFill>
                                  <a:latin typeface="Cambria Math" panose="02040503050406030204" pitchFamily="18" charset="0"/>
                                </a:rPr>
                              </m:ctrlPr>
                            </m:sSubPr>
                            <m:e>
                              <m:r>
                                <a:rPr lang="en-US" b="1" i="1" dirty="0">
                                  <a:solidFill>
                                    <a:schemeClr val="tx1">
                                      <a:lumMod val="50000"/>
                                      <a:lumOff val="50000"/>
                                    </a:schemeClr>
                                  </a:solidFill>
                                  <a:latin typeface="Cambria Math" panose="02040503050406030204" pitchFamily="18" charset="0"/>
                                </a:rPr>
                                <m:t>𝒘</m:t>
                              </m:r>
                            </m:e>
                            <m:sub>
                              <m:r>
                                <a:rPr lang="en-US" b="0" i="1" dirty="0">
                                  <a:solidFill>
                                    <a:schemeClr val="tx1">
                                      <a:lumMod val="50000"/>
                                      <a:lumOff val="50000"/>
                                    </a:schemeClr>
                                  </a:solidFill>
                                  <a:latin typeface="Cambria Math" panose="02040503050406030204" pitchFamily="18" charset="0"/>
                                </a:rPr>
                                <m:t>𝑡</m:t>
                              </m:r>
                            </m:sub>
                          </m:sSub>
                        </m:e>
                      </m:d>
                      <m:r>
                        <a:rPr lang="en-US" b="0" i="1" dirty="0">
                          <a:solidFill>
                            <a:schemeClr val="tx1">
                              <a:lumMod val="50000"/>
                              <a:lumOff val="50000"/>
                            </a:schemeClr>
                          </a:solidFill>
                          <a:latin typeface="Cambria Math" panose="02040503050406030204" pitchFamily="18" charset="0"/>
                        </a:rPr>
                        <m:t>=</m:t>
                      </m:r>
                      <m:sSub>
                        <m:sSubPr>
                          <m:ctrlPr>
                            <a:rPr lang="en-US" b="0" i="1" dirty="0">
                              <a:solidFill>
                                <a:schemeClr val="tx1">
                                  <a:lumMod val="50000"/>
                                  <a:lumOff val="50000"/>
                                </a:schemeClr>
                              </a:solidFill>
                              <a:latin typeface="Cambria Math" panose="02040503050406030204" pitchFamily="18" charset="0"/>
                            </a:rPr>
                          </m:ctrlPr>
                        </m:sSubPr>
                        <m:e>
                          <m:r>
                            <a:rPr lang="en-US" b="1" i="1" dirty="0">
                              <a:solidFill>
                                <a:schemeClr val="tx1">
                                  <a:lumMod val="50000"/>
                                  <a:lumOff val="50000"/>
                                </a:schemeClr>
                              </a:solidFill>
                              <a:latin typeface="Cambria Math" panose="02040503050406030204" pitchFamily="18" charset="0"/>
                            </a:rPr>
                            <m:t>𝒘</m:t>
                          </m:r>
                        </m:e>
                        <m:sub>
                          <m:r>
                            <a:rPr lang="en-US" b="0" i="1" dirty="0">
                              <a:solidFill>
                                <a:schemeClr val="tx1">
                                  <a:lumMod val="50000"/>
                                  <a:lumOff val="50000"/>
                                </a:schemeClr>
                              </a:solidFill>
                              <a:latin typeface="Cambria Math" panose="02040503050406030204" pitchFamily="18" charset="0"/>
                            </a:rPr>
                            <m:t>𝑡</m:t>
                          </m:r>
                        </m:sub>
                      </m:sSub>
                      <m:r>
                        <a:rPr lang="en-US" b="0" i="1" dirty="0">
                          <a:solidFill>
                            <a:schemeClr val="tx1">
                              <a:lumMod val="50000"/>
                              <a:lumOff val="50000"/>
                            </a:schemeClr>
                          </a:solidFill>
                          <a:latin typeface="Cambria Math" panose="02040503050406030204" pitchFamily="18" charset="0"/>
                        </a:rPr>
                        <m:t>−</m:t>
                      </m:r>
                      <m:sSub>
                        <m:sSubPr>
                          <m:ctrlPr>
                            <a:rPr lang="en-US" b="0" i="1" dirty="0">
                              <a:solidFill>
                                <a:schemeClr val="tx1">
                                  <a:lumMod val="50000"/>
                                  <a:lumOff val="50000"/>
                                </a:schemeClr>
                              </a:solidFill>
                              <a:latin typeface="Cambria Math" panose="02040503050406030204" pitchFamily="18" charset="0"/>
                            </a:rPr>
                          </m:ctrlPr>
                        </m:sSubPr>
                        <m:e>
                          <m:r>
                            <a:rPr lang="en-US" b="0" i="1" dirty="0">
                              <a:solidFill>
                                <a:schemeClr val="tx1">
                                  <a:lumMod val="50000"/>
                                  <a:lumOff val="50000"/>
                                </a:schemeClr>
                              </a:solidFill>
                              <a:latin typeface="Cambria Math" panose="02040503050406030204" pitchFamily="18" charset="0"/>
                            </a:rPr>
                            <m:t>𝑟</m:t>
                          </m:r>
                        </m:e>
                        <m:sub>
                          <m:r>
                            <a:rPr lang="en-US" b="0" i="1" dirty="0">
                              <a:solidFill>
                                <a:schemeClr val="tx1">
                                  <a:lumMod val="50000"/>
                                  <a:lumOff val="50000"/>
                                </a:schemeClr>
                              </a:solidFill>
                              <a:latin typeface="Cambria Math" panose="02040503050406030204" pitchFamily="18" charset="0"/>
                            </a:rPr>
                            <m:t>𝑡</m:t>
                          </m:r>
                        </m:sub>
                      </m:sSub>
                      <m:sSub>
                        <m:sSubPr>
                          <m:ctrlPr>
                            <a:rPr lang="en-US" b="0" i="1" dirty="0">
                              <a:solidFill>
                                <a:schemeClr val="tx1">
                                  <a:lumMod val="50000"/>
                                  <a:lumOff val="50000"/>
                                </a:schemeClr>
                              </a:solidFill>
                              <a:latin typeface="Cambria Math" panose="02040503050406030204" pitchFamily="18" charset="0"/>
                            </a:rPr>
                          </m:ctrlPr>
                        </m:sSubPr>
                        <m:e>
                          <m:r>
                            <a:rPr lang="en-US" b="1" i="1" dirty="0">
                              <a:solidFill>
                                <a:schemeClr val="tx1">
                                  <a:lumMod val="50000"/>
                                  <a:lumOff val="50000"/>
                                </a:schemeClr>
                              </a:solidFill>
                              <a:latin typeface="Cambria Math" panose="02040503050406030204" pitchFamily="18" charset="0"/>
                            </a:rPr>
                            <m:t>𝒈</m:t>
                          </m:r>
                        </m:e>
                        <m:sub>
                          <m:r>
                            <a:rPr lang="en-US" b="0" i="1" dirty="0">
                              <a:solidFill>
                                <a:schemeClr val="tx1">
                                  <a:lumMod val="50000"/>
                                  <a:lumOff val="50000"/>
                                </a:schemeClr>
                              </a:solidFill>
                              <a:latin typeface="Cambria Math" panose="02040503050406030204" pitchFamily="18" charset="0"/>
                            </a:rPr>
                            <m:t>𝑡</m:t>
                          </m:r>
                        </m:sub>
                      </m:sSub>
                    </m:oMath>
                  </m:oMathPara>
                </a14:m>
                <a:endParaRPr lang="en-US" dirty="0">
                  <a:solidFill>
                    <a:schemeClr val="tx1">
                      <a:lumMod val="50000"/>
                      <a:lumOff val="50000"/>
                    </a:schemeClr>
                  </a:solidFill>
                </a:endParaRPr>
              </a:p>
              <a:p>
                <a:pPr lvl="1"/>
                <a:r>
                  <a:rPr lang="en-US" dirty="0"/>
                  <a:t>Where </a:t>
                </a:r>
                <a14:m>
                  <m:oMath xmlns:m="http://schemas.openxmlformats.org/officeDocument/2006/math">
                    <m:sSub>
                      <m:sSubPr>
                        <m:ctrlPr>
                          <a:rPr lang="en-US" i="1" dirty="0">
                            <a:solidFill>
                              <a:schemeClr val="tx1">
                                <a:lumMod val="50000"/>
                                <a:lumOff val="50000"/>
                              </a:schemeClr>
                            </a:solidFill>
                            <a:latin typeface="Cambria Math" panose="02040503050406030204" pitchFamily="18" charset="0"/>
                          </a:rPr>
                        </m:ctrlPr>
                      </m:sSubPr>
                      <m:e>
                        <m:r>
                          <a:rPr lang="en-US" b="1" i="1" dirty="0">
                            <a:solidFill>
                              <a:schemeClr val="tx1">
                                <a:lumMod val="50000"/>
                                <a:lumOff val="50000"/>
                              </a:schemeClr>
                            </a:solidFill>
                            <a:latin typeface="Cambria Math" panose="02040503050406030204" pitchFamily="18" charset="0"/>
                          </a:rPr>
                          <m:t>𝒈</m:t>
                        </m:r>
                      </m:e>
                      <m:sub>
                        <m:r>
                          <a:rPr lang="en-US" i="1" dirty="0">
                            <a:solidFill>
                              <a:schemeClr val="tx1">
                                <a:lumMod val="50000"/>
                                <a:lumOff val="50000"/>
                              </a:schemeClr>
                            </a:solidFill>
                            <a:latin typeface="Cambria Math" panose="02040503050406030204" pitchFamily="18" charset="0"/>
                          </a:rPr>
                          <m:t>𝑡</m:t>
                        </m:r>
                      </m:sub>
                    </m:sSub>
                    <m:r>
                      <a:rPr lang="en-US" b="0" i="1" dirty="0">
                        <a:solidFill>
                          <a:schemeClr val="tx1">
                            <a:lumMod val="50000"/>
                            <a:lumOff val="50000"/>
                          </a:schemeClr>
                        </a:solidFill>
                        <a:latin typeface="Cambria Math" panose="02040503050406030204" pitchFamily="18" charset="0"/>
                      </a:rPr>
                      <m:t>=</m:t>
                    </m:r>
                    <m:sSub>
                      <m:sSubPr>
                        <m:ctrlPr>
                          <a:rPr lang="en-US" b="1" i="1" dirty="0">
                            <a:solidFill>
                              <a:schemeClr val="tx1">
                                <a:lumMod val="50000"/>
                                <a:lumOff val="50000"/>
                              </a:schemeClr>
                            </a:solidFill>
                            <a:latin typeface="Cambria Math" panose="02040503050406030204" pitchFamily="18" charset="0"/>
                          </a:rPr>
                        </m:ctrlPr>
                      </m:sSubPr>
                      <m:e>
                        <m:r>
                          <a:rPr lang="en-US" b="1" i="1" dirty="0">
                            <a:solidFill>
                              <a:schemeClr val="tx1">
                                <a:lumMod val="50000"/>
                                <a:lumOff val="50000"/>
                              </a:schemeClr>
                            </a:solidFill>
                            <a:latin typeface="Cambria Math" panose="02040503050406030204" pitchFamily="18" charset="0"/>
                          </a:rPr>
                          <m:t>𝒈</m:t>
                        </m:r>
                      </m:e>
                      <m:sub>
                        <m:r>
                          <a:rPr lang="en-US" b="1" i="1" dirty="0">
                            <a:solidFill>
                              <a:schemeClr val="tx1">
                                <a:lumMod val="50000"/>
                                <a:lumOff val="50000"/>
                              </a:schemeClr>
                            </a:solidFill>
                            <a:latin typeface="Cambria Math" panose="02040503050406030204" pitchFamily="18" charset="0"/>
                          </a:rPr>
                          <m:t>𝒘</m:t>
                        </m:r>
                      </m:sub>
                    </m:sSub>
                    <m:r>
                      <a:rPr lang="en-US" i="1" dirty="0">
                        <a:solidFill>
                          <a:schemeClr val="tx1">
                            <a:lumMod val="50000"/>
                            <a:lumOff val="50000"/>
                          </a:schemeClr>
                        </a:solidFill>
                        <a:latin typeface="Cambria Math" panose="02040503050406030204" pitchFamily="18" charset="0"/>
                      </a:rPr>
                      <m:t>𝑄</m:t>
                    </m:r>
                    <m:d>
                      <m:dPr>
                        <m:ctrlPr>
                          <a:rPr lang="en-US" i="1" dirty="0">
                            <a:solidFill>
                              <a:schemeClr val="tx1">
                                <a:lumMod val="50000"/>
                                <a:lumOff val="50000"/>
                              </a:schemeClr>
                            </a:solidFill>
                            <a:latin typeface="Cambria Math" panose="02040503050406030204" pitchFamily="18" charset="0"/>
                          </a:rPr>
                        </m:ctrlPr>
                      </m:dPr>
                      <m:e>
                        <m:sSub>
                          <m:sSubPr>
                            <m:ctrlPr>
                              <a:rPr lang="en-US" i="1" dirty="0">
                                <a:solidFill>
                                  <a:schemeClr val="tx1">
                                    <a:lumMod val="50000"/>
                                    <a:lumOff val="50000"/>
                                  </a:schemeClr>
                                </a:solidFill>
                                <a:latin typeface="Cambria Math" panose="02040503050406030204" pitchFamily="18" charset="0"/>
                              </a:rPr>
                            </m:ctrlPr>
                          </m:sSubPr>
                          <m:e>
                            <m:r>
                              <a:rPr lang="en-US" b="1" i="1" dirty="0">
                                <a:solidFill>
                                  <a:schemeClr val="tx1">
                                    <a:lumMod val="50000"/>
                                    <a:lumOff val="50000"/>
                                  </a:schemeClr>
                                </a:solidFill>
                                <a:latin typeface="Cambria Math" panose="02040503050406030204" pitchFamily="18" charset="0"/>
                              </a:rPr>
                              <m:t>𝒛</m:t>
                            </m:r>
                          </m:e>
                          <m:sub>
                            <m:r>
                              <a:rPr lang="en-US" i="1" dirty="0">
                                <a:solidFill>
                                  <a:schemeClr val="tx1">
                                    <a:lumMod val="50000"/>
                                    <a:lumOff val="50000"/>
                                  </a:schemeClr>
                                </a:solidFill>
                                <a:latin typeface="Cambria Math" panose="02040503050406030204" pitchFamily="18" charset="0"/>
                              </a:rPr>
                              <m:t>𝑡</m:t>
                            </m:r>
                          </m:sub>
                        </m:sSub>
                        <m:r>
                          <a:rPr lang="en-US" i="1" dirty="0">
                            <a:solidFill>
                              <a:schemeClr val="tx1">
                                <a:lumMod val="50000"/>
                                <a:lumOff val="50000"/>
                              </a:schemeClr>
                            </a:solidFill>
                            <a:latin typeface="Cambria Math" panose="02040503050406030204" pitchFamily="18" charset="0"/>
                          </a:rPr>
                          <m:t>, </m:t>
                        </m:r>
                        <m:sSub>
                          <m:sSubPr>
                            <m:ctrlPr>
                              <a:rPr lang="en-US" i="1" dirty="0">
                                <a:solidFill>
                                  <a:schemeClr val="tx1">
                                    <a:lumMod val="50000"/>
                                    <a:lumOff val="50000"/>
                                  </a:schemeClr>
                                </a:solidFill>
                                <a:latin typeface="Cambria Math" panose="02040503050406030204" pitchFamily="18" charset="0"/>
                              </a:rPr>
                            </m:ctrlPr>
                          </m:sSubPr>
                          <m:e>
                            <m:r>
                              <a:rPr lang="en-US" b="1" i="1" dirty="0">
                                <a:solidFill>
                                  <a:schemeClr val="tx1">
                                    <a:lumMod val="50000"/>
                                    <a:lumOff val="50000"/>
                                  </a:schemeClr>
                                </a:solidFill>
                                <a:latin typeface="Cambria Math" panose="02040503050406030204" pitchFamily="18" charset="0"/>
                              </a:rPr>
                              <m:t>𝒘</m:t>
                            </m:r>
                          </m:e>
                          <m:sub>
                            <m:r>
                              <a:rPr lang="en-US" i="1" dirty="0">
                                <a:solidFill>
                                  <a:schemeClr val="tx1">
                                    <a:lumMod val="50000"/>
                                    <a:lumOff val="50000"/>
                                  </a:schemeClr>
                                </a:solidFill>
                                <a:latin typeface="Cambria Math" panose="02040503050406030204" pitchFamily="18" charset="0"/>
                              </a:rPr>
                              <m:t>𝑡</m:t>
                            </m:r>
                          </m:sub>
                        </m:sSub>
                      </m:e>
                    </m:d>
                  </m:oMath>
                </a14:m>
                <a:r>
                  <a:rPr lang="en-US" dirty="0"/>
                  <a:t> is the gradient with respect to </a:t>
                </a:r>
                <a14:m>
                  <m:oMath xmlns:m="http://schemas.openxmlformats.org/officeDocument/2006/math">
                    <m:r>
                      <a:rPr lang="en-US" b="1" i="1" dirty="0">
                        <a:latin typeface="Cambria Math" panose="02040503050406030204" pitchFamily="18" charset="0"/>
                      </a:rPr>
                      <m:t>𝒘</m:t>
                    </m:r>
                  </m:oMath>
                </a14:m>
                <a:r>
                  <a:rPr lang="en-US" dirty="0"/>
                  <a:t> at time </a:t>
                </a:r>
                <a14:m>
                  <m:oMath xmlns:m="http://schemas.openxmlformats.org/officeDocument/2006/math">
                    <m:r>
                      <a:rPr lang="en-US" b="0" i="1" dirty="0">
                        <a:latin typeface="Cambria Math" panose="02040503050406030204" pitchFamily="18" charset="0"/>
                      </a:rPr>
                      <m:t>𝑡</m:t>
                    </m:r>
                  </m:oMath>
                </a14:m>
                <a:r>
                  <a:rPr lang="en-US" dirty="0"/>
                  <a:t>. </a:t>
                </a:r>
              </a:p>
              <a:p>
                <a:r>
                  <a:rPr lang="en-US" dirty="0"/>
                  <a:t>The difference between algorithms now amounts to choosing a different loss function </a:t>
                </a:r>
                <a14:m>
                  <m:oMath xmlns:m="http://schemas.openxmlformats.org/officeDocument/2006/math">
                    <m:r>
                      <a:rPr lang="en-US" i="1" dirty="0" smtClean="0">
                        <a:solidFill>
                          <a:schemeClr val="tx1">
                            <a:lumMod val="50000"/>
                            <a:lumOff val="50000"/>
                          </a:schemeClr>
                        </a:solidFill>
                        <a:latin typeface="Cambria Math" panose="02040503050406030204" pitchFamily="18" charset="0"/>
                      </a:rPr>
                      <m:t>𝑄</m:t>
                    </m:r>
                    <m:r>
                      <a:rPr lang="en-US" i="1" dirty="0" smtClean="0">
                        <a:solidFill>
                          <a:schemeClr val="tx1">
                            <a:lumMod val="50000"/>
                            <a:lumOff val="50000"/>
                          </a:schemeClr>
                        </a:solidFill>
                        <a:latin typeface="Cambria Math" panose="02040503050406030204" pitchFamily="18" charset="0"/>
                      </a:rPr>
                      <m:t>(</m:t>
                    </m:r>
                    <m:r>
                      <a:rPr lang="en-US" b="1" i="1" dirty="0">
                        <a:solidFill>
                          <a:schemeClr val="tx1">
                            <a:lumMod val="50000"/>
                            <a:lumOff val="50000"/>
                          </a:schemeClr>
                        </a:solidFill>
                        <a:latin typeface="Cambria Math" panose="02040503050406030204" pitchFamily="18" charset="0"/>
                      </a:rPr>
                      <m:t>𝒛</m:t>
                    </m:r>
                    <m:r>
                      <a:rPr lang="en-US" b="1" i="1" dirty="0">
                        <a:solidFill>
                          <a:schemeClr val="tx1">
                            <a:lumMod val="50000"/>
                            <a:lumOff val="50000"/>
                          </a:schemeClr>
                        </a:solidFill>
                        <a:latin typeface="Cambria Math" panose="02040503050406030204" pitchFamily="18" charset="0"/>
                      </a:rPr>
                      <m:t>, </m:t>
                    </m:r>
                    <m:r>
                      <a:rPr lang="en-US" b="1" i="1" dirty="0">
                        <a:solidFill>
                          <a:schemeClr val="tx1">
                            <a:lumMod val="50000"/>
                            <a:lumOff val="50000"/>
                          </a:schemeClr>
                        </a:solidFill>
                        <a:latin typeface="Cambria Math" panose="02040503050406030204" pitchFamily="18" charset="0"/>
                      </a:rPr>
                      <m:t>𝒘</m:t>
                    </m:r>
                    <m:r>
                      <a:rPr lang="en-US" b="0" i="1" dirty="0">
                        <a:solidFill>
                          <a:schemeClr val="tx1">
                            <a:lumMod val="50000"/>
                            <a:lumOff val="50000"/>
                          </a:schemeClr>
                        </a:solidFill>
                        <a:latin typeface="Cambria Math" panose="02040503050406030204" pitchFamily="18" charset="0"/>
                      </a:rPr>
                      <m:t>)</m:t>
                    </m:r>
                  </m:oMath>
                </a14:m>
                <a:endParaRPr lang="en-US" dirty="0"/>
              </a:p>
            </p:txBody>
          </p:sp>
        </mc:Choice>
        <mc:Fallback xmlns="">
          <p:sp>
            <p:nvSpPr>
              <p:cNvPr id="1064963" name="Rectangle 3"/>
              <p:cNvSpPr>
                <a:spLocks noGrp="1" noRot="1" noChangeAspect="1" noMove="1" noResize="1" noEditPoints="1" noAdjustHandles="1" noChangeArrowheads="1" noChangeShapeType="1" noTextEdit="1"/>
              </p:cNvSpPr>
              <p:nvPr>
                <p:ph idx="1"/>
              </p:nvPr>
            </p:nvSpPr>
            <p:spPr>
              <a:xfrm>
                <a:off x="310152" y="1008201"/>
                <a:ext cx="8229600" cy="3690798"/>
              </a:xfrm>
              <a:blipFill>
                <a:blip r:embed="rId4"/>
                <a:stretch>
                  <a:fillRect l="-889" t="-2475"/>
                </a:stretch>
              </a:blipFill>
            </p:spPr>
            <p:txBody>
              <a:bodyPr/>
              <a:lstStyle/>
              <a:p>
                <a:r>
                  <a:rPr lang="en-US">
                    <a:noFill/>
                  </a:rPr>
                  <a:t> </a:t>
                </a:r>
              </a:p>
            </p:txBody>
          </p:sp>
        </mc:Fallback>
      </mc:AlternateContent>
    </p:spTree>
    <p:extLst>
      <p:ext uri="{BB962C8B-B14F-4D97-AF65-F5344CB8AC3E}">
        <p14:creationId xmlns:p14="http://schemas.microsoft.com/office/powerpoint/2010/main" val="2305499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6496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6496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6496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6496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8B55282-317A-43EB-838B-19EE27B69F7E}"/>
              </a:ext>
            </a:extLst>
          </p:cNvPr>
          <p:cNvSpPr/>
          <p:nvPr/>
        </p:nvSpPr>
        <p:spPr>
          <a:xfrm>
            <a:off x="1220386" y="3647675"/>
            <a:ext cx="3474720" cy="274320"/>
          </a:xfrm>
          <a:prstGeom prst="rect">
            <a:avLst/>
          </a:prstGeom>
          <a:solidFill>
            <a:srgbClr val="FFFFCC"/>
          </a:solidFill>
          <a:ln w="19050">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0C921938-476A-4922-BE24-3B8F6A2854D9}" type="slidenum">
              <a:rPr lang="en-US" smtClean="0"/>
              <a:pPr/>
              <a:t>61</a:t>
            </a:fld>
            <a:endParaRPr lang="en-US" dirty="0"/>
          </a:p>
        </p:txBody>
      </p:sp>
      <p:sp>
        <p:nvSpPr>
          <p:cNvPr id="1064962" name="Rectangle 2"/>
          <p:cNvSpPr>
            <a:spLocks noGrp="1" noChangeArrowheads="1"/>
          </p:cNvSpPr>
          <p:nvPr>
            <p:ph type="title"/>
          </p:nvPr>
        </p:nvSpPr>
        <p:spPr/>
        <p:txBody>
          <a:bodyPr/>
          <a:lstStyle/>
          <a:p>
            <a:r>
              <a:rPr lang="en-US" dirty="0"/>
              <a:t>General Stochastic Gradient Algorithms </a:t>
            </a:r>
          </a:p>
        </p:txBody>
      </p:sp>
      <mc:AlternateContent xmlns:mc="http://schemas.openxmlformats.org/markup-compatibility/2006" xmlns:a14="http://schemas.microsoft.com/office/drawing/2010/main">
        <mc:Choice Requires="a14">
          <p:sp>
            <p:nvSpPr>
              <p:cNvPr id="1064963" name="Rectangle 3"/>
              <p:cNvSpPr>
                <a:spLocks noGrp="1" noChangeArrowheads="1"/>
              </p:cNvSpPr>
              <p:nvPr>
                <p:ph idx="1"/>
              </p:nvPr>
            </p:nvSpPr>
            <p:spPr/>
            <p:txBody>
              <a:bodyPr>
                <a:normAutofit fontScale="70000" lnSpcReduction="20000"/>
              </a:bodyPr>
              <a:lstStyle/>
              <a:p>
                <a:pPr marL="0" indent="0">
                  <a:buNone/>
                </a:pP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b="1" i="1" dirty="0" smtClean="0">
                              <a:latin typeface="Cambria Math" panose="02040503050406030204" pitchFamily="18" charset="0"/>
                            </a:rPr>
                            <m:t>𝒘</m:t>
                          </m:r>
                        </m:e>
                        <m:sub>
                          <m:r>
                            <a:rPr lang="en-US" i="1" dirty="0">
                              <a:latin typeface="Cambria Math" panose="02040503050406030204" pitchFamily="18" charset="0"/>
                            </a:rPr>
                            <m:t>𝑡</m:t>
                          </m:r>
                          <m:r>
                            <a:rPr lang="en-US" i="1" dirty="0">
                              <a:latin typeface="Cambria Math" panose="02040503050406030204" pitchFamily="18" charset="0"/>
                            </a:rPr>
                            <m:t>+1</m:t>
                          </m:r>
                        </m:sub>
                      </m:sSub>
                      <m:r>
                        <a:rPr lang="en-US" i="1" dirty="0" smtClean="0">
                          <a:latin typeface="Cambria Math" panose="02040503050406030204" pitchFamily="18" charset="0"/>
                        </a:rPr>
                        <m:t> = </m:t>
                      </m:r>
                      <m:sSub>
                        <m:sSubPr>
                          <m:ctrlPr>
                            <a:rPr lang="en-US" b="1" i="1" dirty="0" smtClean="0">
                              <a:latin typeface="Cambria Math" panose="02040503050406030204" pitchFamily="18" charset="0"/>
                            </a:rPr>
                          </m:ctrlPr>
                        </m:sSubPr>
                        <m:e>
                          <m:r>
                            <a:rPr lang="en-US" b="1" i="1" dirty="0" smtClean="0">
                              <a:latin typeface="Cambria Math" panose="02040503050406030204" pitchFamily="18" charset="0"/>
                            </a:rPr>
                            <m:t>𝒘</m:t>
                          </m:r>
                        </m:e>
                        <m:sub>
                          <m:r>
                            <a:rPr lang="en-US" i="1" dirty="0" err="1">
                              <a:latin typeface="Cambria Math" panose="02040503050406030204" pitchFamily="18" charset="0"/>
                            </a:rPr>
                            <m:t>𝑡</m:t>
                          </m:r>
                        </m:sub>
                      </m:sSub>
                      <m:r>
                        <a:rPr lang="en-US" i="1" dirty="0">
                          <a:latin typeface="Cambria Math" panose="02040503050406030204" pitchFamily="18" charset="0"/>
                        </a:rPr>
                        <m:t> – </m:t>
                      </m:r>
                      <m:sSub>
                        <m:sSubPr>
                          <m:ctrlPr>
                            <a:rPr lang="en-US" b="0" i="1" dirty="0" smtClean="0">
                              <a:latin typeface="Cambria Math" panose="02040503050406030204" pitchFamily="18" charset="0"/>
                            </a:rPr>
                          </m:ctrlPr>
                        </m:sSubPr>
                        <m:e>
                          <m:r>
                            <a:rPr lang="en-US" i="1" dirty="0" err="1">
                              <a:latin typeface="Cambria Math" panose="02040503050406030204" pitchFamily="18" charset="0"/>
                            </a:rPr>
                            <m:t>𝑟</m:t>
                          </m:r>
                        </m:e>
                        <m:sub>
                          <m:r>
                            <a:rPr lang="en-US" i="1" dirty="0" err="1">
                              <a:latin typeface="Cambria Math" panose="02040503050406030204" pitchFamily="18" charset="0"/>
                            </a:rPr>
                            <m:t>𝑡</m:t>
                          </m:r>
                        </m:sub>
                      </m:sSub>
                      <m:r>
                        <a:rPr lang="en-US" i="1" dirty="0">
                          <a:latin typeface="Cambria Math" panose="02040503050406030204" pitchFamily="18" charset="0"/>
                        </a:rPr>
                        <m:t> </m:t>
                      </m:r>
                      <m:sSub>
                        <m:sSubPr>
                          <m:ctrlPr>
                            <a:rPr lang="en-US" b="1" i="1" dirty="0" smtClean="0">
                              <a:latin typeface="Cambria Math" panose="02040503050406030204" pitchFamily="18" charset="0"/>
                            </a:rPr>
                          </m:ctrlPr>
                        </m:sSubPr>
                        <m:e>
                          <m:r>
                            <a:rPr lang="en-US" b="1" i="1" dirty="0" err="1">
                              <a:latin typeface="Cambria Math" panose="02040503050406030204" pitchFamily="18" charset="0"/>
                            </a:rPr>
                            <m:t>𝒈</m:t>
                          </m:r>
                        </m:e>
                        <m:sub>
                          <m:r>
                            <a:rPr lang="en-US" b="1" i="1" dirty="0" err="1">
                              <a:latin typeface="Cambria Math" panose="02040503050406030204" pitchFamily="18" charset="0"/>
                            </a:rPr>
                            <m:t>𝒘</m:t>
                          </m:r>
                        </m:sub>
                      </m:sSub>
                      <m:r>
                        <a:rPr lang="en-US" i="1" dirty="0">
                          <a:latin typeface="Cambria Math" panose="02040503050406030204" pitchFamily="18" charset="0"/>
                        </a:rPr>
                        <m:t> </m:t>
                      </m:r>
                      <m:r>
                        <a:rPr lang="en-US" i="1" dirty="0">
                          <a:latin typeface="Cambria Math" panose="02040503050406030204" pitchFamily="18" charset="0"/>
                        </a:rPr>
                        <m:t>𝑄</m:t>
                      </m:r>
                      <m:r>
                        <a:rPr lang="en-US" i="1" dirty="0">
                          <a:latin typeface="Cambria Math" panose="02040503050406030204" pitchFamily="18" charset="0"/>
                        </a:rPr>
                        <m:t>(</m:t>
                      </m:r>
                      <m:sSub>
                        <m:sSubPr>
                          <m:ctrlPr>
                            <a:rPr lang="en-US" b="1" i="1" dirty="0" smtClean="0">
                              <a:latin typeface="Cambria Math" panose="02040503050406030204" pitchFamily="18" charset="0"/>
                            </a:rPr>
                          </m:ctrlPr>
                        </m:sSubPr>
                        <m:e>
                          <m:r>
                            <a:rPr lang="en-US" b="1" i="1" dirty="0" err="1">
                              <a:latin typeface="Cambria Math" panose="02040503050406030204" pitchFamily="18" charset="0"/>
                            </a:rPr>
                            <m:t>𝒙</m:t>
                          </m:r>
                        </m:e>
                        <m:sub>
                          <m:r>
                            <a:rPr lang="en-US" i="1" dirty="0" err="1">
                              <a:latin typeface="Cambria Math" panose="02040503050406030204" pitchFamily="18" charset="0"/>
                            </a:rPr>
                            <m:t>𝑡</m:t>
                          </m:r>
                        </m:sub>
                      </m:sSub>
                      <m:r>
                        <a:rPr lang="en-US" i="1" dirty="0">
                          <a:latin typeface="Cambria Math" panose="02040503050406030204" pitchFamily="18" charset="0"/>
                        </a:rPr>
                        <m:t>, </m:t>
                      </m:r>
                      <m:sSub>
                        <m:sSubPr>
                          <m:ctrlPr>
                            <a:rPr lang="en-US" b="0" i="1" dirty="0" smtClean="0">
                              <a:latin typeface="Cambria Math" panose="02040503050406030204" pitchFamily="18" charset="0"/>
                            </a:rPr>
                          </m:ctrlPr>
                        </m:sSubPr>
                        <m:e>
                          <m:r>
                            <a:rPr lang="en-US" i="1" dirty="0" err="1">
                              <a:latin typeface="Cambria Math" panose="02040503050406030204" pitchFamily="18" charset="0"/>
                            </a:rPr>
                            <m:t>𝑦</m:t>
                          </m:r>
                        </m:e>
                        <m:sub>
                          <m:r>
                            <a:rPr lang="en-US" i="1" dirty="0" err="1">
                              <a:latin typeface="Cambria Math" panose="02040503050406030204" pitchFamily="18" charset="0"/>
                            </a:rPr>
                            <m:t>𝑡</m:t>
                          </m:r>
                        </m:sub>
                      </m:sSub>
                      <m:r>
                        <a:rPr lang="en-US" i="1" dirty="0">
                          <a:latin typeface="Cambria Math" panose="02040503050406030204" pitchFamily="18" charset="0"/>
                        </a:rPr>
                        <m:t>, </m:t>
                      </m:r>
                      <m:sSub>
                        <m:sSubPr>
                          <m:ctrlPr>
                            <a:rPr lang="en-US" b="0" i="1" dirty="0" smtClean="0">
                              <a:latin typeface="Cambria Math" panose="02040503050406030204" pitchFamily="18" charset="0"/>
                            </a:rPr>
                          </m:ctrlPr>
                        </m:sSubPr>
                        <m:e>
                          <m:r>
                            <a:rPr lang="en-US" b="1" i="1" dirty="0" err="1">
                              <a:latin typeface="Cambria Math" panose="02040503050406030204" pitchFamily="18" charset="0"/>
                            </a:rPr>
                            <m:t>𝒘</m:t>
                          </m:r>
                        </m:e>
                        <m:sub>
                          <m:r>
                            <a:rPr lang="en-US" b="0" i="1" dirty="0" smtClean="0">
                              <a:latin typeface="Cambria Math" panose="02040503050406030204" pitchFamily="18" charset="0"/>
                            </a:rPr>
                            <m:t>𝑡</m:t>
                          </m:r>
                        </m:sub>
                      </m:sSub>
                      <m:r>
                        <a:rPr lang="en-US" i="1" dirty="0">
                          <a:latin typeface="Cambria Math" panose="02040503050406030204" pitchFamily="18" charset="0"/>
                        </a:rPr>
                        <m:t>) = </m:t>
                      </m:r>
                      <m:sSub>
                        <m:sSubPr>
                          <m:ctrlPr>
                            <a:rPr lang="en-US" b="1" i="1" dirty="0" smtClean="0">
                              <a:latin typeface="Cambria Math" panose="02040503050406030204" pitchFamily="18" charset="0"/>
                            </a:rPr>
                          </m:ctrlPr>
                        </m:sSubPr>
                        <m:e>
                          <m:r>
                            <a:rPr lang="en-US" b="1" i="1" dirty="0" err="1">
                              <a:latin typeface="Cambria Math" panose="02040503050406030204" pitchFamily="18" charset="0"/>
                            </a:rPr>
                            <m:t>𝒘</m:t>
                          </m:r>
                        </m:e>
                        <m:sub>
                          <m:r>
                            <a:rPr lang="en-US" i="1" dirty="0" err="1">
                              <a:latin typeface="Cambria Math" panose="02040503050406030204" pitchFamily="18" charset="0"/>
                            </a:rPr>
                            <m:t>𝑡</m:t>
                          </m:r>
                        </m:sub>
                      </m:sSub>
                      <m:r>
                        <a:rPr lang="en-US" i="1" dirty="0">
                          <a:latin typeface="Cambria Math" panose="02040503050406030204" pitchFamily="18" charset="0"/>
                        </a:rPr>
                        <m:t> – </m:t>
                      </m:r>
                      <m:sSub>
                        <m:sSubPr>
                          <m:ctrlPr>
                            <a:rPr lang="en-US" b="0" i="1" dirty="0" smtClean="0">
                              <a:latin typeface="Cambria Math" panose="02040503050406030204" pitchFamily="18" charset="0"/>
                            </a:rPr>
                          </m:ctrlPr>
                        </m:sSubPr>
                        <m:e>
                          <m:r>
                            <a:rPr lang="en-US" i="1" dirty="0" err="1">
                              <a:latin typeface="Cambria Math" panose="02040503050406030204" pitchFamily="18" charset="0"/>
                            </a:rPr>
                            <m:t>𝑟</m:t>
                          </m:r>
                        </m:e>
                        <m:sub>
                          <m:r>
                            <a:rPr lang="en-US" i="1" dirty="0" err="1">
                              <a:latin typeface="Cambria Math" panose="02040503050406030204" pitchFamily="18" charset="0"/>
                            </a:rPr>
                            <m:t>𝑡</m:t>
                          </m:r>
                        </m:sub>
                      </m:sSub>
                      <m:r>
                        <a:rPr lang="en-US" i="1" dirty="0">
                          <a:latin typeface="Cambria Math" panose="02040503050406030204" pitchFamily="18" charset="0"/>
                        </a:rPr>
                        <m:t> </m:t>
                      </m:r>
                      <m:sSub>
                        <m:sSubPr>
                          <m:ctrlPr>
                            <a:rPr lang="en-US" b="1" i="1" dirty="0" smtClean="0">
                              <a:latin typeface="Cambria Math" panose="02040503050406030204" pitchFamily="18" charset="0"/>
                            </a:rPr>
                          </m:ctrlPr>
                        </m:sSubPr>
                        <m:e>
                          <m:r>
                            <a:rPr lang="en-US" b="1" i="1" dirty="0" err="1">
                              <a:latin typeface="Cambria Math" panose="02040503050406030204" pitchFamily="18" charset="0"/>
                            </a:rPr>
                            <m:t>𝒈</m:t>
                          </m:r>
                        </m:e>
                        <m:sub>
                          <m:r>
                            <a:rPr lang="en-US" i="1" dirty="0" err="1">
                              <a:latin typeface="Cambria Math" panose="02040503050406030204" pitchFamily="18" charset="0"/>
                            </a:rPr>
                            <m:t>𝑡</m:t>
                          </m:r>
                        </m:sub>
                      </m:sSub>
                    </m:oMath>
                  </m:oMathPara>
                </a14:m>
                <a:endParaRPr lang="en-US" dirty="0"/>
              </a:p>
              <a:p>
                <a:endParaRPr lang="en-US" dirty="0"/>
              </a:p>
              <a:p>
                <a:pPr lvl="1"/>
                <a:r>
                  <a:rPr lang="en-US" dirty="0">
                    <a:solidFill>
                      <a:srgbClr val="FF0000"/>
                    </a:solidFill>
                  </a:rPr>
                  <a:t>LMS:</a:t>
                </a:r>
                <a:r>
                  <a:rPr lang="en-US" dirty="0"/>
                  <a:t> </a:t>
                </a:r>
                <a14:m>
                  <m:oMath xmlns:m="http://schemas.openxmlformats.org/officeDocument/2006/math">
                    <m:r>
                      <a:rPr lang="en-US" i="1" dirty="0" smtClean="0">
                        <a:latin typeface="Cambria Math" panose="02040503050406030204" pitchFamily="18" charset="0"/>
                      </a:rPr>
                      <m:t>𝑄</m:t>
                    </m:r>
                    <m:d>
                      <m:dPr>
                        <m:ctrlPr>
                          <a:rPr lang="en-US" i="1" dirty="0" smtClean="0">
                            <a:latin typeface="Cambria Math" panose="02040503050406030204" pitchFamily="18" charset="0"/>
                          </a:rPr>
                        </m:ctrlPr>
                      </m:dPr>
                      <m:e>
                        <m:d>
                          <m:dPr>
                            <m:ctrlPr>
                              <a:rPr lang="en-US" i="1" dirty="0" smtClean="0">
                                <a:latin typeface="Cambria Math" panose="02040503050406030204" pitchFamily="18" charset="0"/>
                              </a:rPr>
                            </m:ctrlPr>
                          </m:dPr>
                          <m:e>
                            <m:r>
                              <a:rPr lang="en-US" b="1" i="1" dirty="0" smtClean="0">
                                <a:latin typeface="Cambria Math" panose="02040503050406030204" pitchFamily="18" charset="0"/>
                              </a:rPr>
                              <m:t>𝒙</m:t>
                            </m:r>
                            <m:r>
                              <a:rPr lang="en-US" i="1" dirty="0" smtClean="0">
                                <a:latin typeface="Cambria Math" panose="02040503050406030204" pitchFamily="18" charset="0"/>
                              </a:rPr>
                              <m:t>, </m:t>
                            </m:r>
                            <m:r>
                              <a:rPr lang="en-US" i="1" dirty="0" smtClean="0">
                                <a:latin typeface="Cambria Math" panose="02040503050406030204" pitchFamily="18" charset="0"/>
                              </a:rPr>
                              <m:t>𝑦</m:t>
                            </m:r>
                          </m:e>
                        </m:d>
                        <m:r>
                          <a:rPr lang="en-US" i="1" dirty="0" smtClean="0">
                            <a:latin typeface="Cambria Math" panose="02040503050406030204" pitchFamily="18" charset="0"/>
                          </a:rPr>
                          <m:t>, </m:t>
                        </m:r>
                        <m:r>
                          <a:rPr lang="en-US" b="1" i="1" dirty="0" smtClean="0">
                            <a:latin typeface="Cambria Math" panose="02040503050406030204" pitchFamily="18" charset="0"/>
                          </a:rPr>
                          <m:t>𝒘</m:t>
                        </m:r>
                      </m:e>
                    </m:d>
                    <m:r>
                      <a:rPr lang="en-US" i="1" dirty="0" smtClean="0">
                        <a:latin typeface="Cambria Math" panose="02040503050406030204" pitchFamily="18" charset="0"/>
                      </a:rPr>
                      <m:t>=</m:t>
                    </m:r>
                    <m:f>
                      <m:fPr>
                        <m:ctrlPr>
                          <a:rPr lang="en-US" b="1" i="1" dirty="0" smtClean="0">
                            <a:latin typeface="Cambria Math" panose="02040503050406030204" pitchFamily="18" charset="0"/>
                          </a:rPr>
                        </m:ctrlPr>
                      </m:fPr>
                      <m:num>
                        <m:r>
                          <a:rPr lang="en-US" i="1" dirty="0" smtClean="0">
                            <a:latin typeface="Cambria Math" panose="02040503050406030204" pitchFamily="18" charset="0"/>
                          </a:rPr>
                          <m:t>1</m:t>
                        </m:r>
                      </m:num>
                      <m:den>
                        <m:r>
                          <a:rPr lang="en-US" i="1" dirty="0" smtClean="0">
                            <a:latin typeface="Cambria Math" panose="02040503050406030204" pitchFamily="18" charset="0"/>
                          </a:rPr>
                          <m:t>2</m:t>
                        </m:r>
                      </m:den>
                    </m:f>
                    <m:sSup>
                      <m:sSupPr>
                        <m:ctrlPr>
                          <a:rPr lang="en-US" b="0" i="1" dirty="0" smtClean="0">
                            <a:latin typeface="Cambria Math" panose="02040503050406030204" pitchFamily="18" charset="0"/>
                          </a:rPr>
                        </m:ctrlPr>
                      </m:sSupPr>
                      <m:e>
                        <m:d>
                          <m:dPr>
                            <m:ctrlPr>
                              <a:rPr lang="en-US" i="1" dirty="0" smtClean="0">
                                <a:latin typeface="Cambria Math" panose="02040503050406030204" pitchFamily="18" charset="0"/>
                              </a:rPr>
                            </m:ctrlPr>
                          </m:dPr>
                          <m:e>
                            <m:r>
                              <a:rPr lang="en-US" i="1" dirty="0" smtClean="0">
                                <a:latin typeface="Cambria Math" panose="02040503050406030204" pitchFamily="18" charset="0"/>
                              </a:rPr>
                              <m:t>𝑦</m:t>
                            </m:r>
                            <m:r>
                              <a:rPr lang="en-US" i="1" dirty="0" smtClean="0">
                                <a:latin typeface="Cambria Math" panose="02040503050406030204" pitchFamily="18" charset="0"/>
                              </a:rPr>
                              <m:t> – </m:t>
                            </m:r>
                            <m:sSup>
                              <m:sSupPr>
                                <m:ctrlPr>
                                  <a:rPr lang="en-US" b="1" i="1" dirty="0" smtClean="0">
                                    <a:latin typeface="Cambria Math" panose="02040503050406030204" pitchFamily="18" charset="0"/>
                                  </a:rPr>
                                </m:ctrlPr>
                              </m:sSupPr>
                              <m:e>
                                <m:r>
                                  <a:rPr lang="en-US" b="1" i="1" dirty="0" smtClean="0">
                                    <a:latin typeface="Cambria Math" panose="02040503050406030204" pitchFamily="18" charset="0"/>
                                  </a:rPr>
                                  <m:t>𝒘</m:t>
                                </m:r>
                              </m:e>
                              <m:sup>
                                <m:r>
                                  <a:rPr lang="en-US" i="1" dirty="0" smtClean="0">
                                    <a:latin typeface="Cambria Math" panose="02040503050406030204" pitchFamily="18" charset="0"/>
                                  </a:rPr>
                                  <m:t>𝑇</m:t>
                                </m:r>
                              </m:sup>
                            </m:sSup>
                            <m:r>
                              <a:rPr lang="en-US" i="1" dirty="0" smtClean="0">
                                <a:latin typeface="Cambria Math" panose="02040503050406030204" pitchFamily="18" charset="0"/>
                              </a:rPr>
                              <m:t> </m:t>
                            </m:r>
                            <m:r>
                              <a:rPr lang="en-US" b="1" i="1" dirty="0" smtClean="0">
                                <a:latin typeface="Cambria Math" panose="02040503050406030204" pitchFamily="18" charset="0"/>
                              </a:rPr>
                              <m:t>𝒙</m:t>
                            </m:r>
                          </m:e>
                        </m:d>
                      </m:e>
                      <m:sup>
                        <m:r>
                          <a:rPr lang="en-US" i="1" dirty="0" smtClean="0">
                            <a:latin typeface="Cambria Math" panose="02040503050406030204" pitchFamily="18" charset="0"/>
                          </a:rPr>
                          <m:t>2</m:t>
                        </m:r>
                      </m:sup>
                    </m:sSup>
                    <m:r>
                      <a:rPr lang="en-US" i="1" dirty="0" smtClean="0">
                        <a:latin typeface="Cambria Math" panose="02040503050406030204" pitchFamily="18" charset="0"/>
                      </a:rPr>
                      <m:t> </m:t>
                    </m:r>
                  </m:oMath>
                </a14:m>
                <a:endParaRPr lang="en-US" dirty="0"/>
              </a:p>
              <a:p>
                <a:pPr lvl="1"/>
                <a:r>
                  <a:rPr lang="en-US" dirty="0"/>
                  <a:t>Computing the gradient leads to the update rule (Also called </a:t>
                </a:r>
                <a:r>
                  <a:rPr lang="en-US" dirty="0" err="1"/>
                  <a:t>Widrow’s</a:t>
                </a:r>
                <a:r>
                  <a:rPr lang="en-US" dirty="0"/>
                  <a:t> Adaline):    </a:t>
                </a:r>
              </a:p>
              <a:p>
                <a:pPr marL="457200" lvl="1" indent="0">
                  <a:buNone/>
                </a:pPr>
                <a14:m>
                  <m:oMathPara xmlns:m="http://schemas.openxmlformats.org/officeDocument/2006/math">
                    <m:oMathParaPr>
                      <m:jc m:val="centerGroup"/>
                    </m:oMathParaPr>
                    <m:oMath xmlns:m="http://schemas.openxmlformats.org/officeDocument/2006/math">
                      <m:sSub>
                        <m:sSubPr>
                          <m:ctrlPr>
                            <a:rPr lang="en-US" b="1" i="1" dirty="0" smtClean="0">
                              <a:solidFill>
                                <a:srgbClr val="FF0000"/>
                              </a:solidFill>
                              <a:latin typeface="Cambria Math" panose="02040503050406030204" pitchFamily="18" charset="0"/>
                            </a:rPr>
                          </m:ctrlPr>
                        </m:sSubPr>
                        <m:e>
                          <m:r>
                            <a:rPr lang="en-US" b="1" i="1" dirty="0" smtClean="0">
                              <a:solidFill>
                                <a:srgbClr val="FF0000"/>
                              </a:solidFill>
                              <a:latin typeface="Cambria Math" panose="02040503050406030204" pitchFamily="18" charset="0"/>
                            </a:rPr>
                            <m:t>𝒘</m:t>
                          </m:r>
                        </m:e>
                        <m:sub>
                          <m:r>
                            <a:rPr lang="en-US" i="1" dirty="0">
                              <a:solidFill>
                                <a:srgbClr val="FF0000"/>
                              </a:solidFill>
                              <a:latin typeface="Cambria Math" panose="02040503050406030204" pitchFamily="18" charset="0"/>
                            </a:rPr>
                            <m:t>𝑡</m:t>
                          </m:r>
                          <m:r>
                            <a:rPr lang="en-US" i="1" dirty="0">
                              <a:solidFill>
                                <a:srgbClr val="FF0000"/>
                              </a:solidFill>
                              <a:latin typeface="Cambria Math" panose="02040503050406030204" pitchFamily="18" charset="0"/>
                            </a:rPr>
                            <m:t>+1</m:t>
                          </m:r>
                        </m:sub>
                      </m:sSub>
                      <m:r>
                        <a:rPr lang="en-US" i="1" dirty="0">
                          <a:solidFill>
                            <a:srgbClr val="FF0000"/>
                          </a:solidFill>
                          <a:latin typeface="Cambria Math" panose="02040503050406030204" pitchFamily="18" charset="0"/>
                        </a:rPr>
                        <m:t> = </m:t>
                      </m:r>
                      <m:sSub>
                        <m:sSubPr>
                          <m:ctrlPr>
                            <a:rPr lang="en-US" b="0" i="1" dirty="0" smtClean="0">
                              <a:solidFill>
                                <a:srgbClr val="FF0000"/>
                              </a:solidFill>
                              <a:latin typeface="Cambria Math" panose="02040503050406030204" pitchFamily="18" charset="0"/>
                            </a:rPr>
                          </m:ctrlPr>
                        </m:sSubPr>
                        <m:e>
                          <m:r>
                            <a:rPr lang="en-US" b="1" i="1" dirty="0" err="1">
                              <a:solidFill>
                                <a:srgbClr val="FF0000"/>
                              </a:solidFill>
                              <a:latin typeface="Cambria Math" panose="02040503050406030204" pitchFamily="18" charset="0"/>
                            </a:rPr>
                            <m:t>𝒘</m:t>
                          </m:r>
                        </m:e>
                        <m:sub>
                          <m:r>
                            <a:rPr lang="en-US" i="1" dirty="0" err="1">
                              <a:solidFill>
                                <a:srgbClr val="FF0000"/>
                              </a:solidFill>
                              <a:latin typeface="Cambria Math" panose="02040503050406030204" pitchFamily="18" charset="0"/>
                            </a:rPr>
                            <m:t>𝑡</m:t>
                          </m:r>
                        </m:sub>
                      </m:sSub>
                      <m:r>
                        <a:rPr lang="en-US" i="1" dirty="0">
                          <a:solidFill>
                            <a:srgbClr val="FF0000"/>
                          </a:solidFill>
                          <a:latin typeface="Cambria Math" panose="02040503050406030204" pitchFamily="18" charset="0"/>
                        </a:rPr>
                        <m:t> + </m:t>
                      </m:r>
                      <m:r>
                        <a:rPr lang="en-US" i="1" dirty="0">
                          <a:solidFill>
                            <a:srgbClr val="FF0000"/>
                          </a:solidFill>
                          <a:latin typeface="Cambria Math" panose="02040503050406030204" pitchFamily="18" charset="0"/>
                        </a:rPr>
                        <m:t>𝑟</m:t>
                      </m:r>
                      <m:r>
                        <a:rPr lang="en-US" i="1" dirty="0">
                          <a:solidFill>
                            <a:srgbClr val="FF0000"/>
                          </a:solidFill>
                          <a:latin typeface="Cambria Math" panose="02040503050406030204" pitchFamily="18" charset="0"/>
                        </a:rPr>
                        <m:t> </m:t>
                      </m:r>
                      <m:d>
                        <m:dPr>
                          <m:ctrlPr>
                            <a:rPr lang="en-US" b="0" i="1" dirty="0">
                              <a:solidFill>
                                <a:srgbClr val="FF0000"/>
                              </a:solidFill>
                              <a:latin typeface="Cambria Math" panose="02040503050406030204" pitchFamily="18" charset="0"/>
                            </a:rPr>
                          </m:ctrlPr>
                        </m:dPr>
                        <m:e>
                          <m:sSub>
                            <m:sSubPr>
                              <m:ctrlPr>
                                <a:rPr lang="en-US" b="0" i="1" dirty="0" smtClean="0">
                                  <a:solidFill>
                                    <a:srgbClr val="FF0000"/>
                                  </a:solidFill>
                                  <a:latin typeface="Cambria Math" panose="02040503050406030204" pitchFamily="18" charset="0"/>
                                </a:rPr>
                              </m:ctrlPr>
                            </m:sSubPr>
                            <m:e>
                              <m:r>
                                <a:rPr lang="en-US" i="1" dirty="0" err="1">
                                  <a:solidFill>
                                    <a:srgbClr val="FF0000"/>
                                  </a:solidFill>
                                  <a:latin typeface="Cambria Math" panose="02040503050406030204" pitchFamily="18" charset="0"/>
                                </a:rPr>
                                <m:t>𝑦</m:t>
                              </m:r>
                            </m:e>
                            <m:sub>
                              <m:r>
                                <a:rPr lang="en-US" i="1" dirty="0" err="1">
                                  <a:solidFill>
                                    <a:srgbClr val="FF0000"/>
                                  </a:solidFill>
                                  <a:latin typeface="Cambria Math" panose="02040503050406030204" pitchFamily="18" charset="0"/>
                                </a:rPr>
                                <m:t>𝑡</m:t>
                              </m:r>
                            </m:sub>
                          </m:sSub>
                          <m:r>
                            <a:rPr lang="en-US" i="1" dirty="0">
                              <a:solidFill>
                                <a:srgbClr val="FF0000"/>
                              </a:solidFill>
                              <a:latin typeface="Cambria Math" panose="02040503050406030204" pitchFamily="18" charset="0"/>
                            </a:rPr>
                            <m:t> </m:t>
                          </m:r>
                          <m:r>
                            <a:rPr lang="en-US" i="1" dirty="0" smtClean="0">
                              <a:solidFill>
                                <a:srgbClr val="FF0000"/>
                              </a:solidFill>
                              <a:latin typeface="Cambria Math" panose="02040503050406030204" pitchFamily="18" charset="0"/>
                            </a:rPr>
                            <m:t>–</m:t>
                          </m:r>
                          <m:sSubSup>
                            <m:sSubSupPr>
                              <m:ctrlPr>
                                <a:rPr lang="en-US" b="0" i="1" dirty="0" smtClean="0">
                                  <a:solidFill>
                                    <a:srgbClr val="FF0000"/>
                                  </a:solidFill>
                                  <a:latin typeface="Cambria Math" panose="02040503050406030204" pitchFamily="18" charset="0"/>
                                </a:rPr>
                              </m:ctrlPr>
                            </m:sSubSupPr>
                            <m:e>
                              <m:r>
                                <a:rPr lang="en-US" b="1" i="1" dirty="0" smtClean="0">
                                  <a:solidFill>
                                    <a:srgbClr val="FF0000"/>
                                  </a:solidFill>
                                  <a:latin typeface="Cambria Math" panose="02040503050406030204" pitchFamily="18" charset="0"/>
                                </a:rPr>
                                <m:t>𝒘</m:t>
                              </m:r>
                            </m:e>
                            <m:sub>
                              <m:r>
                                <a:rPr lang="en-US" b="0" i="1" dirty="0" smtClean="0">
                                  <a:solidFill>
                                    <a:srgbClr val="FF0000"/>
                                  </a:solidFill>
                                  <a:latin typeface="Cambria Math" panose="02040503050406030204" pitchFamily="18" charset="0"/>
                                </a:rPr>
                                <m:t>𝑡</m:t>
                              </m:r>
                            </m:sub>
                            <m:sup>
                              <m:r>
                                <a:rPr lang="en-US" b="0" i="1" dirty="0" smtClean="0">
                                  <a:solidFill>
                                    <a:srgbClr val="FF0000"/>
                                  </a:solidFill>
                                  <a:latin typeface="Cambria Math" panose="02040503050406030204" pitchFamily="18" charset="0"/>
                                </a:rPr>
                                <m:t>𝑇</m:t>
                              </m:r>
                            </m:sup>
                          </m:sSubSup>
                          <m:sSub>
                            <m:sSubPr>
                              <m:ctrlPr>
                                <a:rPr lang="en-US" b="1" i="1" dirty="0" smtClean="0">
                                  <a:solidFill>
                                    <a:srgbClr val="FF0000"/>
                                  </a:solidFill>
                                  <a:latin typeface="Cambria Math" panose="02040503050406030204" pitchFamily="18" charset="0"/>
                                </a:rPr>
                              </m:ctrlPr>
                            </m:sSubPr>
                            <m:e>
                              <m:r>
                                <a:rPr lang="en-US" b="1" i="1" dirty="0" err="1" smtClean="0">
                                  <a:solidFill>
                                    <a:srgbClr val="FF0000"/>
                                  </a:solidFill>
                                  <a:latin typeface="Cambria Math" panose="02040503050406030204" pitchFamily="18" charset="0"/>
                                </a:rPr>
                                <m:t>𝒙</m:t>
                              </m:r>
                            </m:e>
                            <m:sub>
                              <m:r>
                                <a:rPr lang="en-US" i="1" dirty="0" err="1" smtClean="0">
                                  <a:solidFill>
                                    <a:srgbClr val="FF0000"/>
                                  </a:solidFill>
                                  <a:latin typeface="Cambria Math" panose="02040503050406030204" pitchFamily="18" charset="0"/>
                                </a:rPr>
                                <m:t>𝑡</m:t>
                              </m:r>
                            </m:sub>
                          </m:sSub>
                        </m:e>
                      </m:d>
                      <m:sSub>
                        <m:sSubPr>
                          <m:ctrlPr>
                            <a:rPr lang="en-US" b="1" i="1" dirty="0" smtClean="0">
                              <a:solidFill>
                                <a:srgbClr val="FF0000"/>
                              </a:solidFill>
                              <a:latin typeface="Cambria Math" panose="02040503050406030204" pitchFamily="18" charset="0"/>
                            </a:rPr>
                          </m:ctrlPr>
                        </m:sSubPr>
                        <m:e>
                          <m:r>
                            <a:rPr lang="en-US" b="1" i="1" dirty="0" err="1">
                              <a:solidFill>
                                <a:srgbClr val="FF0000"/>
                              </a:solidFill>
                              <a:latin typeface="Cambria Math" panose="02040503050406030204" pitchFamily="18" charset="0"/>
                            </a:rPr>
                            <m:t>𝒙</m:t>
                          </m:r>
                        </m:e>
                        <m:sub>
                          <m:r>
                            <a:rPr lang="en-US" i="1" dirty="0" err="1">
                              <a:solidFill>
                                <a:srgbClr val="FF0000"/>
                              </a:solidFill>
                              <a:latin typeface="Cambria Math" panose="02040503050406030204" pitchFamily="18" charset="0"/>
                            </a:rPr>
                            <m:t>𝑡</m:t>
                          </m:r>
                        </m:sub>
                      </m:sSub>
                      <m:r>
                        <a:rPr lang="en-US" i="1" dirty="0">
                          <a:solidFill>
                            <a:srgbClr val="FF0000"/>
                          </a:solidFill>
                          <a:latin typeface="Cambria Math" panose="02040503050406030204" pitchFamily="18" charset="0"/>
                        </a:rPr>
                        <m:t> </m:t>
                      </m:r>
                    </m:oMath>
                  </m:oMathPara>
                </a14:m>
                <a:endParaRPr lang="en-US" dirty="0">
                  <a:solidFill>
                    <a:srgbClr val="FF0000"/>
                  </a:solidFill>
                </a:endParaRPr>
              </a:p>
              <a:p>
                <a:pPr lvl="1"/>
                <a:r>
                  <a:rPr lang="en-US" dirty="0"/>
                  <a:t>Here, even though we make binary </a:t>
                </a:r>
                <a:r>
                  <a:rPr lang="en-US" b="1" dirty="0"/>
                  <a:t>predictions</a:t>
                </a:r>
                <a:r>
                  <a:rPr lang="en-US" dirty="0"/>
                  <a:t> based </a:t>
                </a:r>
                <a:r>
                  <a:rPr lang="en-US" i="0" dirty="0"/>
                  <a:t>on</a:t>
                </a:r>
                <a14:m>
                  <m:oMath xmlns:m="http://schemas.openxmlformats.org/officeDocument/2006/math">
                    <m:r>
                      <a:rPr lang="en-US" i="1" dirty="0" smtClean="0">
                        <a:latin typeface="Cambria Math" panose="02040503050406030204" pitchFamily="18" charset="0"/>
                      </a:rPr>
                      <m:t> </m:t>
                    </m:r>
                    <m:r>
                      <a:rPr lang="en-US" b="1" i="1" dirty="0" err="1">
                        <a:latin typeface="Cambria Math" panose="02040503050406030204" pitchFamily="18" charset="0"/>
                      </a:rPr>
                      <m:t>𝒔𝒈𝒏</m:t>
                    </m:r>
                    <m:r>
                      <a:rPr lang="en-US" b="1" i="1" dirty="0">
                        <a:latin typeface="Cambria Math" panose="02040503050406030204" pitchFamily="18" charset="0"/>
                      </a:rPr>
                      <m:t>⁡(</m:t>
                    </m:r>
                    <m:sSup>
                      <m:sSupPr>
                        <m:ctrlPr>
                          <a:rPr lang="en-US" b="1" i="1" dirty="0" smtClean="0">
                            <a:latin typeface="Cambria Math" panose="02040503050406030204" pitchFamily="18" charset="0"/>
                          </a:rPr>
                        </m:ctrlPr>
                      </m:sSupPr>
                      <m:e>
                        <m:r>
                          <a:rPr lang="en-US" b="1" i="1" dirty="0">
                            <a:latin typeface="Cambria Math" panose="02040503050406030204" pitchFamily="18" charset="0"/>
                          </a:rPr>
                          <m:t>𝒘</m:t>
                        </m:r>
                      </m:e>
                      <m:sup>
                        <m:r>
                          <a:rPr lang="en-US" b="1" i="1" dirty="0">
                            <a:latin typeface="Cambria Math" panose="02040503050406030204" pitchFamily="18" charset="0"/>
                          </a:rPr>
                          <m:t>𝑻</m:t>
                        </m:r>
                      </m:sup>
                    </m:sSup>
                    <m:r>
                      <a:rPr lang="en-US" b="1" i="1" dirty="0">
                        <a:latin typeface="Cambria Math" panose="02040503050406030204" pitchFamily="18" charset="0"/>
                      </a:rPr>
                      <m:t> </m:t>
                    </m:r>
                    <m:r>
                      <a:rPr lang="en-US" b="1" i="1" dirty="0">
                        <a:latin typeface="Cambria Math" panose="02040503050406030204" pitchFamily="18" charset="0"/>
                      </a:rPr>
                      <m:t>𝒙</m:t>
                    </m:r>
                    <m:r>
                      <a:rPr lang="en-US" b="1" i="1" dirty="0">
                        <a:latin typeface="Cambria Math" panose="02040503050406030204" pitchFamily="18" charset="0"/>
                      </a:rPr>
                      <m:t>)</m:t>
                    </m:r>
                  </m:oMath>
                </a14:m>
                <a:r>
                  <a:rPr lang="en-US" b="1" dirty="0"/>
                  <a:t> </a:t>
                </a:r>
                <a:r>
                  <a:rPr lang="en-US" dirty="0"/>
                  <a:t>we do not take the sign of the dot-product into account in the loss.</a:t>
                </a:r>
              </a:p>
              <a:p>
                <a:pPr lvl="1"/>
                <a:endParaRPr lang="en-US" dirty="0"/>
              </a:p>
              <a:p>
                <a:pPr lvl="1"/>
                <a:r>
                  <a:rPr lang="en-US" dirty="0"/>
                  <a:t>Another common loss function is:</a:t>
                </a:r>
              </a:p>
              <a:p>
                <a:pPr lvl="1"/>
                <a:r>
                  <a:rPr lang="en-US" dirty="0">
                    <a:solidFill>
                      <a:srgbClr val="FF0000"/>
                    </a:solidFill>
                  </a:rPr>
                  <a:t>Hinge loss: </a:t>
                </a:r>
              </a:p>
              <a:p>
                <a:pPr marL="457200" lvl="1" indent="0">
                  <a:buNone/>
                </a:pPr>
                <a:r>
                  <a:rPr lang="en-US" dirty="0"/>
                  <a:t>        </a:t>
                </a:r>
                <a14:m>
                  <m:oMath xmlns:m="http://schemas.openxmlformats.org/officeDocument/2006/math">
                    <m:r>
                      <a:rPr lang="en-US" i="1" dirty="0" smtClean="0">
                        <a:latin typeface="Cambria Math" panose="02040503050406030204" pitchFamily="18" charset="0"/>
                      </a:rPr>
                      <m:t>𝑄</m:t>
                    </m:r>
                    <m:r>
                      <a:rPr lang="en-US" i="1" dirty="0" smtClean="0">
                        <a:latin typeface="Cambria Math" panose="02040503050406030204" pitchFamily="18" charset="0"/>
                      </a:rPr>
                      <m:t>((</m:t>
                    </m:r>
                    <m:r>
                      <a:rPr lang="en-US" b="1" i="1" dirty="0" smtClean="0">
                        <a:latin typeface="Cambria Math" panose="02040503050406030204" pitchFamily="18" charset="0"/>
                      </a:rPr>
                      <m:t>𝒙</m:t>
                    </m:r>
                    <m:r>
                      <a:rPr lang="en-US" i="1" dirty="0" smtClean="0">
                        <a:latin typeface="Cambria Math" panose="02040503050406030204" pitchFamily="18" charset="0"/>
                      </a:rPr>
                      <m:t>, </m:t>
                    </m:r>
                    <m:r>
                      <a:rPr lang="en-US" i="1" dirty="0" smtClean="0">
                        <a:latin typeface="Cambria Math" panose="02040503050406030204" pitchFamily="18" charset="0"/>
                      </a:rPr>
                      <m:t>𝑦</m:t>
                    </m:r>
                    <m:r>
                      <a:rPr lang="en-US" i="1" dirty="0" smtClean="0">
                        <a:latin typeface="Cambria Math" panose="02040503050406030204" pitchFamily="18" charset="0"/>
                      </a:rPr>
                      <m:t>), </m:t>
                    </m:r>
                    <m:r>
                      <a:rPr lang="en-US" b="1" i="1" dirty="0" smtClean="0">
                        <a:latin typeface="Cambria Math" panose="02040503050406030204" pitchFamily="18" charset="0"/>
                      </a:rPr>
                      <m:t>𝒘</m:t>
                    </m:r>
                    <m:r>
                      <a:rPr lang="en-US" i="1" dirty="0" smtClean="0">
                        <a:latin typeface="Cambria Math" panose="02040503050406030204" pitchFamily="18" charset="0"/>
                      </a:rPr>
                      <m:t>) = </m:t>
                    </m:r>
                    <m:r>
                      <m:rPr>
                        <m:sty m:val="p"/>
                      </m:rPr>
                      <a:rPr lang="en-US" i="1" dirty="0" smtClean="0">
                        <a:latin typeface="Cambria Math" panose="02040503050406030204" pitchFamily="18" charset="0"/>
                      </a:rPr>
                      <m:t>max</m:t>
                    </m:r>
                    <m:r>
                      <a:rPr lang="en-US" i="1" dirty="0" smtClean="0">
                        <a:latin typeface="Cambria Math" panose="02040503050406030204" pitchFamily="18" charset="0"/>
                      </a:rPr>
                      <m:t>⁡(0, 1 − </m:t>
                    </m:r>
                    <m:r>
                      <a:rPr lang="en-US" i="1" dirty="0" smtClean="0">
                        <a:latin typeface="Cambria Math" panose="02040503050406030204" pitchFamily="18" charset="0"/>
                      </a:rPr>
                      <m:t>𝑦</m:t>
                    </m:r>
                    <m:r>
                      <a:rPr lang="en-US" i="1" dirty="0" smtClean="0">
                        <a:latin typeface="Cambria Math" panose="02040503050406030204" pitchFamily="18" charset="0"/>
                      </a:rPr>
                      <m:t> </m:t>
                    </m:r>
                    <m:sSup>
                      <m:sSupPr>
                        <m:ctrlPr>
                          <a:rPr lang="en-US" b="1" i="1" dirty="0" smtClean="0">
                            <a:latin typeface="Cambria Math" panose="02040503050406030204" pitchFamily="18" charset="0"/>
                          </a:rPr>
                        </m:ctrlPr>
                      </m:sSupPr>
                      <m:e>
                        <m:r>
                          <a:rPr lang="en-US" b="1" i="1" dirty="0" smtClean="0">
                            <a:latin typeface="Cambria Math" panose="02040503050406030204" pitchFamily="18" charset="0"/>
                          </a:rPr>
                          <m:t>𝒘</m:t>
                        </m:r>
                      </m:e>
                      <m:sup>
                        <m:r>
                          <a:rPr lang="en-US" i="1" dirty="0" smtClean="0">
                            <a:latin typeface="Cambria Math" panose="02040503050406030204" pitchFamily="18" charset="0"/>
                          </a:rPr>
                          <m:t>𝑇</m:t>
                        </m:r>
                      </m:sup>
                    </m:sSup>
                    <m:r>
                      <a:rPr lang="en-US" i="1" dirty="0" smtClean="0">
                        <a:latin typeface="Cambria Math" panose="02040503050406030204" pitchFamily="18" charset="0"/>
                      </a:rPr>
                      <m:t> </m:t>
                    </m:r>
                    <m:r>
                      <a:rPr lang="en-US" b="1" i="1" dirty="0" smtClean="0">
                        <a:latin typeface="Cambria Math" panose="02040503050406030204" pitchFamily="18" charset="0"/>
                      </a:rPr>
                      <m:t>𝒙</m:t>
                    </m:r>
                    <m:r>
                      <a:rPr lang="en-US" i="1" dirty="0" smtClean="0">
                        <a:latin typeface="Cambria Math" panose="02040503050406030204" pitchFamily="18" charset="0"/>
                      </a:rPr>
                      <m:t>) </m:t>
                    </m:r>
                  </m:oMath>
                </a14:m>
                <a:endParaRPr lang="en-US" dirty="0"/>
              </a:p>
              <a:p>
                <a:pPr lvl="1"/>
                <a:r>
                  <a:rPr lang="en-US" dirty="0"/>
                  <a:t>Computing the gradient leads to the perceptron update rule:</a:t>
                </a:r>
              </a:p>
              <a:p>
                <a:pPr lvl="1"/>
                <a:r>
                  <a:rPr lang="en-US" dirty="0">
                    <a:solidFill>
                      <a:srgbClr val="0000FF"/>
                    </a:solidFill>
                  </a:rPr>
                  <a:t>g = 0 </a:t>
                </a:r>
                <a:r>
                  <a:rPr lang="en-US" dirty="0"/>
                  <a:t>if If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𝑦</m:t>
                        </m:r>
                      </m:e>
                      <m:sub>
                        <m:r>
                          <a:rPr lang="en-US" i="1" dirty="0">
                            <a:latin typeface="Cambria Math" panose="02040503050406030204" pitchFamily="18" charset="0"/>
                          </a:rPr>
                          <m:t>𝑖</m:t>
                        </m:r>
                      </m:sub>
                    </m:sSub>
                    <m:r>
                      <a:rPr lang="en-US" i="1" dirty="0">
                        <a:latin typeface="Cambria Math" panose="02040503050406030204" pitchFamily="18" charset="0"/>
                      </a:rPr>
                      <m:t> ∙</m:t>
                    </m:r>
                    <m:sSubSup>
                      <m:sSubSupPr>
                        <m:ctrlPr>
                          <a:rPr lang="en-US" i="1" dirty="0">
                            <a:latin typeface="Cambria Math" panose="02040503050406030204" pitchFamily="18" charset="0"/>
                          </a:rPr>
                        </m:ctrlPr>
                      </m:sSubSupPr>
                      <m:e>
                        <m:r>
                          <a:rPr lang="en-US" b="1" i="1" dirty="0">
                            <a:latin typeface="Cambria Math" panose="02040503050406030204" pitchFamily="18" charset="0"/>
                          </a:rPr>
                          <m:t>𝒘</m:t>
                        </m:r>
                      </m:e>
                      <m:sub>
                        <m:r>
                          <a:rPr lang="en-US" i="1" dirty="0">
                            <a:latin typeface="Cambria Math" panose="02040503050406030204" pitchFamily="18" charset="0"/>
                          </a:rPr>
                          <m:t>𝑖</m:t>
                        </m:r>
                      </m:sub>
                      <m:sup>
                        <m:r>
                          <a:rPr lang="en-US" i="1" dirty="0">
                            <a:latin typeface="Cambria Math" panose="02040503050406030204" pitchFamily="18" charset="0"/>
                          </a:rPr>
                          <m:t>𝑇</m:t>
                        </m:r>
                      </m:sup>
                    </m:sSubSup>
                    <m:r>
                      <a:rPr lang="en-US" i="1" dirty="0">
                        <a:latin typeface="Cambria Math" panose="02040503050406030204" pitchFamily="18" charset="0"/>
                      </a:rPr>
                      <m:t> </m:t>
                    </m:r>
                    <m:sSub>
                      <m:sSubPr>
                        <m:ctrlPr>
                          <a:rPr lang="en-US" b="1" i="1" dirty="0">
                            <a:latin typeface="Cambria Math" panose="02040503050406030204" pitchFamily="18" charset="0"/>
                          </a:rPr>
                        </m:ctrlPr>
                      </m:sSubPr>
                      <m:e>
                        <m:r>
                          <a:rPr lang="en-US" b="1" i="1" dirty="0">
                            <a:latin typeface="Cambria Math" panose="02040503050406030204" pitchFamily="18" charset="0"/>
                          </a:rPr>
                          <m:t>𝒙</m:t>
                        </m:r>
                      </m:e>
                      <m:sub>
                        <m:r>
                          <a:rPr lang="en-US" i="1" dirty="0">
                            <a:latin typeface="Cambria Math" panose="02040503050406030204" pitchFamily="18" charset="0"/>
                          </a:rPr>
                          <m:t>𝑖</m:t>
                        </m:r>
                      </m:sub>
                    </m:sSub>
                    <m:r>
                      <a:rPr lang="en-US" i="1" dirty="0">
                        <a:latin typeface="Cambria Math" panose="02040503050406030204" pitchFamily="18" charset="0"/>
                      </a:rPr>
                      <m:t> &gt; 1 </m:t>
                    </m:r>
                  </m:oMath>
                </a14:m>
                <a:r>
                  <a:rPr lang="en-US" dirty="0"/>
                  <a:t>; otherwise, </a:t>
                </a:r>
                <a:r>
                  <a:rPr lang="en-US" dirty="0">
                    <a:solidFill>
                      <a:srgbClr val="0000FF"/>
                    </a:solidFill>
                  </a:rPr>
                  <a:t>g = - y</a:t>
                </a:r>
                <a:r>
                  <a:rPr lang="en-US" b="1" dirty="0">
                    <a:solidFill>
                      <a:srgbClr val="0000FF"/>
                    </a:solidFill>
                  </a:rPr>
                  <a:t> </a:t>
                </a:r>
                <a14:m>
                  <m:oMath xmlns:m="http://schemas.openxmlformats.org/officeDocument/2006/math">
                    <m:r>
                      <a:rPr lang="en-US" b="1" i="1" dirty="0">
                        <a:solidFill>
                          <a:srgbClr val="0000FF"/>
                        </a:solidFill>
                        <a:latin typeface="Cambria Math" panose="02040503050406030204" pitchFamily="18" charset="0"/>
                      </a:rPr>
                      <m:t>𝒙</m:t>
                    </m:r>
                  </m:oMath>
                </a14:m>
                <a:r>
                  <a:rPr lang="en-US" dirty="0">
                    <a:solidFill>
                      <a:srgbClr val="0000FF"/>
                    </a:solidFill>
                  </a:rPr>
                  <a:t> </a:t>
                </a:r>
                <a:endParaRPr lang="en-US" dirty="0"/>
              </a:p>
              <a:p>
                <a:pPr lvl="1"/>
                <a:endParaRPr lang="en-US" dirty="0"/>
              </a:p>
              <a:p>
                <a:pPr lvl="1"/>
                <a:r>
                  <a:rPr lang="en-US" dirty="0"/>
                  <a:t>If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𝑦</m:t>
                        </m:r>
                      </m:e>
                      <m:sub>
                        <m:r>
                          <a:rPr lang="en-US" i="1" dirty="0" smtClean="0">
                            <a:latin typeface="Cambria Math" panose="02040503050406030204" pitchFamily="18" charset="0"/>
                          </a:rPr>
                          <m:t>𝑖</m:t>
                        </m:r>
                      </m:sub>
                    </m:sSub>
                    <m:r>
                      <a:rPr lang="en-US" i="1" dirty="0">
                        <a:latin typeface="Cambria Math" panose="02040503050406030204" pitchFamily="18" charset="0"/>
                      </a:rPr>
                      <m:t> </m:t>
                    </m:r>
                    <m:r>
                      <a:rPr lang="en-US" i="1" dirty="0" smtClean="0">
                        <a:latin typeface="Cambria Math" panose="02040503050406030204" pitchFamily="18" charset="0"/>
                      </a:rPr>
                      <m:t>∙</m:t>
                    </m:r>
                    <m:sSubSup>
                      <m:sSubSupPr>
                        <m:ctrlPr>
                          <a:rPr lang="en-US" b="0" i="1" dirty="0" smtClean="0">
                            <a:latin typeface="Cambria Math" panose="02040503050406030204" pitchFamily="18" charset="0"/>
                          </a:rPr>
                        </m:ctrlPr>
                      </m:sSubSupPr>
                      <m:e>
                        <m:r>
                          <a:rPr lang="en-US" b="1" i="1" dirty="0" smtClean="0">
                            <a:latin typeface="Cambria Math" panose="02040503050406030204" pitchFamily="18" charset="0"/>
                          </a:rPr>
                          <m:t>𝒘</m:t>
                        </m:r>
                      </m:e>
                      <m:sub>
                        <m:r>
                          <a:rPr lang="en-US" b="0" i="1" dirty="0" smtClean="0">
                            <a:latin typeface="Cambria Math" panose="02040503050406030204" pitchFamily="18" charset="0"/>
                          </a:rPr>
                          <m:t>𝑖</m:t>
                        </m:r>
                      </m:sub>
                      <m:sup>
                        <m:r>
                          <a:rPr lang="en-US" b="0" i="1" dirty="0" smtClean="0">
                            <a:latin typeface="Cambria Math" panose="02040503050406030204" pitchFamily="18" charset="0"/>
                          </a:rPr>
                          <m:t>𝑇</m:t>
                        </m:r>
                      </m:sup>
                    </m:sSubSup>
                    <m:r>
                      <a:rPr lang="en-US" i="1" dirty="0" smtClean="0">
                        <a:latin typeface="Cambria Math" panose="02040503050406030204" pitchFamily="18" charset="0"/>
                      </a:rPr>
                      <m:t> </m:t>
                    </m:r>
                    <m:sSub>
                      <m:sSubPr>
                        <m:ctrlPr>
                          <a:rPr lang="en-US" b="1" i="1" dirty="0" smtClean="0">
                            <a:latin typeface="Cambria Math" panose="02040503050406030204" pitchFamily="18" charset="0"/>
                          </a:rPr>
                        </m:ctrlPr>
                      </m:sSubPr>
                      <m:e>
                        <m:r>
                          <a:rPr lang="en-US" b="1" i="1" dirty="0">
                            <a:latin typeface="Cambria Math" panose="02040503050406030204" pitchFamily="18" charset="0"/>
                          </a:rPr>
                          <m:t>𝒙</m:t>
                        </m:r>
                      </m:e>
                      <m:sub>
                        <m:r>
                          <a:rPr lang="en-US" i="1" dirty="0">
                            <a:latin typeface="Cambria Math" panose="02040503050406030204" pitchFamily="18" charset="0"/>
                          </a:rPr>
                          <m:t>𝑖</m:t>
                        </m:r>
                      </m:sub>
                    </m:sSub>
                    <m:r>
                      <a:rPr lang="en-US" i="1" dirty="0">
                        <a:latin typeface="Cambria Math" panose="02040503050406030204" pitchFamily="18" charset="0"/>
                      </a:rPr>
                      <m:t> &gt; 1   </m:t>
                    </m:r>
                  </m:oMath>
                </a14:m>
                <a:r>
                  <a:rPr lang="en-US" dirty="0"/>
                  <a:t>(No mistake, by a margin):       No update</a:t>
                </a:r>
              </a:p>
              <a:p>
                <a:pPr lvl="1"/>
                <a:r>
                  <a:rPr lang="en-US" dirty="0"/>
                  <a:t>Otherwise,                (Mistake, relative to margin):   </a:t>
                </a:r>
                <a14:m>
                  <m:oMath xmlns:m="http://schemas.openxmlformats.org/officeDocument/2006/math">
                    <m:sSub>
                      <m:sSubPr>
                        <m:ctrlPr>
                          <a:rPr lang="en-US" b="1" i="1" dirty="0" smtClean="0">
                            <a:latin typeface="Cambria Math" panose="02040503050406030204" pitchFamily="18" charset="0"/>
                          </a:rPr>
                        </m:ctrlPr>
                      </m:sSubPr>
                      <m:e>
                        <m:r>
                          <a:rPr lang="en-US" b="1" i="1" dirty="0" smtClean="0">
                            <a:latin typeface="Cambria Math" panose="02040503050406030204" pitchFamily="18" charset="0"/>
                          </a:rPr>
                          <m:t>𝒘</m:t>
                        </m:r>
                      </m:e>
                      <m:sub>
                        <m:r>
                          <a:rPr lang="en-US" i="1" dirty="0">
                            <a:latin typeface="Cambria Math" panose="02040503050406030204" pitchFamily="18" charset="0"/>
                          </a:rPr>
                          <m:t>𝑡</m:t>
                        </m:r>
                        <m:r>
                          <a:rPr lang="en-US" i="1" dirty="0">
                            <a:latin typeface="Cambria Math" panose="02040503050406030204" pitchFamily="18" charset="0"/>
                          </a:rPr>
                          <m:t>+1</m:t>
                        </m:r>
                      </m:sub>
                    </m:sSub>
                    <m:r>
                      <a:rPr lang="en-US" i="1" dirty="0" smtClean="0">
                        <a:latin typeface="Cambria Math" panose="02040503050406030204" pitchFamily="18" charset="0"/>
                      </a:rPr>
                      <m:t> = </m:t>
                    </m:r>
                    <m:sSub>
                      <m:sSubPr>
                        <m:ctrlPr>
                          <a:rPr lang="en-US" b="1" i="1" dirty="0" smtClean="0">
                            <a:latin typeface="Cambria Math" panose="02040503050406030204" pitchFamily="18" charset="0"/>
                          </a:rPr>
                        </m:ctrlPr>
                      </m:sSubPr>
                      <m:e>
                        <m:r>
                          <a:rPr lang="en-US" b="1" i="1" dirty="0" err="1">
                            <a:latin typeface="Cambria Math" panose="02040503050406030204" pitchFamily="18" charset="0"/>
                          </a:rPr>
                          <m:t>𝒘</m:t>
                        </m:r>
                      </m:e>
                      <m:sub>
                        <m:r>
                          <a:rPr lang="en-US" i="1" dirty="0" err="1">
                            <a:latin typeface="Cambria Math" panose="02040503050406030204" pitchFamily="18" charset="0"/>
                          </a:rPr>
                          <m:t>𝑡</m:t>
                        </m:r>
                      </m:sub>
                    </m:sSub>
                    <m:r>
                      <a:rPr lang="en-US" i="1" dirty="0">
                        <a:latin typeface="Cambria Math" panose="02040503050406030204" pitchFamily="18" charset="0"/>
                      </a:rPr>
                      <m:t> + </m:t>
                    </m:r>
                    <m:r>
                      <a:rPr lang="en-US" i="1" dirty="0">
                        <a:latin typeface="Cambria Math" panose="02040503050406030204" pitchFamily="18" charset="0"/>
                      </a:rPr>
                      <m:t>𝑟</m:t>
                    </m:r>
                    <m:r>
                      <a:rPr lang="en-US" i="1" dirty="0">
                        <a:latin typeface="Cambria Math" panose="02040503050406030204" pitchFamily="18" charset="0"/>
                      </a:rPr>
                      <m:t> </m:t>
                    </m:r>
                    <m:sSub>
                      <m:sSubPr>
                        <m:ctrlPr>
                          <a:rPr lang="en-US" b="0" i="1" dirty="0" smtClean="0">
                            <a:latin typeface="Cambria Math" panose="02040503050406030204" pitchFamily="18" charset="0"/>
                          </a:rPr>
                        </m:ctrlPr>
                      </m:sSubPr>
                      <m:e>
                        <m:r>
                          <a:rPr lang="en-US" i="1" dirty="0" err="1">
                            <a:latin typeface="Cambria Math" panose="02040503050406030204" pitchFamily="18" charset="0"/>
                          </a:rPr>
                          <m:t>𝑦</m:t>
                        </m:r>
                      </m:e>
                      <m:sub>
                        <m:r>
                          <a:rPr lang="en-US" i="1" dirty="0" err="1">
                            <a:latin typeface="Cambria Math" panose="02040503050406030204" pitchFamily="18" charset="0"/>
                          </a:rPr>
                          <m:t>𝑡</m:t>
                        </m:r>
                      </m:sub>
                    </m:sSub>
                    <m:r>
                      <a:rPr lang="en-US" i="1" dirty="0">
                        <a:latin typeface="Cambria Math" panose="02040503050406030204" pitchFamily="18" charset="0"/>
                      </a:rPr>
                      <m:t> </m:t>
                    </m:r>
                    <m:sSub>
                      <m:sSubPr>
                        <m:ctrlPr>
                          <a:rPr lang="en-US" b="1" i="1" dirty="0" smtClean="0">
                            <a:latin typeface="Cambria Math" panose="02040503050406030204" pitchFamily="18" charset="0"/>
                          </a:rPr>
                        </m:ctrlPr>
                      </m:sSubPr>
                      <m:e>
                        <m:r>
                          <a:rPr lang="en-US" b="1" i="1" dirty="0" err="1">
                            <a:latin typeface="Cambria Math" panose="02040503050406030204" pitchFamily="18" charset="0"/>
                          </a:rPr>
                          <m:t>𝒙</m:t>
                        </m:r>
                      </m:e>
                      <m:sub>
                        <m:r>
                          <a:rPr lang="en-US" i="1" dirty="0" err="1">
                            <a:latin typeface="Cambria Math" panose="02040503050406030204" pitchFamily="18" charset="0"/>
                          </a:rPr>
                          <m:t>𝑡</m:t>
                        </m:r>
                      </m:sub>
                    </m:sSub>
                    <m:r>
                      <a:rPr lang="en-US" i="1" dirty="0">
                        <a:latin typeface="Cambria Math" panose="02040503050406030204" pitchFamily="18" charset="0"/>
                      </a:rPr>
                      <m:t>  </m:t>
                    </m:r>
                  </m:oMath>
                </a14:m>
                <a:endParaRPr lang="en-US" dirty="0"/>
              </a:p>
              <a:p>
                <a:endParaRPr lang="en-US" dirty="0"/>
              </a:p>
            </p:txBody>
          </p:sp>
        </mc:Choice>
        <mc:Fallback xmlns="">
          <p:sp>
            <p:nvSpPr>
              <p:cNvPr id="1064963" name="Rectangle 3"/>
              <p:cNvSpPr>
                <a:spLocks noGrp="1" noRot="1" noChangeAspect="1" noMove="1" noResize="1" noEditPoints="1" noAdjustHandles="1" noChangeArrowheads="1" noChangeShapeType="1" noTextEdit="1"/>
              </p:cNvSpPr>
              <p:nvPr>
                <p:ph idx="1"/>
              </p:nvPr>
            </p:nvSpPr>
            <p:spPr>
              <a:blipFill>
                <a:blip r:embed="rId3"/>
                <a:stretch>
                  <a:fillRect b="-1488"/>
                </a:stretch>
              </a:blipFill>
            </p:spPr>
            <p:txBody>
              <a:bodyPr/>
              <a:lstStyle/>
              <a:p>
                <a:r>
                  <a:rPr lang="en-US">
                    <a:noFill/>
                  </a:rPr>
                  <a:t> </a:t>
                </a:r>
              </a:p>
            </p:txBody>
          </p:sp>
        </mc:Fallback>
      </mc:AlternateContent>
      <p:pic>
        <p:nvPicPr>
          <p:cNvPr id="5" name="Picture 5" descr="los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86450" y="2457450"/>
            <a:ext cx="2000250" cy="1483542"/>
          </a:xfrm>
          <a:prstGeom prst="rect">
            <a:avLst/>
          </a:prstGeom>
          <a:solidFill>
            <a:schemeClr val="tx1"/>
          </a:solidFill>
          <a:ln>
            <a:solidFill>
              <a:schemeClr val="tx1"/>
            </a:solidFill>
          </a:ln>
        </p:spPr>
      </p:pic>
      <p:sp>
        <p:nvSpPr>
          <p:cNvPr id="7" name="Right Arrow 6"/>
          <p:cNvSpPr/>
          <p:nvPr/>
        </p:nvSpPr>
        <p:spPr>
          <a:xfrm rot="7175910" flipV="1">
            <a:off x="6961590" y="3302471"/>
            <a:ext cx="698355" cy="118922"/>
          </a:xfrm>
          <a:prstGeom prst="rightArrow">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mc:AlternateContent xmlns:mc="http://schemas.openxmlformats.org/markup-compatibility/2006" xmlns:a14="http://schemas.microsoft.com/office/drawing/2010/main">
        <mc:Choice Requires="a14">
          <p:sp>
            <p:nvSpPr>
              <p:cNvPr id="3" name="TextBox 2"/>
              <p:cNvSpPr txBox="1"/>
              <p:nvPr/>
            </p:nvSpPr>
            <p:spPr>
              <a:xfrm>
                <a:off x="7600949" y="3614123"/>
                <a:ext cx="658467" cy="261610"/>
              </a:xfrm>
              <a:prstGeom prst="rect">
                <a:avLst/>
              </a:prstGeom>
              <a:solidFill>
                <a:srgbClr val="FFFFCC"/>
              </a:solidFill>
              <a:ln>
                <a:solidFill>
                  <a:schemeClr val="accent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100" i="1" dirty="0" smtClean="0">
                          <a:solidFill>
                            <a:srgbClr val="0000FF"/>
                          </a:solidFill>
                          <a:latin typeface="Cambria Math" panose="02040503050406030204" pitchFamily="18" charset="0"/>
                          <a:cs typeface="Arial" pitchFamily="34" charset="0"/>
                        </a:rPr>
                        <m:t>𝑦</m:t>
                      </m:r>
                      <m:r>
                        <a:rPr lang="en-US" sz="1100" b="1" i="1" dirty="0" smtClean="0">
                          <a:solidFill>
                            <a:srgbClr val="0000FF"/>
                          </a:solidFill>
                          <a:latin typeface="Cambria Math" panose="02040503050406030204" pitchFamily="18" charset="0"/>
                          <a:cs typeface="Arial" pitchFamily="34" charset="0"/>
                        </a:rPr>
                        <m:t>𝒘</m:t>
                      </m:r>
                      <m:r>
                        <a:rPr lang="en-US" sz="1100" i="1" baseline="30000" dirty="0" err="1">
                          <a:solidFill>
                            <a:srgbClr val="0000FF"/>
                          </a:solidFill>
                          <a:latin typeface="Cambria Math" panose="02040503050406030204" pitchFamily="18" charset="0"/>
                          <a:cs typeface="Arial" pitchFamily="34" charset="0"/>
                        </a:rPr>
                        <m:t>𝑇</m:t>
                      </m:r>
                      <m:r>
                        <a:rPr lang="en-US" sz="1100" i="1" dirty="0">
                          <a:solidFill>
                            <a:srgbClr val="0000FF"/>
                          </a:solidFill>
                          <a:latin typeface="Cambria Math" panose="02040503050406030204" pitchFamily="18" charset="0"/>
                          <a:cs typeface="Arial" pitchFamily="34" charset="0"/>
                        </a:rPr>
                        <m:t> </m:t>
                      </m:r>
                      <m:r>
                        <a:rPr lang="en-US" sz="1100" b="1" i="1" dirty="0">
                          <a:solidFill>
                            <a:srgbClr val="0000FF"/>
                          </a:solidFill>
                          <a:latin typeface="Cambria Math" panose="02040503050406030204" pitchFamily="18" charset="0"/>
                          <a:cs typeface="Arial" pitchFamily="34" charset="0"/>
                        </a:rPr>
                        <m:t>𝒙</m:t>
                      </m:r>
                    </m:oMath>
                  </m:oMathPara>
                </a14:m>
                <a:endParaRPr lang="en-US" sz="1100" b="1" dirty="0"/>
              </a:p>
            </p:txBody>
          </p:sp>
        </mc:Choice>
        <mc:Fallback xmlns="">
          <p:sp>
            <p:nvSpPr>
              <p:cNvPr id="3" name="TextBox 2"/>
              <p:cNvSpPr txBox="1">
                <a:spLocks noRot="1" noChangeAspect="1" noMove="1" noResize="1" noEditPoints="1" noAdjustHandles="1" noChangeArrowheads="1" noChangeShapeType="1" noTextEdit="1"/>
              </p:cNvSpPr>
              <p:nvPr/>
            </p:nvSpPr>
            <p:spPr>
              <a:xfrm>
                <a:off x="7600949" y="3614123"/>
                <a:ext cx="658467" cy="261610"/>
              </a:xfrm>
              <a:prstGeom prst="rect">
                <a:avLst/>
              </a:prstGeom>
              <a:blipFill>
                <a:blip r:embed="rId5"/>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ular Callout 8"/>
              <p:cNvSpPr/>
              <p:nvPr/>
            </p:nvSpPr>
            <p:spPr>
              <a:xfrm>
                <a:off x="5372100" y="596368"/>
                <a:ext cx="3009900" cy="323165"/>
              </a:xfrm>
              <a:prstGeom prst="wedgeRectCallout">
                <a:avLst>
                  <a:gd name="adj1" fmla="val -84005"/>
                  <a:gd name="adj2" fmla="val 78261"/>
                </a:avLst>
              </a:prstGeom>
              <a:solidFill>
                <a:srgbClr val="FFFFCC"/>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schemeClr val="tx1"/>
                    </a:solidFill>
                  </a:rPr>
                  <a:t>The loss Q: </a:t>
                </a:r>
                <a:r>
                  <a:rPr lang="en-US" sz="1350" dirty="0">
                    <a:solidFill>
                      <a:schemeClr val="tx1"/>
                    </a:solidFill>
                  </a:rPr>
                  <a:t>a function of </a:t>
                </a:r>
                <a14:m>
                  <m:oMath xmlns:m="http://schemas.openxmlformats.org/officeDocument/2006/math">
                    <m:r>
                      <a:rPr lang="en-US" sz="1350" b="1" i="1" dirty="0" smtClean="0">
                        <a:solidFill>
                          <a:srgbClr val="0000FF"/>
                        </a:solidFill>
                        <a:latin typeface="Cambria Math" panose="02040503050406030204" pitchFamily="18" charset="0"/>
                      </a:rPr>
                      <m:t>𝒙</m:t>
                    </m:r>
                    <m:r>
                      <a:rPr lang="en-US" sz="1350" b="1" i="1" dirty="0">
                        <a:solidFill>
                          <a:schemeClr val="tx1"/>
                        </a:solidFill>
                        <a:latin typeface="Cambria Math" panose="02040503050406030204" pitchFamily="18" charset="0"/>
                      </a:rPr>
                      <m:t>, </m:t>
                    </m:r>
                    <m:r>
                      <a:rPr lang="en-US" sz="1350" b="1" i="1" dirty="0">
                        <a:solidFill>
                          <a:srgbClr val="0000FF"/>
                        </a:solidFill>
                        <a:latin typeface="Cambria Math" panose="02040503050406030204" pitchFamily="18" charset="0"/>
                      </a:rPr>
                      <m:t>𝒘</m:t>
                    </m:r>
                    <m:r>
                      <a:rPr lang="en-US" sz="1350" b="1" i="1" dirty="0">
                        <a:solidFill>
                          <a:schemeClr val="tx1"/>
                        </a:solidFill>
                        <a:latin typeface="Cambria Math" panose="02040503050406030204" pitchFamily="18" charset="0"/>
                      </a:rPr>
                      <m:t> </m:t>
                    </m:r>
                  </m:oMath>
                </a14:m>
                <a:r>
                  <a:rPr lang="en-US" sz="1350" i="0" dirty="0">
                    <a:solidFill>
                      <a:schemeClr val="tx1"/>
                    </a:solidFill>
                    <a:latin typeface="+mj-lt"/>
                  </a:rPr>
                  <a:t>and</a:t>
                </a:r>
                <a14:m>
                  <m:oMath xmlns:m="http://schemas.openxmlformats.org/officeDocument/2006/math">
                    <m:r>
                      <a:rPr lang="en-US" sz="1350" i="1" dirty="0">
                        <a:solidFill>
                          <a:schemeClr val="tx1"/>
                        </a:solidFill>
                        <a:latin typeface="Cambria Math" panose="02040503050406030204" pitchFamily="18" charset="0"/>
                      </a:rPr>
                      <m:t> </m:t>
                    </m:r>
                    <m:r>
                      <a:rPr lang="en-US" sz="1350" i="1" dirty="0">
                        <a:solidFill>
                          <a:srgbClr val="0000FF"/>
                        </a:solidFill>
                        <a:latin typeface="Cambria Math" panose="02040503050406030204" pitchFamily="18" charset="0"/>
                      </a:rPr>
                      <m:t>𝑦</m:t>
                    </m:r>
                  </m:oMath>
                </a14:m>
                <a:endParaRPr lang="en-US" sz="1350" dirty="0">
                  <a:solidFill>
                    <a:srgbClr val="0000FF"/>
                  </a:solidFill>
                </a:endParaRPr>
              </a:p>
            </p:txBody>
          </p:sp>
        </mc:Choice>
        <mc:Fallback xmlns="">
          <p:sp>
            <p:nvSpPr>
              <p:cNvPr id="9" name="Rectangular Callout 8"/>
              <p:cNvSpPr>
                <a:spLocks noRot="1" noChangeAspect="1" noMove="1" noResize="1" noEditPoints="1" noAdjustHandles="1" noChangeArrowheads="1" noChangeShapeType="1" noTextEdit="1"/>
              </p:cNvSpPr>
              <p:nvPr/>
            </p:nvSpPr>
            <p:spPr>
              <a:xfrm>
                <a:off x="5372100" y="596368"/>
                <a:ext cx="3009900" cy="323165"/>
              </a:xfrm>
              <a:prstGeom prst="wedgeRectCallout">
                <a:avLst>
                  <a:gd name="adj1" fmla="val -84005"/>
                  <a:gd name="adj2" fmla="val 78261"/>
                </a:avLst>
              </a:prstGeom>
              <a:blipFill>
                <a:blip r:embed="rId6"/>
                <a:stretch>
                  <a:fillRect/>
                </a:stretch>
              </a:blipFill>
              <a:ln>
                <a:solidFill>
                  <a:srgbClr val="FF9900"/>
                </a:solidFill>
              </a:ln>
            </p:spPr>
            <p:txBody>
              <a:bodyPr/>
              <a:lstStyle/>
              <a:p>
                <a:r>
                  <a:rPr lang="en-US">
                    <a:noFill/>
                  </a:rPr>
                  <a:t> </a:t>
                </a:r>
              </a:p>
            </p:txBody>
          </p:sp>
        </mc:Fallback>
      </mc:AlternateContent>
      <p:sp>
        <p:nvSpPr>
          <p:cNvPr id="10" name="Rectangular Callout 9"/>
          <p:cNvSpPr/>
          <p:nvPr/>
        </p:nvSpPr>
        <p:spPr>
          <a:xfrm>
            <a:off x="1731796" y="619226"/>
            <a:ext cx="1222708" cy="260286"/>
          </a:xfrm>
          <a:prstGeom prst="wedgeRectCallout">
            <a:avLst>
              <a:gd name="adj1" fmla="val 115326"/>
              <a:gd name="adj2" fmla="val 93389"/>
            </a:avLst>
          </a:prstGeom>
          <a:solidFill>
            <a:srgbClr val="FFFFCC"/>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Learning rate</a:t>
            </a:r>
            <a:endParaRPr lang="en-US" sz="1350" dirty="0">
              <a:solidFill>
                <a:srgbClr val="0000FF"/>
              </a:solidFill>
            </a:endParaRPr>
          </a:p>
        </p:txBody>
      </p:sp>
      <p:sp>
        <p:nvSpPr>
          <p:cNvPr id="11" name="Rectangular Callout 10"/>
          <p:cNvSpPr/>
          <p:nvPr/>
        </p:nvSpPr>
        <p:spPr>
          <a:xfrm>
            <a:off x="3371850" y="596369"/>
            <a:ext cx="971550" cy="260286"/>
          </a:xfrm>
          <a:prstGeom prst="wedgeRectCallout">
            <a:avLst>
              <a:gd name="adj1" fmla="val 28647"/>
              <a:gd name="adj2" fmla="val 103474"/>
            </a:avLst>
          </a:prstGeom>
          <a:solidFill>
            <a:srgbClr val="FFFFCC"/>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gradient</a:t>
            </a:r>
            <a:endParaRPr lang="en-US" sz="1350" dirty="0">
              <a:solidFill>
                <a:srgbClr val="0000FF"/>
              </a:solidFill>
            </a:endParaRPr>
          </a:p>
        </p:txBody>
      </p:sp>
      <mc:AlternateContent xmlns:mc="http://schemas.openxmlformats.org/markup-compatibility/2006" xmlns:a14="http://schemas.microsoft.com/office/drawing/2010/main">
        <mc:Choice Requires="a14">
          <p:sp>
            <p:nvSpPr>
              <p:cNvPr id="12" name="Rectangular Callout 11"/>
              <p:cNvSpPr/>
              <p:nvPr/>
            </p:nvSpPr>
            <p:spPr>
              <a:xfrm>
                <a:off x="7000866" y="4323234"/>
                <a:ext cx="2000250" cy="628650"/>
              </a:xfrm>
              <a:prstGeom prst="wedgeRectCallout">
                <a:avLst>
                  <a:gd name="adj1" fmla="val -78065"/>
                  <a:gd name="adj2" fmla="val -8209"/>
                </a:avLst>
              </a:prstGeom>
              <a:solidFill>
                <a:srgbClr val="FFFFCC"/>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Here </a:t>
                </a:r>
                <a14:m>
                  <m:oMath xmlns:m="http://schemas.openxmlformats.org/officeDocument/2006/math">
                    <m:r>
                      <a:rPr lang="en-US" sz="1350" b="1" i="1" dirty="0" smtClean="0">
                        <a:solidFill>
                          <a:schemeClr val="tx1"/>
                        </a:solidFill>
                        <a:latin typeface="Cambria Math" panose="02040503050406030204" pitchFamily="18" charset="0"/>
                      </a:rPr>
                      <m:t>𝒈</m:t>
                    </m:r>
                    <m:r>
                      <a:rPr lang="en-US" sz="1350" i="1" dirty="0" smtClean="0">
                        <a:solidFill>
                          <a:schemeClr val="tx1"/>
                        </a:solidFill>
                        <a:latin typeface="Cambria Math" panose="02040503050406030204" pitchFamily="18" charset="0"/>
                      </a:rPr>
                      <m:t> = −</m:t>
                    </m:r>
                    <m:r>
                      <a:rPr lang="en-US" sz="1350" i="1" dirty="0" err="1">
                        <a:solidFill>
                          <a:schemeClr val="tx1"/>
                        </a:solidFill>
                        <a:latin typeface="Cambria Math" panose="02040503050406030204" pitchFamily="18" charset="0"/>
                      </a:rPr>
                      <m:t>𝑦</m:t>
                    </m:r>
                    <m:r>
                      <a:rPr lang="en-US" sz="1350" b="1" i="1" dirty="0" err="1">
                        <a:solidFill>
                          <a:schemeClr val="tx1"/>
                        </a:solidFill>
                        <a:latin typeface="Cambria Math" panose="02040503050406030204" pitchFamily="18" charset="0"/>
                      </a:rPr>
                      <m:t>𝒙</m:t>
                    </m:r>
                  </m:oMath>
                </a14:m>
                <a:endParaRPr lang="en-US" sz="1350" b="1" dirty="0">
                  <a:solidFill>
                    <a:schemeClr val="tx1"/>
                  </a:solidFill>
                </a:endParaRPr>
              </a:p>
              <a:p>
                <a:pPr algn="ctr"/>
                <a:r>
                  <a:rPr lang="en-US" sz="1350" dirty="0">
                    <a:solidFill>
                      <a:schemeClr val="tx1"/>
                    </a:solidFill>
                  </a:rPr>
                  <a:t>Good to think about the case of Boolean examples</a:t>
                </a:r>
                <a:endParaRPr lang="en-US" sz="1350" dirty="0">
                  <a:solidFill>
                    <a:srgbClr val="0000FF"/>
                  </a:solidFill>
                </a:endParaRPr>
              </a:p>
            </p:txBody>
          </p:sp>
        </mc:Choice>
        <mc:Fallback xmlns="">
          <p:sp>
            <p:nvSpPr>
              <p:cNvPr id="12" name="Rectangular Callout 11"/>
              <p:cNvSpPr>
                <a:spLocks noRot="1" noChangeAspect="1" noMove="1" noResize="1" noEditPoints="1" noAdjustHandles="1" noChangeArrowheads="1" noChangeShapeType="1" noTextEdit="1"/>
              </p:cNvSpPr>
              <p:nvPr/>
            </p:nvSpPr>
            <p:spPr>
              <a:xfrm>
                <a:off x="7000866" y="4323234"/>
                <a:ext cx="2000250" cy="628650"/>
              </a:xfrm>
              <a:prstGeom prst="wedgeRectCallout">
                <a:avLst>
                  <a:gd name="adj1" fmla="val -78065"/>
                  <a:gd name="adj2" fmla="val -8209"/>
                </a:avLst>
              </a:prstGeom>
              <a:blipFill>
                <a:blip r:embed="rId7"/>
                <a:stretch>
                  <a:fillRect t="-6542" b="-14019"/>
                </a:stretch>
              </a:blipFill>
              <a:ln>
                <a:solidFill>
                  <a:srgbClr val="FF9900"/>
                </a:solidFill>
              </a:ln>
            </p:spPr>
            <p:txBody>
              <a:bodyPr/>
              <a:lstStyle/>
              <a:p>
                <a:r>
                  <a:rPr lang="en-US">
                    <a:noFill/>
                  </a:rPr>
                  <a:t> </a:t>
                </a:r>
              </a:p>
            </p:txBody>
          </p:sp>
        </mc:Fallback>
      </mc:AlternateContent>
    </p:spTree>
    <p:extLst>
      <p:ext uri="{BB962C8B-B14F-4D97-AF65-F5344CB8AC3E}">
        <p14:creationId xmlns:p14="http://schemas.microsoft.com/office/powerpoint/2010/main" val="888785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6496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64963">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6496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6496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64963">
                                            <p:txEl>
                                              <p:pRg st="7" end="7"/>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64963">
                                            <p:txEl>
                                              <p:pRg st="8" end="8"/>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64963">
                                            <p:txEl>
                                              <p:pRg st="9" end="9"/>
                                            </p:txEl>
                                          </p:spTgt>
                                        </p:tgtEl>
                                        <p:attrNameLst>
                                          <p:attrName>style.visibility</p:attrName>
                                        </p:attrNameLst>
                                      </p:cBhvr>
                                      <p:to>
                                        <p:strVal val="visible"/>
                                      </p:to>
                                    </p:set>
                                  </p:childTnLst>
                                </p:cTn>
                              </p:par>
                              <p:par>
                                <p:cTn id="41" presetID="22" presetClass="entr" presetSubtype="1"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up)">
                                      <p:cBhvr>
                                        <p:cTn id="43" dur="5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1064963">
                                            <p:txEl>
                                              <p:pRg st="10" end="10"/>
                                            </p:txEl>
                                          </p:spTgt>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1064963">
                                            <p:txEl>
                                              <p:pRg st="11" end="11"/>
                                            </p:txEl>
                                          </p:spTgt>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4"/>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1064963">
                                            <p:txEl>
                                              <p:pRg st="13" end="13"/>
                                            </p:txEl>
                                          </p:spTgt>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1064963">
                                            <p:txEl>
                                              <p:pRg st="14" end="14"/>
                                            </p:txEl>
                                          </p:spTgt>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3" grpId="0" animBg="1"/>
      <p:bldP spid="9" grpId="0" animBg="1"/>
      <p:bldP spid="10" grpId="0" animBg="1"/>
      <p:bldP spid="11" grpId="0" animBg="1"/>
      <p:bldP spid="12"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C921938-476A-4922-BE24-3B8F6A2854D9}" type="slidenum">
              <a:rPr lang="en-US" smtClean="0"/>
              <a:pPr/>
              <a:t>62</a:t>
            </a:fld>
            <a:endParaRPr lang="en-US" dirty="0"/>
          </a:p>
        </p:txBody>
      </p:sp>
      <p:sp>
        <p:nvSpPr>
          <p:cNvPr id="1064962" name="Rectangle 2"/>
          <p:cNvSpPr>
            <a:spLocks noGrp="1" noChangeArrowheads="1"/>
          </p:cNvSpPr>
          <p:nvPr>
            <p:ph type="title"/>
          </p:nvPr>
        </p:nvSpPr>
        <p:spPr/>
        <p:txBody>
          <a:bodyPr/>
          <a:lstStyle/>
          <a:p>
            <a:r>
              <a:rPr lang="en-US" dirty="0"/>
              <a:t>New Stochastic Gradient Algorithms </a:t>
            </a:r>
          </a:p>
        </p:txBody>
      </p:sp>
      <mc:AlternateContent xmlns:mc="http://schemas.openxmlformats.org/markup-compatibility/2006" xmlns:a14="http://schemas.microsoft.com/office/drawing/2010/main">
        <mc:Choice Requires="a14">
          <p:sp>
            <p:nvSpPr>
              <p:cNvPr id="1064963" name="Rectangle 3"/>
              <p:cNvSpPr>
                <a:spLocks noGrp="1" noChangeArrowheads="1"/>
              </p:cNvSpPr>
              <p:nvPr>
                <p:ph idx="1"/>
              </p:nvPr>
            </p:nvSpPr>
            <p:spPr>
              <a:xfrm>
                <a:off x="430464" y="902368"/>
                <a:ext cx="8229600" cy="3918109"/>
              </a:xfrm>
            </p:spPr>
            <p:txBody>
              <a:bodyPr>
                <a:normAutofit fontScale="70000" lnSpcReduction="20000"/>
              </a:bodyPr>
              <a:lstStyle/>
              <a:p>
                <a:pPr marL="0" indent="0">
                  <a:buNone/>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1" i="1" dirty="0">
                              <a:latin typeface="Cambria Math" panose="02040503050406030204" pitchFamily="18" charset="0"/>
                            </a:rPr>
                            <m:t>𝒘</m:t>
                          </m:r>
                        </m:e>
                        <m:sub>
                          <m:r>
                            <a:rPr lang="en-US" i="1" dirty="0">
                              <a:latin typeface="Cambria Math" panose="02040503050406030204" pitchFamily="18" charset="0"/>
                            </a:rPr>
                            <m:t>𝑡</m:t>
                          </m:r>
                          <m:r>
                            <a:rPr lang="en-US" i="1" dirty="0">
                              <a:latin typeface="Cambria Math" panose="02040503050406030204" pitchFamily="18" charset="0"/>
                            </a:rPr>
                            <m:t>+1</m:t>
                          </m:r>
                        </m:sub>
                      </m:sSub>
                      <m:r>
                        <a:rPr lang="en-US" i="1" dirty="0">
                          <a:latin typeface="Cambria Math" panose="02040503050406030204" pitchFamily="18" charset="0"/>
                        </a:rPr>
                        <m:t> = </m:t>
                      </m:r>
                      <m:sSub>
                        <m:sSubPr>
                          <m:ctrlPr>
                            <a:rPr lang="en-US" b="1" i="1" dirty="0">
                              <a:latin typeface="Cambria Math" panose="02040503050406030204" pitchFamily="18" charset="0"/>
                            </a:rPr>
                          </m:ctrlPr>
                        </m:sSubPr>
                        <m:e>
                          <m:r>
                            <a:rPr lang="en-US" b="1" i="1" dirty="0">
                              <a:latin typeface="Cambria Math" panose="02040503050406030204" pitchFamily="18" charset="0"/>
                            </a:rPr>
                            <m:t>𝒘</m:t>
                          </m:r>
                        </m:e>
                        <m:sub>
                          <m:r>
                            <a:rPr lang="en-US" i="1" dirty="0" err="1">
                              <a:latin typeface="Cambria Math" panose="02040503050406030204" pitchFamily="18" charset="0"/>
                            </a:rPr>
                            <m:t>𝑡</m:t>
                          </m:r>
                        </m:sub>
                      </m:sSub>
                      <m:r>
                        <a:rPr lang="en-US" i="1" dirty="0">
                          <a:latin typeface="Cambria Math" panose="02040503050406030204" pitchFamily="18" charset="0"/>
                        </a:rPr>
                        <m:t> – </m:t>
                      </m:r>
                      <m:sSub>
                        <m:sSubPr>
                          <m:ctrlPr>
                            <a:rPr lang="en-US" i="1" dirty="0">
                              <a:latin typeface="Cambria Math" panose="02040503050406030204" pitchFamily="18" charset="0"/>
                            </a:rPr>
                          </m:ctrlPr>
                        </m:sSubPr>
                        <m:e>
                          <m:r>
                            <a:rPr lang="en-US" i="1" dirty="0" err="1">
                              <a:latin typeface="Cambria Math" panose="02040503050406030204" pitchFamily="18" charset="0"/>
                            </a:rPr>
                            <m:t>𝑟</m:t>
                          </m:r>
                        </m:e>
                        <m:sub>
                          <m:r>
                            <a:rPr lang="en-US" i="1" dirty="0" err="1">
                              <a:latin typeface="Cambria Math" panose="02040503050406030204" pitchFamily="18" charset="0"/>
                            </a:rPr>
                            <m:t>𝑡</m:t>
                          </m:r>
                        </m:sub>
                      </m:sSub>
                      <m:r>
                        <a:rPr lang="en-US" i="1" dirty="0">
                          <a:latin typeface="Cambria Math" panose="02040503050406030204" pitchFamily="18" charset="0"/>
                        </a:rPr>
                        <m:t> </m:t>
                      </m:r>
                      <m:sSub>
                        <m:sSubPr>
                          <m:ctrlPr>
                            <a:rPr lang="en-US" b="1" i="1" dirty="0">
                              <a:latin typeface="Cambria Math" panose="02040503050406030204" pitchFamily="18" charset="0"/>
                            </a:rPr>
                          </m:ctrlPr>
                        </m:sSubPr>
                        <m:e>
                          <m:r>
                            <a:rPr lang="en-US" b="1" i="1" dirty="0" err="1">
                              <a:latin typeface="Cambria Math" panose="02040503050406030204" pitchFamily="18" charset="0"/>
                            </a:rPr>
                            <m:t>𝒈</m:t>
                          </m:r>
                        </m:e>
                        <m:sub>
                          <m:r>
                            <a:rPr lang="en-US" b="1" i="1" dirty="0" err="1">
                              <a:latin typeface="Cambria Math" panose="02040503050406030204" pitchFamily="18" charset="0"/>
                            </a:rPr>
                            <m:t>𝒘</m:t>
                          </m:r>
                        </m:sub>
                      </m:sSub>
                      <m:r>
                        <a:rPr lang="en-US" i="1" dirty="0">
                          <a:latin typeface="Cambria Math" panose="02040503050406030204" pitchFamily="18" charset="0"/>
                        </a:rPr>
                        <m:t> </m:t>
                      </m:r>
                      <m:r>
                        <a:rPr lang="en-US" i="1" dirty="0">
                          <a:latin typeface="Cambria Math" panose="02040503050406030204" pitchFamily="18" charset="0"/>
                        </a:rPr>
                        <m:t>𝑄</m:t>
                      </m:r>
                      <m:r>
                        <a:rPr lang="en-US" i="1" dirty="0">
                          <a:latin typeface="Cambria Math" panose="02040503050406030204" pitchFamily="18" charset="0"/>
                        </a:rPr>
                        <m:t>(</m:t>
                      </m:r>
                      <m:sSub>
                        <m:sSubPr>
                          <m:ctrlPr>
                            <a:rPr lang="en-US" b="1" i="1" dirty="0">
                              <a:latin typeface="Cambria Math" panose="02040503050406030204" pitchFamily="18" charset="0"/>
                            </a:rPr>
                          </m:ctrlPr>
                        </m:sSubPr>
                        <m:e>
                          <m:r>
                            <a:rPr lang="en-US" b="1" i="1" dirty="0" smtClean="0">
                              <a:latin typeface="Cambria Math" panose="02040503050406030204" pitchFamily="18" charset="0"/>
                            </a:rPr>
                            <m:t>𝒛</m:t>
                          </m:r>
                        </m:e>
                        <m:sub>
                          <m:r>
                            <a:rPr lang="en-US" i="1" dirty="0" err="1">
                              <a:latin typeface="Cambria Math" panose="02040503050406030204" pitchFamily="18" charset="0"/>
                            </a:rPr>
                            <m:t>𝑡</m:t>
                          </m:r>
                        </m:sub>
                      </m:sSub>
                      <m:r>
                        <a:rPr lang="en-US" i="1" dirty="0">
                          <a:latin typeface="Cambria Math" panose="02040503050406030204" pitchFamily="18" charset="0"/>
                        </a:rPr>
                        <m:t>, </m:t>
                      </m:r>
                      <m:sSub>
                        <m:sSubPr>
                          <m:ctrlPr>
                            <a:rPr lang="en-US" i="1" dirty="0">
                              <a:latin typeface="Cambria Math" panose="02040503050406030204" pitchFamily="18" charset="0"/>
                            </a:rPr>
                          </m:ctrlPr>
                        </m:sSubPr>
                        <m:e>
                          <m:r>
                            <a:rPr lang="en-US" b="1" i="1" dirty="0" err="1">
                              <a:latin typeface="Cambria Math" panose="02040503050406030204" pitchFamily="18" charset="0"/>
                            </a:rPr>
                            <m:t>𝒘</m:t>
                          </m:r>
                        </m:e>
                        <m:sub>
                          <m:r>
                            <a:rPr lang="en-US" i="1" dirty="0">
                              <a:latin typeface="Cambria Math" panose="02040503050406030204" pitchFamily="18" charset="0"/>
                            </a:rPr>
                            <m:t>𝑡</m:t>
                          </m:r>
                        </m:sub>
                      </m:sSub>
                      <m:r>
                        <a:rPr lang="en-US" i="1" dirty="0">
                          <a:latin typeface="Cambria Math" panose="02040503050406030204" pitchFamily="18" charset="0"/>
                        </a:rPr>
                        <m:t>) = </m:t>
                      </m:r>
                      <m:sSub>
                        <m:sSubPr>
                          <m:ctrlPr>
                            <a:rPr lang="en-US" b="1" i="1" dirty="0">
                              <a:latin typeface="Cambria Math" panose="02040503050406030204" pitchFamily="18" charset="0"/>
                            </a:rPr>
                          </m:ctrlPr>
                        </m:sSubPr>
                        <m:e>
                          <m:r>
                            <a:rPr lang="en-US" b="1" i="1" dirty="0" err="1">
                              <a:latin typeface="Cambria Math" panose="02040503050406030204" pitchFamily="18" charset="0"/>
                            </a:rPr>
                            <m:t>𝒘</m:t>
                          </m:r>
                        </m:e>
                        <m:sub>
                          <m:r>
                            <a:rPr lang="en-US" i="1" dirty="0" err="1">
                              <a:latin typeface="Cambria Math" panose="02040503050406030204" pitchFamily="18" charset="0"/>
                            </a:rPr>
                            <m:t>𝑡</m:t>
                          </m:r>
                        </m:sub>
                      </m:sSub>
                      <m:r>
                        <a:rPr lang="en-US" i="1" dirty="0">
                          <a:latin typeface="Cambria Math" panose="02040503050406030204" pitchFamily="18" charset="0"/>
                        </a:rPr>
                        <m:t> – </m:t>
                      </m:r>
                      <m:sSub>
                        <m:sSubPr>
                          <m:ctrlPr>
                            <a:rPr lang="en-US" i="1" dirty="0">
                              <a:latin typeface="Cambria Math" panose="02040503050406030204" pitchFamily="18" charset="0"/>
                            </a:rPr>
                          </m:ctrlPr>
                        </m:sSubPr>
                        <m:e>
                          <m:r>
                            <a:rPr lang="en-US" i="1" dirty="0" err="1">
                              <a:latin typeface="Cambria Math" panose="02040503050406030204" pitchFamily="18" charset="0"/>
                            </a:rPr>
                            <m:t>𝑟</m:t>
                          </m:r>
                        </m:e>
                        <m:sub>
                          <m:r>
                            <a:rPr lang="en-US" i="1" dirty="0" err="1">
                              <a:latin typeface="Cambria Math" panose="02040503050406030204" pitchFamily="18" charset="0"/>
                            </a:rPr>
                            <m:t>𝑡</m:t>
                          </m:r>
                        </m:sub>
                      </m:sSub>
                      <m:r>
                        <a:rPr lang="en-US" i="1" dirty="0">
                          <a:latin typeface="Cambria Math" panose="02040503050406030204" pitchFamily="18" charset="0"/>
                        </a:rPr>
                        <m:t> </m:t>
                      </m:r>
                      <m:sSub>
                        <m:sSubPr>
                          <m:ctrlPr>
                            <a:rPr lang="en-US" b="1" i="1" dirty="0">
                              <a:latin typeface="Cambria Math" panose="02040503050406030204" pitchFamily="18" charset="0"/>
                            </a:rPr>
                          </m:ctrlPr>
                        </m:sSubPr>
                        <m:e>
                          <m:r>
                            <a:rPr lang="en-US" b="1" i="1" dirty="0" err="1">
                              <a:latin typeface="Cambria Math" panose="02040503050406030204" pitchFamily="18" charset="0"/>
                            </a:rPr>
                            <m:t>𝒈</m:t>
                          </m:r>
                        </m:e>
                        <m:sub>
                          <m:r>
                            <a:rPr lang="en-US" i="1" dirty="0" err="1">
                              <a:latin typeface="Cambria Math" panose="02040503050406030204" pitchFamily="18" charset="0"/>
                            </a:rPr>
                            <m:t>𝑡</m:t>
                          </m:r>
                        </m:sub>
                      </m:sSub>
                    </m:oMath>
                  </m:oMathPara>
                </a14:m>
                <a:endParaRPr lang="en-US" dirty="0"/>
              </a:p>
              <a:p>
                <a:pPr marL="0" indent="0">
                  <a:buNone/>
                </a:pPr>
                <a:r>
                  <a:rPr lang="en-US" dirty="0"/>
                  <a:t>	(notice that this is a vector, each coordinate (feature) has its own </a:t>
                </a:r>
                <a14:m>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𝑤</m:t>
                        </m:r>
                      </m:e>
                      <m:sub>
                        <m:r>
                          <a:rPr lang="en-US" b="0" i="1" dirty="0">
                            <a:latin typeface="Cambria Math" panose="02040503050406030204" pitchFamily="18" charset="0"/>
                          </a:rPr>
                          <m:t>𝑡</m:t>
                        </m:r>
                        <m:r>
                          <a:rPr lang="en-US" b="0" i="1" dirty="0">
                            <a:latin typeface="Cambria Math" panose="02040503050406030204" pitchFamily="18" charset="0"/>
                          </a:rPr>
                          <m:t>,</m:t>
                        </m:r>
                        <m:r>
                          <a:rPr lang="en-US" b="0" i="1" dirty="0">
                            <a:latin typeface="Cambria Math" panose="02040503050406030204" pitchFamily="18" charset="0"/>
                          </a:rPr>
                          <m:t>𝑗</m:t>
                        </m:r>
                      </m:sub>
                    </m:sSub>
                  </m:oMath>
                </a14:m>
                <a:r>
                  <a:rPr lang="en-US" dirty="0"/>
                  <a:t> and </a:t>
                </a:r>
                <a14:m>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𝑔</m:t>
                        </m:r>
                      </m:e>
                      <m:sub>
                        <m:r>
                          <a:rPr lang="en-US" b="0" i="1" dirty="0">
                            <a:latin typeface="Cambria Math" panose="02040503050406030204" pitchFamily="18" charset="0"/>
                          </a:rPr>
                          <m:t>𝑡</m:t>
                        </m:r>
                        <m:r>
                          <a:rPr lang="en-US" b="0" i="1" dirty="0">
                            <a:latin typeface="Cambria Math" panose="02040503050406030204" pitchFamily="18" charset="0"/>
                          </a:rPr>
                          <m:t>,</m:t>
                        </m:r>
                        <m:r>
                          <a:rPr lang="en-US" b="0" i="1" dirty="0">
                            <a:latin typeface="Cambria Math" panose="02040503050406030204" pitchFamily="18" charset="0"/>
                          </a:rPr>
                          <m:t>𝑗</m:t>
                        </m:r>
                      </m:sub>
                    </m:sSub>
                  </m:oMath>
                </a14:m>
                <a:r>
                  <a:rPr lang="en-US" dirty="0"/>
                  <a:t>)</a:t>
                </a:r>
              </a:p>
              <a:p>
                <a:endParaRPr lang="en-US" dirty="0"/>
              </a:p>
              <a:p>
                <a:pPr lvl="1"/>
                <a:r>
                  <a:rPr lang="en-US" dirty="0"/>
                  <a:t>So far, we used fixed learning rates </a:t>
                </a:r>
                <a14:m>
                  <m:oMath xmlns:m="http://schemas.openxmlformats.org/officeDocument/2006/math">
                    <m:r>
                      <a:rPr lang="en-US" i="1" dirty="0" smtClean="0">
                        <a:latin typeface="Cambria Math" panose="02040503050406030204" pitchFamily="18" charset="0"/>
                      </a:rPr>
                      <m:t>𝑟</m:t>
                    </m:r>
                    <m:r>
                      <a:rPr lang="en-US" i="1" dirty="0" smtClean="0">
                        <a:latin typeface="Cambria Math" panose="02040503050406030204" pitchFamily="18" charset="0"/>
                      </a:rPr>
                      <m:t> = </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𝑟</m:t>
                        </m:r>
                      </m:e>
                      <m:sub>
                        <m:r>
                          <a:rPr lang="en-US" i="1" dirty="0" smtClean="0">
                            <a:latin typeface="Cambria Math" panose="02040503050406030204" pitchFamily="18" charset="0"/>
                          </a:rPr>
                          <m:t>𝑡</m:t>
                        </m:r>
                      </m:sub>
                    </m:sSub>
                  </m:oMath>
                </a14:m>
                <a:r>
                  <a:rPr lang="en-US" dirty="0"/>
                  <a:t>, but this can change. </a:t>
                </a:r>
              </a:p>
              <a:p>
                <a:pPr lvl="1"/>
                <a:r>
                  <a:rPr lang="en-US" b="1" dirty="0" err="1"/>
                  <a:t>AdaGrad</a:t>
                </a:r>
                <a:r>
                  <a:rPr lang="en-US" dirty="0"/>
                  <a:t> alters the update to adapt based on historical information </a:t>
                </a:r>
              </a:p>
              <a:p>
                <a:pPr lvl="2"/>
                <a:r>
                  <a:rPr lang="en-US" dirty="0"/>
                  <a:t>Frequently occurring features in the gradients get small learning rates and infrequent features get higher ones. </a:t>
                </a:r>
              </a:p>
              <a:p>
                <a:pPr lvl="2"/>
                <a:r>
                  <a:rPr lang="en-US" dirty="0"/>
                  <a:t>The idea is to “learn slowly” from frequent features but “pay attention” to rare but informative features.</a:t>
                </a:r>
              </a:p>
              <a:p>
                <a:pPr lvl="1"/>
                <a:r>
                  <a:rPr lang="en-US" dirty="0"/>
                  <a:t>Define a “per feature” learning rate for the feature</a:t>
                </a:r>
                <a14:m>
                  <m:oMath xmlns:m="http://schemas.openxmlformats.org/officeDocument/2006/math">
                    <m:r>
                      <a:rPr lang="en-US" i="1" dirty="0" smtClean="0">
                        <a:latin typeface="Cambria Math" panose="02040503050406030204" pitchFamily="18" charset="0"/>
                      </a:rPr>
                      <m:t> </m:t>
                    </m:r>
                    <m:r>
                      <a:rPr lang="en-US" i="1" dirty="0" smtClean="0">
                        <a:latin typeface="Cambria Math" panose="02040503050406030204" pitchFamily="18" charset="0"/>
                      </a:rPr>
                      <m:t>𝑗</m:t>
                    </m:r>
                  </m:oMath>
                </a14:m>
                <a:r>
                  <a:rPr lang="en-US" dirty="0"/>
                  <a:t>, as: </a:t>
                </a:r>
              </a:p>
              <a:p>
                <a:pPr marL="457200" lvl="1" indent="0">
                  <a:buNone/>
                </a:pP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𝑟</m:t>
                          </m:r>
                        </m:e>
                        <m:sub>
                          <m:r>
                            <a:rPr lang="en-US" i="1" dirty="0" smtClean="0">
                              <a:latin typeface="Cambria Math" panose="02040503050406030204" pitchFamily="18" charset="0"/>
                            </a:rPr>
                            <m:t>𝑡</m:t>
                          </m:r>
                          <m:r>
                            <a:rPr lang="en-US" i="1" dirty="0">
                              <a:latin typeface="Cambria Math" panose="02040503050406030204" pitchFamily="18" charset="0"/>
                            </a:rPr>
                            <m:t>,</m:t>
                          </m:r>
                          <m:r>
                            <a:rPr lang="en-US" i="1" dirty="0">
                              <a:latin typeface="Cambria Math" panose="02040503050406030204" pitchFamily="18" charset="0"/>
                            </a:rPr>
                            <m:t>𝑗</m:t>
                          </m:r>
                        </m:sub>
                      </m:sSub>
                      <m:r>
                        <a:rPr lang="en-US" i="1" dirty="0">
                          <a:latin typeface="Cambria Math" panose="02040503050406030204" pitchFamily="18" charset="0"/>
                        </a:rPr>
                        <m:t> = </m:t>
                      </m:r>
                      <m:r>
                        <a:rPr lang="en-US" i="1" dirty="0">
                          <a:latin typeface="Cambria Math" panose="02040503050406030204" pitchFamily="18" charset="0"/>
                        </a:rPr>
                        <m:t>𝑟</m:t>
                      </m:r>
                      <m:r>
                        <a:rPr lang="en-US" i="1" dirty="0">
                          <a:latin typeface="Cambria Math" panose="02040503050406030204" pitchFamily="18" charset="0"/>
                        </a:rPr>
                        <m:t>/</m:t>
                      </m:r>
                      <m:sSup>
                        <m:sSupPr>
                          <m:ctrlPr>
                            <a:rPr lang="en-US" b="0" i="1" dirty="0" smtClean="0">
                              <a:latin typeface="Cambria Math" panose="02040503050406030204" pitchFamily="18" charset="0"/>
                            </a:rPr>
                          </m:ctrlPr>
                        </m:sSupPr>
                        <m:e>
                          <m:d>
                            <m:dPr>
                              <m:ctrlPr>
                                <a:rPr lang="en-US" i="1" dirty="0">
                                  <a:latin typeface="Cambria Math" panose="02040503050406030204" pitchFamily="18" charset="0"/>
                                </a:rPr>
                              </m:ctrlPr>
                            </m:dPr>
                            <m:e>
                              <m:sSub>
                                <m:sSubPr>
                                  <m:ctrlPr>
                                    <a:rPr lang="en-US" b="0" i="1" dirty="0" smtClean="0">
                                      <a:latin typeface="Cambria Math" panose="02040503050406030204" pitchFamily="18" charset="0"/>
                                    </a:rPr>
                                  </m:ctrlPr>
                                </m:sSubPr>
                                <m:e>
                                  <m:r>
                                    <a:rPr lang="en-US" i="1" dirty="0" err="1">
                                      <a:latin typeface="Cambria Math" panose="02040503050406030204" pitchFamily="18" charset="0"/>
                                    </a:rPr>
                                    <m:t>𝐺</m:t>
                                  </m:r>
                                </m:e>
                                <m:sub>
                                  <m:r>
                                    <a:rPr lang="en-US" i="1" dirty="0" err="1">
                                      <a:latin typeface="Cambria Math" panose="02040503050406030204" pitchFamily="18" charset="0"/>
                                    </a:rPr>
                                    <m:t>𝑡</m:t>
                                  </m:r>
                                  <m:r>
                                    <a:rPr lang="en-US" i="1" dirty="0">
                                      <a:latin typeface="Cambria Math" panose="02040503050406030204" pitchFamily="18" charset="0"/>
                                    </a:rPr>
                                    <m:t>,</m:t>
                                  </m:r>
                                  <m:r>
                                    <a:rPr lang="en-US" i="1" dirty="0">
                                      <a:latin typeface="Cambria Math" panose="02040503050406030204" pitchFamily="18" charset="0"/>
                                    </a:rPr>
                                    <m:t>𝑗</m:t>
                                  </m:r>
                                </m:sub>
                              </m:sSub>
                            </m:e>
                          </m:d>
                        </m:e>
                        <m:sup>
                          <m:r>
                            <a:rPr lang="en-US" i="1" dirty="0">
                              <a:latin typeface="Cambria Math" panose="02040503050406030204" pitchFamily="18" charset="0"/>
                            </a:rPr>
                            <m:t>1</m:t>
                          </m:r>
                          <m:r>
                            <a:rPr lang="en-US" b="0" i="1" dirty="0" smtClean="0">
                              <a:latin typeface="Cambria Math" panose="02040503050406030204" pitchFamily="18" charset="0"/>
                            </a:rPr>
                            <m:t>/2</m:t>
                          </m:r>
                        </m:sup>
                      </m:sSup>
                    </m:oMath>
                  </m:oMathPara>
                </a14:m>
                <a:endParaRPr lang="en-US" dirty="0"/>
              </a:p>
              <a:p>
                <a:pPr lvl="1"/>
                <a:r>
                  <a:rPr lang="en-US" dirty="0"/>
                  <a:t>where </a:t>
                </a:r>
                <a14:m>
                  <m:oMath xmlns:m="http://schemas.openxmlformats.org/officeDocument/2006/math">
                    <m:sSub>
                      <m:sSubPr>
                        <m:ctrlPr>
                          <a:rPr lang="en-US" b="0" i="1" dirty="0" smtClean="0">
                            <a:solidFill>
                              <a:srgbClr val="FF0000"/>
                            </a:solidFill>
                            <a:latin typeface="Cambria Math" panose="02040503050406030204" pitchFamily="18" charset="0"/>
                          </a:rPr>
                        </m:ctrlPr>
                      </m:sSubPr>
                      <m:e>
                        <m:r>
                          <a:rPr lang="en-US" i="1" dirty="0" smtClean="0">
                            <a:solidFill>
                              <a:srgbClr val="FF0000"/>
                            </a:solidFill>
                            <a:latin typeface="Cambria Math" panose="02040503050406030204" pitchFamily="18" charset="0"/>
                          </a:rPr>
                          <m:t>𝐺</m:t>
                        </m:r>
                      </m:e>
                      <m:sub>
                        <m:r>
                          <a:rPr lang="en-US" i="1" dirty="0" smtClean="0">
                            <a:solidFill>
                              <a:srgbClr val="FF0000"/>
                            </a:solidFill>
                            <a:latin typeface="Cambria Math" panose="02040503050406030204" pitchFamily="18" charset="0"/>
                          </a:rPr>
                          <m:t>𝑡</m:t>
                        </m:r>
                        <m:r>
                          <a:rPr lang="en-US" i="1" dirty="0">
                            <a:solidFill>
                              <a:srgbClr val="FF0000"/>
                            </a:solidFill>
                            <a:latin typeface="Cambria Math" panose="02040503050406030204" pitchFamily="18" charset="0"/>
                          </a:rPr>
                          <m:t>,</m:t>
                        </m:r>
                        <m:r>
                          <a:rPr lang="en-US" i="1" dirty="0">
                            <a:solidFill>
                              <a:srgbClr val="FF0000"/>
                            </a:solidFill>
                            <a:latin typeface="Cambria Math" panose="02040503050406030204" pitchFamily="18" charset="0"/>
                          </a:rPr>
                          <m:t>𝑗</m:t>
                        </m:r>
                      </m:sub>
                    </m:sSub>
                    <m:r>
                      <a:rPr lang="en-US" i="1" dirty="0">
                        <a:solidFill>
                          <a:srgbClr val="FF0000"/>
                        </a:solidFill>
                        <a:latin typeface="Cambria Math" panose="02040503050406030204" pitchFamily="18" charset="0"/>
                      </a:rPr>
                      <m:t>  </m:t>
                    </m:r>
                    <m:r>
                      <a:rPr lang="en-US" i="1" dirty="0">
                        <a:latin typeface="Cambria Math" panose="02040503050406030204" pitchFamily="18" charset="0"/>
                      </a:rPr>
                      <m:t>= </m:t>
                    </m:r>
                    <m:sSubSup>
                      <m:sSubSupPr>
                        <m:ctrlPr>
                          <a:rPr lang="en-US" b="0" i="1" dirty="0" smtClean="0">
                            <a:latin typeface="Cambria Math" panose="02040503050406030204" pitchFamily="18" charset="0"/>
                            <a:sym typeface="Symbol"/>
                          </a:rPr>
                        </m:ctrlPr>
                      </m:sSubSupPr>
                      <m:e>
                        <m:r>
                          <a:rPr lang="en-US" i="1" dirty="0">
                            <a:latin typeface="Cambria Math" panose="02040503050406030204" pitchFamily="18" charset="0"/>
                            <a:sym typeface="Symbol"/>
                          </a:rPr>
                          <m:t></m:t>
                        </m:r>
                      </m:e>
                      <m:sub>
                        <m:r>
                          <a:rPr lang="en-US" i="1" dirty="0">
                            <a:latin typeface="Cambria Math" panose="02040503050406030204" pitchFamily="18" charset="0"/>
                            <a:sym typeface="Symbol"/>
                          </a:rPr>
                          <m:t>𝑘</m:t>
                        </m:r>
                        <m:r>
                          <a:rPr lang="en-US" b="0" i="1" dirty="0" smtClean="0">
                            <a:latin typeface="Cambria Math" panose="02040503050406030204" pitchFamily="18" charset="0"/>
                            <a:sym typeface="Symbol"/>
                          </a:rPr>
                          <m:t>=1</m:t>
                        </m:r>
                      </m:sub>
                      <m:sup>
                        <m:r>
                          <a:rPr lang="en-US" b="0" i="1" dirty="0" smtClean="0">
                            <a:latin typeface="Cambria Math" panose="02040503050406030204" pitchFamily="18" charset="0"/>
                            <a:sym typeface="Symbol"/>
                          </a:rPr>
                          <m:t>𝑡</m:t>
                        </m:r>
                      </m:sup>
                    </m:sSubSup>
                    <m:r>
                      <a:rPr lang="en-US" i="1" dirty="0">
                        <a:latin typeface="Cambria Math" panose="02040503050406030204" pitchFamily="18" charset="0"/>
                      </a:rPr>
                      <m:t> </m:t>
                    </m:r>
                    <m:sSubSup>
                      <m:sSubSupPr>
                        <m:ctrlPr>
                          <a:rPr lang="en-US" b="0" i="1" dirty="0" smtClean="0">
                            <a:latin typeface="Cambria Math" panose="02040503050406030204" pitchFamily="18" charset="0"/>
                          </a:rPr>
                        </m:ctrlPr>
                      </m:sSubSupPr>
                      <m:e>
                        <m:r>
                          <a:rPr lang="en-US" i="1" dirty="0">
                            <a:latin typeface="Cambria Math" panose="02040503050406030204" pitchFamily="18" charset="0"/>
                          </a:rPr>
                          <m:t>𝑔</m:t>
                        </m:r>
                      </m:e>
                      <m:sub>
                        <m:r>
                          <a:rPr lang="en-US" i="1" dirty="0">
                            <a:latin typeface="Cambria Math" panose="02040503050406030204" pitchFamily="18" charset="0"/>
                          </a:rPr>
                          <m:t>𝑘</m:t>
                        </m:r>
                        <m:r>
                          <a:rPr lang="en-US" i="1" dirty="0">
                            <a:latin typeface="Cambria Math" panose="02040503050406030204" pitchFamily="18" charset="0"/>
                          </a:rPr>
                          <m:t>,</m:t>
                        </m:r>
                        <m:r>
                          <a:rPr lang="en-US" i="1" dirty="0">
                            <a:latin typeface="Cambria Math" panose="02040503050406030204" pitchFamily="18" charset="0"/>
                          </a:rPr>
                          <m:t>𝑗</m:t>
                        </m:r>
                      </m:sub>
                      <m:sup>
                        <m:r>
                          <a:rPr lang="en-US" i="1" dirty="0">
                            <a:latin typeface="Cambria Math" panose="02040503050406030204" pitchFamily="18" charset="0"/>
                          </a:rPr>
                          <m:t>2</m:t>
                        </m:r>
                      </m:sup>
                    </m:sSubSup>
                    <m:r>
                      <a:rPr lang="en-US" i="1" dirty="0">
                        <a:latin typeface="Cambria Math" panose="02040503050406030204" pitchFamily="18" charset="0"/>
                      </a:rPr>
                      <m:t>  </m:t>
                    </m:r>
                  </m:oMath>
                </a14:m>
                <a:r>
                  <a:rPr lang="en-US" dirty="0"/>
                  <a:t>the sum of squares of gradients at feature </a:t>
                </a:r>
                <a14:m>
                  <m:oMath xmlns:m="http://schemas.openxmlformats.org/officeDocument/2006/math">
                    <m:r>
                      <a:rPr lang="en-US" i="1" dirty="0" smtClean="0">
                        <a:solidFill>
                          <a:srgbClr val="FF0000"/>
                        </a:solidFill>
                        <a:latin typeface="Cambria Math" panose="02040503050406030204" pitchFamily="18" charset="0"/>
                      </a:rPr>
                      <m:t>𝑗</m:t>
                    </m:r>
                  </m:oMath>
                </a14:m>
                <a:r>
                  <a:rPr lang="en-US" dirty="0"/>
                  <a:t> until time </a:t>
                </a:r>
                <a14:m>
                  <m:oMath xmlns:m="http://schemas.openxmlformats.org/officeDocument/2006/math">
                    <m:r>
                      <a:rPr lang="en-US" i="1" dirty="0" smtClean="0">
                        <a:solidFill>
                          <a:srgbClr val="FF0000"/>
                        </a:solidFill>
                        <a:latin typeface="Cambria Math" panose="02040503050406030204" pitchFamily="18" charset="0"/>
                      </a:rPr>
                      <m:t>𝑡</m:t>
                    </m:r>
                  </m:oMath>
                </a14:m>
                <a:r>
                  <a:rPr lang="en-US" dirty="0"/>
                  <a:t>.</a:t>
                </a:r>
              </a:p>
              <a:p>
                <a:pPr lvl="1"/>
                <a:r>
                  <a:rPr lang="en-US" dirty="0"/>
                  <a:t>Overall, the update rule for </a:t>
                </a:r>
                <a:r>
                  <a:rPr lang="en-US" dirty="0" err="1"/>
                  <a:t>Adagrad</a:t>
                </a:r>
                <a:r>
                  <a:rPr lang="en-US" dirty="0"/>
                  <a:t> is:</a:t>
                </a:r>
              </a:p>
              <a:p>
                <a:pPr marL="457200" lvl="1" indent="0">
                  <a:buNone/>
                </a:pP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𝑤</m:t>
                          </m:r>
                        </m:e>
                        <m:sub>
                          <m:r>
                            <a:rPr lang="en-US" i="1" dirty="0" smtClean="0">
                              <a:latin typeface="Cambria Math" panose="02040503050406030204" pitchFamily="18" charset="0"/>
                            </a:rPr>
                            <m:t>𝑡</m:t>
                          </m:r>
                          <m:r>
                            <a:rPr lang="en-US" i="1" dirty="0">
                              <a:latin typeface="Cambria Math" panose="02040503050406030204" pitchFamily="18" charset="0"/>
                            </a:rPr>
                            <m:t>+1,</m:t>
                          </m:r>
                          <m:r>
                            <a:rPr lang="en-US" i="1" dirty="0">
                              <a:latin typeface="Cambria Math" panose="02040503050406030204" pitchFamily="18" charset="0"/>
                            </a:rPr>
                            <m:t>𝑗</m:t>
                          </m:r>
                        </m:sub>
                      </m:sSub>
                      <m:r>
                        <a:rPr lang="en-US" i="1" dirty="0" smtClean="0">
                          <a:latin typeface="Cambria Math" panose="02040503050406030204" pitchFamily="18" charset="0"/>
                        </a:rPr>
                        <m:t> = </m:t>
                      </m:r>
                      <m:sSub>
                        <m:sSubPr>
                          <m:ctrlPr>
                            <a:rPr lang="en-US" b="0" i="1" dirty="0" smtClean="0">
                              <a:latin typeface="Cambria Math" panose="02040503050406030204" pitchFamily="18" charset="0"/>
                            </a:rPr>
                          </m:ctrlPr>
                        </m:sSubPr>
                        <m:e>
                          <m:r>
                            <a:rPr lang="en-US" i="1" dirty="0" err="1">
                              <a:latin typeface="Cambria Math" panose="02040503050406030204" pitchFamily="18" charset="0"/>
                            </a:rPr>
                            <m:t>𝑤</m:t>
                          </m:r>
                        </m:e>
                        <m:sub>
                          <m:r>
                            <a:rPr lang="en-US" i="1" dirty="0" err="1">
                              <a:latin typeface="Cambria Math" panose="02040503050406030204" pitchFamily="18" charset="0"/>
                            </a:rPr>
                            <m:t>𝑡</m:t>
                          </m:r>
                          <m:r>
                            <a:rPr lang="en-US" i="1" dirty="0">
                              <a:latin typeface="Cambria Math" panose="02040503050406030204" pitchFamily="18" charset="0"/>
                            </a:rPr>
                            <m:t>,</m:t>
                          </m:r>
                          <m:r>
                            <a:rPr lang="en-US" i="1" dirty="0">
                              <a:latin typeface="Cambria Math" panose="02040503050406030204" pitchFamily="18" charset="0"/>
                            </a:rPr>
                            <m:t>𝑗</m:t>
                          </m:r>
                        </m:sub>
                      </m:sSub>
                      <m:r>
                        <a:rPr lang="en-US" i="1" dirty="0">
                          <a:latin typeface="Cambria Math" panose="02040503050406030204" pitchFamily="18" charset="0"/>
                        </a:rPr>
                        <m:t> − </m:t>
                      </m:r>
                      <m:sSub>
                        <m:sSubPr>
                          <m:ctrlPr>
                            <a:rPr lang="en-US" b="0" i="1" dirty="0" smtClean="0">
                              <a:latin typeface="Cambria Math" panose="02040503050406030204" pitchFamily="18" charset="0"/>
                            </a:rPr>
                          </m:ctrlPr>
                        </m:sSubPr>
                        <m:e>
                          <m:r>
                            <a:rPr lang="en-US" i="1" dirty="0" err="1">
                              <a:latin typeface="Cambria Math" panose="02040503050406030204" pitchFamily="18" charset="0"/>
                            </a:rPr>
                            <m:t>𝑔</m:t>
                          </m:r>
                        </m:e>
                        <m:sub>
                          <m:r>
                            <a:rPr lang="en-US" i="1" dirty="0" err="1">
                              <a:latin typeface="Cambria Math" panose="02040503050406030204" pitchFamily="18" charset="0"/>
                            </a:rPr>
                            <m:t>𝑡</m:t>
                          </m:r>
                          <m:r>
                            <a:rPr lang="en-US" i="1" dirty="0">
                              <a:latin typeface="Cambria Math" panose="02040503050406030204" pitchFamily="18" charset="0"/>
                            </a:rPr>
                            <m:t>,</m:t>
                          </m:r>
                          <m:r>
                            <a:rPr lang="en-US" i="1" dirty="0">
                              <a:latin typeface="Cambria Math" panose="02040503050406030204" pitchFamily="18" charset="0"/>
                            </a:rPr>
                            <m:t>𝑗</m:t>
                          </m:r>
                        </m:sub>
                      </m:sSub>
                      <m:r>
                        <a:rPr lang="en-US" i="1" dirty="0">
                          <a:latin typeface="Cambria Math" panose="02040503050406030204" pitchFamily="18" charset="0"/>
                        </a:rPr>
                        <m:t> </m:t>
                      </m:r>
                      <m:r>
                        <a:rPr lang="en-US" i="1" dirty="0">
                          <a:latin typeface="Cambria Math" panose="02040503050406030204" pitchFamily="18" charset="0"/>
                        </a:rPr>
                        <m:t>𝑟</m:t>
                      </m:r>
                      <m:r>
                        <a:rPr lang="en-US" i="1" dirty="0">
                          <a:latin typeface="Cambria Math" panose="02040503050406030204" pitchFamily="18" charset="0"/>
                        </a:rPr>
                        <m:t>/</m:t>
                      </m:r>
                      <m:sSup>
                        <m:sSupPr>
                          <m:ctrlPr>
                            <a:rPr lang="en-US" b="0" i="1" dirty="0" smtClean="0">
                              <a:latin typeface="Cambria Math" panose="02040503050406030204" pitchFamily="18" charset="0"/>
                            </a:rPr>
                          </m:ctrlPr>
                        </m:sSupPr>
                        <m:e>
                          <m:d>
                            <m:dPr>
                              <m:ctrlPr>
                                <a:rPr lang="en-US" i="1" dirty="0">
                                  <a:latin typeface="Cambria Math" panose="02040503050406030204" pitchFamily="18" charset="0"/>
                                </a:rPr>
                              </m:ctrlPr>
                            </m:dPr>
                            <m:e>
                              <m:sSub>
                                <m:sSubPr>
                                  <m:ctrlPr>
                                    <a:rPr lang="en-US" b="0" i="1" dirty="0" smtClean="0">
                                      <a:latin typeface="Cambria Math" panose="02040503050406030204" pitchFamily="18" charset="0"/>
                                    </a:rPr>
                                  </m:ctrlPr>
                                </m:sSubPr>
                                <m:e>
                                  <m:r>
                                    <a:rPr lang="en-US" i="1" dirty="0" err="1">
                                      <a:latin typeface="Cambria Math" panose="02040503050406030204" pitchFamily="18" charset="0"/>
                                    </a:rPr>
                                    <m:t>𝐺</m:t>
                                  </m:r>
                                </m:e>
                                <m:sub>
                                  <m:r>
                                    <a:rPr lang="en-US" i="1" dirty="0" err="1">
                                      <a:latin typeface="Cambria Math" panose="02040503050406030204" pitchFamily="18" charset="0"/>
                                    </a:rPr>
                                    <m:t>𝑡</m:t>
                                  </m:r>
                                  <m:r>
                                    <a:rPr lang="en-US" i="1" dirty="0">
                                      <a:latin typeface="Cambria Math" panose="02040503050406030204" pitchFamily="18" charset="0"/>
                                    </a:rPr>
                                    <m:t>,</m:t>
                                  </m:r>
                                  <m:r>
                                    <a:rPr lang="en-US" i="1" dirty="0">
                                      <a:latin typeface="Cambria Math" panose="02040503050406030204" pitchFamily="18" charset="0"/>
                                    </a:rPr>
                                    <m:t>𝑗</m:t>
                                  </m:r>
                                </m:sub>
                              </m:sSub>
                            </m:e>
                          </m:d>
                        </m:e>
                        <m:sup>
                          <m:r>
                            <a:rPr lang="en-US" i="1" dirty="0">
                              <a:latin typeface="Cambria Math" panose="02040503050406030204" pitchFamily="18" charset="0"/>
                            </a:rPr>
                            <m:t>1</m:t>
                          </m:r>
                          <m:r>
                            <a:rPr lang="en-US" b="0" i="1" dirty="0" smtClean="0">
                              <a:latin typeface="Cambria Math" panose="02040503050406030204" pitchFamily="18" charset="0"/>
                            </a:rPr>
                            <m:t>/2</m:t>
                          </m:r>
                        </m:sup>
                      </m:sSup>
                    </m:oMath>
                  </m:oMathPara>
                </a14:m>
                <a:endParaRPr lang="en-US" dirty="0"/>
              </a:p>
              <a:p>
                <a:pPr lvl="1"/>
                <a:endParaRPr lang="en-US" dirty="0"/>
              </a:p>
              <a:p>
                <a:pPr lvl="1"/>
                <a:r>
                  <a:rPr lang="en-US" dirty="0"/>
                  <a:t>This algorithm is supposed to update weights faster than Perceptron or LMS when needed.</a:t>
                </a:r>
              </a:p>
            </p:txBody>
          </p:sp>
        </mc:Choice>
        <mc:Fallback xmlns="">
          <p:sp>
            <p:nvSpPr>
              <p:cNvPr id="1064963" name="Rectangle 3"/>
              <p:cNvSpPr>
                <a:spLocks noGrp="1" noRot="1" noChangeAspect="1" noMove="1" noResize="1" noEditPoints="1" noAdjustHandles="1" noChangeArrowheads="1" noChangeShapeType="1" noTextEdit="1"/>
              </p:cNvSpPr>
              <p:nvPr>
                <p:ph idx="1"/>
              </p:nvPr>
            </p:nvSpPr>
            <p:spPr>
              <a:xfrm>
                <a:off x="430464" y="902368"/>
                <a:ext cx="8229600" cy="3918109"/>
              </a:xfrm>
              <a:blipFill>
                <a:blip r:embed="rId3"/>
                <a:stretch>
                  <a:fillRect/>
                </a:stretch>
              </a:blipFill>
            </p:spPr>
            <p:txBody>
              <a:bodyPr/>
              <a:lstStyle/>
              <a:p>
                <a:r>
                  <a:rPr lang="en-US">
                    <a:noFill/>
                  </a:rPr>
                  <a:t> </a:t>
                </a:r>
              </a:p>
            </p:txBody>
          </p:sp>
        </mc:Fallback>
      </mc:AlternateContent>
      <p:sp>
        <p:nvSpPr>
          <p:cNvPr id="5" name="Rectangular Callout 4"/>
          <p:cNvSpPr/>
          <p:nvPr/>
        </p:nvSpPr>
        <p:spPr>
          <a:xfrm>
            <a:off x="6393154" y="3657600"/>
            <a:ext cx="2453691" cy="583532"/>
          </a:xfrm>
          <a:prstGeom prst="wedgeRectCallout">
            <a:avLst>
              <a:gd name="adj1" fmla="val -78586"/>
              <a:gd name="adj2" fmla="val 9972"/>
            </a:avLst>
          </a:prstGeom>
          <a:solidFill>
            <a:srgbClr val="FFFFCC"/>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Easy to think about the case of Perceptron, and on Boolean examples. </a:t>
            </a:r>
            <a:endParaRPr lang="en-US" sz="1350" dirty="0">
              <a:solidFill>
                <a:srgbClr val="0000FF"/>
              </a:solidFill>
            </a:endParaRPr>
          </a:p>
        </p:txBody>
      </p:sp>
    </p:spTree>
    <p:extLst>
      <p:ext uri="{BB962C8B-B14F-4D97-AF65-F5344CB8AC3E}">
        <p14:creationId xmlns:p14="http://schemas.microsoft.com/office/powerpoint/2010/main" val="3890073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6496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6496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6496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6496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6496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6496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6496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64963">
                                            <p:txEl>
                                              <p:pRg st="11" end="1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64963">
                                            <p:txEl>
                                              <p:pRg st="13" end="1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C921938-476A-4922-BE24-3B8F6A2854D9}" type="slidenum">
              <a:rPr lang="en-US" smtClean="0"/>
              <a:t>63</a:t>
            </a:fld>
            <a:endParaRPr lang="en-US" dirty="0"/>
          </a:p>
        </p:txBody>
      </p:sp>
      <p:sp>
        <p:nvSpPr>
          <p:cNvPr id="1149954" name="Rectangle 2"/>
          <p:cNvSpPr>
            <a:spLocks noGrp="1" noChangeArrowheads="1"/>
          </p:cNvSpPr>
          <p:nvPr>
            <p:ph type="title"/>
          </p:nvPr>
        </p:nvSpPr>
        <p:spPr/>
        <p:txBody>
          <a:bodyPr/>
          <a:lstStyle/>
          <a:p>
            <a:r>
              <a:rPr lang="en-US" sz="3000" dirty="0"/>
              <a:t>Preventing Overfitting</a:t>
            </a:r>
          </a:p>
        </p:txBody>
      </p:sp>
      <p:sp>
        <p:nvSpPr>
          <p:cNvPr id="4" name="Content Placeholder 3">
            <a:extLst>
              <a:ext uri="{FF2B5EF4-FFF2-40B4-BE49-F238E27FC236}">
                <a16:creationId xmlns:a16="http://schemas.microsoft.com/office/drawing/2014/main" id="{21E7A0A0-7670-2A4C-AF34-186B7DDE5D48}"/>
              </a:ext>
            </a:extLst>
          </p:cNvPr>
          <p:cNvSpPr>
            <a:spLocks noGrp="1"/>
          </p:cNvSpPr>
          <p:nvPr>
            <p:ph idx="1"/>
          </p:nvPr>
        </p:nvSpPr>
        <p:spPr/>
        <p:txBody>
          <a:bodyPr/>
          <a:lstStyle/>
          <a:p>
            <a:endParaRPr lang="en-US"/>
          </a:p>
        </p:txBody>
      </p:sp>
      <p:grpSp>
        <p:nvGrpSpPr>
          <p:cNvPr id="53" name="Group 52"/>
          <p:cNvGrpSpPr/>
          <p:nvPr/>
        </p:nvGrpSpPr>
        <p:grpSpPr>
          <a:xfrm>
            <a:off x="2571750" y="1943100"/>
            <a:ext cx="1685925" cy="1428750"/>
            <a:chOff x="3200400" y="3276600"/>
            <a:chExt cx="2247900" cy="1905000"/>
          </a:xfrm>
        </p:grpSpPr>
        <p:sp>
          <p:nvSpPr>
            <p:cNvPr id="54" name="Oval 53"/>
            <p:cNvSpPr/>
            <p:nvPr/>
          </p:nvSpPr>
          <p:spPr>
            <a:xfrm>
              <a:off x="3276600" y="34290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5" name="Oval 54"/>
            <p:cNvSpPr/>
            <p:nvPr/>
          </p:nvSpPr>
          <p:spPr>
            <a:xfrm>
              <a:off x="3429000" y="35814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6" name="Oval 55"/>
            <p:cNvSpPr/>
            <p:nvPr/>
          </p:nvSpPr>
          <p:spPr>
            <a:xfrm>
              <a:off x="3200400" y="35814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7" name="Oval 56"/>
            <p:cNvSpPr/>
            <p:nvPr/>
          </p:nvSpPr>
          <p:spPr>
            <a:xfrm>
              <a:off x="3352800" y="37338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8" name="Oval 57"/>
            <p:cNvSpPr/>
            <p:nvPr/>
          </p:nvSpPr>
          <p:spPr>
            <a:xfrm>
              <a:off x="3352800" y="37338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9" name="Oval 58"/>
            <p:cNvSpPr/>
            <p:nvPr/>
          </p:nvSpPr>
          <p:spPr>
            <a:xfrm>
              <a:off x="3505200" y="38862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0" name="Oval 59"/>
            <p:cNvSpPr/>
            <p:nvPr/>
          </p:nvSpPr>
          <p:spPr>
            <a:xfrm>
              <a:off x="3276600" y="38862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1" name="Oval 60"/>
            <p:cNvSpPr/>
            <p:nvPr/>
          </p:nvSpPr>
          <p:spPr>
            <a:xfrm>
              <a:off x="3429000" y="40386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2" name="Oval 61"/>
            <p:cNvSpPr/>
            <p:nvPr/>
          </p:nvSpPr>
          <p:spPr>
            <a:xfrm>
              <a:off x="3581400" y="35052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3" name="Oval 62"/>
            <p:cNvSpPr/>
            <p:nvPr/>
          </p:nvSpPr>
          <p:spPr>
            <a:xfrm>
              <a:off x="3733800" y="36576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4" name="Oval 63"/>
            <p:cNvSpPr/>
            <p:nvPr/>
          </p:nvSpPr>
          <p:spPr>
            <a:xfrm>
              <a:off x="3505200" y="36576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5" name="Oval 64"/>
            <p:cNvSpPr/>
            <p:nvPr/>
          </p:nvSpPr>
          <p:spPr>
            <a:xfrm>
              <a:off x="3657600" y="38100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6" name="Oval 65"/>
            <p:cNvSpPr/>
            <p:nvPr/>
          </p:nvSpPr>
          <p:spPr>
            <a:xfrm>
              <a:off x="3657600" y="38100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7" name="Oval 66"/>
            <p:cNvSpPr/>
            <p:nvPr/>
          </p:nvSpPr>
          <p:spPr>
            <a:xfrm>
              <a:off x="3810000" y="39624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8" name="Oval 67"/>
            <p:cNvSpPr/>
            <p:nvPr/>
          </p:nvSpPr>
          <p:spPr>
            <a:xfrm>
              <a:off x="3581400" y="39624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9" name="Oval 68"/>
            <p:cNvSpPr/>
            <p:nvPr/>
          </p:nvSpPr>
          <p:spPr>
            <a:xfrm>
              <a:off x="3733800" y="41148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0" name="Oval 69"/>
            <p:cNvSpPr/>
            <p:nvPr/>
          </p:nvSpPr>
          <p:spPr>
            <a:xfrm>
              <a:off x="3429000" y="41910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1" name="Oval 70"/>
            <p:cNvSpPr/>
            <p:nvPr/>
          </p:nvSpPr>
          <p:spPr>
            <a:xfrm>
              <a:off x="3581400" y="43434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2" name="Oval 71"/>
            <p:cNvSpPr/>
            <p:nvPr/>
          </p:nvSpPr>
          <p:spPr>
            <a:xfrm>
              <a:off x="3352800" y="43434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3" name="Oval 72"/>
            <p:cNvSpPr/>
            <p:nvPr/>
          </p:nvSpPr>
          <p:spPr>
            <a:xfrm>
              <a:off x="3505200" y="44958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4" name="Oval 73"/>
            <p:cNvSpPr/>
            <p:nvPr/>
          </p:nvSpPr>
          <p:spPr>
            <a:xfrm>
              <a:off x="3505200" y="44958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5" name="Oval 74"/>
            <p:cNvSpPr/>
            <p:nvPr/>
          </p:nvSpPr>
          <p:spPr>
            <a:xfrm>
              <a:off x="3657600" y="46482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6" name="Oval 75"/>
            <p:cNvSpPr/>
            <p:nvPr/>
          </p:nvSpPr>
          <p:spPr>
            <a:xfrm>
              <a:off x="3429000" y="46482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7" name="Oval 76"/>
            <p:cNvSpPr/>
            <p:nvPr/>
          </p:nvSpPr>
          <p:spPr>
            <a:xfrm>
              <a:off x="3581400" y="48006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8" name="Oval 77"/>
            <p:cNvSpPr/>
            <p:nvPr/>
          </p:nvSpPr>
          <p:spPr>
            <a:xfrm>
              <a:off x="3733800" y="42672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9" name="Oval 78"/>
            <p:cNvSpPr/>
            <p:nvPr/>
          </p:nvSpPr>
          <p:spPr>
            <a:xfrm>
              <a:off x="3886200" y="44196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0" name="Oval 79"/>
            <p:cNvSpPr/>
            <p:nvPr/>
          </p:nvSpPr>
          <p:spPr>
            <a:xfrm>
              <a:off x="3657600" y="44196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1" name="Oval 80"/>
            <p:cNvSpPr/>
            <p:nvPr/>
          </p:nvSpPr>
          <p:spPr>
            <a:xfrm>
              <a:off x="3810000" y="45720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2" name="Oval 81"/>
            <p:cNvSpPr/>
            <p:nvPr/>
          </p:nvSpPr>
          <p:spPr>
            <a:xfrm>
              <a:off x="3810000" y="45720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3" name="Oval 82"/>
            <p:cNvSpPr/>
            <p:nvPr/>
          </p:nvSpPr>
          <p:spPr>
            <a:xfrm>
              <a:off x="3962400" y="47244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4" name="Oval 83"/>
            <p:cNvSpPr/>
            <p:nvPr/>
          </p:nvSpPr>
          <p:spPr>
            <a:xfrm>
              <a:off x="3733800" y="47244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5" name="Oval 84"/>
            <p:cNvSpPr/>
            <p:nvPr/>
          </p:nvSpPr>
          <p:spPr>
            <a:xfrm>
              <a:off x="3886200" y="48768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6" name="Multiply 85"/>
            <p:cNvSpPr/>
            <p:nvPr/>
          </p:nvSpPr>
          <p:spPr>
            <a:xfrm>
              <a:off x="5029200" y="42291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7" name="Multiply 86"/>
            <p:cNvSpPr/>
            <p:nvPr/>
          </p:nvSpPr>
          <p:spPr>
            <a:xfrm>
              <a:off x="5181600" y="43815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8" name="Multiply 87"/>
            <p:cNvSpPr/>
            <p:nvPr/>
          </p:nvSpPr>
          <p:spPr>
            <a:xfrm>
              <a:off x="5295900" y="42672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9" name="Multiply 88"/>
            <p:cNvSpPr/>
            <p:nvPr/>
          </p:nvSpPr>
          <p:spPr>
            <a:xfrm>
              <a:off x="5334000" y="45339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0" name="Multiply 89"/>
            <p:cNvSpPr/>
            <p:nvPr/>
          </p:nvSpPr>
          <p:spPr>
            <a:xfrm>
              <a:off x="4914900" y="38100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1" name="Multiply 90"/>
            <p:cNvSpPr/>
            <p:nvPr/>
          </p:nvSpPr>
          <p:spPr>
            <a:xfrm>
              <a:off x="5067300" y="39624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2" name="Multiply 91"/>
            <p:cNvSpPr/>
            <p:nvPr/>
          </p:nvSpPr>
          <p:spPr>
            <a:xfrm>
              <a:off x="5181600" y="38481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3" name="Multiply 92"/>
            <p:cNvSpPr/>
            <p:nvPr/>
          </p:nvSpPr>
          <p:spPr>
            <a:xfrm>
              <a:off x="5219700" y="41148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4" name="Multiply 93"/>
            <p:cNvSpPr/>
            <p:nvPr/>
          </p:nvSpPr>
          <p:spPr>
            <a:xfrm>
              <a:off x="4457700" y="36957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5" name="Multiply 94"/>
            <p:cNvSpPr/>
            <p:nvPr/>
          </p:nvSpPr>
          <p:spPr>
            <a:xfrm>
              <a:off x="4610100" y="38481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6" name="Multiply 95"/>
            <p:cNvSpPr/>
            <p:nvPr/>
          </p:nvSpPr>
          <p:spPr>
            <a:xfrm>
              <a:off x="4724400" y="37338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7" name="Multiply 96"/>
            <p:cNvSpPr/>
            <p:nvPr/>
          </p:nvSpPr>
          <p:spPr>
            <a:xfrm>
              <a:off x="4762500" y="40005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8" name="Multiply 97"/>
            <p:cNvSpPr/>
            <p:nvPr/>
          </p:nvSpPr>
          <p:spPr>
            <a:xfrm>
              <a:off x="4343400" y="32766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9" name="Multiply 98"/>
            <p:cNvSpPr/>
            <p:nvPr/>
          </p:nvSpPr>
          <p:spPr>
            <a:xfrm>
              <a:off x="4495800" y="34290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0" name="Multiply 99"/>
            <p:cNvSpPr/>
            <p:nvPr/>
          </p:nvSpPr>
          <p:spPr>
            <a:xfrm>
              <a:off x="4610100" y="33147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1" name="Multiply 100"/>
            <p:cNvSpPr/>
            <p:nvPr/>
          </p:nvSpPr>
          <p:spPr>
            <a:xfrm>
              <a:off x="4648200" y="35814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2" name="Multiply 101"/>
            <p:cNvSpPr/>
            <p:nvPr/>
          </p:nvSpPr>
          <p:spPr>
            <a:xfrm>
              <a:off x="4991100" y="47244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3" name="Multiply 102"/>
            <p:cNvSpPr/>
            <p:nvPr/>
          </p:nvSpPr>
          <p:spPr>
            <a:xfrm>
              <a:off x="5143500" y="48768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4" name="Multiply 103"/>
            <p:cNvSpPr/>
            <p:nvPr/>
          </p:nvSpPr>
          <p:spPr>
            <a:xfrm>
              <a:off x="5257800" y="47625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5" name="Multiply 104"/>
            <p:cNvSpPr/>
            <p:nvPr/>
          </p:nvSpPr>
          <p:spPr>
            <a:xfrm>
              <a:off x="5295900" y="50292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6" name="Multiply 105"/>
            <p:cNvSpPr/>
            <p:nvPr/>
          </p:nvSpPr>
          <p:spPr>
            <a:xfrm>
              <a:off x="4876800" y="43053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7" name="Multiply 106"/>
            <p:cNvSpPr/>
            <p:nvPr/>
          </p:nvSpPr>
          <p:spPr>
            <a:xfrm>
              <a:off x="5029200" y="44577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8" name="Multiply 107"/>
            <p:cNvSpPr/>
            <p:nvPr/>
          </p:nvSpPr>
          <p:spPr>
            <a:xfrm>
              <a:off x="5143500" y="43434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9" name="Multiply 108"/>
            <p:cNvSpPr/>
            <p:nvPr/>
          </p:nvSpPr>
          <p:spPr>
            <a:xfrm>
              <a:off x="5181600" y="46101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0" name="Multiply 109"/>
            <p:cNvSpPr/>
            <p:nvPr/>
          </p:nvSpPr>
          <p:spPr>
            <a:xfrm>
              <a:off x="4419600" y="41910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1" name="Multiply 110"/>
            <p:cNvSpPr/>
            <p:nvPr/>
          </p:nvSpPr>
          <p:spPr>
            <a:xfrm>
              <a:off x="4572000" y="43434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2" name="Multiply 111"/>
            <p:cNvSpPr/>
            <p:nvPr/>
          </p:nvSpPr>
          <p:spPr>
            <a:xfrm>
              <a:off x="4686300" y="42291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3" name="Multiply 112"/>
            <p:cNvSpPr/>
            <p:nvPr/>
          </p:nvSpPr>
          <p:spPr>
            <a:xfrm>
              <a:off x="4724400" y="44958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4" name="Multiply 113"/>
            <p:cNvSpPr/>
            <p:nvPr/>
          </p:nvSpPr>
          <p:spPr>
            <a:xfrm>
              <a:off x="4305300" y="37719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5" name="Multiply 114"/>
            <p:cNvSpPr/>
            <p:nvPr/>
          </p:nvSpPr>
          <p:spPr>
            <a:xfrm>
              <a:off x="4457700" y="39243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6" name="Multiply 115"/>
            <p:cNvSpPr/>
            <p:nvPr/>
          </p:nvSpPr>
          <p:spPr>
            <a:xfrm>
              <a:off x="4572000" y="38100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7" name="Multiply 116"/>
            <p:cNvSpPr/>
            <p:nvPr/>
          </p:nvSpPr>
          <p:spPr>
            <a:xfrm>
              <a:off x="4610100" y="40767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18" name="Group 117"/>
          <p:cNvGrpSpPr/>
          <p:nvPr/>
        </p:nvGrpSpPr>
        <p:grpSpPr>
          <a:xfrm>
            <a:off x="5114925" y="2000250"/>
            <a:ext cx="1685925" cy="1428750"/>
            <a:chOff x="3200400" y="3276600"/>
            <a:chExt cx="2247900" cy="1905000"/>
          </a:xfrm>
        </p:grpSpPr>
        <p:sp>
          <p:nvSpPr>
            <p:cNvPr id="119" name="Oval 118"/>
            <p:cNvSpPr/>
            <p:nvPr/>
          </p:nvSpPr>
          <p:spPr>
            <a:xfrm>
              <a:off x="3276600" y="34290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0" name="Oval 119"/>
            <p:cNvSpPr/>
            <p:nvPr/>
          </p:nvSpPr>
          <p:spPr>
            <a:xfrm>
              <a:off x="3429000" y="35814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1" name="Oval 120"/>
            <p:cNvSpPr/>
            <p:nvPr/>
          </p:nvSpPr>
          <p:spPr>
            <a:xfrm>
              <a:off x="3200400" y="35814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2" name="Oval 121"/>
            <p:cNvSpPr/>
            <p:nvPr/>
          </p:nvSpPr>
          <p:spPr>
            <a:xfrm>
              <a:off x="3352800" y="37338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3" name="Oval 122"/>
            <p:cNvSpPr/>
            <p:nvPr/>
          </p:nvSpPr>
          <p:spPr>
            <a:xfrm>
              <a:off x="3352800" y="37338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4" name="Oval 123"/>
            <p:cNvSpPr/>
            <p:nvPr/>
          </p:nvSpPr>
          <p:spPr>
            <a:xfrm>
              <a:off x="3505200" y="38862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5" name="Oval 124"/>
            <p:cNvSpPr/>
            <p:nvPr/>
          </p:nvSpPr>
          <p:spPr>
            <a:xfrm>
              <a:off x="3276600" y="38862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6" name="Oval 125"/>
            <p:cNvSpPr/>
            <p:nvPr/>
          </p:nvSpPr>
          <p:spPr>
            <a:xfrm>
              <a:off x="3429000" y="40386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7" name="Oval 126"/>
            <p:cNvSpPr/>
            <p:nvPr/>
          </p:nvSpPr>
          <p:spPr>
            <a:xfrm>
              <a:off x="3581400" y="35052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8" name="Oval 127"/>
            <p:cNvSpPr/>
            <p:nvPr/>
          </p:nvSpPr>
          <p:spPr>
            <a:xfrm>
              <a:off x="3733800" y="36576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9" name="Oval 128"/>
            <p:cNvSpPr/>
            <p:nvPr/>
          </p:nvSpPr>
          <p:spPr>
            <a:xfrm>
              <a:off x="3505200" y="36576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0" name="Oval 129"/>
            <p:cNvSpPr/>
            <p:nvPr/>
          </p:nvSpPr>
          <p:spPr>
            <a:xfrm>
              <a:off x="3657600" y="38100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1" name="Oval 130"/>
            <p:cNvSpPr/>
            <p:nvPr/>
          </p:nvSpPr>
          <p:spPr>
            <a:xfrm>
              <a:off x="3657600" y="38100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2" name="Oval 131"/>
            <p:cNvSpPr/>
            <p:nvPr/>
          </p:nvSpPr>
          <p:spPr>
            <a:xfrm>
              <a:off x="3810000" y="39624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3" name="Oval 132"/>
            <p:cNvSpPr/>
            <p:nvPr/>
          </p:nvSpPr>
          <p:spPr>
            <a:xfrm>
              <a:off x="3581400" y="39624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4" name="Oval 133"/>
            <p:cNvSpPr/>
            <p:nvPr/>
          </p:nvSpPr>
          <p:spPr>
            <a:xfrm>
              <a:off x="3733800" y="41148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5" name="Oval 134"/>
            <p:cNvSpPr/>
            <p:nvPr/>
          </p:nvSpPr>
          <p:spPr>
            <a:xfrm>
              <a:off x="3429000" y="41910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6" name="Oval 135"/>
            <p:cNvSpPr/>
            <p:nvPr/>
          </p:nvSpPr>
          <p:spPr>
            <a:xfrm>
              <a:off x="3581400" y="43434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7" name="Oval 136"/>
            <p:cNvSpPr/>
            <p:nvPr/>
          </p:nvSpPr>
          <p:spPr>
            <a:xfrm>
              <a:off x="3352800" y="43434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8" name="Oval 137"/>
            <p:cNvSpPr/>
            <p:nvPr/>
          </p:nvSpPr>
          <p:spPr>
            <a:xfrm>
              <a:off x="3505200" y="44958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9" name="Oval 138"/>
            <p:cNvSpPr/>
            <p:nvPr/>
          </p:nvSpPr>
          <p:spPr>
            <a:xfrm>
              <a:off x="3505200" y="44958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0" name="Oval 139"/>
            <p:cNvSpPr/>
            <p:nvPr/>
          </p:nvSpPr>
          <p:spPr>
            <a:xfrm>
              <a:off x="3657600" y="46482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1" name="Oval 140"/>
            <p:cNvSpPr/>
            <p:nvPr/>
          </p:nvSpPr>
          <p:spPr>
            <a:xfrm>
              <a:off x="3429000" y="46482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2" name="Oval 141"/>
            <p:cNvSpPr/>
            <p:nvPr/>
          </p:nvSpPr>
          <p:spPr>
            <a:xfrm>
              <a:off x="3581400" y="48006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3" name="Oval 142"/>
            <p:cNvSpPr/>
            <p:nvPr/>
          </p:nvSpPr>
          <p:spPr>
            <a:xfrm>
              <a:off x="3733800" y="42672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4" name="Oval 143"/>
            <p:cNvSpPr/>
            <p:nvPr/>
          </p:nvSpPr>
          <p:spPr>
            <a:xfrm>
              <a:off x="3886200" y="44196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5" name="Oval 144"/>
            <p:cNvSpPr/>
            <p:nvPr/>
          </p:nvSpPr>
          <p:spPr>
            <a:xfrm>
              <a:off x="3657600" y="44196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6" name="Oval 145"/>
            <p:cNvSpPr/>
            <p:nvPr/>
          </p:nvSpPr>
          <p:spPr>
            <a:xfrm>
              <a:off x="3810000" y="45720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7" name="Oval 146"/>
            <p:cNvSpPr/>
            <p:nvPr/>
          </p:nvSpPr>
          <p:spPr>
            <a:xfrm>
              <a:off x="3810000" y="45720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8" name="Oval 147"/>
            <p:cNvSpPr/>
            <p:nvPr/>
          </p:nvSpPr>
          <p:spPr>
            <a:xfrm>
              <a:off x="3962400" y="47244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9" name="Oval 148"/>
            <p:cNvSpPr/>
            <p:nvPr/>
          </p:nvSpPr>
          <p:spPr>
            <a:xfrm>
              <a:off x="3733800" y="47244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0" name="Oval 149"/>
            <p:cNvSpPr/>
            <p:nvPr/>
          </p:nvSpPr>
          <p:spPr>
            <a:xfrm>
              <a:off x="3886200" y="48768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1" name="Multiply 150"/>
            <p:cNvSpPr/>
            <p:nvPr/>
          </p:nvSpPr>
          <p:spPr>
            <a:xfrm>
              <a:off x="5029200" y="42291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2" name="Multiply 151"/>
            <p:cNvSpPr/>
            <p:nvPr/>
          </p:nvSpPr>
          <p:spPr>
            <a:xfrm>
              <a:off x="5181600" y="43815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3" name="Multiply 152"/>
            <p:cNvSpPr/>
            <p:nvPr/>
          </p:nvSpPr>
          <p:spPr>
            <a:xfrm>
              <a:off x="5295900" y="42672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4" name="Multiply 153"/>
            <p:cNvSpPr/>
            <p:nvPr/>
          </p:nvSpPr>
          <p:spPr>
            <a:xfrm>
              <a:off x="5334000" y="45339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5" name="Multiply 154"/>
            <p:cNvSpPr/>
            <p:nvPr/>
          </p:nvSpPr>
          <p:spPr>
            <a:xfrm>
              <a:off x="4914900" y="38100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6" name="Multiply 155"/>
            <p:cNvSpPr/>
            <p:nvPr/>
          </p:nvSpPr>
          <p:spPr>
            <a:xfrm>
              <a:off x="5067300" y="39624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7" name="Multiply 156"/>
            <p:cNvSpPr/>
            <p:nvPr/>
          </p:nvSpPr>
          <p:spPr>
            <a:xfrm>
              <a:off x="5181600" y="38481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8" name="Multiply 157"/>
            <p:cNvSpPr/>
            <p:nvPr/>
          </p:nvSpPr>
          <p:spPr>
            <a:xfrm>
              <a:off x="5219700" y="41148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9" name="Multiply 158"/>
            <p:cNvSpPr/>
            <p:nvPr/>
          </p:nvSpPr>
          <p:spPr>
            <a:xfrm>
              <a:off x="4457700" y="36957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0" name="Multiply 159"/>
            <p:cNvSpPr/>
            <p:nvPr/>
          </p:nvSpPr>
          <p:spPr>
            <a:xfrm>
              <a:off x="4610100" y="38481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1" name="Multiply 160"/>
            <p:cNvSpPr/>
            <p:nvPr/>
          </p:nvSpPr>
          <p:spPr>
            <a:xfrm>
              <a:off x="4724400" y="37338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2" name="Multiply 161"/>
            <p:cNvSpPr/>
            <p:nvPr/>
          </p:nvSpPr>
          <p:spPr>
            <a:xfrm>
              <a:off x="4762500" y="40005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3" name="Multiply 162"/>
            <p:cNvSpPr/>
            <p:nvPr/>
          </p:nvSpPr>
          <p:spPr>
            <a:xfrm>
              <a:off x="4343400" y="32766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4" name="Multiply 163"/>
            <p:cNvSpPr/>
            <p:nvPr/>
          </p:nvSpPr>
          <p:spPr>
            <a:xfrm>
              <a:off x="4495800" y="34290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5" name="Multiply 164"/>
            <p:cNvSpPr/>
            <p:nvPr/>
          </p:nvSpPr>
          <p:spPr>
            <a:xfrm>
              <a:off x="4610100" y="33147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6" name="Multiply 165"/>
            <p:cNvSpPr/>
            <p:nvPr/>
          </p:nvSpPr>
          <p:spPr>
            <a:xfrm>
              <a:off x="4648200" y="35814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7" name="Multiply 166"/>
            <p:cNvSpPr/>
            <p:nvPr/>
          </p:nvSpPr>
          <p:spPr>
            <a:xfrm>
              <a:off x="4991100" y="47244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8" name="Multiply 167"/>
            <p:cNvSpPr/>
            <p:nvPr/>
          </p:nvSpPr>
          <p:spPr>
            <a:xfrm>
              <a:off x="5143500" y="48768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9" name="Multiply 168"/>
            <p:cNvSpPr/>
            <p:nvPr/>
          </p:nvSpPr>
          <p:spPr>
            <a:xfrm>
              <a:off x="5257800" y="47625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0" name="Multiply 169"/>
            <p:cNvSpPr/>
            <p:nvPr/>
          </p:nvSpPr>
          <p:spPr>
            <a:xfrm>
              <a:off x="5295900" y="50292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1" name="Multiply 170"/>
            <p:cNvSpPr/>
            <p:nvPr/>
          </p:nvSpPr>
          <p:spPr>
            <a:xfrm>
              <a:off x="4876800" y="43053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2" name="Multiply 171"/>
            <p:cNvSpPr/>
            <p:nvPr/>
          </p:nvSpPr>
          <p:spPr>
            <a:xfrm>
              <a:off x="5029200" y="44577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3" name="Multiply 172"/>
            <p:cNvSpPr/>
            <p:nvPr/>
          </p:nvSpPr>
          <p:spPr>
            <a:xfrm>
              <a:off x="5143500" y="43434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4" name="Multiply 173"/>
            <p:cNvSpPr/>
            <p:nvPr/>
          </p:nvSpPr>
          <p:spPr>
            <a:xfrm>
              <a:off x="5181600" y="46101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5" name="Multiply 174"/>
            <p:cNvSpPr/>
            <p:nvPr/>
          </p:nvSpPr>
          <p:spPr>
            <a:xfrm>
              <a:off x="4419600" y="41910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6" name="Multiply 175"/>
            <p:cNvSpPr/>
            <p:nvPr/>
          </p:nvSpPr>
          <p:spPr>
            <a:xfrm>
              <a:off x="4572000" y="43434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7" name="Multiply 176"/>
            <p:cNvSpPr/>
            <p:nvPr/>
          </p:nvSpPr>
          <p:spPr>
            <a:xfrm>
              <a:off x="4686300" y="42291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8" name="Multiply 177"/>
            <p:cNvSpPr/>
            <p:nvPr/>
          </p:nvSpPr>
          <p:spPr>
            <a:xfrm>
              <a:off x="4724400" y="44958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9" name="Multiply 178"/>
            <p:cNvSpPr/>
            <p:nvPr/>
          </p:nvSpPr>
          <p:spPr>
            <a:xfrm>
              <a:off x="4305300" y="37719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0" name="Multiply 179"/>
            <p:cNvSpPr/>
            <p:nvPr/>
          </p:nvSpPr>
          <p:spPr>
            <a:xfrm>
              <a:off x="4457700" y="39243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1" name="Multiply 180"/>
            <p:cNvSpPr/>
            <p:nvPr/>
          </p:nvSpPr>
          <p:spPr>
            <a:xfrm>
              <a:off x="4572000" y="38100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2" name="Multiply 181"/>
            <p:cNvSpPr/>
            <p:nvPr/>
          </p:nvSpPr>
          <p:spPr>
            <a:xfrm>
              <a:off x="4610100" y="40767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cxnSp>
        <p:nvCxnSpPr>
          <p:cNvPr id="183" name="Straight Connector 182"/>
          <p:cNvCxnSpPr/>
          <p:nvPr/>
        </p:nvCxnSpPr>
        <p:spPr>
          <a:xfrm flipH="1">
            <a:off x="3278333" y="1600200"/>
            <a:ext cx="114300" cy="20002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5629275" y="1714500"/>
            <a:ext cx="400050" cy="20002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5" name="Straight Arrow Connector 184"/>
          <p:cNvCxnSpPr/>
          <p:nvPr/>
        </p:nvCxnSpPr>
        <p:spPr>
          <a:xfrm flipH="1">
            <a:off x="3200400" y="1714500"/>
            <a:ext cx="2286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6" name="Straight Arrow Connector 185"/>
          <p:cNvCxnSpPr/>
          <p:nvPr/>
        </p:nvCxnSpPr>
        <p:spPr>
          <a:xfrm flipH="1">
            <a:off x="5390439" y="1942248"/>
            <a:ext cx="285750" cy="5800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7" name="TextBox 186"/>
          <p:cNvSpPr txBox="1"/>
          <p:nvPr/>
        </p:nvSpPr>
        <p:spPr>
          <a:xfrm>
            <a:off x="2943225" y="3429000"/>
            <a:ext cx="428625" cy="300082"/>
          </a:xfrm>
          <a:prstGeom prst="rect">
            <a:avLst/>
          </a:prstGeom>
          <a:noFill/>
        </p:spPr>
        <p:txBody>
          <a:bodyPr wrap="square" rtlCol="0">
            <a:spAutoFit/>
          </a:bodyPr>
          <a:lstStyle/>
          <a:p>
            <a:r>
              <a:rPr lang="en-US" sz="1350" b="1" dirty="0">
                <a:latin typeface="Calibri"/>
              </a:rPr>
              <a:t>h</a:t>
            </a:r>
            <a:r>
              <a:rPr lang="en-US" sz="1350" b="1" baseline="-25000" dirty="0">
                <a:latin typeface="Calibri"/>
              </a:rPr>
              <a:t>1</a:t>
            </a:r>
          </a:p>
        </p:txBody>
      </p:sp>
      <p:sp>
        <p:nvSpPr>
          <p:cNvPr id="188" name="TextBox 187"/>
          <p:cNvSpPr txBox="1"/>
          <p:nvPr/>
        </p:nvSpPr>
        <p:spPr>
          <a:xfrm>
            <a:off x="5686425" y="3429000"/>
            <a:ext cx="428625" cy="300082"/>
          </a:xfrm>
          <a:prstGeom prst="rect">
            <a:avLst/>
          </a:prstGeom>
          <a:noFill/>
        </p:spPr>
        <p:txBody>
          <a:bodyPr wrap="square" rtlCol="0">
            <a:spAutoFit/>
          </a:bodyPr>
          <a:lstStyle/>
          <a:p>
            <a:r>
              <a:rPr lang="en-US" sz="1350" b="1" dirty="0">
                <a:latin typeface="Calibri"/>
              </a:rPr>
              <a:t>h</a:t>
            </a:r>
            <a:r>
              <a:rPr lang="en-US" sz="1350" b="1" baseline="-25000" dirty="0">
                <a:latin typeface="Calibri"/>
              </a:rPr>
              <a:t>2</a:t>
            </a:r>
          </a:p>
        </p:txBody>
      </p:sp>
      <p:cxnSp>
        <p:nvCxnSpPr>
          <p:cNvPr id="189" name="Straight Connector 188"/>
          <p:cNvCxnSpPr/>
          <p:nvPr/>
        </p:nvCxnSpPr>
        <p:spPr>
          <a:xfrm>
            <a:off x="5812674" y="1636568"/>
            <a:ext cx="400050" cy="2000250"/>
          </a:xfrm>
          <a:prstGeom prst="line">
            <a:avLst/>
          </a:prstGeom>
          <a:ln w="1905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a:off x="5457305" y="1734662"/>
            <a:ext cx="400050" cy="2000250"/>
          </a:xfrm>
          <a:prstGeom prst="line">
            <a:avLst/>
          </a:prstGeom>
          <a:ln w="1905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flipH="1">
            <a:off x="3371850" y="1543050"/>
            <a:ext cx="114300" cy="2000250"/>
          </a:xfrm>
          <a:prstGeom prst="line">
            <a:avLst/>
          </a:prstGeom>
          <a:ln w="1905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flipH="1">
            <a:off x="3200400" y="1589964"/>
            <a:ext cx="114300" cy="2000250"/>
          </a:xfrm>
          <a:prstGeom prst="line">
            <a:avLst/>
          </a:prstGeom>
          <a:ln w="19050">
            <a:solidFill>
              <a:schemeClr val="tx1"/>
            </a:solidFill>
            <a:prstDash val="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5922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4"/>
                                        </p:tgtEl>
                                        <p:attrNameLst>
                                          <p:attrName>style.visibility</p:attrName>
                                        </p:attrNameLst>
                                      </p:cBhvr>
                                      <p:to>
                                        <p:strVal val="visible"/>
                                      </p:to>
                                    </p:set>
                                    <p:anim calcmode="lin" valueType="num">
                                      <p:cBhvr additive="base">
                                        <p:cTn id="7" dur="500" fill="hold"/>
                                        <p:tgtEl>
                                          <p:spTgt spid="184"/>
                                        </p:tgtEl>
                                        <p:attrNameLst>
                                          <p:attrName>ppt_x</p:attrName>
                                        </p:attrNameLst>
                                      </p:cBhvr>
                                      <p:tavLst>
                                        <p:tav tm="0">
                                          <p:val>
                                            <p:strVal val="#ppt_x"/>
                                          </p:val>
                                        </p:tav>
                                        <p:tav tm="100000">
                                          <p:val>
                                            <p:strVal val="#ppt_x"/>
                                          </p:val>
                                        </p:tav>
                                      </p:tavLst>
                                    </p:anim>
                                    <p:anim calcmode="lin" valueType="num">
                                      <p:cBhvr additive="base">
                                        <p:cTn id="8" dur="500" fill="hold"/>
                                        <p:tgtEl>
                                          <p:spTgt spid="18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500" fill="hold"/>
                                        <p:tgtEl>
                                          <p:spTgt spid="186"/>
                                        </p:tgtEl>
                                        <p:attrNameLst>
                                          <p:attrName>ppt_x</p:attrName>
                                        </p:attrNameLst>
                                      </p:cBhvr>
                                      <p:tavLst>
                                        <p:tav tm="0">
                                          <p:val>
                                            <p:strVal val="#ppt_x"/>
                                          </p:val>
                                        </p:tav>
                                        <p:tav tm="100000">
                                          <p:val>
                                            <p:strVal val="#ppt_x"/>
                                          </p:val>
                                        </p:tav>
                                      </p:tavLst>
                                    </p:anim>
                                    <p:anim calcmode="lin" valueType="num">
                                      <p:cBhvr additive="base">
                                        <p:cTn id="12" dur="50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500" fill="hold"/>
                                        <p:tgtEl>
                                          <p:spTgt spid="188"/>
                                        </p:tgtEl>
                                        <p:attrNameLst>
                                          <p:attrName>ppt_x</p:attrName>
                                        </p:attrNameLst>
                                      </p:cBhvr>
                                      <p:tavLst>
                                        <p:tav tm="0">
                                          <p:val>
                                            <p:strVal val="#ppt_x"/>
                                          </p:val>
                                        </p:tav>
                                        <p:tav tm="100000">
                                          <p:val>
                                            <p:strVal val="#ppt_x"/>
                                          </p:val>
                                        </p:tav>
                                      </p:tavLst>
                                    </p:anim>
                                    <p:anim calcmode="lin" valueType="num">
                                      <p:cBhvr additive="base">
                                        <p:cTn id="16" dur="500" fill="hold"/>
                                        <p:tgtEl>
                                          <p:spTgt spid="18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83"/>
                                        </p:tgtEl>
                                        <p:attrNameLst>
                                          <p:attrName>style.visibility</p:attrName>
                                        </p:attrNameLst>
                                      </p:cBhvr>
                                      <p:to>
                                        <p:strVal val="visible"/>
                                      </p:to>
                                    </p:set>
                                    <p:anim calcmode="lin" valueType="num">
                                      <p:cBhvr additive="base">
                                        <p:cTn id="21" dur="500" fill="hold"/>
                                        <p:tgtEl>
                                          <p:spTgt spid="183"/>
                                        </p:tgtEl>
                                        <p:attrNameLst>
                                          <p:attrName>ppt_x</p:attrName>
                                        </p:attrNameLst>
                                      </p:cBhvr>
                                      <p:tavLst>
                                        <p:tav tm="0">
                                          <p:val>
                                            <p:strVal val="#ppt_x"/>
                                          </p:val>
                                        </p:tav>
                                        <p:tav tm="100000">
                                          <p:val>
                                            <p:strVal val="#ppt_x"/>
                                          </p:val>
                                        </p:tav>
                                      </p:tavLst>
                                    </p:anim>
                                    <p:anim calcmode="lin" valueType="num">
                                      <p:cBhvr additive="base">
                                        <p:cTn id="22" dur="500" fill="hold"/>
                                        <p:tgtEl>
                                          <p:spTgt spid="183"/>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85"/>
                                        </p:tgtEl>
                                        <p:attrNameLst>
                                          <p:attrName>style.visibility</p:attrName>
                                        </p:attrNameLst>
                                      </p:cBhvr>
                                      <p:to>
                                        <p:strVal val="visible"/>
                                      </p:to>
                                    </p:set>
                                    <p:anim calcmode="lin" valueType="num">
                                      <p:cBhvr additive="base">
                                        <p:cTn id="25" dur="500" fill="hold"/>
                                        <p:tgtEl>
                                          <p:spTgt spid="185"/>
                                        </p:tgtEl>
                                        <p:attrNameLst>
                                          <p:attrName>ppt_x</p:attrName>
                                        </p:attrNameLst>
                                      </p:cBhvr>
                                      <p:tavLst>
                                        <p:tav tm="0">
                                          <p:val>
                                            <p:strVal val="#ppt_x"/>
                                          </p:val>
                                        </p:tav>
                                        <p:tav tm="100000">
                                          <p:val>
                                            <p:strVal val="#ppt_x"/>
                                          </p:val>
                                        </p:tav>
                                      </p:tavLst>
                                    </p:anim>
                                    <p:anim calcmode="lin" valueType="num">
                                      <p:cBhvr additive="base">
                                        <p:cTn id="26" dur="500" fill="hold"/>
                                        <p:tgtEl>
                                          <p:spTgt spid="185"/>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87"/>
                                        </p:tgtEl>
                                        <p:attrNameLst>
                                          <p:attrName>style.visibility</p:attrName>
                                        </p:attrNameLst>
                                      </p:cBhvr>
                                      <p:to>
                                        <p:strVal val="visible"/>
                                      </p:to>
                                    </p:set>
                                    <p:anim calcmode="lin" valueType="num">
                                      <p:cBhvr additive="base">
                                        <p:cTn id="29" dur="500" fill="hold"/>
                                        <p:tgtEl>
                                          <p:spTgt spid="187"/>
                                        </p:tgtEl>
                                        <p:attrNameLst>
                                          <p:attrName>ppt_x</p:attrName>
                                        </p:attrNameLst>
                                      </p:cBhvr>
                                      <p:tavLst>
                                        <p:tav tm="0">
                                          <p:val>
                                            <p:strVal val="#ppt_x"/>
                                          </p:val>
                                        </p:tav>
                                        <p:tav tm="100000">
                                          <p:val>
                                            <p:strVal val="#ppt_x"/>
                                          </p:val>
                                        </p:tav>
                                      </p:tavLst>
                                    </p:anim>
                                    <p:anim calcmode="lin" valueType="num">
                                      <p:cBhvr additive="base">
                                        <p:cTn id="30" dur="500" fill="hold"/>
                                        <p:tgtEl>
                                          <p:spTgt spid="18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9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9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p:bldP spid="188"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C921938-476A-4922-BE24-3B8F6A2854D9}" type="slidenum">
              <a:rPr lang="en-US" smtClean="0"/>
              <a:pPr/>
              <a:t>64</a:t>
            </a:fld>
            <a:endParaRPr lang="en-US" dirty="0"/>
          </a:p>
        </p:txBody>
      </p:sp>
      <p:sp>
        <p:nvSpPr>
          <p:cNvPr id="1064962" name="Rectangle 2"/>
          <p:cNvSpPr>
            <a:spLocks noGrp="1" noChangeArrowheads="1"/>
          </p:cNvSpPr>
          <p:nvPr>
            <p:ph type="title"/>
          </p:nvPr>
        </p:nvSpPr>
        <p:spPr/>
        <p:txBody>
          <a:bodyPr/>
          <a:lstStyle/>
          <a:p>
            <a:r>
              <a:rPr lang="en-US" dirty="0"/>
              <a:t>Regularization</a:t>
            </a:r>
          </a:p>
        </p:txBody>
      </p:sp>
      <mc:AlternateContent xmlns:mc="http://schemas.openxmlformats.org/markup-compatibility/2006" xmlns:a14="http://schemas.microsoft.com/office/drawing/2010/main">
        <mc:Choice Requires="a14">
          <p:sp>
            <p:nvSpPr>
              <p:cNvPr id="1064963" name="Rectangle 3"/>
              <p:cNvSpPr>
                <a:spLocks noGrp="1" noChangeArrowheads="1"/>
              </p:cNvSpPr>
              <p:nvPr>
                <p:ph idx="1"/>
              </p:nvPr>
            </p:nvSpPr>
            <p:spPr/>
            <p:txBody>
              <a:bodyPr>
                <a:normAutofit fontScale="55000" lnSpcReduction="20000"/>
              </a:bodyPr>
              <a:lstStyle/>
              <a:p>
                <a:r>
                  <a:rPr lang="en-US" dirty="0"/>
                  <a:t>The more general formalism adds a regularization term to the risk function, and minimize: </a:t>
                </a:r>
              </a:p>
              <a:p>
                <a:pPr marL="0" indent="0">
                  <a:buNone/>
                </a:pPr>
                <a:r>
                  <a:rPr lang="en-US" dirty="0"/>
                  <a:t>                              </a:t>
                </a:r>
                <a14:m>
                  <m:oMath xmlns:m="http://schemas.openxmlformats.org/officeDocument/2006/math">
                    <m:r>
                      <a:rPr lang="en-US" i="1" dirty="0" smtClean="0">
                        <a:latin typeface="Cambria Math" panose="02040503050406030204" pitchFamily="18" charset="0"/>
                      </a:rPr>
                      <m:t>𝐽</m:t>
                    </m:r>
                    <m:d>
                      <m:dPr>
                        <m:ctrlPr>
                          <a:rPr lang="en-US" i="1" dirty="0" smtClean="0">
                            <a:latin typeface="Cambria Math" panose="02040503050406030204" pitchFamily="18" charset="0"/>
                          </a:rPr>
                        </m:ctrlPr>
                      </m:dPr>
                      <m:e>
                        <m:r>
                          <a:rPr lang="en-US" b="1" i="1" dirty="0" smtClean="0">
                            <a:latin typeface="Cambria Math" panose="02040503050406030204" pitchFamily="18" charset="0"/>
                          </a:rPr>
                          <m:t>𝒘</m:t>
                        </m:r>
                      </m:e>
                    </m:d>
                    <m:r>
                      <a:rPr lang="en-US" i="1" dirty="0" smtClean="0">
                        <a:latin typeface="Cambria Math" panose="02040503050406030204" pitchFamily="18" charset="0"/>
                      </a:rPr>
                      <m:t>=</m:t>
                    </m:r>
                    <m:f>
                      <m:fPr>
                        <m:ctrlPr>
                          <a:rPr lang="en-US" i="1" dirty="0" smtClean="0">
                            <a:latin typeface="Cambria Math" panose="02040503050406030204" pitchFamily="18" charset="0"/>
                          </a:rPr>
                        </m:ctrlPr>
                      </m:fPr>
                      <m:num>
                        <m:r>
                          <a:rPr lang="en-US" i="1" dirty="0" smtClean="0">
                            <a:latin typeface="Cambria Math" panose="02040503050406030204" pitchFamily="18" charset="0"/>
                          </a:rPr>
                          <m:t>1</m:t>
                        </m:r>
                      </m:num>
                      <m:den>
                        <m:r>
                          <a:rPr lang="en-US" i="1" dirty="0" smtClean="0">
                            <a:latin typeface="Cambria Math" panose="02040503050406030204" pitchFamily="18" charset="0"/>
                          </a:rPr>
                          <m:t>𝑚</m:t>
                        </m:r>
                      </m:den>
                    </m:f>
                    <m:sSubSup>
                      <m:sSubSupPr>
                        <m:ctrlPr>
                          <a:rPr lang="en-US" b="0" i="1" dirty="0" smtClean="0">
                            <a:latin typeface="Cambria Math" panose="02040503050406030204" pitchFamily="18" charset="0"/>
                            <a:sym typeface="Symbol"/>
                          </a:rPr>
                        </m:ctrlPr>
                      </m:sSubSupPr>
                      <m:e>
                        <m:r>
                          <a:rPr lang="en-US" i="1" dirty="0">
                            <a:latin typeface="Cambria Math" panose="02040503050406030204" pitchFamily="18" charset="0"/>
                            <a:sym typeface="Symbol"/>
                          </a:rPr>
                          <m:t></m:t>
                        </m:r>
                      </m:e>
                      <m:sub>
                        <m:r>
                          <a:rPr lang="en-US" i="1" dirty="0">
                            <a:latin typeface="Cambria Math" panose="02040503050406030204" pitchFamily="18" charset="0"/>
                            <a:sym typeface="Symbol"/>
                          </a:rPr>
                          <m:t>1</m:t>
                        </m:r>
                      </m:sub>
                      <m:sup>
                        <m:r>
                          <a:rPr lang="en-US" i="1" dirty="0">
                            <a:latin typeface="Cambria Math" panose="02040503050406030204" pitchFamily="18" charset="0"/>
                            <a:sym typeface="Symbol"/>
                          </a:rPr>
                          <m:t>𝑚</m:t>
                        </m:r>
                      </m:sup>
                    </m:sSubSup>
                    <m:r>
                      <a:rPr lang="en-US" i="1" dirty="0">
                        <a:latin typeface="Cambria Math" panose="02040503050406030204" pitchFamily="18" charset="0"/>
                      </a:rPr>
                      <m:t> </m:t>
                    </m:r>
                    <m:r>
                      <a:rPr lang="en-US" i="1" dirty="0">
                        <a:latin typeface="Cambria Math" panose="02040503050406030204" pitchFamily="18" charset="0"/>
                      </a:rPr>
                      <m:t>𝑄</m:t>
                    </m:r>
                    <m:r>
                      <a:rPr lang="en-US" i="1" dirty="0">
                        <a:latin typeface="Cambria Math" panose="02040503050406030204" pitchFamily="18" charset="0"/>
                      </a:rPr>
                      <m:t>(</m:t>
                    </m:r>
                    <m:sSub>
                      <m:sSubPr>
                        <m:ctrlPr>
                          <a:rPr lang="en-US" b="0" i="1" dirty="0" smtClean="0">
                            <a:latin typeface="Cambria Math" panose="02040503050406030204" pitchFamily="18" charset="0"/>
                          </a:rPr>
                        </m:ctrlPr>
                      </m:sSubPr>
                      <m:e>
                        <m:r>
                          <a:rPr lang="en-US" b="1" i="1" dirty="0" err="1">
                            <a:latin typeface="Cambria Math" panose="02040503050406030204" pitchFamily="18" charset="0"/>
                          </a:rPr>
                          <m:t>𝒛</m:t>
                        </m:r>
                      </m:e>
                      <m:sub>
                        <m:r>
                          <a:rPr lang="en-US" i="1" dirty="0" err="1">
                            <a:latin typeface="Cambria Math" panose="02040503050406030204" pitchFamily="18" charset="0"/>
                          </a:rPr>
                          <m:t>𝑖</m:t>
                        </m:r>
                      </m:sub>
                    </m:sSub>
                    <m:r>
                      <a:rPr lang="en-US" i="1" dirty="0">
                        <a:latin typeface="Cambria Math" panose="02040503050406030204" pitchFamily="18" charset="0"/>
                      </a:rPr>
                      <m:t>, </m:t>
                    </m:r>
                    <m:sSub>
                      <m:sSubPr>
                        <m:ctrlPr>
                          <a:rPr lang="en-US" b="0" i="1" dirty="0" smtClean="0">
                            <a:latin typeface="Cambria Math" panose="02040503050406030204" pitchFamily="18" charset="0"/>
                          </a:rPr>
                        </m:ctrlPr>
                      </m:sSubPr>
                      <m:e>
                        <m:r>
                          <a:rPr lang="en-US" b="1" i="1" dirty="0" err="1">
                            <a:latin typeface="Cambria Math" panose="02040503050406030204" pitchFamily="18" charset="0"/>
                          </a:rPr>
                          <m:t>𝒘</m:t>
                        </m:r>
                      </m:e>
                      <m:sub>
                        <m:r>
                          <a:rPr lang="en-US" i="1" dirty="0" err="1">
                            <a:latin typeface="Cambria Math" panose="02040503050406030204" pitchFamily="18" charset="0"/>
                          </a:rPr>
                          <m:t>𝑖</m:t>
                        </m:r>
                      </m:sub>
                    </m:sSub>
                    <m:r>
                      <a:rPr lang="en-US" i="1" dirty="0">
                        <a:latin typeface="Cambria Math" panose="02040503050406030204" pitchFamily="18" charset="0"/>
                      </a:rPr>
                      <m:t>) + </m:t>
                    </m:r>
                    <m:r>
                      <a:rPr lang="el-GR" i="1" dirty="0">
                        <a:latin typeface="Cambria Math" panose="02040503050406030204" pitchFamily="18" charset="0"/>
                      </a:rPr>
                      <m:t>𝜆</m:t>
                    </m:r>
                    <m:r>
                      <a:rPr lang="en-US" i="1" dirty="0">
                        <a:latin typeface="Cambria Math" panose="02040503050406030204" pitchFamily="18" charset="0"/>
                      </a:rPr>
                      <m:t> </m:t>
                    </m:r>
                    <m:sSub>
                      <m:sSubPr>
                        <m:ctrlPr>
                          <a:rPr lang="en-US" b="0" i="1" dirty="0" smtClean="0">
                            <a:latin typeface="Cambria Math" panose="02040503050406030204" pitchFamily="18" charset="0"/>
                          </a:rPr>
                        </m:ctrlPr>
                      </m:sSubPr>
                      <m:e>
                        <m:r>
                          <a:rPr lang="en-US" i="1" dirty="0" err="1">
                            <a:latin typeface="Cambria Math" panose="02040503050406030204" pitchFamily="18" charset="0"/>
                          </a:rPr>
                          <m:t>𝑅</m:t>
                        </m:r>
                      </m:e>
                      <m:sub>
                        <m:r>
                          <a:rPr lang="en-US" i="1" dirty="0" err="1">
                            <a:latin typeface="Cambria Math" panose="02040503050406030204" pitchFamily="18" charset="0"/>
                          </a:rPr>
                          <m:t>𝑖</m:t>
                        </m:r>
                      </m:sub>
                    </m:sSub>
                    <m:r>
                      <a:rPr lang="en-US" i="1" dirty="0">
                        <a:latin typeface="Cambria Math" panose="02040503050406030204" pitchFamily="18" charset="0"/>
                      </a:rPr>
                      <m:t> (</m:t>
                    </m:r>
                    <m:sSub>
                      <m:sSubPr>
                        <m:ctrlPr>
                          <a:rPr lang="en-US" b="0" i="1" dirty="0" smtClean="0">
                            <a:latin typeface="Cambria Math" panose="02040503050406030204" pitchFamily="18" charset="0"/>
                          </a:rPr>
                        </m:ctrlPr>
                      </m:sSubPr>
                      <m:e>
                        <m:r>
                          <a:rPr lang="en-US" b="1" i="1" dirty="0" err="1">
                            <a:latin typeface="Cambria Math" panose="02040503050406030204" pitchFamily="18" charset="0"/>
                          </a:rPr>
                          <m:t>𝒘</m:t>
                        </m:r>
                      </m:e>
                      <m:sub>
                        <m:r>
                          <a:rPr lang="en-US" i="1" dirty="0" err="1">
                            <a:latin typeface="Cambria Math" panose="02040503050406030204" pitchFamily="18" charset="0"/>
                          </a:rPr>
                          <m:t>𝑖</m:t>
                        </m:r>
                      </m:sub>
                    </m:sSub>
                    <m:r>
                      <a:rPr lang="en-US" i="1" dirty="0">
                        <a:latin typeface="Cambria Math" panose="02040503050406030204" pitchFamily="18" charset="0"/>
                      </a:rPr>
                      <m:t>)</m:t>
                    </m:r>
                  </m:oMath>
                </a14:m>
                <a:endParaRPr lang="en-US" dirty="0"/>
              </a:p>
              <a:p>
                <a:r>
                  <a:rPr lang="en-US" dirty="0"/>
                  <a:t>Where</a:t>
                </a:r>
                <a14:m>
                  <m:oMath xmlns:m="http://schemas.openxmlformats.org/officeDocument/2006/math">
                    <m:r>
                      <a:rPr lang="en-US" i="1" dirty="0" smtClean="0">
                        <a:latin typeface="Cambria Math" panose="02040503050406030204" pitchFamily="18" charset="0"/>
                      </a:rPr>
                      <m:t> </m:t>
                    </m:r>
                    <m:r>
                      <a:rPr lang="en-US" i="1" dirty="0" smtClean="0">
                        <a:latin typeface="Cambria Math" panose="02040503050406030204" pitchFamily="18" charset="0"/>
                      </a:rPr>
                      <m:t>𝑅</m:t>
                    </m:r>
                    <m:r>
                      <a:rPr lang="en-US" i="1" dirty="0" smtClean="0">
                        <a:latin typeface="Cambria Math" panose="02040503050406030204" pitchFamily="18" charset="0"/>
                      </a:rPr>
                      <m:t> </m:t>
                    </m:r>
                  </m:oMath>
                </a14:m>
                <a:r>
                  <a:rPr lang="en-US" dirty="0"/>
                  <a:t>is used to enforce “simplicity” of the learned functions. </a:t>
                </a:r>
              </a:p>
              <a:p>
                <a:endParaRPr lang="en-US" dirty="0"/>
              </a:p>
              <a:p>
                <a:r>
                  <a:rPr lang="en-US" dirty="0">
                    <a:solidFill>
                      <a:srgbClr val="FF0000"/>
                    </a:solidFill>
                  </a:rPr>
                  <a:t>LMS case:</a:t>
                </a:r>
                <a:r>
                  <a:rPr lang="en-US" dirty="0"/>
                  <a:t> </a:t>
                </a:r>
                <a14:m>
                  <m:oMath xmlns:m="http://schemas.openxmlformats.org/officeDocument/2006/math">
                    <m:r>
                      <a:rPr lang="en-US" i="1" dirty="0" smtClean="0">
                        <a:latin typeface="Cambria Math" panose="02040503050406030204" pitchFamily="18" charset="0"/>
                      </a:rPr>
                      <m:t>𝑄</m:t>
                    </m:r>
                    <m:r>
                      <a:rPr lang="en-US" i="1" dirty="0" smtClean="0">
                        <a:latin typeface="Cambria Math" panose="02040503050406030204" pitchFamily="18" charset="0"/>
                      </a:rPr>
                      <m:t>((</m:t>
                    </m:r>
                    <m:r>
                      <a:rPr lang="en-US" b="1" i="1" dirty="0" smtClean="0">
                        <a:latin typeface="Cambria Math" panose="02040503050406030204" pitchFamily="18" charset="0"/>
                      </a:rPr>
                      <m:t>𝒙</m:t>
                    </m:r>
                    <m:r>
                      <a:rPr lang="en-US" i="1" dirty="0" smtClean="0">
                        <a:latin typeface="Cambria Math" panose="02040503050406030204" pitchFamily="18" charset="0"/>
                      </a:rPr>
                      <m:t>, </m:t>
                    </m:r>
                    <m:r>
                      <a:rPr lang="en-US" i="1" dirty="0" smtClean="0">
                        <a:latin typeface="Cambria Math" panose="02040503050406030204" pitchFamily="18" charset="0"/>
                      </a:rPr>
                      <m:t>𝑦</m:t>
                    </m:r>
                    <m:r>
                      <a:rPr lang="en-US" i="1" dirty="0" smtClean="0">
                        <a:latin typeface="Cambria Math" panose="02040503050406030204" pitchFamily="18" charset="0"/>
                      </a:rPr>
                      <m:t>), </m:t>
                    </m:r>
                    <m:r>
                      <a:rPr lang="en-US" b="1" i="1" dirty="0" smtClean="0">
                        <a:latin typeface="Cambria Math" panose="02040503050406030204" pitchFamily="18" charset="0"/>
                      </a:rPr>
                      <m:t>𝒘</m:t>
                    </m:r>
                    <m:r>
                      <a:rPr lang="en-US" i="1" dirty="0" smtClean="0">
                        <a:latin typeface="Cambria Math" panose="02040503050406030204" pitchFamily="18" charset="0"/>
                      </a:rPr>
                      <m:t>) =</m:t>
                    </m:r>
                    <m:sSup>
                      <m:sSupPr>
                        <m:ctrlPr>
                          <a:rPr lang="en-US" b="0" i="1" dirty="0" smtClean="0">
                            <a:latin typeface="Cambria Math" panose="02040503050406030204" pitchFamily="18" charset="0"/>
                          </a:rPr>
                        </m:ctrlPr>
                      </m:sSupPr>
                      <m:e>
                        <m:d>
                          <m:dPr>
                            <m:ctrlPr>
                              <a:rPr lang="en-US" b="1" i="1" dirty="0" smtClean="0">
                                <a:latin typeface="Cambria Math" panose="02040503050406030204" pitchFamily="18" charset="0"/>
                              </a:rPr>
                            </m:ctrlPr>
                          </m:dPr>
                          <m:e>
                            <m:r>
                              <a:rPr lang="en-US" i="1" dirty="0" smtClean="0">
                                <a:latin typeface="Cambria Math" panose="02040503050406030204" pitchFamily="18" charset="0"/>
                              </a:rPr>
                              <m:t>𝑦</m:t>
                            </m:r>
                            <m:r>
                              <a:rPr lang="en-US" i="1" dirty="0" smtClean="0">
                                <a:latin typeface="Cambria Math" panose="02040503050406030204" pitchFamily="18" charset="0"/>
                              </a:rPr>
                              <m:t> – </m:t>
                            </m:r>
                            <m:sSup>
                              <m:sSupPr>
                                <m:ctrlPr>
                                  <a:rPr lang="en-US" b="0" i="1" dirty="0" smtClean="0">
                                    <a:latin typeface="Cambria Math" panose="02040503050406030204" pitchFamily="18" charset="0"/>
                                  </a:rPr>
                                </m:ctrlPr>
                              </m:sSupPr>
                              <m:e>
                                <m:r>
                                  <a:rPr lang="en-US" b="1" i="1" dirty="0" smtClean="0">
                                    <a:latin typeface="Cambria Math" panose="02040503050406030204" pitchFamily="18" charset="0"/>
                                  </a:rPr>
                                  <m:t>𝒘</m:t>
                                </m:r>
                              </m:e>
                              <m:sup>
                                <m:r>
                                  <a:rPr lang="en-US" i="1" dirty="0" smtClean="0">
                                    <a:latin typeface="Cambria Math" panose="02040503050406030204" pitchFamily="18" charset="0"/>
                                  </a:rPr>
                                  <m:t>𝑇</m:t>
                                </m:r>
                              </m:sup>
                            </m:sSup>
                            <m:r>
                              <a:rPr lang="en-US" i="1" dirty="0" smtClean="0">
                                <a:latin typeface="Cambria Math" panose="02040503050406030204" pitchFamily="18" charset="0"/>
                              </a:rPr>
                              <m:t> </m:t>
                            </m:r>
                            <m:r>
                              <a:rPr lang="en-US" b="1" i="1" dirty="0" smtClean="0">
                                <a:latin typeface="Cambria Math" panose="02040503050406030204" pitchFamily="18" charset="0"/>
                              </a:rPr>
                              <m:t>𝒙</m:t>
                            </m:r>
                          </m:e>
                        </m:d>
                      </m:e>
                      <m:sup>
                        <m:r>
                          <a:rPr lang="en-US" i="1" dirty="0" smtClean="0">
                            <a:latin typeface="Cambria Math" panose="02040503050406030204" pitchFamily="18" charset="0"/>
                          </a:rPr>
                          <m:t>2</m:t>
                        </m:r>
                      </m:sup>
                    </m:sSup>
                    <m:r>
                      <a:rPr lang="en-US" i="1" dirty="0" smtClean="0">
                        <a:latin typeface="Cambria Math" panose="02040503050406030204" pitchFamily="18" charset="0"/>
                      </a:rPr>
                      <m:t> </m:t>
                    </m:r>
                  </m:oMath>
                </a14:m>
                <a:endParaRPr lang="en-US" dirty="0"/>
              </a:p>
              <a:p>
                <a:pPr lvl="1"/>
                <a14:m>
                  <m:oMath xmlns:m="http://schemas.openxmlformats.org/officeDocument/2006/math">
                    <m:r>
                      <a:rPr lang="en-US" i="1" dirty="0" smtClean="0">
                        <a:latin typeface="Cambria Math" panose="02040503050406030204" pitchFamily="18" charset="0"/>
                      </a:rPr>
                      <m:t>𝑅</m:t>
                    </m:r>
                    <m:r>
                      <a:rPr lang="en-US" i="1" dirty="0" smtClean="0">
                        <a:latin typeface="Cambria Math" panose="02040503050406030204" pitchFamily="18" charset="0"/>
                      </a:rPr>
                      <m:t>(</m:t>
                    </m:r>
                    <m:r>
                      <a:rPr lang="en-US" b="1" i="1" dirty="0" smtClean="0">
                        <a:latin typeface="Cambria Math" panose="02040503050406030204" pitchFamily="18" charset="0"/>
                      </a:rPr>
                      <m:t>𝒘</m:t>
                    </m:r>
                    <m:r>
                      <a:rPr lang="en-US" i="1" dirty="0" smtClean="0">
                        <a:latin typeface="Cambria Math" panose="02040503050406030204" pitchFamily="18" charset="0"/>
                      </a:rPr>
                      <m:t>) = </m:t>
                    </m:r>
                    <m:sSubSup>
                      <m:sSubSupPr>
                        <m:ctrlPr>
                          <a:rPr lang="en-US" b="0" i="1" dirty="0" smtClean="0">
                            <a:latin typeface="Cambria Math" panose="02040503050406030204" pitchFamily="18" charset="0"/>
                          </a:rPr>
                        </m:ctrlPr>
                      </m:sSubSupPr>
                      <m:e>
                        <m:d>
                          <m:dPr>
                            <m:begChr m:val="|"/>
                            <m:endChr m:val="|"/>
                            <m:ctrlPr>
                              <a:rPr lang="en-US" i="1" dirty="0" smtClean="0">
                                <a:latin typeface="Cambria Math" panose="02040503050406030204" pitchFamily="18" charset="0"/>
                              </a:rPr>
                            </m:ctrlPr>
                          </m:dPr>
                          <m:e>
                            <m:d>
                              <m:dPr>
                                <m:begChr m:val="|"/>
                                <m:endChr m:val="|"/>
                                <m:ctrlPr>
                                  <a:rPr lang="en-US" i="1" dirty="0" smtClean="0">
                                    <a:latin typeface="Cambria Math" panose="02040503050406030204" pitchFamily="18" charset="0"/>
                                  </a:rPr>
                                </m:ctrlPr>
                              </m:dPr>
                              <m:e>
                                <m:r>
                                  <a:rPr lang="en-US" b="1" i="1" dirty="0" smtClean="0">
                                    <a:latin typeface="Cambria Math" panose="02040503050406030204" pitchFamily="18" charset="0"/>
                                  </a:rPr>
                                  <m:t>𝒘</m:t>
                                </m:r>
                              </m:e>
                            </m:d>
                          </m:e>
                        </m:d>
                      </m:e>
                      <m:sub>
                        <m:r>
                          <a:rPr lang="en-US" i="1" dirty="0" smtClean="0">
                            <a:latin typeface="Cambria Math" panose="02040503050406030204" pitchFamily="18" charset="0"/>
                          </a:rPr>
                          <m:t>2</m:t>
                        </m:r>
                      </m:sub>
                      <m:sup>
                        <m:r>
                          <a:rPr lang="en-US" i="1" dirty="0" smtClean="0">
                            <a:latin typeface="Cambria Math" panose="02040503050406030204" pitchFamily="18" charset="0"/>
                          </a:rPr>
                          <m:t>2</m:t>
                        </m:r>
                      </m:sup>
                    </m:sSubSup>
                    <m:r>
                      <a:rPr lang="en-US" i="1" dirty="0" smtClean="0">
                        <a:latin typeface="Cambria Math" panose="02040503050406030204" pitchFamily="18" charset="0"/>
                      </a:rPr>
                      <m:t> </m:t>
                    </m:r>
                  </m:oMath>
                </a14:m>
                <a:r>
                  <a:rPr lang="en-US" dirty="0"/>
                  <a:t>gives the optimization problem called Ridge Regression.</a:t>
                </a:r>
              </a:p>
              <a:p>
                <a:pPr lvl="1"/>
                <a14:m>
                  <m:oMath xmlns:m="http://schemas.openxmlformats.org/officeDocument/2006/math">
                    <m:r>
                      <a:rPr lang="en-US" i="1" dirty="0" smtClean="0">
                        <a:latin typeface="Cambria Math" panose="02040503050406030204" pitchFamily="18" charset="0"/>
                      </a:rPr>
                      <m:t>𝑅</m:t>
                    </m:r>
                    <m:r>
                      <a:rPr lang="en-US" i="1" dirty="0" smtClean="0">
                        <a:latin typeface="Cambria Math" panose="02040503050406030204" pitchFamily="18" charset="0"/>
                      </a:rPr>
                      <m:t>(</m:t>
                    </m:r>
                    <m:r>
                      <a:rPr lang="en-US" b="1" i="1" dirty="0" smtClean="0">
                        <a:latin typeface="Cambria Math" panose="02040503050406030204" pitchFamily="18" charset="0"/>
                      </a:rPr>
                      <m:t>𝒘</m:t>
                    </m:r>
                    <m:r>
                      <a:rPr lang="en-US" i="1" dirty="0" smtClean="0">
                        <a:latin typeface="Cambria Math" panose="02040503050406030204" pitchFamily="18" charset="0"/>
                      </a:rPr>
                      <m:t>) = </m:t>
                    </m:r>
                    <m:sSub>
                      <m:sSubPr>
                        <m:ctrlPr>
                          <a:rPr lang="en-US" b="0" i="1" dirty="0" smtClean="0">
                            <a:latin typeface="Cambria Math" panose="02040503050406030204" pitchFamily="18" charset="0"/>
                          </a:rPr>
                        </m:ctrlPr>
                      </m:sSubPr>
                      <m:e>
                        <m:d>
                          <m:dPr>
                            <m:begChr m:val="|"/>
                            <m:endChr m:val="|"/>
                            <m:ctrlPr>
                              <a:rPr lang="en-US" i="1" dirty="0" smtClean="0">
                                <a:latin typeface="Cambria Math" panose="02040503050406030204" pitchFamily="18" charset="0"/>
                              </a:rPr>
                            </m:ctrlPr>
                          </m:dPr>
                          <m:e>
                            <m:d>
                              <m:dPr>
                                <m:begChr m:val="|"/>
                                <m:endChr m:val="|"/>
                                <m:ctrlPr>
                                  <a:rPr lang="en-US" i="1" dirty="0" smtClean="0">
                                    <a:latin typeface="Cambria Math" panose="02040503050406030204" pitchFamily="18" charset="0"/>
                                  </a:rPr>
                                </m:ctrlPr>
                              </m:dPr>
                              <m:e>
                                <m:r>
                                  <a:rPr lang="en-US" b="1" i="1" dirty="0" smtClean="0">
                                    <a:latin typeface="Cambria Math" panose="02040503050406030204" pitchFamily="18" charset="0"/>
                                  </a:rPr>
                                  <m:t>𝒘</m:t>
                                </m:r>
                              </m:e>
                            </m:d>
                          </m:e>
                        </m:d>
                      </m:e>
                      <m:sub>
                        <m:r>
                          <a:rPr lang="en-US" i="1" dirty="0" smtClean="0">
                            <a:latin typeface="Cambria Math" panose="02040503050406030204" pitchFamily="18" charset="0"/>
                          </a:rPr>
                          <m:t>1</m:t>
                        </m:r>
                      </m:sub>
                    </m:sSub>
                    <m:r>
                      <a:rPr lang="en-US" i="1" dirty="0" smtClean="0">
                        <a:latin typeface="Cambria Math" panose="02040503050406030204" pitchFamily="18" charset="0"/>
                      </a:rPr>
                      <m:t> </m:t>
                    </m:r>
                  </m:oMath>
                </a14:m>
                <a:r>
                  <a:rPr lang="en-US" dirty="0"/>
                  <a:t>gives a problem called the LASSO problem</a:t>
                </a:r>
              </a:p>
              <a:p>
                <a:pPr lvl="1"/>
                <a:endParaRPr lang="en-US" dirty="0"/>
              </a:p>
              <a:p>
                <a:r>
                  <a:rPr lang="en-US" dirty="0">
                    <a:solidFill>
                      <a:srgbClr val="FF0000"/>
                    </a:solidFill>
                  </a:rPr>
                  <a:t>Hinge Loss case:  </a:t>
                </a:r>
                <a14:m>
                  <m:oMath xmlns:m="http://schemas.openxmlformats.org/officeDocument/2006/math">
                    <m:r>
                      <a:rPr lang="en-US" i="1" dirty="0" smtClean="0">
                        <a:latin typeface="Cambria Math" panose="02040503050406030204" pitchFamily="18" charset="0"/>
                      </a:rPr>
                      <m:t>𝑄</m:t>
                    </m:r>
                    <m:r>
                      <a:rPr lang="en-US" i="1" dirty="0" smtClean="0">
                        <a:latin typeface="Cambria Math" panose="02040503050406030204" pitchFamily="18" charset="0"/>
                      </a:rPr>
                      <m:t>((</m:t>
                    </m:r>
                    <m:r>
                      <a:rPr lang="en-US" b="1" i="1" dirty="0" smtClean="0">
                        <a:latin typeface="Cambria Math" panose="02040503050406030204" pitchFamily="18" charset="0"/>
                      </a:rPr>
                      <m:t>𝒙</m:t>
                    </m:r>
                    <m:r>
                      <a:rPr lang="en-US" i="1" dirty="0" smtClean="0">
                        <a:latin typeface="Cambria Math" panose="02040503050406030204" pitchFamily="18" charset="0"/>
                      </a:rPr>
                      <m:t>, </m:t>
                    </m:r>
                    <m:r>
                      <a:rPr lang="en-US" i="1" dirty="0" smtClean="0">
                        <a:latin typeface="Cambria Math" panose="02040503050406030204" pitchFamily="18" charset="0"/>
                      </a:rPr>
                      <m:t>𝑦</m:t>
                    </m:r>
                    <m:r>
                      <a:rPr lang="en-US" i="1" dirty="0" smtClean="0">
                        <a:latin typeface="Cambria Math" panose="02040503050406030204" pitchFamily="18" charset="0"/>
                      </a:rPr>
                      <m:t>), </m:t>
                    </m:r>
                    <m:r>
                      <a:rPr lang="en-US" b="1" i="1" dirty="0" smtClean="0">
                        <a:latin typeface="Cambria Math" panose="02040503050406030204" pitchFamily="18" charset="0"/>
                      </a:rPr>
                      <m:t>𝒘</m:t>
                    </m:r>
                    <m:r>
                      <a:rPr lang="en-US" i="1" dirty="0" smtClean="0">
                        <a:latin typeface="Cambria Math" panose="02040503050406030204" pitchFamily="18" charset="0"/>
                      </a:rPr>
                      <m:t>) = </m:t>
                    </m:r>
                    <m:r>
                      <m:rPr>
                        <m:sty m:val="p"/>
                      </m:rPr>
                      <a:rPr lang="en-US" i="1" dirty="0" smtClean="0">
                        <a:latin typeface="Cambria Math" panose="02040503050406030204" pitchFamily="18" charset="0"/>
                      </a:rPr>
                      <m:t>max</m:t>
                    </m:r>
                    <m:r>
                      <a:rPr lang="en-US" i="1" dirty="0" smtClean="0">
                        <a:latin typeface="Cambria Math" panose="02040503050406030204" pitchFamily="18" charset="0"/>
                      </a:rPr>
                      <m:t>⁡(0, 1 − </m:t>
                    </m:r>
                    <m:r>
                      <a:rPr lang="en-US" i="1" dirty="0" smtClean="0">
                        <a:latin typeface="Cambria Math" panose="02040503050406030204" pitchFamily="18" charset="0"/>
                      </a:rPr>
                      <m:t>𝑦</m:t>
                    </m:r>
                    <m:r>
                      <a:rPr lang="en-US" i="1" dirty="0" smtClean="0">
                        <a:latin typeface="Cambria Math" panose="02040503050406030204" pitchFamily="18" charset="0"/>
                      </a:rPr>
                      <m:t> </m:t>
                    </m:r>
                    <m:sSup>
                      <m:sSupPr>
                        <m:ctrlPr>
                          <a:rPr lang="en-US" b="1" i="1" dirty="0" smtClean="0">
                            <a:latin typeface="Cambria Math" panose="02040503050406030204" pitchFamily="18" charset="0"/>
                          </a:rPr>
                        </m:ctrlPr>
                      </m:sSupPr>
                      <m:e>
                        <m:r>
                          <a:rPr lang="en-US" b="1" i="1" dirty="0" smtClean="0">
                            <a:latin typeface="Cambria Math" panose="02040503050406030204" pitchFamily="18" charset="0"/>
                          </a:rPr>
                          <m:t>𝒘</m:t>
                        </m:r>
                      </m:e>
                      <m:sup>
                        <m:r>
                          <a:rPr lang="en-US" i="1" dirty="0" smtClean="0">
                            <a:latin typeface="Cambria Math" panose="02040503050406030204" pitchFamily="18" charset="0"/>
                          </a:rPr>
                          <m:t>𝑇</m:t>
                        </m:r>
                      </m:sup>
                    </m:sSup>
                    <m:r>
                      <a:rPr lang="en-US" b="1" i="1" dirty="0" smtClean="0">
                        <a:latin typeface="Cambria Math" panose="02040503050406030204" pitchFamily="18" charset="0"/>
                      </a:rPr>
                      <m:t>𝒙</m:t>
                    </m:r>
                    <m:r>
                      <a:rPr lang="en-US" i="1" dirty="0" smtClean="0">
                        <a:latin typeface="Cambria Math" panose="02040503050406030204" pitchFamily="18" charset="0"/>
                      </a:rPr>
                      <m:t>) </m:t>
                    </m:r>
                  </m:oMath>
                </a14:m>
                <a:endParaRPr lang="en-US" dirty="0"/>
              </a:p>
              <a:p>
                <a:pPr lvl="1"/>
                <a14:m>
                  <m:oMath xmlns:m="http://schemas.openxmlformats.org/officeDocument/2006/math">
                    <m:r>
                      <a:rPr lang="en-US" i="1" dirty="0" smtClean="0">
                        <a:latin typeface="Cambria Math" panose="02040503050406030204" pitchFamily="18" charset="0"/>
                      </a:rPr>
                      <m:t>𝑅</m:t>
                    </m:r>
                    <m:r>
                      <a:rPr lang="en-US" i="1" dirty="0" smtClean="0">
                        <a:latin typeface="Cambria Math" panose="02040503050406030204" pitchFamily="18" charset="0"/>
                      </a:rPr>
                      <m:t>(</m:t>
                    </m:r>
                    <m:r>
                      <a:rPr lang="en-US" b="1" i="1" dirty="0" smtClean="0">
                        <a:latin typeface="Cambria Math" panose="02040503050406030204" pitchFamily="18" charset="0"/>
                      </a:rPr>
                      <m:t>𝒘</m:t>
                    </m:r>
                    <m:r>
                      <a:rPr lang="en-US" i="1" dirty="0" smtClean="0">
                        <a:latin typeface="Cambria Math" panose="02040503050406030204" pitchFamily="18" charset="0"/>
                      </a:rPr>
                      <m:t>) = </m:t>
                    </m:r>
                    <m:sSubSup>
                      <m:sSubSupPr>
                        <m:ctrlPr>
                          <a:rPr lang="en-US" b="0" i="1" dirty="0" smtClean="0">
                            <a:latin typeface="Cambria Math" panose="02040503050406030204" pitchFamily="18" charset="0"/>
                          </a:rPr>
                        </m:ctrlPr>
                      </m:sSubSupPr>
                      <m:e>
                        <m:d>
                          <m:dPr>
                            <m:begChr m:val="|"/>
                            <m:endChr m:val="|"/>
                            <m:ctrlPr>
                              <a:rPr lang="en-US" i="1" dirty="0" smtClean="0">
                                <a:latin typeface="Cambria Math" panose="02040503050406030204" pitchFamily="18" charset="0"/>
                              </a:rPr>
                            </m:ctrlPr>
                          </m:dPr>
                          <m:e>
                            <m:d>
                              <m:dPr>
                                <m:begChr m:val="|"/>
                                <m:endChr m:val="|"/>
                                <m:ctrlPr>
                                  <a:rPr lang="en-US" i="1" dirty="0" smtClean="0">
                                    <a:latin typeface="Cambria Math" panose="02040503050406030204" pitchFamily="18" charset="0"/>
                                  </a:rPr>
                                </m:ctrlPr>
                              </m:dPr>
                              <m:e>
                                <m:r>
                                  <a:rPr lang="en-US" b="1" i="1" dirty="0" smtClean="0">
                                    <a:latin typeface="Cambria Math" panose="02040503050406030204" pitchFamily="18" charset="0"/>
                                  </a:rPr>
                                  <m:t>𝒘</m:t>
                                </m:r>
                              </m:e>
                            </m:d>
                          </m:e>
                        </m:d>
                      </m:e>
                      <m:sub>
                        <m:r>
                          <a:rPr lang="en-US" i="1" dirty="0" smtClean="0">
                            <a:latin typeface="Cambria Math" panose="02040503050406030204" pitchFamily="18" charset="0"/>
                          </a:rPr>
                          <m:t>2</m:t>
                        </m:r>
                      </m:sub>
                      <m:sup>
                        <m:r>
                          <a:rPr lang="en-US" i="1" dirty="0" smtClean="0">
                            <a:latin typeface="Cambria Math" panose="02040503050406030204" pitchFamily="18" charset="0"/>
                          </a:rPr>
                          <m:t>2</m:t>
                        </m:r>
                      </m:sup>
                    </m:sSubSup>
                    <m:r>
                      <a:rPr lang="en-US" i="1" dirty="0" smtClean="0">
                        <a:latin typeface="Cambria Math" panose="02040503050406030204" pitchFamily="18" charset="0"/>
                      </a:rPr>
                      <m:t> </m:t>
                    </m:r>
                  </m:oMath>
                </a14:m>
                <a:r>
                  <a:rPr lang="en-US" dirty="0"/>
                  <a:t>gives the problem called Support Vector Machines</a:t>
                </a:r>
              </a:p>
              <a:p>
                <a:endParaRPr lang="en-US" dirty="0"/>
              </a:p>
              <a:p>
                <a:r>
                  <a:rPr lang="en-US" dirty="0">
                    <a:solidFill>
                      <a:srgbClr val="FF0000"/>
                    </a:solidFill>
                  </a:rPr>
                  <a:t>Logistics Loss case:</a:t>
                </a:r>
                <a14:m>
                  <m:oMath xmlns:m="http://schemas.openxmlformats.org/officeDocument/2006/math">
                    <m:r>
                      <a:rPr lang="en-US" i="1" dirty="0">
                        <a:latin typeface="Cambria Math" panose="02040503050406030204" pitchFamily="18" charset="0"/>
                      </a:rPr>
                      <m:t>𝑄</m:t>
                    </m:r>
                    <m:r>
                      <a:rPr lang="en-US" i="1" dirty="0">
                        <a:latin typeface="Cambria Math" panose="02040503050406030204" pitchFamily="18" charset="0"/>
                      </a:rPr>
                      <m:t>((</m:t>
                    </m:r>
                    <m:r>
                      <a:rPr lang="en-US" b="1" i="1" dirty="0">
                        <a:latin typeface="Cambria Math" panose="02040503050406030204" pitchFamily="18" charset="0"/>
                      </a:rPr>
                      <m:t>𝒙</m:t>
                    </m:r>
                    <m:r>
                      <a:rPr lang="en-US" i="1" dirty="0">
                        <a:latin typeface="Cambria Math" panose="02040503050406030204" pitchFamily="18" charset="0"/>
                      </a:rPr>
                      <m:t>, </m:t>
                    </m:r>
                    <m:r>
                      <a:rPr lang="en-US" i="1" dirty="0">
                        <a:latin typeface="Cambria Math" panose="02040503050406030204" pitchFamily="18" charset="0"/>
                      </a:rPr>
                      <m:t>𝑦</m:t>
                    </m:r>
                    <m:r>
                      <a:rPr lang="en-US" i="1" dirty="0">
                        <a:latin typeface="Cambria Math" panose="02040503050406030204" pitchFamily="18" charset="0"/>
                      </a:rPr>
                      <m:t>), </m:t>
                    </m:r>
                    <m:r>
                      <a:rPr lang="en-US" b="1" i="1" dirty="0">
                        <a:latin typeface="Cambria Math" panose="02040503050406030204" pitchFamily="18" charset="0"/>
                      </a:rPr>
                      <m:t>𝒘</m:t>
                    </m:r>
                    <m:r>
                      <a:rPr lang="en-US" i="1" dirty="0">
                        <a:latin typeface="Cambria Math" panose="02040503050406030204" pitchFamily="18" charset="0"/>
                      </a:rPr>
                      <m:t>)= </m:t>
                    </m:r>
                    <m:r>
                      <m:rPr>
                        <m:sty m:val="p"/>
                      </m:rPr>
                      <a:rPr lang="en-US" i="1" dirty="0">
                        <a:latin typeface="Cambria Math" panose="02040503050406030204" pitchFamily="18" charset="0"/>
                      </a:rPr>
                      <m:t>log</m:t>
                    </m:r>
                    <m:r>
                      <a:rPr lang="en-US" i="1" dirty="0">
                        <a:latin typeface="Cambria Math" panose="02040503050406030204" pitchFamily="18" charset="0"/>
                      </a:rPr>
                      <m:t>⁡(1+</m:t>
                    </m:r>
                    <m:r>
                      <m:rPr>
                        <m:sty m:val="p"/>
                      </m:rPr>
                      <a:rPr lang="en-US" i="1" dirty="0">
                        <a:latin typeface="Cambria Math" panose="02040503050406030204" pitchFamily="18" charset="0"/>
                      </a:rPr>
                      <m:t>exp</m:t>
                    </m:r>
                    <m:r>
                      <a:rPr lang="en-US" i="1" dirty="0">
                        <a:latin typeface="Cambria Math" panose="02040503050406030204" pitchFamily="18" charset="0"/>
                      </a:rPr>
                      <m:t>⁡{−</m:t>
                    </m:r>
                    <m:r>
                      <a:rPr lang="en-US" i="1" dirty="0">
                        <a:latin typeface="Cambria Math" panose="02040503050406030204" pitchFamily="18" charset="0"/>
                      </a:rPr>
                      <m:t>𝑦</m:t>
                    </m:r>
                    <m:r>
                      <a:rPr lang="en-US" i="1" dirty="0">
                        <a:latin typeface="Cambria Math" panose="02040503050406030204" pitchFamily="18" charset="0"/>
                      </a:rPr>
                      <m:t> </m:t>
                    </m:r>
                    <m:sSup>
                      <m:sSupPr>
                        <m:ctrlPr>
                          <a:rPr lang="en-US" b="0" i="1" dirty="0" smtClean="0">
                            <a:latin typeface="Cambria Math" panose="02040503050406030204" pitchFamily="18" charset="0"/>
                          </a:rPr>
                        </m:ctrlPr>
                      </m:sSupPr>
                      <m:e>
                        <m:r>
                          <a:rPr lang="en-US" b="1" i="1" dirty="0">
                            <a:latin typeface="Cambria Math" panose="02040503050406030204" pitchFamily="18" charset="0"/>
                          </a:rPr>
                          <m:t>𝒘</m:t>
                        </m:r>
                      </m:e>
                      <m:sup>
                        <m:r>
                          <a:rPr lang="en-US" i="1" dirty="0">
                            <a:latin typeface="Cambria Math" panose="02040503050406030204" pitchFamily="18" charset="0"/>
                          </a:rPr>
                          <m:t>𝑇</m:t>
                        </m:r>
                      </m:sup>
                    </m:sSup>
                    <m:r>
                      <a:rPr lang="en-US" i="1" dirty="0">
                        <a:latin typeface="Cambria Math" panose="02040503050406030204" pitchFamily="18" charset="0"/>
                      </a:rPr>
                      <m:t> </m:t>
                    </m:r>
                    <m:r>
                      <a:rPr lang="en-US" b="1" i="1" dirty="0">
                        <a:latin typeface="Cambria Math" panose="02040503050406030204" pitchFamily="18" charset="0"/>
                      </a:rPr>
                      <m:t>𝒙</m:t>
                    </m:r>
                    <m:r>
                      <a:rPr lang="en-US" i="1" dirty="0">
                        <a:latin typeface="Cambria Math" panose="02040503050406030204" pitchFamily="18" charset="0"/>
                      </a:rPr>
                      <m:t>}) </m:t>
                    </m:r>
                  </m:oMath>
                </a14:m>
                <a:endParaRPr lang="en-US" dirty="0"/>
              </a:p>
              <a:p>
                <a:pPr lvl="1"/>
                <a14:m>
                  <m:oMath xmlns:m="http://schemas.openxmlformats.org/officeDocument/2006/math">
                    <m:r>
                      <a:rPr lang="en-US" i="1" dirty="0">
                        <a:latin typeface="Cambria Math" panose="02040503050406030204" pitchFamily="18" charset="0"/>
                      </a:rPr>
                      <m:t>𝑅</m:t>
                    </m:r>
                    <m:r>
                      <a:rPr lang="en-US" i="1" dirty="0">
                        <a:latin typeface="Cambria Math" panose="02040503050406030204" pitchFamily="18" charset="0"/>
                      </a:rPr>
                      <m:t>(</m:t>
                    </m:r>
                    <m:r>
                      <a:rPr lang="en-US" b="1" i="1" dirty="0">
                        <a:latin typeface="Cambria Math" panose="02040503050406030204" pitchFamily="18" charset="0"/>
                      </a:rPr>
                      <m:t>𝒘</m:t>
                    </m:r>
                    <m:r>
                      <a:rPr lang="en-US" i="1" dirty="0">
                        <a:latin typeface="Cambria Math" panose="02040503050406030204" pitchFamily="18" charset="0"/>
                      </a:rPr>
                      <m:t>) = </m:t>
                    </m:r>
                    <m:sSubSup>
                      <m:sSubSupPr>
                        <m:ctrlPr>
                          <a:rPr lang="en-US" i="1" dirty="0">
                            <a:latin typeface="Cambria Math" panose="02040503050406030204" pitchFamily="18" charset="0"/>
                          </a:rPr>
                        </m:ctrlPr>
                      </m:sSubSupPr>
                      <m:e>
                        <m:d>
                          <m:dPr>
                            <m:begChr m:val="|"/>
                            <m:endChr m:val="|"/>
                            <m:ctrlPr>
                              <a:rPr lang="en-US" i="1" dirty="0">
                                <a:latin typeface="Cambria Math" panose="02040503050406030204" pitchFamily="18" charset="0"/>
                              </a:rPr>
                            </m:ctrlPr>
                          </m:dPr>
                          <m:e>
                            <m:d>
                              <m:dPr>
                                <m:begChr m:val="|"/>
                                <m:endChr m:val="|"/>
                                <m:ctrlPr>
                                  <a:rPr lang="en-US" i="1" dirty="0">
                                    <a:latin typeface="Cambria Math" panose="02040503050406030204" pitchFamily="18" charset="0"/>
                                  </a:rPr>
                                </m:ctrlPr>
                              </m:dPr>
                              <m:e>
                                <m:r>
                                  <a:rPr lang="en-US" b="1" i="1" dirty="0">
                                    <a:latin typeface="Cambria Math" panose="02040503050406030204" pitchFamily="18" charset="0"/>
                                  </a:rPr>
                                  <m:t>𝒘</m:t>
                                </m:r>
                              </m:e>
                            </m:d>
                          </m:e>
                        </m:d>
                      </m:e>
                      <m:sub>
                        <m:r>
                          <a:rPr lang="en-US" i="1" dirty="0">
                            <a:latin typeface="Cambria Math" panose="02040503050406030204" pitchFamily="18" charset="0"/>
                          </a:rPr>
                          <m:t>2</m:t>
                        </m:r>
                      </m:sub>
                      <m:sup>
                        <m:r>
                          <a:rPr lang="en-US" i="1" dirty="0">
                            <a:latin typeface="Cambria Math" panose="02040503050406030204" pitchFamily="18" charset="0"/>
                          </a:rPr>
                          <m:t>2</m:t>
                        </m:r>
                      </m:sup>
                    </m:sSubSup>
                    <m:r>
                      <a:rPr lang="en-US" i="1" dirty="0">
                        <a:latin typeface="Cambria Math" panose="02040503050406030204" pitchFamily="18" charset="0"/>
                      </a:rPr>
                      <m:t> </m:t>
                    </m:r>
                  </m:oMath>
                </a14:m>
                <a:r>
                  <a:rPr lang="en-US" dirty="0"/>
                  <a:t>gives the problem called Logistics Regression</a:t>
                </a:r>
              </a:p>
              <a:p>
                <a:pPr lvl="1"/>
                <a:endParaRPr lang="en-US" dirty="0"/>
              </a:p>
              <a:p>
                <a:r>
                  <a:rPr lang="en-US" dirty="0"/>
                  <a:t>These are convex optimization problems and, in principle, the same gradient descent mechanism can be used in all cases. </a:t>
                </a:r>
              </a:p>
              <a:p>
                <a:r>
                  <a:rPr lang="en-US" dirty="0"/>
                  <a:t>We will see later why it makes sense to use the “size” of w as a way to control “simplicity”.</a:t>
                </a:r>
              </a:p>
              <a:p>
                <a:endParaRPr lang="en-US" dirty="0"/>
              </a:p>
            </p:txBody>
          </p:sp>
        </mc:Choice>
        <mc:Fallback xmlns="">
          <p:sp>
            <p:nvSpPr>
              <p:cNvPr id="1064963" name="Rectangle 3"/>
              <p:cNvSpPr>
                <a:spLocks noGrp="1" noRot="1" noChangeAspect="1" noMove="1" noResize="1" noEditPoints="1" noAdjustHandles="1" noChangeArrowheads="1" noChangeShapeType="1" noTextEdit="1"/>
              </p:cNvSpPr>
              <p:nvPr>
                <p:ph idx="1"/>
              </p:nvPr>
            </p:nvSpPr>
            <p:spPr>
              <a:blipFill>
                <a:blip r:embed="rId3"/>
                <a:stretch>
                  <a:fillRect l="-74" t="-992"/>
                </a:stretch>
              </a:blipFill>
            </p:spPr>
            <p:txBody>
              <a:bodyPr/>
              <a:lstStyle/>
              <a:p>
                <a:r>
                  <a:rPr lang="en-US">
                    <a:noFill/>
                  </a:rPr>
                  <a:t> </a:t>
                </a:r>
              </a:p>
            </p:txBody>
          </p:sp>
        </mc:Fallback>
      </mc:AlternateContent>
      <p:pic>
        <p:nvPicPr>
          <p:cNvPr id="5" name="Picture 5" descr="los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79583" y="1264226"/>
            <a:ext cx="2000250" cy="1483542"/>
          </a:xfrm>
          <a:prstGeom prst="rect">
            <a:avLst/>
          </a:prstGeom>
          <a:solidFill>
            <a:schemeClr val="tx1"/>
          </a:solidFill>
          <a:ln>
            <a:solidFill>
              <a:schemeClr val="tx1"/>
            </a:solidFill>
          </a:ln>
        </p:spPr>
      </p:pic>
    </p:spTree>
    <p:extLst>
      <p:ext uri="{BB962C8B-B14F-4D97-AF65-F5344CB8AC3E}">
        <p14:creationId xmlns:p14="http://schemas.microsoft.com/office/powerpoint/2010/main" val="393142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6496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6496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6496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6496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6496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64963">
                                            <p:txEl>
                                              <p:pRg st="11" end="1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64963">
                                            <p:txEl>
                                              <p:pRg st="12" end="1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64963">
                                            <p:txEl>
                                              <p:pRg st="14" end="1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6496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C921938-476A-4922-BE24-3B8F6A2854D9}" type="slidenum">
              <a:rPr lang="en-US" smtClean="0"/>
              <a:pPr/>
              <a:t>65</a:t>
            </a:fld>
            <a:endParaRPr lang="en-US" dirty="0"/>
          </a:p>
        </p:txBody>
      </p:sp>
      <p:sp>
        <p:nvSpPr>
          <p:cNvPr id="808962" name="Rectangle 2"/>
          <p:cNvSpPr>
            <a:spLocks noGrp="1" noChangeArrowheads="1"/>
          </p:cNvSpPr>
          <p:nvPr>
            <p:ph type="title"/>
          </p:nvPr>
        </p:nvSpPr>
        <p:spPr/>
        <p:txBody>
          <a:bodyPr/>
          <a:lstStyle/>
          <a:p>
            <a:r>
              <a:rPr lang="en-US" dirty="0"/>
              <a:t>Algorithmic Approaches</a:t>
            </a:r>
          </a:p>
        </p:txBody>
      </p:sp>
      <p:sp>
        <p:nvSpPr>
          <p:cNvPr id="808963" name="Rectangle 3"/>
          <p:cNvSpPr>
            <a:spLocks noGrp="1" noChangeArrowheads="1"/>
          </p:cNvSpPr>
          <p:nvPr>
            <p:ph idx="1"/>
          </p:nvPr>
        </p:nvSpPr>
        <p:spPr>
          <a:xfrm>
            <a:off x="430464" y="902369"/>
            <a:ext cx="8229600" cy="1933964"/>
          </a:xfrm>
        </p:spPr>
        <p:txBody>
          <a:bodyPr>
            <a:normAutofit fontScale="92500" lnSpcReduction="10000"/>
          </a:bodyPr>
          <a:lstStyle/>
          <a:p>
            <a:r>
              <a:rPr lang="en-US" dirty="0"/>
              <a:t>Focus:  Two families of algorithms (one of the on-line representative) </a:t>
            </a:r>
          </a:p>
          <a:p>
            <a:pPr lvl="1"/>
            <a:r>
              <a:rPr lang="en-US" dirty="0">
                <a:solidFill>
                  <a:srgbClr val="FF0000"/>
                </a:solidFill>
              </a:rPr>
              <a:t>Additive</a:t>
            </a:r>
            <a:r>
              <a:rPr lang="en-US" dirty="0"/>
              <a:t> update algorithms: Perceptron</a:t>
            </a:r>
          </a:p>
          <a:p>
            <a:pPr lvl="2"/>
            <a:r>
              <a:rPr lang="en-US" dirty="0"/>
              <a:t>SVM is a close relative of Perceptron</a:t>
            </a:r>
          </a:p>
          <a:p>
            <a:pPr lvl="1"/>
            <a:r>
              <a:rPr lang="en-US" dirty="0">
                <a:solidFill>
                  <a:srgbClr val="FF0000"/>
                </a:solidFill>
              </a:rPr>
              <a:t>Multiplicative</a:t>
            </a:r>
            <a:r>
              <a:rPr lang="en-US" dirty="0"/>
              <a:t> update algorithms: Winnow</a:t>
            </a:r>
          </a:p>
          <a:p>
            <a:pPr lvl="2"/>
            <a:r>
              <a:rPr lang="en-US" dirty="0"/>
              <a:t>Close relatives: Boosting, Max entropy/Logistic Regression</a:t>
            </a:r>
          </a:p>
        </p:txBody>
      </p:sp>
    </p:spTree>
    <p:extLst>
      <p:ext uri="{BB962C8B-B14F-4D97-AF65-F5344CB8AC3E}">
        <p14:creationId xmlns:p14="http://schemas.microsoft.com/office/powerpoint/2010/main" val="2632433694"/>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089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0896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0896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0896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0896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63" grpId="0" uiExpand="1" build="p"/>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p:txBody>
          <a:bodyPr/>
          <a:lstStyle/>
          <a:p>
            <a:fld id="{AC5648A2-EE9B-441C-ADC0-4F3A86FB6FAF}" type="slidenum">
              <a:rPr lang="en-US"/>
              <a:pPr/>
              <a:t>66</a:t>
            </a:fld>
            <a:endParaRPr lang="en-US"/>
          </a:p>
        </p:txBody>
      </p:sp>
      <p:sp>
        <p:nvSpPr>
          <p:cNvPr id="1060866" name="Rectangle 2"/>
          <p:cNvSpPr>
            <a:spLocks noGrp="1" noChangeArrowheads="1"/>
          </p:cNvSpPr>
          <p:nvPr>
            <p:ph type="title"/>
          </p:nvPr>
        </p:nvSpPr>
        <p:spPr/>
        <p:txBody>
          <a:bodyPr/>
          <a:lstStyle/>
          <a:p>
            <a:r>
              <a:rPr lang="en-US" dirty="0"/>
              <a:t>Summary of Algorithms </a:t>
            </a:r>
          </a:p>
        </p:txBody>
      </p:sp>
      <mc:AlternateContent xmlns:mc="http://schemas.openxmlformats.org/markup-compatibility/2006" xmlns:a14="http://schemas.microsoft.com/office/drawing/2010/main">
        <mc:Choice Requires="a14">
          <p:sp>
            <p:nvSpPr>
              <p:cNvPr id="1060867" name="Rectangle 3"/>
              <p:cNvSpPr>
                <a:spLocks noGrp="1" noChangeArrowheads="1"/>
              </p:cNvSpPr>
              <p:nvPr>
                <p:ph idx="1"/>
              </p:nvPr>
            </p:nvSpPr>
            <p:spPr>
              <a:xfrm>
                <a:off x="457200" y="922715"/>
                <a:ext cx="8229600" cy="3298069"/>
              </a:xfrm>
            </p:spPr>
            <p:txBody>
              <a:bodyPr>
                <a:normAutofit fontScale="77500" lnSpcReduction="20000"/>
              </a:bodyPr>
              <a:lstStyle/>
              <a:p>
                <a:r>
                  <a:rPr lang="en-US" sz="2300" dirty="0"/>
                  <a:t>Examples</a:t>
                </a:r>
                <a14:m>
                  <m:oMath xmlns:m="http://schemas.openxmlformats.org/officeDocument/2006/math">
                    <m:r>
                      <a:rPr lang="en-US" sz="2300" i="1" dirty="0" smtClean="0">
                        <a:latin typeface="Cambria Math" panose="02040503050406030204" pitchFamily="18" charset="0"/>
                      </a:rPr>
                      <m:t>: </m:t>
                    </m:r>
                    <m:r>
                      <a:rPr lang="en-US" sz="2300" b="1" i="1" dirty="0" smtClean="0">
                        <a:latin typeface="Cambria Math" panose="02040503050406030204" pitchFamily="18" charset="0"/>
                      </a:rPr>
                      <m:t>𝒙</m:t>
                    </m:r>
                    <m:r>
                      <a:rPr lang="en-US" sz="2300" b="0" i="1" dirty="0" smtClean="0">
                        <a:latin typeface="Cambria Math" panose="02040503050406030204" pitchFamily="18" charset="0"/>
                      </a:rPr>
                      <m:t>∈</m:t>
                    </m:r>
                    <m:r>
                      <a:rPr lang="en-US" sz="2300" i="1" dirty="0" smtClean="0">
                        <a:latin typeface="Cambria Math" panose="02040503050406030204" pitchFamily="18" charset="0"/>
                      </a:rPr>
                      <m:t> </m:t>
                    </m:r>
                    <m:sSup>
                      <m:sSupPr>
                        <m:ctrlPr>
                          <a:rPr lang="en-US" sz="2300" b="0" i="1" dirty="0" smtClean="0">
                            <a:latin typeface="Cambria Math" panose="02040503050406030204" pitchFamily="18" charset="0"/>
                          </a:rPr>
                        </m:ctrlPr>
                      </m:sSupPr>
                      <m:e>
                        <m:d>
                          <m:dPr>
                            <m:begChr m:val="{"/>
                            <m:endChr m:val="}"/>
                            <m:ctrlPr>
                              <a:rPr lang="en-US" sz="2300" i="1" dirty="0" smtClean="0">
                                <a:latin typeface="Cambria Math" panose="02040503050406030204" pitchFamily="18" charset="0"/>
                              </a:rPr>
                            </m:ctrlPr>
                          </m:dPr>
                          <m:e>
                            <m:r>
                              <a:rPr lang="en-US" sz="2300" i="1" dirty="0" smtClean="0">
                                <a:latin typeface="Cambria Math" panose="02040503050406030204" pitchFamily="18" charset="0"/>
                              </a:rPr>
                              <m:t>0,1</m:t>
                            </m:r>
                          </m:e>
                        </m:d>
                      </m:e>
                      <m:sup>
                        <m:r>
                          <a:rPr lang="en-US" sz="2300" i="1" dirty="0" smtClean="0">
                            <a:latin typeface="Cambria Math" panose="02040503050406030204" pitchFamily="18" charset="0"/>
                          </a:rPr>
                          <m:t>𝑛</m:t>
                        </m:r>
                      </m:sup>
                    </m:sSup>
                  </m:oMath>
                </a14:m>
                <a:r>
                  <a:rPr lang="en-US" sz="2300" dirty="0"/>
                  <a:t>; or </a:t>
                </a:r>
                <a14:m>
                  <m:oMath xmlns:m="http://schemas.openxmlformats.org/officeDocument/2006/math">
                    <m:r>
                      <a:rPr lang="en-US" sz="2300" b="1" i="1" dirty="0" smtClean="0">
                        <a:latin typeface="Cambria Math" panose="02040503050406030204" pitchFamily="18" charset="0"/>
                      </a:rPr>
                      <m:t>𝒙</m:t>
                    </m:r>
                    <m:r>
                      <a:rPr lang="en-US" sz="2300" b="0" i="1" dirty="0" smtClean="0">
                        <a:latin typeface="Cambria Math" panose="02040503050406030204" pitchFamily="18" charset="0"/>
                      </a:rPr>
                      <m:t>∈</m:t>
                    </m:r>
                    <m:r>
                      <a:rPr lang="en-US" sz="2300" i="1" dirty="0" smtClean="0">
                        <a:latin typeface="Cambria Math" panose="02040503050406030204" pitchFamily="18" charset="0"/>
                      </a:rPr>
                      <m:t> </m:t>
                    </m:r>
                    <m:sSup>
                      <m:sSupPr>
                        <m:ctrlPr>
                          <a:rPr lang="en-US" sz="2300" b="0" i="1" dirty="0" smtClean="0">
                            <a:latin typeface="Cambria Math" panose="02040503050406030204" pitchFamily="18" charset="0"/>
                          </a:rPr>
                        </m:ctrlPr>
                      </m:sSupPr>
                      <m:e>
                        <m:r>
                          <a:rPr lang="en-US" sz="2300" b="1" i="1" dirty="0" smtClean="0">
                            <a:latin typeface="Cambria Math" panose="02040503050406030204" pitchFamily="18" charset="0"/>
                          </a:rPr>
                          <m:t>𝑹</m:t>
                        </m:r>
                      </m:e>
                      <m:sup>
                        <m:r>
                          <a:rPr lang="en-US" sz="2300" i="1" dirty="0" smtClean="0">
                            <a:latin typeface="Cambria Math" panose="02040503050406030204" pitchFamily="18" charset="0"/>
                          </a:rPr>
                          <m:t>𝑛</m:t>
                        </m:r>
                      </m:sup>
                    </m:sSup>
                    <m:r>
                      <a:rPr lang="en-US" sz="2300" i="1" dirty="0" smtClean="0">
                        <a:latin typeface="Cambria Math" panose="02040503050406030204" pitchFamily="18" charset="0"/>
                      </a:rPr>
                      <m:t> </m:t>
                    </m:r>
                  </m:oMath>
                </a14:m>
                <a:r>
                  <a:rPr lang="en-US" sz="2300" dirty="0"/>
                  <a:t>(indexed by </a:t>
                </a:r>
                <a14:m>
                  <m:oMath xmlns:m="http://schemas.openxmlformats.org/officeDocument/2006/math">
                    <m:r>
                      <a:rPr lang="en-US" sz="2300" i="1" dirty="0" smtClean="0">
                        <a:latin typeface="Cambria Math" panose="02040503050406030204" pitchFamily="18" charset="0"/>
                      </a:rPr>
                      <m:t>𝑘</m:t>
                    </m:r>
                  </m:oMath>
                </a14:m>
                <a:r>
                  <a:rPr lang="en-US" sz="2300" dirty="0"/>
                  <a:t>) ; Hypothesis: </a:t>
                </a:r>
                <a14:m>
                  <m:oMath xmlns:m="http://schemas.openxmlformats.org/officeDocument/2006/math">
                    <m:r>
                      <a:rPr lang="en-US" sz="2300" b="1" i="1" dirty="0" smtClean="0">
                        <a:latin typeface="Cambria Math" panose="02040503050406030204" pitchFamily="18" charset="0"/>
                      </a:rPr>
                      <m:t>𝒘</m:t>
                    </m:r>
                    <m:r>
                      <a:rPr lang="en-US" sz="2300" b="0" i="1" dirty="0" smtClean="0">
                        <a:latin typeface="Cambria Math" panose="02040503050406030204" pitchFamily="18" charset="0"/>
                      </a:rPr>
                      <m:t>∈</m:t>
                    </m:r>
                    <m:r>
                      <a:rPr lang="en-US" sz="2300" i="1" dirty="0" smtClean="0">
                        <a:latin typeface="Cambria Math" panose="02040503050406030204" pitchFamily="18" charset="0"/>
                      </a:rPr>
                      <m:t> </m:t>
                    </m:r>
                    <m:sSup>
                      <m:sSupPr>
                        <m:ctrlPr>
                          <a:rPr lang="en-US" sz="2300" b="1" i="1" dirty="0" smtClean="0">
                            <a:latin typeface="Cambria Math" panose="02040503050406030204" pitchFamily="18" charset="0"/>
                          </a:rPr>
                        </m:ctrlPr>
                      </m:sSupPr>
                      <m:e>
                        <m:r>
                          <a:rPr lang="en-US" sz="2300" b="1" i="1" dirty="0" smtClean="0">
                            <a:latin typeface="Cambria Math" panose="02040503050406030204" pitchFamily="18" charset="0"/>
                          </a:rPr>
                          <m:t>𝑹</m:t>
                        </m:r>
                      </m:e>
                      <m:sup>
                        <m:r>
                          <a:rPr lang="en-US" sz="2300" b="0" i="1" dirty="0" smtClean="0">
                            <a:latin typeface="Cambria Math" panose="02040503050406030204" pitchFamily="18" charset="0"/>
                          </a:rPr>
                          <m:t>𝑛</m:t>
                        </m:r>
                      </m:sup>
                    </m:sSup>
                  </m:oMath>
                </a14:m>
                <a:endParaRPr lang="en-US" sz="2300" b="1" dirty="0"/>
              </a:p>
              <a:p>
                <a:r>
                  <a:rPr lang="en-US" sz="2300" dirty="0"/>
                  <a:t>Prediction: </a:t>
                </a:r>
                <a14:m>
                  <m:oMath xmlns:m="http://schemas.openxmlformats.org/officeDocument/2006/math">
                    <m:r>
                      <a:rPr lang="en-US" sz="2300" i="1" dirty="0" smtClean="0">
                        <a:latin typeface="Cambria Math" panose="02040503050406030204" pitchFamily="18" charset="0"/>
                      </a:rPr>
                      <m:t>𝑦</m:t>
                    </m:r>
                    <m:r>
                      <a:rPr lang="en-US" sz="2300" i="1" dirty="0" smtClean="0">
                        <a:latin typeface="Cambria Math" panose="02040503050406030204" pitchFamily="18" charset="0"/>
                      </a:rPr>
                      <m:t> ∈{−1,+1}:  </m:t>
                    </m:r>
                  </m:oMath>
                </a14:m>
                <a:r>
                  <a:rPr lang="en-US" sz="2300" dirty="0"/>
                  <a:t>Predict</a:t>
                </a:r>
                <a14:m>
                  <m:oMath xmlns:m="http://schemas.openxmlformats.org/officeDocument/2006/math">
                    <m:r>
                      <a:rPr lang="en-US" sz="2300" i="1" dirty="0" smtClean="0">
                        <a:latin typeface="Cambria Math" panose="02040503050406030204" pitchFamily="18" charset="0"/>
                      </a:rPr>
                      <m:t>:  </m:t>
                    </m:r>
                    <m:r>
                      <a:rPr lang="en-US" sz="2300" i="1" dirty="0" smtClean="0">
                        <a:latin typeface="Cambria Math" panose="02040503050406030204" pitchFamily="18" charset="0"/>
                      </a:rPr>
                      <m:t>𝑦</m:t>
                    </m:r>
                    <m:r>
                      <a:rPr lang="en-US" sz="2300" i="1" dirty="0" smtClean="0">
                        <a:latin typeface="Cambria Math" panose="02040503050406030204" pitchFamily="18" charset="0"/>
                      </a:rPr>
                      <m:t> = 1 </m:t>
                    </m:r>
                  </m:oMath>
                </a14:m>
                <a:r>
                  <a:rPr lang="en-US" sz="2300" i="0" dirty="0">
                    <a:latin typeface="+mj-lt"/>
                  </a:rPr>
                  <a:t>iff</a:t>
                </a:r>
                <a14:m>
                  <m:oMath xmlns:m="http://schemas.openxmlformats.org/officeDocument/2006/math">
                    <m:r>
                      <a:rPr lang="en-US" sz="2300" i="1" dirty="0">
                        <a:latin typeface="Cambria Math" panose="02040503050406030204" pitchFamily="18" charset="0"/>
                      </a:rPr>
                      <m:t> </m:t>
                    </m:r>
                    <m:r>
                      <a:rPr lang="en-US" sz="2300" b="1" i="1" dirty="0">
                        <a:latin typeface="Cambria Math" panose="02040503050406030204" pitchFamily="18" charset="0"/>
                      </a:rPr>
                      <m:t>𝒘</m:t>
                    </m:r>
                    <m:r>
                      <a:rPr lang="en-US" sz="2300" b="1" i="1" dirty="0" smtClean="0">
                        <a:latin typeface="Cambria Math" panose="02040503050406030204" pitchFamily="18" charset="0"/>
                      </a:rPr>
                      <m:t>⋅</m:t>
                    </m:r>
                    <m:r>
                      <a:rPr lang="en-US" sz="2300" b="1" i="1" dirty="0">
                        <a:latin typeface="Cambria Math" panose="02040503050406030204" pitchFamily="18" charset="0"/>
                      </a:rPr>
                      <m:t> </m:t>
                    </m:r>
                    <m:r>
                      <a:rPr lang="en-US" sz="2300" b="1" i="1" dirty="0">
                        <a:latin typeface="Cambria Math" panose="02040503050406030204" pitchFamily="18" charset="0"/>
                      </a:rPr>
                      <m:t>𝒙</m:t>
                    </m:r>
                    <m:r>
                      <a:rPr lang="en-US" sz="2300" b="1" i="1" dirty="0">
                        <a:latin typeface="Cambria Math" panose="02040503050406030204" pitchFamily="18" charset="0"/>
                      </a:rPr>
                      <m:t> </m:t>
                    </m:r>
                    <m:r>
                      <a:rPr lang="en-US" sz="2300" i="1" dirty="0">
                        <a:latin typeface="Cambria Math" panose="02040503050406030204" pitchFamily="18" charset="0"/>
                      </a:rPr>
                      <m:t>&gt;</m:t>
                    </m:r>
                    <m:r>
                      <a:rPr lang="en-US" sz="2300" b="0" i="1" dirty="0" smtClean="0">
                        <a:latin typeface="Cambria Math" panose="02040503050406030204" pitchFamily="18" charset="0"/>
                      </a:rPr>
                      <m:t>𝜃</m:t>
                    </m:r>
                  </m:oMath>
                </a14:m>
                <a:endParaRPr lang="en-US" sz="2300" dirty="0"/>
              </a:p>
              <a:p>
                <a:r>
                  <a:rPr lang="en-US" sz="2300" dirty="0"/>
                  <a:t>Update: Mistake Driven</a:t>
                </a:r>
              </a:p>
              <a:p>
                <a:r>
                  <a:rPr lang="en-US" sz="2300" dirty="0"/>
                  <a:t>Additive weight update algorithm: </a:t>
                </a:r>
                <a14:m>
                  <m:oMath xmlns:m="http://schemas.openxmlformats.org/officeDocument/2006/math">
                    <m:r>
                      <a:rPr lang="en-US" sz="2300" b="1" i="1" dirty="0" smtClean="0">
                        <a:latin typeface="Cambria Math" panose="02040503050406030204" pitchFamily="18" charset="0"/>
                      </a:rPr>
                      <m:t>𝒘</m:t>
                    </m:r>
                    <m:r>
                      <a:rPr lang="en-US" sz="2300" i="1" dirty="0" smtClean="0">
                        <a:latin typeface="Cambria Math" panose="02040503050406030204" pitchFamily="18" charset="0"/>
                      </a:rPr>
                      <m:t> </m:t>
                    </m:r>
                    <m:r>
                      <a:rPr lang="en-US" sz="2300" i="1" dirty="0">
                        <a:latin typeface="Cambria Math" panose="02040503050406030204" pitchFamily="18" charset="0"/>
                        <a:sym typeface="Wingdings" panose="05000000000000000000" pitchFamily="2" charset="2"/>
                      </a:rPr>
                      <m:t></m:t>
                    </m:r>
                    <m:r>
                      <a:rPr lang="en-US" sz="2300" i="1" dirty="0">
                        <a:latin typeface="Cambria Math" panose="02040503050406030204" pitchFamily="18" charset="0"/>
                      </a:rPr>
                      <m:t> </m:t>
                    </m:r>
                    <m:r>
                      <a:rPr lang="en-US" sz="2300" i="1" dirty="0" smtClean="0">
                        <a:latin typeface="Cambria Math" panose="02040503050406030204" pitchFamily="18" charset="0"/>
                      </a:rPr>
                      <m:t> </m:t>
                    </m:r>
                    <m:r>
                      <a:rPr lang="en-US" sz="2300" b="1" i="1" dirty="0">
                        <a:latin typeface="Cambria Math" panose="02040503050406030204" pitchFamily="18" charset="0"/>
                      </a:rPr>
                      <m:t>𝒘</m:t>
                    </m:r>
                    <m:r>
                      <a:rPr lang="en-US" sz="2300" i="1" dirty="0">
                        <a:latin typeface="Cambria Math" panose="02040503050406030204" pitchFamily="18" charset="0"/>
                      </a:rPr>
                      <m:t> +</m:t>
                    </m:r>
                    <m:r>
                      <a:rPr lang="en-US" sz="2300" i="1" dirty="0">
                        <a:latin typeface="Cambria Math" panose="02040503050406030204" pitchFamily="18" charset="0"/>
                      </a:rPr>
                      <m:t>𝑟</m:t>
                    </m:r>
                    <m:r>
                      <a:rPr lang="en-US" sz="2300" i="1" dirty="0">
                        <a:latin typeface="Cambria Math" panose="02040503050406030204" pitchFamily="18" charset="0"/>
                      </a:rPr>
                      <m:t> </m:t>
                    </m:r>
                    <m:sSub>
                      <m:sSubPr>
                        <m:ctrlPr>
                          <a:rPr lang="en-US" sz="2300" b="0" i="1" dirty="0" smtClean="0">
                            <a:latin typeface="Cambria Math" panose="02040503050406030204" pitchFamily="18" charset="0"/>
                          </a:rPr>
                        </m:ctrlPr>
                      </m:sSubPr>
                      <m:e>
                        <m:r>
                          <a:rPr lang="en-US" sz="2300" i="1" dirty="0" err="1">
                            <a:latin typeface="Cambria Math" panose="02040503050406030204" pitchFamily="18" charset="0"/>
                          </a:rPr>
                          <m:t>𝑦</m:t>
                        </m:r>
                      </m:e>
                      <m:sub>
                        <m:r>
                          <a:rPr lang="en-US" sz="2300" i="1" dirty="0" err="1">
                            <a:latin typeface="Cambria Math" panose="02040503050406030204" pitchFamily="18" charset="0"/>
                          </a:rPr>
                          <m:t>𝑘</m:t>
                        </m:r>
                      </m:sub>
                    </m:sSub>
                    <m:r>
                      <a:rPr lang="en-US" sz="2300" i="1" dirty="0">
                        <a:latin typeface="Cambria Math" panose="02040503050406030204" pitchFamily="18" charset="0"/>
                      </a:rPr>
                      <m:t> </m:t>
                    </m:r>
                    <m:sSub>
                      <m:sSubPr>
                        <m:ctrlPr>
                          <a:rPr lang="en-US" sz="2300" b="0" i="1" dirty="0" smtClean="0">
                            <a:latin typeface="Cambria Math" panose="02040503050406030204" pitchFamily="18" charset="0"/>
                          </a:rPr>
                        </m:ctrlPr>
                      </m:sSubPr>
                      <m:e>
                        <m:r>
                          <a:rPr lang="en-US" sz="2300" b="1" i="1" dirty="0" err="1">
                            <a:latin typeface="Cambria Math" panose="02040503050406030204" pitchFamily="18" charset="0"/>
                          </a:rPr>
                          <m:t>𝒙</m:t>
                        </m:r>
                      </m:e>
                      <m:sub>
                        <m:r>
                          <a:rPr lang="en-US" sz="2300" i="1" dirty="0" err="1">
                            <a:latin typeface="Cambria Math" panose="02040503050406030204" pitchFamily="18" charset="0"/>
                          </a:rPr>
                          <m:t>𝑘</m:t>
                        </m:r>
                      </m:sub>
                    </m:sSub>
                    <m:r>
                      <a:rPr lang="en-US" sz="2300" i="1" dirty="0">
                        <a:latin typeface="Cambria Math" panose="02040503050406030204" pitchFamily="18" charset="0"/>
                      </a:rPr>
                      <m:t> </m:t>
                    </m:r>
                  </m:oMath>
                </a14:m>
                <a:endParaRPr lang="en-US" sz="2300" dirty="0"/>
              </a:p>
              <a:p>
                <a:pPr lvl="1"/>
                <a:r>
                  <a:rPr lang="en-US" sz="1800" dirty="0"/>
                  <a:t>(Perceptron, Rosenblatt, 1958. Variations exist)</a:t>
                </a:r>
              </a:p>
              <a:p>
                <a:pPr lvl="1"/>
                <a:r>
                  <a:rPr lang="en-US" sz="1800" dirty="0"/>
                  <a:t>In the case of Boolean features: </a:t>
                </a:r>
              </a:p>
              <a:p>
                <a:endParaRPr lang="en-US" dirty="0"/>
              </a:p>
              <a:p>
                <a:endParaRPr lang="en-US" dirty="0"/>
              </a:p>
              <a:p>
                <a:endParaRPr lang="en-US" sz="2300" dirty="0"/>
              </a:p>
              <a:p>
                <a:r>
                  <a:rPr lang="en-US" sz="2300" dirty="0"/>
                  <a:t>Multiplicative weight update algorithm </a:t>
                </a:r>
                <a14:m>
                  <m:oMath xmlns:m="http://schemas.openxmlformats.org/officeDocument/2006/math">
                    <m:sSub>
                      <m:sSubPr>
                        <m:ctrlPr>
                          <a:rPr lang="en-US" sz="2300" b="0" i="1" dirty="0" smtClean="0">
                            <a:latin typeface="Cambria Math" panose="02040503050406030204" pitchFamily="18" charset="0"/>
                          </a:rPr>
                        </m:ctrlPr>
                      </m:sSubPr>
                      <m:e>
                        <m:r>
                          <a:rPr lang="en-US" sz="2300" b="0" i="1" dirty="0" smtClean="0">
                            <a:latin typeface="Cambria Math" panose="02040503050406030204" pitchFamily="18" charset="0"/>
                          </a:rPr>
                          <m:t>𝑤</m:t>
                        </m:r>
                      </m:e>
                      <m:sub>
                        <m:r>
                          <a:rPr lang="en-US" sz="2300" i="1" dirty="0" smtClean="0">
                            <a:latin typeface="Cambria Math" panose="02040503050406030204" pitchFamily="18" charset="0"/>
                          </a:rPr>
                          <m:t>𝑖</m:t>
                        </m:r>
                      </m:sub>
                    </m:sSub>
                    <m:r>
                      <a:rPr lang="en-US" sz="2300" i="1" dirty="0">
                        <a:latin typeface="Cambria Math" panose="02040503050406030204" pitchFamily="18" charset="0"/>
                      </a:rPr>
                      <m:t> </m:t>
                    </m:r>
                    <m:r>
                      <a:rPr lang="en-US" sz="2300" i="1" dirty="0" smtClean="0">
                        <a:latin typeface="Cambria Math" panose="02040503050406030204" pitchFamily="18" charset="0"/>
                        <a:sym typeface="Wingdings" panose="05000000000000000000" pitchFamily="2" charset="2"/>
                      </a:rPr>
                      <m:t></m:t>
                    </m:r>
                    <m:r>
                      <a:rPr lang="en-US" sz="2300" b="0" i="1" dirty="0" smtClean="0">
                        <a:latin typeface="Cambria Math" panose="02040503050406030204" pitchFamily="18" charset="0"/>
                        <a:sym typeface="Wingdings" panose="05000000000000000000" pitchFamily="2" charset="2"/>
                      </a:rPr>
                      <m:t> </m:t>
                    </m:r>
                    <m:sSub>
                      <m:sSubPr>
                        <m:ctrlPr>
                          <a:rPr lang="en-US" sz="2300" b="0" i="1" dirty="0" smtClean="0">
                            <a:latin typeface="Cambria Math" panose="02040503050406030204" pitchFamily="18" charset="0"/>
                          </a:rPr>
                        </m:ctrlPr>
                      </m:sSubPr>
                      <m:e>
                        <m:r>
                          <a:rPr lang="en-US" sz="2300" b="0" i="1" dirty="0" err="1" smtClean="0">
                            <a:latin typeface="Cambria Math" panose="02040503050406030204" pitchFamily="18" charset="0"/>
                          </a:rPr>
                          <m:t>𝑤</m:t>
                        </m:r>
                      </m:e>
                      <m:sub>
                        <m:r>
                          <a:rPr lang="en-US" sz="2300" i="1" dirty="0" err="1" smtClean="0">
                            <a:latin typeface="Cambria Math" panose="02040503050406030204" pitchFamily="18" charset="0"/>
                          </a:rPr>
                          <m:t>𝑖</m:t>
                        </m:r>
                      </m:sub>
                    </m:sSub>
                    <m:r>
                      <a:rPr lang="en-US" sz="2300" i="1" dirty="0" smtClean="0">
                        <a:latin typeface="Cambria Math" panose="02040503050406030204" pitchFamily="18" charset="0"/>
                      </a:rPr>
                      <m:t> </m:t>
                    </m:r>
                    <m:r>
                      <a:rPr lang="en-US" sz="2300" i="1" dirty="0" smtClean="0">
                        <a:latin typeface="Cambria Math" panose="02040503050406030204" pitchFamily="18" charset="0"/>
                        <a:ea typeface="Cambria Math" panose="02040503050406030204" pitchFamily="18" charset="0"/>
                      </a:rPr>
                      <m:t>𝛼</m:t>
                    </m:r>
                    <m:r>
                      <a:rPr lang="en-US" sz="2300" i="1" dirty="0">
                        <a:latin typeface="Cambria Math" panose="02040503050406030204" pitchFamily="18" charset="0"/>
                      </a:rPr>
                      <m:t>⁡</m:t>
                    </m:r>
                    <m:sSub>
                      <m:sSubPr>
                        <m:ctrlPr>
                          <a:rPr lang="en-US" sz="2300" b="0" i="1" baseline="30000" dirty="0" smtClean="0">
                            <a:latin typeface="Cambria Math" panose="02040503050406030204" pitchFamily="18" charset="0"/>
                          </a:rPr>
                        </m:ctrlPr>
                      </m:sSubPr>
                      <m:e>
                        <m:r>
                          <a:rPr lang="en-US" sz="2300" i="1" baseline="30000" dirty="0" err="1">
                            <a:latin typeface="Cambria Math" panose="02040503050406030204" pitchFamily="18" charset="0"/>
                          </a:rPr>
                          <m:t>𝑦</m:t>
                        </m:r>
                      </m:e>
                      <m:sub>
                        <m:r>
                          <a:rPr lang="en-US" sz="2300" i="1" baseline="30000" dirty="0" err="1">
                            <a:latin typeface="Cambria Math" panose="02040503050406030204" pitchFamily="18" charset="0"/>
                          </a:rPr>
                          <m:t>𝑘</m:t>
                        </m:r>
                      </m:sub>
                    </m:sSub>
                    <m:sSub>
                      <m:sSubPr>
                        <m:ctrlPr>
                          <a:rPr lang="en-US" sz="2300" b="0" i="1" baseline="30000" dirty="0" smtClean="0">
                            <a:latin typeface="Cambria Math" panose="02040503050406030204" pitchFamily="18" charset="0"/>
                          </a:rPr>
                        </m:ctrlPr>
                      </m:sSubPr>
                      <m:e>
                        <m:r>
                          <a:rPr lang="en-US" sz="2300" b="0" i="1" baseline="30000" dirty="0" smtClean="0">
                            <a:latin typeface="Cambria Math" panose="02040503050406030204" pitchFamily="18" charset="0"/>
                          </a:rPr>
                          <m:t>𝑥</m:t>
                        </m:r>
                      </m:e>
                      <m:sub>
                        <m:r>
                          <a:rPr lang="en-US" sz="2300" i="1" baseline="30000" dirty="0">
                            <a:latin typeface="Cambria Math" panose="02040503050406030204" pitchFamily="18" charset="0"/>
                          </a:rPr>
                          <m:t>𝑖</m:t>
                        </m:r>
                      </m:sub>
                    </m:sSub>
                  </m:oMath>
                </a14:m>
                <a:r>
                  <a:rPr lang="en-US" sz="2300" baseline="30000" dirty="0"/>
                  <a:t>    </a:t>
                </a:r>
                <a:r>
                  <a:rPr lang="en-US" sz="2300" dirty="0"/>
                  <a:t>(component-wise update)</a:t>
                </a:r>
                <a:endParaRPr lang="en-US" sz="2300" baseline="30000" dirty="0"/>
              </a:p>
              <a:p>
                <a:r>
                  <a:rPr lang="en-US" sz="2300" dirty="0"/>
                  <a:t>    (Winnow, </a:t>
                </a:r>
                <a:r>
                  <a:rPr lang="en-US" sz="2300" dirty="0" err="1"/>
                  <a:t>Littlestone</a:t>
                </a:r>
                <a:r>
                  <a:rPr lang="en-US" sz="2300" dirty="0"/>
                  <a:t>, 1988.   Variations exist)</a:t>
                </a:r>
              </a:p>
              <a:p>
                <a:pPr lvl="1"/>
                <a:r>
                  <a:rPr lang="en-US" dirty="0"/>
                  <a:t>Boolean features: (as an example, </a:t>
                </a:r>
                <a14:m>
                  <m:oMath xmlns:m="http://schemas.openxmlformats.org/officeDocument/2006/math">
                    <m:r>
                      <a:rPr lang="en-US" i="1" dirty="0">
                        <a:latin typeface="Cambria Math" panose="02040503050406030204" pitchFamily="18" charset="0"/>
                        <a:ea typeface="Cambria Math" panose="02040503050406030204" pitchFamily="18" charset="0"/>
                      </a:rPr>
                      <m:t>𝛼</m:t>
                    </m:r>
                  </m:oMath>
                </a14:m>
                <a:r>
                  <a:rPr lang="en-US"/>
                  <a:t>=2)</a:t>
                </a:r>
                <a:endParaRPr lang="en-US" dirty="0"/>
              </a:p>
              <a:p>
                <a:pPr lvl="1"/>
                <a:endParaRPr lang="en-US" dirty="0"/>
              </a:p>
              <a:p>
                <a:pPr lvl="1"/>
                <a:endParaRPr lang="en-US" dirty="0"/>
              </a:p>
            </p:txBody>
          </p:sp>
        </mc:Choice>
        <mc:Fallback xmlns="">
          <p:sp>
            <p:nvSpPr>
              <p:cNvPr id="1060867" name="Rectangle 3"/>
              <p:cNvSpPr>
                <a:spLocks noGrp="1" noRot="1" noChangeAspect="1" noMove="1" noResize="1" noEditPoints="1" noAdjustHandles="1" noChangeArrowheads="1" noChangeShapeType="1" noTextEdit="1"/>
              </p:cNvSpPr>
              <p:nvPr>
                <p:ph idx="1"/>
              </p:nvPr>
            </p:nvSpPr>
            <p:spPr>
              <a:xfrm>
                <a:off x="457200" y="922715"/>
                <a:ext cx="8229600" cy="3298069"/>
              </a:xfrm>
              <a:blipFill>
                <a:blip r:embed="rId3"/>
                <a:stretch>
                  <a:fillRect l="-444" t="-24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D43CEEFD-632A-401D-B48B-3F645B263D18}"/>
                  </a:ext>
                </a:extLst>
              </p:cNvPr>
              <p:cNvSpPr txBox="1"/>
              <p:nvPr/>
            </p:nvSpPr>
            <p:spPr>
              <a:xfrm>
                <a:off x="1001045" y="2426254"/>
                <a:ext cx="7141910" cy="646331"/>
              </a:xfrm>
              <a:prstGeom prst="rect">
                <a:avLst/>
              </a:prstGeom>
              <a:noFill/>
              <a:ln>
                <a:solidFill>
                  <a:schemeClr val="accent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r>
                        <a:rPr lang="en-US" b="0" i="1" smtClean="0">
                          <a:latin typeface="Cambria Math" panose="02040503050406030204" pitchFamily="18" charset="0"/>
                        </a:rPr>
                        <m:t>𝐼𝑓</m:t>
                      </m:r>
                      <m:r>
                        <a:rPr lang="en-US" b="0" i="1" smtClean="0">
                          <a:latin typeface="Cambria Math" panose="02040503050406030204" pitchFamily="18" charset="0"/>
                        </a:rPr>
                        <m:t> </m:t>
                      </m:r>
                      <m:r>
                        <a:rPr lang="en-US" b="0" i="1" smtClean="0">
                          <a:latin typeface="Cambria Math" panose="02040503050406030204" pitchFamily="18" charset="0"/>
                        </a:rPr>
                        <m:t>𝐶𝑙𝑎𝑠𝑠</m:t>
                      </m:r>
                      <m:r>
                        <a:rPr lang="en-US" b="0" i="1" smtClean="0">
                          <a:latin typeface="Cambria Math" panose="02040503050406030204" pitchFamily="18" charset="0"/>
                        </a:rPr>
                        <m:t>=1 </m:t>
                      </m:r>
                      <m:r>
                        <a:rPr lang="en-US" b="0" i="1" smtClean="0">
                          <a:latin typeface="Cambria Math" panose="02040503050406030204" pitchFamily="18" charset="0"/>
                        </a:rPr>
                        <m:t>𝑏𝑢𝑡</m:t>
                      </m:r>
                      <m:r>
                        <a:rPr lang="en-US" b="0" i="1" smtClean="0">
                          <a:latin typeface="Cambria Math" panose="02040503050406030204" pitchFamily="18" charset="0"/>
                        </a:rPr>
                        <m:t> </m:t>
                      </m:r>
                      <m:r>
                        <a:rPr lang="en-US" b="1" i="1" smtClean="0">
                          <a:latin typeface="Cambria Math" panose="02040503050406030204" pitchFamily="18" charset="0"/>
                        </a:rPr>
                        <m:t>𝒘</m:t>
                      </m:r>
                      <m:r>
                        <a:rPr lang="en-US" b="1" i="1" smtClean="0">
                          <a:latin typeface="Cambria Math" panose="02040503050406030204" pitchFamily="18" charset="0"/>
                        </a:rPr>
                        <m:t>⋅</m:t>
                      </m:r>
                      <m:r>
                        <a:rPr lang="en-US" b="1" i="1" smtClean="0">
                          <a:latin typeface="Cambria Math" panose="02040503050406030204" pitchFamily="18" charset="0"/>
                        </a:rPr>
                        <m:t>𝒙</m:t>
                      </m:r>
                      <m:r>
                        <a:rPr lang="en-US" b="0" i="1" smtClean="0">
                          <a:latin typeface="Cambria Math" panose="02040503050406030204" pitchFamily="18" charset="0"/>
                        </a:rPr>
                        <m:t>≤</m:t>
                      </m:r>
                      <m:r>
                        <a:rPr lang="en-US" b="0" i="1" smtClean="0">
                          <a:latin typeface="Cambria Math" panose="02040503050406030204" pitchFamily="18" charset="0"/>
                        </a:rPr>
                        <m:t>𝜃</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𝑖</m:t>
                          </m:r>
                        </m:sub>
                      </m:sSub>
                      <m:r>
                        <a:rPr lang="en-US" b="0" i="1" smtClean="0">
                          <a:latin typeface="Cambria Math" panose="02040503050406030204" pitchFamily="18" charset="0"/>
                        </a:rPr>
                        <m:t>+1 </m:t>
                      </m:r>
                      <m:d>
                        <m:dPr>
                          <m:ctrlPr>
                            <a:rPr lang="en-US" b="0" i="1" smtClean="0">
                              <a:latin typeface="Cambria Math" panose="02040503050406030204" pitchFamily="18" charset="0"/>
                            </a:rPr>
                          </m:ctrlPr>
                        </m:dPr>
                        <m:e>
                          <m:r>
                            <a:rPr lang="en-US" b="0" i="1" smtClean="0">
                              <a:latin typeface="Cambria Math" panose="02040503050406030204" pitchFamily="18" charset="0"/>
                            </a:rPr>
                            <m:t>𝑖𝑓</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r>
                            <a:rPr lang="en-US" b="0" i="1" smtClean="0">
                              <a:latin typeface="Cambria Math" panose="02040503050406030204" pitchFamily="18" charset="0"/>
                            </a:rPr>
                            <m:t>=1</m:t>
                          </m:r>
                        </m:e>
                      </m:d>
                      <m:d>
                        <m:dPr>
                          <m:ctrlPr>
                            <a:rPr lang="en-US" b="0" i="1" smtClean="0">
                              <a:latin typeface="Cambria Math" panose="02040503050406030204" pitchFamily="18" charset="0"/>
                            </a:rPr>
                          </m:ctrlPr>
                        </m:dPr>
                        <m:e>
                          <m:r>
                            <a:rPr lang="en-US" b="0" i="1" smtClean="0">
                              <a:latin typeface="Cambria Math" panose="02040503050406030204" pitchFamily="18" charset="0"/>
                            </a:rPr>
                            <m:t>𝑝𝑟𝑜𝑚𝑜𝑡𝑖𝑜𝑛</m:t>
                          </m:r>
                        </m:e>
                      </m:d>
                    </m:oMath>
                  </m:oMathPara>
                </a14:m>
                <a:endParaRPr lang="en-US" b="0" dirty="0"/>
              </a:p>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𝐼𝑓</m:t>
                      </m:r>
                      <m:r>
                        <a:rPr lang="en-US" i="1">
                          <a:latin typeface="Cambria Math" panose="02040503050406030204" pitchFamily="18" charset="0"/>
                        </a:rPr>
                        <m:t> </m:t>
                      </m:r>
                      <m:r>
                        <a:rPr lang="en-US" i="1">
                          <a:latin typeface="Cambria Math" panose="02040503050406030204" pitchFamily="18" charset="0"/>
                        </a:rPr>
                        <m:t>𝐶𝑙𝑎𝑠𝑠</m:t>
                      </m:r>
                      <m:r>
                        <a:rPr lang="en-US" i="1">
                          <a:latin typeface="Cambria Math" panose="02040503050406030204" pitchFamily="18" charset="0"/>
                        </a:rPr>
                        <m:t>=0 </m:t>
                      </m:r>
                      <m:r>
                        <a:rPr lang="en-US" i="1">
                          <a:latin typeface="Cambria Math" panose="02040503050406030204" pitchFamily="18" charset="0"/>
                        </a:rPr>
                        <m:t>𝑏𝑢𝑡</m:t>
                      </m:r>
                      <m:r>
                        <a:rPr lang="en-US" i="1">
                          <a:latin typeface="Cambria Math" panose="02040503050406030204" pitchFamily="18" charset="0"/>
                        </a:rPr>
                        <m:t> </m:t>
                      </m:r>
                      <m:r>
                        <a:rPr lang="en-US" b="1" i="1">
                          <a:latin typeface="Cambria Math" panose="02040503050406030204" pitchFamily="18" charset="0"/>
                        </a:rPr>
                        <m:t>𝒘</m:t>
                      </m:r>
                      <m:r>
                        <a:rPr lang="en-US" b="1" i="1">
                          <a:latin typeface="Cambria Math" panose="02040503050406030204" pitchFamily="18" charset="0"/>
                        </a:rPr>
                        <m:t>⋅</m:t>
                      </m:r>
                      <m:r>
                        <a:rPr lang="en-US" b="1" i="1">
                          <a:latin typeface="Cambria Math" panose="02040503050406030204" pitchFamily="18" charset="0"/>
                        </a:rPr>
                        <m:t>𝒙</m:t>
                      </m:r>
                      <m:r>
                        <a:rPr lang="en-US" b="0" i="1" smtClean="0">
                          <a:latin typeface="Cambria Math" panose="02040503050406030204" pitchFamily="18" charset="0"/>
                        </a:rPr>
                        <m:t>≥</m:t>
                      </m:r>
                      <m:r>
                        <a:rPr lang="en-US" i="1">
                          <a:latin typeface="Cambria Math" panose="02040503050406030204" pitchFamily="18" charset="0"/>
                        </a:rPr>
                        <m:t>𝜃</m:t>
                      </m:r>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𝑖</m:t>
                          </m:r>
                        </m:sub>
                      </m:sSub>
                      <m:r>
                        <a:rPr lang="en-US" b="0" i="1" smtClean="0">
                          <a:latin typeface="Cambria Math" panose="02040503050406030204" pitchFamily="18" charset="0"/>
                        </a:rPr>
                        <m:t>−</m:t>
                      </m:r>
                      <m:r>
                        <a:rPr lang="en-US" i="1">
                          <a:latin typeface="Cambria Math" panose="02040503050406030204" pitchFamily="18" charset="0"/>
                        </a:rPr>
                        <m:t>1 </m:t>
                      </m:r>
                      <m:d>
                        <m:dPr>
                          <m:ctrlPr>
                            <a:rPr lang="en-US" i="1">
                              <a:latin typeface="Cambria Math" panose="02040503050406030204" pitchFamily="18" charset="0"/>
                            </a:rPr>
                          </m:ctrlPr>
                        </m:dPr>
                        <m:e>
                          <m:r>
                            <a:rPr lang="en-US" i="1">
                              <a:latin typeface="Cambria Math" panose="02040503050406030204" pitchFamily="18" charset="0"/>
                            </a:rPr>
                            <m:t>𝑖𝑓</m:t>
                          </m:r>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r>
                            <a:rPr lang="en-US" i="1">
                              <a:latin typeface="Cambria Math" panose="02040503050406030204" pitchFamily="18" charset="0"/>
                            </a:rPr>
                            <m:t>=1</m:t>
                          </m:r>
                        </m:e>
                      </m:d>
                      <m:d>
                        <m:dPr>
                          <m:ctrlPr>
                            <a:rPr lang="en-US" i="1">
                              <a:latin typeface="Cambria Math" panose="02040503050406030204" pitchFamily="18" charset="0"/>
                            </a:rPr>
                          </m:ctrlPr>
                        </m:dPr>
                        <m:e>
                          <m:r>
                            <a:rPr lang="en-US" b="0" i="1" smtClean="0">
                              <a:latin typeface="Cambria Math" panose="02040503050406030204" pitchFamily="18" charset="0"/>
                            </a:rPr>
                            <m:t>𝑑𝑒</m:t>
                          </m:r>
                          <m:r>
                            <a:rPr lang="en-US" i="1">
                              <a:latin typeface="Cambria Math" panose="02040503050406030204" pitchFamily="18" charset="0"/>
                            </a:rPr>
                            <m:t>𝑚𝑜𝑡𝑖𝑜𝑛</m:t>
                          </m:r>
                        </m:e>
                      </m:d>
                    </m:oMath>
                  </m:oMathPara>
                </a14:m>
                <a:endParaRPr lang="en-US" dirty="0"/>
              </a:p>
            </p:txBody>
          </p:sp>
        </mc:Choice>
        <mc:Fallback xmlns="">
          <p:sp>
            <p:nvSpPr>
              <p:cNvPr id="2" name="TextBox 1">
                <a:extLst>
                  <a:ext uri="{FF2B5EF4-FFF2-40B4-BE49-F238E27FC236}">
                    <a16:creationId xmlns:a16="http://schemas.microsoft.com/office/drawing/2014/main" id="{D43CEEFD-632A-401D-B48B-3F645B263D18}"/>
                  </a:ext>
                </a:extLst>
              </p:cNvPr>
              <p:cNvSpPr txBox="1">
                <a:spLocks noRot="1" noChangeAspect="1" noMove="1" noResize="1" noEditPoints="1" noAdjustHandles="1" noChangeArrowheads="1" noChangeShapeType="1" noTextEdit="1"/>
              </p:cNvSpPr>
              <p:nvPr/>
            </p:nvSpPr>
            <p:spPr>
              <a:xfrm>
                <a:off x="1001045" y="2426254"/>
                <a:ext cx="7141910" cy="646331"/>
              </a:xfrm>
              <a:prstGeom prst="rect">
                <a:avLst/>
              </a:prstGeom>
              <a:blipFill>
                <a:blip r:embed="rId4"/>
                <a:stretch>
                  <a:fillRect b="-7407"/>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894E076-CFF5-4C33-BA3F-4C53281A102D}"/>
                  </a:ext>
                </a:extLst>
              </p:cNvPr>
              <p:cNvSpPr txBox="1"/>
              <p:nvPr/>
            </p:nvSpPr>
            <p:spPr>
              <a:xfrm>
                <a:off x="1001045" y="4136726"/>
                <a:ext cx="7141910" cy="646331"/>
              </a:xfrm>
              <a:prstGeom prst="rect">
                <a:avLst/>
              </a:prstGeom>
              <a:noFill/>
              <a:ln>
                <a:solidFill>
                  <a:schemeClr val="accent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𝐼𝑓</m:t>
                      </m:r>
                      <m:r>
                        <a:rPr lang="en-US" b="0" i="1" smtClean="0">
                          <a:latin typeface="Cambria Math" panose="02040503050406030204" pitchFamily="18" charset="0"/>
                        </a:rPr>
                        <m:t> </m:t>
                      </m:r>
                      <m:r>
                        <a:rPr lang="en-US" b="0" i="1" smtClean="0">
                          <a:latin typeface="Cambria Math" panose="02040503050406030204" pitchFamily="18" charset="0"/>
                        </a:rPr>
                        <m:t>𝐶𝑙𝑎𝑠𝑠</m:t>
                      </m:r>
                      <m:r>
                        <a:rPr lang="en-US" b="0" i="1" smtClean="0">
                          <a:latin typeface="Cambria Math" panose="02040503050406030204" pitchFamily="18" charset="0"/>
                        </a:rPr>
                        <m:t>=1 </m:t>
                      </m:r>
                      <m:r>
                        <a:rPr lang="en-US" b="0" i="1" smtClean="0">
                          <a:latin typeface="Cambria Math" panose="02040503050406030204" pitchFamily="18" charset="0"/>
                        </a:rPr>
                        <m:t>𝑏𝑢𝑡</m:t>
                      </m:r>
                      <m:r>
                        <a:rPr lang="en-US" b="0" i="1" smtClean="0">
                          <a:latin typeface="Cambria Math" panose="02040503050406030204" pitchFamily="18" charset="0"/>
                        </a:rPr>
                        <m:t> </m:t>
                      </m:r>
                      <m:r>
                        <a:rPr lang="en-US" b="1" i="1" smtClean="0">
                          <a:latin typeface="Cambria Math" panose="02040503050406030204" pitchFamily="18" charset="0"/>
                        </a:rPr>
                        <m:t>𝒘</m:t>
                      </m:r>
                      <m:r>
                        <a:rPr lang="en-US" b="1" i="1" smtClean="0">
                          <a:latin typeface="Cambria Math" panose="02040503050406030204" pitchFamily="18" charset="0"/>
                        </a:rPr>
                        <m:t>⋅</m:t>
                      </m:r>
                      <m:r>
                        <a:rPr lang="en-US" b="1" i="1" smtClean="0">
                          <a:latin typeface="Cambria Math" panose="02040503050406030204" pitchFamily="18" charset="0"/>
                        </a:rPr>
                        <m:t>𝒙</m:t>
                      </m:r>
                      <m:r>
                        <a:rPr lang="en-US" b="0" i="1" smtClean="0">
                          <a:latin typeface="Cambria Math" panose="02040503050406030204" pitchFamily="18" charset="0"/>
                        </a:rPr>
                        <m:t>≤</m:t>
                      </m:r>
                      <m:r>
                        <a:rPr lang="en-US" b="0" i="1" smtClean="0">
                          <a:latin typeface="Cambria Math" panose="02040503050406030204" pitchFamily="18" charset="0"/>
                        </a:rPr>
                        <m:t>𝜃</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2</m:t>
                          </m:r>
                          <m:r>
                            <a:rPr lang="en-US" b="0" i="1" smtClean="0">
                              <a:latin typeface="Cambria Math" panose="02040503050406030204" pitchFamily="18" charset="0"/>
                            </a:rPr>
                            <m:t>𝑤</m:t>
                          </m:r>
                        </m:e>
                        <m:sub>
                          <m:r>
                            <a:rPr lang="en-US" b="0" i="1" smtClean="0">
                              <a:latin typeface="Cambria Math" panose="02040503050406030204" pitchFamily="18" charset="0"/>
                            </a:rPr>
                            <m:t>𝑖</m:t>
                          </m:r>
                        </m:sub>
                      </m:sSub>
                      <m:r>
                        <a:rPr lang="en-US" b="0" i="1" smtClean="0">
                          <a:latin typeface="Cambria Math" panose="02040503050406030204" pitchFamily="18" charset="0"/>
                        </a:rPr>
                        <m:t> </m:t>
                      </m:r>
                      <m:d>
                        <m:dPr>
                          <m:ctrlPr>
                            <a:rPr lang="en-US" b="0" i="1" smtClean="0">
                              <a:latin typeface="Cambria Math" panose="02040503050406030204" pitchFamily="18" charset="0"/>
                            </a:rPr>
                          </m:ctrlPr>
                        </m:dPr>
                        <m:e>
                          <m:r>
                            <a:rPr lang="en-US" b="0" i="1" smtClean="0">
                              <a:latin typeface="Cambria Math" panose="02040503050406030204" pitchFamily="18" charset="0"/>
                            </a:rPr>
                            <m:t>𝑖𝑓</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r>
                            <a:rPr lang="en-US" b="0" i="1" smtClean="0">
                              <a:latin typeface="Cambria Math" panose="02040503050406030204" pitchFamily="18" charset="0"/>
                            </a:rPr>
                            <m:t>=1</m:t>
                          </m:r>
                        </m:e>
                      </m:d>
                      <m:d>
                        <m:dPr>
                          <m:ctrlPr>
                            <a:rPr lang="en-US" b="0" i="1" smtClean="0">
                              <a:latin typeface="Cambria Math" panose="02040503050406030204" pitchFamily="18" charset="0"/>
                            </a:rPr>
                          </m:ctrlPr>
                        </m:dPr>
                        <m:e>
                          <m:r>
                            <a:rPr lang="en-US" b="0" i="1" smtClean="0">
                              <a:latin typeface="Cambria Math" panose="02040503050406030204" pitchFamily="18" charset="0"/>
                            </a:rPr>
                            <m:t>𝑝𝑟𝑜𝑚𝑜𝑡𝑖𝑜𝑛</m:t>
                          </m:r>
                        </m:e>
                      </m:d>
                    </m:oMath>
                  </m:oMathPara>
                </a14:m>
                <a:endParaRPr lang="en-US" b="0" dirty="0"/>
              </a:p>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𝐼𝑓</m:t>
                      </m:r>
                      <m:r>
                        <a:rPr lang="en-US" i="1">
                          <a:latin typeface="Cambria Math" panose="02040503050406030204" pitchFamily="18" charset="0"/>
                        </a:rPr>
                        <m:t> </m:t>
                      </m:r>
                      <m:r>
                        <a:rPr lang="en-US" i="1">
                          <a:latin typeface="Cambria Math" panose="02040503050406030204" pitchFamily="18" charset="0"/>
                        </a:rPr>
                        <m:t>𝐶𝑙𝑎𝑠𝑠</m:t>
                      </m:r>
                      <m:r>
                        <a:rPr lang="en-US" i="1">
                          <a:latin typeface="Cambria Math" panose="02040503050406030204" pitchFamily="18" charset="0"/>
                        </a:rPr>
                        <m:t>=0 </m:t>
                      </m:r>
                      <m:r>
                        <a:rPr lang="en-US" i="1">
                          <a:latin typeface="Cambria Math" panose="02040503050406030204" pitchFamily="18" charset="0"/>
                        </a:rPr>
                        <m:t>𝑏𝑢𝑡</m:t>
                      </m:r>
                      <m:r>
                        <a:rPr lang="en-US" i="1">
                          <a:latin typeface="Cambria Math" panose="02040503050406030204" pitchFamily="18" charset="0"/>
                        </a:rPr>
                        <m:t> </m:t>
                      </m:r>
                      <m:r>
                        <a:rPr lang="en-US" b="1" i="1">
                          <a:latin typeface="Cambria Math" panose="02040503050406030204" pitchFamily="18" charset="0"/>
                        </a:rPr>
                        <m:t>𝒘</m:t>
                      </m:r>
                      <m:r>
                        <a:rPr lang="en-US" b="1" i="1">
                          <a:latin typeface="Cambria Math" panose="02040503050406030204" pitchFamily="18" charset="0"/>
                        </a:rPr>
                        <m:t>⋅</m:t>
                      </m:r>
                      <m:r>
                        <a:rPr lang="en-US" b="1" i="1">
                          <a:latin typeface="Cambria Math" panose="02040503050406030204" pitchFamily="18" charset="0"/>
                        </a:rPr>
                        <m:t>𝒙</m:t>
                      </m:r>
                      <m:r>
                        <a:rPr lang="en-US" b="0" i="1" smtClean="0">
                          <a:latin typeface="Cambria Math" panose="02040503050406030204" pitchFamily="18" charset="0"/>
                        </a:rPr>
                        <m:t>≥</m:t>
                      </m:r>
                      <m:r>
                        <a:rPr lang="en-US" i="1">
                          <a:latin typeface="Cambria Math" panose="02040503050406030204" pitchFamily="18" charset="0"/>
                        </a:rPr>
                        <m:t>𝜃</m:t>
                      </m:r>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𝑖</m:t>
                          </m:r>
                        </m:sub>
                      </m:sSub>
                      <m:r>
                        <a:rPr lang="en-US" b="0" i="1" smtClean="0">
                          <a:latin typeface="Cambria Math" panose="02040503050406030204" pitchFamily="18" charset="0"/>
                        </a:rPr>
                        <m:t>/2</m:t>
                      </m:r>
                      <m:r>
                        <a:rPr lang="en-US" i="1">
                          <a:latin typeface="Cambria Math" panose="02040503050406030204" pitchFamily="18" charset="0"/>
                        </a:rPr>
                        <m:t> </m:t>
                      </m:r>
                      <m:d>
                        <m:dPr>
                          <m:ctrlPr>
                            <a:rPr lang="en-US" i="1">
                              <a:latin typeface="Cambria Math" panose="02040503050406030204" pitchFamily="18" charset="0"/>
                            </a:rPr>
                          </m:ctrlPr>
                        </m:dPr>
                        <m:e>
                          <m:r>
                            <a:rPr lang="en-US" i="1">
                              <a:latin typeface="Cambria Math" panose="02040503050406030204" pitchFamily="18" charset="0"/>
                            </a:rPr>
                            <m:t>𝑖𝑓</m:t>
                          </m:r>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r>
                            <a:rPr lang="en-US" i="1">
                              <a:latin typeface="Cambria Math" panose="02040503050406030204" pitchFamily="18" charset="0"/>
                            </a:rPr>
                            <m:t>=1</m:t>
                          </m:r>
                        </m:e>
                      </m:d>
                      <m:d>
                        <m:dPr>
                          <m:ctrlPr>
                            <a:rPr lang="en-US" i="1">
                              <a:latin typeface="Cambria Math" panose="02040503050406030204" pitchFamily="18" charset="0"/>
                            </a:rPr>
                          </m:ctrlPr>
                        </m:dPr>
                        <m:e>
                          <m:r>
                            <a:rPr lang="en-US" b="0" i="1" smtClean="0">
                              <a:latin typeface="Cambria Math" panose="02040503050406030204" pitchFamily="18" charset="0"/>
                            </a:rPr>
                            <m:t>𝑑𝑒</m:t>
                          </m:r>
                          <m:r>
                            <a:rPr lang="en-US" i="1">
                              <a:latin typeface="Cambria Math" panose="02040503050406030204" pitchFamily="18" charset="0"/>
                            </a:rPr>
                            <m:t>𝑚𝑜𝑡𝑖𝑜𝑛</m:t>
                          </m:r>
                        </m:e>
                      </m:d>
                    </m:oMath>
                  </m:oMathPara>
                </a14:m>
                <a:endParaRPr lang="en-US" dirty="0"/>
              </a:p>
            </p:txBody>
          </p:sp>
        </mc:Choice>
        <mc:Fallback xmlns="">
          <p:sp>
            <p:nvSpPr>
              <p:cNvPr id="8" name="TextBox 7">
                <a:extLst>
                  <a:ext uri="{FF2B5EF4-FFF2-40B4-BE49-F238E27FC236}">
                    <a16:creationId xmlns:a16="http://schemas.microsoft.com/office/drawing/2014/main" id="{2894E076-CFF5-4C33-BA3F-4C53281A102D}"/>
                  </a:ext>
                </a:extLst>
              </p:cNvPr>
              <p:cNvSpPr txBox="1">
                <a:spLocks noRot="1" noChangeAspect="1" noMove="1" noResize="1" noEditPoints="1" noAdjustHandles="1" noChangeArrowheads="1" noChangeShapeType="1" noTextEdit="1"/>
              </p:cNvSpPr>
              <p:nvPr/>
            </p:nvSpPr>
            <p:spPr>
              <a:xfrm>
                <a:off x="1001045" y="4136726"/>
                <a:ext cx="7141910" cy="646331"/>
              </a:xfrm>
              <a:prstGeom prst="rect">
                <a:avLst/>
              </a:prstGeom>
              <a:blipFill>
                <a:blip r:embed="rId5"/>
                <a:stretch>
                  <a:fillRect b="-6481"/>
                </a:stretch>
              </a:blipFill>
              <a:ln>
                <a:solidFill>
                  <a:schemeClr val="accent1"/>
                </a:solidFill>
              </a:ln>
            </p:spPr>
            <p:txBody>
              <a:bodyPr/>
              <a:lstStyle/>
              <a:p>
                <a:r>
                  <a:rPr lang="en-US">
                    <a:noFill/>
                  </a:rPr>
                  <a:t> </a:t>
                </a:r>
              </a:p>
            </p:txBody>
          </p:sp>
        </mc:Fallback>
      </mc:AlternateContent>
    </p:spTree>
    <p:extLst>
      <p:ext uri="{BB962C8B-B14F-4D97-AF65-F5344CB8AC3E}">
        <p14:creationId xmlns:p14="http://schemas.microsoft.com/office/powerpoint/2010/main" val="317792708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608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608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608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60867">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1060867">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106086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060867">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060867">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499"/>
                                          </p:stCondLst>
                                        </p:cTn>
                                        <p:tgtEl>
                                          <p:spTgt spid="1060867">
                                            <p:txEl>
                                              <p:pRg st="11" end="1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0867" grpId="0" uiExpand="1" build="p" autoUpdateAnimBg="0"/>
      <p:bldP spid="2" grpId="0" uiExpand="1" animBg="1"/>
      <p:bldP spid="8"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C921938-476A-4922-BE24-3B8F6A2854D9}" type="slidenum">
              <a:rPr lang="en-US" smtClean="0"/>
              <a:pPr/>
              <a:t>67</a:t>
            </a:fld>
            <a:endParaRPr lang="en-US" dirty="0"/>
          </a:p>
        </p:txBody>
      </p:sp>
      <p:sp>
        <p:nvSpPr>
          <p:cNvPr id="815106" name="Rectangle 2"/>
          <p:cNvSpPr>
            <a:spLocks noGrp="1" noChangeArrowheads="1"/>
          </p:cNvSpPr>
          <p:nvPr>
            <p:ph type="title"/>
          </p:nvPr>
        </p:nvSpPr>
        <p:spPr>
          <a:xfrm>
            <a:off x="310152" y="15485"/>
            <a:ext cx="9242922" cy="693605"/>
          </a:xfrm>
        </p:spPr>
        <p:txBody>
          <a:bodyPr>
            <a:normAutofit/>
          </a:bodyPr>
          <a:lstStyle/>
          <a:p>
            <a:r>
              <a:rPr lang="en-US" dirty="0"/>
              <a:t>Which algorithm is better? How to Compare? </a:t>
            </a:r>
          </a:p>
        </p:txBody>
      </p:sp>
      <p:sp>
        <p:nvSpPr>
          <p:cNvPr id="815107" name="Rectangle 3"/>
          <p:cNvSpPr>
            <a:spLocks noGrp="1" noChangeArrowheads="1"/>
          </p:cNvSpPr>
          <p:nvPr>
            <p:ph idx="1"/>
          </p:nvPr>
        </p:nvSpPr>
        <p:spPr/>
        <p:txBody>
          <a:bodyPr>
            <a:normAutofit fontScale="85000" lnSpcReduction="20000"/>
          </a:bodyPr>
          <a:lstStyle/>
          <a:p>
            <a:r>
              <a:rPr lang="en-US" dirty="0"/>
              <a:t>Generalization</a:t>
            </a:r>
          </a:p>
          <a:p>
            <a:pPr lvl="1"/>
            <a:r>
              <a:rPr lang="en-US" dirty="0"/>
              <a:t>Since we deal with linear learning algorithms, we know </a:t>
            </a:r>
            <a:r>
              <a:rPr lang="en-US" dirty="0">
                <a:solidFill>
                  <a:srgbClr val="FF0000"/>
                </a:solidFill>
              </a:rPr>
              <a:t>(???) </a:t>
            </a:r>
            <a:r>
              <a:rPr lang="en-US" dirty="0"/>
              <a:t>that they will all converge eventually to a perfect representation. </a:t>
            </a:r>
          </a:p>
          <a:p>
            <a:pPr lvl="2"/>
            <a:r>
              <a:rPr lang="en-US" dirty="0"/>
              <a:t>All can represent the data</a:t>
            </a:r>
          </a:p>
          <a:p>
            <a:r>
              <a:rPr lang="en-US" dirty="0"/>
              <a:t>So, how do we compare:</a:t>
            </a:r>
          </a:p>
          <a:p>
            <a:pPr lvl="1"/>
            <a:r>
              <a:rPr lang="en-US" dirty="0"/>
              <a:t>How many examples are needed to get to a given level of accuracy?</a:t>
            </a:r>
          </a:p>
          <a:p>
            <a:pPr lvl="1"/>
            <a:r>
              <a:rPr lang="en-US" dirty="0"/>
              <a:t>Efficiency: How long does it take to learn a hypothesis and evaluate it (per-example)? </a:t>
            </a:r>
          </a:p>
          <a:p>
            <a:pPr lvl="1"/>
            <a:r>
              <a:rPr lang="en-US" dirty="0"/>
              <a:t>Robustness (to noise);  </a:t>
            </a:r>
          </a:p>
          <a:p>
            <a:pPr lvl="1"/>
            <a:r>
              <a:rPr lang="en-US" dirty="0"/>
              <a:t>Adaptation to a new domain, ….</a:t>
            </a:r>
          </a:p>
          <a:p>
            <a:r>
              <a:rPr lang="en-US" dirty="0"/>
              <a:t>With (1) being the most fundamental question:</a:t>
            </a:r>
          </a:p>
          <a:p>
            <a:pPr lvl="1"/>
            <a:r>
              <a:rPr lang="en-US" dirty="0"/>
              <a:t>Compare as a function of what? </a:t>
            </a:r>
          </a:p>
          <a:p>
            <a:pPr lvl="2"/>
            <a:r>
              <a:rPr lang="en-US" dirty="0"/>
              <a:t>One key issue is the characteristics of the data</a:t>
            </a:r>
          </a:p>
        </p:txBody>
      </p:sp>
    </p:spTree>
    <p:extLst>
      <p:ext uri="{BB962C8B-B14F-4D97-AF65-F5344CB8AC3E}">
        <p14:creationId xmlns:p14="http://schemas.microsoft.com/office/powerpoint/2010/main" val="2899423485"/>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5107">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5107">
                                            <p:txEl>
                                              <p:pRg st="9" end="9"/>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1510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C921938-476A-4922-BE24-3B8F6A2854D9}" type="slidenum">
              <a:rPr lang="en-US" smtClean="0"/>
              <a:pPr/>
              <a:t>68</a:t>
            </a:fld>
            <a:endParaRPr lang="en-US" dirty="0"/>
          </a:p>
        </p:txBody>
      </p:sp>
      <p:sp>
        <p:nvSpPr>
          <p:cNvPr id="2" name="Title 1"/>
          <p:cNvSpPr>
            <a:spLocks noGrp="1"/>
          </p:cNvSpPr>
          <p:nvPr>
            <p:ph type="title"/>
          </p:nvPr>
        </p:nvSpPr>
        <p:spPr/>
        <p:txBody>
          <a:bodyPr/>
          <a:lstStyle/>
          <a:p>
            <a:r>
              <a:rPr lang="en-US"/>
              <a:t>Sentence Representation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lgn="ctr">
                  <a:buNone/>
                </a:pPr>
                <a:r>
                  <a:rPr lang="en-US" dirty="0"/>
                  <a:t>     </a:t>
                </a:r>
                <a14:m>
                  <m:oMath xmlns:m="http://schemas.openxmlformats.org/officeDocument/2006/math">
                    <m:r>
                      <a:rPr lang="en-US" i="1" dirty="0" smtClean="0">
                        <a:latin typeface="Cambria Math" panose="02040503050406030204" pitchFamily="18" charset="0"/>
                      </a:rPr>
                      <m:t>𝑆</m:t>
                    </m:r>
                    <m:r>
                      <a:rPr lang="en-US" i="1" dirty="0" smtClean="0">
                        <a:latin typeface="Cambria Math" panose="02040503050406030204" pitchFamily="18" charset="0"/>
                      </a:rPr>
                      <m:t>=</m:t>
                    </m:r>
                  </m:oMath>
                </a14:m>
                <a:r>
                  <a:rPr lang="en-US" dirty="0"/>
                  <a:t> I don’t know </a:t>
                </a:r>
                <a:r>
                  <a:rPr lang="en-US" dirty="0">
                    <a:solidFill>
                      <a:srgbClr val="FF0000"/>
                    </a:solidFill>
                  </a:rPr>
                  <a:t>whether</a:t>
                </a:r>
                <a:r>
                  <a:rPr lang="en-US" dirty="0"/>
                  <a:t> to laugh or cry</a:t>
                </a:r>
              </a:p>
              <a:p>
                <a:endParaRPr lang="en-US" dirty="0"/>
              </a:p>
              <a:p>
                <a:r>
                  <a:rPr lang="en-US" dirty="0"/>
                  <a:t>Define a set  of  features:</a:t>
                </a:r>
              </a:p>
              <a:p>
                <a:pPr lvl="1"/>
                <a:r>
                  <a:rPr lang="en-US" dirty="0"/>
                  <a:t>features are relations that  hold in the sentence</a:t>
                </a:r>
              </a:p>
              <a:p>
                <a:r>
                  <a:rPr lang="en-US" dirty="0"/>
                  <a:t>Map a sentence to its  feature-based representation</a:t>
                </a:r>
              </a:p>
              <a:p>
                <a:pPr lvl="1"/>
                <a:r>
                  <a:rPr lang="en-US" dirty="0"/>
                  <a:t>The feature-based representation will give </a:t>
                </a:r>
                <a:r>
                  <a:rPr lang="en-US" u="sng" dirty="0"/>
                  <a:t>some</a:t>
                </a:r>
                <a:r>
                  <a:rPr lang="en-US" dirty="0"/>
                  <a:t> of the information in the sentence</a:t>
                </a:r>
              </a:p>
              <a:p>
                <a:r>
                  <a:rPr lang="en-US" dirty="0"/>
                  <a:t>Use  this feature-based representation as an example to your algorithm</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37" t="-1322" b="-1818"/>
                </a:stretch>
              </a:blipFill>
            </p:spPr>
            <p:txBody>
              <a:bodyPr/>
              <a:lstStyle/>
              <a:p>
                <a:r>
                  <a:rPr lang="en-US">
                    <a:noFill/>
                  </a:rPr>
                  <a:t> </a:t>
                </a:r>
              </a:p>
            </p:txBody>
          </p:sp>
        </mc:Fallback>
      </mc:AlternateContent>
    </p:spTree>
    <p:extLst>
      <p:ext uri="{BB962C8B-B14F-4D97-AF65-F5344CB8AC3E}">
        <p14:creationId xmlns:p14="http://schemas.microsoft.com/office/powerpoint/2010/main" val="26914093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C921938-476A-4922-BE24-3B8F6A2854D9}" type="slidenum">
              <a:rPr lang="en-US" smtClean="0"/>
              <a:pPr/>
              <a:t>69</a:t>
            </a:fld>
            <a:endParaRPr lang="en-US" dirty="0"/>
          </a:p>
        </p:txBody>
      </p:sp>
      <p:sp>
        <p:nvSpPr>
          <p:cNvPr id="2" name="Title 1"/>
          <p:cNvSpPr>
            <a:spLocks noGrp="1"/>
          </p:cNvSpPr>
          <p:nvPr>
            <p:ph type="title"/>
          </p:nvPr>
        </p:nvSpPr>
        <p:spPr/>
        <p:txBody>
          <a:bodyPr/>
          <a:lstStyle/>
          <a:p>
            <a:r>
              <a:rPr lang="en-US" dirty="0"/>
              <a:t>Sentence Representation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lgn="ctr">
                  <a:buNone/>
                </a:pPr>
                <a:r>
                  <a:rPr lang="en-US" dirty="0"/>
                  <a:t>     </a:t>
                </a:r>
                <a14:m>
                  <m:oMath xmlns:m="http://schemas.openxmlformats.org/officeDocument/2006/math">
                    <m:r>
                      <a:rPr lang="en-US" i="1" dirty="0" smtClean="0">
                        <a:latin typeface="Cambria Math" panose="02040503050406030204" pitchFamily="18" charset="0"/>
                      </a:rPr>
                      <m:t>𝑆</m:t>
                    </m:r>
                    <m:r>
                      <a:rPr lang="en-US" i="1" dirty="0" smtClean="0">
                        <a:latin typeface="Cambria Math" panose="02040503050406030204" pitchFamily="18" charset="0"/>
                      </a:rPr>
                      <m:t>=</m:t>
                    </m:r>
                  </m:oMath>
                </a14:m>
                <a:r>
                  <a:rPr lang="en-US" dirty="0"/>
                  <a:t> I don’t know </a:t>
                </a:r>
                <a:r>
                  <a:rPr lang="en-US" dirty="0">
                    <a:solidFill>
                      <a:srgbClr val="FF0000"/>
                    </a:solidFill>
                  </a:rPr>
                  <a:t>whether</a:t>
                </a:r>
                <a:r>
                  <a:rPr lang="en-US" dirty="0"/>
                  <a:t> to laugh or cry</a:t>
                </a:r>
              </a:p>
              <a:p>
                <a:endParaRPr lang="en-US" dirty="0"/>
              </a:p>
              <a:p>
                <a:r>
                  <a:rPr lang="en-US" dirty="0"/>
                  <a:t>Define a set  of  features:</a:t>
                </a:r>
              </a:p>
              <a:p>
                <a:pPr lvl="1"/>
                <a:r>
                  <a:rPr lang="en-US" dirty="0"/>
                  <a:t>features are </a:t>
                </a:r>
                <a:r>
                  <a:rPr lang="en-US" dirty="0">
                    <a:solidFill>
                      <a:srgbClr val="FF0000"/>
                    </a:solidFill>
                  </a:rPr>
                  <a:t>properties</a:t>
                </a:r>
                <a:r>
                  <a:rPr lang="en-US" dirty="0"/>
                  <a:t> that  hold in the sentence</a:t>
                </a:r>
              </a:p>
              <a:p>
                <a:r>
                  <a:rPr lang="en-US" dirty="0"/>
                  <a:t>Conceptually, there are two steps in coming up with a feature-based representation</a:t>
                </a:r>
              </a:p>
              <a:p>
                <a:pPr lvl="1"/>
                <a:r>
                  <a:rPr lang="en-US" dirty="0"/>
                  <a:t>What are  the information sources available? </a:t>
                </a:r>
              </a:p>
              <a:p>
                <a:pPr lvl="2"/>
                <a:r>
                  <a:rPr lang="en-US" dirty="0"/>
                  <a:t> Sensors: words, order of words, properties (?) of words</a:t>
                </a:r>
              </a:p>
              <a:p>
                <a:pPr lvl="1"/>
                <a:r>
                  <a:rPr lang="en-US" dirty="0"/>
                  <a:t>What features to construct based on these?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37" t="-1322" r="-741"/>
                </a:stretch>
              </a:blipFill>
            </p:spPr>
            <p:txBody>
              <a:bodyPr/>
              <a:lstStyle/>
              <a:p>
                <a:r>
                  <a:rPr lang="en-US">
                    <a:noFill/>
                  </a:rPr>
                  <a:t> </a:t>
                </a:r>
              </a:p>
            </p:txBody>
          </p:sp>
        </mc:Fallback>
      </mc:AlternateContent>
      <p:sp>
        <p:nvSpPr>
          <p:cNvPr id="6" name="Text Box 4"/>
          <p:cNvSpPr txBox="1">
            <a:spLocks noChangeArrowheads="1"/>
          </p:cNvSpPr>
          <p:nvPr/>
        </p:nvSpPr>
        <p:spPr bwMode="auto">
          <a:xfrm>
            <a:off x="5494340" y="4537416"/>
            <a:ext cx="2600071" cy="323165"/>
          </a:xfrm>
          <a:prstGeom prst="rect">
            <a:avLst/>
          </a:prstGeom>
          <a:solidFill>
            <a:srgbClr val="FFFFCC"/>
          </a:solidFill>
          <a:ln w="9525">
            <a:solidFill>
              <a:schemeClr val="accent1"/>
            </a:solidFill>
            <a:miter lim="800000"/>
            <a:headEnd/>
            <a:tailEnd/>
          </a:ln>
          <a:effectLst/>
        </p:spPr>
        <p:txBody>
          <a:bodyPr wrap="none" anchor="ctr">
            <a:spAutoFit/>
          </a:bodyPr>
          <a:lstStyle/>
          <a:p>
            <a:pPr algn="ctr"/>
            <a:r>
              <a:rPr lang="en-US" sz="1500" dirty="0">
                <a:latin typeface="+mj-lt"/>
              </a:rPr>
              <a:t>Why is this distinction needed?</a:t>
            </a:r>
          </a:p>
        </p:txBody>
      </p:sp>
    </p:spTree>
    <p:extLst>
      <p:ext uri="{BB962C8B-B14F-4D97-AF65-F5344CB8AC3E}">
        <p14:creationId xmlns:p14="http://schemas.microsoft.com/office/powerpoint/2010/main" val="2118017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C921938-476A-4922-BE24-3B8F6A2854D9}" type="slidenum">
              <a:rPr lang="en-US" smtClean="0"/>
              <a:pPr/>
              <a:t>7</a:t>
            </a:fld>
            <a:endParaRPr lang="en-US" dirty="0"/>
          </a:p>
        </p:txBody>
      </p:sp>
      <p:sp>
        <p:nvSpPr>
          <p:cNvPr id="8" name="Title 7"/>
          <p:cNvSpPr>
            <a:spLocks noGrp="1"/>
          </p:cNvSpPr>
          <p:nvPr>
            <p:ph type="title"/>
          </p:nvPr>
        </p:nvSpPr>
        <p:spPr/>
        <p:txBody>
          <a:bodyPr/>
          <a:lstStyle/>
          <a:p>
            <a:r>
              <a:rPr lang="en-US" dirty="0"/>
              <a:t>Learning Conjunctions (I)</a:t>
            </a:r>
          </a:p>
        </p:txBody>
      </p:sp>
      <mc:AlternateContent xmlns:mc="http://schemas.openxmlformats.org/markup-compatibility/2006" xmlns:a14="http://schemas.microsoft.com/office/drawing/2010/main">
        <mc:Choice Requires="a14">
          <p:sp>
            <p:nvSpPr>
              <p:cNvPr id="9" name="Content Placeholder 8"/>
              <p:cNvSpPr>
                <a:spLocks noGrp="1"/>
              </p:cNvSpPr>
              <p:nvPr>
                <p:ph idx="1"/>
              </p:nvPr>
            </p:nvSpPr>
            <p:spPr/>
            <p:txBody>
              <a:bodyPr>
                <a:normAutofit fontScale="92500"/>
              </a:bodyPr>
              <a:lstStyle/>
              <a:p>
                <a:r>
                  <a:rPr lang="en-US" dirty="0"/>
                  <a:t>Protocol I:  The learner proposes instances as queries to the teacher</a:t>
                </a:r>
              </a:p>
              <a:p>
                <a:r>
                  <a:rPr lang="en-US" dirty="0"/>
                  <a:t>Since we know we are after a </a:t>
                </a:r>
                <a:r>
                  <a:rPr lang="en-US" u="sng" dirty="0"/>
                  <a:t>monotone conjunction</a:t>
                </a:r>
                <a:r>
                  <a:rPr lang="en-US" dirty="0"/>
                  <a:t>:</a:t>
                </a:r>
              </a:p>
              <a:p>
                <a:r>
                  <a:rPr lang="en-US" dirty="0"/>
                  <a:t>Is </a:t>
                </a:r>
                <a14:m>
                  <m:oMath xmlns:m="http://schemas.openxmlformats.org/officeDocument/2006/math">
                    <m:sSub>
                      <m:sSubPr>
                        <m:ctrlPr>
                          <a:rPr lang="en-US" i="1" dirty="0">
                            <a:solidFill>
                              <a:schemeClr val="accent5">
                                <a:lumMod val="50000"/>
                                <a:lumOff val="50000"/>
                              </a:schemeClr>
                            </a:solidFill>
                            <a:latin typeface="Cambria Math" panose="02040503050406030204" pitchFamily="18" charset="0"/>
                          </a:rPr>
                        </m:ctrlPr>
                      </m:sSubPr>
                      <m:e>
                        <m:r>
                          <a:rPr lang="en-US" i="1" dirty="0">
                            <a:solidFill>
                              <a:schemeClr val="accent5">
                                <a:lumMod val="50000"/>
                                <a:lumOff val="50000"/>
                              </a:schemeClr>
                            </a:solidFill>
                            <a:latin typeface="Cambria Math" panose="02040503050406030204" pitchFamily="18" charset="0"/>
                          </a:rPr>
                          <m:t>𝑥</m:t>
                        </m:r>
                      </m:e>
                      <m:sub>
                        <m:r>
                          <a:rPr lang="en-US" i="1" dirty="0">
                            <a:solidFill>
                              <a:schemeClr val="accent5">
                                <a:lumMod val="50000"/>
                                <a:lumOff val="50000"/>
                              </a:schemeClr>
                            </a:solidFill>
                            <a:latin typeface="Cambria Math" panose="02040503050406030204" pitchFamily="18" charset="0"/>
                          </a:rPr>
                          <m:t>100</m:t>
                        </m:r>
                      </m:sub>
                    </m:sSub>
                  </m:oMath>
                </a14:m>
                <a:r>
                  <a:rPr lang="en-US" dirty="0">
                    <a:solidFill>
                      <a:schemeClr val="bg2"/>
                    </a:solidFill>
                  </a:rPr>
                  <a:t>  </a:t>
                </a:r>
                <a:r>
                  <a:rPr lang="en-US" dirty="0"/>
                  <a:t>in?   </a:t>
                </a:r>
                <a14:m>
                  <m:oMath xmlns:m="http://schemas.openxmlformats.org/officeDocument/2006/math">
                    <m:r>
                      <a:rPr lang="en-US" i="1" dirty="0" smtClean="0">
                        <a:latin typeface="Cambria Math" panose="02040503050406030204" pitchFamily="18" charset="0"/>
                      </a:rPr>
                      <m:t>&lt;(1,1,1…,1,0), ?&gt;</m:t>
                    </m:r>
                  </m:oMath>
                </a14:m>
                <a:r>
                  <a:rPr lang="en-US" dirty="0"/>
                  <a:t>	 </a:t>
                </a:r>
                <a14:m>
                  <m:oMath xmlns:m="http://schemas.openxmlformats.org/officeDocument/2006/math">
                    <m:r>
                      <a:rPr lang="en-US" b="0" i="1" dirty="0">
                        <a:latin typeface="Cambria Math" panose="02040503050406030204" pitchFamily="18" charset="0"/>
                      </a:rPr>
                      <m:t>𝑓</m:t>
                    </m:r>
                    <m:d>
                      <m:dPr>
                        <m:ctrlPr>
                          <a:rPr lang="en-US" b="0" i="1" dirty="0">
                            <a:latin typeface="Cambria Math" panose="02040503050406030204" pitchFamily="18" charset="0"/>
                          </a:rPr>
                        </m:ctrlPr>
                      </m:dPr>
                      <m:e>
                        <m:r>
                          <a:rPr lang="en-US" b="0" i="1" dirty="0">
                            <a:latin typeface="Cambria Math" panose="02040503050406030204" pitchFamily="18" charset="0"/>
                          </a:rPr>
                          <m:t>𝑥</m:t>
                        </m:r>
                      </m:e>
                    </m:d>
                    <m:r>
                      <a:rPr lang="en-US" b="0" i="1" dirty="0">
                        <a:latin typeface="Cambria Math" panose="02040503050406030204" pitchFamily="18" charset="0"/>
                      </a:rPr>
                      <m:t>=0</m:t>
                    </m:r>
                    <m:r>
                      <a:rPr lang="en-US" i="1" dirty="0">
                        <a:latin typeface="Cambria Math" panose="02040503050406030204" pitchFamily="18" charset="0"/>
                      </a:rPr>
                      <m:t> </m:t>
                    </m:r>
                  </m:oMath>
                </a14:m>
                <a:r>
                  <a:rPr lang="en-US" dirty="0"/>
                  <a:t>(conclusion: Yes)</a:t>
                </a:r>
              </a:p>
              <a:p>
                <a:r>
                  <a:rPr lang="en-US" dirty="0"/>
                  <a:t>Is </a:t>
                </a:r>
                <a14:m>
                  <m:oMath xmlns:m="http://schemas.openxmlformats.org/officeDocument/2006/math">
                    <m:sSub>
                      <m:sSubPr>
                        <m:ctrlPr>
                          <a:rPr lang="en-US" i="1" dirty="0">
                            <a:solidFill>
                              <a:schemeClr val="accent5">
                                <a:lumMod val="50000"/>
                                <a:lumOff val="50000"/>
                              </a:schemeClr>
                            </a:solidFill>
                            <a:latin typeface="Cambria Math" panose="02040503050406030204" pitchFamily="18" charset="0"/>
                          </a:rPr>
                        </m:ctrlPr>
                      </m:sSubPr>
                      <m:e>
                        <m:r>
                          <a:rPr lang="en-US" i="1" dirty="0">
                            <a:solidFill>
                              <a:schemeClr val="accent5">
                                <a:lumMod val="50000"/>
                                <a:lumOff val="50000"/>
                              </a:schemeClr>
                            </a:solidFill>
                            <a:latin typeface="Cambria Math" panose="02040503050406030204" pitchFamily="18" charset="0"/>
                          </a:rPr>
                          <m:t>𝑥</m:t>
                        </m:r>
                      </m:e>
                      <m:sub>
                        <m:r>
                          <a:rPr lang="en-US" b="0" i="1" dirty="0">
                            <a:solidFill>
                              <a:schemeClr val="accent5">
                                <a:lumMod val="50000"/>
                                <a:lumOff val="50000"/>
                              </a:schemeClr>
                            </a:solidFill>
                            <a:latin typeface="Cambria Math" panose="02040503050406030204" pitchFamily="18" charset="0"/>
                          </a:rPr>
                          <m:t>99</m:t>
                        </m:r>
                      </m:sub>
                    </m:sSub>
                  </m:oMath>
                </a14:m>
                <a:r>
                  <a:rPr lang="en-US" dirty="0">
                    <a:solidFill>
                      <a:schemeClr val="bg2"/>
                    </a:solidFill>
                  </a:rPr>
                  <a:t>    </a:t>
                </a:r>
                <a:r>
                  <a:rPr lang="en-US" dirty="0"/>
                  <a:t>in?   </a:t>
                </a:r>
                <a14:m>
                  <m:oMath xmlns:m="http://schemas.openxmlformats.org/officeDocument/2006/math">
                    <m:r>
                      <a:rPr lang="en-US" i="1" dirty="0" smtClean="0">
                        <a:latin typeface="Cambria Math" panose="02040503050406030204" pitchFamily="18" charset="0"/>
                      </a:rPr>
                      <m:t>&lt;(1,1,…1,0,1), ?&gt;</m:t>
                    </m:r>
                  </m:oMath>
                </a14:m>
                <a:r>
                  <a:rPr lang="en-US" dirty="0"/>
                  <a:t>	 </a:t>
                </a:r>
                <a14:m>
                  <m:oMath xmlns:m="http://schemas.openxmlformats.org/officeDocument/2006/math">
                    <m:r>
                      <a:rPr lang="en-US" i="1" dirty="0">
                        <a:latin typeface="Cambria Math" panose="02040503050406030204" pitchFamily="18" charset="0"/>
                      </a:rPr>
                      <m:t>𝑓</m:t>
                    </m:r>
                    <m:d>
                      <m:dPr>
                        <m:ctrlPr>
                          <a:rPr lang="en-US" i="1" dirty="0">
                            <a:latin typeface="Cambria Math" panose="02040503050406030204" pitchFamily="18" charset="0"/>
                          </a:rPr>
                        </m:ctrlPr>
                      </m:dPr>
                      <m:e>
                        <m:r>
                          <a:rPr lang="en-US" i="1" dirty="0">
                            <a:latin typeface="Cambria Math" panose="02040503050406030204" pitchFamily="18" charset="0"/>
                          </a:rPr>
                          <m:t>𝑥</m:t>
                        </m:r>
                      </m:e>
                    </m:d>
                    <m:r>
                      <a:rPr lang="en-US" i="1" dirty="0">
                        <a:latin typeface="Cambria Math" panose="02040503050406030204" pitchFamily="18" charset="0"/>
                      </a:rPr>
                      <m:t>=</m:t>
                    </m:r>
                    <m:r>
                      <a:rPr lang="en-US" b="0" i="1" dirty="0">
                        <a:latin typeface="Cambria Math" panose="02040503050406030204" pitchFamily="18" charset="0"/>
                      </a:rPr>
                      <m:t>1</m:t>
                    </m:r>
                  </m:oMath>
                </a14:m>
                <a:r>
                  <a:rPr lang="en-US" dirty="0"/>
                  <a:t> (conclusion: No)</a:t>
                </a:r>
              </a:p>
              <a:p>
                <a:r>
                  <a:rPr lang="en-US" dirty="0"/>
                  <a:t>Is </a:t>
                </a:r>
                <a14:m>
                  <m:oMath xmlns:m="http://schemas.openxmlformats.org/officeDocument/2006/math">
                    <m:sSub>
                      <m:sSubPr>
                        <m:ctrlPr>
                          <a:rPr lang="en-US" i="1" dirty="0">
                            <a:solidFill>
                              <a:schemeClr val="accent5">
                                <a:lumMod val="50000"/>
                                <a:lumOff val="50000"/>
                              </a:schemeClr>
                            </a:solidFill>
                            <a:latin typeface="Cambria Math" panose="02040503050406030204" pitchFamily="18" charset="0"/>
                          </a:rPr>
                        </m:ctrlPr>
                      </m:sSubPr>
                      <m:e>
                        <m:r>
                          <a:rPr lang="en-US" i="1" dirty="0">
                            <a:solidFill>
                              <a:schemeClr val="accent5">
                                <a:lumMod val="50000"/>
                                <a:lumOff val="50000"/>
                              </a:schemeClr>
                            </a:solidFill>
                            <a:latin typeface="Cambria Math" panose="02040503050406030204" pitchFamily="18" charset="0"/>
                          </a:rPr>
                          <m:t>𝑥</m:t>
                        </m:r>
                      </m:e>
                      <m:sub>
                        <m:r>
                          <a:rPr lang="en-US" b="0" i="1" dirty="0">
                            <a:solidFill>
                              <a:schemeClr val="accent5">
                                <a:lumMod val="50000"/>
                                <a:lumOff val="50000"/>
                              </a:schemeClr>
                            </a:solidFill>
                            <a:latin typeface="Cambria Math" panose="02040503050406030204" pitchFamily="18" charset="0"/>
                          </a:rPr>
                          <m:t>1</m:t>
                        </m:r>
                      </m:sub>
                    </m:sSub>
                  </m:oMath>
                </a14:m>
                <a:r>
                  <a:rPr lang="en-US" dirty="0">
                    <a:solidFill>
                      <a:schemeClr val="accent5">
                        <a:lumMod val="50000"/>
                        <a:lumOff val="50000"/>
                      </a:schemeClr>
                    </a:solidFill>
                  </a:rPr>
                  <a:t>     </a:t>
                </a:r>
                <a:r>
                  <a:rPr lang="en-US" dirty="0"/>
                  <a:t>in ?  </a:t>
                </a:r>
                <a14:m>
                  <m:oMath xmlns:m="http://schemas.openxmlformats.org/officeDocument/2006/math">
                    <m:r>
                      <a:rPr lang="en-US" i="1" dirty="0" smtClean="0">
                        <a:latin typeface="Cambria Math" panose="02040503050406030204" pitchFamily="18" charset="0"/>
                      </a:rPr>
                      <m:t>&lt;(0,1,…1,1,1), ?&gt;</m:t>
                    </m:r>
                  </m:oMath>
                </a14:m>
                <a:r>
                  <a:rPr lang="en-US" dirty="0"/>
                  <a:t>	 </a:t>
                </a:r>
                <a14:m>
                  <m:oMath xmlns:m="http://schemas.openxmlformats.org/officeDocument/2006/math">
                    <m:r>
                      <a:rPr lang="en-US" i="1" dirty="0">
                        <a:latin typeface="Cambria Math" panose="02040503050406030204" pitchFamily="18" charset="0"/>
                      </a:rPr>
                      <m:t>𝑓</m:t>
                    </m:r>
                    <m:d>
                      <m:dPr>
                        <m:ctrlPr>
                          <a:rPr lang="en-US" i="1" dirty="0">
                            <a:latin typeface="Cambria Math" panose="02040503050406030204" pitchFamily="18" charset="0"/>
                          </a:rPr>
                        </m:ctrlPr>
                      </m:dPr>
                      <m:e>
                        <m:r>
                          <a:rPr lang="en-US" i="1" dirty="0">
                            <a:latin typeface="Cambria Math" panose="02040503050406030204" pitchFamily="18" charset="0"/>
                          </a:rPr>
                          <m:t>𝑥</m:t>
                        </m:r>
                      </m:e>
                    </m:d>
                    <m:r>
                      <a:rPr lang="en-US" i="1" dirty="0">
                        <a:latin typeface="Cambria Math" panose="02040503050406030204" pitchFamily="18" charset="0"/>
                      </a:rPr>
                      <m:t>=</m:t>
                    </m:r>
                    <m:r>
                      <a:rPr lang="en-US" b="0" i="1" dirty="0">
                        <a:latin typeface="Cambria Math" panose="02040503050406030204" pitchFamily="18" charset="0"/>
                      </a:rPr>
                      <m:t>1</m:t>
                    </m:r>
                    <m:r>
                      <a:rPr lang="en-US" i="1" dirty="0">
                        <a:latin typeface="Cambria Math" panose="02040503050406030204" pitchFamily="18" charset="0"/>
                      </a:rPr>
                      <m:t> </m:t>
                    </m:r>
                  </m:oMath>
                </a14:m>
                <a:r>
                  <a:rPr lang="en-US" dirty="0"/>
                  <a:t>(conclusion: No)</a:t>
                </a:r>
              </a:p>
              <a:p>
                <a:endParaRPr lang="en-US" dirty="0"/>
              </a:p>
              <a:p>
                <a:r>
                  <a:rPr lang="en-US" dirty="0"/>
                  <a:t>A straight forward algorithm requires </a:t>
                </a:r>
                <a14:m>
                  <m:oMath xmlns:m="http://schemas.openxmlformats.org/officeDocument/2006/math">
                    <m:r>
                      <a:rPr lang="en-US" b="0" i="1" dirty="0">
                        <a:solidFill>
                          <a:schemeClr val="tx1">
                            <a:lumMod val="50000"/>
                            <a:lumOff val="50000"/>
                          </a:schemeClr>
                        </a:solidFill>
                        <a:latin typeface="Cambria Math" panose="02040503050406030204" pitchFamily="18" charset="0"/>
                      </a:rPr>
                      <m:t>𝑛</m:t>
                    </m:r>
                    <m:r>
                      <a:rPr lang="en-US" b="0" i="1" dirty="0">
                        <a:solidFill>
                          <a:schemeClr val="tx1">
                            <a:lumMod val="50000"/>
                            <a:lumOff val="50000"/>
                          </a:schemeClr>
                        </a:solidFill>
                        <a:latin typeface="Cambria Math" panose="02040503050406030204" pitchFamily="18" charset="0"/>
                      </a:rPr>
                      <m:t>=100</m:t>
                    </m:r>
                  </m:oMath>
                </a14:m>
                <a:r>
                  <a:rPr lang="en-US" dirty="0">
                    <a:solidFill>
                      <a:schemeClr val="tx1">
                        <a:lumMod val="50000"/>
                        <a:lumOff val="50000"/>
                      </a:schemeClr>
                    </a:solidFill>
                  </a:rPr>
                  <a:t> </a:t>
                </a:r>
                <a:r>
                  <a:rPr lang="en-US" dirty="0"/>
                  <a:t>queries, and will produce as a result the hidden conjunction (exactly).</a:t>
                </a:r>
              </a:p>
              <a:p>
                <a:pPr lvl="1"/>
                <a14:m>
                  <m:oMath xmlns:m="http://schemas.openxmlformats.org/officeDocument/2006/math">
                    <m:r>
                      <a:rPr lang="en-US" b="0" i="1" dirty="0" smtClean="0">
                        <a:solidFill>
                          <a:schemeClr val="tx1">
                            <a:lumMod val="50000"/>
                            <a:lumOff val="50000"/>
                          </a:schemeClr>
                        </a:solidFill>
                        <a:latin typeface="Cambria Math" panose="02040503050406030204" pitchFamily="18" charset="0"/>
                      </a:rPr>
                      <m:t>h</m:t>
                    </m:r>
                    <m:r>
                      <a:rPr lang="en-US" i="1" dirty="0" smtClean="0">
                        <a:solidFill>
                          <a:schemeClr val="tx1">
                            <a:lumMod val="50000"/>
                            <a:lumOff val="50000"/>
                          </a:schemeClr>
                        </a:solidFill>
                        <a:latin typeface="Cambria Math" panose="02040503050406030204" pitchFamily="18" charset="0"/>
                      </a:rPr>
                      <m:t>(</m:t>
                    </m:r>
                    <m:sSub>
                      <m:sSubPr>
                        <m:ctrlPr>
                          <a:rPr lang="en-US" b="0" i="1" dirty="0" smtClean="0">
                            <a:solidFill>
                              <a:schemeClr val="tx1">
                                <a:lumMod val="50000"/>
                                <a:lumOff val="50000"/>
                              </a:schemeClr>
                            </a:solidFill>
                            <a:latin typeface="Cambria Math" panose="02040503050406030204" pitchFamily="18" charset="0"/>
                          </a:rPr>
                        </m:ctrlPr>
                      </m:sSubPr>
                      <m:e>
                        <m:r>
                          <a:rPr lang="en-US" i="1" dirty="0" smtClean="0">
                            <a:solidFill>
                              <a:schemeClr val="tx1">
                                <a:lumMod val="50000"/>
                                <a:lumOff val="50000"/>
                              </a:schemeClr>
                            </a:solidFill>
                            <a:latin typeface="Cambria Math" panose="02040503050406030204" pitchFamily="18" charset="0"/>
                          </a:rPr>
                          <m:t>𝑥</m:t>
                        </m:r>
                      </m:e>
                      <m:sub>
                        <m:r>
                          <a:rPr lang="en-US" i="1" dirty="0" smtClean="0">
                            <a:solidFill>
                              <a:schemeClr val="tx1">
                                <a:lumMod val="50000"/>
                                <a:lumOff val="50000"/>
                              </a:schemeClr>
                            </a:solidFill>
                            <a:latin typeface="Cambria Math" panose="02040503050406030204" pitchFamily="18" charset="0"/>
                          </a:rPr>
                          <m:t>1</m:t>
                        </m:r>
                      </m:sub>
                    </m:sSub>
                    <m:r>
                      <a:rPr lang="en-US" i="1" dirty="0" smtClean="0">
                        <a:solidFill>
                          <a:schemeClr val="tx1">
                            <a:lumMod val="50000"/>
                            <a:lumOff val="50000"/>
                          </a:schemeClr>
                        </a:solidFill>
                        <a:latin typeface="Cambria Math" panose="02040503050406030204" pitchFamily="18" charset="0"/>
                      </a:rPr>
                      <m:t>, </m:t>
                    </m:r>
                    <m:sSub>
                      <m:sSubPr>
                        <m:ctrlPr>
                          <a:rPr lang="en-US" i="1" dirty="0" smtClean="0">
                            <a:solidFill>
                              <a:schemeClr val="tx1">
                                <a:lumMod val="50000"/>
                                <a:lumOff val="50000"/>
                              </a:schemeClr>
                            </a:solidFill>
                            <a:latin typeface="Cambria Math" panose="02040503050406030204" pitchFamily="18" charset="0"/>
                          </a:rPr>
                        </m:ctrlPr>
                      </m:sSubPr>
                      <m:e>
                        <m:r>
                          <a:rPr lang="en-US" i="1" dirty="0" smtClean="0">
                            <a:solidFill>
                              <a:schemeClr val="tx1">
                                <a:lumMod val="50000"/>
                                <a:lumOff val="50000"/>
                              </a:schemeClr>
                            </a:solidFill>
                            <a:latin typeface="Cambria Math" panose="02040503050406030204" pitchFamily="18" charset="0"/>
                          </a:rPr>
                          <m:t>𝑥</m:t>
                        </m:r>
                      </m:e>
                      <m:sub>
                        <m:r>
                          <a:rPr lang="en-US" i="1" dirty="0" smtClean="0">
                            <a:solidFill>
                              <a:schemeClr val="tx1">
                                <a:lumMod val="50000"/>
                                <a:lumOff val="50000"/>
                              </a:schemeClr>
                            </a:solidFill>
                            <a:latin typeface="Cambria Math" panose="02040503050406030204" pitchFamily="18" charset="0"/>
                          </a:rPr>
                          <m:t>2</m:t>
                        </m:r>
                      </m:sub>
                    </m:sSub>
                    <m:r>
                      <a:rPr lang="en-US" i="1" dirty="0" smtClean="0">
                        <a:solidFill>
                          <a:schemeClr val="tx1">
                            <a:lumMod val="50000"/>
                            <a:lumOff val="50000"/>
                          </a:schemeClr>
                        </a:solidFill>
                        <a:latin typeface="Cambria Math" panose="02040503050406030204" pitchFamily="18" charset="0"/>
                      </a:rPr>
                      <m:t>,…, </m:t>
                    </m:r>
                    <m:sSub>
                      <m:sSubPr>
                        <m:ctrlPr>
                          <a:rPr lang="en-US" i="1" dirty="0" smtClean="0">
                            <a:solidFill>
                              <a:schemeClr val="tx1">
                                <a:lumMod val="50000"/>
                                <a:lumOff val="50000"/>
                              </a:schemeClr>
                            </a:solidFill>
                            <a:latin typeface="Cambria Math" panose="02040503050406030204" pitchFamily="18" charset="0"/>
                          </a:rPr>
                        </m:ctrlPr>
                      </m:sSubPr>
                      <m:e>
                        <m:r>
                          <a:rPr lang="en-US" i="1" dirty="0" smtClean="0">
                            <a:solidFill>
                              <a:schemeClr val="tx1">
                                <a:lumMod val="50000"/>
                                <a:lumOff val="50000"/>
                              </a:schemeClr>
                            </a:solidFill>
                            <a:latin typeface="Cambria Math" panose="02040503050406030204" pitchFamily="18" charset="0"/>
                          </a:rPr>
                          <m:t>𝑥</m:t>
                        </m:r>
                      </m:e>
                      <m:sub>
                        <m:r>
                          <a:rPr lang="en-US" i="1" dirty="0" smtClean="0">
                            <a:solidFill>
                              <a:schemeClr val="tx1">
                                <a:lumMod val="50000"/>
                                <a:lumOff val="50000"/>
                              </a:schemeClr>
                            </a:solidFill>
                            <a:latin typeface="Cambria Math" panose="02040503050406030204" pitchFamily="18" charset="0"/>
                          </a:rPr>
                          <m:t>100</m:t>
                        </m:r>
                      </m:sub>
                    </m:sSub>
                    <m:r>
                      <a:rPr lang="en-US" i="1" dirty="0" smtClean="0">
                        <a:solidFill>
                          <a:schemeClr val="tx1">
                            <a:lumMod val="50000"/>
                            <a:lumOff val="50000"/>
                          </a:schemeClr>
                        </a:solidFill>
                        <a:latin typeface="Cambria Math" panose="02040503050406030204" pitchFamily="18" charset="0"/>
                      </a:rPr>
                      <m:t> )</m:t>
                    </m:r>
                    <m:r>
                      <a:rPr lang="en-US" i="1" dirty="0">
                        <a:solidFill>
                          <a:schemeClr val="tx1">
                            <a:lumMod val="50000"/>
                            <a:lumOff val="50000"/>
                          </a:schemeClr>
                        </a:solidFill>
                        <a:latin typeface="Cambria Math" panose="02040503050406030204" pitchFamily="18" charset="0"/>
                      </a:rPr>
                      <m:t>=</m:t>
                    </m:r>
                    <m:sSub>
                      <m:sSubPr>
                        <m:ctrlPr>
                          <a:rPr lang="en-US" i="1" dirty="0">
                            <a:solidFill>
                              <a:schemeClr val="tx1">
                                <a:lumMod val="50000"/>
                                <a:lumOff val="50000"/>
                              </a:schemeClr>
                            </a:solidFill>
                            <a:latin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rPr>
                          <m:t>𝑥</m:t>
                        </m:r>
                      </m:e>
                      <m:sub>
                        <m:r>
                          <a:rPr lang="en-US" i="1" dirty="0">
                            <a:solidFill>
                              <a:schemeClr val="tx1">
                                <a:lumMod val="50000"/>
                                <a:lumOff val="50000"/>
                              </a:schemeClr>
                            </a:solidFill>
                            <a:latin typeface="Cambria Math" panose="02040503050406030204" pitchFamily="18" charset="0"/>
                          </a:rPr>
                          <m:t>2</m:t>
                        </m:r>
                      </m:sub>
                    </m:sSub>
                    <m:r>
                      <a:rPr lang="en-US" i="1" dirty="0">
                        <a:solidFill>
                          <a:schemeClr val="tx1">
                            <a:lumMod val="50000"/>
                            <a:lumOff val="50000"/>
                          </a:schemeClr>
                        </a:solidFill>
                        <a:latin typeface="Cambria Math" panose="02040503050406030204" pitchFamily="18" charset="0"/>
                        <a:ea typeface="Cambria Math" panose="02040503050406030204" pitchFamily="18" charset="0"/>
                      </a:rPr>
                      <m:t>∧</m:t>
                    </m:r>
                    <m:sSub>
                      <m:sSubPr>
                        <m:ctrlPr>
                          <a:rPr lang="en-US" i="1" dirty="0">
                            <a:solidFill>
                              <a:schemeClr val="tx1">
                                <a:lumMod val="50000"/>
                                <a:lumOff val="50000"/>
                              </a:schemeClr>
                            </a:solidFill>
                            <a:latin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rPr>
                          <m:t>𝑥</m:t>
                        </m:r>
                      </m:e>
                      <m:sub>
                        <m:r>
                          <a:rPr lang="en-US" i="1" dirty="0">
                            <a:solidFill>
                              <a:schemeClr val="tx1">
                                <a:lumMod val="50000"/>
                                <a:lumOff val="50000"/>
                              </a:schemeClr>
                            </a:solidFill>
                            <a:latin typeface="Cambria Math" panose="02040503050406030204" pitchFamily="18" charset="0"/>
                          </a:rPr>
                          <m:t>3</m:t>
                        </m:r>
                      </m:sub>
                    </m:sSub>
                  </m:oMath>
                </a14:m>
                <a:r>
                  <a:rPr lang="en-US" dirty="0">
                    <a:solidFill>
                      <a:schemeClr val="tx1">
                        <a:lumMod val="50000"/>
                        <a:lumOff val="50000"/>
                      </a:schemeClr>
                    </a:solidFill>
                    <a:ea typeface="Cambria Math" panose="02040503050406030204" pitchFamily="18" charset="0"/>
                  </a:rPr>
                  <a:t> </a:t>
                </a:r>
                <a14:m>
                  <m:oMath xmlns:m="http://schemas.openxmlformats.org/officeDocument/2006/math">
                    <m:r>
                      <a:rPr lang="en-US" i="1" dirty="0">
                        <a:solidFill>
                          <a:schemeClr val="tx1">
                            <a:lumMod val="50000"/>
                            <a:lumOff val="50000"/>
                          </a:schemeClr>
                        </a:solidFill>
                        <a:latin typeface="Cambria Math" panose="02040503050406030204" pitchFamily="18" charset="0"/>
                        <a:ea typeface="Cambria Math" panose="02040503050406030204" pitchFamily="18" charset="0"/>
                      </a:rPr>
                      <m:t>∧</m:t>
                    </m:r>
                    <m:sSub>
                      <m:sSubPr>
                        <m:ctrlPr>
                          <a:rPr lang="en-US" i="1" dirty="0">
                            <a:solidFill>
                              <a:schemeClr val="tx1">
                                <a:lumMod val="50000"/>
                                <a:lumOff val="50000"/>
                              </a:schemeClr>
                            </a:solidFill>
                            <a:latin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rPr>
                          <m:t>𝑥</m:t>
                        </m:r>
                      </m:e>
                      <m:sub>
                        <m:r>
                          <a:rPr lang="en-US" i="1" dirty="0">
                            <a:solidFill>
                              <a:schemeClr val="tx1">
                                <a:lumMod val="50000"/>
                                <a:lumOff val="50000"/>
                              </a:schemeClr>
                            </a:solidFill>
                            <a:latin typeface="Cambria Math" panose="02040503050406030204" pitchFamily="18" charset="0"/>
                          </a:rPr>
                          <m:t>4</m:t>
                        </m:r>
                      </m:sub>
                    </m:sSub>
                  </m:oMath>
                </a14:m>
                <a:r>
                  <a:rPr lang="en-US" dirty="0">
                    <a:solidFill>
                      <a:schemeClr val="tx1">
                        <a:lumMod val="50000"/>
                        <a:lumOff val="50000"/>
                      </a:schemeClr>
                    </a:solidFill>
                    <a:ea typeface="Cambria Math" panose="02040503050406030204" pitchFamily="18" charset="0"/>
                  </a:rPr>
                  <a:t> </a:t>
                </a:r>
                <a14:m>
                  <m:oMath xmlns:m="http://schemas.openxmlformats.org/officeDocument/2006/math">
                    <m:r>
                      <a:rPr lang="en-US" i="1" dirty="0">
                        <a:solidFill>
                          <a:schemeClr val="tx1">
                            <a:lumMod val="50000"/>
                            <a:lumOff val="50000"/>
                          </a:schemeClr>
                        </a:solidFill>
                        <a:latin typeface="Cambria Math" panose="02040503050406030204" pitchFamily="18" charset="0"/>
                        <a:ea typeface="Cambria Math" panose="02040503050406030204" pitchFamily="18" charset="0"/>
                      </a:rPr>
                      <m:t>∧</m:t>
                    </m:r>
                    <m:sSub>
                      <m:sSubPr>
                        <m:ctrlPr>
                          <a:rPr lang="en-US" i="1" dirty="0">
                            <a:solidFill>
                              <a:schemeClr val="tx1">
                                <a:lumMod val="50000"/>
                                <a:lumOff val="50000"/>
                              </a:schemeClr>
                            </a:solidFill>
                            <a:latin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rPr>
                          <m:t>𝑥</m:t>
                        </m:r>
                      </m:e>
                      <m:sub>
                        <m:r>
                          <a:rPr lang="en-US" i="1" dirty="0">
                            <a:solidFill>
                              <a:schemeClr val="tx1">
                                <a:lumMod val="50000"/>
                                <a:lumOff val="50000"/>
                              </a:schemeClr>
                            </a:solidFill>
                            <a:latin typeface="Cambria Math" panose="02040503050406030204" pitchFamily="18" charset="0"/>
                          </a:rPr>
                          <m:t>5</m:t>
                        </m:r>
                      </m:sub>
                    </m:sSub>
                    <m:r>
                      <a:rPr lang="en-US" i="1" dirty="0">
                        <a:solidFill>
                          <a:schemeClr val="tx1">
                            <a:lumMod val="50000"/>
                            <a:lumOff val="50000"/>
                          </a:schemeClr>
                        </a:solidFill>
                        <a:latin typeface="Cambria Math" panose="02040503050406030204" pitchFamily="18" charset="0"/>
                        <a:ea typeface="Cambria Math" panose="02040503050406030204" pitchFamily="18" charset="0"/>
                      </a:rPr>
                      <m:t>∧</m:t>
                    </m:r>
                    <m:sSub>
                      <m:sSubPr>
                        <m:ctrlPr>
                          <a:rPr lang="en-US" i="1" dirty="0">
                            <a:solidFill>
                              <a:schemeClr val="tx1">
                                <a:lumMod val="50000"/>
                                <a:lumOff val="50000"/>
                              </a:schemeClr>
                            </a:solidFill>
                            <a:latin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rPr>
                          <m:t>𝑥</m:t>
                        </m:r>
                      </m:e>
                      <m:sub>
                        <m:r>
                          <a:rPr lang="en-US" i="1" dirty="0">
                            <a:solidFill>
                              <a:schemeClr val="tx1">
                                <a:lumMod val="50000"/>
                                <a:lumOff val="50000"/>
                              </a:schemeClr>
                            </a:solidFill>
                            <a:latin typeface="Cambria Math" panose="02040503050406030204" pitchFamily="18" charset="0"/>
                          </a:rPr>
                          <m:t>100</m:t>
                        </m:r>
                      </m:sub>
                    </m:sSub>
                  </m:oMath>
                </a14:m>
                <a:r>
                  <a:rPr lang="en-US" dirty="0">
                    <a:solidFill>
                      <a:schemeClr val="tx1">
                        <a:lumMod val="50000"/>
                        <a:lumOff val="50000"/>
                      </a:schemeClr>
                    </a:solidFill>
                  </a:rPr>
                  <a:t>                                    </a:t>
                </a:r>
              </a:p>
              <a:p>
                <a:endParaRPr lang="en-US" dirty="0"/>
              </a:p>
            </p:txBody>
          </p:sp>
        </mc:Choice>
        <mc:Fallback xmlns="">
          <p:sp>
            <p:nvSpPr>
              <p:cNvPr id="9" name="Content Placeholder 8"/>
              <p:cNvSpPr>
                <a:spLocks noGrp="1" noRot="1" noChangeAspect="1" noMove="1" noResize="1" noEditPoints="1" noAdjustHandles="1" noChangeArrowheads="1" noChangeShapeType="1" noTextEdit="1"/>
              </p:cNvSpPr>
              <p:nvPr>
                <p:ph idx="1"/>
              </p:nvPr>
            </p:nvSpPr>
            <p:spPr>
              <a:blipFill>
                <a:blip r:embed="rId3"/>
                <a:stretch>
                  <a:fillRect l="-889" t="-1157" r="-741"/>
                </a:stretch>
              </a:blipFill>
            </p:spPr>
            <p:txBody>
              <a:bodyPr/>
              <a:lstStyle/>
              <a:p>
                <a:r>
                  <a:rPr lang="en-US">
                    <a:noFill/>
                  </a:rPr>
                  <a:t> </a:t>
                </a:r>
              </a:p>
            </p:txBody>
          </p:sp>
        </mc:Fallback>
      </mc:AlternateContent>
      <p:sp>
        <p:nvSpPr>
          <p:cNvPr id="11" name="Rectangle 8"/>
          <p:cNvSpPr>
            <a:spLocks noChangeArrowheads="1"/>
          </p:cNvSpPr>
          <p:nvPr/>
        </p:nvSpPr>
        <p:spPr bwMode="auto">
          <a:xfrm>
            <a:off x="5948722" y="4141846"/>
            <a:ext cx="259103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dirty="0">
                <a:solidFill>
                  <a:schemeClr val="accent2"/>
                </a:solidFill>
                <a:latin typeface="+mj-lt"/>
              </a:rPr>
              <a:t>What happens here if the conjunction </a:t>
            </a:r>
          </a:p>
          <a:p>
            <a:r>
              <a:rPr lang="en-US" sz="1200" dirty="0">
                <a:solidFill>
                  <a:schemeClr val="accent2"/>
                </a:solidFill>
                <a:latin typeface="+mj-lt"/>
              </a:rPr>
              <a:t>is not known to be monotone?</a:t>
            </a:r>
          </a:p>
          <a:p>
            <a:r>
              <a:rPr lang="en-US" sz="1200" dirty="0">
                <a:solidFill>
                  <a:schemeClr val="accent2"/>
                </a:solidFill>
                <a:latin typeface="+mj-lt"/>
              </a:rPr>
              <a:t>If we know of a positive example,</a:t>
            </a:r>
          </a:p>
          <a:p>
            <a:r>
              <a:rPr lang="en-US" sz="1200" dirty="0">
                <a:solidFill>
                  <a:schemeClr val="accent2"/>
                </a:solidFill>
                <a:latin typeface="+mj-lt"/>
              </a:rPr>
              <a:t>the same algorithm works. </a:t>
            </a:r>
          </a:p>
        </p:txBody>
      </p:sp>
    </p:spTree>
    <p:extLst>
      <p:ext uri="{BB962C8B-B14F-4D97-AF65-F5344CB8AC3E}">
        <p14:creationId xmlns:p14="http://schemas.microsoft.com/office/powerpoint/2010/main" val="2594242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2" end="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Slide Number Placeholder 3"/>
          <p:cNvSpPr>
            <a:spLocks noGrp="1"/>
          </p:cNvSpPr>
          <p:nvPr>
            <p:ph type="sldNum" sz="quarter" idx="12"/>
          </p:nvPr>
        </p:nvSpPr>
        <p:spPr/>
        <p:txBody>
          <a:bodyPr/>
          <a:lstStyle/>
          <a:p>
            <a:fld id="{0F2E6FE4-73D8-4B1A-9293-15A9B8199289}" type="slidenum">
              <a:rPr lang="en-US"/>
              <a:pPr/>
              <a:t>70</a:t>
            </a:fld>
            <a:endParaRPr lang="en-US"/>
          </a:p>
        </p:txBody>
      </p:sp>
      <p:sp>
        <p:nvSpPr>
          <p:cNvPr id="5" name="Title 4">
            <a:extLst>
              <a:ext uri="{FF2B5EF4-FFF2-40B4-BE49-F238E27FC236}">
                <a16:creationId xmlns:a16="http://schemas.microsoft.com/office/drawing/2014/main" id="{0768E3B1-FC02-4EA7-8891-596DE0D1BB2A}"/>
              </a:ext>
            </a:extLst>
          </p:cNvPr>
          <p:cNvSpPr>
            <a:spLocks noGrp="1"/>
          </p:cNvSpPr>
          <p:nvPr>
            <p:ph type="title"/>
          </p:nvPr>
        </p:nvSpPr>
        <p:spPr/>
        <p:txBody>
          <a:bodyPr/>
          <a:lstStyle/>
          <a:p>
            <a:r>
              <a:rPr lang="en-US" dirty="0"/>
              <a:t>Blow Up Feature Space</a:t>
            </a:r>
          </a:p>
        </p:txBody>
      </p:sp>
      <p:sp>
        <p:nvSpPr>
          <p:cNvPr id="6" name="Content Placeholder 5">
            <a:extLst>
              <a:ext uri="{FF2B5EF4-FFF2-40B4-BE49-F238E27FC236}">
                <a16:creationId xmlns:a16="http://schemas.microsoft.com/office/drawing/2014/main" id="{4552F4B4-BEF5-438D-9D7A-E3B76E3E5C02}"/>
              </a:ext>
            </a:extLst>
          </p:cNvPr>
          <p:cNvSpPr>
            <a:spLocks noGrp="1"/>
          </p:cNvSpPr>
          <p:nvPr>
            <p:ph idx="1"/>
          </p:nvPr>
        </p:nvSpPr>
        <p:spPr/>
        <p:txBody>
          <a:bodyPr/>
          <a:lstStyle/>
          <a:p>
            <a:endParaRPr lang="en-US" dirty="0"/>
          </a:p>
        </p:txBody>
      </p:sp>
      <p:grpSp>
        <p:nvGrpSpPr>
          <p:cNvPr id="821250" name="Group 2"/>
          <p:cNvGrpSpPr>
            <a:grpSpLocks/>
          </p:cNvGrpSpPr>
          <p:nvPr/>
        </p:nvGrpSpPr>
        <p:grpSpPr bwMode="auto">
          <a:xfrm>
            <a:off x="1641873" y="857250"/>
            <a:ext cx="5787628" cy="3370660"/>
            <a:chOff x="432" y="720"/>
            <a:chExt cx="5101" cy="3119"/>
          </a:xfrm>
        </p:grpSpPr>
        <p:sp>
          <p:nvSpPr>
            <p:cNvPr id="821251" name="AutoShape 3"/>
            <p:cNvSpPr>
              <a:spLocks noChangeArrowheads="1"/>
            </p:cNvSpPr>
            <p:nvPr/>
          </p:nvSpPr>
          <p:spPr bwMode="auto">
            <a:xfrm rot="-2730640">
              <a:off x="2144" y="1903"/>
              <a:ext cx="3119" cy="753"/>
            </a:xfrm>
            <a:prstGeom prst="parallelogram">
              <a:avLst>
                <a:gd name="adj" fmla="val 103552"/>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nvGrpSpPr>
            <p:cNvPr id="821252" name="Group 4"/>
            <p:cNvGrpSpPr>
              <a:grpSpLocks/>
            </p:cNvGrpSpPr>
            <p:nvPr/>
          </p:nvGrpSpPr>
          <p:grpSpPr bwMode="auto">
            <a:xfrm>
              <a:off x="432" y="816"/>
              <a:ext cx="5101" cy="2640"/>
              <a:chOff x="192" y="768"/>
              <a:chExt cx="5341" cy="3120"/>
            </a:xfrm>
          </p:grpSpPr>
          <p:sp>
            <p:nvSpPr>
              <p:cNvPr id="821253" name="Line 5"/>
              <p:cNvSpPr>
                <a:spLocks noChangeShapeType="1"/>
              </p:cNvSpPr>
              <p:nvPr/>
            </p:nvSpPr>
            <p:spPr bwMode="auto">
              <a:xfrm>
                <a:off x="3360" y="960"/>
                <a:ext cx="0" cy="2082"/>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821254" name="Line 6"/>
              <p:cNvSpPr>
                <a:spLocks noChangeShapeType="1"/>
              </p:cNvSpPr>
              <p:nvPr/>
            </p:nvSpPr>
            <p:spPr bwMode="auto">
              <a:xfrm>
                <a:off x="192" y="942"/>
                <a:ext cx="0" cy="2082"/>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821255" name="Line 7"/>
              <p:cNvSpPr>
                <a:spLocks noChangeShapeType="1"/>
              </p:cNvSpPr>
              <p:nvPr/>
            </p:nvSpPr>
            <p:spPr bwMode="auto">
              <a:xfrm>
                <a:off x="192" y="3024"/>
                <a:ext cx="2173"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821256" name="Freeform 8"/>
              <p:cNvSpPr>
                <a:spLocks/>
              </p:cNvSpPr>
              <p:nvPr/>
            </p:nvSpPr>
            <p:spPr bwMode="auto">
              <a:xfrm>
                <a:off x="294" y="768"/>
                <a:ext cx="2250" cy="2048"/>
              </a:xfrm>
              <a:custGeom>
                <a:avLst/>
                <a:gdLst>
                  <a:gd name="T0" fmla="*/ 0 w 4224"/>
                  <a:gd name="T1" fmla="*/ 2832 h 2832"/>
                  <a:gd name="T2" fmla="*/ 336 w 4224"/>
                  <a:gd name="T3" fmla="*/ 1824 h 2832"/>
                  <a:gd name="T4" fmla="*/ 1488 w 4224"/>
                  <a:gd name="T5" fmla="*/ 2256 h 2832"/>
                  <a:gd name="T6" fmla="*/ 1488 w 4224"/>
                  <a:gd name="T7" fmla="*/ 1584 h 2832"/>
                  <a:gd name="T8" fmla="*/ 1776 w 4224"/>
                  <a:gd name="T9" fmla="*/ 912 h 2832"/>
                  <a:gd name="T10" fmla="*/ 2112 w 4224"/>
                  <a:gd name="T11" fmla="*/ 1152 h 2832"/>
                  <a:gd name="T12" fmla="*/ 2160 w 4224"/>
                  <a:gd name="T13" fmla="*/ 960 h 2832"/>
                  <a:gd name="T14" fmla="*/ 2352 w 4224"/>
                  <a:gd name="T15" fmla="*/ 960 h 2832"/>
                  <a:gd name="T16" fmla="*/ 2400 w 4224"/>
                  <a:gd name="T17" fmla="*/ 672 h 2832"/>
                  <a:gd name="T18" fmla="*/ 2832 w 4224"/>
                  <a:gd name="T19" fmla="*/ 672 h 2832"/>
                  <a:gd name="T20" fmla="*/ 4176 w 4224"/>
                  <a:gd name="T21" fmla="*/ 768 h 2832"/>
                  <a:gd name="T22" fmla="*/ 3120 w 4224"/>
                  <a:gd name="T23" fmla="*/ 0 h 2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24" h="2832">
                    <a:moveTo>
                      <a:pt x="0" y="2832"/>
                    </a:moveTo>
                    <a:cubicBezTo>
                      <a:pt x="44" y="2376"/>
                      <a:pt x="88" y="1920"/>
                      <a:pt x="336" y="1824"/>
                    </a:cubicBezTo>
                    <a:cubicBezTo>
                      <a:pt x="584" y="1728"/>
                      <a:pt x="1296" y="2296"/>
                      <a:pt x="1488" y="2256"/>
                    </a:cubicBezTo>
                    <a:cubicBezTo>
                      <a:pt x="1680" y="2216"/>
                      <a:pt x="1440" y="1808"/>
                      <a:pt x="1488" y="1584"/>
                    </a:cubicBezTo>
                    <a:cubicBezTo>
                      <a:pt x="1536" y="1360"/>
                      <a:pt x="1672" y="984"/>
                      <a:pt x="1776" y="912"/>
                    </a:cubicBezTo>
                    <a:cubicBezTo>
                      <a:pt x="1880" y="840"/>
                      <a:pt x="2048" y="1144"/>
                      <a:pt x="2112" y="1152"/>
                    </a:cubicBezTo>
                    <a:cubicBezTo>
                      <a:pt x="2176" y="1160"/>
                      <a:pt x="2120" y="992"/>
                      <a:pt x="2160" y="960"/>
                    </a:cubicBezTo>
                    <a:cubicBezTo>
                      <a:pt x="2200" y="928"/>
                      <a:pt x="2312" y="1008"/>
                      <a:pt x="2352" y="960"/>
                    </a:cubicBezTo>
                    <a:cubicBezTo>
                      <a:pt x="2392" y="912"/>
                      <a:pt x="2320" y="720"/>
                      <a:pt x="2400" y="672"/>
                    </a:cubicBezTo>
                    <a:cubicBezTo>
                      <a:pt x="2480" y="624"/>
                      <a:pt x="2536" y="656"/>
                      <a:pt x="2832" y="672"/>
                    </a:cubicBezTo>
                    <a:cubicBezTo>
                      <a:pt x="3128" y="688"/>
                      <a:pt x="4128" y="880"/>
                      <a:pt x="4176" y="768"/>
                    </a:cubicBezTo>
                    <a:cubicBezTo>
                      <a:pt x="4224" y="656"/>
                      <a:pt x="3296" y="128"/>
                      <a:pt x="3120" y="0"/>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821257" name="Oval 9"/>
              <p:cNvSpPr>
                <a:spLocks noChangeArrowheads="1"/>
              </p:cNvSpPr>
              <p:nvPr/>
            </p:nvSpPr>
            <p:spPr bwMode="auto">
              <a:xfrm>
                <a:off x="908" y="2260"/>
                <a:ext cx="51" cy="7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endParaRPr>
              </a:p>
            </p:txBody>
          </p:sp>
          <p:sp>
            <p:nvSpPr>
              <p:cNvPr id="821258" name="Oval 10"/>
              <p:cNvSpPr>
                <a:spLocks noChangeArrowheads="1"/>
              </p:cNvSpPr>
              <p:nvPr/>
            </p:nvSpPr>
            <p:spPr bwMode="auto">
              <a:xfrm>
                <a:off x="1087" y="1601"/>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endParaRPr>
              </a:p>
            </p:txBody>
          </p:sp>
          <p:sp>
            <p:nvSpPr>
              <p:cNvPr id="821259" name="Oval 11"/>
              <p:cNvSpPr>
                <a:spLocks noChangeArrowheads="1"/>
              </p:cNvSpPr>
              <p:nvPr/>
            </p:nvSpPr>
            <p:spPr bwMode="auto">
              <a:xfrm>
                <a:off x="933" y="1080"/>
                <a:ext cx="52" cy="7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endParaRPr>
              </a:p>
            </p:txBody>
          </p:sp>
          <p:sp>
            <p:nvSpPr>
              <p:cNvPr id="821260" name="Oval 12"/>
              <p:cNvSpPr>
                <a:spLocks noChangeArrowheads="1"/>
              </p:cNvSpPr>
              <p:nvPr/>
            </p:nvSpPr>
            <p:spPr bwMode="auto">
              <a:xfrm>
                <a:off x="1010" y="1670"/>
                <a:ext cx="51" cy="7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endParaRPr>
              </a:p>
            </p:txBody>
          </p:sp>
          <p:sp>
            <p:nvSpPr>
              <p:cNvPr id="821261" name="Oval 13"/>
              <p:cNvSpPr>
                <a:spLocks noChangeArrowheads="1"/>
              </p:cNvSpPr>
              <p:nvPr/>
            </p:nvSpPr>
            <p:spPr bwMode="auto">
              <a:xfrm>
                <a:off x="1164" y="1393"/>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endParaRPr>
              </a:p>
            </p:txBody>
          </p:sp>
          <p:sp>
            <p:nvSpPr>
              <p:cNvPr id="821262" name="Oval 14"/>
              <p:cNvSpPr>
                <a:spLocks noChangeArrowheads="1"/>
              </p:cNvSpPr>
              <p:nvPr/>
            </p:nvSpPr>
            <p:spPr bwMode="auto">
              <a:xfrm>
                <a:off x="1087" y="2260"/>
                <a:ext cx="51" cy="7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endParaRPr>
              </a:p>
            </p:txBody>
          </p:sp>
          <p:sp>
            <p:nvSpPr>
              <p:cNvPr id="821263" name="Oval 15"/>
              <p:cNvSpPr>
                <a:spLocks noChangeArrowheads="1"/>
              </p:cNvSpPr>
              <p:nvPr/>
            </p:nvSpPr>
            <p:spPr bwMode="auto">
              <a:xfrm>
                <a:off x="1394" y="1462"/>
                <a:ext cx="51" cy="7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endParaRPr>
              </a:p>
            </p:txBody>
          </p:sp>
          <p:sp>
            <p:nvSpPr>
              <p:cNvPr id="821264" name="Oval 16"/>
              <p:cNvSpPr>
                <a:spLocks noChangeArrowheads="1"/>
              </p:cNvSpPr>
              <p:nvPr/>
            </p:nvSpPr>
            <p:spPr bwMode="auto">
              <a:xfrm>
                <a:off x="1240" y="1358"/>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endParaRPr>
              </a:p>
            </p:txBody>
          </p:sp>
          <p:sp>
            <p:nvSpPr>
              <p:cNvPr id="821265" name="Oval 17"/>
              <p:cNvSpPr>
                <a:spLocks noChangeArrowheads="1"/>
              </p:cNvSpPr>
              <p:nvPr/>
            </p:nvSpPr>
            <p:spPr bwMode="auto">
              <a:xfrm>
                <a:off x="831" y="1740"/>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endParaRPr>
              </a:p>
            </p:txBody>
          </p:sp>
          <p:sp>
            <p:nvSpPr>
              <p:cNvPr id="821266" name="Oval 18"/>
              <p:cNvSpPr>
                <a:spLocks noChangeArrowheads="1"/>
              </p:cNvSpPr>
              <p:nvPr/>
            </p:nvSpPr>
            <p:spPr bwMode="auto">
              <a:xfrm>
                <a:off x="703" y="1775"/>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endParaRPr>
              </a:p>
            </p:txBody>
          </p:sp>
          <p:sp>
            <p:nvSpPr>
              <p:cNvPr id="821267" name="Oval 19"/>
              <p:cNvSpPr>
                <a:spLocks noChangeArrowheads="1"/>
              </p:cNvSpPr>
              <p:nvPr/>
            </p:nvSpPr>
            <p:spPr bwMode="auto">
              <a:xfrm>
                <a:off x="550" y="1983"/>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endParaRPr>
              </a:p>
            </p:txBody>
          </p:sp>
          <p:sp>
            <p:nvSpPr>
              <p:cNvPr id="821268" name="Oval 20"/>
              <p:cNvSpPr>
                <a:spLocks noChangeArrowheads="1"/>
              </p:cNvSpPr>
              <p:nvPr/>
            </p:nvSpPr>
            <p:spPr bwMode="auto">
              <a:xfrm>
                <a:off x="1777" y="907"/>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endParaRPr>
              </a:p>
            </p:txBody>
          </p:sp>
          <p:sp>
            <p:nvSpPr>
              <p:cNvPr id="821269" name="Oval 21"/>
              <p:cNvSpPr>
                <a:spLocks noChangeArrowheads="1"/>
              </p:cNvSpPr>
              <p:nvPr/>
            </p:nvSpPr>
            <p:spPr bwMode="auto">
              <a:xfrm>
                <a:off x="2135" y="1254"/>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endParaRPr>
              </a:p>
            </p:txBody>
          </p:sp>
          <p:sp>
            <p:nvSpPr>
              <p:cNvPr id="821270" name="Oval 22"/>
              <p:cNvSpPr>
                <a:spLocks noChangeArrowheads="1"/>
              </p:cNvSpPr>
              <p:nvPr/>
            </p:nvSpPr>
            <p:spPr bwMode="auto">
              <a:xfrm>
                <a:off x="1726" y="1115"/>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endParaRPr>
              </a:p>
            </p:txBody>
          </p:sp>
          <p:sp>
            <p:nvSpPr>
              <p:cNvPr id="821271" name="Oval 23"/>
              <p:cNvSpPr>
                <a:spLocks noChangeArrowheads="1"/>
              </p:cNvSpPr>
              <p:nvPr/>
            </p:nvSpPr>
            <p:spPr bwMode="auto">
              <a:xfrm>
                <a:off x="1573" y="1150"/>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endParaRPr>
              </a:p>
            </p:txBody>
          </p:sp>
          <p:sp>
            <p:nvSpPr>
              <p:cNvPr id="821272" name="Oval 24"/>
              <p:cNvSpPr>
                <a:spLocks noChangeArrowheads="1"/>
              </p:cNvSpPr>
              <p:nvPr/>
            </p:nvSpPr>
            <p:spPr bwMode="auto">
              <a:xfrm>
                <a:off x="1854" y="1080"/>
                <a:ext cx="51" cy="7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endParaRPr>
              </a:p>
            </p:txBody>
          </p:sp>
          <p:sp>
            <p:nvSpPr>
              <p:cNvPr id="821273" name="Rectangle 25"/>
              <p:cNvSpPr>
                <a:spLocks noChangeArrowheads="1"/>
              </p:cNvSpPr>
              <p:nvPr/>
            </p:nvSpPr>
            <p:spPr bwMode="auto">
              <a:xfrm>
                <a:off x="1189" y="1670"/>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821274" name="Rectangle 26"/>
              <p:cNvSpPr>
                <a:spLocks noChangeArrowheads="1"/>
              </p:cNvSpPr>
              <p:nvPr/>
            </p:nvSpPr>
            <p:spPr bwMode="auto">
              <a:xfrm>
                <a:off x="345" y="2469"/>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821275" name="Rectangle 27"/>
              <p:cNvSpPr>
                <a:spLocks noChangeArrowheads="1"/>
              </p:cNvSpPr>
              <p:nvPr/>
            </p:nvSpPr>
            <p:spPr bwMode="auto">
              <a:xfrm>
                <a:off x="1956" y="1323"/>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821276" name="Rectangle 28"/>
              <p:cNvSpPr>
                <a:spLocks noChangeArrowheads="1"/>
              </p:cNvSpPr>
              <p:nvPr/>
            </p:nvSpPr>
            <p:spPr bwMode="auto">
              <a:xfrm>
                <a:off x="1061" y="2087"/>
                <a:ext cx="103"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821277" name="Rectangle 29"/>
              <p:cNvSpPr>
                <a:spLocks noChangeArrowheads="1"/>
              </p:cNvSpPr>
              <p:nvPr/>
            </p:nvSpPr>
            <p:spPr bwMode="auto">
              <a:xfrm>
                <a:off x="1598" y="1323"/>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821278" name="Rectangle 30"/>
              <p:cNvSpPr>
                <a:spLocks noChangeArrowheads="1"/>
              </p:cNvSpPr>
              <p:nvPr/>
            </p:nvSpPr>
            <p:spPr bwMode="auto">
              <a:xfrm>
                <a:off x="1266" y="1462"/>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821279" name="Rectangle 31"/>
              <p:cNvSpPr>
                <a:spLocks noChangeArrowheads="1"/>
              </p:cNvSpPr>
              <p:nvPr/>
            </p:nvSpPr>
            <p:spPr bwMode="auto">
              <a:xfrm>
                <a:off x="806" y="2295"/>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821280" name="Rectangle 32"/>
              <p:cNvSpPr>
                <a:spLocks noChangeArrowheads="1"/>
              </p:cNvSpPr>
              <p:nvPr/>
            </p:nvSpPr>
            <p:spPr bwMode="auto">
              <a:xfrm>
                <a:off x="1777" y="1358"/>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821281" name="Rectangle 33"/>
              <p:cNvSpPr>
                <a:spLocks noChangeArrowheads="1"/>
              </p:cNvSpPr>
              <p:nvPr/>
            </p:nvSpPr>
            <p:spPr bwMode="auto">
              <a:xfrm>
                <a:off x="2161" y="872"/>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821282" name="Rectangle 34"/>
              <p:cNvSpPr>
                <a:spLocks noChangeArrowheads="1"/>
              </p:cNvSpPr>
              <p:nvPr/>
            </p:nvSpPr>
            <p:spPr bwMode="auto">
              <a:xfrm>
                <a:off x="1496" y="1497"/>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821283" name="Rectangle 35"/>
              <p:cNvSpPr>
                <a:spLocks noChangeArrowheads="1"/>
              </p:cNvSpPr>
              <p:nvPr/>
            </p:nvSpPr>
            <p:spPr bwMode="auto">
              <a:xfrm>
                <a:off x="2058" y="803"/>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821284" name="Rectangle 36"/>
              <p:cNvSpPr>
                <a:spLocks noChangeArrowheads="1"/>
              </p:cNvSpPr>
              <p:nvPr/>
            </p:nvSpPr>
            <p:spPr bwMode="auto">
              <a:xfrm>
                <a:off x="1138" y="1809"/>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821285" name="Rectangle 37"/>
              <p:cNvSpPr>
                <a:spLocks noChangeArrowheads="1"/>
              </p:cNvSpPr>
              <p:nvPr/>
            </p:nvSpPr>
            <p:spPr bwMode="auto">
              <a:xfrm>
                <a:off x="473" y="2156"/>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821286" name="Rectangle 38"/>
              <p:cNvSpPr>
                <a:spLocks noChangeArrowheads="1"/>
              </p:cNvSpPr>
              <p:nvPr/>
            </p:nvSpPr>
            <p:spPr bwMode="auto">
              <a:xfrm>
                <a:off x="2135" y="1601"/>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821287" name="Rectangle 39"/>
              <p:cNvSpPr>
                <a:spLocks noChangeArrowheads="1"/>
              </p:cNvSpPr>
              <p:nvPr/>
            </p:nvSpPr>
            <p:spPr bwMode="auto">
              <a:xfrm>
                <a:off x="2109" y="1427"/>
                <a:ext cx="103"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821288" name="Rectangle 40"/>
              <p:cNvSpPr>
                <a:spLocks noChangeArrowheads="1"/>
              </p:cNvSpPr>
              <p:nvPr/>
            </p:nvSpPr>
            <p:spPr bwMode="auto">
              <a:xfrm>
                <a:off x="1010" y="2399"/>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821289" name="Rectangle 41"/>
              <p:cNvSpPr>
                <a:spLocks noChangeArrowheads="1"/>
              </p:cNvSpPr>
              <p:nvPr/>
            </p:nvSpPr>
            <p:spPr bwMode="auto">
              <a:xfrm>
                <a:off x="2391" y="1532"/>
                <a:ext cx="102"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821290" name="Rectangle 42"/>
              <p:cNvSpPr>
                <a:spLocks noChangeArrowheads="1"/>
              </p:cNvSpPr>
              <p:nvPr/>
            </p:nvSpPr>
            <p:spPr bwMode="auto">
              <a:xfrm>
                <a:off x="320" y="2677"/>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821291" name="Text Box 43"/>
              <p:cNvSpPr txBox="1">
                <a:spLocks noChangeArrowheads="1"/>
              </p:cNvSpPr>
              <p:nvPr/>
            </p:nvSpPr>
            <p:spPr bwMode="auto">
              <a:xfrm>
                <a:off x="1152" y="2179"/>
                <a:ext cx="1087" cy="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rgbClr val="9900CC"/>
                    </a:solidFill>
                    <a:latin typeface="Arial Narrow" pitchFamily="34" charset="0"/>
                  </a:rPr>
                  <a:t>Weather</a:t>
                </a:r>
                <a:endParaRPr lang="en-US" sz="2400" b="1">
                  <a:latin typeface="Arial Narrow" pitchFamily="34" charset="0"/>
                </a:endParaRPr>
              </a:p>
            </p:txBody>
          </p:sp>
          <p:sp>
            <p:nvSpPr>
              <p:cNvPr id="821292" name="Text Box 44"/>
              <p:cNvSpPr txBox="1">
                <a:spLocks noChangeArrowheads="1"/>
              </p:cNvSpPr>
              <p:nvPr/>
            </p:nvSpPr>
            <p:spPr bwMode="auto">
              <a:xfrm>
                <a:off x="343" y="964"/>
                <a:ext cx="1102" cy="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rgbClr val="FF0000"/>
                    </a:solidFill>
                    <a:latin typeface="Arial Narrow" pitchFamily="34" charset="0"/>
                  </a:rPr>
                  <a:t>Whether</a:t>
                </a:r>
                <a:endParaRPr lang="en-US" sz="2400" b="1">
                  <a:latin typeface="Arial Narrow" pitchFamily="34" charset="0"/>
                </a:endParaRPr>
              </a:p>
            </p:txBody>
          </p:sp>
          <p:sp>
            <p:nvSpPr>
              <p:cNvPr id="821293" name="Line 45"/>
              <p:cNvSpPr>
                <a:spLocks noChangeShapeType="1"/>
              </p:cNvSpPr>
              <p:nvPr/>
            </p:nvSpPr>
            <p:spPr bwMode="auto">
              <a:xfrm>
                <a:off x="3360" y="3024"/>
                <a:ext cx="2173"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821294" name="Line 46"/>
              <p:cNvSpPr>
                <a:spLocks noChangeShapeType="1"/>
              </p:cNvSpPr>
              <p:nvPr/>
            </p:nvSpPr>
            <p:spPr bwMode="auto">
              <a:xfrm flipH="1">
                <a:off x="2352" y="3024"/>
                <a:ext cx="1008" cy="864"/>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821295" name="Oval 47"/>
              <p:cNvSpPr>
                <a:spLocks noChangeArrowheads="1"/>
              </p:cNvSpPr>
              <p:nvPr/>
            </p:nvSpPr>
            <p:spPr bwMode="auto">
              <a:xfrm>
                <a:off x="3456" y="1200"/>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endParaRPr>
              </a:p>
            </p:txBody>
          </p:sp>
          <p:sp>
            <p:nvSpPr>
              <p:cNvPr id="821296" name="Oval 48"/>
              <p:cNvSpPr>
                <a:spLocks noChangeArrowheads="1"/>
              </p:cNvSpPr>
              <p:nvPr/>
            </p:nvSpPr>
            <p:spPr bwMode="auto">
              <a:xfrm>
                <a:off x="4080" y="960"/>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endParaRPr>
              </a:p>
            </p:txBody>
          </p:sp>
          <p:sp>
            <p:nvSpPr>
              <p:cNvPr id="821297" name="Oval 49"/>
              <p:cNvSpPr>
                <a:spLocks noChangeArrowheads="1"/>
              </p:cNvSpPr>
              <p:nvPr/>
            </p:nvSpPr>
            <p:spPr bwMode="auto">
              <a:xfrm>
                <a:off x="3696" y="1296"/>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endParaRPr>
              </a:p>
            </p:txBody>
          </p:sp>
          <p:sp>
            <p:nvSpPr>
              <p:cNvPr id="821298" name="Oval 50"/>
              <p:cNvSpPr>
                <a:spLocks noChangeArrowheads="1"/>
              </p:cNvSpPr>
              <p:nvPr/>
            </p:nvSpPr>
            <p:spPr bwMode="auto">
              <a:xfrm>
                <a:off x="4224" y="1291"/>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endParaRPr>
              </a:p>
            </p:txBody>
          </p:sp>
          <p:sp>
            <p:nvSpPr>
              <p:cNvPr id="821299" name="Oval 51"/>
              <p:cNvSpPr>
                <a:spLocks noChangeArrowheads="1"/>
              </p:cNvSpPr>
              <p:nvPr/>
            </p:nvSpPr>
            <p:spPr bwMode="auto">
              <a:xfrm>
                <a:off x="3840" y="1536"/>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endParaRPr>
              </a:p>
            </p:txBody>
          </p:sp>
          <p:sp>
            <p:nvSpPr>
              <p:cNvPr id="821300" name="Oval 52"/>
              <p:cNvSpPr>
                <a:spLocks noChangeArrowheads="1"/>
              </p:cNvSpPr>
              <p:nvPr/>
            </p:nvSpPr>
            <p:spPr bwMode="auto">
              <a:xfrm>
                <a:off x="3504" y="1728"/>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endParaRPr>
              </a:p>
            </p:txBody>
          </p:sp>
          <p:sp>
            <p:nvSpPr>
              <p:cNvPr id="821301" name="Oval 53"/>
              <p:cNvSpPr>
                <a:spLocks noChangeArrowheads="1"/>
              </p:cNvSpPr>
              <p:nvPr/>
            </p:nvSpPr>
            <p:spPr bwMode="auto">
              <a:xfrm>
                <a:off x="3984" y="1632"/>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endParaRPr>
              </a:p>
            </p:txBody>
          </p:sp>
          <p:sp>
            <p:nvSpPr>
              <p:cNvPr id="821302" name="Oval 54"/>
              <p:cNvSpPr>
                <a:spLocks noChangeArrowheads="1"/>
              </p:cNvSpPr>
              <p:nvPr/>
            </p:nvSpPr>
            <p:spPr bwMode="auto">
              <a:xfrm>
                <a:off x="3024" y="2304"/>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endParaRPr>
              </a:p>
            </p:txBody>
          </p:sp>
          <p:sp>
            <p:nvSpPr>
              <p:cNvPr id="821303" name="Oval 55"/>
              <p:cNvSpPr>
                <a:spLocks noChangeArrowheads="1"/>
              </p:cNvSpPr>
              <p:nvPr/>
            </p:nvSpPr>
            <p:spPr bwMode="auto">
              <a:xfrm>
                <a:off x="3696" y="1824"/>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endParaRPr>
              </a:p>
            </p:txBody>
          </p:sp>
          <p:sp>
            <p:nvSpPr>
              <p:cNvPr id="821304" name="Oval 56"/>
              <p:cNvSpPr>
                <a:spLocks noChangeArrowheads="1"/>
              </p:cNvSpPr>
              <p:nvPr/>
            </p:nvSpPr>
            <p:spPr bwMode="auto">
              <a:xfrm>
                <a:off x="3360" y="1968"/>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endParaRPr>
              </a:p>
            </p:txBody>
          </p:sp>
          <p:sp>
            <p:nvSpPr>
              <p:cNvPr id="821305" name="Oval 57"/>
              <p:cNvSpPr>
                <a:spLocks noChangeArrowheads="1"/>
              </p:cNvSpPr>
              <p:nvPr/>
            </p:nvSpPr>
            <p:spPr bwMode="auto">
              <a:xfrm>
                <a:off x="3264" y="2256"/>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endParaRPr>
              </a:p>
            </p:txBody>
          </p:sp>
          <p:sp>
            <p:nvSpPr>
              <p:cNvPr id="821306" name="Oval 58"/>
              <p:cNvSpPr>
                <a:spLocks noChangeArrowheads="1"/>
              </p:cNvSpPr>
              <p:nvPr/>
            </p:nvSpPr>
            <p:spPr bwMode="auto">
              <a:xfrm>
                <a:off x="3552" y="2160"/>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endParaRPr>
              </a:p>
            </p:txBody>
          </p:sp>
          <p:sp>
            <p:nvSpPr>
              <p:cNvPr id="821307" name="Rectangle 59"/>
              <p:cNvSpPr>
                <a:spLocks noChangeArrowheads="1"/>
              </p:cNvSpPr>
              <p:nvPr/>
            </p:nvSpPr>
            <p:spPr bwMode="auto">
              <a:xfrm>
                <a:off x="432" y="2544"/>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821308" name="Rectangle 60"/>
              <p:cNvSpPr>
                <a:spLocks noChangeArrowheads="1"/>
              </p:cNvSpPr>
              <p:nvPr/>
            </p:nvSpPr>
            <p:spPr bwMode="auto">
              <a:xfrm>
                <a:off x="4416" y="2880"/>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821309" name="Rectangle 61"/>
              <p:cNvSpPr>
                <a:spLocks noChangeArrowheads="1"/>
              </p:cNvSpPr>
              <p:nvPr/>
            </p:nvSpPr>
            <p:spPr bwMode="auto">
              <a:xfrm>
                <a:off x="4560" y="2784"/>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821310" name="Rectangle 62"/>
              <p:cNvSpPr>
                <a:spLocks noChangeArrowheads="1"/>
              </p:cNvSpPr>
              <p:nvPr/>
            </p:nvSpPr>
            <p:spPr bwMode="auto">
              <a:xfrm>
                <a:off x="4608" y="3072"/>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821311" name="Rectangle 63"/>
              <p:cNvSpPr>
                <a:spLocks noChangeArrowheads="1"/>
              </p:cNvSpPr>
              <p:nvPr/>
            </p:nvSpPr>
            <p:spPr bwMode="auto">
              <a:xfrm>
                <a:off x="3792" y="3024"/>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821312" name="Rectangle 64"/>
              <p:cNvSpPr>
                <a:spLocks noChangeArrowheads="1"/>
              </p:cNvSpPr>
              <p:nvPr/>
            </p:nvSpPr>
            <p:spPr bwMode="auto">
              <a:xfrm>
                <a:off x="4176" y="2784"/>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821313" name="Rectangle 65"/>
              <p:cNvSpPr>
                <a:spLocks noChangeArrowheads="1"/>
              </p:cNvSpPr>
              <p:nvPr/>
            </p:nvSpPr>
            <p:spPr bwMode="auto">
              <a:xfrm>
                <a:off x="4896" y="3360"/>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821314" name="Rectangle 66"/>
              <p:cNvSpPr>
                <a:spLocks noChangeArrowheads="1"/>
              </p:cNvSpPr>
              <p:nvPr/>
            </p:nvSpPr>
            <p:spPr bwMode="auto">
              <a:xfrm>
                <a:off x="4128" y="3264"/>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821315" name="Rectangle 67"/>
              <p:cNvSpPr>
                <a:spLocks noChangeArrowheads="1"/>
              </p:cNvSpPr>
              <p:nvPr/>
            </p:nvSpPr>
            <p:spPr bwMode="auto">
              <a:xfrm>
                <a:off x="4608" y="2592"/>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821316" name="Rectangle 68"/>
              <p:cNvSpPr>
                <a:spLocks noChangeArrowheads="1"/>
              </p:cNvSpPr>
              <p:nvPr/>
            </p:nvSpPr>
            <p:spPr bwMode="auto">
              <a:xfrm>
                <a:off x="4320" y="3456"/>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821317" name="Rectangle 69"/>
              <p:cNvSpPr>
                <a:spLocks noChangeArrowheads="1"/>
              </p:cNvSpPr>
              <p:nvPr/>
            </p:nvSpPr>
            <p:spPr bwMode="auto">
              <a:xfrm>
                <a:off x="3840" y="3552"/>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821318" name="Rectangle 70"/>
              <p:cNvSpPr>
                <a:spLocks noChangeArrowheads="1"/>
              </p:cNvSpPr>
              <p:nvPr/>
            </p:nvSpPr>
            <p:spPr bwMode="auto">
              <a:xfrm>
                <a:off x="4512" y="3312"/>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821319" name="Rectangle 71"/>
              <p:cNvSpPr>
                <a:spLocks noChangeArrowheads="1"/>
              </p:cNvSpPr>
              <p:nvPr/>
            </p:nvSpPr>
            <p:spPr bwMode="auto">
              <a:xfrm>
                <a:off x="3840" y="3264"/>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821320" name="Rectangle 72"/>
              <p:cNvSpPr>
                <a:spLocks noChangeArrowheads="1"/>
              </p:cNvSpPr>
              <p:nvPr/>
            </p:nvSpPr>
            <p:spPr bwMode="auto">
              <a:xfrm>
                <a:off x="4032" y="3792"/>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821321" name="Rectangle 73"/>
              <p:cNvSpPr>
                <a:spLocks noChangeArrowheads="1"/>
              </p:cNvSpPr>
              <p:nvPr/>
            </p:nvSpPr>
            <p:spPr bwMode="auto">
              <a:xfrm>
                <a:off x="3264" y="3792"/>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821322" name="Rectangle 74"/>
              <p:cNvSpPr>
                <a:spLocks noChangeArrowheads="1"/>
              </p:cNvSpPr>
              <p:nvPr/>
            </p:nvSpPr>
            <p:spPr bwMode="auto">
              <a:xfrm>
                <a:off x="3408" y="3600"/>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821323" name="Rectangle 75"/>
              <p:cNvSpPr>
                <a:spLocks noChangeArrowheads="1"/>
              </p:cNvSpPr>
              <p:nvPr/>
            </p:nvSpPr>
            <p:spPr bwMode="auto">
              <a:xfrm>
                <a:off x="3504" y="3696"/>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821324" name="Rectangle 76"/>
              <p:cNvSpPr>
                <a:spLocks noChangeArrowheads="1"/>
              </p:cNvSpPr>
              <p:nvPr/>
            </p:nvSpPr>
            <p:spPr bwMode="auto">
              <a:xfrm>
                <a:off x="3600" y="3792"/>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grpSp>
      <p:sp>
        <p:nvSpPr>
          <p:cNvPr id="821327" name="Text Box 79"/>
          <p:cNvSpPr txBox="1">
            <a:spLocks noChangeArrowheads="1"/>
          </p:cNvSpPr>
          <p:nvPr/>
        </p:nvSpPr>
        <p:spPr bwMode="auto">
          <a:xfrm>
            <a:off x="3133033" y="3883834"/>
            <a:ext cx="4698402"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2100" dirty="0">
                <a:latin typeface="+mj-lt"/>
              </a:rPr>
              <a:t>New discriminator in functionally simpler</a:t>
            </a:r>
          </a:p>
        </p:txBody>
      </p:sp>
      <p:sp>
        <p:nvSpPr>
          <p:cNvPr id="821328" name="Rectangle 80"/>
          <p:cNvSpPr>
            <a:spLocks noChangeArrowheads="1"/>
          </p:cNvSpPr>
          <p:nvPr/>
        </p:nvSpPr>
        <p:spPr bwMode="auto">
          <a:xfrm>
            <a:off x="1657350" y="114300"/>
            <a:ext cx="5829300" cy="857250"/>
          </a:xfrm>
          <a:prstGeom prst="rect">
            <a:avLst/>
          </a:prstGeom>
          <a:noFill/>
          <a:ln>
            <a:noFill/>
          </a:ln>
          <a:effectLst/>
          <a:extLst>
            <a:ext uri="{909E8E84-426E-40DD-AFC4-6F175D3DCCD1}">
              <a14:hiddenFill xmlns:a14="http://schemas.microsoft.com/office/drawing/2010/main">
                <a:solidFill>
                  <a:srgbClr val="0000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sz="2700" b="1" dirty="0">
              <a:solidFill>
                <a:srgbClr val="FF0000"/>
              </a:solidFill>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3DFB9043-9366-4062-B157-FE01CE1508F0}"/>
                  </a:ext>
                </a:extLst>
              </p:cNvPr>
              <p:cNvSpPr txBox="1"/>
              <p:nvPr/>
            </p:nvSpPr>
            <p:spPr>
              <a:xfrm>
                <a:off x="1234866" y="3091655"/>
                <a:ext cx="2719218"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acc>
                        <m:accPr>
                          <m:chr m:val="̅"/>
                          <m:ctrlPr>
                            <a:rPr lang="en-US" b="0" i="1" smtClean="0">
                              <a:latin typeface="Cambria Math" panose="02040503050406030204" pitchFamily="18" charset="0"/>
                            </a:rPr>
                          </m:ctrlPr>
                        </m:acc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3</m:t>
                              </m:r>
                            </m:sub>
                          </m:sSub>
                        </m:e>
                      </m:acc>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e>
                      </m:acc>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4</m:t>
                          </m:r>
                        </m:sub>
                      </m:sSub>
                      <m:acc>
                        <m:accPr>
                          <m:chr m:val="̅"/>
                          <m:ctrlPr>
                            <a:rPr lang="en-US" b="0" i="1" smtClean="0">
                              <a:latin typeface="Cambria Math" panose="02040503050406030204" pitchFamily="18" charset="0"/>
                            </a:rPr>
                          </m:ctrlPr>
                        </m:acc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3</m:t>
                              </m:r>
                            </m:sub>
                          </m:sSub>
                        </m:e>
                      </m:acc>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3</m:t>
                          </m:r>
                        </m:sub>
                      </m:sSub>
                      <m:acc>
                        <m:accPr>
                          <m:chr m:val="̅"/>
                          <m:ctrlPr>
                            <a:rPr lang="en-US" b="0" i="1" smtClean="0">
                              <a:latin typeface="Cambria Math" panose="02040503050406030204" pitchFamily="18" charset="0"/>
                            </a:rPr>
                          </m:ctrlPr>
                        </m:acc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e>
                      </m:acc>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5</m:t>
                          </m:r>
                        </m:sub>
                      </m:sSub>
                    </m:oMath>
                  </m:oMathPara>
                </a14:m>
                <a:endParaRPr lang="en-US"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oMath>
                  </m:oMathPara>
                </a14:m>
                <a:endParaRPr lang="en-US" dirty="0"/>
              </a:p>
            </p:txBody>
          </p:sp>
        </mc:Choice>
        <mc:Fallback xmlns="">
          <p:sp>
            <p:nvSpPr>
              <p:cNvPr id="2" name="TextBox 1">
                <a:extLst>
                  <a:ext uri="{FF2B5EF4-FFF2-40B4-BE49-F238E27FC236}">
                    <a16:creationId xmlns:a16="http://schemas.microsoft.com/office/drawing/2014/main" id="{3DFB9043-9366-4062-B157-FE01CE1508F0}"/>
                  </a:ext>
                </a:extLst>
              </p:cNvPr>
              <p:cNvSpPr txBox="1">
                <a:spLocks noRot="1" noChangeAspect="1" noMove="1" noResize="1" noEditPoints="1" noAdjustHandles="1" noChangeArrowheads="1" noChangeShapeType="1" noTextEdit="1"/>
              </p:cNvSpPr>
              <p:nvPr/>
            </p:nvSpPr>
            <p:spPr>
              <a:xfrm>
                <a:off x="1234866" y="3091655"/>
                <a:ext cx="2719218" cy="64633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B478FB36-09BE-4520-B2D9-03A4E474029C}"/>
                  </a:ext>
                </a:extLst>
              </p:cNvPr>
              <p:cNvSpPr txBox="1"/>
              <p:nvPr/>
            </p:nvSpPr>
            <p:spPr>
              <a:xfrm>
                <a:off x="4640972" y="4193120"/>
                <a:ext cx="1499385"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4</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5</m:t>
                          </m:r>
                        </m:sub>
                      </m:sSub>
                    </m:oMath>
                  </m:oMathPara>
                </a14:m>
                <a:endParaRPr lang="en-US" b="0" dirty="0"/>
              </a:p>
              <a:p>
                <a:endParaRPr lang="en-US" dirty="0"/>
              </a:p>
            </p:txBody>
          </p:sp>
        </mc:Choice>
        <mc:Fallback xmlns="">
          <p:sp>
            <p:nvSpPr>
              <p:cNvPr id="4" name="TextBox 3">
                <a:extLst>
                  <a:ext uri="{FF2B5EF4-FFF2-40B4-BE49-F238E27FC236}">
                    <a16:creationId xmlns:a16="http://schemas.microsoft.com/office/drawing/2014/main" id="{B478FB36-09BE-4520-B2D9-03A4E474029C}"/>
                  </a:ext>
                </a:extLst>
              </p:cNvPr>
              <p:cNvSpPr txBox="1">
                <a:spLocks noRot="1" noChangeAspect="1" noMove="1" noResize="1" noEditPoints="1" noAdjustHandles="1" noChangeArrowheads="1" noChangeShapeType="1" noTextEdit="1"/>
              </p:cNvSpPr>
              <p:nvPr/>
            </p:nvSpPr>
            <p:spPr>
              <a:xfrm>
                <a:off x="4640972" y="4193120"/>
                <a:ext cx="1499385" cy="646331"/>
              </a:xfrm>
              <a:prstGeom prst="rect">
                <a:avLst/>
              </a:prstGeom>
              <a:blipFill>
                <a:blip r:embed="rId4"/>
                <a:stretch>
                  <a:fillRect/>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218410C1-7E81-489D-9F2A-DAA78B3039F4}"/>
              </a:ext>
            </a:extLst>
          </p:cNvPr>
          <p:cNvPicPr>
            <a:picLocks noChangeAspect="1"/>
          </p:cNvPicPr>
          <p:nvPr/>
        </p:nvPicPr>
        <p:blipFill>
          <a:blip r:embed="rId5"/>
          <a:stretch>
            <a:fillRect/>
          </a:stretch>
        </p:blipFill>
        <p:spPr>
          <a:xfrm>
            <a:off x="839957" y="915788"/>
            <a:ext cx="7424957" cy="3614265"/>
          </a:xfrm>
          <a:prstGeom prst="rect">
            <a:avLst/>
          </a:prstGeom>
        </p:spPr>
      </p:pic>
    </p:spTree>
    <p:extLst>
      <p:ext uri="{BB962C8B-B14F-4D97-AF65-F5344CB8AC3E}">
        <p14:creationId xmlns:p14="http://schemas.microsoft.com/office/powerpoint/2010/main" val="269873366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C921938-476A-4922-BE24-3B8F6A2854D9}" type="slidenum">
              <a:rPr lang="en-US" smtClean="0"/>
              <a:pPr/>
              <a:t>71</a:t>
            </a:fld>
            <a:endParaRPr lang="en-US" dirty="0"/>
          </a:p>
        </p:txBody>
      </p:sp>
      <p:sp>
        <p:nvSpPr>
          <p:cNvPr id="823298" name="Rectangle 2"/>
          <p:cNvSpPr>
            <a:spLocks noGrp="1" noChangeArrowheads="1"/>
          </p:cNvSpPr>
          <p:nvPr>
            <p:ph type="title"/>
          </p:nvPr>
        </p:nvSpPr>
        <p:spPr/>
        <p:txBody>
          <a:bodyPr/>
          <a:lstStyle/>
          <a:p>
            <a:r>
              <a:rPr lang="en-US"/>
              <a:t>Domain Characteristics</a:t>
            </a:r>
            <a:endParaRPr lang="en-US" dirty="0"/>
          </a:p>
        </p:txBody>
      </p:sp>
      <p:sp>
        <p:nvSpPr>
          <p:cNvPr id="823299" name="Rectangle 3"/>
          <p:cNvSpPr>
            <a:spLocks noGrp="1" noChangeArrowheads="1"/>
          </p:cNvSpPr>
          <p:nvPr>
            <p:ph idx="1"/>
          </p:nvPr>
        </p:nvSpPr>
        <p:spPr/>
        <p:txBody>
          <a:bodyPr>
            <a:normAutofit/>
          </a:bodyPr>
          <a:lstStyle/>
          <a:p>
            <a:r>
              <a:rPr lang="en-US" dirty="0"/>
              <a:t>The number of potential features is </a:t>
            </a:r>
            <a:r>
              <a:rPr lang="en-US" dirty="0">
                <a:solidFill>
                  <a:srgbClr val="FF0000"/>
                </a:solidFill>
              </a:rPr>
              <a:t>very large</a:t>
            </a:r>
          </a:p>
          <a:p>
            <a:r>
              <a:rPr lang="en-US" dirty="0"/>
              <a:t>The instance space is </a:t>
            </a:r>
            <a:r>
              <a:rPr lang="en-US" dirty="0">
                <a:solidFill>
                  <a:srgbClr val="FF0000"/>
                </a:solidFill>
              </a:rPr>
              <a:t>sparse</a:t>
            </a:r>
          </a:p>
          <a:p>
            <a:r>
              <a:rPr lang="en-US" dirty="0"/>
              <a:t>Decisions depend on a small set of features: the function space is </a:t>
            </a:r>
            <a:r>
              <a:rPr lang="en-US" dirty="0">
                <a:solidFill>
                  <a:srgbClr val="FF0000"/>
                </a:solidFill>
              </a:rPr>
              <a:t>sparse</a:t>
            </a:r>
          </a:p>
          <a:p>
            <a:r>
              <a:rPr lang="en-US" dirty="0"/>
              <a:t>Want  to  learn  from a number of examples that is small  relative  to  the  dimensionality</a:t>
            </a:r>
          </a:p>
        </p:txBody>
      </p:sp>
    </p:spTree>
    <p:extLst>
      <p:ext uri="{BB962C8B-B14F-4D97-AF65-F5344CB8AC3E}">
        <p14:creationId xmlns:p14="http://schemas.microsoft.com/office/powerpoint/2010/main" val="430604199"/>
      </p:ext>
    </p:extLst>
  </p:cSld>
  <p:clrMapOvr>
    <a:masterClrMapping/>
  </p:clrMapOvr>
  <p:transition>
    <p:zoom dir="in"/>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C921938-476A-4922-BE24-3B8F6A2854D9}" type="slidenum">
              <a:rPr lang="en-US" smtClean="0"/>
              <a:pPr/>
              <a:t>72</a:t>
            </a:fld>
            <a:endParaRPr lang="en-US" dirty="0"/>
          </a:p>
        </p:txBody>
      </p:sp>
      <p:sp>
        <p:nvSpPr>
          <p:cNvPr id="825346" name="Rectangle 2"/>
          <p:cNvSpPr>
            <a:spLocks noGrp="1" noChangeArrowheads="1"/>
          </p:cNvSpPr>
          <p:nvPr>
            <p:ph type="title"/>
          </p:nvPr>
        </p:nvSpPr>
        <p:spPr/>
        <p:txBody>
          <a:bodyPr/>
          <a:lstStyle/>
          <a:p>
            <a:r>
              <a:rPr lang="en-US" dirty="0"/>
              <a:t>Generalization</a:t>
            </a:r>
          </a:p>
        </p:txBody>
      </p:sp>
      <mc:AlternateContent xmlns:mc="http://schemas.openxmlformats.org/markup-compatibility/2006" xmlns:a14="http://schemas.microsoft.com/office/drawing/2010/main">
        <mc:Choice Requires="a14">
          <p:sp>
            <p:nvSpPr>
              <p:cNvPr id="2" name="Content Placeholder 1"/>
              <p:cNvSpPr>
                <a:spLocks noGrp="1"/>
              </p:cNvSpPr>
              <p:nvPr>
                <p:ph idx="1"/>
              </p:nvPr>
            </p:nvSpPr>
            <p:spPr/>
            <p:txBody>
              <a:bodyPr>
                <a:normAutofit fontScale="92500" lnSpcReduction="20000"/>
              </a:bodyPr>
              <a:lstStyle/>
              <a:p>
                <a:r>
                  <a:rPr lang="en-US" dirty="0"/>
                  <a:t>Dominated by the sparseness of the function space</a:t>
                </a:r>
              </a:p>
              <a:p>
                <a:pPr lvl="1"/>
                <a:r>
                  <a:rPr lang="en-US" dirty="0"/>
                  <a:t>Most features are irrelevant</a:t>
                </a:r>
              </a:p>
              <a:p>
                <a:pPr lvl="1"/>
                <a:endParaRPr lang="en-US" dirty="0"/>
              </a:p>
              <a:p>
                <a:r>
                  <a:rPr lang="en-US" dirty="0"/>
                  <a:t> # of examples required by multiplicative algorithms depends mostly on # of relevant features</a:t>
                </a:r>
              </a:p>
              <a:p>
                <a:pPr lvl="1"/>
                <a:r>
                  <a:rPr lang="en-US" dirty="0"/>
                  <a:t>(Generalization bounds depend on the </a:t>
                </a:r>
                <a:r>
                  <a:rPr lang="en-US" dirty="0">
                    <a:solidFill>
                      <a:srgbClr val="FF0000"/>
                    </a:solidFill>
                  </a:rPr>
                  <a:t>target </a:t>
                </a:r>
                <a14:m>
                  <m:oMath xmlns:m="http://schemas.openxmlformats.org/officeDocument/2006/math">
                    <m:r>
                      <a:rPr lang="en-US" i="1" dirty="0" smtClean="0">
                        <a:solidFill>
                          <a:srgbClr val="FF0000"/>
                        </a:solidFill>
                        <a:latin typeface="Cambria Math" panose="02040503050406030204" pitchFamily="18" charset="0"/>
                      </a:rPr>
                      <m:t>||</m:t>
                    </m:r>
                    <m:r>
                      <a:rPr lang="en-US" b="1" i="1" dirty="0" smtClean="0">
                        <a:solidFill>
                          <a:srgbClr val="FF0000"/>
                        </a:solidFill>
                        <a:latin typeface="Cambria Math" panose="02040503050406030204" pitchFamily="18" charset="0"/>
                      </a:rPr>
                      <m:t>𝒖</m:t>
                    </m:r>
                    <m:r>
                      <a:rPr lang="en-US" i="1" dirty="0" smtClean="0">
                        <a:solidFill>
                          <a:srgbClr val="FF0000"/>
                        </a:solidFill>
                        <a:latin typeface="Cambria Math" panose="02040503050406030204" pitchFamily="18" charset="0"/>
                      </a:rPr>
                      <m:t>|| </m:t>
                    </m:r>
                  </m:oMath>
                </a14:m>
                <a:r>
                  <a:rPr lang="en-US" dirty="0"/>
                  <a:t>)</a:t>
                </a:r>
              </a:p>
              <a:p>
                <a:pPr lvl="1"/>
                <a:endParaRPr lang="en-US" dirty="0"/>
              </a:p>
              <a:p>
                <a:r>
                  <a:rPr lang="en-US" dirty="0"/>
                  <a:t># of examples required by additive algorithms depends heavily on sparseness of features space: </a:t>
                </a:r>
              </a:p>
              <a:p>
                <a:pPr lvl="1"/>
                <a:r>
                  <a:rPr lang="en-US" dirty="0"/>
                  <a:t>Advantage to  additive. Generalization depend on </a:t>
                </a:r>
                <a:r>
                  <a:rPr lang="en-US" dirty="0">
                    <a:solidFill>
                      <a:srgbClr val="FF0000"/>
                    </a:solidFill>
                  </a:rPr>
                  <a:t>input </a:t>
                </a:r>
                <a14:m>
                  <m:oMath xmlns:m="http://schemas.openxmlformats.org/officeDocument/2006/math">
                    <m:r>
                      <a:rPr lang="en-US" i="1" dirty="0" smtClean="0">
                        <a:solidFill>
                          <a:srgbClr val="FF0000"/>
                        </a:solidFill>
                        <a:latin typeface="Cambria Math" panose="02040503050406030204" pitchFamily="18" charset="0"/>
                      </a:rPr>
                      <m:t>||</m:t>
                    </m:r>
                    <m:r>
                      <a:rPr lang="en-US" b="1" i="1" dirty="0" smtClean="0">
                        <a:solidFill>
                          <a:srgbClr val="FF0000"/>
                        </a:solidFill>
                        <a:latin typeface="Cambria Math" panose="02040503050406030204" pitchFamily="18" charset="0"/>
                      </a:rPr>
                      <m:t>𝒙</m:t>
                    </m:r>
                    <m:r>
                      <a:rPr lang="en-US" i="1" dirty="0" smtClean="0">
                        <a:solidFill>
                          <a:srgbClr val="FF0000"/>
                        </a:solidFill>
                        <a:latin typeface="Cambria Math" panose="02040503050406030204" pitchFamily="18" charset="0"/>
                      </a:rPr>
                      <m:t>||</m:t>
                    </m:r>
                  </m:oMath>
                </a14:m>
                <a:endParaRPr lang="en-US" dirty="0"/>
              </a:p>
              <a:p>
                <a:pPr lvl="2"/>
                <a:r>
                  <a:rPr lang="en-US" dirty="0"/>
                  <a:t>(</a:t>
                </a:r>
                <a:r>
                  <a:rPr lang="en-US" dirty="0" err="1"/>
                  <a:t>Kivinen</a:t>
                </a:r>
                <a:r>
                  <a:rPr lang="en-US" dirty="0"/>
                  <a:t>/</a:t>
                </a:r>
                <a:r>
                  <a:rPr lang="en-US" dirty="0" err="1"/>
                  <a:t>Warmuth</a:t>
                </a:r>
                <a:r>
                  <a:rPr lang="en-US" dirty="0"/>
                  <a:t> 95).</a:t>
                </a:r>
              </a:p>
              <a:p>
                <a:r>
                  <a:rPr lang="en-US" dirty="0"/>
                  <a:t>Nevertheless, today most people use additive algorithms.</a:t>
                </a:r>
              </a:p>
              <a:p>
                <a:pPr lvl="1"/>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blipFill>
                <a:blip r:embed="rId3"/>
                <a:stretch>
                  <a:fillRect l="-889" t="-2810" b="-1488"/>
                </a:stretch>
              </a:blipFill>
            </p:spPr>
            <p:txBody>
              <a:bodyPr/>
              <a:lstStyle/>
              <a:p>
                <a:r>
                  <a:rPr lang="en-US">
                    <a:noFill/>
                  </a:rPr>
                  <a:t> </a:t>
                </a:r>
              </a:p>
            </p:txBody>
          </p:sp>
        </mc:Fallback>
      </mc:AlternateContent>
    </p:spTree>
    <p:extLst>
      <p:ext uri="{BB962C8B-B14F-4D97-AF65-F5344CB8AC3E}">
        <p14:creationId xmlns:p14="http://schemas.microsoft.com/office/powerpoint/2010/main" val="239514168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C921938-476A-4922-BE24-3B8F6A2854D9}" type="slidenum">
              <a:rPr lang="en-US" smtClean="0"/>
              <a:pPr/>
              <a:t>73</a:t>
            </a:fld>
            <a:endParaRPr lang="en-US" dirty="0"/>
          </a:p>
        </p:txBody>
      </p:sp>
      <p:sp>
        <p:nvSpPr>
          <p:cNvPr id="921602" name="Rectangle 2"/>
          <p:cNvSpPr>
            <a:spLocks noGrp="1" noChangeArrowheads="1"/>
          </p:cNvSpPr>
          <p:nvPr>
            <p:ph type="title"/>
          </p:nvPr>
        </p:nvSpPr>
        <p:spPr/>
        <p:txBody>
          <a:bodyPr/>
          <a:lstStyle/>
          <a:p>
            <a:r>
              <a:rPr lang="en-US"/>
              <a:t>Which Algorithm to Choose?</a:t>
            </a:r>
          </a:p>
        </p:txBody>
      </p:sp>
      <mc:AlternateContent xmlns:mc="http://schemas.openxmlformats.org/markup-compatibility/2006" xmlns:a14="http://schemas.microsoft.com/office/drawing/2010/main">
        <mc:Choice Requires="a14">
          <p:sp>
            <p:nvSpPr>
              <p:cNvPr id="921603" name="Rectangle 3"/>
              <p:cNvSpPr>
                <a:spLocks noGrp="1" noChangeArrowheads="1"/>
              </p:cNvSpPr>
              <p:nvPr>
                <p:ph idx="1"/>
              </p:nvPr>
            </p:nvSpPr>
            <p:spPr>
              <a:xfrm>
                <a:off x="430464" y="902369"/>
                <a:ext cx="8229600" cy="3796630"/>
              </a:xfrm>
            </p:spPr>
            <p:txBody>
              <a:bodyPr>
                <a:normAutofit fontScale="70000" lnSpcReduction="20000"/>
              </a:bodyPr>
              <a:lstStyle/>
              <a:p>
                <a:r>
                  <a:rPr lang="en-US" dirty="0"/>
                  <a:t>Generalization (in terms of # of mistakes made)</a:t>
                </a:r>
              </a:p>
              <a:p>
                <a:endParaRPr lang="en-US" dirty="0"/>
              </a:p>
              <a:p>
                <a:pPr lvl="1"/>
                <a:endParaRPr lang="en-US" dirty="0"/>
              </a:p>
              <a:p>
                <a:pPr lvl="1"/>
                <a:endParaRPr lang="en-US" dirty="0"/>
              </a:p>
              <a:p>
                <a:pPr lvl="1"/>
                <a:endParaRPr lang="en-US" dirty="0"/>
              </a:p>
              <a:p>
                <a:pPr lvl="1"/>
                <a:endParaRPr lang="en-US" dirty="0"/>
              </a:p>
              <a:p>
                <a:pPr lvl="1"/>
                <a:r>
                  <a:rPr lang="en-US" dirty="0"/>
                  <a:t>Multiplicative algorithms:</a:t>
                </a:r>
              </a:p>
              <a:p>
                <a:pPr lvl="2"/>
                <a:r>
                  <a:rPr lang="en-US" dirty="0"/>
                  <a:t>Bounds depend on </a:t>
                </a:r>
                <a14:m>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rPr>
                      <m:t>𝑢</m:t>
                    </m:r>
                    <m:r>
                      <a:rPr lang="en-US" i="1" dirty="0" smtClean="0">
                        <a:latin typeface="Cambria Math" panose="02040503050406030204" pitchFamily="18" charset="0"/>
                      </a:rPr>
                      <m:t>||, </m:t>
                    </m:r>
                  </m:oMath>
                </a14:m>
                <a:r>
                  <a:rPr lang="en-US" dirty="0"/>
                  <a:t>the separating </a:t>
                </a:r>
                <a:r>
                  <a:rPr lang="en-US" dirty="0" err="1"/>
                  <a:t>hyperplane</a:t>
                </a:r>
                <a:r>
                  <a:rPr lang="en-US" dirty="0"/>
                  <a:t>; </a:t>
                </a:r>
                <a14:m>
                  <m:oMath xmlns:m="http://schemas.openxmlformats.org/officeDocument/2006/math">
                    <m:r>
                      <a:rPr lang="en-US" i="1" dirty="0" smtClean="0">
                        <a:latin typeface="Cambria Math" panose="02040503050406030204" pitchFamily="18" charset="0"/>
                      </a:rPr>
                      <m:t>𝑖</m:t>
                    </m:r>
                  </m:oMath>
                </a14:m>
                <a:r>
                  <a:rPr lang="en-US" dirty="0"/>
                  <a:t>: example #)</a:t>
                </a:r>
              </a:p>
              <a:p>
                <a:pPr lvl="2"/>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𝑀</m:t>
                        </m:r>
                      </m:e>
                      <m:sub>
                        <m:r>
                          <a:rPr lang="en-US" i="1" dirty="0" smtClean="0">
                            <a:latin typeface="Cambria Math" panose="02040503050406030204" pitchFamily="18" charset="0"/>
                          </a:rPr>
                          <m:t>𝑤</m:t>
                        </m:r>
                      </m:sub>
                    </m:sSub>
                    <m:r>
                      <a:rPr lang="en-US" i="1" dirty="0" smtClean="0">
                        <a:latin typeface="Cambria Math" panose="02040503050406030204" pitchFamily="18" charset="0"/>
                      </a:rPr>
                      <m:t> =2</m:t>
                    </m:r>
                    <m:func>
                      <m:funcPr>
                        <m:ctrlPr>
                          <a:rPr lang="en-US" i="1" dirty="0" smtClean="0">
                            <a:latin typeface="Cambria Math" panose="02040503050406030204" pitchFamily="18" charset="0"/>
                          </a:rPr>
                        </m:ctrlPr>
                      </m:funcPr>
                      <m:fName>
                        <m:r>
                          <m:rPr>
                            <m:sty m:val="p"/>
                          </m:rPr>
                          <a:rPr lang="en-US" i="0" dirty="0" smtClean="0">
                            <a:latin typeface="Cambria Math" panose="02040503050406030204" pitchFamily="18" charset="0"/>
                          </a:rPr>
                          <m:t>ln</m:t>
                        </m:r>
                      </m:fName>
                      <m:e>
                        <m:r>
                          <a:rPr lang="en-US" i="1" dirty="0" smtClean="0">
                            <a:latin typeface="Cambria Math" panose="02040503050406030204" pitchFamily="18" charset="0"/>
                          </a:rPr>
                          <m:t>𝑛</m:t>
                        </m:r>
                      </m:e>
                    </m:func>
                    <m:sSubSup>
                      <m:sSubSupPr>
                        <m:ctrlPr>
                          <a:rPr lang="en-US" b="0" i="1" dirty="0" smtClean="0">
                            <a:latin typeface="Cambria Math" panose="02040503050406030204" pitchFamily="18" charset="0"/>
                          </a:rPr>
                        </m:ctrlPr>
                      </m:sSubSupPr>
                      <m:e>
                        <m:d>
                          <m:dPr>
                            <m:begChr m:val="|"/>
                            <m:endChr m:val="|"/>
                            <m:ctrlPr>
                              <a:rPr lang="en-US" i="1" dirty="0" smtClean="0">
                                <a:latin typeface="Cambria Math" panose="02040503050406030204" pitchFamily="18" charset="0"/>
                              </a:rPr>
                            </m:ctrlPr>
                          </m:dPr>
                          <m:e>
                            <m:d>
                              <m:dPr>
                                <m:begChr m:val="|"/>
                                <m:endChr m:val="|"/>
                                <m:ctrlPr>
                                  <a:rPr lang="en-US" i="1" dirty="0" smtClean="0">
                                    <a:latin typeface="Cambria Math" panose="02040503050406030204" pitchFamily="18" charset="0"/>
                                  </a:rPr>
                                </m:ctrlPr>
                              </m:dPr>
                              <m:e>
                                <m:r>
                                  <a:rPr lang="en-US" i="1" dirty="0" smtClean="0">
                                    <a:latin typeface="Cambria Math" panose="02040503050406030204" pitchFamily="18" charset="0"/>
                                  </a:rPr>
                                  <m:t>𝑢</m:t>
                                </m:r>
                              </m:e>
                            </m:d>
                          </m:e>
                        </m:d>
                      </m:e>
                      <m:sub>
                        <m:r>
                          <a:rPr lang="en-US" i="1" dirty="0" smtClean="0">
                            <a:latin typeface="Cambria Math" panose="02040503050406030204" pitchFamily="18" charset="0"/>
                          </a:rPr>
                          <m:t>1</m:t>
                        </m:r>
                      </m:sub>
                      <m:sup>
                        <m:r>
                          <a:rPr lang="en-US" i="1" dirty="0" smtClean="0">
                            <a:latin typeface="Cambria Math" panose="02040503050406030204" pitchFamily="18" charset="0"/>
                          </a:rPr>
                          <m:t>2</m:t>
                        </m:r>
                      </m:sup>
                    </m:sSubSup>
                    <m:func>
                      <m:funcPr>
                        <m:ctrlPr>
                          <a:rPr lang="en-US" b="0" i="1" dirty="0" smtClean="0">
                            <a:latin typeface="Cambria Math" panose="02040503050406030204" pitchFamily="18" charset="0"/>
                          </a:rPr>
                        </m:ctrlPr>
                      </m:funcPr>
                      <m:fName>
                        <m:limLow>
                          <m:limLowPr>
                            <m:ctrlPr>
                              <a:rPr lang="en-US" b="0" i="1" dirty="0" smtClean="0">
                                <a:latin typeface="Cambria Math" panose="02040503050406030204" pitchFamily="18" charset="0"/>
                              </a:rPr>
                            </m:ctrlPr>
                          </m:limLowPr>
                          <m:e>
                            <m:r>
                              <m:rPr>
                                <m:sty m:val="p"/>
                              </m:rPr>
                              <a:rPr lang="en-US" i="0" dirty="0" smtClean="0">
                                <a:latin typeface="Cambria Math" panose="02040503050406030204" pitchFamily="18" charset="0"/>
                              </a:rPr>
                              <m:t>max</m:t>
                            </m:r>
                          </m:e>
                          <m:lim>
                            <m:r>
                              <a:rPr lang="en-US" i="1" dirty="0" smtClean="0">
                                <a:latin typeface="Cambria Math" panose="02040503050406030204" pitchFamily="18" charset="0"/>
                              </a:rPr>
                              <m:t>𝑖</m:t>
                            </m:r>
                          </m:lim>
                        </m:limLow>
                      </m:fName>
                      <m:e>
                        <m:sSubSup>
                          <m:sSubSupPr>
                            <m:ctrlPr>
                              <a:rPr lang="en-US" i="1" dirty="0">
                                <a:latin typeface="Cambria Math" panose="02040503050406030204" pitchFamily="18" charset="0"/>
                              </a:rPr>
                            </m:ctrlPr>
                          </m:sSubSupPr>
                          <m:e>
                            <m:d>
                              <m:dPr>
                                <m:begChr m:val="|"/>
                                <m:endChr m:val="|"/>
                                <m:ctrlPr>
                                  <a:rPr lang="en-US" i="1" dirty="0">
                                    <a:latin typeface="Cambria Math" panose="02040503050406030204" pitchFamily="18" charset="0"/>
                                  </a:rPr>
                                </m:ctrlPr>
                              </m:dPr>
                              <m:e>
                                <m:d>
                                  <m:dPr>
                                    <m:begChr m:val="|"/>
                                    <m:endChr m:val="|"/>
                                    <m:ctrlPr>
                                      <a:rPr lang="en-US" i="1" dirty="0">
                                        <a:latin typeface="Cambria Math" panose="02040503050406030204" pitchFamily="18" charset="0"/>
                                      </a:rPr>
                                    </m:ctrlPr>
                                  </m:dPr>
                                  <m:e>
                                    <m:sSup>
                                      <m:sSupPr>
                                        <m:ctrlPr>
                                          <a:rPr lang="en-US" b="0" i="1" dirty="0" smtClean="0">
                                            <a:latin typeface="Cambria Math" panose="02040503050406030204" pitchFamily="18" charset="0"/>
                                          </a:rPr>
                                        </m:ctrlPr>
                                      </m:sSupPr>
                                      <m:e>
                                        <m:r>
                                          <a:rPr lang="en-US" i="1" dirty="0">
                                            <a:latin typeface="Cambria Math" panose="02040503050406030204" pitchFamily="18" charset="0"/>
                                          </a:rPr>
                                          <m:t>𝑥</m:t>
                                        </m:r>
                                      </m:e>
                                      <m:sup>
                                        <m:d>
                                          <m:dPr>
                                            <m:ctrlPr>
                                              <a:rPr lang="en-US" i="1" dirty="0">
                                                <a:latin typeface="Cambria Math" panose="02040503050406030204" pitchFamily="18" charset="0"/>
                                              </a:rPr>
                                            </m:ctrlPr>
                                          </m:dPr>
                                          <m:e>
                                            <m:r>
                                              <a:rPr lang="en-US" i="1" dirty="0">
                                                <a:latin typeface="Cambria Math" panose="02040503050406030204" pitchFamily="18" charset="0"/>
                                              </a:rPr>
                                              <m:t>𝑖</m:t>
                                            </m:r>
                                          </m:e>
                                        </m:d>
                                      </m:sup>
                                    </m:sSup>
                                  </m:e>
                                </m:d>
                              </m:e>
                            </m:d>
                          </m:e>
                          <m:sub>
                            <m:r>
                              <a:rPr lang="en-US" b="0" i="1" dirty="0" smtClean="0">
                                <a:latin typeface="Cambria Math" panose="02040503050406030204" pitchFamily="18" charset="0"/>
                              </a:rPr>
                              <m:t>∞</m:t>
                            </m:r>
                          </m:sub>
                          <m:sup>
                            <m:r>
                              <a:rPr lang="en-US" i="1" dirty="0">
                                <a:latin typeface="Cambria Math" panose="02040503050406030204" pitchFamily="18" charset="0"/>
                              </a:rPr>
                              <m:t>2</m:t>
                            </m:r>
                          </m:sup>
                        </m:sSubSup>
                      </m:e>
                    </m:func>
                    <m:r>
                      <a:rPr lang="en-US" i="1" dirty="0" smtClean="0">
                        <a:latin typeface="Cambria Math" panose="02040503050406030204" pitchFamily="18" charset="0"/>
                      </a:rPr>
                      <m:t> /</m:t>
                    </m:r>
                    <m:func>
                      <m:funcPr>
                        <m:ctrlPr>
                          <a:rPr lang="en-US" b="0" i="1" dirty="0" smtClean="0">
                            <a:latin typeface="Cambria Math" panose="02040503050406030204" pitchFamily="18" charset="0"/>
                          </a:rPr>
                        </m:ctrlPr>
                      </m:funcPr>
                      <m:fName>
                        <m:limLow>
                          <m:limLowPr>
                            <m:ctrlPr>
                              <a:rPr lang="en-US" b="0" i="1" dirty="0" smtClean="0">
                                <a:latin typeface="Cambria Math" panose="02040503050406030204" pitchFamily="18" charset="0"/>
                              </a:rPr>
                            </m:ctrlPr>
                          </m:limLowPr>
                          <m:e>
                            <m:r>
                              <m:rPr>
                                <m:sty m:val="p"/>
                              </m:rPr>
                              <a:rPr lang="en-US" i="0" dirty="0" smtClean="0">
                                <a:latin typeface="Cambria Math" panose="02040503050406030204" pitchFamily="18" charset="0"/>
                              </a:rPr>
                              <m:t>min</m:t>
                            </m:r>
                          </m:e>
                          <m:lim>
                            <m:r>
                              <a:rPr lang="en-US" i="1" dirty="0" smtClean="0">
                                <a:latin typeface="Cambria Math" panose="02040503050406030204" pitchFamily="18" charset="0"/>
                              </a:rPr>
                              <m:t>𝑖</m:t>
                            </m:r>
                          </m:lim>
                        </m:limLow>
                      </m:fName>
                      <m:e>
                        <m:sSup>
                          <m:sSupPr>
                            <m:ctrlPr>
                              <a:rPr lang="en-US" i="1" dirty="0">
                                <a:latin typeface="Cambria Math" panose="02040503050406030204" pitchFamily="18" charset="0"/>
                              </a:rPr>
                            </m:ctrlPr>
                          </m:sSupPr>
                          <m:e>
                            <m:d>
                              <m:dPr>
                                <m:ctrlPr>
                                  <a:rPr lang="en-US" i="1" dirty="0">
                                    <a:latin typeface="Cambria Math" panose="02040503050406030204" pitchFamily="18" charset="0"/>
                                  </a:rPr>
                                </m:ctrlPr>
                              </m:dPr>
                              <m:e>
                                <m:r>
                                  <a:rPr lang="en-US" i="1" dirty="0">
                                    <a:latin typeface="Cambria Math" panose="02040503050406030204" pitchFamily="18" charset="0"/>
                                  </a:rPr>
                                  <m:t>𝑢</m:t>
                                </m:r>
                                <m:r>
                                  <a:rPr lang="en-US" i="1" dirty="0">
                                    <a:latin typeface="Cambria Math" panose="02040503050406030204" pitchFamily="18" charset="0"/>
                                  </a:rPr>
                                  <m:t> </m:t>
                                </m:r>
                                <m:sSup>
                                  <m:sSupPr>
                                    <m:ctrlPr>
                                      <a:rPr lang="en-US" b="0" i="1" dirty="0" smtClean="0">
                                        <a:latin typeface="Cambria Math" panose="02040503050406030204" pitchFamily="18" charset="0"/>
                                      </a:rPr>
                                    </m:ctrlPr>
                                  </m:sSupPr>
                                  <m:e>
                                    <m:r>
                                      <a:rPr lang="en-US" i="1" dirty="0">
                                        <a:latin typeface="Cambria Math" panose="02040503050406030204" pitchFamily="18" charset="0"/>
                                      </a:rPr>
                                      <m:t>𝑥</m:t>
                                    </m:r>
                                  </m:e>
                                  <m:sup>
                                    <m:d>
                                      <m:dPr>
                                        <m:ctrlPr>
                                          <a:rPr lang="en-US" i="1" dirty="0">
                                            <a:latin typeface="Cambria Math" panose="02040503050406030204" pitchFamily="18" charset="0"/>
                                          </a:rPr>
                                        </m:ctrlPr>
                                      </m:dPr>
                                      <m:e>
                                        <m:r>
                                          <a:rPr lang="en-US" i="1" dirty="0">
                                            <a:latin typeface="Cambria Math" panose="02040503050406030204" pitchFamily="18" charset="0"/>
                                          </a:rPr>
                                          <m:t>𝑖</m:t>
                                        </m:r>
                                      </m:e>
                                    </m:d>
                                  </m:sup>
                                </m:sSup>
                              </m:e>
                            </m:d>
                          </m:e>
                          <m:sup>
                            <m:r>
                              <a:rPr lang="en-US" i="1" dirty="0">
                                <a:latin typeface="Cambria Math" panose="02040503050406030204" pitchFamily="18" charset="0"/>
                              </a:rPr>
                              <m:t>2</m:t>
                            </m:r>
                          </m:sup>
                        </m:sSup>
                      </m:e>
                    </m:func>
                  </m:oMath>
                </a14:m>
                <a:endParaRPr lang="en-US" dirty="0"/>
              </a:p>
              <a:p>
                <a:pPr lvl="2"/>
                <a:r>
                  <a:rPr lang="en-US" dirty="0"/>
                  <a:t>Do not care much about data; advantage with sparse target </a:t>
                </a:r>
                <a14:m>
                  <m:oMath xmlns:m="http://schemas.openxmlformats.org/officeDocument/2006/math">
                    <m:r>
                      <a:rPr lang="en-US" i="1" dirty="0" smtClean="0">
                        <a:latin typeface="Cambria Math" panose="02040503050406030204" pitchFamily="18" charset="0"/>
                      </a:rPr>
                      <m:t>𝑢</m:t>
                    </m:r>
                  </m:oMath>
                </a14:m>
                <a:endParaRPr lang="en-US" dirty="0"/>
              </a:p>
              <a:p>
                <a:pPr lvl="1"/>
                <a:endParaRPr lang="en-US" dirty="0"/>
              </a:p>
              <a:p>
                <a:pPr lvl="1"/>
                <a:r>
                  <a:rPr lang="en-US" dirty="0"/>
                  <a:t>Additive algorithms:</a:t>
                </a:r>
              </a:p>
              <a:p>
                <a:pPr lvl="2"/>
                <a:r>
                  <a:rPr lang="en-US" dirty="0"/>
                  <a:t>Bounds depend on </a:t>
                </a:r>
                <a14:m>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rPr>
                      <m:t>𝑥</m:t>
                    </m:r>
                    <m:r>
                      <a:rPr lang="en-US" i="1" dirty="0" smtClean="0">
                        <a:latin typeface="Cambria Math" panose="02040503050406030204" pitchFamily="18" charset="0"/>
                      </a:rPr>
                      <m:t>||  </m:t>
                    </m:r>
                  </m:oMath>
                </a14:m>
                <a:r>
                  <a:rPr lang="en-US" dirty="0"/>
                  <a:t>(</a:t>
                </a:r>
                <a:r>
                  <a:rPr lang="en-US" dirty="0" err="1"/>
                  <a:t>Kivinen</a:t>
                </a:r>
                <a:r>
                  <a:rPr lang="en-US" dirty="0"/>
                  <a:t> / </a:t>
                </a:r>
                <a:r>
                  <a:rPr lang="en-US" dirty="0" err="1"/>
                  <a:t>Warmuth</a:t>
                </a:r>
                <a:r>
                  <a:rPr lang="en-US" dirty="0"/>
                  <a:t>, ‘95)</a:t>
                </a:r>
              </a:p>
              <a:p>
                <a:pPr lvl="2"/>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𝑀</m:t>
                        </m:r>
                      </m:e>
                      <m:sub>
                        <m:r>
                          <a:rPr lang="en-US" i="1" dirty="0" smtClean="0">
                            <a:latin typeface="Cambria Math" panose="02040503050406030204" pitchFamily="18" charset="0"/>
                          </a:rPr>
                          <m:t>𝑝</m:t>
                        </m:r>
                      </m:sub>
                    </m:sSub>
                    <m:r>
                      <a:rPr lang="en-US" i="1" dirty="0">
                        <a:latin typeface="Cambria Math" panose="02040503050406030204" pitchFamily="18" charset="0"/>
                      </a:rPr>
                      <m:t> = </m:t>
                    </m:r>
                    <m:sSubSup>
                      <m:sSubSupPr>
                        <m:ctrlPr>
                          <a:rPr lang="en-US" b="0" i="1" dirty="0" smtClean="0">
                            <a:latin typeface="Cambria Math" panose="02040503050406030204" pitchFamily="18" charset="0"/>
                          </a:rPr>
                        </m:ctrlPr>
                      </m:sSubSupPr>
                      <m:e>
                        <m:d>
                          <m:dPr>
                            <m:begChr m:val="|"/>
                            <m:endChr m:val="|"/>
                            <m:ctrlPr>
                              <a:rPr lang="en-US" i="1" dirty="0">
                                <a:latin typeface="Cambria Math" panose="02040503050406030204" pitchFamily="18" charset="0"/>
                              </a:rPr>
                            </m:ctrlPr>
                          </m:dPr>
                          <m:e>
                            <m:d>
                              <m:dPr>
                                <m:begChr m:val="|"/>
                                <m:endChr m:val="|"/>
                                <m:ctrlPr>
                                  <a:rPr lang="en-US" i="1" dirty="0">
                                    <a:latin typeface="Cambria Math" panose="02040503050406030204" pitchFamily="18" charset="0"/>
                                  </a:rPr>
                                </m:ctrlPr>
                              </m:dPr>
                              <m:e>
                                <m:r>
                                  <a:rPr lang="en-US" i="1" dirty="0">
                                    <a:latin typeface="Cambria Math" panose="02040503050406030204" pitchFamily="18" charset="0"/>
                                  </a:rPr>
                                  <m:t>𝑢</m:t>
                                </m:r>
                              </m:e>
                            </m:d>
                          </m:e>
                        </m:d>
                      </m:e>
                      <m:sub>
                        <m:r>
                          <a:rPr lang="en-US" i="1" dirty="0">
                            <a:latin typeface="Cambria Math" panose="02040503050406030204" pitchFamily="18" charset="0"/>
                          </a:rPr>
                          <m:t>2</m:t>
                        </m:r>
                      </m:sub>
                      <m:sup>
                        <m:r>
                          <a:rPr lang="en-US" i="1" dirty="0">
                            <a:latin typeface="Cambria Math" panose="02040503050406030204" pitchFamily="18" charset="0"/>
                          </a:rPr>
                          <m:t>2</m:t>
                        </m:r>
                      </m:sup>
                    </m:sSubSup>
                    <m:func>
                      <m:funcPr>
                        <m:ctrlPr>
                          <a:rPr lang="en-US" b="0" i="1" dirty="0" smtClean="0">
                            <a:latin typeface="Cambria Math" panose="02040503050406030204" pitchFamily="18" charset="0"/>
                          </a:rPr>
                        </m:ctrlPr>
                      </m:funcPr>
                      <m:fName>
                        <m:limLow>
                          <m:limLowPr>
                            <m:ctrlPr>
                              <a:rPr lang="en-US" b="0" i="1" dirty="0" smtClean="0">
                                <a:latin typeface="Cambria Math" panose="02040503050406030204" pitchFamily="18" charset="0"/>
                              </a:rPr>
                            </m:ctrlPr>
                          </m:limLowPr>
                          <m:e>
                            <m:r>
                              <m:rPr>
                                <m:sty m:val="p"/>
                              </m:rPr>
                              <a:rPr lang="en-US" i="0" dirty="0">
                                <a:latin typeface="Cambria Math" panose="02040503050406030204" pitchFamily="18" charset="0"/>
                              </a:rPr>
                              <m:t>max</m:t>
                            </m:r>
                          </m:e>
                          <m:lim>
                            <m:r>
                              <a:rPr lang="en-US" i="1" dirty="0">
                                <a:latin typeface="Cambria Math" panose="02040503050406030204" pitchFamily="18" charset="0"/>
                              </a:rPr>
                              <m:t>𝑖</m:t>
                            </m:r>
                          </m:lim>
                        </m:limLow>
                      </m:fName>
                      <m:e>
                        <m:sSubSup>
                          <m:sSubSupPr>
                            <m:ctrlPr>
                              <a:rPr lang="en-US" i="1" dirty="0">
                                <a:latin typeface="Cambria Math" panose="02040503050406030204" pitchFamily="18" charset="0"/>
                              </a:rPr>
                            </m:ctrlPr>
                          </m:sSubSupPr>
                          <m:e>
                            <m:d>
                              <m:dPr>
                                <m:begChr m:val="|"/>
                                <m:endChr m:val="|"/>
                                <m:ctrlPr>
                                  <a:rPr lang="en-US" i="1" dirty="0">
                                    <a:latin typeface="Cambria Math" panose="02040503050406030204" pitchFamily="18" charset="0"/>
                                  </a:rPr>
                                </m:ctrlPr>
                              </m:dPr>
                              <m:e>
                                <m:d>
                                  <m:dPr>
                                    <m:begChr m:val="|"/>
                                    <m:endChr m:val="|"/>
                                    <m:ctrlPr>
                                      <a:rPr lang="en-US" i="1" dirty="0">
                                        <a:latin typeface="Cambria Math" panose="02040503050406030204" pitchFamily="18" charset="0"/>
                                      </a:rPr>
                                    </m:ctrlPr>
                                  </m:dPr>
                                  <m:e>
                                    <m:sSup>
                                      <m:sSupPr>
                                        <m:ctrlPr>
                                          <a:rPr lang="en-US" b="0" i="1" dirty="0" smtClean="0">
                                            <a:latin typeface="Cambria Math" panose="02040503050406030204" pitchFamily="18" charset="0"/>
                                          </a:rPr>
                                        </m:ctrlPr>
                                      </m:sSupPr>
                                      <m:e>
                                        <m:r>
                                          <a:rPr lang="en-US" i="1" dirty="0">
                                            <a:latin typeface="Cambria Math" panose="02040503050406030204" pitchFamily="18" charset="0"/>
                                          </a:rPr>
                                          <m:t>𝑥</m:t>
                                        </m:r>
                                      </m:e>
                                      <m:sup>
                                        <m:d>
                                          <m:dPr>
                                            <m:ctrlPr>
                                              <a:rPr lang="en-US" i="1" dirty="0">
                                                <a:latin typeface="Cambria Math" panose="02040503050406030204" pitchFamily="18" charset="0"/>
                                              </a:rPr>
                                            </m:ctrlPr>
                                          </m:dPr>
                                          <m:e>
                                            <m:r>
                                              <a:rPr lang="en-US" i="1" dirty="0">
                                                <a:latin typeface="Cambria Math" panose="02040503050406030204" pitchFamily="18" charset="0"/>
                                              </a:rPr>
                                              <m:t>𝑖</m:t>
                                            </m:r>
                                          </m:e>
                                        </m:d>
                                      </m:sup>
                                    </m:sSup>
                                  </m:e>
                                </m:d>
                              </m:e>
                            </m:d>
                          </m:e>
                          <m:sub>
                            <m:r>
                              <a:rPr lang="en-US" i="1" dirty="0">
                                <a:latin typeface="Cambria Math" panose="02040503050406030204" pitchFamily="18" charset="0"/>
                              </a:rPr>
                              <m:t>2</m:t>
                            </m:r>
                          </m:sub>
                          <m:sup>
                            <m:r>
                              <a:rPr lang="en-US" i="1" dirty="0">
                                <a:latin typeface="Cambria Math" panose="02040503050406030204" pitchFamily="18" charset="0"/>
                              </a:rPr>
                              <m:t>2</m:t>
                            </m:r>
                          </m:sup>
                        </m:sSubSup>
                      </m:e>
                    </m:func>
                    <m:r>
                      <a:rPr lang="en-US" i="1" dirty="0">
                        <a:latin typeface="Cambria Math" panose="02040503050406030204" pitchFamily="18" charset="0"/>
                      </a:rPr>
                      <m:t>/</m:t>
                    </m:r>
                    <m:func>
                      <m:funcPr>
                        <m:ctrlPr>
                          <a:rPr lang="en-US" b="0" i="1" dirty="0" smtClean="0">
                            <a:latin typeface="Cambria Math" panose="02040503050406030204" pitchFamily="18" charset="0"/>
                          </a:rPr>
                        </m:ctrlPr>
                      </m:funcPr>
                      <m:fName>
                        <m:limLow>
                          <m:limLowPr>
                            <m:ctrlPr>
                              <a:rPr lang="en-US" b="0" i="1" dirty="0" smtClean="0">
                                <a:latin typeface="Cambria Math" panose="02040503050406030204" pitchFamily="18" charset="0"/>
                              </a:rPr>
                            </m:ctrlPr>
                          </m:limLowPr>
                          <m:e>
                            <m:r>
                              <m:rPr>
                                <m:sty m:val="p"/>
                              </m:rPr>
                              <a:rPr lang="en-US" i="0" dirty="0">
                                <a:latin typeface="Cambria Math" panose="02040503050406030204" pitchFamily="18" charset="0"/>
                              </a:rPr>
                              <m:t>min</m:t>
                            </m:r>
                          </m:e>
                          <m:lim>
                            <m:r>
                              <a:rPr lang="en-US" i="1" dirty="0">
                                <a:latin typeface="Cambria Math" panose="02040503050406030204" pitchFamily="18" charset="0"/>
                              </a:rPr>
                              <m:t>𝑖</m:t>
                            </m:r>
                          </m:lim>
                        </m:limLow>
                      </m:fName>
                      <m:e>
                        <m:sSup>
                          <m:sSupPr>
                            <m:ctrlPr>
                              <a:rPr lang="en-US" i="1" dirty="0">
                                <a:latin typeface="Cambria Math" panose="02040503050406030204" pitchFamily="18" charset="0"/>
                              </a:rPr>
                            </m:ctrlPr>
                          </m:sSupPr>
                          <m:e>
                            <m:d>
                              <m:dPr>
                                <m:ctrlPr>
                                  <a:rPr lang="en-US" i="1" dirty="0">
                                    <a:latin typeface="Cambria Math" panose="02040503050406030204" pitchFamily="18" charset="0"/>
                                  </a:rPr>
                                </m:ctrlPr>
                              </m:dPr>
                              <m:e>
                                <m:r>
                                  <a:rPr lang="en-US" i="1" dirty="0">
                                    <a:latin typeface="Cambria Math" panose="02040503050406030204" pitchFamily="18" charset="0"/>
                                  </a:rPr>
                                  <m:t>𝑢</m:t>
                                </m:r>
                                <m:r>
                                  <a:rPr lang="en-US" i="1" dirty="0">
                                    <a:latin typeface="Cambria Math" panose="02040503050406030204" pitchFamily="18" charset="0"/>
                                  </a:rPr>
                                  <m:t> </m:t>
                                </m:r>
                                <m:sSup>
                                  <m:sSupPr>
                                    <m:ctrlPr>
                                      <a:rPr lang="en-US" b="0" i="1" dirty="0" smtClean="0">
                                        <a:latin typeface="Cambria Math" panose="02040503050406030204" pitchFamily="18" charset="0"/>
                                      </a:rPr>
                                    </m:ctrlPr>
                                  </m:sSupPr>
                                  <m:e>
                                    <m:r>
                                      <a:rPr lang="en-US" i="1" dirty="0">
                                        <a:latin typeface="Cambria Math" panose="02040503050406030204" pitchFamily="18" charset="0"/>
                                      </a:rPr>
                                      <m:t>𝑥</m:t>
                                    </m:r>
                                  </m:e>
                                  <m:sup>
                                    <m:d>
                                      <m:dPr>
                                        <m:ctrlPr>
                                          <a:rPr lang="en-US" i="1" dirty="0">
                                            <a:latin typeface="Cambria Math" panose="02040503050406030204" pitchFamily="18" charset="0"/>
                                          </a:rPr>
                                        </m:ctrlPr>
                                      </m:dPr>
                                      <m:e>
                                        <m:r>
                                          <a:rPr lang="en-US" i="1" dirty="0">
                                            <a:latin typeface="Cambria Math" panose="02040503050406030204" pitchFamily="18" charset="0"/>
                                          </a:rPr>
                                          <m:t>𝑖</m:t>
                                        </m:r>
                                      </m:e>
                                    </m:d>
                                  </m:sup>
                                </m:sSup>
                              </m:e>
                            </m:d>
                          </m:e>
                          <m:sup>
                            <m:r>
                              <a:rPr lang="en-US" i="1" dirty="0">
                                <a:latin typeface="Cambria Math" panose="02040503050406030204" pitchFamily="18" charset="0"/>
                              </a:rPr>
                              <m:t>2</m:t>
                            </m:r>
                          </m:sup>
                        </m:sSup>
                      </m:e>
                    </m:func>
                  </m:oMath>
                </a14:m>
                <a:endParaRPr lang="en-US" dirty="0"/>
              </a:p>
              <a:p>
                <a:pPr lvl="2"/>
                <a:r>
                  <a:rPr lang="en-US" dirty="0"/>
                  <a:t>Advantage with few active features per example</a:t>
                </a:r>
              </a:p>
            </p:txBody>
          </p:sp>
        </mc:Choice>
        <mc:Fallback xmlns="">
          <p:sp>
            <p:nvSpPr>
              <p:cNvPr id="921603" name="Rectangle 3"/>
              <p:cNvSpPr>
                <a:spLocks noGrp="1" noRot="1" noChangeAspect="1" noMove="1" noResize="1" noEditPoints="1" noAdjustHandles="1" noChangeArrowheads="1" noChangeShapeType="1" noTextEdit="1"/>
              </p:cNvSpPr>
              <p:nvPr>
                <p:ph idx="1"/>
              </p:nvPr>
            </p:nvSpPr>
            <p:spPr>
              <a:xfrm>
                <a:off x="430464" y="902369"/>
                <a:ext cx="8229600" cy="3796630"/>
              </a:xfrm>
              <a:blipFill>
                <a:blip r:embed="rId3"/>
                <a:stretch>
                  <a:fillRect l="-370" t="-16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21604" name="Text Box 4"/>
              <p:cNvSpPr txBox="1">
                <a:spLocks noChangeArrowheads="1"/>
              </p:cNvSpPr>
              <p:nvPr/>
            </p:nvSpPr>
            <p:spPr bwMode="auto">
              <a:xfrm>
                <a:off x="1924050" y="1176447"/>
                <a:ext cx="5505450" cy="1027076"/>
              </a:xfrm>
              <a:prstGeom prst="rect">
                <a:avLst/>
              </a:prstGeom>
              <a:noFill/>
              <a:ln w="9525">
                <a:solidFill>
                  <a:schemeClr val="accent2"/>
                </a:solidFill>
                <a:miter lim="800000"/>
                <a:headEnd/>
                <a:tailEnd/>
              </a:ln>
              <a:effectLst/>
              <a:extLst>
                <a:ext uri="{909E8E84-426E-40DD-AFC4-6F175D3DCCD1}">
                  <a14:hiddenFill>
                    <a:solidFill>
                      <a:schemeClr val="accent1"/>
                    </a:solidFill>
                  </a14:hiddenFill>
                </a:ext>
                <a:ext uri="{AF507438-7753-43E0-B8FC-AC1667EBCBE1}">
                  <a14:hiddenEffects>
                    <a:effectLst>
                      <a:outerShdw dist="35921" dir="2700000" algn="ctr" rotWithShape="0">
                        <a:schemeClr val="bg2"/>
                      </a:outerShdw>
                    </a:effectLst>
                  </a14:hiddenEffects>
                </a:ext>
              </a:extLst>
            </p:spPr>
            <p:txBody>
              <a:bodyPr wrap="square">
                <a:spAutoFit/>
              </a:bodyPr>
              <a:lstStyle/>
              <a:p>
                <a:r>
                  <a:rPr lang="en-US" sz="1350" dirty="0"/>
                  <a:t>The </a:t>
                </a:r>
                <a14:m>
                  <m:oMath xmlns:m="http://schemas.openxmlformats.org/officeDocument/2006/math">
                    <m:r>
                      <a:rPr lang="en-US" sz="1350" i="1" dirty="0" smtClean="0">
                        <a:latin typeface="Cambria Math" panose="02040503050406030204" pitchFamily="18" charset="0"/>
                      </a:rPr>
                      <m:t>𝑙</m:t>
                    </m:r>
                    <m:r>
                      <a:rPr lang="en-US" sz="1350" i="1" baseline="-25000" dirty="0">
                        <a:latin typeface="Cambria Math" panose="02040503050406030204" pitchFamily="18" charset="0"/>
                      </a:rPr>
                      <m:t>1</m:t>
                    </m:r>
                  </m:oMath>
                </a14:m>
                <a:r>
                  <a:rPr lang="en-US" sz="1350" dirty="0"/>
                  <a:t> norm: </a:t>
                </a:r>
                <a14:m>
                  <m:oMath xmlns:m="http://schemas.openxmlformats.org/officeDocument/2006/math">
                    <m:sSub>
                      <m:sSubPr>
                        <m:ctrlPr>
                          <a:rPr lang="en-US" sz="1350" b="0" i="1" dirty="0" smtClean="0">
                            <a:latin typeface="Cambria Math" panose="02040503050406030204" pitchFamily="18" charset="0"/>
                          </a:rPr>
                        </m:ctrlPr>
                      </m:sSubPr>
                      <m:e>
                        <m:d>
                          <m:dPr>
                            <m:begChr m:val="|"/>
                            <m:endChr m:val="|"/>
                            <m:ctrlPr>
                              <a:rPr lang="en-US" sz="1350" i="1" dirty="0" smtClean="0">
                                <a:latin typeface="Cambria Math" panose="02040503050406030204" pitchFamily="18" charset="0"/>
                              </a:rPr>
                            </m:ctrlPr>
                          </m:dPr>
                          <m:e>
                            <m:d>
                              <m:dPr>
                                <m:begChr m:val="|"/>
                                <m:endChr m:val="|"/>
                                <m:ctrlPr>
                                  <a:rPr lang="en-US" sz="1350" i="1" dirty="0" smtClean="0">
                                    <a:latin typeface="Cambria Math" panose="02040503050406030204" pitchFamily="18" charset="0"/>
                                  </a:rPr>
                                </m:ctrlPr>
                              </m:dPr>
                              <m:e>
                                <m:r>
                                  <a:rPr lang="en-US" sz="1350" i="1" dirty="0" smtClean="0">
                                    <a:latin typeface="Cambria Math" panose="02040503050406030204" pitchFamily="18" charset="0"/>
                                  </a:rPr>
                                  <m:t>𝑥</m:t>
                                </m:r>
                              </m:e>
                            </m:d>
                          </m:e>
                        </m:d>
                      </m:e>
                      <m:sub>
                        <m:r>
                          <a:rPr lang="en-US" sz="1350" i="1" dirty="0" smtClean="0">
                            <a:latin typeface="Cambria Math" panose="02040503050406030204" pitchFamily="18" charset="0"/>
                          </a:rPr>
                          <m:t>1</m:t>
                        </m:r>
                      </m:sub>
                    </m:sSub>
                    <m:r>
                      <a:rPr lang="en-US" sz="1350" i="1" dirty="0" smtClean="0">
                        <a:latin typeface="Cambria Math" panose="02040503050406030204" pitchFamily="18" charset="0"/>
                      </a:rPr>
                      <m:t> =</m:t>
                    </m:r>
                    <m:nary>
                      <m:naryPr>
                        <m:chr m:val="∑"/>
                        <m:supHide m:val="on"/>
                        <m:ctrlPr>
                          <a:rPr lang="en-US" sz="1350" b="0" i="1" dirty="0" smtClean="0">
                            <a:latin typeface="Cambria Math" panose="02040503050406030204" pitchFamily="18" charset="0"/>
                          </a:rPr>
                        </m:ctrlPr>
                      </m:naryPr>
                      <m:sub>
                        <m:r>
                          <a:rPr lang="en-US" sz="1350" b="0" i="1" dirty="0" smtClean="0">
                            <a:latin typeface="Cambria Math" panose="02040503050406030204" pitchFamily="18" charset="0"/>
                          </a:rPr>
                          <m:t>𝑖</m:t>
                        </m:r>
                      </m:sub>
                      <m:sup/>
                      <m:e>
                        <m:r>
                          <a:rPr lang="en-US" sz="1350" i="1" dirty="0">
                            <a:latin typeface="Cambria Math" panose="02040503050406030204" pitchFamily="18" charset="0"/>
                          </a:rPr>
                          <m:t>|</m:t>
                        </m:r>
                        <m:sSub>
                          <m:sSubPr>
                            <m:ctrlPr>
                              <a:rPr lang="en-US" sz="1350" i="1" dirty="0">
                                <a:latin typeface="Cambria Math" panose="02040503050406030204" pitchFamily="18" charset="0"/>
                              </a:rPr>
                            </m:ctrlPr>
                          </m:sSubPr>
                          <m:e>
                            <m:r>
                              <a:rPr lang="en-US" sz="1350" i="1" dirty="0" err="1">
                                <a:latin typeface="Cambria Math" panose="02040503050406030204" pitchFamily="18" charset="0"/>
                              </a:rPr>
                              <m:t>𝑥</m:t>
                            </m:r>
                          </m:e>
                          <m:sub>
                            <m:r>
                              <a:rPr lang="en-US" sz="1350" i="1" dirty="0" err="1">
                                <a:latin typeface="Cambria Math" panose="02040503050406030204" pitchFamily="18" charset="0"/>
                              </a:rPr>
                              <m:t>𝑖</m:t>
                            </m:r>
                          </m:sub>
                        </m:sSub>
                        <m:r>
                          <a:rPr lang="en-US" sz="1350" i="1" dirty="0">
                            <a:latin typeface="Cambria Math" panose="02040503050406030204" pitchFamily="18" charset="0"/>
                          </a:rPr>
                          <m:t>|</m:t>
                        </m:r>
                      </m:e>
                    </m:nary>
                    <m:r>
                      <a:rPr lang="en-US" sz="1350" i="1" dirty="0">
                        <a:latin typeface="Cambria Math" panose="02040503050406030204" pitchFamily="18" charset="0"/>
                      </a:rPr>
                      <m:t>              </m:t>
                    </m:r>
                  </m:oMath>
                </a14:m>
                <a:r>
                  <a:rPr lang="en-US" sz="1350" dirty="0"/>
                  <a:t>The </a:t>
                </a:r>
                <a14:m>
                  <m:oMath xmlns:m="http://schemas.openxmlformats.org/officeDocument/2006/math">
                    <m:r>
                      <a:rPr lang="en-US" sz="1350" i="1" dirty="0" smtClean="0">
                        <a:latin typeface="Cambria Math" panose="02040503050406030204" pitchFamily="18" charset="0"/>
                      </a:rPr>
                      <m:t>𝑙</m:t>
                    </m:r>
                    <m:r>
                      <a:rPr lang="en-US" sz="1350" i="1" baseline="-25000" dirty="0">
                        <a:latin typeface="Cambria Math" panose="02040503050406030204" pitchFamily="18" charset="0"/>
                      </a:rPr>
                      <m:t>2</m:t>
                    </m:r>
                  </m:oMath>
                </a14:m>
                <a:r>
                  <a:rPr lang="en-US" sz="1350" dirty="0"/>
                  <a:t> norm: </a:t>
                </a:r>
                <a14:m>
                  <m:oMath xmlns:m="http://schemas.openxmlformats.org/officeDocument/2006/math">
                    <m:sSub>
                      <m:sSubPr>
                        <m:ctrlPr>
                          <a:rPr lang="en-US" sz="1350" b="0" i="1" dirty="0" smtClean="0">
                            <a:latin typeface="Cambria Math" panose="02040503050406030204" pitchFamily="18" charset="0"/>
                          </a:rPr>
                        </m:ctrlPr>
                      </m:sSubPr>
                      <m:e>
                        <m:d>
                          <m:dPr>
                            <m:begChr m:val="|"/>
                            <m:endChr m:val="|"/>
                            <m:ctrlPr>
                              <a:rPr lang="en-US" sz="1350" i="1" dirty="0" smtClean="0">
                                <a:latin typeface="Cambria Math" panose="02040503050406030204" pitchFamily="18" charset="0"/>
                              </a:rPr>
                            </m:ctrlPr>
                          </m:dPr>
                          <m:e>
                            <m:d>
                              <m:dPr>
                                <m:begChr m:val="|"/>
                                <m:endChr m:val="|"/>
                                <m:ctrlPr>
                                  <a:rPr lang="en-US" sz="1350" i="1" dirty="0" smtClean="0">
                                    <a:latin typeface="Cambria Math" panose="02040503050406030204" pitchFamily="18" charset="0"/>
                                  </a:rPr>
                                </m:ctrlPr>
                              </m:dPr>
                              <m:e>
                                <m:r>
                                  <a:rPr lang="en-US" sz="1350" i="1" dirty="0" smtClean="0">
                                    <a:latin typeface="Cambria Math" panose="02040503050406030204" pitchFamily="18" charset="0"/>
                                  </a:rPr>
                                  <m:t>𝑥</m:t>
                                </m:r>
                              </m:e>
                            </m:d>
                          </m:e>
                        </m:d>
                      </m:e>
                      <m:sub>
                        <m:r>
                          <a:rPr lang="en-US" sz="1350" i="1" dirty="0" smtClean="0">
                            <a:latin typeface="Cambria Math" panose="02040503050406030204" pitchFamily="18" charset="0"/>
                          </a:rPr>
                          <m:t>2</m:t>
                        </m:r>
                      </m:sub>
                    </m:sSub>
                    <m:sSup>
                      <m:sSupPr>
                        <m:ctrlPr>
                          <a:rPr lang="en-US" sz="1350" i="1" dirty="0">
                            <a:latin typeface="Cambria Math" panose="02040503050406030204" pitchFamily="18" charset="0"/>
                          </a:rPr>
                        </m:ctrlPr>
                      </m:sSupPr>
                      <m:e>
                        <m:r>
                          <a:rPr lang="en-US" sz="1350" i="1" dirty="0">
                            <a:latin typeface="Cambria Math" panose="02040503050406030204" pitchFamily="18" charset="0"/>
                          </a:rPr>
                          <m:t>(</m:t>
                        </m:r>
                        <m:nary>
                          <m:naryPr>
                            <m:chr m:val="∑"/>
                            <m:ctrlPr>
                              <a:rPr lang="en-US" sz="1350" i="1" dirty="0">
                                <a:latin typeface="Cambria Math" panose="02040503050406030204" pitchFamily="18" charset="0"/>
                              </a:rPr>
                            </m:ctrlPr>
                          </m:naryPr>
                          <m:sub>
                            <m:r>
                              <a:rPr lang="en-US" sz="1350" i="1" dirty="0">
                                <a:latin typeface="Cambria Math" panose="02040503050406030204" pitchFamily="18" charset="0"/>
                              </a:rPr>
                              <m:t>1</m:t>
                            </m:r>
                          </m:sub>
                          <m:sup>
                            <m:r>
                              <a:rPr lang="en-US" sz="1350" i="1" dirty="0">
                                <a:latin typeface="Cambria Math" panose="02040503050406030204" pitchFamily="18" charset="0"/>
                              </a:rPr>
                              <m:t>𝑛</m:t>
                            </m:r>
                          </m:sup>
                          <m:e>
                            <m:sSup>
                              <m:sSupPr>
                                <m:ctrlPr>
                                  <a:rPr lang="en-US" sz="1350" i="1" dirty="0">
                                    <a:latin typeface="Cambria Math" panose="02040503050406030204" pitchFamily="18" charset="0"/>
                                  </a:rPr>
                                </m:ctrlPr>
                              </m:sSupPr>
                              <m:e>
                                <m:d>
                                  <m:dPr>
                                    <m:begChr m:val="|"/>
                                    <m:endChr m:val="|"/>
                                    <m:ctrlPr>
                                      <a:rPr lang="en-US" sz="1350" i="1" dirty="0">
                                        <a:latin typeface="Cambria Math" panose="02040503050406030204" pitchFamily="18" charset="0"/>
                                      </a:rPr>
                                    </m:ctrlPr>
                                  </m:dPr>
                                  <m:e>
                                    <m:sSub>
                                      <m:sSubPr>
                                        <m:ctrlPr>
                                          <a:rPr lang="en-US" sz="1350" i="1" dirty="0">
                                            <a:latin typeface="Cambria Math" panose="02040503050406030204" pitchFamily="18" charset="0"/>
                                          </a:rPr>
                                        </m:ctrlPr>
                                      </m:sSubPr>
                                      <m:e>
                                        <m:r>
                                          <a:rPr lang="en-US" sz="1350" i="1" dirty="0">
                                            <a:latin typeface="Cambria Math" panose="02040503050406030204" pitchFamily="18" charset="0"/>
                                          </a:rPr>
                                          <m:t>𝑥</m:t>
                                        </m:r>
                                      </m:e>
                                      <m:sub>
                                        <m:r>
                                          <a:rPr lang="en-US" sz="1350" i="1" dirty="0">
                                            <a:latin typeface="Cambria Math" panose="02040503050406030204" pitchFamily="18" charset="0"/>
                                          </a:rPr>
                                          <m:t>𝑖</m:t>
                                        </m:r>
                                      </m:sub>
                                    </m:sSub>
                                  </m:e>
                                </m:d>
                              </m:e>
                              <m:sup>
                                <m:r>
                                  <a:rPr lang="en-US" sz="1350" i="1" dirty="0">
                                    <a:latin typeface="Cambria Math" panose="02040503050406030204" pitchFamily="18" charset="0"/>
                                  </a:rPr>
                                  <m:t>2</m:t>
                                </m:r>
                              </m:sup>
                            </m:sSup>
                            <m:r>
                              <a:rPr lang="en-US" sz="1350" i="1" dirty="0">
                                <a:latin typeface="Cambria Math" panose="02040503050406030204" pitchFamily="18" charset="0"/>
                              </a:rPr>
                              <m:t>)</m:t>
                            </m:r>
                          </m:e>
                        </m:nary>
                      </m:e>
                      <m:sup>
                        <m:r>
                          <a:rPr lang="en-US" sz="1350" i="1" dirty="0">
                            <a:latin typeface="Cambria Math" panose="02040503050406030204" pitchFamily="18" charset="0"/>
                          </a:rPr>
                          <m:t>1/</m:t>
                        </m:r>
                        <m:r>
                          <a:rPr lang="en-US" sz="1350" b="0" i="1" dirty="0" smtClean="0">
                            <a:latin typeface="Cambria Math" panose="02040503050406030204" pitchFamily="18" charset="0"/>
                          </a:rPr>
                          <m:t>2</m:t>
                        </m:r>
                      </m:sup>
                    </m:sSup>
                  </m:oMath>
                </a14:m>
                <a:endParaRPr lang="en-US" sz="1350" dirty="0"/>
              </a:p>
              <a:p>
                <a:endParaRPr lang="en-US" sz="1350" dirty="0"/>
              </a:p>
              <a:p>
                <a:r>
                  <a:rPr lang="en-US" sz="1350" dirty="0"/>
                  <a:t>The</a:t>
                </a:r>
                <a14:m>
                  <m:oMath xmlns:m="http://schemas.openxmlformats.org/officeDocument/2006/math">
                    <m:r>
                      <a:rPr lang="en-US" sz="1350" i="1" dirty="0" smtClean="0">
                        <a:latin typeface="Cambria Math" panose="02040503050406030204" pitchFamily="18" charset="0"/>
                      </a:rPr>
                      <m:t> </m:t>
                    </m:r>
                    <m:r>
                      <a:rPr lang="en-US" sz="1350" i="1" dirty="0" err="1">
                        <a:latin typeface="Cambria Math" panose="02040503050406030204" pitchFamily="18" charset="0"/>
                      </a:rPr>
                      <m:t>𝑙</m:t>
                    </m:r>
                    <m:r>
                      <a:rPr lang="en-US" sz="1350" i="1" baseline="-25000" dirty="0" err="1">
                        <a:latin typeface="Cambria Math" panose="02040503050406030204" pitchFamily="18" charset="0"/>
                      </a:rPr>
                      <m:t>𝑝</m:t>
                    </m:r>
                    <m:r>
                      <a:rPr lang="en-US" sz="1350" i="1" dirty="0">
                        <a:latin typeface="Cambria Math" panose="02040503050406030204" pitchFamily="18" charset="0"/>
                      </a:rPr>
                      <m:t> </m:t>
                    </m:r>
                  </m:oMath>
                </a14:m>
                <a:r>
                  <a:rPr lang="en-US" sz="1350" dirty="0"/>
                  <a:t>norm: </a:t>
                </a:r>
                <a14:m>
                  <m:oMath xmlns:m="http://schemas.openxmlformats.org/officeDocument/2006/math">
                    <m:r>
                      <a:rPr lang="en-US" sz="1350" i="1" dirty="0" smtClean="0">
                        <a:latin typeface="Cambria Math" panose="02040503050406030204" pitchFamily="18" charset="0"/>
                      </a:rPr>
                      <m:t>||</m:t>
                    </m:r>
                    <m:r>
                      <a:rPr lang="en-US" sz="1350" i="1" dirty="0" smtClean="0">
                        <a:latin typeface="Cambria Math" panose="02040503050406030204" pitchFamily="18" charset="0"/>
                      </a:rPr>
                      <m:t>𝑥</m:t>
                    </m:r>
                    <m:r>
                      <a:rPr lang="en-US" sz="1350" i="1" dirty="0" smtClean="0">
                        <a:latin typeface="Cambria Math" panose="02040503050406030204" pitchFamily="18" charset="0"/>
                      </a:rPr>
                      <m:t>||</m:t>
                    </m:r>
                    <m:r>
                      <a:rPr lang="en-US" sz="1350" i="1" baseline="-25000" dirty="0">
                        <a:latin typeface="Cambria Math" panose="02040503050406030204" pitchFamily="18" charset="0"/>
                      </a:rPr>
                      <m:t>𝑝</m:t>
                    </m:r>
                    <m:r>
                      <a:rPr lang="en-US" sz="1350" i="1" dirty="0">
                        <a:latin typeface="Cambria Math" panose="02040503050406030204" pitchFamily="18" charset="0"/>
                      </a:rPr>
                      <m:t> = </m:t>
                    </m:r>
                    <m:sSup>
                      <m:sSupPr>
                        <m:ctrlPr>
                          <a:rPr lang="en-US" sz="1350" b="0" i="1" dirty="0" smtClean="0">
                            <a:latin typeface="Cambria Math" panose="02040503050406030204" pitchFamily="18" charset="0"/>
                          </a:rPr>
                        </m:ctrlPr>
                      </m:sSupPr>
                      <m:e>
                        <m:r>
                          <a:rPr lang="en-US" sz="1350" b="0" i="1" dirty="0" smtClean="0">
                            <a:latin typeface="Cambria Math" panose="02040503050406030204" pitchFamily="18" charset="0"/>
                          </a:rPr>
                          <m:t>(</m:t>
                        </m:r>
                        <m:nary>
                          <m:naryPr>
                            <m:chr m:val="∑"/>
                            <m:ctrlPr>
                              <a:rPr lang="en-US" sz="1350" b="0" i="1" dirty="0" smtClean="0">
                                <a:latin typeface="Cambria Math" panose="02040503050406030204" pitchFamily="18" charset="0"/>
                              </a:rPr>
                            </m:ctrlPr>
                          </m:naryPr>
                          <m:sub>
                            <m:r>
                              <a:rPr lang="en-US" sz="1350" b="0" i="1" dirty="0" smtClean="0">
                                <a:latin typeface="Cambria Math" panose="02040503050406030204" pitchFamily="18" charset="0"/>
                              </a:rPr>
                              <m:t>1</m:t>
                            </m:r>
                          </m:sub>
                          <m:sup>
                            <m:r>
                              <a:rPr lang="en-US" sz="1350" b="0" i="1" dirty="0" smtClean="0">
                                <a:latin typeface="Cambria Math" panose="02040503050406030204" pitchFamily="18" charset="0"/>
                              </a:rPr>
                              <m:t>𝑛</m:t>
                            </m:r>
                          </m:sup>
                          <m:e>
                            <m:sSup>
                              <m:sSupPr>
                                <m:ctrlPr>
                                  <a:rPr lang="en-US" sz="1350" b="0" i="1" dirty="0" smtClean="0">
                                    <a:latin typeface="Cambria Math" panose="02040503050406030204" pitchFamily="18" charset="0"/>
                                  </a:rPr>
                                </m:ctrlPr>
                              </m:sSupPr>
                              <m:e>
                                <m:d>
                                  <m:dPr>
                                    <m:begChr m:val="|"/>
                                    <m:endChr m:val="|"/>
                                    <m:ctrlPr>
                                      <a:rPr lang="en-US" sz="1350" b="0" i="1" dirty="0" smtClean="0">
                                        <a:latin typeface="Cambria Math" panose="02040503050406030204" pitchFamily="18" charset="0"/>
                                      </a:rPr>
                                    </m:ctrlPr>
                                  </m:dPr>
                                  <m:e>
                                    <m:sSub>
                                      <m:sSubPr>
                                        <m:ctrlPr>
                                          <a:rPr lang="en-US" sz="1350" b="0" i="1" dirty="0" smtClean="0">
                                            <a:latin typeface="Cambria Math" panose="02040503050406030204" pitchFamily="18" charset="0"/>
                                          </a:rPr>
                                        </m:ctrlPr>
                                      </m:sSubPr>
                                      <m:e>
                                        <m:r>
                                          <a:rPr lang="en-US" sz="1350" b="0" i="1" dirty="0" smtClean="0">
                                            <a:latin typeface="Cambria Math" panose="02040503050406030204" pitchFamily="18" charset="0"/>
                                          </a:rPr>
                                          <m:t>𝑥</m:t>
                                        </m:r>
                                      </m:e>
                                      <m:sub>
                                        <m:r>
                                          <a:rPr lang="en-US" sz="1350" b="0" i="1" dirty="0" smtClean="0">
                                            <a:latin typeface="Cambria Math" panose="02040503050406030204" pitchFamily="18" charset="0"/>
                                          </a:rPr>
                                          <m:t>𝑖</m:t>
                                        </m:r>
                                      </m:sub>
                                    </m:sSub>
                                  </m:e>
                                </m:d>
                              </m:e>
                              <m:sup>
                                <m:r>
                                  <a:rPr lang="en-US" sz="1350" b="0" i="1" dirty="0" smtClean="0">
                                    <a:latin typeface="Cambria Math" panose="02040503050406030204" pitchFamily="18" charset="0"/>
                                  </a:rPr>
                                  <m:t>𝑝</m:t>
                                </m:r>
                              </m:sup>
                            </m:sSup>
                            <m:r>
                              <a:rPr lang="en-US" sz="1350" b="0" i="1" dirty="0" smtClean="0">
                                <a:latin typeface="Cambria Math" panose="02040503050406030204" pitchFamily="18" charset="0"/>
                              </a:rPr>
                              <m:t>)</m:t>
                            </m:r>
                          </m:e>
                        </m:nary>
                      </m:e>
                      <m:sup>
                        <m:r>
                          <a:rPr lang="en-US" sz="1350" b="0" i="1" dirty="0" smtClean="0">
                            <a:latin typeface="Cambria Math" panose="02040503050406030204" pitchFamily="18" charset="0"/>
                          </a:rPr>
                          <m:t>1/</m:t>
                        </m:r>
                        <m:r>
                          <a:rPr lang="en-US" sz="1350" b="0" i="1" dirty="0" smtClean="0">
                            <a:latin typeface="Cambria Math" panose="02040503050406030204" pitchFamily="18" charset="0"/>
                          </a:rPr>
                          <m:t>𝑝</m:t>
                        </m:r>
                      </m:sup>
                    </m:sSup>
                    <m:r>
                      <a:rPr lang="en-US" sz="1350" i="1" baseline="15000" dirty="0">
                        <a:latin typeface="Cambria Math" panose="02040503050406030204" pitchFamily="18" charset="0"/>
                      </a:rPr>
                      <m:t>       </m:t>
                    </m:r>
                  </m:oMath>
                </a14:m>
                <a:r>
                  <a:rPr lang="en-US" sz="1350" dirty="0"/>
                  <a:t>The</a:t>
                </a:r>
                <a14:m>
                  <m:oMath xmlns:m="http://schemas.openxmlformats.org/officeDocument/2006/math">
                    <m:r>
                      <a:rPr lang="en-US" sz="1350" i="1" dirty="0" smtClean="0">
                        <a:latin typeface="Cambria Math" panose="02040503050406030204" pitchFamily="18" charset="0"/>
                      </a:rPr>
                      <m:t> </m:t>
                    </m:r>
                    <m:sSub>
                      <m:sSubPr>
                        <m:ctrlPr>
                          <a:rPr lang="en-US" sz="1350" b="0" i="1" dirty="0" smtClean="0">
                            <a:latin typeface="Cambria Math" panose="02040503050406030204" pitchFamily="18" charset="0"/>
                          </a:rPr>
                        </m:ctrlPr>
                      </m:sSubPr>
                      <m:e>
                        <m:r>
                          <a:rPr lang="en-US" sz="1350" i="1" dirty="0" smtClean="0">
                            <a:latin typeface="Cambria Math" panose="02040503050406030204" pitchFamily="18" charset="0"/>
                          </a:rPr>
                          <m:t>𝑙</m:t>
                        </m:r>
                      </m:e>
                      <m:sub>
                        <m:r>
                          <a:rPr lang="en-US" sz="1350" b="0" i="1" dirty="0" smtClean="0">
                            <a:latin typeface="Cambria Math" panose="02040503050406030204" pitchFamily="18" charset="0"/>
                          </a:rPr>
                          <m:t>∞</m:t>
                        </m:r>
                      </m:sub>
                    </m:sSub>
                    <m:r>
                      <a:rPr lang="en-US" sz="1350" i="1" dirty="0" smtClean="0">
                        <a:latin typeface="Cambria Math" panose="02040503050406030204" pitchFamily="18" charset="0"/>
                      </a:rPr>
                      <m:t> </m:t>
                    </m:r>
                  </m:oMath>
                </a14:m>
                <a:r>
                  <a:rPr lang="en-US" sz="1350" dirty="0"/>
                  <a:t>norm: </a:t>
                </a:r>
                <a14:m>
                  <m:oMath xmlns:m="http://schemas.openxmlformats.org/officeDocument/2006/math">
                    <m:sSub>
                      <m:sSubPr>
                        <m:ctrlPr>
                          <a:rPr lang="en-US" sz="1350" b="0" i="1" dirty="0" smtClean="0">
                            <a:latin typeface="Cambria Math" panose="02040503050406030204" pitchFamily="18" charset="0"/>
                          </a:rPr>
                        </m:ctrlPr>
                      </m:sSubPr>
                      <m:e>
                        <m:d>
                          <m:dPr>
                            <m:begChr m:val="|"/>
                            <m:endChr m:val="|"/>
                            <m:ctrlPr>
                              <a:rPr lang="en-US" sz="1350" i="1" dirty="0" smtClean="0">
                                <a:latin typeface="Cambria Math" panose="02040503050406030204" pitchFamily="18" charset="0"/>
                              </a:rPr>
                            </m:ctrlPr>
                          </m:dPr>
                          <m:e>
                            <m:d>
                              <m:dPr>
                                <m:begChr m:val="|"/>
                                <m:endChr m:val="|"/>
                                <m:ctrlPr>
                                  <a:rPr lang="en-US" sz="1350" i="1" dirty="0" smtClean="0">
                                    <a:latin typeface="Cambria Math" panose="02040503050406030204" pitchFamily="18" charset="0"/>
                                  </a:rPr>
                                </m:ctrlPr>
                              </m:dPr>
                              <m:e>
                                <m:r>
                                  <a:rPr lang="en-US" sz="1350" i="1" dirty="0" smtClean="0">
                                    <a:latin typeface="Cambria Math" panose="02040503050406030204" pitchFamily="18" charset="0"/>
                                  </a:rPr>
                                  <m:t>𝑥</m:t>
                                </m:r>
                              </m:e>
                            </m:d>
                          </m:e>
                        </m:d>
                      </m:e>
                      <m:sub>
                        <m:r>
                          <a:rPr lang="en-US" sz="1350" b="0" i="1" dirty="0" smtClean="0">
                            <a:latin typeface="Cambria Math" panose="02040503050406030204" pitchFamily="18" charset="0"/>
                          </a:rPr>
                          <m:t>∞</m:t>
                        </m:r>
                      </m:sub>
                    </m:sSub>
                    <m:r>
                      <a:rPr lang="en-US" sz="1350" i="1" dirty="0" smtClean="0">
                        <a:latin typeface="Cambria Math" panose="02040503050406030204" pitchFamily="18" charset="0"/>
                      </a:rPr>
                      <m:t> = </m:t>
                    </m:r>
                    <m:r>
                      <a:rPr lang="en-US" sz="1350" i="1" dirty="0" err="1">
                        <a:latin typeface="Cambria Math" panose="02040503050406030204" pitchFamily="18" charset="0"/>
                      </a:rPr>
                      <m:t>𝑚𝑎𝑥</m:t>
                    </m:r>
                    <m:r>
                      <a:rPr lang="en-US" sz="1350" i="1" baseline="-50000" dirty="0" err="1">
                        <a:latin typeface="Cambria Math" panose="02040503050406030204" pitchFamily="18" charset="0"/>
                      </a:rPr>
                      <m:t>𝑖</m:t>
                    </m:r>
                    <m:r>
                      <a:rPr lang="en-US" sz="1350" i="1" dirty="0" err="1">
                        <a:latin typeface="Cambria Math" panose="02040503050406030204" pitchFamily="18" charset="0"/>
                      </a:rPr>
                      <m:t>|</m:t>
                    </m:r>
                    <m:sSub>
                      <m:sSubPr>
                        <m:ctrlPr>
                          <a:rPr lang="en-US" sz="1350" b="0" i="1" dirty="0" smtClean="0">
                            <a:latin typeface="Cambria Math" panose="02040503050406030204" pitchFamily="18" charset="0"/>
                          </a:rPr>
                        </m:ctrlPr>
                      </m:sSubPr>
                      <m:e>
                        <m:r>
                          <a:rPr lang="en-US" sz="1350" i="1" dirty="0" err="1">
                            <a:latin typeface="Cambria Math" panose="02040503050406030204" pitchFamily="18" charset="0"/>
                          </a:rPr>
                          <m:t>𝑥</m:t>
                        </m:r>
                      </m:e>
                      <m:sub>
                        <m:r>
                          <a:rPr lang="en-US" sz="1350" i="1" dirty="0" err="1">
                            <a:latin typeface="Cambria Math" panose="02040503050406030204" pitchFamily="18" charset="0"/>
                          </a:rPr>
                          <m:t>𝑖</m:t>
                        </m:r>
                      </m:sub>
                    </m:sSub>
                    <m:r>
                      <a:rPr lang="en-US" sz="1350" i="1" dirty="0">
                        <a:latin typeface="Cambria Math" panose="02040503050406030204" pitchFamily="18" charset="0"/>
                      </a:rPr>
                      <m:t>|</m:t>
                    </m:r>
                  </m:oMath>
                </a14:m>
                <a:endParaRPr lang="en-US" sz="1350" dirty="0"/>
              </a:p>
              <a:p>
                <a:endParaRPr lang="en-US" sz="1350" baseline="-25000" dirty="0"/>
              </a:p>
            </p:txBody>
          </p:sp>
        </mc:Choice>
        <mc:Fallback xmlns="">
          <p:sp>
            <p:nvSpPr>
              <p:cNvPr id="921604" name="Text Box 4"/>
              <p:cNvSpPr txBox="1">
                <a:spLocks noRot="1" noChangeAspect="1" noMove="1" noResize="1" noEditPoints="1" noAdjustHandles="1" noChangeArrowheads="1" noChangeShapeType="1" noTextEdit="1"/>
              </p:cNvSpPr>
              <p:nvPr/>
            </p:nvSpPr>
            <p:spPr bwMode="auto">
              <a:xfrm>
                <a:off x="1924050" y="1176447"/>
                <a:ext cx="5505450" cy="1027076"/>
              </a:xfrm>
              <a:prstGeom prst="rect">
                <a:avLst/>
              </a:prstGeom>
              <a:blipFill>
                <a:blip r:embed="rId4"/>
                <a:stretch>
                  <a:fillRect l="-221" t="-25294" b="-28235"/>
                </a:stretch>
              </a:blip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cxnSp>
        <p:nvCxnSpPr>
          <p:cNvPr id="4" name="Straight Connector 3"/>
          <p:cNvCxnSpPr>
            <a:cxnSpLocks/>
          </p:cNvCxnSpPr>
          <p:nvPr/>
        </p:nvCxnSpPr>
        <p:spPr>
          <a:xfrm>
            <a:off x="2143125" y="3124199"/>
            <a:ext cx="85407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571750" y="4378325"/>
            <a:ext cx="85725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7239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60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160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2160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2160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21603">
                                            <p:txEl>
                                              <p:pRg st="11" end="1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21603">
                                            <p:txEl>
                                              <p:pRg st="12" end="1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21603">
                                            <p:txEl>
                                              <p:pRg st="13" end="1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21603">
                                            <p:txEl>
                                              <p:pRg st="14" end="1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C921938-476A-4922-BE24-3B8F6A2854D9}" type="slidenum">
              <a:rPr lang="en-US" smtClean="0"/>
              <a:pPr/>
              <a:t>74</a:t>
            </a:fld>
            <a:endParaRPr lang="en-US" dirty="0"/>
          </a:p>
        </p:txBody>
      </p:sp>
      <p:sp>
        <p:nvSpPr>
          <p:cNvPr id="921602" name="Rectangle 2"/>
          <p:cNvSpPr>
            <a:spLocks noGrp="1" noChangeArrowheads="1"/>
          </p:cNvSpPr>
          <p:nvPr>
            <p:ph type="title"/>
          </p:nvPr>
        </p:nvSpPr>
        <p:spPr/>
        <p:txBody>
          <a:bodyPr/>
          <a:lstStyle/>
          <a:p>
            <a:r>
              <a:rPr lang="en-US" dirty="0"/>
              <a:t>Examples</a:t>
            </a:r>
          </a:p>
        </p:txBody>
      </p:sp>
      <mc:AlternateContent xmlns:mc="http://schemas.openxmlformats.org/markup-compatibility/2006" xmlns:a14="http://schemas.microsoft.com/office/drawing/2010/main">
        <mc:Choice Requires="a14">
          <p:sp>
            <p:nvSpPr>
              <p:cNvPr id="921603" name="Rectangle 3"/>
              <p:cNvSpPr>
                <a:spLocks noGrp="1" noChangeArrowheads="1"/>
              </p:cNvSpPr>
              <p:nvPr>
                <p:ph idx="1"/>
              </p:nvPr>
            </p:nvSpPr>
            <p:spPr>
              <a:xfrm>
                <a:off x="430463" y="902369"/>
                <a:ext cx="8405423" cy="3957866"/>
              </a:xfrm>
            </p:spPr>
            <p:txBody>
              <a:bodyPr>
                <a:normAutofit fontScale="85000" lnSpcReduction="10000"/>
              </a:bodyPr>
              <a:lstStyle/>
              <a:p>
                <a:r>
                  <a:rPr lang="en-US" dirty="0"/>
                  <a:t>Extreme Scenario 1: Assume the </a:t>
                </a:r>
                <a14:m>
                  <m:oMath xmlns:m="http://schemas.openxmlformats.org/officeDocument/2006/math">
                    <m:r>
                      <a:rPr lang="en-US" i="1" dirty="0" smtClean="0">
                        <a:latin typeface="Cambria Math" panose="02040503050406030204" pitchFamily="18" charset="0"/>
                      </a:rPr>
                      <m:t>𝑢</m:t>
                    </m:r>
                  </m:oMath>
                </a14:m>
                <a:r>
                  <a:rPr lang="en-US" dirty="0"/>
                  <a:t> has exactly </a:t>
                </a:r>
                <a14:m>
                  <m:oMath xmlns:m="http://schemas.openxmlformats.org/officeDocument/2006/math">
                    <m:r>
                      <a:rPr lang="en-US" i="1" dirty="0" smtClean="0">
                        <a:latin typeface="Cambria Math" panose="02040503050406030204" pitchFamily="18" charset="0"/>
                      </a:rPr>
                      <m:t>𝑘</m:t>
                    </m:r>
                  </m:oMath>
                </a14:m>
                <a:r>
                  <a:rPr lang="en-US" dirty="0"/>
                  <a:t> active features, and the other </a:t>
                </a:r>
                <a14:m>
                  <m:oMath xmlns:m="http://schemas.openxmlformats.org/officeDocument/2006/math">
                    <m:r>
                      <a:rPr lang="en-US" i="1" dirty="0" smtClean="0">
                        <a:latin typeface="Cambria Math" panose="02040503050406030204" pitchFamily="18" charset="0"/>
                      </a:rPr>
                      <m:t>𝑛</m:t>
                    </m:r>
                    <m:r>
                      <a:rPr lang="en-US" i="1" dirty="0" smtClean="0">
                        <a:latin typeface="Cambria Math" panose="02040503050406030204" pitchFamily="18" charset="0"/>
                      </a:rPr>
                      <m:t>−</m:t>
                    </m:r>
                    <m:r>
                      <a:rPr lang="en-US" i="1" dirty="0" smtClean="0">
                        <a:latin typeface="Cambria Math" panose="02040503050406030204" pitchFamily="18" charset="0"/>
                      </a:rPr>
                      <m:t>𝑘</m:t>
                    </m:r>
                  </m:oMath>
                </a14:m>
                <a:r>
                  <a:rPr lang="en-US" dirty="0"/>
                  <a:t> are 0. That is, only </a:t>
                </a:r>
                <a14:m>
                  <m:oMath xmlns:m="http://schemas.openxmlformats.org/officeDocument/2006/math">
                    <m:r>
                      <a:rPr lang="en-US" i="1" dirty="0" smtClean="0">
                        <a:latin typeface="Cambria Math" panose="02040503050406030204" pitchFamily="18" charset="0"/>
                      </a:rPr>
                      <m:t>𝑘</m:t>
                    </m:r>
                  </m:oMath>
                </a14:m>
                <a:r>
                  <a:rPr lang="en-US" dirty="0"/>
                  <a:t> input features are relevant to the prediction. Then:</a:t>
                </a:r>
              </a:p>
              <a:p>
                <a:pPr lvl="2"/>
                <a14:m>
                  <m:oMath xmlns:m="http://schemas.openxmlformats.org/officeDocument/2006/math">
                    <m:sSub>
                      <m:sSubPr>
                        <m:ctrlPr>
                          <a:rPr lang="en-US" b="0" i="1" dirty="0" smtClean="0">
                            <a:latin typeface="Cambria Math" panose="02040503050406030204" pitchFamily="18" charset="0"/>
                          </a:rPr>
                        </m:ctrlPr>
                      </m:sSubPr>
                      <m:e>
                        <m:d>
                          <m:dPr>
                            <m:begChr m:val="|"/>
                            <m:endChr m:val="|"/>
                            <m:ctrlPr>
                              <a:rPr lang="en-US" i="1" dirty="0" smtClean="0">
                                <a:latin typeface="Cambria Math" panose="02040503050406030204" pitchFamily="18" charset="0"/>
                              </a:rPr>
                            </m:ctrlPr>
                          </m:dPr>
                          <m:e>
                            <m:d>
                              <m:dPr>
                                <m:begChr m:val="|"/>
                                <m:endChr m:val="|"/>
                                <m:ctrlPr>
                                  <a:rPr lang="en-US" i="1" dirty="0" smtClean="0">
                                    <a:latin typeface="Cambria Math" panose="02040503050406030204" pitchFamily="18" charset="0"/>
                                  </a:rPr>
                                </m:ctrlPr>
                              </m:dPr>
                              <m:e>
                                <m:r>
                                  <a:rPr lang="en-US" i="1" dirty="0" smtClean="0">
                                    <a:latin typeface="Cambria Math" panose="02040503050406030204" pitchFamily="18" charset="0"/>
                                  </a:rPr>
                                  <m:t>𝑢</m:t>
                                </m:r>
                              </m:e>
                            </m:d>
                          </m:e>
                        </m:d>
                      </m:e>
                      <m:sub>
                        <m:r>
                          <a:rPr lang="en-US" i="1" dirty="0" smtClean="0">
                            <a:latin typeface="Cambria Math" panose="02040503050406030204" pitchFamily="18" charset="0"/>
                          </a:rPr>
                          <m:t>2</m:t>
                        </m:r>
                      </m:sub>
                    </m:sSub>
                    <m:r>
                      <a:rPr lang="en-US" i="1" dirty="0" smtClean="0">
                        <a:latin typeface="Cambria Math" panose="02040503050406030204" pitchFamily="18" charset="0"/>
                      </a:rPr>
                      <m:t>, =</m:t>
                    </m:r>
                    <m:rad>
                      <m:radPr>
                        <m:degHide m:val="on"/>
                        <m:ctrlPr>
                          <a:rPr lang="en-US" b="0" i="1" dirty="0" smtClean="0">
                            <a:latin typeface="Cambria Math" panose="02040503050406030204" pitchFamily="18" charset="0"/>
                          </a:rPr>
                        </m:ctrlPr>
                      </m:radPr>
                      <m:deg/>
                      <m:e>
                        <m:r>
                          <a:rPr lang="en-US" b="0" i="1" dirty="0" smtClean="0">
                            <a:latin typeface="Cambria Math" panose="02040503050406030204" pitchFamily="18" charset="0"/>
                          </a:rPr>
                          <m:t>𝑘</m:t>
                        </m:r>
                      </m:e>
                    </m:rad>
                    <m:r>
                      <a:rPr lang="en-US" i="1" dirty="0" smtClean="0">
                        <a:latin typeface="Cambria Math" panose="02040503050406030204" pitchFamily="18" charset="0"/>
                      </a:rPr>
                      <m:t> ; </m:t>
                    </m:r>
                    <m:sSub>
                      <m:sSubPr>
                        <m:ctrlPr>
                          <a:rPr lang="en-US" b="0" i="1" dirty="0" smtClean="0">
                            <a:latin typeface="Cambria Math" panose="02040503050406030204" pitchFamily="18" charset="0"/>
                          </a:rPr>
                        </m:ctrlPr>
                      </m:sSubPr>
                      <m:e>
                        <m:d>
                          <m:dPr>
                            <m:begChr m:val="|"/>
                            <m:endChr m:val="|"/>
                            <m:ctrlPr>
                              <a:rPr lang="en-US" i="1" dirty="0" smtClean="0">
                                <a:latin typeface="Cambria Math" panose="02040503050406030204" pitchFamily="18" charset="0"/>
                              </a:rPr>
                            </m:ctrlPr>
                          </m:dPr>
                          <m:e>
                            <m:d>
                              <m:dPr>
                                <m:begChr m:val="|"/>
                                <m:endChr m:val="|"/>
                                <m:ctrlPr>
                                  <a:rPr lang="en-US" i="1" dirty="0" smtClean="0">
                                    <a:latin typeface="Cambria Math" panose="02040503050406030204" pitchFamily="18" charset="0"/>
                                  </a:rPr>
                                </m:ctrlPr>
                              </m:dPr>
                              <m:e>
                                <m:r>
                                  <a:rPr lang="en-US" i="1" dirty="0" smtClean="0">
                                    <a:latin typeface="Cambria Math" panose="02040503050406030204" pitchFamily="18" charset="0"/>
                                  </a:rPr>
                                  <m:t>𝑢</m:t>
                                </m:r>
                              </m:e>
                            </m:d>
                          </m:e>
                        </m:d>
                      </m:e>
                      <m:sub>
                        <m:r>
                          <a:rPr lang="en-US" i="1" dirty="0" smtClean="0">
                            <a:latin typeface="Cambria Math" panose="02040503050406030204" pitchFamily="18" charset="0"/>
                          </a:rPr>
                          <m:t>1</m:t>
                        </m:r>
                      </m:sub>
                    </m:sSub>
                    <m:r>
                      <a:rPr lang="en-US" i="1" dirty="0" smtClean="0">
                        <a:latin typeface="Cambria Math" panose="02040503050406030204" pitchFamily="18" charset="0"/>
                      </a:rPr>
                      <m:t>, = </m:t>
                    </m:r>
                    <m:r>
                      <a:rPr lang="en-US" i="1" dirty="0" smtClean="0">
                        <a:latin typeface="Cambria Math" panose="02040503050406030204" pitchFamily="18" charset="0"/>
                      </a:rPr>
                      <m:t>𝑘</m:t>
                    </m:r>
                    <m:r>
                      <a:rPr lang="en-US" i="1" dirty="0" smtClean="0">
                        <a:latin typeface="Cambria Math" panose="02040503050406030204" pitchFamily="18" charset="0"/>
                      </a:rPr>
                      <m:t>   ;</m:t>
                    </m:r>
                    <m:sSup>
                      <m:sSupPr>
                        <m:ctrlPr>
                          <a:rPr lang="en-US" b="0" i="1" dirty="0" smtClean="0">
                            <a:latin typeface="Cambria Math" panose="02040503050406030204" pitchFamily="18" charset="0"/>
                          </a:rPr>
                        </m:ctrlPr>
                      </m:sSupPr>
                      <m:e>
                        <m:sSub>
                          <m:sSubPr>
                            <m:ctrlPr>
                              <a:rPr lang="en-US" b="0" i="1" dirty="0" smtClean="0">
                                <a:latin typeface="Cambria Math" panose="02040503050406030204" pitchFamily="18" charset="0"/>
                              </a:rPr>
                            </m:ctrlPr>
                          </m:sSubPr>
                          <m:e>
                            <m:func>
                              <m:funcPr>
                                <m:ctrlPr>
                                  <a:rPr lang="en-US" i="1" dirty="0" smtClean="0">
                                    <a:latin typeface="Cambria Math" panose="02040503050406030204" pitchFamily="18" charset="0"/>
                                  </a:rPr>
                                </m:ctrlPr>
                              </m:funcPr>
                              <m:fName>
                                <m:r>
                                  <m:rPr>
                                    <m:sty m:val="p"/>
                                  </m:rPr>
                                  <a:rPr lang="en-US" i="0" dirty="0" smtClean="0">
                                    <a:latin typeface="Cambria Math" panose="02040503050406030204" pitchFamily="18" charset="0"/>
                                  </a:rPr>
                                  <m:t>max</m:t>
                                </m:r>
                              </m:fName>
                              <m:e>
                                <m:d>
                                  <m:dPr>
                                    <m:begChr m:val="|"/>
                                    <m:endChr m:val="|"/>
                                    <m:ctrlPr>
                                      <a:rPr lang="en-US" i="1" dirty="0" smtClean="0">
                                        <a:latin typeface="Cambria Math" panose="02040503050406030204" pitchFamily="18" charset="0"/>
                                      </a:rPr>
                                    </m:ctrlPr>
                                  </m:dPr>
                                  <m:e>
                                    <m:d>
                                      <m:dPr>
                                        <m:begChr m:val="|"/>
                                        <m:endChr m:val="|"/>
                                        <m:ctrlPr>
                                          <a:rPr lang="en-US" i="1" dirty="0" smtClean="0">
                                            <a:latin typeface="Cambria Math" panose="02040503050406030204" pitchFamily="18" charset="0"/>
                                          </a:rPr>
                                        </m:ctrlPr>
                                      </m:dPr>
                                      <m:e>
                                        <m:r>
                                          <a:rPr lang="en-US" i="1" dirty="0" smtClean="0">
                                            <a:latin typeface="Cambria Math" panose="02040503050406030204" pitchFamily="18" charset="0"/>
                                          </a:rPr>
                                          <m:t>𝑥</m:t>
                                        </m:r>
                                      </m:e>
                                    </m:d>
                                  </m:e>
                                </m:d>
                              </m:e>
                            </m:func>
                          </m:e>
                          <m:sub>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2</m:t>
                                </m:r>
                              </m:e>
                              <m:sup>
                                <m:r>
                                  <a:rPr lang="en-US" b="0" i="1" dirty="0" smtClean="0">
                                    <a:latin typeface="Cambria Math" panose="02040503050406030204" pitchFamily="18" charset="0"/>
                                  </a:rPr>
                                  <m:t>′</m:t>
                                </m:r>
                              </m:sup>
                            </m:sSup>
                          </m:sub>
                        </m:sSub>
                      </m:e>
                      <m:sup/>
                    </m:sSup>
                    <m:r>
                      <a:rPr lang="en-US" i="1" dirty="0" smtClean="0">
                        <a:latin typeface="Cambria Math" panose="02040503050406030204" pitchFamily="18" charset="0"/>
                      </a:rPr>
                      <m:t>=</m:t>
                    </m:r>
                    <m:rad>
                      <m:radPr>
                        <m:degHide m:val="on"/>
                        <m:ctrlPr>
                          <a:rPr lang="en-US" b="0" i="1" dirty="0" smtClean="0">
                            <a:latin typeface="Cambria Math" panose="02040503050406030204" pitchFamily="18" charset="0"/>
                          </a:rPr>
                        </m:ctrlPr>
                      </m:radPr>
                      <m:deg/>
                      <m:e>
                        <m:r>
                          <a:rPr lang="en-US" b="0" i="1" dirty="0" smtClean="0">
                            <a:latin typeface="Cambria Math" panose="02040503050406030204" pitchFamily="18" charset="0"/>
                          </a:rPr>
                          <m:t>𝑛</m:t>
                        </m:r>
                      </m:e>
                    </m:rad>
                    <m:r>
                      <a:rPr lang="en-US" i="1" dirty="0" smtClean="0">
                        <a:latin typeface="Cambria Math" panose="02040503050406030204" pitchFamily="18" charset="0"/>
                      </a:rPr>
                      <m:t>   ;</m:t>
                    </m:r>
                    <m:sSub>
                      <m:sSubPr>
                        <m:ctrlPr>
                          <a:rPr lang="en-US" b="0" i="1" dirty="0" smtClean="0">
                            <a:latin typeface="Cambria Math" panose="02040503050406030204" pitchFamily="18" charset="0"/>
                          </a:rPr>
                        </m:ctrlPr>
                      </m:sSubPr>
                      <m:e>
                        <m:func>
                          <m:funcPr>
                            <m:ctrlPr>
                              <a:rPr lang="en-US" i="1" dirty="0" smtClean="0">
                                <a:latin typeface="Cambria Math" panose="02040503050406030204" pitchFamily="18" charset="0"/>
                              </a:rPr>
                            </m:ctrlPr>
                          </m:funcPr>
                          <m:fName>
                            <m:r>
                              <m:rPr>
                                <m:sty m:val="p"/>
                              </m:rPr>
                              <a:rPr lang="en-US" i="0" dirty="0" smtClean="0">
                                <a:latin typeface="Cambria Math" panose="02040503050406030204" pitchFamily="18" charset="0"/>
                              </a:rPr>
                              <m:t>max</m:t>
                            </m:r>
                          </m:fName>
                          <m:e>
                            <m:d>
                              <m:dPr>
                                <m:begChr m:val="|"/>
                                <m:endChr m:val="|"/>
                                <m:ctrlPr>
                                  <a:rPr lang="en-US" i="1" dirty="0" smtClean="0">
                                    <a:latin typeface="Cambria Math" panose="02040503050406030204" pitchFamily="18" charset="0"/>
                                  </a:rPr>
                                </m:ctrlPr>
                              </m:dPr>
                              <m:e>
                                <m:d>
                                  <m:dPr>
                                    <m:begChr m:val="|"/>
                                    <m:endChr m:val="|"/>
                                    <m:ctrlPr>
                                      <a:rPr lang="en-US" i="1" dirty="0" smtClean="0">
                                        <a:latin typeface="Cambria Math" panose="02040503050406030204" pitchFamily="18" charset="0"/>
                                      </a:rPr>
                                    </m:ctrlPr>
                                  </m:dPr>
                                  <m:e>
                                    <m:r>
                                      <a:rPr lang="en-US" i="1" dirty="0" smtClean="0">
                                        <a:latin typeface="Cambria Math" panose="02040503050406030204" pitchFamily="18" charset="0"/>
                                      </a:rPr>
                                      <m:t>𝑥</m:t>
                                    </m:r>
                                  </m:e>
                                </m:d>
                              </m:e>
                            </m:d>
                          </m:e>
                        </m:func>
                      </m:e>
                      <m:sub>
                        <m:r>
                          <a:rPr lang="en-US" b="0" i="1" dirty="0" smtClean="0">
                            <a:latin typeface="Cambria Math" panose="02040503050406030204" pitchFamily="18" charset="0"/>
                          </a:rPr>
                          <m:t>∞</m:t>
                        </m:r>
                      </m:sub>
                    </m:sSub>
                    <m:r>
                      <a:rPr lang="en-US" i="1" dirty="0" smtClean="0">
                        <a:latin typeface="Cambria Math" panose="02040503050406030204" pitchFamily="18" charset="0"/>
                      </a:rPr>
                      <m:t>, = 1</m:t>
                    </m:r>
                  </m:oMath>
                </a14:m>
                <a:endParaRPr lang="en-US" dirty="0"/>
              </a:p>
              <a:p>
                <a:pPr lvl="2"/>
                <a:endParaRPr lang="en-US" dirty="0"/>
              </a:p>
              <a:p>
                <a:pPr lvl="2"/>
                <a:r>
                  <a:rPr lang="en-US" dirty="0"/>
                  <a:t>We get that: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𝑀</m:t>
                        </m:r>
                      </m:e>
                      <m:sub>
                        <m:r>
                          <a:rPr lang="en-US" i="1" dirty="0" smtClean="0">
                            <a:latin typeface="Cambria Math" panose="02040503050406030204" pitchFamily="18" charset="0"/>
                          </a:rPr>
                          <m:t>𝑝</m:t>
                        </m:r>
                      </m:sub>
                    </m:sSub>
                    <m:r>
                      <a:rPr lang="en-US" i="1" dirty="0">
                        <a:latin typeface="Cambria Math" panose="02040503050406030204" pitchFamily="18" charset="0"/>
                      </a:rPr>
                      <m:t> = </m:t>
                    </m:r>
                    <m:r>
                      <a:rPr lang="en-US" i="1" dirty="0" err="1">
                        <a:latin typeface="Cambria Math" panose="02040503050406030204" pitchFamily="18" charset="0"/>
                      </a:rPr>
                      <m:t>𝑘𝑛</m:t>
                    </m:r>
                  </m:oMath>
                </a14:m>
                <a:r>
                  <a:rPr lang="en-US" dirty="0"/>
                  <a:t>;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𝑀</m:t>
                        </m:r>
                      </m:e>
                      <m:sub>
                        <m:r>
                          <a:rPr lang="en-US" i="1" dirty="0" smtClean="0">
                            <a:latin typeface="Cambria Math" panose="02040503050406030204" pitchFamily="18" charset="0"/>
                          </a:rPr>
                          <m:t>𝑤</m:t>
                        </m:r>
                      </m:sub>
                    </m:sSub>
                    <m:r>
                      <a:rPr lang="en-US" i="1" dirty="0" smtClean="0">
                        <a:latin typeface="Cambria Math" panose="02040503050406030204" pitchFamily="18" charset="0"/>
                      </a:rPr>
                      <m:t> = 2</m:t>
                    </m:r>
                    <m:sSup>
                      <m:sSupPr>
                        <m:ctrlPr>
                          <a:rPr lang="en-US" b="0" i="1" dirty="0" smtClean="0">
                            <a:latin typeface="Cambria Math" panose="02040503050406030204" pitchFamily="18" charset="0"/>
                          </a:rPr>
                        </m:ctrlPr>
                      </m:sSupPr>
                      <m:e>
                        <m:r>
                          <a:rPr lang="en-US" i="1" dirty="0" smtClean="0">
                            <a:latin typeface="Cambria Math" panose="02040503050406030204" pitchFamily="18" charset="0"/>
                          </a:rPr>
                          <m:t>𝑘</m:t>
                        </m:r>
                      </m:e>
                      <m:sup>
                        <m:r>
                          <a:rPr lang="en-US" i="1" dirty="0" smtClean="0">
                            <a:latin typeface="Cambria Math" panose="02040503050406030204" pitchFamily="18" charset="0"/>
                          </a:rPr>
                          <m:t>2</m:t>
                        </m:r>
                      </m:sup>
                    </m:sSup>
                    <m:r>
                      <a:rPr lang="en-US" i="1" dirty="0" smtClean="0">
                        <a:latin typeface="Cambria Math" panose="02040503050406030204" pitchFamily="18" charset="0"/>
                      </a:rPr>
                      <m:t> </m:t>
                    </m:r>
                    <m:r>
                      <m:rPr>
                        <m:sty m:val="p"/>
                      </m:rPr>
                      <a:rPr lang="en-US" i="1" dirty="0" smtClean="0">
                        <a:latin typeface="Cambria Math" panose="02040503050406030204" pitchFamily="18" charset="0"/>
                      </a:rPr>
                      <m:t>ln</m:t>
                    </m:r>
                    <m:r>
                      <a:rPr lang="en-US" i="1" dirty="0" smtClean="0">
                        <a:latin typeface="Cambria Math" panose="02040503050406030204" pitchFamily="18" charset="0"/>
                      </a:rPr>
                      <m:t>⁡</m:t>
                    </m:r>
                    <m:r>
                      <a:rPr lang="en-US" i="1" dirty="0" smtClean="0">
                        <a:latin typeface="Cambria Math" panose="02040503050406030204" pitchFamily="18" charset="0"/>
                      </a:rPr>
                      <m:t>𝑛</m:t>
                    </m:r>
                    <m:r>
                      <a:rPr lang="en-US" i="1" dirty="0" smtClean="0">
                        <a:latin typeface="Cambria Math" panose="02040503050406030204" pitchFamily="18" charset="0"/>
                      </a:rPr>
                      <m:t> </m:t>
                    </m:r>
                  </m:oMath>
                </a14:m>
                <a:endParaRPr lang="en-US" dirty="0"/>
              </a:p>
              <a:p>
                <a:pPr lvl="2"/>
                <a:r>
                  <a:rPr lang="en-US" dirty="0"/>
                  <a:t>Therefore, if </a:t>
                </a:r>
                <a14:m>
                  <m:oMath xmlns:m="http://schemas.openxmlformats.org/officeDocument/2006/math">
                    <m:r>
                      <a:rPr lang="en-US" i="1" dirty="0" smtClean="0">
                        <a:latin typeface="Cambria Math" panose="02040503050406030204" pitchFamily="18" charset="0"/>
                      </a:rPr>
                      <m:t>𝑘</m:t>
                    </m:r>
                    <m:r>
                      <a:rPr lang="en-US" i="1" dirty="0" smtClean="0">
                        <a:latin typeface="Cambria Math" panose="02040503050406030204" pitchFamily="18" charset="0"/>
                      </a:rPr>
                      <m:t>&lt;&lt;</m:t>
                    </m:r>
                    <m:r>
                      <a:rPr lang="en-US" i="1" dirty="0" smtClean="0">
                        <a:latin typeface="Cambria Math" panose="02040503050406030204" pitchFamily="18" charset="0"/>
                      </a:rPr>
                      <m:t>𝑛</m:t>
                    </m:r>
                  </m:oMath>
                </a14:m>
                <a:r>
                  <a:rPr lang="en-US" dirty="0"/>
                  <a:t>, Winnow behaves much better.</a:t>
                </a:r>
              </a:p>
              <a:p>
                <a:r>
                  <a:rPr lang="en-US" dirty="0"/>
                  <a:t>Extreme Scenario 2: Now assume that </a:t>
                </a:r>
                <a14:m>
                  <m:oMath xmlns:m="http://schemas.openxmlformats.org/officeDocument/2006/math">
                    <m:r>
                      <a:rPr lang="en-US" i="1" dirty="0" smtClean="0">
                        <a:latin typeface="Cambria Math" panose="02040503050406030204" pitchFamily="18" charset="0"/>
                      </a:rPr>
                      <m:t>𝑢</m:t>
                    </m:r>
                    <m:r>
                      <a:rPr lang="en-US" i="1" dirty="0" smtClean="0">
                        <a:latin typeface="Cambria Math" panose="02040503050406030204" pitchFamily="18" charset="0"/>
                      </a:rPr>
                      <m:t>=(1, 1,….1) </m:t>
                    </m:r>
                  </m:oMath>
                </a14:m>
                <a:r>
                  <a:rPr lang="en-US" dirty="0"/>
                  <a:t>and the instances are very sparse, the rows of an </a:t>
                </a:r>
                <a14:m>
                  <m:oMath xmlns:m="http://schemas.openxmlformats.org/officeDocument/2006/math">
                    <m:r>
                      <a:rPr lang="en-US" i="1" dirty="0" smtClean="0">
                        <a:latin typeface="Cambria Math" panose="02040503050406030204" pitchFamily="18" charset="0"/>
                      </a:rPr>
                      <m:t>𝑛</m:t>
                    </m:r>
                    <m:r>
                      <a:rPr lang="en-US" i="1" dirty="0" smtClean="0">
                        <a:latin typeface="Cambria Math" panose="02040503050406030204" pitchFamily="18" charset="0"/>
                        <a:ea typeface="Cambria Math" panose="02040503050406030204" pitchFamily="18" charset="0"/>
                      </a:rPr>
                      <m:t>×</m:t>
                    </m:r>
                    <m:r>
                      <a:rPr lang="en-US" i="1" dirty="0" smtClean="0">
                        <a:latin typeface="Cambria Math" panose="02040503050406030204" pitchFamily="18" charset="0"/>
                      </a:rPr>
                      <m:t>𝑛</m:t>
                    </m:r>
                  </m:oMath>
                </a14:m>
                <a:r>
                  <a:rPr lang="en-US" dirty="0"/>
                  <a:t> unit matrix. Then:</a:t>
                </a:r>
              </a:p>
              <a:p>
                <a:pPr lvl="2"/>
                <a14:m>
                  <m:oMath xmlns:m="http://schemas.openxmlformats.org/officeDocument/2006/math">
                    <m:sSub>
                      <m:sSubPr>
                        <m:ctrlPr>
                          <a:rPr lang="en-US" b="0" i="1" dirty="0" smtClean="0">
                            <a:latin typeface="Cambria Math" panose="02040503050406030204" pitchFamily="18" charset="0"/>
                          </a:rPr>
                        </m:ctrlPr>
                      </m:sSubPr>
                      <m:e>
                        <m:d>
                          <m:dPr>
                            <m:begChr m:val="|"/>
                            <m:endChr m:val="|"/>
                            <m:ctrlPr>
                              <a:rPr lang="en-US" i="1" dirty="0" smtClean="0">
                                <a:latin typeface="Cambria Math" panose="02040503050406030204" pitchFamily="18" charset="0"/>
                              </a:rPr>
                            </m:ctrlPr>
                          </m:dPr>
                          <m:e>
                            <m:d>
                              <m:dPr>
                                <m:begChr m:val="|"/>
                                <m:endChr m:val="|"/>
                                <m:ctrlPr>
                                  <a:rPr lang="en-US" i="1" dirty="0" smtClean="0">
                                    <a:latin typeface="Cambria Math" panose="02040503050406030204" pitchFamily="18" charset="0"/>
                                  </a:rPr>
                                </m:ctrlPr>
                              </m:dPr>
                              <m:e>
                                <m:r>
                                  <a:rPr lang="en-US" i="1" dirty="0" smtClean="0">
                                    <a:latin typeface="Cambria Math" panose="02040503050406030204" pitchFamily="18" charset="0"/>
                                  </a:rPr>
                                  <m:t>𝑢</m:t>
                                </m:r>
                              </m:e>
                            </m:d>
                          </m:e>
                        </m:d>
                      </m:e>
                      <m:sub>
                        <m:r>
                          <a:rPr lang="en-US" i="1" dirty="0" smtClean="0">
                            <a:latin typeface="Cambria Math" panose="02040503050406030204" pitchFamily="18" charset="0"/>
                          </a:rPr>
                          <m:t>2</m:t>
                        </m:r>
                      </m:sub>
                    </m:sSub>
                    <m:r>
                      <a:rPr lang="en-US" i="1" dirty="0" smtClean="0">
                        <a:latin typeface="Cambria Math" panose="02040503050406030204" pitchFamily="18" charset="0"/>
                      </a:rPr>
                      <m:t>, =</m:t>
                    </m:r>
                    <m:rad>
                      <m:radPr>
                        <m:degHide m:val="on"/>
                        <m:ctrlPr>
                          <a:rPr lang="en-US" b="0" i="1" dirty="0" smtClean="0">
                            <a:latin typeface="Cambria Math" panose="02040503050406030204" pitchFamily="18" charset="0"/>
                          </a:rPr>
                        </m:ctrlPr>
                      </m:radPr>
                      <m:deg/>
                      <m:e>
                        <m:r>
                          <a:rPr lang="en-US" b="0" i="1" dirty="0" smtClean="0">
                            <a:latin typeface="Cambria Math" panose="02040503050406030204" pitchFamily="18" charset="0"/>
                          </a:rPr>
                          <m:t>𝑛</m:t>
                        </m:r>
                      </m:e>
                    </m:rad>
                    <m:r>
                      <a:rPr lang="en-US" i="1" dirty="0" smtClean="0">
                        <a:latin typeface="Cambria Math" panose="02040503050406030204" pitchFamily="18" charset="0"/>
                      </a:rPr>
                      <m:t>  ; </m:t>
                    </m:r>
                    <m:sSub>
                      <m:sSubPr>
                        <m:ctrlPr>
                          <a:rPr lang="en-US" b="0" i="1" dirty="0" smtClean="0">
                            <a:latin typeface="Cambria Math" panose="02040503050406030204" pitchFamily="18" charset="0"/>
                          </a:rPr>
                        </m:ctrlPr>
                      </m:sSubPr>
                      <m:e>
                        <m:d>
                          <m:dPr>
                            <m:begChr m:val="|"/>
                            <m:endChr m:val="|"/>
                            <m:ctrlPr>
                              <a:rPr lang="en-US" i="1" dirty="0" smtClean="0">
                                <a:latin typeface="Cambria Math" panose="02040503050406030204" pitchFamily="18" charset="0"/>
                              </a:rPr>
                            </m:ctrlPr>
                          </m:dPr>
                          <m:e>
                            <m:d>
                              <m:dPr>
                                <m:begChr m:val="|"/>
                                <m:endChr m:val="|"/>
                                <m:ctrlPr>
                                  <a:rPr lang="en-US" i="1" dirty="0" smtClean="0">
                                    <a:latin typeface="Cambria Math" panose="02040503050406030204" pitchFamily="18" charset="0"/>
                                  </a:rPr>
                                </m:ctrlPr>
                              </m:dPr>
                              <m:e>
                                <m:r>
                                  <a:rPr lang="en-US" i="1" dirty="0" smtClean="0">
                                    <a:latin typeface="Cambria Math" panose="02040503050406030204" pitchFamily="18" charset="0"/>
                                  </a:rPr>
                                  <m:t>𝑢</m:t>
                                </m:r>
                              </m:e>
                            </m:d>
                          </m:e>
                        </m:d>
                      </m:e>
                      <m:sub>
                        <m:r>
                          <a:rPr lang="en-US" i="1" dirty="0" smtClean="0">
                            <a:latin typeface="Cambria Math" panose="02040503050406030204" pitchFamily="18" charset="0"/>
                          </a:rPr>
                          <m:t>1</m:t>
                        </m:r>
                      </m:sub>
                    </m:sSub>
                    <m:r>
                      <a:rPr lang="en-US" i="1" dirty="0" smtClean="0">
                        <a:latin typeface="Cambria Math" panose="02040503050406030204" pitchFamily="18" charset="0"/>
                      </a:rPr>
                      <m:t>, = </m:t>
                    </m:r>
                    <m:r>
                      <a:rPr lang="en-US" i="1" dirty="0" smtClean="0">
                        <a:latin typeface="Cambria Math" panose="02040503050406030204" pitchFamily="18" charset="0"/>
                      </a:rPr>
                      <m:t>𝑛</m:t>
                    </m:r>
                    <m:r>
                      <a:rPr lang="en-US" i="1" dirty="0" smtClean="0">
                        <a:latin typeface="Cambria Math" panose="02040503050406030204" pitchFamily="18" charset="0"/>
                      </a:rPr>
                      <m:t>   ;</m:t>
                    </m:r>
                    <m:sSub>
                      <m:sSubPr>
                        <m:ctrlPr>
                          <a:rPr lang="en-US" b="0" i="1" dirty="0" smtClean="0">
                            <a:latin typeface="Cambria Math" panose="02040503050406030204" pitchFamily="18" charset="0"/>
                          </a:rPr>
                        </m:ctrlPr>
                      </m:sSubPr>
                      <m:e>
                        <m:func>
                          <m:funcPr>
                            <m:ctrlPr>
                              <a:rPr lang="en-US" i="1" dirty="0" smtClean="0">
                                <a:latin typeface="Cambria Math" panose="02040503050406030204" pitchFamily="18" charset="0"/>
                              </a:rPr>
                            </m:ctrlPr>
                          </m:funcPr>
                          <m:fName>
                            <m:r>
                              <m:rPr>
                                <m:sty m:val="p"/>
                              </m:rPr>
                              <a:rPr lang="en-US" i="0" dirty="0" smtClean="0">
                                <a:latin typeface="Cambria Math" panose="02040503050406030204" pitchFamily="18" charset="0"/>
                              </a:rPr>
                              <m:t>max</m:t>
                            </m:r>
                          </m:fName>
                          <m:e>
                            <m:d>
                              <m:dPr>
                                <m:begChr m:val="|"/>
                                <m:endChr m:val="|"/>
                                <m:ctrlPr>
                                  <a:rPr lang="en-US" i="1" dirty="0" smtClean="0">
                                    <a:latin typeface="Cambria Math" panose="02040503050406030204" pitchFamily="18" charset="0"/>
                                  </a:rPr>
                                </m:ctrlPr>
                              </m:dPr>
                              <m:e>
                                <m:d>
                                  <m:dPr>
                                    <m:begChr m:val="|"/>
                                    <m:endChr m:val="|"/>
                                    <m:ctrlPr>
                                      <a:rPr lang="en-US" i="1" dirty="0" smtClean="0">
                                        <a:latin typeface="Cambria Math" panose="02040503050406030204" pitchFamily="18" charset="0"/>
                                      </a:rPr>
                                    </m:ctrlPr>
                                  </m:dPr>
                                  <m:e>
                                    <m:r>
                                      <a:rPr lang="en-US" i="1" dirty="0" smtClean="0">
                                        <a:latin typeface="Cambria Math" panose="02040503050406030204" pitchFamily="18" charset="0"/>
                                      </a:rPr>
                                      <m:t>𝑥</m:t>
                                    </m:r>
                                  </m:e>
                                </m:d>
                              </m:e>
                            </m:d>
                          </m:e>
                        </m:func>
                      </m:e>
                      <m:sub>
                        <m:r>
                          <a:rPr lang="en-US" i="1" dirty="0" smtClean="0">
                            <a:latin typeface="Cambria Math" panose="02040503050406030204" pitchFamily="18" charset="0"/>
                          </a:rPr>
                          <m:t>2</m:t>
                        </m:r>
                      </m:sub>
                    </m:sSub>
                    <m:r>
                      <a:rPr lang="en-US" i="1" dirty="0" smtClean="0">
                        <a:latin typeface="Cambria Math" panose="02040503050406030204" pitchFamily="18" charset="0"/>
                      </a:rPr>
                      <m:t>, = 1  ;</m:t>
                    </m:r>
                    <m:sSub>
                      <m:sSubPr>
                        <m:ctrlPr>
                          <a:rPr lang="en-US" b="0" i="1" dirty="0" smtClean="0">
                            <a:latin typeface="Cambria Math" panose="02040503050406030204" pitchFamily="18" charset="0"/>
                          </a:rPr>
                        </m:ctrlPr>
                      </m:sSubPr>
                      <m:e>
                        <m:func>
                          <m:funcPr>
                            <m:ctrlPr>
                              <a:rPr lang="en-US" i="1" dirty="0">
                                <a:latin typeface="Cambria Math" panose="02040503050406030204" pitchFamily="18" charset="0"/>
                              </a:rPr>
                            </m:ctrlPr>
                          </m:funcPr>
                          <m:fName>
                            <m:r>
                              <m:rPr>
                                <m:sty m:val="p"/>
                              </m:rPr>
                              <a:rPr lang="en-US" i="0" dirty="0">
                                <a:latin typeface="Cambria Math" panose="02040503050406030204" pitchFamily="18" charset="0"/>
                              </a:rPr>
                              <m:t>max</m:t>
                            </m:r>
                          </m:fName>
                          <m:e>
                            <m:d>
                              <m:dPr>
                                <m:begChr m:val="|"/>
                                <m:endChr m:val="|"/>
                                <m:ctrlPr>
                                  <a:rPr lang="en-US" i="1" dirty="0">
                                    <a:latin typeface="Cambria Math" panose="02040503050406030204" pitchFamily="18" charset="0"/>
                                  </a:rPr>
                                </m:ctrlPr>
                              </m:dPr>
                              <m:e>
                                <m:d>
                                  <m:dPr>
                                    <m:begChr m:val="|"/>
                                    <m:endChr m:val="|"/>
                                    <m:ctrlPr>
                                      <a:rPr lang="en-US" i="1" dirty="0">
                                        <a:latin typeface="Cambria Math" panose="02040503050406030204" pitchFamily="18" charset="0"/>
                                      </a:rPr>
                                    </m:ctrlPr>
                                  </m:dPr>
                                  <m:e>
                                    <m:r>
                                      <a:rPr lang="en-US" i="1" dirty="0">
                                        <a:latin typeface="Cambria Math" panose="02040503050406030204" pitchFamily="18" charset="0"/>
                                      </a:rPr>
                                      <m:t>𝑥</m:t>
                                    </m:r>
                                  </m:e>
                                </m:d>
                              </m:e>
                            </m:d>
                          </m:e>
                        </m:func>
                      </m:e>
                      <m:sub>
                        <m:r>
                          <a:rPr lang="en-US" b="0" i="1" dirty="0" smtClean="0">
                            <a:latin typeface="Cambria Math" panose="02040503050406030204" pitchFamily="18" charset="0"/>
                          </a:rPr>
                          <m:t>∞</m:t>
                        </m:r>
                      </m:sub>
                    </m:sSub>
                    <m:r>
                      <a:rPr lang="en-US" i="1" dirty="0">
                        <a:latin typeface="Cambria Math" panose="02040503050406030204" pitchFamily="18" charset="0"/>
                      </a:rPr>
                      <m:t>, = 1</m:t>
                    </m:r>
                  </m:oMath>
                </a14:m>
                <a:endParaRPr lang="en-US" dirty="0"/>
              </a:p>
              <a:p>
                <a:pPr lvl="1"/>
                <a:endParaRPr lang="en-US" dirty="0"/>
              </a:p>
              <a:p>
                <a:pPr lvl="2"/>
                <a:r>
                  <a:rPr lang="en-US" dirty="0"/>
                  <a:t>We get that: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𝑀</m:t>
                        </m:r>
                      </m:e>
                      <m:sub>
                        <m:r>
                          <a:rPr lang="en-US" i="1" dirty="0" smtClean="0">
                            <a:latin typeface="Cambria Math" panose="02040503050406030204" pitchFamily="18" charset="0"/>
                          </a:rPr>
                          <m:t>𝑝</m:t>
                        </m:r>
                      </m:sub>
                    </m:sSub>
                    <m:r>
                      <a:rPr lang="en-US" i="1" dirty="0">
                        <a:latin typeface="Cambria Math" panose="02040503050406030204" pitchFamily="18" charset="0"/>
                      </a:rPr>
                      <m:t> = </m:t>
                    </m:r>
                    <m:r>
                      <a:rPr lang="en-US" i="1" dirty="0">
                        <a:latin typeface="Cambria Math" panose="02040503050406030204" pitchFamily="18" charset="0"/>
                      </a:rPr>
                      <m:t>𝑛</m:t>
                    </m:r>
                    <m:r>
                      <a:rPr lang="en-US" i="1" dirty="0">
                        <a:latin typeface="Cambria Math" panose="02040503050406030204" pitchFamily="18" charset="0"/>
                      </a:rPr>
                      <m:t>; </m:t>
                    </m:r>
                    <m:sSub>
                      <m:sSubPr>
                        <m:ctrlPr>
                          <a:rPr lang="en-US" b="0" i="1" dirty="0" smtClean="0">
                            <a:latin typeface="Cambria Math" panose="02040503050406030204" pitchFamily="18" charset="0"/>
                          </a:rPr>
                        </m:ctrlPr>
                      </m:sSubPr>
                      <m:e>
                        <m:r>
                          <a:rPr lang="en-US" i="1" dirty="0">
                            <a:latin typeface="Cambria Math" panose="02040503050406030204" pitchFamily="18" charset="0"/>
                          </a:rPr>
                          <m:t>𝑀</m:t>
                        </m:r>
                      </m:e>
                      <m:sub>
                        <m:r>
                          <a:rPr lang="en-US" i="1" dirty="0">
                            <a:latin typeface="Cambria Math" panose="02040503050406030204" pitchFamily="18" charset="0"/>
                          </a:rPr>
                          <m:t>𝑤</m:t>
                        </m:r>
                      </m:sub>
                    </m:sSub>
                    <m:r>
                      <a:rPr lang="en-US" i="1" dirty="0">
                        <a:latin typeface="Cambria Math" panose="02040503050406030204" pitchFamily="18" charset="0"/>
                      </a:rPr>
                      <m:t> = 2</m:t>
                    </m:r>
                    <m:sSup>
                      <m:sSupPr>
                        <m:ctrlPr>
                          <a:rPr lang="en-US" b="0" i="1" dirty="0" smtClean="0">
                            <a:latin typeface="Cambria Math" panose="02040503050406030204" pitchFamily="18" charset="0"/>
                          </a:rPr>
                        </m:ctrlPr>
                      </m:sSupPr>
                      <m:e>
                        <m:r>
                          <a:rPr lang="en-US" i="1" dirty="0">
                            <a:latin typeface="Cambria Math" panose="02040503050406030204" pitchFamily="18" charset="0"/>
                          </a:rPr>
                          <m:t>𝑛</m:t>
                        </m:r>
                      </m:e>
                      <m:sup>
                        <m:r>
                          <a:rPr lang="en-US" b="0" i="1" dirty="0" smtClean="0">
                            <a:latin typeface="Cambria Math" panose="02040503050406030204" pitchFamily="18" charset="0"/>
                          </a:rPr>
                          <m:t>2</m:t>
                        </m:r>
                      </m:sup>
                    </m:sSup>
                    <m:r>
                      <a:rPr lang="en-US" i="1" dirty="0">
                        <a:latin typeface="Cambria Math" panose="02040503050406030204" pitchFamily="18" charset="0"/>
                      </a:rPr>
                      <m:t> </m:t>
                    </m:r>
                    <m:r>
                      <m:rPr>
                        <m:sty m:val="p"/>
                      </m:rPr>
                      <a:rPr lang="en-US" i="1" dirty="0">
                        <a:latin typeface="Cambria Math" panose="02040503050406030204" pitchFamily="18" charset="0"/>
                      </a:rPr>
                      <m:t>ln</m:t>
                    </m:r>
                    <m:r>
                      <a:rPr lang="en-US" i="1" dirty="0">
                        <a:latin typeface="Cambria Math" panose="02040503050406030204" pitchFamily="18" charset="0"/>
                      </a:rPr>
                      <m:t>⁡</m:t>
                    </m:r>
                    <m:r>
                      <a:rPr lang="en-US" i="1" dirty="0">
                        <a:latin typeface="Cambria Math" panose="02040503050406030204" pitchFamily="18" charset="0"/>
                      </a:rPr>
                      <m:t>𝑛</m:t>
                    </m:r>
                    <m:r>
                      <a:rPr lang="en-US" i="1" dirty="0">
                        <a:latin typeface="Cambria Math" panose="02040503050406030204" pitchFamily="18" charset="0"/>
                      </a:rPr>
                      <m:t> </m:t>
                    </m:r>
                  </m:oMath>
                </a14:m>
                <a:endParaRPr lang="en-US" dirty="0"/>
              </a:p>
              <a:p>
                <a:pPr lvl="2"/>
                <a:r>
                  <a:rPr lang="en-US" dirty="0"/>
                  <a:t>Therefore, Perceptron has a better bound.</a:t>
                </a:r>
              </a:p>
            </p:txBody>
          </p:sp>
        </mc:Choice>
        <mc:Fallback xmlns="">
          <p:sp>
            <p:nvSpPr>
              <p:cNvPr id="921603" name="Rectangle 3"/>
              <p:cNvSpPr>
                <a:spLocks noGrp="1" noRot="1" noChangeAspect="1" noMove="1" noResize="1" noEditPoints="1" noAdjustHandles="1" noChangeArrowheads="1" noChangeShapeType="1" noTextEdit="1"/>
              </p:cNvSpPr>
              <p:nvPr>
                <p:ph idx="1"/>
              </p:nvPr>
            </p:nvSpPr>
            <p:spPr>
              <a:xfrm>
                <a:off x="430463" y="902369"/>
                <a:ext cx="8405423" cy="3957866"/>
              </a:xfrm>
              <a:blipFill>
                <a:blip r:embed="rId3"/>
                <a:stretch>
                  <a:fillRect l="-653" t="-1541" r="-8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3403737" y="0"/>
                <a:ext cx="4759188" cy="978986"/>
              </a:xfrm>
              <a:prstGeom prst="rect">
                <a:avLst/>
              </a:prstGeom>
              <a:solidFill>
                <a:srgbClr val="FFFFCC"/>
              </a:solidFill>
              <a:ln w="28575">
                <a:solidFill>
                  <a:schemeClr val="accent1">
                    <a:lumMod val="75000"/>
                  </a:schemeClr>
                </a:solidFill>
              </a:ln>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200" i="1" dirty="0" smtClean="0">
                              <a:latin typeface="Cambria Math" panose="02040503050406030204" pitchFamily="18" charset="0"/>
                            </a:rPr>
                          </m:ctrlPr>
                        </m:sSubPr>
                        <m:e>
                          <m:r>
                            <a:rPr lang="en-US" sz="1200" i="1" dirty="0">
                              <a:latin typeface="Cambria Math" panose="02040503050406030204" pitchFamily="18" charset="0"/>
                            </a:rPr>
                            <m:t>𝑀</m:t>
                          </m:r>
                        </m:e>
                        <m:sub>
                          <m:r>
                            <a:rPr lang="en-US" sz="1200" i="1" dirty="0">
                              <a:latin typeface="Cambria Math" panose="02040503050406030204" pitchFamily="18" charset="0"/>
                            </a:rPr>
                            <m:t>𝑤</m:t>
                          </m:r>
                        </m:sub>
                      </m:sSub>
                      <m:r>
                        <a:rPr lang="en-US" sz="1200" i="1" dirty="0">
                          <a:latin typeface="Cambria Math" panose="02040503050406030204" pitchFamily="18" charset="0"/>
                        </a:rPr>
                        <m:t> =2</m:t>
                      </m:r>
                      <m:func>
                        <m:funcPr>
                          <m:ctrlPr>
                            <a:rPr lang="en-US" sz="1200" i="1" dirty="0">
                              <a:latin typeface="Cambria Math" panose="02040503050406030204" pitchFamily="18" charset="0"/>
                            </a:rPr>
                          </m:ctrlPr>
                        </m:funcPr>
                        <m:fName>
                          <m:r>
                            <m:rPr>
                              <m:sty m:val="p"/>
                            </m:rPr>
                            <a:rPr lang="en-US" sz="1200" dirty="0">
                              <a:latin typeface="Cambria Math" panose="02040503050406030204" pitchFamily="18" charset="0"/>
                            </a:rPr>
                            <m:t>ln</m:t>
                          </m:r>
                        </m:fName>
                        <m:e>
                          <m:r>
                            <a:rPr lang="en-US" sz="1200" i="1" dirty="0">
                              <a:latin typeface="Cambria Math" panose="02040503050406030204" pitchFamily="18" charset="0"/>
                            </a:rPr>
                            <m:t>𝑛</m:t>
                          </m:r>
                        </m:e>
                      </m:func>
                      <m:sSubSup>
                        <m:sSubSupPr>
                          <m:ctrlPr>
                            <a:rPr lang="en-US" sz="1200" i="1" dirty="0">
                              <a:latin typeface="Cambria Math" panose="02040503050406030204" pitchFamily="18" charset="0"/>
                            </a:rPr>
                          </m:ctrlPr>
                        </m:sSubSupPr>
                        <m:e>
                          <m:d>
                            <m:dPr>
                              <m:begChr m:val="|"/>
                              <m:endChr m:val="|"/>
                              <m:ctrlPr>
                                <a:rPr lang="en-US" sz="1200" i="1" dirty="0">
                                  <a:latin typeface="Cambria Math" panose="02040503050406030204" pitchFamily="18" charset="0"/>
                                </a:rPr>
                              </m:ctrlPr>
                            </m:dPr>
                            <m:e>
                              <m:d>
                                <m:dPr>
                                  <m:begChr m:val="|"/>
                                  <m:endChr m:val="|"/>
                                  <m:ctrlPr>
                                    <a:rPr lang="en-US" sz="1200" i="1" dirty="0">
                                      <a:latin typeface="Cambria Math" panose="02040503050406030204" pitchFamily="18" charset="0"/>
                                    </a:rPr>
                                  </m:ctrlPr>
                                </m:dPr>
                                <m:e>
                                  <m:r>
                                    <a:rPr lang="en-US" sz="1200" i="1" dirty="0">
                                      <a:latin typeface="Cambria Math" panose="02040503050406030204" pitchFamily="18" charset="0"/>
                                    </a:rPr>
                                    <m:t>𝑢</m:t>
                                  </m:r>
                                </m:e>
                              </m:d>
                            </m:e>
                          </m:d>
                        </m:e>
                        <m:sub>
                          <m:r>
                            <a:rPr lang="en-US" sz="1200" i="1" dirty="0">
                              <a:latin typeface="Cambria Math" panose="02040503050406030204" pitchFamily="18" charset="0"/>
                            </a:rPr>
                            <m:t>1</m:t>
                          </m:r>
                        </m:sub>
                        <m:sup>
                          <m:r>
                            <a:rPr lang="en-US" sz="1200" i="1" dirty="0">
                              <a:latin typeface="Cambria Math" panose="02040503050406030204" pitchFamily="18" charset="0"/>
                            </a:rPr>
                            <m:t>2</m:t>
                          </m:r>
                        </m:sup>
                      </m:sSubSup>
                      <m:func>
                        <m:funcPr>
                          <m:ctrlPr>
                            <a:rPr lang="en-US" sz="1200" i="1" dirty="0">
                              <a:latin typeface="Cambria Math" panose="02040503050406030204" pitchFamily="18" charset="0"/>
                            </a:rPr>
                          </m:ctrlPr>
                        </m:funcPr>
                        <m:fName>
                          <m:limLow>
                            <m:limLowPr>
                              <m:ctrlPr>
                                <a:rPr lang="en-US" sz="1200" i="1" dirty="0">
                                  <a:latin typeface="Cambria Math" panose="02040503050406030204" pitchFamily="18" charset="0"/>
                                </a:rPr>
                              </m:ctrlPr>
                            </m:limLowPr>
                            <m:e>
                              <m:r>
                                <m:rPr>
                                  <m:sty m:val="p"/>
                                </m:rPr>
                                <a:rPr lang="en-US" sz="1200" dirty="0">
                                  <a:latin typeface="Cambria Math" panose="02040503050406030204" pitchFamily="18" charset="0"/>
                                </a:rPr>
                                <m:t>max</m:t>
                              </m:r>
                            </m:e>
                            <m:lim>
                              <m:r>
                                <a:rPr lang="en-US" sz="1200" i="1" dirty="0">
                                  <a:latin typeface="Cambria Math" panose="02040503050406030204" pitchFamily="18" charset="0"/>
                                </a:rPr>
                                <m:t>𝑖</m:t>
                              </m:r>
                            </m:lim>
                          </m:limLow>
                        </m:fName>
                        <m:e>
                          <m:sSubSup>
                            <m:sSubSupPr>
                              <m:ctrlPr>
                                <a:rPr lang="en-US" sz="1200" i="1" dirty="0">
                                  <a:latin typeface="Cambria Math" panose="02040503050406030204" pitchFamily="18" charset="0"/>
                                </a:rPr>
                              </m:ctrlPr>
                            </m:sSubSupPr>
                            <m:e>
                              <m:d>
                                <m:dPr>
                                  <m:begChr m:val="|"/>
                                  <m:endChr m:val="|"/>
                                  <m:ctrlPr>
                                    <a:rPr lang="en-US" sz="1200" i="1" dirty="0">
                                      <a:latin typeface="Cambria Math" panose="02040503050406030204" pitchFamily="18" charset="0"/>
                                    </a:rPr>
                                  </m:ctrlPr>
                                </m:dPr>
                                <m:e>
                                  <m:d>
                                    <m:dPr>
                                      <m:begChr m:val="|"/>
                                      <m:endChr m:val="|"/>
                                      <m:ctrlPr>
                                        <a:rPr lang="en-US" sz="1200" i="1" dirty="0">
                                          <a:latin typeface="Cambria Math" panose="02040503050406030204" pitchFamily="18" charset="0"/>
                                        </a:rPr>
                                      </m:ctrlPr>
                                    </m:dPr>
                                    <m:e>
                                      <m:sSup>
                                        <m:sSupPr>
                                          <m:ctrlPr>
                                            <a:rPr lang="en-US" sz="1200" b="0" i="1" dirty="0" smtClean="0">
                                              <a:latin typeface="Cambria Math" panose="02040503050406030204" pitchFamily="18" charset="0"/>
                                            </a:rPr>
                                          </m:ctrlPr>
                                        </m:sSupPr>
                                        <m:e>
                                          <m:r>
                                            <a:rPr lang="en-US" sz="1200" i="1" dirty="0">
                                              <a:latin typeface="Cambria Math" panose="02040503050406030204" pitchFamily="18" charset="0"/>
                                            </a:rPr>
                                            <m:t>𝑥</m:t>
                                          </m:r>
                                        </m:e>
                                        <m:sup>
                                          <m:d>
                                            <m:dPr>
                                              <m:ctrlPr>
                                                <a:rPr lang="en-US" sz="1200" i="1" dirty="0">
                                                  <a:latin typeface="Cambria Math" panose="02040503050406030204" pitchFamily="18" charset="0"/>
                                                </a:rPr>
                                              </m:ctrlPr>
                                            </m:dPr>
                                            <m:e>
                                              <m:r>
                                                <a:rPr lang="en-US" sz="1200" i="1" dirty="0">
                                                  <a:latin typeface="Cambria Math" panose="02040503050406030204" pitchFamily="18" charset="0"/>
                                                </a:rPr>
                                                <m:t>𝑖</m:t>
                                              </m:r>
                                            </m:e>
                                          </m:d>
                                        </m:sup>
                                      </m:sSup>
                                    </m:e>
                                  </m:d>
                                </m:e>
                              </m:d>
                            </m:e>
                            <m:sub>
                              <m:r>
                                <a:rPr lang="en-US" sz="1200" i="1" dirty="0">
                                  <a:latin typeface="Cambria Math" panose="02040503050406030204" pitchFamily="18" charset="0"/>
                                </a:rPr>
                                <m:t>∞</m:t>
                              </m:r>
                            </m:sub>
                            <m:sup>
                              <m:r>
                                <a:rPr lang="en-US" sz="1200" i="1" dirty="0">
                                  <a:latin typeface="Cambria Math" panose="02040503050406030204" pitchFamily="18" charset="0"/>
                                </a:rPr>
                                <m:t>2</m:t>
                              </m:r>
                            </m:sup>
                          </m:sSubSup>
                        </m:e>
                      </m:func>
                      <m:r>
                        <a:rPr lang="en-US" sz="1200" i="1" dirty="0">
                          <a:latin typeface="Cambria Math" panose="02040503050406030204" pitchFamily="18" charset="0"/>
                        </a:rPr>
                        <m:t> /</m:t>
                      </m:r>
                      <m:func>
                        <m:funcPr>
                          <m:ctrlPr>
                            <a:rPr lang="en-US" sz="1200" i="1" dirty="0">
                              <a:latin typeface="Cambria Math" panose="02040503050406030204" pitchFamily="18" charset="0"/>
                            </a:rPr>
                          </m:ctrlPr>
                        </m:funcPr>
                        <m:fName>
                          <m:limLow>
                            <m:limLowPr>
                              <m:ctrlPr>
                                <a:rPr lang="en-US" sz="1200" i="1" dirty="0">
                                  <a:latin typeface="Cambria Math" panose="02040503050406030204" pitchFamily="18" charset="0"/>
                                </a:rPr>
                              </m:ctrlPr>
                            </m:limLowPr>
                            <m:e>
                              <m:r>
                                <m:rPr>
                                  <m:sty m:val="p"/>
                                </m:rPr>
                                <a:rPr lang="en-US" sz="1200" dirty="0">
                                  <a:latin typeface="Cambria Math" panose="02040503050406030204" pitchFamily="18" charset="0"/>
                                </a:rPr>
                                <m:t>min</m:t>
                              </m:r>
                            </m:e>
                            <m:lim>
                              <m:r>
                                <a:rPr lang="en-US" sz="1200" i="1" dirty="0">
                                  <a:latin typeface="Cambria Math" panose="02040503050406030204" pitchFamily="18" charset="0"/>
                                </a:rPr>
                                <m:t>𝑖</m:t>
                              </m:r>
                            </m:lim>
                          </m:limLow>
                        </m:fName>
                        <m:e>
                          <m:sSup>
                            <m:sSupPr>
                              <m:ctrlPr>
                                <a:rPr lang="en-US" sz="1200" i="1" dirty="0">
                                  <a:latin typeface="Cambria Math" panose="02040503050406030204" pitchFamily="18" charset="0"/>
                                </a:rPr>
                              </m:ctrlPr>
                            </m:sSupPr>
                            <m:e>
                              <m:d>
                                <m:dPr>
                                  <m:ctrlPr>
                                    <a:rPr lang="en-US" sz="1200" i="1" dirty="0">
                                      <a:latin typeface="Cambria Math" panose="02040503050406030204" pitchFamily="18" charset="0"/>
                                    </a:rPr>
                                  </m:ctrlPr>
                                </m:dPr>
                                <m:e>
                                  <m:r>
                                    <a:rPr lang="en-US" sz="1200" i="1" dirty="0">
                                      <a:latin typeface="Cambria Math" panose="02040503050406030204" pitchFamily="18" charset="0"/>
                                    </a:rPr>
                                    <m:t>𝑢</m:t>
                                  </m:r>
                                  <m:r>
                                    <a:rPr lang="en-US" sz="1200" i="1" dirty="0">
                                      <a:latin typeface="Cambria Math" panose="02040503050406030204" pitchFamily="18" charset="0"/>
                                    </a:rPr>
                                    <m:t> </m:t>
                                  </m:r>
                                  <m:sSup>
                                    <m:sSupPr>
                                      <m:ctrlPr>
                                        <a:rPr lang="en-US" sz="1200" b="0" i="1" dirty="0" smtClean="0">
                                          <a:latin typeface="Cambria Math" panose="02040503050406030204" pitchFamily="18" charset="0"/>
                                        </a:rPr>
                                      </m:ctrlPr>
                                    </m:sSupPr>
                                    <m:e>
                                      <m:r>
                                        <a:rPr lang="en-US" sz="1200" i="1" dirty="0">
                                          <a:latin typeface="Cambria Math" panose="02040503050406030204" pitchFamily="18" charset="0"/>
                                        </a:rPr>
                                        <m:t>𝑥</m:t>
                                      </m:r>
                                    </m:e>
                                    <m:sup>
                                      <m:d>
                                        <m:dPr>
                                          <m:ctrlPr>
                                            <a:rPr lang="en-US" sz="1200" i="1" dirty="0">
                                              <a:latin typeface="Cambria Math" panose="02040503050406030204" pitchFamily="18" charset="0"/>
                                            </a:rPr>
                                          </m:ctrlPr>
                                        </m:dPr>
                                        <m:e>
                                          <m:r>
                                            <a:rPr lang="en-US" sz="1200" i="1" dirty="0">
                                              <a:latin typeface="Cambria Math" panose="02040503050406030204" pitchFamily="18" charset="0"/>
                                            </a:rPr>
                                            <m:t>𝑖</m:t>
                                          </m:r>
                                        </m:e>
                                      </m:d>
                                    </m:sup>
                                  </m:sSup>
                                </m:e>
                              </m:d>
                            </m:e>
                            <m:sup>
                              <m:r>
                                <a:rPr lang="en-US" sz="1200" i="1" dirty="0">
                                  <a:latin typeface="Cambria Math" panose="02040503050406030204" pitchFamily="18" charset="0"/>
                                </a:rPr>
                                <m:t>2</m:t>
                              </m:r>
                            </m:sup>
                          </m:sSup>
                        </m:e>
                      </m:func>
                    </m:oMath>
                  </m:oMathPara>
                </a14:m>
                <a:endParaRPr lang="en-US" sz="1200" dirty="0"/>
              </a:p>
              <a:p>
                <a:pPr/>
                <a14:m>
                  <m:oMathPara xmlns:m="http://schemas.openxmlformats.org/officeDocument/2006/math">
                    <m:oMathParaPr>
                      <m:jc m:val="centerGroup"/>
                    </m:oMathParaPr>
                    <m:oMath xmlns:m="http://schemas.openxmlformats.org/officeDocument/2006/math">
                      <m:sSub>
                        <m:sSubPr>
                          <m:ctrlPr>
                            <a:rPr lang="en-US" sz="1200" i="1" dirty="0">
                              <a:latin typeface="Cambria Math" panose="02040503050406030204" pitchFamily="18" charset="0"/>
                            </a:rPr>
                          </m:ctrlPr>
                        </m:sSubPr>
                        <m:e>
                          <m:r>
                            <a:rPr lang="en-US" sz="1200" i="1" dirty="0">
                              <a:latin typeface="Cambria Math" panose="02040503050406030204" pitchFamily="18" charset="0"/>
                            </a:rPr>
                            <m:t>𝑀</m:t>
                          </m:r>
                        </m:e>
                        <m:sub>
                          <m:r>
                            <a:rPr lang="en-US" sz="1200" i="1" dirty="0">
                              <a:latin typeface="Cambria Math" panose="02040503050406030204" pitchFamily="18" charset="0"/>
                            </a:rPr>
                            <m:t>𝑝</m:t>
                          </m:r>
                        </m:sub>
                      </m:sSub>
                      <m:r>
                        <a:rPr lang="en-US" sz="1200" i="1" dirty="0">
                          <a:latin typeface="Cambria Math" panose="02040503050406030204" pitchFamily="18" charset="0"/>
                        </a:rPr>
                        <m:t> = </m:t>
                      </m:r>
                      <m:sSubSup>
                        <m:sSubSupPr>
                          <m:ctrlPr>
                            <a:rPr lang="en-US" sz="1200" i="1" dirty="0">
                              <a:latin typeface="Cambria Math" panose="02040503050406030204" pitchFamily="18" charset="0"/>
                            </a:rPr>
                          </m:ctrlPr>
                        </m:sSubSupPr>
                        <m:e>
                          <m:d>
                            <m:dPr>
                              <m:begChr m:val="|"/>
                              <m:endChr m:val="|"/>
                              <m:ctrlPr>
                                <a:rPr lang="en-US" sz="1200" i="1" dirty="0">
                                  <a:latin typeface="Cambria Math" panose="02040503050406030204" pitchFamily="18" charset="0"/>
                                </a:rPr>
                              </m:ctrlPr>
                            </m:dPr>
                            <m:e>
                              <m:d>
                                <m:dPr>
                                  <m:begChr m:val="|"/>
                                  <m:endChr m:val="|"/>
                                  <m:ctrlPr>
                                    <a:rPr lang="en-US" sz="1200" i="1" dirty="0">
                                      <a:latin typeface="Cambria Math" panose="02040503050406030204" pitchFamily="18" charset="0"/>
                                    </a:rPr>
                                  </m:ctrlPr>
                                </m:dPr>
                                <m:e>
                                  <m:r>
                                    <a:rPr lang="en-US" sz="1200" i="1" dirty="0">
                                      <a:latin typeface="Cambria Math" panose="02040503050406030204" pitchFamily="18" charset="0"/>
                                    </a:rPr>
                                    <m:t>𝑢</m:t>
                                  </m:r>
                                </m:e>
                              </m:d>
                            </m:e>
                          </m:d>
                        </m:e>
                        <m:sub>
                          <m:r>
                            <a:rPr lang="en-US" sz="1200" i="1" dirty="0">
                              <a:latin typeface="Cambria Math" panose="02040503050406030204" pitchFamily="18" charset="0"/>
                            </a:rPr>
                            <m:t>2</m:t>
                          </m:r>
                        </m:sub>
                        <m:sup>
                          <m:r>
                            <a:rPr lang="en-US" sz="1200" i="1" dirty="0">
                              <a:latin typeface="Cambria Math" panose="02040503050406030204" pitchFamily="18" charset="0"/>
                            </a:rPr>
                            <m:t>2</m:t>
                          </m:r>
                        </m:sup>
                      </m:sSubSup>
                      <m:func>
                        <m:funcPr>
                          <m:ctrlPr>
                            <a:rPr lang="en-US" sz="1200" i="1" dirty="0">
                              <a:latin typeface="Cambria Math" panose="02040503050406030204" pitchFamily="18" charset="0"/>
                            </a:rPr>
                          </m:ctrlPr>
                        </m:funcPr>
                        <m:fName>
                          <m:limLow>
                            <m:limLowPr>
                              <m:ctrlPr>
                                <a:rPr lang="en-US" sz="1200" i="1" dirty="0">
                                  <a:latin typeface="Cambria Math" panose="02040503050406030204" pitchFamily="18" charset="0"/>
                                </a:rPr>
                              </m:ctrlPr>
                            </m:limLowPr>
                            <m:e>
                              <m:r>
                                <m:rPr>
                                  <m:sty m:val="p"/>
                                </m:rPr>
                                <a:rPr lang="en-US" sz="1200" dirty="0">
                                  <a:latin typeface="Cambria Math" panose="02040503050406030204" pitchFamily="18" charset="0"/>
                                </a:rPr>
                                <m:t>max</m:t>
                              </m:r>
                            </m:e>
                            <m:lim>
                              <m:r>
                                <a:rPr lang="en-US" sz="1200" i="1" dirty="0">
                                  <a:latin typeface="Cambria Math" panose="02040503050406030204" pitchFamily="18" charset="0"/>
                                </a:rPr>
                                <m:t>𝑖</m:t>
                              </m:r>
                            </m:lim>
                          </m:limLow>
                        </m:fName>
                        <m:e>
                          <m:sSubSup>
                            <m:sSubSupPr>
                              <m:ctrlPr>
                                <a:rPr lang="en-US" sz="1200" i="1" dirty="0">
                                  <a:latin typeface="Cambria Math" panose="02040503050406030204" pitchFamily="18" charset="0"/>
                                </a:rPr>
                              </m:ctrlPr>
                            </m:sSubSupPr>
                            <m:e>
                              <m:d>
                                <m:dPr>
                                  <m:begChr m:val="|"/>
                                  <m:endChr m:val="|"/>
                                  <m:ctrlPr>
                                    <a:rPr lang="en-US" sz="1200" i="1" dirty="0">
                                      <a:latin typeface="Cambria Math" panose="02040503050406030204" pitchFamily="18" charset="0"/>
                                    </a:rPr>
                                  </m:ctrlPr>
                                </m:dPr>
                                <m:e>
                                  <m:d>
                                    <m:dPr>
                                      <m:begChr m:val="|"/>
                                      <m:endChr m:val="|"/>
                                      <m:ctrlPr>
                                        <a:rPr lang="en-US" sz="1200" i="1" dirty="0">
                                          <a:latin typeface="Cambria Math" panose="02040503050406030204" pitchFamily="18" charset="0"/>
                                        </a:rPr>
                                      </m:ctrlPr>
                                    </m:dPr>
                                    <m:e>
                                      <m:sSup>
                                        <m:sSupPr>
                                          <m:ctrlPr>
                                            <a:rPr lang="en-US" sz="1200" b="0" i="1" dirty="0" smtClean="0">
                                              <a:latin typeface="Cambria Math" panose="02040503050406030204" pitchFamily="18" charset="0"/>
                                            </a:rPr>
                                          </m:ctrlPr>
                                        </m:sSupPr>
                                        <m:e>
                                          <m:r>
                                            <a:rPr lang="en-US" sz="1200" i="1" dirty="0">
                                              <a:latin typeface="Cambria Math" panose="02040503050406030204" pitchFamily="18" charset="0"/>
                                            </a:rPr>
                                            <m:t>𝑥</m:t>
                                          </m:r>
                                        </m:e>
                                        <m:sup>
                                          <m:d>
                                            <m:dPr>
                                              <m:ctrlPr>
                                                <a:rPr lang="en-US" sz="1200" i="1" dirty="0">
                                                  <a:latin typeface="Cambria Math" panose="02040503050406030204" pitchFamily="18" charset="0"/>
                                                </a:rPr>
                                              </m:ctrlPr>
                                            </m:dPr>
                                            <m:e>
                                              <m:r>
                                                <a:rPr lang="en-US" sz="1200" i="1" dirty="0">
                                                  <a:latin typeface="Cambria Math" panose="02040503050406030204" pitchFamily="18" charset="0"/>
                                                </a:rPr>
                                                <m:t>𝑖</m:t>
                                              </m:r>
                                            </m:e>
                                          </m:d>
                                        </m:sup>
                                      </m:sSup>
                                    </m:e>
                                  </m:d>
                                </m:e>
                              </m:d>
                            </m:e>
                            <m:sub>
                              <m:r>
                                <a:rPr lang="en-US" sz="1200" i="1" dirty="0">
                                  <a:latin typeface="Cambria Math" panose="02040503050406030204" pitchFamily="18" charset="0"/>
                                </a:rPr>
                                <m:t>2</m:t>
                              </m:r>
                            </m:sub>
                            <m:sup>
                              <m:r>
                                <a:rPr lang="en-US" sz="1200" i="1" dirty="0">
                                  <a:latin typeface="Cambria Math" panose="02040503050406030204" pitchFamily="18" charset="0"/>
                                </a:rPr>
                                <m:t>2</m:t>
                              </m:r>
                            </m:sup>
                          </m:sSubSup>
                        </m:e>
                      </m:func>
                      <m:r>
                        <a:rPr lang="en-US" sz="1200" i="1" dirty="0">
                          <a:latin typeface="Cambria Math" panose="02040503050406030204" pitchFamily="18" charset="0"/>
                        </a:rPr>
                        <m:t>/</m:t>
                      </m:r>
                      <m:func>
                        <m:funcPr>
                          <m:ctrlPr>
                            <a:rPr lang="en-US" sz="1200" i="1" dirty="0">
                              <a:latin typeface="Cambria Math" panose="02040503050406030204" pitchFamily="18" charset="0"/>
                            </a:rPr>
                          </m:ctrlPr>
                        </m:funcPr>
                        <m:fName>
                          <m:limLow>
                            <m:limLowPr>
                              <m:ctrlPr>
                                <a:rPr lang="en-US" sz="1200" i="1" dirty="0">
                                  <a:latin typeface="Cambria Math" panose="02040503050406030204" pitchFamily="18" charset="0"/>
                                </a:rPr>
                              </m:ctrlPr>
                            </m:limLowPr>
                            <m:e>
                              <m:r>
                                <m:rPr>
                                  <m:sty m:val="p"/>
                                </m:rPr>
                                <a:rPr lang="en-US" sz="1200" dirty="0">
                                  <a:latin typeface="Cambria Math" panose="02040503050406030204" pitchFamily="18" charset="0"/>
                                </a:rPr>
                                <m:t>min</m:t>
                              </m:r>
                            </m:e>
                            <m:lim>
                              <m:r>
                                <a:rPr lang="en-US" sz="1200" i="1" dirty="0">
                                  <a:latin typeface="Cambria Math" panose="02040503050406030204" pitchFamily="18" charset="0"/>
                                </a:rPr>
                                <m:t>𝑖</m:t>
                              </m:r>
                            </m:lim>
                          </m:limLow>
                        </m:fName>
                        <m:e>
                          <m:sSup>
                            <m:sSupPr>
                              <m:ctrlPr>
                                <a:rPr lang="en-US" sz="1200" i="1" dirty="0">
                                  <a:latin typeface="Cambria Math" panose="02040503050406030204" pitchFamily="18" charset="0"/>
                                </a:rPr>
                              </m:ctrlPr>
                            </m:sSupPr>
                            <m:e>
                              <m:d>
                                <m:dPr>
                                  <m:ctrlPr>
                                    <a:rPr lang="en-US" sz="1200" i="1" dirty="0">
                                      <a:latin typeface="Cambria Math" panose="02040503050406030204" pitchFamily="18" charset="0"/>
                                    </a:rPr>
                                  </m:ctrlPr>
                                </m:dPr>
                                <m:e>
                                  <m:r>
                                    <a:rPr lang="en-US" sz="1200" i="1" dirty="0">
                                      <a:latin typeface="Cambria Math" panose="02040503050406030204" pitchFamily="18" charset="0"/>
                                    </a:rPr>
                                    <m:t>𝑢</m:t>
                                  </m:r>
                                  <m:r>
                                    <a:rPr lang="en-US" sz="1200" i="1" dirty="0">
                                      <a:latin typeface="Cambria Math" panose="02040503050406030204" pitchFamily="18" charset="0"/>
                                    </a:rPr>
                                    <m:t> </m:t>
                                  </m:r>
                                  <m:sSup>
                                    <m:sSupPr>
                                      <m:ctrlPr>
                                        <a:rPr lang="en-US" sz="1200" b="0" i="1" dirty="0" smtClean="0">
                                          <a:latin typeface="Cambria Math" panose="02040503050406030204" pitchFamily="18" charset="0"/>
                                        </a:rPr>
                                      </m:ctrlPr>
                                    </m:sSupPr>
                                    <m:e>
                                      <m:r>
                                        <a:rPr lang="en-US" sz="1200" i="1" dirty="0">
                                          <a:latin typeface="Cambria Math" panose="02040503050406030204" pitchFamily="18" charset="0"/>
                                        </a:rPr>
                                        <m:t>𝑥</m:t>
                                      </m:r>
                                    </m:e>
                                    <m:sup>
                                      <m:d>
                                        <m:dPr>
                                          <m:ctrlPr>
                                            <a:rPr lang="en-US" sz="1200" i="1" dirty="0">
                                              <a:latin typeface="Cambria Math" panose="02040503050406030204" pitchFamily="18" charset="0"/>
                                            </a:rPr>
                                          </m:ctrlPr>
                                        </m:dPr>
                                        <m:e>
                                          <m:r>
                                            <a:rPr lang="en-US" sz="1200" i="1" dirty="0">
                                              <a:latin typeface="Cambria Math" panose="02040503050406030204" pitchFamily="18" charset="0"/>
                                            </a:rPr>
                                            <m:t>𝑖</m:t>
                                          </m:r>
                                        </m:e>
                                      </m:d>
                                    </m:sup>
                                  </m:sSup>
                                </m:e>
                              </m:d>
                            </m:e>
                            <m:sup>
                              <m:r>
                                <a:rPr lang="en-US" sz="1200" i="1" dirty="0">
                                  <a:latin typeface="Cambria Math" panose="02040503050406030204" pitchFamily="18" charset="0"/>
                                </a:rPr>
                                <m:t>2</m:t>
                              </m:r>
                            </m:sup>
                          </m:sSup>
                        </m:e>
                      </m:func>
                    </m:oMath>
                  </m:oMathPara>
                </a14:m>
                <a:endParaRPr lang="en-US" sz="1200" dirty="0"/>
              </a:p>
              <a:p>
                <a:endParaRPr lang="en-US" sz="1400" dirty="0"/>
              </a:p>
            </p:txBody>
          </p:sp>
        </mc:Choice>
        <mc:Fallback xmlns="">
          <p:sp>
            <p:nvSpPr>
              <p:cNvPr id="3" name="Rectangle 2"/>
              <p:cNvSpPr>
                <a:spLocks noRot="1" noChangeAspect="1" noMove="1" noResize="1" noEditPoints="1" noAdjustHandles="1" noChangeArrowheads="1" noChangeShapeType="1" noTextEdit="1"/>
              </p:cNvSpPr>
              <p:nvPr/>
            </p:nvSpPr>
            <p:spPr>
              <a:xfrm>
                <a:off x="3403737" y="0"/>
                <a:ext cx="4759188" cy="978986"/>
              </a:xfrm>
              <a:prstGeom prst="rect">
                <a:avLst/>
              </a:prstGeom>
              <a:blipFill>
                <a:blip r:embed="rId4"/>
                <a:stretch>
                  <a:fillRect/>
                </a:stretch>
              </a:blipFill>
              <a:ln w="28575">
                <a:solidFill>
                  <a:schemeClr val="accent1">
                    <a:lumMod val="75000"/>
                  </a:schemeClr>
                </a:solidFill>
              </a:ln>
            </p:spPr>
            <p:txBody>
              <a:bodyPr/>
              <a:lstStyle/>
              <a:p>
                <a:r>
                  <a:rPr lang="en-US">
                    <a:noFill/>
                  </a:rPr>
                  <a:t> </a:t>
                </a:r>
              </a:p>
            </p:txBody>
          </p:sp>
        </mc:Fallback>
      </mc:AlternateContent>
    </p:spTree>
    <p:extLst>
      <p:ext uri="{BB962C8B-B14F-4D97-AF65-F5344CB8AC3E}">
        <p14:creationId xmlns:p14="http://schemas.microsoft.com/office/powerpoint/2010/main" val="144703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6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6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160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160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2160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2160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2160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2160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fld id="{AFE84312-431C-4764-9E78-3D5ADC8DF340}" type="slidenum">
              <a:rPr lang="en-US"/>
              <a:pPr/>
              <a:t>75</a:t>
            </a:fld>
            <a:endParaRPr lang="en-US"/>
          </a:p>
        </p:txBody>
      </p:sp>
      <p:sp>
        <p:nvSpPr>
          <p:cNvPr id="5" name="Title 4"/>
          <p:cNvSpPr>
            <a:spLocks noGrp="1"/>
          </p:cNvSpPr>
          <p:nvPr>
            <p:ph type="title"/>
          </p:nvPr>
        </p:nvSpPr>
        <p:spPr/>
        <p:txBody>
          <a:bodyPr/>
          <a:lstStyle/>
          <a:p>
            <a:r>
              <a:rPr lang="en-US" dirty="0"/>
              <a:t>`</a:t>
            </a:r>
          </a:p>
        </p:txBody>
      </p:sp>
      <p:sp>
        <p:nvSpPr>
          <p:cNvPr id="6" name="Content Placeholder 5">
            <a:extLst>
              <a:ext uri="{FF2B5EF4-FFF2-40B4-BE49-F238E27FC236}">
                <a16:creationId xmlns:a16="http://schemas.microsoft.com/office/drawing/2014/main" id="{A9648C90-F068-F94D-88CF-7EC04EC1199B}"/>
              </a:ext>
            </a:extLst>
          </p:cNvPr>
          <p:cNvSpPr>
            <a:spLocks noGrp="1"/>
          </p:cNvSpPr>
          <p:nvPr>
            <p:ph idx="1"/>
          </p:nvPr>
        </p:nvSpPr>
        <p:spPr/>
        <p:txBody>
          <a:bodyPr/>
          <a:lstStyle/>
          <a:p>
            <a:endParaRPr lang="en-US" dirty="0"/>
          </a:p>
        </p:txBody>
      </p:sp>
      <p:pic>
        <p:nvPicPr>
          <p:cNvPr id="827394" name="Picture 2" descr="graph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0035" y="697845"/>
            <a:ext cx="6399875" cy="431991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827395" name="Rectangle 3"/>
              <p:cNvSpPr>
                <a:spLocks noChangeArrowheads="1"/>
              </p:cNvSpPr>
              <p:nvPr/>
            </p:nvSpPr>
            <p:spPr bwMode="auto">
              <a:xfrm>
                <a:off x="2740217" y="1447548"/>
                <a:ext cx="3369469" cy="1196446"/>
              </a:xfrm>
              <a:prstGeom prst="rect">
                <a:avLst/>
              </a:prstGeom>
              <a:noFill/>
              <a:ln>
                <a:noFill/>
              </a:ln>
              <a:effectLst/>
              <a:extLst>
                <a:ext uri="{909E8E84-426E-40DD-AFC4-6F175D3DCCD1}">
                  <a14:hiddenFill>
                    <a:solidFill>
                      <a:srgbClr val="FF0000"/>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lstStyle/>
              <a:p>
                <a:pPr marL="257175" indent="-257175">
                  <a:lnSpc>
                    <a:spcPct val="90000"/>
                  </a:lnSpc>
                  <a:spcBef>
                    <a:spcPct val="20000"/>
                  </a:spcBef>
                </a:pPr>
                <a:r>
                  <a:rPr lang="en-US" dirty="0">
                    <a:latin typeface="+mj-lt"/>
                  </a:rPr>
                  <a:t>Function: At least </a:t>
                </a:r>
                <a14:m>
                  <m:oMath xmlns:m="http://schemas.openxmlformats.org/officeDocument/2006/math">
                    <m:r>
                      <a:rPr lang="en-US" i="1" dirty="0" smtClean="0">
                        <a:latin typeface="Cambria Math" panose="02040503050406030204" pitchFamily="18" charset="0"/>
                      </a:rPr>
                      <m:t>10</m:t>
                    </m:r>
                  </m:oMath>
                </a14:m>
                <a:r>
                  <a:rPr lang="en-US" dirty="0">
                    <a:latin typeface="+mj-lt"/>
                  </a:rPr>
                  <a:t> out of </a:t>
                </a:r>
              </a:p>
              <a:p>
                <a:pPr marL="257175" indent="-257175">
                  <a:lnSpc>
                    <a:spcPct val="90000"/>
                  </a:lnSpc>
                  <a:spcBef>
                    <a:spcPct val="20000"/>
                  </a:spcBef>
                </a:pPr>
                <a:r>
                  <a:rPr lang="en-US" dirty="0">
                    <a:latin typeface="+mj-lt"/>
                  </a:rPr>
                  <a:t>fixed </a:t>
                </a:r>
                <a14:m>
                  <m:oMath xmlns:m="http://schemas.openxmlformats.org/officeDocument/2006/math">
                    <m:r>
                      <a:rPr lang="en-US" i="1" dirty="0" smtClean="0">
                        <a:latin typeface="Cambria Math" panose="02040503050406030204" pitchFamily="18" charset="0"/>
                      </a:rPr>
                      <m:t>100</m:t>
                    </m:r>
                  </m:oMath>
                </a14:m>
                <a:r>
                  <a:rPr lang="en-US" dirty="0">
                    <a:latin typeface="+mj-lt"/>
                  </a:rPr>
                  <a:t> variables are active</a:t>
                </a:r>
              </a:p>
              <a:p>
                <a:pPr marL="257175" indent="-257175">
                  <a:lnSpc>
                    <a:spcPct val="90000"/>
                  </a:lnSpc>
                  <a:spcBef>
                    <a:spcPct val="20000"/>
                  </a:spcBef>
                </a:pPr>
                <a:r>
                  <a:rPr lang="en-US" dirty="0">
                    <a:latin typeface="+mj-lt"/>
                  </a:rPr>
                  <a:t>Dimensionality is</a:t>
                </a:r>
                <a14:m>
                  <m:oMath xmlns:m="http://schemas.openxmlformats.org/officeDocument/2006/math">
                    <m:r>
                      <a:rPr lang="en-US" i="1" dirty="0" smtClean="0">
                        <a:latin typeface="Cambria Math" panose="02040503050406030204" pitchFamily="18" charset="0"/>
                      </a:rPr>
                      <m:t> </m:t>
                    </m:r>
                    <m:r>
                      <a:rPr lang="en-US" i="1" dirty="0" smtClean="0">
                        <a:latin typeface="Cambria Math" panose="02040503050406030204" pitchFamily="18" charset="0"/>
                      </a:rPr>
                      <m:t>𝑛</m:t>
                    </m:r>
                  </m:oMath>
                </a14:m>
                <a:endParaRPr lang="en-US" dirty="0">
                  <a:latin typeface="+mj-lt"/>
                </a:endParaRPr>
              </a:p>
            </p:txBody>
          </p:sp>
        </mc:Choice>
        <mc:Fallback xmlns="">
          <p:sp>
            <p:nvSpPr>
              <p:cNvPr id="827395" name="Rectangle 3"/>
              <p:cNvSpPr>
                <a:spLocks noRot="1" noChangeAspect="1" noMove="1" noResize="1" noEditPoints="1" noAdjustHandles="1" noChangeArrowheads="1" noChangeShapeType="1" noTextEdit="1"/>
              </p:cNvSpPr>
              <p:nvPr/>
            </p:nvSpPr>
            <p:spPr bwMode="auto">
              <a:xfrm>
                <a:off x="2740217" y="1447548"/>
                <a:ext cx="3369469" cy="1196446"/>
              </a:xfrm>
              <a:prstGeom prst="rect">
                <a:avLst/>
              </a:prstGeom>
              <a:blipFill>
                <a:blip r:embed="rId4"/>
                <a:stretch>
                  <a:fillRect l="-1630" t="-4569"/>
                </a:stretch>
              </a:blip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827396" name="Rectangle 4"/>
          <p:cNvSpPr>
            <a:spLocks noChangeArrowheads="1"/>
          </p:cNvSpPr>
          <p:nvPr/>
        </p:nvSpPr>
        <p:spPr bwMode="auto">
          <a:xfrm>
            <a:off x="5600700" y="1684546"/>
            <a:ext cx="2114550" cy="285750"/>
          </a:xfrm>
          <a:prstGeom prst="rect">
            <a:avLst/>
          </a:prstGeom>
          <a:solidFill>
            <a:srgbClr val="FFFFCC"/>
          </a:solidFill>
          <a:ln w="9525">
            <a:solidFill>
              <a:schemeClr val="accent1"/>
            </a:solidFill>
            <a:miter lim="800000"/>
            <a:headEnd/>
            <a:tailEnd/>
          </a:ln>
          <a:effectLst/>
        </p:spPr>
        <p:txBody>
          <a:bodyPr/>
          <a:lstStyle/>
          <a:p>
            <a:pPr marL="257175" indent="-257175">
              <a:lnSpc>
                <a:spcPct val="90000"/>
              </a:lnSpc>
              <a:spcBef>
                <a:spcPct val="20000"/>
              </a:spcBef>
            </a:pPr>
            <a:r>
              <a:rPr lang="en-US" sz="2100" dirty="0" err="1">
                <a:latin typeface="+mj-lt"/>
              </a:rPr>
              <a:t>Perceptron,SVMs</a:t>
            </a:r>
            <a:endParaRPr lang="en-US" sz="2100" dirty="0">
              <a:latin typeface="+mj-lt"/>
            </a:endParaRPr>
          </a:p>
        </p:txBody>
      </p:sp>
      <mc:AlternateContent xmlns:mc="http://schemas.openxmlformats.org/markup-compatibility/2006" xmlns:a14="http://schemas.microsoft.com/office/drawing/2010/main">
        <mc:Choice Requires="a14">
          <p:sp>
            <p:nvSpPr>
              <p:cNvPr id="827397" name="Rectangle 5"/>
              <p:cNvSpPr>
                <a:spLocks noChangeArrowheads="1"/>
              </p:cNvSpPr>
              <p:nvPr/>
            </p:nvSpPr>
            <p:spPr bwMode="auto">
              <a:xfrm>
                <a:off x="2514600" y="4732010"/>
                <a:ext cx="4743450" cy="285750"/>
              </a:xfrm>
              <a:prstGeom prst="rect">
                <a:avLst/>
              </a:prstGeom>
              <a:solidFill>
                <a:srgbClr val="FFFFCC"/>
              </a:solidFill>
              <a:ln>
                <a:solidFill>
                  <a:schemeClr val="accent1"/>
                </a:solidFill>
              </a:ln>
              <a:effectLst/>
            </p:spPr>
            <p:txBody>
              <a:bodyPr/>
              <a:lstStyle/>
              <a:p>
                <a:pPr marL="257175" indent="-257175">
                  <a:lnSpc>
                    <a:spcPct val="90000"/>
                  </a:lnSpc>
                  <a:spcBef>
                    <a:spcPct val="20000"/>
                  </a:spcBef>
                </a:pPr>
                <a:r>
                  <a:rPr lang="en-US" sz="2100" dirty="0">
                    <a:latin typeface="+mj-lt"/>
                  </a:rPr>
                  <a:t> </a:t>
                </a:r>
                <a14:m>
                  <m:oMath xmlns:m="http://schemas.openxmlformats.org/officeDocument/2006/math">
                    <m:r>
                      <a:rPr lang="en-US" sz="2100" i="1" dirty="0" smtClean="0">
                        <a:latin typeface="Cambria Math" panose="02040503050406030204" pitchFamily="18" charset="0"/>
                      </a:rPr>
                      <m:t>𝑛</m:t>
                    </m:r>
                  </m:oMath>
                </a14:m>
                <a:r>
                  <a:rPr lang="en-US" sz="2100" dirty="0">
                    <a:latin typeface="+mj-lt"/>
                  </a:rPr>
                  <a:t>: Total # of Variables (Dimensionality)</a:t>
                </a:r>
              </a:p>
            </p:txBody>
          </p:sp>
        </mc:Choice>
        <mc:Fallback xmlns="">
          <p:sp>
            <p:nvSpPr>
              <p:cNvPr id="827397" name="Rectangle 5"/>
              <p:cNvSpPr>
                <a:spLocks noRot="1" noChangeAspect="1" noMove="1" noResize="1" noEditPoints="1" noAdjustHandles="1" noChangeArrowheads="1" noChangeShapeType="1" noTextEdit="1"/>
              </p:cNvSpPr>
              <p:nvPr/>
            </p:nvSpPr>
            <p:spPr bwMode="auto">
              <a:xfrm>
                <a:off x="2514600" y="4732010"/>
                <a:ext cx="4743450" cy="285750"/>
              </a:xfrm>
              <a:prstGeom prst="rect">
                <a:avLst/>
              </a:prstGeom>
              <a:blipFill>
                <a:blip r:embed="rId5"/>
                <a:stretch>
                  <a:fillRect t="-22449" b="-69388"/>
                </a:stretch>
              </a:blipFill>
              <a:ln>
                <a:solidFill>
                  <a:schemeClr val="accent1"/>
                </a:solidFill>
              </a:ln>
              <a:effectLst/>
            </p:spPr>
            <p:txBody>
              <a:bodyPr/>
              <a:lstStyle/>
              <a:p>
                <a:r>
                  <a:rPr lang="en-US">
                    <a:noFill/>
                  </a:rPr>
                  <a:t> </a:t>
                </a:r>
              </a:p>
            </p:txBody>
          </p:sp>
        </mc:Fallback>
      </mc:AlternateContent>
      <p:sp>
        <p:nvSpPr>
          <p:cNvPr id="827398" name="Rectangle 6"/>
          <p:cNvSpPr>
            <a:spLocks noChangeArrowheads="1"/>
          </p:cNvSpPr>
          <p:nvPr/>
        </p:nvSpPr>
        <p:spPr bwMode="auto">
          <a:xfrm>
            <a:off x="5467350" y="3426171"/>
            <a:ext cx="1143000" cy="285750"/>
          </a:xfrm>
          <a:prstGeom prst="rect">
            <a:avLst/>
          </a:prstGeom>
          <a:solidFill>
            <a:srgbClr val="FFFFCC"/>
          </a:solidFill>
          <a:ln w="9525">
            <a:solidFill>
              <a:schemeClr val="accent1"/>
            </a:solidFill>
            <a:miter lim="800000"/>
            <a:headEnd/>
            <a:tailEnd/>
          </a:ln>
          <a:effectLst/>
        </p:spPr>
        <p:txBody>
          <a:bodyPr/>
          <a:lstStyle/>
          <a:p>
            <a:pPr marL="257175" indent="-257175">
              <a:lnSpc>
                <a:spcPct val="90000"/>
              </a:lnSpc>
              <a:spcBef>
                <a:spcPct val="20000"/>
              </a:spcBef>
            </a:pPr>
            <a:r>
              <a:rPr lang="en-US" sz="2100" dirty="0">
                <a:latin typeface="+mj-lt"/>
              </a:rPr>
              <a:t>Winnow</a:t>
            </a:r>
          </a:p>
        </p:txBody>
      </p:sp>
      <mc:AlternateContent xmlns:mc="http://schemas.openxmlformats.org/markup-compatibility/2006" xmlns:a14="http://schemas.microsoft.com/office/drawing/2010/main">
        <mc:Choice Requires="a14">
          <p:sp>
            <p:nvSpPr>
              <p:cNvPr id="827399" name="Rectangle 7"/>
              <p:cNvSpPr>
                <a:spLocks noChangeArrowheads="1"/>
              </p:cNvSpPr>
              <p:nvPr/>
            </p:nvSpPr>
            <p:spPr bwMode="auto">
              <a:xfrm>
                <a:off x="2573420" y="689574"/>
                <a:ext cx="4352097" cy="470039"/>
              </a:xfrm>
              <a:prstGeom prst="rect">
                <a:avLst/>
              </a:prstGeom>
              <a:solidFill>
                <a:srgbClr val="FFFFCC"/>
              </a:solidFill>
              <a:ln>
                <a:headEnd/>
                <a:tailEnd/>
              </a:ln>
            </p:spPr>
            <p:style>
              <a:lnRef idx="2">
                <a:schemeClr val="accent1"/>
              </a:lnRef>
              <a:fillRef idx="1">
                <a:schemeClr val="lt1"/>
              </a:fillRef>
              <a:effectRef idx="0">
                <a:schemeClr val="accent1"/>
              </a:effectRef>
              <a:fontRef idx="minor">
                <a:schemeClr val="dk1"/>
              </a:fontRef>
            </p:style>
            <p:txBody>
              <a:bodyPr/>
              <a:lstStyle/>
              <a:p>
                <a:pPr marL="257175" indent="-257175">
                  <a:lnSpc>
                    <a:spcPct val="90000"/>
                  </a:lnSpc>
                  <a:spcBef>
                    <a:spcPct val="20000"/>
                  </a:spcBef>
                </a:pPr>
                <a:r>
                  <a:rPr lang="en-US" sz="2100" dirty="0">
                    <a:latin typeface="+mj-lt"/>
                  </a:rPr>
                  <a:t>Mistakes bounds for </a:t>
                </a:r>
                <a14:m>
                  <m:oMath xmlns:m="http://schemas.openxmlformats.org/officeDocument/2006/math">
                    <m:r>
                      <a:rPr lang="en-US" sz="2100" i="1" dirty="0" smtClean="0">
                        <a:latin typeface="Cambria Math" panose="02040503050406030204" pitchFamily="18" charset="0"/>
                      </a:rPr>
                      <m:t>10</m:t>
                    </m:r>
                  </m:oMath>
                </a14:m>
                <a:r>
                  <a:rPr lang="en-US" sz="2100" dirty="0">
                    <a:latin typeface="+mj-lt"/>
                  </a:rPr>
                  <a:t> of </a:t>
                </a:r>
                <a14:m>
                  <m:oMath xmlns:m="http://schemas.openxmlformats.org/officeDocument/2006/math">
                    <m:r>
                      <a:rPr lang="en-US" sz="2100" i="1" dirty="0" smtClean="0">
                        <a:latin typeface="Cambria Math" panose="02040503050406030204" pitchFamily="18" charset="0"/>
                      </a:rPr>
                      <m:t>100</m:t>
                    </m:r>
                  </m:oMath>
                </a14:m>
                <a:r>
                  <a:rPr lang="en-US" sz="2100" dirty="0">
                    <a:latin typeface="+mj-lt"/>
                  </a:rPr>
                  <a:t> of </a:t>
                </a:r>
                <a14:m>
                  <m:oMath xmlns:m="http://schemas.openxmlformats.org/officeDocument/2006/math">
                    <m:r>
                      <a:rPr lang="en-US" sz="2100" i="1" dirty="0" smtClean="0">
                        <a:latin typeface="Cambria Math" panose="02040503050406030204" pitchFamily="18" charset="0"/>
                      </a:rPr>
                      <m:t>𝑛</m:t>
                    </m:r>
                  </m:oMath>
                </a14:m>
                <a:endParaRPr lang="en-US" sz="2100" dirty="0">
                  <a:latin typeface="+mj-lt"/>
                </a:endParaRPr>
              </a:p>
            </p:txBody>
          </p:sp>
        </mc:Choice>
        <mc:Fallback xmlns="">
          <p:sp>
            <p:nvSpPr>
              <p:cNvPr id="827399" name="Rectangle 7"/>
              <p:cNvSpPr>
                <a:spLocks noRot="1" noChangeAspect="1" noMove="1" noResize="1" noEditPoints="1" noAdjustHandles="1" noChangeArrowheads="1" noChangeShapeType="1" noTextEdit="1"/>
              </p:cNvSpPr>
              <p:nvPr/>
            </p:nvSpPr>
            <p:spPr bwMode="auto">
              <a:xfrm>
                <a:off x="2573420" y="689574"/>
                <a:ext cx="4352097" cy="470039"/>
              </a:xfrm>
              <a:prstGeom prst="rect">
                <a:avLst/>
              </a:prstGeom>
              <a:blipFill>
                <a:blip r:embed="rId6"/>
                <a:stretch>
                  <a:fillRect l="-1393" t="-12346" b="-3704"/>
                </a:stretch>
              </a:blipFill>
              <a:ln>
                <a:headEnd/>
                <a:tailEnd/>
              </a:ln>
            </p:spPr>
            <p:txBody>
              <a:bodyPr/>
              <a:lstStyle/>
              <a:p>
                <a:r>
                  <a:rPr lang="en-US">
                    <a:noFill/>
                  </a:rPr>
                  <a:t> </a:t>
                </a:r>
              </a:p>
            </p:txBody>
          </p:sp>
        </mc:Fallback>
      </mc:AlternateContent>
      <p:sp>
        <p:nvSpPr>
          <p:cNvPr id="827400" name="Rectangle 8"/>
          <p:cNvSpPr>
            <a:spLocks noChangeArrowheads="1"/>
          </p:cNvSpPr>
          <p:nvPr/>
        </p:nvSpPr>
        <p:spPr bwMode="auto">
          <a:xfrm rot="-5400000">
            <a:off x="-28735" y="2707217"/>
            <a:ext cx="3486150" cy="285750"/>
          </a:xfrm>
          <a:prstGeom prst="rect">
            <a:avLst/>
          </a:prstGeom>
          <a:solidFill>
            <a:srgbClr val="FFFFCC"/>
          </a:solidFill>
          <a:ln w="9525">
            <a:solidFill>
              <a:schemeClr val="accent1"/>
            </a:solidFill>
            <a:miter lim="800000"/>
            <a:headEnd/>
            <a:tailEnd/>
          </a:ln>
          <a:effectLst/>
        </p:spPr>
        <p:txBody>
          <a:bodyPr/>
          <a:lstStyle/>
          <a:p>
            <a:pPr marL="257175" indent="-257175">
              <a:lnSpc>
                <a:spcPct val="90000"/>
              </a:lnSpc>
              <a:spcBef>
                <a:spcPct val="20000"/>
              </a:spcBef>
            </a:pPr>
            <a:r>
              <a:rPr lang="en-US" sz="2100" dirty="0">
                <a:latin typeface="+mj-lt"/>
              </a:rPr>
              <a:t># of mistakes to convergence</a:t>
            </a:r>
          </a:p>
        </p:txBody>
      </p:sp>
      <p:sp>
        <p:nvSpPr>
          <p:cNvPr id="12" name="Rectangle 4"/>
          <p:cNvSpPr>
            <a:spLocks noChangeArrowheads="1"/>
          </p:cNvSpPr>
          <p:nvPr/>
        </p:nvSpPr>
        <p:spPr bwMode="auto">
          <a:xfrm>
            <a:off x="198605" y="195640"/>
            <a:ext cx="1171575" cy="436033"/>
          </a:xfrm>
          <a:prstGeom prst="rect">
            <a:avLst/>
          </a:prstGeom>
          <a:solidFill>
            <a:srgbClr val="FFFFCC"/>
          </a:solidFill>
          <a:ln w="9525">
            <a:solidFill>
              <a:schemeClr val="accent1"/>
            </a:solidFill>
            <a:miter lim="800000"/>
            <a:headEnd/>
            <a:tailEnd/>
          </a:ln>
          <a:effectLst/>
        </p:spPr>
        <p:txBody>
          <a:bodyPr/>
          <a:lstStyle/>
          <a:p>
            <a:pPr marL="257175" indent="-257175">
              <a:lnSpc>
                <a:spcPct val="90000"/>
              </a:lnSpc>
              <a:spcBef>
                <a:spcPct val="20000"/>
              </a:spcBef>
            </a:pPr>
            <a:r>
              <a:rPr lang="en-US" dirty="0">
                <a:latin typeface="+mj-lt"/>
                <a:hlinkClick r:id="rId7" action="ppaction://hlinkfile"/>
              </a:rPr>
              <a:t>HW2</a:t>
            </a:r>
            <a:endParaRPr lang="en-US" dirty="0">
              <a:latin typeface="+mj-lt"/>
            </a:endParaRPr>
          </a:p>
        </p:txBody>
      </p:sp>
    </p:spTree>
    <p:extLst>
      <p:ext uri="{BB962C8B-B14F-4D97-AF65-F5344CB8AC3E}">
        <p14:creationId xmlns:p14="http://schemas.microsoft.com/office/powerpoint/2010/main" val="3290519124"/>
      </p:ext>
    </p:extLst>
  </p:cSld>
  <p:clrMapOvr>
    <a:masterClrMapping/>
  </p:clrMapOvr>
  <p:transition>
    <p:zoom dir="in"/>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ular Callout 4"/>
          <p:cNvSpPr/>
          <p:nvPr/>
        </p:nvSpPr>
        <p:spPr>
          <a:xfrm>
            <a:off x="7212484" y="1865310"/>
            <a:ext cx="1612175" cy="342900"/>
          </a:xfrm>
          <a:prstGeom prst="wedgeRectCallout">
            <a:avLst>
              <a:gd name="adj1" fmla="val -197025"/>
              <a:gd name="adj2" fmla="val 213547"/>
            </a:avLst>
          </a:prstGeom>
          <a:solidFill>
            <a:srgbClr val="FFFFCC"/>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A term that forces simple hypothesis</a:t>
            </a:r>
            <a:endParaRPr lang="en-US" sz="1100" dirty="0">
              <a:solidFill>
                <a:srgbClr val="0000FF"/>
              </a:solidFill>
            </a:endParaRPr>
          </a:p>
        </p:txBody>
      </p:sp>
      <p:sp>
        <p:nvSpPr>
          <p:cNvPr id="6" name="Rectangular Callout 5"/>
          <p:cNvSpPr/>
          <p:nvPr/>
        </p:nvSpPr>
        <p:spPr>
          <a:xfrm>
            <a:off x="4831955" y="1875462"/>
            <a:ext cx="2286000" cy="342900"/>
          </a:xfrm>
          <a:prstGeom prst="wedgeRectCallout">
            <a:avLst>
              <a:gd name="adj1" fmla="val -99670"/>
              <a:gd name="adj2" fmla="val 176325"/>
            </a:avLst>
          </a:prstGeom>
          <a:solidFill>
            <a:srgbClr val="FFFFCC"/>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A term that minimizes error on the training data</a:t>
            </a:r>
            <a:endParaRPr lang="en-US" sz="1100" dirty="0">
              <a:solidFill>
                <a:srgbClr val="0000FF"/>
              </a:solidFill>
            </a:endParaRPr>
          </a:p>
        </p:txBody>
      </p:sp>
      <p:sp>
        <p:nvSpPr>
          <p:cNvPr id="4" name="Slide Number Placeholder 3"/>
          <p:cNvSpPr>
            <a:spLocks noGrp="1"/>
          </p:cNvSpPr>
          <p:nvPr>
            <p:ph type="sldNum" sz="quarter" idx="12"/>
          </p:nvPr>
        </p:nvSpPr>
        <p:spPr/>
        <p:txBody>
          <a:bodyPr/>
          <a:lstStyle/>
          <a:p>
            <a:fld id="{0C921938-476A-4922-BE24-3B8F6A2854D9}" type="slidenum">
              <a:rPr lang="en-US" smtClean="0"/>
              <a:pPr/>
              <a:t>76</a:t>
            </a:fld>
            <a:endParaRPr lang="en-US" dirty="0"/>
          </a:p>
        </p:txBody>
      </p:sp>
      <p:sp>
        <p:nvSpPr>
          <p:cNvPr id="2" name="Title 1"/>
          <p:cNvSpPr>
            <a:spLocks noGrp="1"/>
          </p:cNvSpPr>
          <p:nvPr>
            <p:ph type="title"/>
          </p:nvPr>
        </p:nvSpPr>
        <p:spPr/>
        <p:txBody>
          <a:bodyPr/>
          <a:lstStyle/>
          <a:p>
            <a:r>
              <a:rPr lang="en-US" dirty="0"/>
              <a:t>Summary</a:t>
            </a:r>
          </a:p>
        </p:txBody>
      </p:sp>
      <p:grpSp>
        <p:nvGrpSpPr>
          <p:cNvPr id="44" name="Group 43"/>
          <p:cNvGrpSpPr/>
          <p:nvPr/>
        </p:nvGrpSpPr>
        <p:grpSpPr>
          <a:xfrm>
            <a:off x="6350765" y="772185"/>
            <a:ext cx="2108615" cy="974292"/>
            <a:chOff x="6945122" y="209182"/>
            <a:chExt cx="2811484" cy="1299056"/>
          </a:xfrm>
        </p:grpSpPr>
        <p:sp>
          <p:nvSpPr>
            <p:cNvPr id="13" name="Text Box 8"/>
            <p:cNvSpPr txBox="1">
              <a:spLocks noChangeArrowheads="1"/>
            </p:cNvSpPr>
            <p:nvPr/>
          </p:nvSpPr>
          <p:spPr bwMode="auto">
            <a:xfrm>
              <a:off x="6945122" y="536521"/>
              <a:ext cx="395835"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700">
                  <a:solidFill>
                    <a:srgbClr val="9900CC"/>
                  </a:solidFill>
                </a:rPr>
                <a:t>-</a:t>
              </a:r>
            </a:p>
          </p:txBody>
        </p:sp>
        <p:sp>
          <p:nvSpPr>
            <p:cNvPr id="14" name="Text Box 9"/>
            <p:cNvSpPr txBox="1">
              <a:spLocks noChangeArrowheads="1"/>
            </p:cNvSpPr>
            <p:nvPr/>
          </p:nvSpPr>
          <p:spPr bwMode="auto">
            <a:xfrm>
              <a:off x="7521039" y="536521"/>
              <a:ext cx="395835"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700">
                  <a:solidFill>
                    <a:srgbClr val="9900CC"/>
                  </a:solidFill>
                </a:rPr>
                <a:t>-</a:t>
              </a:r>
            </a:p>
          </p:txBody>
        </p:sp>
        <p:sp>
          <p:nvSpPr>
            <p:cNvPr id="15" name="Text Box 10"/>
            <p:cNvSpPr txBox="1">
              <a:spLocks noChangeArrowheads="1"/>
            </p:cNvSpPr>
            <p:nvPr/>
          </p:nvSpPr>
          <p:spPr bwMode="auto">
            <a:xfrm>
              <a:off x="7166628" y="569256"/>
              <a:ext cx="395835"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700">
                  <a:solidFill>
                    <a:srgbClr val="9900CC"/>
                  </a:solidFill>
                </a:rPr>
                <a:t>-</a:t>
              </a:r>
            </a:p>
          </p:txBody>
        </p:sp>
        <p:sp>
          <p:nvSpPr>
            <p:cNvPr id="16" name="Text Box 11"/>
            <p:cNvSpPr txBox="1">
              <a:spLocks noChangeArrowheads="1"/>
            </p:cNvSpPr>
            <p:nvPr/>
          </p:nvSpPr>
          <p:spPr bwMode="auto">
            <a:xfrm>
              <a:off x="7255231" y="667457"/>
              <a:ext cx="395835"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700">
                  <a:solidFill>
                    <a:srgbClr val="9900CC"/>
                  </a:solidFill>
                </a:rPr>
                <a:t>-</a:t>
              </a:r>
            </a:p>
          </p:txBody>
        </p:sp>
        <p:sp>
          <p:nvSpPr>
            <p:cNvPr id="17" name="Text Box 12"/>
            <p:cNvSpPr txBox="1">
              <a:spLocks noChangeArrowheads="1"/>
            </p:cNvSpPr>
            <p:nvPr/>
          </p:nvSpPr>
          <p:spPr bwMode="auto">
            <a:xfrm>
              <a:off x="7432436" y="601990"/>
              <a:ext cx="395835" cy="677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700">
                  <a:solidFill>
                    <a:srgbClr val="9900CC"/>
                  </a:solidFill>
                </a:rPr>
                <a:t>-</a:t>
              </a:r>
            </a:p>
          </p:txBody>
        </p:sp>
        <p:sp>
          <p:nvSpPr>
            <p:cNvPr id="18" name="Text Box 13"/>
            <p:cNvSpPr txBox="1">
              <a:spLocks noChangeArrowheads="1"/>
            </p:cNvSpPr>
            <p:nvPr/>
          </p:nvSpPr>
          <p:spPr bwMode="auto">
            <a:xfrm>
              <a:off x="7698244" y="831129"/>
              <a:ext cx="395835" cy="677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700">
                  <a:solidFill>
                    <a:srgbClr val="9900CC"/>
                  </a:solidFill>
                </a:rPr>
                <a:t>-</a:t>
              </a:r>
            </a:p>
          </p:txBody>
        </p:sp>
        <p:sp>
          <p:nvSpPr>
            <p:cNvPr id="19" name="Text Box 14"/>
            <p:cNvSpPr txBox="1">
              <a:spLocks noChangeArrowheads="1"/>
            </p:cNvSpPr>
            <p:nvPr/>
          </p:nvSpPr>
          <p:spPr bwMode="auto">
            <a:xfrm>
              <a:off x="7698244" y="536522"/>
              <a:ext cx="395835"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700">
                  <a:solidFill>
                    <a:srgbClr val="9900CC"/>
                  </a:solidFill>
                </a:rPr>
                <a:t>-</a:t>
              </a:r>
            </a:p>
          </p:txBody>
        </p:sp>
        <p:sp>
          <p:nvSpPr>
            <p:cNvPr id="20" name="Text Box 15"/>
            <p:cNvSpPr txBox="1">
              <a:spLocks noChangeArrowheads="1"/>
            </p:cNvSpPr>
            <p:nvPr/>
          </p:nvSpPr>
          <p:spPr bwMode="auto">
            <a:xfrm>
              <a:off x="7698244" y="667458"/>
              <a:ext cx="395835"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700">
                  <a:solidFill>
                    <a:srgbClr val="9900CC"/>
                  </a:solidFill>
                </a:rPr>
                <a:t>-</a:t>
              </a:r>
            </a:p>
          </p:txBody>
        </p:sp>
        <p:sp>
          <p:nvSpPr>
            <p:cNvPr id="21" name="Text Box 16"/>
            <p:cNvSpPr txBox="1">
              <a:spLocks noChangeArrowheads="1"/>
            </p:cNvSpPr>
            <p:nvPr/>
          </p:nvSpPr>
          <p:spPr bwMode="auto">
            <a:xfrm>
              <a:off x="8052656" y="634724"/>
              <a:ext cx="395835"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700">
                  <a:solidFill>
                    <a:srgbClr val="9900CC"/>
                  </a:solidFill>
                </a:rPr>
                <a:t>-</a:t>
              </a:r>
            </a:p>
          </p:txBody>
        </p:sp>
        <p:sp>
          <p:nvSpPr>
            <p:cNvPr id="22" name="Text Box 17"/>
            <p:cNvSpPr txBox="1">
              <a:spLocks noChangeArrowheads="1"/>
            </p:cNvSpPr>
            <p:nvPr/>
          </p:nvSpPr>
          <p:spPr bwMode="auto">
            <a:xfrm>
              <a:off x="8185560" y="765660"/>
              <a:ext cx="395835"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700">
                  <a:solidFill>
                    <a:srgbClr val="9900CC"/>
                  </a:solidFill>
                </a:rPr>
                <a:t>-</a:t>
              </a:r>
            </a:p>
          </p:txBody>
        </p:sp>
        <p:sp>
          <p:nvSpPr>
            <p:cNvPr id="23" name="Text Box 18"/>
            <p:cNvSpPr txBox="1">
              <a:spLocks noChangeArrowheads="1"/>
            </p:cNvSpPr>
            <p:nvPr/>
          </p:nvSpPr>
          <p:spPr bwMode="auto">
            <a:xfrm>
              <a:off x="8539971" y="732926"/>
              <a:ext cx="395835"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700" dirty="0">
                  <a:solidFill>
                    <a:srgbClr val="9900CC"/>
                  </a:solidFill>
                </a:rPr>
                <a:t>-</a:t>
              </a:r>
            </a:p>
          </p:txBody>
        </p:sp>
        <p:sp>
          <p:nvSpPr>
            <p:cNvPr id="24" name="Text Box 19"/>
            <p:cNvSpPr txBox="1">
              <a:spLocks noChangeArrowheads="1"/>
            </p:cNvSpPr>
            <p:nvPr/>
          </p:nvSpPr>
          <p:spPr bwMode="auto">
            <a:xfrm>
              <a:off x="7068795" y="359213"/>
              <a:ext cx="395834"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700">
                  <a:solidFill>
                    <a:srgbClr val="9900CC"/>
                  </a:solidFill>
                </a:rPr>
                <a:t>-</a:t>
              </a:r>
            </a:p>
          </p:txBody>
        </p:sp>
        <p:sp>
          <p:nvSpPr>
            <p:cNvPr id="25" name="Text Box 20"/>
            <p:cNvSpPr txBox="1">
              <a:spLocks noChangeArrowheads="1"/>
            </p:cNvSpPr>
            <p:nvPr/>
          </p:nvSpPr>
          <p:spPr bwMode="auto">
            <a:xfrm>
              <a:off x="7388135" y="438320"/>
              <a:ext cx="395834"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700">
                  <a:solidFill>
                    <a:srgbClr val="9900CC"/>
                  </a:solidFill>
                </a:rPr>
                <a:t>-</a:t>
              </a:r>
            </a:p>
          </p:txBody>
        </p:sp>
        <p:sp>
          <p:nvSpPr>
            <p:cNvPr id="26" name="Text Box 21"/>
            <p:cNvSpPr txBox="1">
              <a:spLocks noChangeArrowheads="1"/>
            </p:cNvSpPr>
            <p:nvPr/>
          </p:nvSpPr>
          <p:spPr bwMode="auto">
            <a:xfrm>
              <a:off x="7831149" y="700192"/>
              <a:ext cx="395834"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700">
                  <a:solidFill>
                    <a:srgbClr val="9900CC"/>
                  </a:solidFill>
                </a:rPr>
                <a:t>-</a:t>
              </a:r>
            </a:p>
          </p:txBody>
        </p:sp>
        <p:sp>
          <p:nvSpPr>
            <p:cNvPr id="27" name="Oval 22"/>
            <p:cNvSpPr>
              <a:spLocks noChangeArrowheads="1"/>
            </p:cNvSpPr>
            <p:nvPr/>
          </p:nvSpPr>
          <p:spPr bwMode="auto">
            <a:xfrm>
              <a:off x="7698244" y="241916"/>
              <a:ext cx="44301" cy="3273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28" name="Text Box 23"/>
            <p:cNvSpPr txBox="1">
              <a:spLocks noChangeArrowheads="1"/>
            </p:cNvSpPr>
            <p:nvPr/>
          </p:nvSpPr>
          <p:spPr bwMode="auto">
            <a:xfrm>
              <a:off x="7157398" y="424681"/>
              <a:ext cx="395834"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700">
                  <a:solidFill>
                    <a:srgbClr val="9900CC"/>
                  </a:solidFill>
                </a:rPr>
                <a:t>-</a:t>
              </a:r>
            </a:p>
          </p:txBody>
        </p:sp>
        <p:sp>
          <p:nvSpPr>
            <p:cNvPr id="29" name="Oval 24"/>
            <p:cNvSpPr>
              <a:spLocks noChangeArrowheads="1"/>
            </p:cNvSpPr>
            <p:nvPr/>
          </p:nvSpPr>
          <p:spPr bwMode="auto">
            <a:xfrm>
              <a:off x="7476737" y="274650"/>
              <a:ext cx="44301" cy="3273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0" name="Oval 25"/>
            <p:cNvSpPr>
              <a:spLocks noChangeArrowheads="1"/>
            </p:cNvSpPr>
            <p:nvPr/>
          </p:nvSpPr>
          <p:spPr bwMode="auto">
            <a:xfrm>
              <a:off x="7786847" y="209182"/>
              <a:ext cx="44301" cy="3273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1" name="Oval 26"/>
            <p:cNvSpPr>
              <a:spLocks noChangeArrowheads="1"/>
            </p:cNvSpPr>
            <p:nvPr/>
          </p:nvSpPr>
          <p:spPr bwMode="auto">
            <a:xfrm>
              <a:off x="7875450" y="274650"/>
              <a:ext cx="44301" cy="3273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2" name="Oval 27"/>
            <p:cNvSpPr>
              <a:spLocks noChangeArrowheads="1"/>
            </p:cNvSpPr>
            <p:nvPr/>
          </p:nvSpPr>
          <p:spPr bwMode="auto">
            <a:xfrm>
              <a:off x="8141258" y="274650"/>
              <a:ext cx="44301" cy="3273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3" name="Oval 28"/>
            <p:cNvSpPr>
              <a:spLocks noChangeArrowheads="1"/>
            </p:cNvSpPr>
            <p:nvPr/>
          </p:nvSpPr>
          <p:spPr bwMode="auto">
            <a:xfrm>
              <a:off x="8229861" y="372852"/>
              <a:ext cx="44301" cy="3273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4" name="Oval 29"/>
            <p:cNvSpPr>
              <a:spLocks noChangeArrowheads="1"/>
            </p:cNvSpPr>
            <p:nvPr/>
          </p:nvSpPr>
          <p:spPr bwMode="auto">
            <a:xfrm>
              <a:off x="8141258" y="471054"/>
              <a:ext cx="44301" cy="3273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5" name="Oval 30"/>
            <p:cNvSpPr>
              <a:spLocks noChangeArrowheads="1"/>
            </p:cNvSpPr>
            <p:nvPr/>
          </p:nvSpPr>
          <p:spPr bwMode="auto">
            <a:xfrm>
              <a:off x="7831149" y="372852"/>
              <a:ext cx="44301" cy="3273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6" name="Oval 31"/>
            <p:cNvSpPr>
              <a:spLocks noChangeArrowheads="1"/>
            </p:cNvSpPr>
            <p:nvPr/>
          </p:nvSpPr>
          <p:spPr bwMode="auto">
            <a:xfrm>
              <a:off x="8495670" y="471054"/>
              <a:ext cx="44301" cy="3273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7" name="Oval 32"/>
            <p:cNvSpPr>
              <a:spLocks noChangeArrowheads="1"/>
            </p:cNvSpPr>
            <p:nvPr/>
          </p:nvSpPr>
          <p:spPr bwMode="auto">
            <a:xfrm>
              <a:off x="8318464" y="274650"/>
              <a:ext cx="44301" cy="3273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8" name="Oval 33"/>
            <p:cNvSpPr>
              <a:spLocks noChangeArrowheads="1"/>
            </p:cNvSpPr>
            <p:nvPr/>
          </p:nvSpPr>
          <p:spPr bwMode="auto">
            <a:xfrm>
              <a:off x="8008354" y="569256"/>
              <a:ext cx="44301" cy="3273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9" name="Oval 34"/>
            <p:cNvSpPr>
              <a:spLocks noChangeArrowheads="1"/>
            </p:cNvSpPr>
            <p:nvPr/>
          </p:nvSpPr>
          <p:spPr bwMode="auto">
            <a:xfrm>
              <a:off x="8805779" y="601990"/>
              <a:ext cx="44301" cy="3273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0" name="Line 35"/>
            <p:cNvSpPr>
              <a:spLocks noChangeShapeType="1"/>
            </p:cNvSpPr>
            <p:nvPr/>
          </p:nvSpPr>
          <p:spPr bwMode="auto">
            <a:xfrm>
              <a:off x="7210929" y="246007"/>
              <a:ext cx="1417645" cy="589212"/>
            </a:xfrm>
            <a:prstGeom prst="line">
              <a:avLst/>
            </a:prstGeom>
            <a:noFill/>
            <a:ln w="28575">
              <a:solidFill>
                <a:srgbClr val="0000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mc:AlternateContent xmlns:mc="http://schemas.openxmlformats.org/markup-compatibility/2006" xmlns:a14="http://schemas.microsoft.com/office/drawing/2010/main">
          <mc:Choice Requires="a14">
            <p:sp>
              <p:nvSpPr>
                <p:cNvPr id="41" name="Text Box 36"/>
                <p:cNvSpPr txBox="1">
                  <a:spLocks noChangeArrowheads="1"/>
                </p:cNvSpPr>
                <p:nvPr/>
              </p:nvSpPr>
              <p:spPr bwMode="auto">
                <a:xfrm>
                  <a:off x="8514814" y="622270"/>
                  <a:ext cx="1241792" cy="40010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p>
                  <a:pPr/>
                  <a14:m>
                    <m:oMathPara xmlns:m="http://schemas.openxmlformats.org/officeDocument/2006/math">
                      <m:oMathParaPr>
                        <m:jc m:val="centerGroup"/>
                      </m:oMathParaPr>
                      <m:oMath xmlns:m="http://schemas.openxmlformats.org/officeDocument/2006/math">
                        <m:r>
                          <a:rPr lang="en-US" sz="1350" i="1" dirty="0" smtClean="0">
                            <a:solidFill>
                              <a:srgbClr val="0000FF"/>
                            </a:solidFill>
                            <a:latin typeface="Cambria Math" panose="02040503050406030204" pitchFamily="18" charset="0"/>
                          </a:rPr>
                          <m:t>𝑤</m:t>
                        </m:r>
                        <m:r>
                          <a:rPr lang="en-US" sz="1350" i="1" baseline="30000" dirty="0">
                            <a:solidFill>
                              <a:srgbClr val="0000FF"/>
                            </a:solidFill>
                            <a:latin typeface="Cambria Math" panose="02040503050406030204" pitchFamily="18" charset="0"/>
                          </a:rPr>
                          <m:t>𝑇</m:t>
                        </m:r>
                        <m:r>
                          <a:rPr lang="en-US" sz="1350" i="1" dirty="0">
                            <a:solidFill>
                              <a:srgbClr val="0000FF"/>
                            </a:solidFill>
                            <a:latin typeface="Cambria Math" panose="02040503050406030204" pitchFamily="18" charset="0"/>
                          </a:rPr>
                          <m:t> </m:t>
                        </m:r>
                        <m:r>
                          <a:rPr lang="en-US" sz="1350" i="1" dirty="0">
                            <a:solidFill>
                              <a:srgbClr val="0000FF"/>
                            </a:solidFill>
                            <a:latin typeface="Cambria Math" panose="02040503050406030204" pitchFamily="18" charset="0"/>
                          </a:rPr>
                          <m:t>𝑥</m:t>
                        </m:r>
                        <m:r>
                          <a:rPr lang="en-US" sz="1350" i="1" dirty="0">
                            <a:solidFill>
                              <a:srgbClr val="0000FF"/>
                            </a:solidFill>
                            <a:latin typeface="Cambria Math" panose="02040503050406030204" pitchFamily="18" charset="0"/>
                          </a:rPr>
                          <m:t> =</m:t>
                        </m:r>
                        <m:r>
                          <a:rPr lang="en-US" sz="1350" b="0" i="1" dirty="0" smtClean="0">
                            <a:solidFill>
                              <a:srgbClr val="0000FF"/>
                            </a:solidFill>
                            <a:latin typeface="Cambria Math" panose="02040503050406030204" pitchFamily="18" charset="0"/>
                          </a:rPr>
                          <m:t>𝜃</m:t>
                        </m:r>
                      </m:oMath>
                    </m:oMathPara>
                  </a14:m>
                  <a:endParaRPr lang="en-US" sz="1350" dirty="0">
                    <a:latin typeface="Symbol" pitchFamily="18" charset="2"/>
                    <a:sym typeface="Symbol" pitchFamily="18" charset="2"/>
                  </a:endParaRPr>
                </a:p>
              </p:txBody>
            </p:sp>
          </mc:Choice>
          <mc:Fallback xmlns="">
            <p:sp>
              <p:nvSpPr>
                <p:cNvPr id="41" name="Text Box 36"/>
                <p:cNvSpPr txBox="1">
                  <a:spLocks noRot="1" noChangeAspect="1" noMove="1" noResize="1" noEditPoints="1" noAdjustHandles="1" noChangeArrowheads="1" noChangeShapeType="1" noTextEdit="1"/>
                </p:cNvSpPr>
                <p:nvPr/>
              </p:nvSpPr>
              <p:spPr bwMode="auto">
                <a:xfrm>
                  <a:off x="8514814" y="622270"/>
                  <a:ext cx="1241792" cy="400109"/>
                </a:xfrm>
                <a:prstGeom prst="rect">
                  <a:avLst/>
                </a:prstGeom>
                <a:blipFill>
                  <a:blip r:embed="rId2"/>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42" name="Line 38"/>
            <p:cNvSpPr>
              <a:spLocks noChangeShapeType="1"/>
            </p:cNvSpPr>
            <p:nvPr/>
          </p:nvSpPr>
          <p:spPr bwMode="auto">
            <a:xfrm>
              <a:off x="7166628" y="307384"/>
              <a:ext cx="1417645" cy="589212"/>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3" name="Line 39"/>
            <p:cNvSpPr>
              <a:spLocks noChangeShapeType="1"/>
            </p:cNvSpPr>
            <p:nvPr/>
          </p:nvSpPr>
          <p:spPr bwMode="auto">
            <a:xfrm>
              <a:off x="7122326" y="372852"/>
              <a:ext cx="1417645" cy="589212"/>
            </a:xfrm>
            <a:prstGeom prst="line">
              <a:avLst/>
            </a:prstGeom>
            <a:noFill/>
            <a:ln w="28575">
              <a:solidFill>
                <a:srgbClr val="0000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0000" lnSpcReduction="20000"/>
              </a:bodyPr>
              <a:lstStyle/>
              <a:p>
                <a:r>
                  <a:rPr lang="en-US" dirty="0"/>
                  <a:t>Introduced multiple versions of on-line algorithms</a:t>
                </a:r>
              </a:p>
              <a:p>
                <a:r>
                  <a:rPr lang="en-US" dirty="0"/>
                  <a:t>Most turned out to be Stochastic Gradient Algorithms</a:t>
                </a:r>
              </a:p>
              <a:p>
                <a:pPr lvl="1"/>
                <a:r>
                  <a:rPr lang="en-US" dirty="0"/>
                  <a:t>For different loss functions</a:t>
                </a:r>
              </a:p>
              <a:p>
                <a:r>
                  <a:rPr lang="en-US" dirty="0"/>
                  <a:t>Some turned out to be mistake driven</a:t>
                </a:r>
              </a:p>
              <a:p>
                <a:endParaRPr lang="en-US" dirty="0"/>
              </a:p>
              <a:p>
                <a:r>
                  <a:rPr lang="en-US" dirty="0"/>
                  <a:t>We suggested generic improvements via:</a:t>
                </a:r>
              </a:p>
              <a:p>
                <a:pPr lvl="1"/>
                <a:r>
                  <a:rPr lang="en-US" dirty="0"/>
                  <a:t>Regularization via adding a term that forces a “simple hypothesis” </a:t>
                </a:r>
              </a:p>
              <a:p>
                <a:pPr lvl="1"/>
                <a:r>
                  <a:rPr lang="en-US" dirty="0"/>
                  <a:t>		</a:t>
                </a:r>
                <a14:m>
                  <m:oMath xmlns:m="http://schemas.openxmlformats.org/officeDocument/2006/math">
                    <m:r>
                      <a:rPr lang="en-US" i="1" dirty="0" smtClean="0">
                        <a:latin typeface="Cambria Math" panose="02040503050406030204" pitchFamily="18" charset="0"/>
                      </a:rPr>
                      <m:t>𝐽</m:t>
                    </m:r>
                    <m:r>
                      <a:rPr lang="en-US" i="1" dirty="0" smtClean="0">
                        <a:latin typeface="Cambria Math" panose="02040503050406030204" pitchFamily="18" charset="0"/>
                      </a:rPr>
                      <m:t>(</m:t>
                    </m:r>
                    <m:r>
                      <a:rPr lang="en-US" b="1" i="1" dirty="0" smtClean="0">
                        <a:latin typeface="Cambria Math" panose="02040503050406030204" pitchFamily="18" charset="0"/>
                      </a:rPr>
                      <m:t>𝒘</m:t>
                    </m:r>
                    <m:r>
                      <a:rPr lang="en-US" i="1" dirty="0" smtClean="0">
                        <a:latin typeface="Cambria Math" panose="02040503050406030204" pitchFamily="18" charset="0"/>
                      </a:rPr>
                      <m:t>) = </m:t>
                    </m:r>
                    <m:r>
                      <a:rPr lang="en-US" i="1" dirty="0">
                        <a:latin typeface="Cambria Math" panose="02040503050406030204" pitchFamily="18" charset="0"/>
                        <a:sym typeface="Symbol"/>
                      </a:rPr>
                      <m:t></m:t>
                    </m:r>
                    <m:r>
                      <a:rPr lang="en-US" i="1" baseline="-25000" dirty="0">
                        <a:latin typeface="Cambria Math" panose="02040503050406030204" pitchFamily="18" charset="0"/>
                        <a:sym typeface="Symbol"/>
                      </a:rPr>
                      <m:t>1, </m:t>
                    </m:r>
                    <m:r>
                      <a:rPr lang="en-US" i="1" baseline="-25000" dirty="0">
                        <a:latin typeface="Cambria Math" panose="02040503050406030204" pitchFamily="18" charset="0"/>
                        <a:sym typeface="Symbol"/>
                      </a:rPr>
                      <m:t>𝑚</m:t>
                    </m:r>
                    <m:r>
                      <a:rPr lang="en-US" i="1" baseline="-25000" dirty="0">
                        <a:latin typeface="Cambria Math" panose="02040503050406030204" pitchFamily="18" charset="0"/>
                      </a:rPr>
                      <m:t> </m:t>
                    </m:r>
                    <m:r>
                      <a:rPr lang="en-US" i="1" dirty="0">
                        <a:latin typeface="Cambria Math" panose="02040503050406030204" pitchFamily="18" charset="0"/>
                      </a:rPr>
                      <m:t>𝑄</m:t>
                    </m:r>
                    <m:r>
                      <a:rPr lang="en-US" i="1" dirty="0">
                        <a:latin typeface="Cambria Math" panose="02040503050406030204" pitchFamily="18" charset="0"/>
                      </a:rPr>
                      <m:t>(</m:t>
                    </m:r>
                    <m:sSub>
                      <m:sSubPr>
                        <m:ctrlPr>
                          <a:rPr lang="en-US" b="0" i="1" dirty="0" smtClean="0">
                            <a:latin typeface="Cambria Math" panose="02040503050406030204" pitchFamily="18" charset="0"/>
                          </a:rPr>
                        </m:ctrlPr>
                      </m:sSubPr>
                      <m:e>
                        <m:r>
                          <a:rPr lang="en-US" i="1" dirty="0" err="1">
                            <a:latin typeface="Cambria Math" panose="02040503050406030204" pitchFamily="18" charset="0"/>
                          </a:rPr>
                          <m:t>𝑧</m:t>
                        </m:r>
                      </m:e>
                      <m:sub>
                        <m:r>
                          <a:rPr lang="en-US" i="1" dirty="0" err="1">
                            <a:latin typeface="Cambria Math" panose="02040503050406030204" pitchFamily="18" charset="0"/>
                          </a:rPr>
                          <m:t>𝑖</m:t>
                        </m:r>
                      </m:sub>
                    </m:sSub>
                    <m:r>
                      <a:rPr lang="en-US" i="1" dirty="0">
                        <a:latin typeface="Cambria Math" panose="02040503050406030204" pitchFamily="18" charset="0"/>
                      </a:rPr>
                      <m:t>, </m:t>
                    </m:r>
                    <m:sSub>
                      <m:sSubPr>
                        <m:ctrlPr>
                          <a:rPr lang="en-US" b="0" i="1" dirty="0" smtClean="0">
                            <a:latin typeface="Cambria Math" panose="02040503050406030204" pitchFamily="18" charset="0"/>
                          </a:rPr>
                        </m:ctrlPr>
                      </m:sSubPr>
                      <m:e>
                        <m:r>
                          <a:rPr lang="en-US" i="1" dirty="0" err="1">
                            <a:latin typeface="Cambria Math" panose="02040503050406030204" pitchFamily="18" charset="0"/>
                          </a:rPr>
                          <m:t>𝑤</m:t>
                        </m:r>
                      </m:e>
                      <m:sub>
                        <m:r>
                          <a:rPr lang="en-US" i="1" dirty="0" err="1">
                            <a:latin typeface="Cambria Math" panose="02040503050406030204" pitchFamily="18" charset="0"/>
                          </a:rPr>
                          <m:t>𝑖</m:t>
                        </m:r>
                      </m:sub>
                    </m:sSub>
                    <m:r>
                      <a:rPr lang="en-US" i="1" dirty="0">
                        <a:latin typeface="Cambria Math" panose="02040503050406030204" pitchFamily="18" charset="0"/>
                      </a:rPr>
                      <m:t>) + </m:t>
                    </m:r>
                    <m:r>
                      <a:rPr lang="el-GR" i="1" dirty="0">
                        <a:latin typeface="Cambria Math" panose="02040503050406030204" pitchFamily="18" charset="0"/>
                      </a:rPr>
                      <m:t>𝜆</m:t>
                    </m:r>
                    <m:r>
                      <a:rPr lang="en-US" i="1" dirty="0">
                        <a:latin typeface="Cambria Math" panose="02040503050406030204" pitchFamily="18" charset="0"/>
                      </a:rPr>
                      <m:t> </m:t>
                    </m:r>
                    <m:sSub>
                      <m:sSubPr>
                        <m:ctrlPr>
                          <a:rPr lang="en-US" b="0" i="1" dirty="0" smtClean="0">
                            <a:latin typeface="Cambria Math" panose="02040503050406030204" pitchFamily="18" charset="0"/>
                          </a:rPr>
                        </m:ctrlPr>
                      </m:sSubPr>
                      <m:e>
                        <m:r>
                          <a:rPr lang="en-US" i="1" dirty="0" err="1">
                            <a:latin typeface="Cambria Math" panose="02040503050406030204" pitchFamily="18" charset="0"/>
                          </a:rPr>
                          <m:t>𝑅</m:t>
                        </m:r>
                      </m:e>
                      <m:sub>
                        <m:r>
                          <a:rPr lang="en-US" i="1" dirty="0" err="1">
                            <a:latin typeface="Cambria Math" panose="02040503050406030204" pitchFamily="18" charset="0"/>
                          </a:rPr>
                          <m:t>𝑖</m:t>
                        </m:r>
                      </m:sub>
                    </m:sSub>
                    <m:r>
                      <a:rPr lang="en-US" i="1" dirty="0">
                        <a:latin typeface="Cambria Math" panose="02040503050406030204" pitchFamily="18" charset="0"/>
                      </a:rPr>
                      <m:t> (</m:t>
                    </m:r>
                    <m:sSub>
                      <m:sSubPr>
                        <m:ctrlPr>
                          <a:rPr lang="en-US" b="0" i="1" dirty="0" smtClean="0">
                            <a:latin typeface="Cambria Math" panose="02040503050406030204" pitchFamily="18" charset="0"/>
                          </a:rPr>
                        </m:ctrlPr>
                      </m:sSubPr>
                      <m:e>
                        <m:r>
                          <a:rPr lang="en-US" i="1" dirty="0" err="1">
                            <a:latin typeface="Cambria Math" panose="02040503050406030204" pitchFamily="18" charset="0"/>
                          </a:rPr>
                          <m:t>𝑤</m:t>
                        </m:r>
                      </m:e>
                      <m:sub>
                        <m:r>
                          <a:rPr lang="en-US" i="1" dirty="0" err="1">
                            <a:latin typeface="Cambria Math" panose="02040503050406030204" pitchFamily="18" charset="0"/>
                          </a:rPr>
                          <m:t>𝑖</m:t>
                        </m:r>
                      </m:sub>
                    </m:sSub>
                    <m:r>
                      <a:rPr lang="en-US" i="1" dirty="0">
                        <a:latin typeface="Cambria Math" panose="02040503050406030204" pitchFamily="18" charset="0"/>
                      </a:rPr>
                      <m:t>)</m:t>
                    </m:r>
                  </m:oMath>
                </a14:m>
                <a:endParaRPr lang="en-US" dirty="0"/>
              </a:p>
              <a:p>
                <a:pPr lvl="1"/>
                <a:r>
                  <a:rPr lang="en-US" dirty="0"/>
                  <a:t>Regularization via the Averaged Trick</a:t>
                </a:r>
              </a:p>
              <a:p>
                <a:pPr lvl="2"/>
                <a:r>
                  <a:rPr lang="en-US" dirty="0"/>
                  <a:t>“Stability” of a hypothesis is related to its ability to generalize</a:t>
                </a:r>
              </a:p>
              <a:p>
                <a:pPr lvl="1"/>
                <a:r>
                  <a:rPr lang="en-US" dirty="0"/>
                  <a:t>An improved, adaptive, learning rate (</a:t>
                </a:r>
                <a:r>
                  <a:rPr lang="en-US" dirty="0" err="1"/>
                  <a:t>Adagrad</a:t>
                </a:r>
                <a:r>
                  <a:rPr lang="en-US" dirty="0"/>
                  <a:t>)</a:t>
                </a:r>
              </a:p>
              <a:p>
                <a:r>
                  <a:rPr lang="en-US" dirty="0"/>
                  <a:t>Dependence on function space and the instance space properties. </a:t>
                </a:r>
              </a:p>
              <a:p>
                <a:r>
                  <a:rPr lang="en-US" dirty="0"/>
                  <a:t>Now: </a:t>
                </a:r>
              </a:p>
              <a:p>
                <a:pPr lvl="1"/>
                <a:r>
                  <a:rPr lang="en-US" dirty="0"/>
                  <a:t>A way to deal with non-linear target functions (Kernels)</a:t>
                </a:r>
              </a:p>
              <a:p>
                <a:pPr lvl="1"/>
                <a:r>
                  <a:rPr lang="en-US" dirty="0"/>
                  <a:t>Beginning of Learning Theory.</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370" t="-1653"/>
                </a:stretch>
              </a:blipFill>
            </p:spPr>
            <p:txBody>
              <a:bodyPr/>
              <a:lstStyle/>
              <a:p>
                <a:r>
                  <a:rPr lang="en-US">
                    <a:noFill/>
                  </a:rPr>
                  <a:t> </a:t>
                </a:r>
              </a:p>
            </p:txBody>
          </p:sp>
        </mc:Fallback>
      </mc:AlternateContent>
    </p:spTree>
    <p:extLst>
      <p:ext uri="{BB962C8B-B14F-4D97-AF65-F5344CB8AC3E}">
        <p14:creationId xmlns:p14="http://schemas.microsoft.com/office/powerpoint/2010/main" val="3292608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C921938-476A-4922-BE24-3B8F6A2854D9}" type="slidenum">
              <a:rPr lang="en-US" smtClean="0"/>
              <a:pPr/>
              <a:t>77</a:t>
            </a:fld>
            <a:endParaRPr lang="en-US" dirty="0"/>
          </a:p>
        </p:txBody>
      </p:sp>
      <p:sp>
        <p:nvSpPr>
          <p:cNvPr id="2" name="Title 1"/>
          <p:cNvSpPr>
            <a:spLocks noGrp="1"/>
          </p:cNvSpPr>
          <p:nvPr>
            <p:ph type="title"/>
          </p:nvPr>
        </p:nvSpPr>
        <p:spPr/>
        <p:txBody>
          <a:bodyPr/>
          <a:lstStyle/>
          <a:p>
            <a:r>
              <a:rPr lang="en-US" dirty="0"/>
              <a:t>Efficiency</a:t>
            </a:r>
          </a:p>
        </p:txBody>
      </p:sp>
      <p:sp>
        <p:nvSpPr>
          <p:cNvPr id="3" name="Content Placeholder 2"/>
          <p:cNvSpPr>
            <a:spLocks noGrp="1"/>
          </p:cNvSpPr>
          <p:nvPr>
            <p:ph idx="1"/>
          </p:nvPr>
        </p:nvSpPr>
        <p:spPr/>
        <p:txBody>
          <a:bodyPr>
            <a:normAutofit fontScale="92500"/>
          </a:bodyPr>
          <a:lstStyle/>
          <a:p>
            <a:r>
              <a:rPr lang="en-US" dirty="0"/>
              <a:t>Dominated by the size of the feature space</a:t>
            </a:r>
          </a:p>
          <a:p>
            <a:r>
              <a:rPr lang="en-US" dirty="0"/>
              <a:t>Most features are functions (e.g. conjunctions) of raw attributes</a:t>
            </a:r>
          </a:p>
          <a:p>
            <a:endParaRPr lang="en-US" dirty="0"/>
          </a:p>
          <a:p>
            <a:r>
              <a:rPr lang="en-US" dirty="0"/>
              <a:t>Additive algorithms allow the use of Kernels</a:t>
            </a:r>
          </a:p>
          <a:p>
            <a:pPr lvl="1"/>
            <a:r>
              <a:rPr lang="en-US" dirty="0"/>
              <a:t>No need to explicitly generate complex features</a:t>
            </a:r>
          </a:p>
          <a:p>
            <a:pPr lvl="1"/>
            <a:endParaRPr lang="en-US" dirty="0"/>
          </a:p>
          <a:p>
            <a:pPr lvl="1"/>
            <a:endParaRPr lang="en-US" dirty="0"/>
          </a:p>
          <a:p>
            <a:r>
              <a:rPr lang="en-US" dirty="0"/>
              <a:t>Could be more efficient since work is done in the original feature space, but expressivity is a function of the kernel expressivity.	</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D621DED-829C-4ACD-B365-E6F746A201A8}"/>
                  </a:ext>
                </a:extLst>
              </p:cNvPr>
              <p:cNvSpPr txBox="1"/>
              <p:nvPr/>
            </p:nvSpPr>
            <p:spPr>
              <a:xfrm>
                <a:off x="3031434" y="2817582"/>
                <a:ext cx="2643809" cy="7645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1" i="1" smtClean="0">
                              <a:latin typeface="Cambria Math" panose="02040503050406030204" pitchFamily="18" charset="0"/>
                            </a:rPr>
                            <m:t>𝒙</m:t>
                          </m:r>
                        </m:e>
                      </m:d>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𝑖</m:t>
                          </m:r>
                        </m:sub>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𝑖</m:t>
                              </m:r>
                            </m:sub>
                          </m:sSub>
                          <m:r>
                            <a:rPr lang="en-US" b="0" i="1" smtClean="0">
                              <a:latin typeface="Cambria Math" panose="02040503050406030204" pitchFamily="18" charset="0"/>
                            </a:rPr>
                            <m:t>𝐾</m:t>
                          </m:r>
                          <m:r>
                            <a:rPr lang="en-US" b="0" i="1" smtClean="0">
                              <a:latin typeface="Cambria Math" panose="02040503050406030204" pitchFamily="18" charset="0"/>
                            </a:rPr>
                            <m:t>(</m:t>
                          </m:r>
                          <m:r>
                            <a:rPr lang="en-US" b="1" i="1" smtClean="0">
                              <a:latin typeface="Cambria Math" panose="02040503050406030204" pitchFamily="18" charset="0"/>
                            </a:rPr>
                            <m:t>𝒙</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r>
                            <a:rPr lang="en-US" b="0" i="1" smtClean="0">
                              <a:latin typeface="Cambria Math" panose="02040503050406030204" pitchFamily="18" charset="0"/>
                            </a:rPr>
                            <m:t>)</m:t>
                          </m:r>
                        </m:e>
                      </m:nary>
                    </m:oMath>
                  </m:oMathPara>
                </a14:m>
                <a:endParaRPr lang="en-US" dirty="0"/>
              </a:p>
            </p:txBody>
          </p:sp>
        </mc:Choice>
        <mc:Fallback xmlns="">
          <p:sp>
            <p:nvSpPr>
              <p:cNvPr id="8" name="TextBox 7">
                <a:extLst>
                  <a:ext uri="{FF2B5EF4-FFF2-40B4-BE49-F238E27FC236}">
                    <a16:creationId xmlns:a16="http://schemas.microsoft.com/office/drawing/2014/main" id="{9D621DED-829C-4ACD-B365-E6F746A201A8}"/>
                  </a:ext>
                </a:extLst>
              </p:cNvPr>
              <p:cNvSpPr txBox="1">
                <a:spLocks noRot="1" noChangeAspect="1" noMove="1" noResize="1" noEditPoints="1" noAdjustHandles="1" noChangeArrowheads="1" noChangeShapeType="1" noTextEdit="1"/>
              </p:cNvSpPr>
              <p:nvPr/>
            </p:nvSpPr>
            <p:spPr>
              <a:xfrm>
                <a:off x="3031434" y="2817582"/>
                <a:ext cx="2643809" cy="764568"/>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D10D5BC7-4932-4276-883C-80DBBA10AB26}"/>
                  </a:ext>
                </a:extLst>
              </p:cNvPr>
              <p:cNvSpPr txBox="1"/>
              <p:nvPr/>
            </p:nvSpPr>
            <p:spPr>
              <a:xfrm>
                <a:off x="1493799" y="1751986"/>
                <a:ext cx="6654249" cy="958980"/>
              </a:xfrm>
              <a:prstGeom prst="rect">
                <a:avLst/>
              </a:prstGeom>
              <a:noFill/>
            </p:spPr>
            <p:txBody>
              <a:bodyPr wrap="square" rtlCol="0">
                <a:spAutoFit/>
              </a:bodyPr>
              <a:lstStyle/>
              <a:p>
                <a14:m>
                  <m:oMath xmlns:m="http://schemas.openxmlformats.org/officeDocument/2006/math">
                    <m:r>
                      <a:rPr lang="en-US" b="0" i="1" dirty="0" smtClean="0">
                        <a:latin typeface="Cambria Math" panose="02040503050406030204" pitchFamily="18" charset="0"/>
                      </a:rPr>
                      <m:t>𝑋</m:t>
                    </m:r>
                    <m:d>
                      <m:dPr>
                        <m:ctrlPr>
                          <a:rPr lang="en-US" b="0" i="1" dirty="0" smtClean="0">
                            <a:latin typeface="Cambria Math" panose="02040503050406030204" pitchFamily="18" charset="0"/>
                          </a:rPr>
                        </m:ctrlPr>
                      </m:dPr>
                      <m:e>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1</m:t>
                            </m:r>
                          </m:sub>
                        </m:sSub>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2</m:t>
                            </m:r>
                          </m:sub>
                        </m:sSub>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3</m:t>
                            </m:r>
                          </m:sub>
                        </m:sSub>
                        <m:r>
                          <a:rPr lang="en-US" b="0" i="1" dirty="0" smtClean="0">
                            <a:latin typeface="Cambria Math" panose="02040503050406030204" pitchFamily="18" charset="0"/>
                          </a:rPr>
                          <m:t>,…</m:t>
                        </m:r>
                        <m:sSub>
                          <m:sSubPr>
                            <m:ctrlPr>
                              <a:rPr lang="en-US" b="0" i="1" dirty="0" err="1" smtClean="0">
                                <a:latin typeface="Cambria Math" panose="02040503050406030204" pitchFamily="18" charset="0"/>
                              </a:rPr>
                            </m:ctrlPr>
                          </m:sSubPr>
                          <m:e>
                            <m:r>
                              <a:rPr lang="en-US" b="0" i="1" dirty="0" err="1" smtClean="0">
                                <a:latin typeface="Cambria Math" panose="02040503050406030204" pitchFamily="18" charset="0"/>
                              </a:rPr>
                              <m:t>𝑥</m:t>
                            </m:r>
                          </m:e>
                          <m:sub>
                            <m:r>
                              <a:rPr lang="en-US" b="0" i="1" dirty="0" err="1" smtClean="0">
                                <a:latin typeface="Cambria Math" panose="02040503050406030204" pitchFamily="18" charset="0"/>
                              </a:rPr>
                              <m:t>𝑘</m:t>
                            </m:r>
                          </m:sub>
                        </m:sSub>
                      </m:e>
                    </m:d>
                    <m:r>
                      <a:rPr lang="en-US" b="0" i="1" dirty="0" smtClean="0">
                        <a:latin typeface="Cambria Math" panose="02040503050406030204" pitchFamily="18" charset="0"/>
                      </a:rPr>
                      <m:t>←</m:t>
                    </m:r>
                    <m:r>
                      <a:rPr lang="en-US" b="0" i="1" dirty="0" smtClean="0">
                        <a:latin typeface="Cambria Math" panose="02040503050406030204" pitchFamily="18" charset="0"/>
                      </a:rPr>
                      <m:t>𝑋</m:t>
                    </m:r>
                    <m:d>
                      <m:dPr>
                        <m:ctrlPr>
                          <a:rPr lang="en-US" b="0" i="1" dirty="0" smtClean="0">
                            <a:latin typeface="Cambria Math" panose="02040503050406030204" pitchFamily="18" charset="0"/>
                          </a:rPr>
                        </m:ctrlPr>
                      </m:dPr>
                      <m:e>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𝜒</m:t>
                            </m:r>
                          </m:e>
                          <m:sub>
                            <m:r>
                              <a:rPr lang="en-US" b="0" i="1" dirty="0" smtClean="0">
                                <a:latin typeface="Cambria Math" panose="02040503050406030204" pitchFamily="18" charset="0"/>
                              </a:rPr>
                              <m:t>1</m:t>
                            </m:r>
                          </m:sub>
                        </m:sSub>
                        <m:d>
                          <m:dPr>
                            <m:ctrlPr>
                              <a:rPr lang="en-US" b="0" i="1" dirty="0" smtClean="0">
                                <a:latin typeface="Cambria Math" panose="02040503050406030204" pitchFamily="18" charset="0"/>
                              </a:rPr>
                            </m:ctrlPr>
                          </m:dPr>
                          <m:e>
                            <m:r>
                              <a:rPr lang="en-US" b="1" i="1" dirty="0" smtClean="0">
                                <a:latin typeface="Cambria Math" panose="02040503050406030204" pitchFamily="18" charset="0"/>
                              </a:rPr>
                              <m:t>𝒙</m:t>
                            </m:r>
                          </m:e>
                        </m:d>
                        <m:r>
                          <a:rPr lang="en-US" b="0" i="1" dirty="0" smtClean="0">
                            <a:latin typeface="Cambria Math" panose="02040503050406030204" pitchFamily="18" charset="0"/>
                          </a:rPr>
                          <m:t>, </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𝜒</m:t>
                            </m:r>
                          </m:e>
                          <m:sub>
                            <m:r>
                              <a:rPr lang="en-US" b="0" i="1" dirty="0" smtClean="0">
                                <a:latin typeface="Cambria Math" panose="02040503050406030204" pitchFamily="18" charset="0"/>
                              </a:rPr>
                              <m:t>2</m:t>
                            </m:r>
                          </m:sub>
                        </m:sSub>
                        <m:d>
                          <m:dPr>
                            <m:ctrlPr>
                              <a:rPr lang="en-US" b="0" i="1" dirty="0" smtClean="0">
                                <a:latin typeface="Cambria Math" panose="02040503050406030204" pitchFamily="18" charset="0"/>
                              </a:rPr>
                            </m:ctrlPr>
                          </m:dPr>
                          <m:e>
                            <m:r>
                              <a:rPr lang="en-US" b="1" i="1" dirty="0" smtClean="0">
                                <a:latin typeface="Cambria Math" panose="02040503050406030204" pitchFamily="18" charset="0"/>
                              </a:rPr>
                              <m:t>𝒙</m:t>
                            </m:r>
                          </m:e>
                        </m:d>
                        <m:r>
                          <a:rPr lang="en-US" b="0" i="1" dirty="0" smtClean="0">
                            <a:latin typeface="Cambria Math" panose="02040503050406030204" pitchFamily="18" charset="0"/>
                          </a:rPr>
                          <m:t>, </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𝜒</m:t>
                            </m:r>
                          </m:e>
                          <m:sub>
                            <m:r>
                              <a:rPr lang="en-US" b="0" i="1" dirty="0" smtClean="0">
                                <a:latin typeface="Cambria Math" panose="02040503050406030204" pitchFamily="18" charset="0"/>
                              </a:rPr>
                              <m:t>3</m:t>
                            </m:r>
                          </m:sub>
                        </m:sSub>
                        <m:d>
                          <m:dPr>
                            <m:ctrlPr>
                              <a:rPr lang="en-US" b="0" i="1" dirty="0" smtClean="0">
                                <a:latin typeface="Cambria Math" panose="02040503050406030204" pitchFamily="18" charset="0"/>
                              </a:rPr>
                            </m:ctrlPr>
                          </m:dPr>
                          <m:e>
                            <m:r>
                              <a:rPr lang="en-US" b="1" i="1" dirty="0" smtClean="0">
                                <a:latin typeface="Cambria Math" panose="02040503050406030204" pitchFamily="18" charset="0"/>
                              </a:rPr>
                              <m:t>𝒙</m:t>
                            </m:r>
                          </m:e>
                        </m:d>
                        <m:r>
                          <a:rPr lang="en-US" b="0" i="1" dirty="0" smtClean="0">
                            <a:latin typeface="Cambria Math" panose="02040503050406030204" pitchFamily="18" charset="0"/>
                          </a:rPr>
                          <m:t>,…, </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𝜒</m:t>
                            </m:r>
                          </m:e>
                          <m:sub>
                            <m:r>
                              <a:rPr lang="en-US" b="0" i="1" dirty="0" smtClean="0">
                                <a:latin typeface="Cambria Math" panose="02040503050406030204" pitchFamily="18" charset="0"/>
                              </a:rPr>
                              <m:t>𝑛</m:t>
                            </m:r>
                          </m:sub>
                        </m:sSub>
                        <m:d>
                          <m:dPr>
                            <m:ctrlPr>
                              <a:rPr lang="en-US" b="0" i="1" dirty="0" smtClean="0">
                                <a:latin typeface="Cambria Math" panose="02040503050406030204" pitchFamily="18" charset="0"/>
                              </a:rPr>
                            </m:ctrlPr>
                          </m:dPr>
                          <m:e>
                            <m:r>
                              <a:rPr lang="en-US" b="1" i="1" dirty="0" smtClean="0">
                                <a:latin typeface="Cambria Math" panose="02040503050406030204" pitchFamily="18" charset="0"/>
                              </a:rPr>
                              <m:t>𝒙</m:t>
                            </m:r>
                          </m:e>
                        </m:d>
                      </m:e>
                    </m:d>
                    <m:r>
                      <a:rPr lang="en-US" b="0" i="1" dirty="0" smtClean="0">
                        <a:latin typeface="Cambria Math" panose="02040503050406030204" pitchFamily="18" charset="0"/>
                      </a:rPr>
                      <m:t>       </m:t>
                    </m:r>
                    <m:r>
                      <a:rPr lang="en-US" b="0" i="1" dirty="0" smtClean="0">
                        <a:latin typeface="Cambria Math" panose="02040503050406030204" pitchFamily="18" charset="0"/>
                      </a:rPr>
                      <m:t>𝑛</m:t>
                    </m:r>
                    <m:r>
                      <a:rPr lang="en-US" b="0" i="1" dirty="0" smtClean="0">
                        <a:latin typeface="Cambria Math" panose="02040503050406030204" pitchFamily="18" charset="0"/>
                      </a:rPr>
                      <m:t>≫</m:t>
                    </m:r>
                    <m:r>
                      <a:rPr lang="en-US" b="0" i="1" dirty="0" smtClean="0">
                        <a:latin typeface="Cambria Math" panose="02040503050406030204" pitchFamily="18" charset="0"/>
                      </a:rPr>
                      <m:t>𝑘</m:t>
                    </m:r>
                  </m:oMath>
                </a14:m>
                <a:r>
                  <a:rPr lang="en-US" b="0" dirty="0"/>
                  <a:t>   </a:t>
                </a:r>
              </a:p>
              <a:p>
                <a:endParaRPr lang="en-US" b="0" dirty="0"/>
              </a:p>
              <a:p>
                <a:endParaRPr lang="en-US" dirty="0"/>
              </a:p>
            </p:txBody>
          </p:sp>
        </mc:Choice>
        <mc:Fallback xmlns="">
          <p:sp>
            <p:nvSpPr>
              <p:cNvPr id="9" name="TextBox 8">
                <a:extLst>
                  <a:ext uri="{FF2B5EF4-FFF2-40B4-BE49-F238E27FC236}">
                    <a16:creationId xmlns:a16="http://schemas.microsoft.com/office/drawing/2014/main" id="{D10D5BC7-4932-4276-883C-80DBBA10AB26}"/>
                  </a:ext>
                </a:extLst>
              </p:cNvPr>
              <p:cNvSpPr txBox="1">
                <a:spLocks noRot="1" noChangeAspect="1" noMove="1" noResize="1" noEditPoints="1" noAdjustHandles="1" noChangeArrowheads="1" noChangeShapeType="1" noTextEdit="1"/>
              </p:cNvSpPr>
              <p:nvPr/>
            </p:nvSpPr>
            <p:spPr>
              <a:xfrm>
                <a:off x="1493799" y="1751986"/>
                <a:ext cx="6654249" cy="958980"/>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69790770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cxnSp>
        <p:nvCxnSpPr>
          <p:cNvPr id="8" name="Straight Connector 7"/>
          <p:cNvCxnSpPr/>
          <p:nvPr/>
        </p:nvCxnSpPr>
        <p:spPr>
          <a:xfrm>
            <a:off x="1143000" y="0"/>
            <a:ext cx="6858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1143000" y="0"/>
            <a:ext cx="6858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143000" y="0"/>
            <a:ext cx="6858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0C921938-476A-4922-BE24-3B8F6A2854D9}" type="slidenum">
              <a:rPr lang="en-US" smtClean="0"/>
              <a:pPr/>
              <a:t>78</a:t>
            </a:fld>
            <a:endParaRPr lang="en-US" dirty="0"/>
          </a:p>
        </p:txBody>
      </p:sp>
      <p:sp>
        <p:nvSpPr>
          <p:cNvPr id="2" name="Title 1"/>
          <p:cNvSpPr>
            <a:spLocks noGrp="1"/>
          </p:cNvSpPr>
          <p:nvPr>
            <p:ph type="title"/>
          </p:nvPr>
        </p:nvSpPr>
        <p:spPr/>
        <p:txBody>
          <a:bodyPr/>
          <a:lstStyle/>
          <a:p>
            <a:r>
              <a:rPr lang="en-US"/>
              <a:t>Administration </a:t>
            </a:r>
            <a:endParaRPr lang="en-US" dirty="0"/>
          </a:p>
        </p:txBody>
      </p:sp>
      <p:sp>
        <p:nvSpPr>
          <p:cNvPr id="3" name="Content Placeholder 2"/>
          <p:cNvSpPr>
            <a:spLocks noGrp="1"/>
          </p:cNvSpPr>
          <p:nvPr>
            <p:ph idx="1"/>
          </p:nvPr>
        </p:nvSpPr>
        <p:spPr/>
        <p:txBody>
          <a:bodyPr>
            <a:normAutofit fontScale="85000" lnSpcReduction="10000"/>
          </a:bodyPr>
          <a:lstStyle/>
          <a:p>
            <a:r>
              <a:rPr lang="en-US" dirty="0"/>
              <a:t>Hw2 is due next week; 10/21.</a:t>
            </a:r>
          </a:p>
          <a:p>
            <a:pPr lvl="1"/>
            <a:r>
              <a:rPr lang="en-US" dirty="0"/>
              <a:t>You should have started working on it already… </a:t>
            </a:r>
          </a:p>
          <a:p>
            <a:endParaRPr lang="en-US" dirty="0"/>
          </a:p>
          <a:p>
            <a:r>
              <a:rPr lang="en-US" dirty="0"/>
              <a:t>The midterm is on October 28. In class.</a:t>
            </a:r>
          </a:p>
          <a:p>
            <a:pPr lvl="1"/>
            <a:r>
              <a:rPr lang="en-US" dirty="0"/>
              <a:t>4-5 questions</a:t>
            </a:r>
          </a:p>
          <a:p>
            <a:pPr lvl="1"/>
            <a:r>
              <a:rPr lang="en-US" dirty="0"/>
              <a:t>Covering all the material discussed in class, HWs and quizzes. </a:t>
            </a:r>
          </a:p>
          <a:p>
            <a:endParaRPr lang="en-US" dirty="0"/>
          </a:p>
          <a:p>
            <a:r>
              <a:rPr lang="en-US" dirty="0"/>
              <a:t>Project proposals are due on October 25</a:t>
            </a:r>
            <a:r>
              <a:rPr lang="en-US" baseline="30000" dirty="0"/>
              <a:t>th</a:t>
            </a:r>
            <a:r>
              <a:rPr lang="en-US" dirty="0"/>
              <a:t>. </a:t>
            </a:r>
          </a:p>
          <a:p>
            <a:pPr lvl="1"/>
            <a:r>
              <a:rPr lang="en-US" dirty="0"/>
              <a:t>Poster session will probably be on the last day of classes.</a:t>
            </a:r>
          </a:p>
          <a:p>
            <a:pPr lvl="1"/>
            <a:endParaRPr lang="en-US" dirty="0"/>
          </a:p>
          <a:p>
            <a:r>
              <a:rPr lang="en-US" dirty="0"/>
              <a:t>Recall that our Final exam is on the last day of the Finals. Plan accordingly. </a:t>
            </a:r>
          </a:p>
          <a:p>
            <a:endParaRPr lang="en-US" dirty="0"/>
          </a:p>
        </p:txBody>
      </p:sp>
      <p:sp>
        <p:nvSpPr>
          <p:cNvPr id="9" name="Text Box 4"/>
          <p:cNvSpPr txBox="1">
            <a:spLocks noChangeArrowheads="1"/>
          </p:cNvSpPr>
          <p:nvPr/>
        </p:nvSpPr>
        <p:spPr bwMode="auto">
          <a:xfrm>
            <a:off x="5314950" y="1028700"/>
            <a:ext cx="2400300" cy="323165"/>
          </a:xfrm>
          <a:prstGeom prst="rect">
            <a:avLst/>
          </a:prstGeom>
          <a:solidFill>
            <a:schemeClr val="bg1"/>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1500" b="1" dirty="0"/>
              <a:t>Questions</a:t>
            </a:r>
          </a:p>
        </p:txBody>
      </p:sp>
    </p:spTree>
    <p:extLst>
      <p:ext uri="{BB962C8B-B14F-4D97-AF65-F5344CB8AC3E}">
        <p14:creationId xmlns:p14="http://schemas.microsoft.com/office/powerpoint/2010/main" val="1720368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FA6F6034-1516-478C-9756-BC6A8296D6DE}" type="slidenum">
              <a:rPr lang="en-US" smtClean="0"/>
              <a:pPr/>
              <a:t>79</a:t>
            </a:fld>
            <a:endParaRPr lang="en-US" dirty="0"/>
          </a:p>
        </p:txBody>
      </p:sp>
      <p:sp>
        <p:nvSpPr>
          <p:cNvPr id="719874" name="Rectangle 2"/>
          <p:cNvSpPr>
            <a:spLocks noGrp="1" noChangeArrowheads="1"/>
          </p:cNvSpPr>
          <p:nvPr>
            <p:ph type="title"/>
          </p:nvPr>
        </p:nvSpPr>
        <p:spPr/>
        <p:txBody>
          <a:bodyPr/>
          <a:lstStyle/>
          <a:p>
            <a:r>
              <a:rPr lang="en-US" dirty="0"/>
              <a:t>Projects</a:t>
            </a:r>
          </a:p>
        </p:txBody>
      </p:sp>
      <p:sp>
        <p:nvSpPr>
          <p:cNvPr id="719875" name="Rectangle 3"/>
          <p:cNvSpPr>
            <a:spLocks noGrp="1" noChangeArrowheads="1"/>
          </p:cNvSpPr>
          <p:nvPr>
            <p:ph idx="1"/>
          </p:nvPr>
        </p:nvSpPr>
        <p:spPr/>
        <p:txBody>
          <a:bodyPr>
            <a:normAutofit fontScale="70000" lnSpcReduction="20000"/>
          </a:bodyPr>
          <a:lstStyle/>
          <a:p>
            <a:r>
              <a:rPr lang="en-US" dirty="0">
                <a:hlinkClick r:id="rId3"/>
              </a:rPr>
              <a:t>https://www.seas.upenn.edu/~cis519/fall2019/project.html</a:t>
            </a:r>
            <a:r>
              <a:rPr lang="en-US" dirty="0"/>
              <a:t> </a:t>
            </a:r>
          </a:p>
          <a:p>
            <a:r>
              <a:rPr lang="en-US" dirty="0"/>
              <a:t>CIS 519 students need to do a team project</a:t>
            </a:r>
          </a:p>
          <a:p>
            <a:pPr lvl="1"/>
            <a:r>
              <a:rPr lang="en-US" dirty="0"/>
              <a:t>Teams will be of size 3-4</a:t>
            </a:r>
          </a:p>
          <a:p>
            <a:r>
              <a:rPr lang="en-US" dirty="0"/>
              <a:t>Projects proposals are due on Friday 10/25/19</a:t>
            </a:r>
          </a:p>
          <a:p>
            <a:pPr lvl="1"/>
            <a:r>
              <a:rPr lang="en-US" dirty="0"/>
              <a:t>Details will be available on the website</a:t>
            </a:r>
          </a:p>
          <a:p>
            <a:pPr lvl="1"/>
            <a:r>
              <a:rPr lang="en-US" dirty="0"/>
              <a:t>We will give comments and/or requests to modify / augment/ do a different project. </a:t>
            </a:r>
          </a:p>
          <a:p>
            <a:pPr lvl="1"/>
            <a:r>
              <a:rPr lang="en-US" dirty="0"/>
              <a:t>There may also be a mechanism for peer comments.</a:t>
            </a:r>
          </a:p>
          <a:p>
            <a:r>
              <a:rPr lang="en-US" dirty="0"/>
              <a:t>Please start thinking and working on the project now.</a:t>
            </a:r>
          </a:p>
          <a:p>
            <a:pPr lvl="1"/>
            <a:r>
              <a:rPr lang="en-US" dirty="0"/>
              <a:t>Your proposal is limited to </a:t>
            </a:r>
            <a:r>
              <a:rPr lang="en-US" b="1" dirty="0"/>
              <a:t>1 page</a:t>
            </a:r>
            <a:r>
              <a:rPr lang="en-US" dirty="0"/>
              <a:t>, but needs to include references and, ideally,  some preliminary results/ideas. It should look like a paper – use latex, </a:t>
            </a:r>
            <a:r>
              <a:rPr lang="en-US" dirty="0" err="1"/>
              <a:t>bibtex</a:t>
            </a:r>
            <a:r>
              <a:rPr lang="en-US" dirty="0"/>
              <a:t>. </a:t>
            </a:r>
          </a:p>
          <a:p>
            <a:r>
              <a:rPr lang="en-US" dirty="0"/>
              <a:t>Any project with a significant Machine Learning component is good. </a:t>
            </a:r>
          </a:p>
          <a:p>
            <a:pPr lvl="1"/>
            <a:r>
              <a:rPr lang="en-US" dirty="0"/>
              <a:t>Experimental work,  theoretical work, a combination of both or a critical survey of results in some specialized topic. </a:t>
            </a:r>
          </a:p>
          <a:p>
            <a:pPr lvl="1"/>
            <a:r>
              <a:rPr lang="en-US" dirty="0"/>
              <a:t>The work has to include some reading of the literature . </a:t>
            </a:r>
          </a:p>
          <a:p>
            <a:pPr lvl="1"/>
            <a:r>
              <a:rPr lang="en-US" dirty="0"/>
              <a:t>Originality is not mandatory but is encouraged. </a:t>
            </a:r>
          </a:p>
          <a:p>
            <a:r>
              <a:rPr lang="en-US" dirty="0"/>
              <a:t> Try to make it interesting! </a:t>
            </a:r>
          </a:p>
        </p:txBody>
      </p:sp>
    </p:spTree>
    <p:extLst>
      <p:ext uri="{BB962C8B-B14F-4D97-AF65-F5344CB8AC3E}">
        <p14:creationId xmlns:p14="http://schemas.microsoft.com/office/powerpoint/2010/main" val="3847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C921938-476A-4922-BE24-3B8F6A2854D9}" type="slidenum">
              <a:rPr lang="en-US" smtClean="0"/>
              <a:pPr/>
              <a:t>8</a:t>
            </a:fld>
            <a:endParaRPr lang="en-US" dirty="0"/>
          </a:p>
        </p:txBody>
      </p:sp>
      <p:sp>
        <p:nvSpPr>
          <p:cNvPr id="8" name="Title 7"/>
          <p:cNvSpPr>
            <a:spLocks noGrp="1"/>
          </p:cNvSpPr>
          <p:nvPr>
            <p:ph type="title"/>
          </p:nvPr>
        </p:nvSpPr>
        <p:spPr/>
        <p:txBody>
          <a:bodyPr/>
          <a:lstStyle/>
          <a:p>
            <a:r>
              <a:rPr lang="en-US" dirty="0"/>
              <a:t>Learning Conjunctions(II)</a:t>
            </a:r>
          </a:p>
        </p:txBody>
      </p:sp>
      <mc:AlternateContent xmlns:mc="http://schemas.openxmlformats.org/markup-compatibility/2006" xmlns:a14="http://schemas.microsoft.com/office/drawing/2010/main">
        <mc:Choice Requires="a14">
          <p:sp>
            <p:nvSpPr>
              <p:cNvPr id="9" name="Content Placeholder 8"/>
              <p:cNvSpPr>
                <a:spLocks noGrp="1"/>
              </p:cNvSpPr>
              <p:nvPr>
                <p:ph idx="1"/>
              </p:nvPr>
            </p:nvSpPr>
            <p:spPr/>
            <p:txBody>
              <a:bodyPr/>
              <a:lstStyle/>
              <a:p>
                <a:r>
                  <a:rPr lang="en-US" dirty="0"/>
                  <a:t>Protocol II:  The teacher (who knows </a:t>
                </a:r>
                <a14:m>
                  <m:oMath xmlns:m="http://schemas.openxmlformats.org/officeDocument/2006/math">
                    <m:r>
                      <a:rPr lang="en-US" b="0" i="1" dirty="0">
                        <a:latin typeface="Cambria Math" panose="02040503050406030204" pitchFamily="18" charset="0"/>
                      </a:rPr>
                      <m:t>𝑓</m:t>
                    </m:r>
                  </m:oMath>
                </a14:m>
                <a:r>
                  <a:rPr lang="en-US" dirty="0"/>
                  <a:t>) provides training examples</a:t>
                </a:r>
              </a:p>
              <a:p>
                <a:endParaRPr lang="en-US" dirty="0"/>
              </a:p>
              <a:p>
                <a:endParaRPr lang="en-US" dirty="0"/>
              </a:p>
            </p:txBody>
          </p:sp>
        </mc:Choice>
        <mc:Fallback xmlns="">
          <p:sp>
            <p:nvSpPr>
              <p:cNvPr id="9" name="Content Placeholder 8"/>
              <p:cNvSpPr>
                <a:spLocks noGrp="1" noRot="1" noChangeAspect="1" noMove="1" noResize="1" noEditPoints="1" noAdjustHandles="1" noChangeArrowheads="1" noChangeShapeType="1" noTextEdit="1"/>
              </p:cNvSpPr>
              <p:nvPr>
                <p:ph idx="1"/>
              </p:nvPr>
            </p:nvSpPr>
            <p:spPr>
              <a:blipFill>
                <a:blip r:embed="rId3"/>
                <a:stretch>
                  <a:fillRect l="-924" t="-1027"/>
                </a:stretch>
              </a:blipFill>
            </p:spPr>
            <p:txBody>
              <a:bodyPr/>
              <a:lstStyle/>
              <a:p>
                <a:r>
                  <a:rPr lang="en-US">
                    <a:noFill/>
                  </a:rPr>
                  <a:t> </a:t>
                </a:r>
              </a:p>
            </p:txBody>
          </p:sp>
        </mc:Fallback>
      </mc:AlternateContent>
    </p:spTree>
    <p:extLst>
      <p:ext uri="{BB962C8B-B14F-4D97-AF65-F5344CB8AC3E}">
        <p14:creationId xmlns:p14="http://schemas.microsoft.com/office/powerpoint/2010/main" val="276461242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C921938-476A-4922-BE24-3B8F6A2854D9}" type="slidenum">
              <a:rPr lang="en-US" smtClean="0"/>
              <a:pPr/>
              <a:t>80</a:t>
            </a:fld>
            <a:endParaRPr lang="en-US" dirty="0"/>
          </a:p>
        </p:txBody>
      </p:sp>
      <p:sp>
        <p:nvSpPr>
          <p:cNvPr id="1092627" name="Rectangle 19"/>
          <p:cNvSpPr>
            <a:spLocks noGrp="1" noChangeArrowheads="1"/>
          </p:cNvSpPr>
          <p:nvPr>
            <p:ph type="title"/>
          </p:nvPr>
        </p:nvSpPr>
        <p:spPr/>
        <p:txBody>
          <a:bodyPr/>
          <a:lstStyle/>
          <a:p>
            <a:r>
              <a:rPr lang="en-US" dirty="0"/>
              <a:t>Functions Can be Made Linear</a:t>
            </a:r>
          </a:p>
        </p:txBody>
      </p:sp>
      <p:sp>
        <p:nvSpPr>
          <p:cNvPr id="1092611" name="Rectangle 3"/>
          <p:cNvSpPr>
            <a:spLocks noGrp="1" noChangeArrowheads="1"/>
          </p:cNvSpPr>
          <p:nvPr>
            <p:ph idx="1"/>
          </p:nvPr>
        </p:nvSpPr>
        <p:spPr/>
        <p:txBody>
          <a:bodyPr/>
          <a:lstStyle/>
          <a:p>
            <a:r>
              <a:rPr lang="en-US" dirty="0"/>
              <a:t>Data are not linearly separable in one dimension</a:t>
            </a:r>
          </a:p>
          <a:p>
            <a:r>
              <a:rPr lang="en-US" dirty="0"/>
              <a:t>Not separable if you insist on using a specific class of functions</a:t>
            </a:r>
          </a:p>
          <a:p>
            <a:endParaRPr lang="en-US" dirty="0"/>
          </a:p>
        </p:txBody>
      </p:sp>
      <p:sp>
        <p:nvSpPr>
          <p:cNvPr id="1092610" name="Line 2"/>
          <p:cNvSpPr>
            <a:spLocks noChangeShapeType="1"/>
          </p:cNvSpPr>
          <p:nvPr/>
        </p:nvSpPr>
        <p:spPr bwMode="auto">
          <a:xfrm flipV="1">
            <a:off x="1695450" y="3495675"/>
            <a:ext cx="5686425" cy="9525"/>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92612" name="Oval 4"/>
          <p:cNvSpPr>
            <a:spLocks noChangeArrowheads="1"/>
          </p:cNvSpPr>
          <p:nvPr/>
        </p:nvSpPr>
        <p:spPr bwMode="auto">
          <a:xfrm>
            <a:off x="5486400" y="3433763"/>
            <a:ext cx="114300" cy="114300"/>
          </a:xfrm>
          <a:prstGeom prst="ellipse">
            <a:avLst/>
          </a:prstGeom>
          <a:solidFill>
            <a:srgbClr val="FC0128"/>
          </a:solidFill>
          <a:ln>
            <a:noFill/>
          </a:ln>
          <a:effectLst/>
        </p:spPr>
        <p:txBody>
          <a:bodyPr wrap="none" anchor="ctr"/>
          <a:lstStyle/>
          <a:p>
            <a:endParaRPr lang="en-US" sz="1350"/>
          </a:p>
        </p:txBody>
      </p:sp>
      <p:sp>
        <p:nvSpPr>
          <p:cNvPr id="1092613" name="Oval 5"/>
          <p:cNvSpPr>
            <a:spLocks noChangeArrowheads="1"/>
          </p:cNvSpPr>
          <p:nvPr/>
        </p:nvSpPr>
        <p:spPr bwMode="auto">
          <a:xfrm>
            <a:off x="5734050" y="3433763"/>
            <a:ext cx="114300" cy="1143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92614" name="Oval 6"/>
          <p:cNvSpPr>
            <a:spLocks noChangeArrowheads="1"/>
          </p:cNvSpPr>
          <p:nvPr/>
        </p:nvSpPr>
        <p:spPr bwMode="auto">
          <a:xfrm>
            <a:off x="5314950" y="3433763"/>
            <a:ext cx="114300" cy="1143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92615" name="Oval 7"/>
          <p:cNvSpPr>
            <a:spLocks noChangeArrowheads="1"/>
          </p:cNvSpPr>
          <p:nvPr/>
        </p:nvSpPr>
        <p:spPr bwMode="auto">
          <a:xfrm>
            <a:off x="5114925" y="3433763"/>
            <a:ext cx="114300" cy="1143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92616" name="Oval 8"/>
          <p:cNvSpPr>
            <a:spLocks noChangeArrowheads="1"/>
          </p:cNvSpPr>
          <p:nvPr/>
        </p:nvSpPr>
        <p:spPr bwMode="auto">
          <a:xfrm>
            <a:off x="4724400" y="3433763"/>
            <a:ext cx="114300" cy="1143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92617" name="Oval 9"/>
          <p:cNvSpPr>
            <a:spLocks noChangeArrowheads="1"/>
          </p:cNvSpPr>
          <p:nvPr/>
        </p:nvSpPr>
        <p:spPr bwMode="auto">
          <a:xfrm>
            <a:off x="4533900" y="3433763"/>
            <a:ext cx="114300" cy="1143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92618" name="Oval 10"/>
          <p:cNvSpPr>
            <a:spLocks noChangeArrowheads="1"/>
          </p:cNvSpPr>
          <p:nvPr/>
        </p:nvSpPr>
        <p:spPr bwMode="auto">
          <a:xfrm>
            <a:off x="4371975" y="3433763"/>
            <a:ext cx="114300" cy="1143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92619" name="Oval 11"/>
          <p:cNvSpPr>
            <a:spLocks noChangeArrowheads="1"/>
          </p:cNvSpPr>
          <p:nvPr/>
        </p:nvSpPr>
        <p:spPr bwMode="auto">
          <a:xfrm>
            <a:off x="4200525" y="3433763"/>
            <a:ext cx="114300" cy="1143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92620" name="Oval 12"/>
          <p:cNvSpPr>
            <a:spLocks noChangeArrowheads="1"/>
          </p:cNvSpPr>
          <p:nvPr/>
        </p:nvSpPr>
        <p:spPr bwMode="auto">
          <a:xfrm>
            <a:off x="3314700" y="3433763"/>
            <a:ext cx="114300" cy="1143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92621" name="Oval 13"/>
          <p:cNvSpPr>
            <a:spLocks noChangeArrowheads="1"/>
          </p:cNvSpPr>
          <p:nvPr/>
        </p:nvSpPr>
        <p:spPr bwMode="auto">
          <a:xfrm>
            <a:off x="3771900" y="3433763"/>
            <a:ext cx="114300" cy="1143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92622" name="Oval 14"/>
          <p:cNvSpPr>
            <a:spLocks noChangeArrowheads="1"/>
          </p:cNvSpPr>
          <p:nvPr/>
        </p:nvSpPr>
        <p:spPr bwMode="auto">
          <a:xfrm>
            <a:off x="6096000" y="3433763"/>
            <a:ext cx="114300" cy="1143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92623" name="Oval 15"/>
          <p:cNvSpPr>
            <a:spLocks noChangeArrowheads="1"/>
          </p:cNvSpPr>
          <p:nvPr/>
        </p:nvSpPr>
        <p:spPr bwMode="auto">
          <a:xfrm>
            <a:off x="6438900" y="3433763"/>
            <a:ext cx="114300" cy="114300"/>
          </a:xfrm>
          <a:prstGeom prst="ellipse">
            <a:avLst/>
          </a:prstGeom>
          <a:solidFill>
            <a:srgbClr val="FC0128"/>
          </a:solidFill>
          <a:ln>
            <a:noFill/>
          </a:ln>
          <a:effectLst/>
        </p:spPr>
        <p:txBody>
          <a:bodyPr wrap="none" anchor="ctr"/>
          <a:lstStyle/>
          <a:p>
            <a:endParaRPr lang="en-US" sz="1350"/>
          </a:p>
        </p:txBody>
      </p:sp>
      <p:sp>
        <p:nvSpPr>
          <p:cNvPr id="1092624" name="Oval 16"/>
          <p:cNvSpPr>
            <a:spLocks noChangeArrowheads="1"/>
          </p:cNvSpPr>
          <p:nvPr/>
        </p:nvSpPr>
        <p:spPr bwMode="auto">
          <a:xfrm>
            <a:off x="2619375" y="3433763"/>
            <a:ext cx="114300" cy="1143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92625" name="Oval 17"/>
          <p:cNvSpPr>
            <a:spLocks noChangeArrowheads="1"/>
          </p:cNvSpPr>
          <p:nvPr/>
        </p:nvSpPr>
        <p:spPr bwMode="auto">
          <a:xfrm>
            <a:off x="3076575" y="3433763"/>
            <a:ext cx="114300" cy="1143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mc:AlternateContent xmlns:mc="http://schemas.openxmlformats.org/markup-compatibility/2006" xmlns:a14="http://schemas.microsoft.com/office/drawing/2010/main">
        <mc:Choice Requires="a14">
          <p:sp>
            <p:nvSpPr>
              <p:cNvPr id="1092626" name="Text Box 18"/>
              <p:cNvSpPr txBox="1">
                <a:spLocks noChangeArrowheads="1"/>
              </p:cNvSpPr>
              <p:nvPr/>
            </p:nvSpPr>
            <p:spPr bwMode="auto">
              <a:xfrm>
                <a:off x="4274344" y="3699272"/>
                <a:ext cx="379206" cy="36933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p>
                <a:pPr/>
                <a14:m>
                  <m:oMathPara xmlns:m="http://schemas.openxmlformats.org/officeDocument/2006/math">
                    <m:oMathParaPr>
                      <m:jc m:val="centerGroup"/>
                    </m:oMathParaPr>
                    <m:oMath xmlns:m="http://schemas.openxmlformats.org/officeDocument/2006/math">
                      <m:r>
                        <a:rPr lang="en-US" b="1" i="1" dirty="0" smtClean="0">
                          <a:latin typeface="Cambria Math" panose="02040503050406030204" pitchFamily="18" charset="0"/>
                        </a:rPr>
                        <m:t>𝒙</m:t>
                      </m:r>
                    </m:oMath>
                  </m:oMathPara>
                </a14:m>
                <a:endParaRPr lang="en-US" b="1" dirty="0"/>
              </a:p>
            </p:txBody>
          </p:sp>
        </mc:Choice>
        <mc:Fallback xmlns="">
          <p:sp>
            <p:nvSpPr>
              <p:cNvPr id="1092626" name="Text Box 18"/>
              <p:cNvSpPr txBox="1">
                <a:spLocks noRot="1" noChangeAspect="1" noMove="1" noResize="1" noEditPoints="1" noAdjustHandles="1" noChangeArrowheads="1" noChangeShapeType="1" noTextEdit="1"/>
              </p:cNvSpPr>
              <p:nvPr/>
            </p:nvSpPr>
            <p:spPr bwMode="auto">
              <a:xfrm>
                <a:off x="4274344" y="3699272"/>
                <a:ext cx="379206" cy="369332"/>
              </a:xfrm>
              <a:prstGeom prst="rect">
                <a:avLst/>
              </a:prstGeom>
              <a:blipFill>
                <a:blip r:embed="rId3"/>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092628" name="Freeform 20"/>
          <p:cNvSpPr>
            <a:spLocks/>
          </p:cNvSpPr>
          <p:nvPr/>
        </p:nvSpPr>
        <p:spPr bwMode="auto">
          <a:xfrm>
            <a:off x="2914650" y="2914650"/>
            <a:ext cx="4152900" cy="1333500"/>
          </a:xfrm>
          <a:custGeom>
            <a:avLst/>
            <a:gdLst>
              <a:gd name="T0" fmla="*/ 0 w 3488"/>
              <a:gd name="T1" fmla="*/ 584 h 1120"/>
              <a:gd name="T2" fmla="*/ 720 w 3488"/>
              <a:gd name="T3" fmla="*/ 632 h 1120"/>
              <a:gd name="T4" fmla="*/ 768 w 3488"/>
              <a:gd name="T5" fmla="*/ 152 h 1120"/>
              <a:gd name="T6" fmla="*/ 2256 w 3488"/>
              <a:gd name="T7" fmla="*/ 104 h 1120"/>
              <a:gd name="T8" fmla="*/ 2064 w 3488"/>
              <a:gd name="T9" fmla="*/ 776 h 1120"/>
              <a:gd name="T10" fmla="*/ 3264 w 3488"/>
              <a:gd name="T11" fmla="*/ 1064 h 1120"/>
              <a:gd name="T12" fmla="*/ 3408 w 3488"/>
              <a:gd name="T13" fmla="*/ 1112 h 1120"/>
            </a:gdLst>
            <a:ahLst/>
            <a:cxnLst>
              <a:cxn ang="0">
                <a:pos x="T0" y="T1"/>
              </a:cxn>
              <a:cxn ang="0">
                <a:pos x="T2" y="T3"/>
              </a:cxn>
              <a:cxn ang="0">
                <a:pos x="T4" y="T5"/>
              </a:cxn>
              <a:cxn ang="0">
                <a:pos x="T6" y="T7"/>
              </a:cxn>
              <a:cxn ang="0">
                <a:pos x="T8" y="T9"/>
              </a:cxn>
              <a:cxn ang="0">
                <a:pos x="T10" y="T11"/>
              </a:cxn>
              <a:cxn ang="0">
                <a:pos x="T12" y="T13"/>
              </a:cxn>
            </a:cxnLst>
            <a:rect l="0" t="0" r="r" b="b"/>
            <a:pathLst>
              <a:path w="3488" h="1120">
                <a:moveTo>
                  <a:pt x="0" y="584"/>
                </a:moveTo>
                <a:cubicBezTo>
                  <a:pt x="296" y="644"/>
                  <a:pt x="592" y="704"/>
                  <a:pt x="720" y="632"/>
                </a:cubicBezTo>
                <a:cubicBezTo>
                  <a:pt x="848" y="560"/>
                  <a:pt x="512" y="240"/>
                  <a:pt x="768" y="152"/>
                </a:cubicBezTo>
                <a:cubicBezTo>
                  <a:pt x="1024" y="64"/>
                  <a:pt x="2040" y="0"/>
                  <a:pt x="2256" y="104"/>
                </a:cubicBezTo>
                <a:cubicBezTo>
                  <a:pt x="2472" y="208"/>
                  <a:pt x="1896" y="616"/>
                  <a:pt x="2064" y="776"/>
                </a:cubicBezTo>
                <a:cubicBezTo>
                  <a:pt x="2232" y="936"/>
                  <a:pt x="3040" y="1008"/>
                  <a:pt x="3264" y="1064"/>
                </a:cubicBezTo>
                <a:cubicBezTo>
                  <a:pt x="3488" y="1120"/>
                  <a:pt x="3448" y="1116"/>
                  <a:pt x="3408" y="1112"/>
                </a:cubicBezTo>
              </a:path>
            </a:pathLst>
          </a:custGeom>
          <a:noFill/>
          <a:ln w="28575" cap="flat" cmpd="sng">
            <a:solidFill>
              <a:srgbClr val="99CC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Tree>
    <p:extLst>
      <p:ext uri="{BB962C8B-B14F-4D97-AF65-F5344CB8AC3E}">
        <p14:creationId xmlns:p14="http://schemas.microsoft.com/office/powerpoint/2010/main" val="23562593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9261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092628"/>
                                        </p:tgtEl>
                                        <p:attrNameLst>
                                          <p:attrName>style.visibility</p:attrName>
                                        </p:attrNameLst>
                                      </p:cBhvr>
                                      <p:to>
                                        <p:strVal val="visible"/>
                                      </p:to>
                                    </p:set>
                                    <p:anim calcmode="lin" valueType="num">
                                      <p:cBhvr additive="base">
                                        <p:cTn id="11" dur="500" fill="hold"/>
                                        <p:tgtEl>
                                          <p:spTgt spid="1092628"/>
                                        </p:tgtEl>
                                        <p:attrNameLst>
                                          <p:attrName>ppt_x</p:attrName>
                                        </p:attrNameLst>
                                      </p:cBhvr>
                                      <p:tavLst>
                                        <p:tav tm="0">
                                          <p:val>
                                            <p:strVal val="#ppt_x"/>
                                          </p:val>
                                        </p:tav>
                                        <p:tav tm="100000">
                                          <p:val>
                                            <p:strVal val="#ppt_x"/>
                                          </p:val>
                                        </p:tav>
                                      </p:tavLst>
                                    </p:anim>
                                    <p:anim calcmode="lin" valueType="num">
                                      <p:cBhvr additive="base">
                                        <p:cTn id="12" dur="500" fill="hold"/>
                                        <p:tgtEl>
                                          <p:spTgt spid="10926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2628"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C921938-476A-4922-BE24-3B8F6A2854D9}" type="slidenum">
              <a:rPr lang="en-US" smtClean="0"/>
              <a:pPr/>
              <a:t>81</a:t>
            </a:fld>
            <a:endParaRPr lang="en-US" dirty="0"/>
          </a:p>
        </p:txBody>
      </p:sp>
      <p:sp>
        <p:nvSpPr>
          <p:cNvPr id="1093635" name="Rectangle 3"/>
          <p:cNvSpPr>
            <a:spLocks noGrp="1" noChangeArrowheads="1"/>
          </p:cNvSpPr>
          <p:nvPr>
            <p:ph type="title"/>
          </p:nvPr>
        </p:nvSpPr>
        <p:spPr/>
        <p:txBody>
          <a:bodyPr/>
          <a:lstStyle/>
          <a:p>
            <a:r>
              <a:rPr lang="en-US" dirty="0"/>
              <a:t>Blown Up Feature Space</a:t>
            </a:r>
          </a:p>
        </p:txBody>
      </p:sp>
      <mc:AlternateContent xmlns:mc="http://schemas.openxmlformats.org/markup-compatibility/2006" xmlns:a14="http://schemas.microsoft.com/office/drawing/2010/main">
        <mc:Choice Requires="a14">
          <p:sp>
            <p:nvSpPr>
              <p:cNvPr id="1093636" name="Rectangle 4"/>
              <p:cNvSpPr>
                <a:spLocks noGrp="1" noChangeArrowheads="1"/>
              </p:cNvSpPr>
              <p:nvPr>
                <p:ph idx="1"/>
              </p:nvPr>
            </p:nvSpPr>
            <p:spPr/>
            <p:txBody>
              <a:bodyPr/>
              <a:lstStyle/>
              <a:p>
                <a:r>
                  <a:rPr lang="en-US" dirty="0"/>
                  <a:t>Data are separable in </a:t>
                </a:r>
                <a14:m>
                  <m:oMath xmlns:m="http://schemas.openxmlformats.org/officeDocument/2006/math">
                    <m:r>
                      <a:rPr lang="en-US" i="1" dirty="0" smtClean="0">
                        <a:latin typeface="Cambria Math" panose="02040503050406030204" pitchFamily="18" charset="0"/>
                      </a:rPr>
                      <m:t>&lt;</m:t>
                    </m:r>
                    <m:r>
                      <a:rPr lang="en-US" b="1" i="1" dirty="0" smtClean="0">
                        <a:latin typeface="Cambria Math" panose="02040503050406030204" pitchFamily="18" charset="0"/>
                      </a:rPr>
                      <m:t>𝒙</m:t>
                    </m:r>
                    <m:r>
                      <a:rPr lang="en-US" i="1" dirty="0" smtClean="0">
                        <a:latin typeface="Cambria Math" panose="02040503050406030204" pitchFamily="18" charset="0"/>
                      </a:rPr>
                      <m:t>, </m:t>
                    </m:r>
                    <m:sSup>
                      <m:sSupPr>
                        <m:ctrlPr>
                          <a:rPr lang="en-US" b="0" i="1" dirty="0" smtClean="0">
                            <a:latin typeface="Cambria Math" panose="02040503050406030204" pitchFamily="18" charset="0"/>
                          </a:rPr>
                        </m:ctrlPr>
                      </m:sSupPr>
                      <m:e>
                        <m:r>
                          <a:rPr lang="en-US" b="1" i="1" dirty="0" smtClean="0">
                            <a:latin typeface="Cambria Math" panose="02040503050406030204" pitchFamily="18" charset="0"/>
                          </a:rPr>
                          <m:t>𝒙</m:t>
                        </m:r>
                      </m:e>
                      <m:sup>
                        <m:r>
                          <a:rPr lang="en-US" i="1" dirty="0" smtClean="0">
                            <a:latin typeface="Cambria Math" panose="02040503050406030204" pitchFamily="18" charset="0"/>
                          </a:rPr>
                          <m:t>2</m:t>
                        </m:r>
                      </m:sup>
                    </m:sSup>
                    <m:r>
                      <a:rPr lang="en-US" i="1" dirty="0" smtClean="0">
                        <a:latin typeface="Cambria Math" panose="02040503050406030204" pitchFamily="18" charset="0"/>
                      </a:rPr>
                      <m:t>&gt; </m:t>
                    </m:r>
                  </m:oMath>
                </a14:m>
                <a:r>
                  <a:rPr lang="en-US" dirty="0"/>
                  <a:t>space</a:t>
                </a:r>
              </a:p>
            </p:txBody>
          </p:sp>
        </mc:Choice>
        <mc:Fallback xmlns="">
          <p:sp>
            <p:nvSpPr>
              <p:cNvPr id="1093636" name="Rectangle 4"/>
              <p:cNvSpPr>
                <a:spLocks noGrp="1" noRot="1" noChangeAspect="1" noMove="1" noResize="1" noEditPoints="1" noAdjustHandles="1" noChangeArrowheads="1" noChangeShapeType="1" noTextEdit="1"/>
              </p:cNvSpPr>
              <p:nvPr>
                <p:ph idx="1"/>
              </p:nvPr>
            </p:nvSpPr>
            <p:spPr>
              <a:blipFill>
                <a:blip r:embed="rId3"/>
                <a:stretch>
                  <a:fillRect l="-1037" t="-1322"/>
                </a:stretch>
              </a:blipFill>
            </p:spPr>
            <p:txBody>
              <a:bodyPr/>
              <a:lstStyle/>
              <a:p>
                <a:r>
                  <a:rPr lang="en-US">
                    <a:noFill/>
                  </a:rPr>
                  <a:t> </a:t>
                </a:r>
              </a:p>
            </p:txBody>
          </p:sp>
        </mc:Fallback>
      </mc:AlternateContent>
      <p:sp>
        <p:nvSpPr>
          <p:cNvPr id="1093634" name="Line 2"/>
          <p:cNvSpPr>
            <a:spLocks noChangeShapeType="1"/>
          </p:cNvSpPr>
          <p:nvPr/>
        </p:nvSpPr>
        <p:spPr bwMode="auto">
          <a:xfrm flipV="1">
            <a:off x="1704975" y="3924300"/>
            <a:ext cx="5686425" cy="9525"/>
          </a:xfrm>
          <a:prstGeom prst="line">
            <a:avLst/>
          </a:prstGeom>
          <a:noFill/>
          <a:ln w="50800">
            <a:solidFill>
              <a:schemeClr val="accent2">
                <a:lumMod val="25000"/>
                <a:lumOff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93637" name="Oval 5"/>
          <p:cNvSpPr>
            <a:spLocks noChangeArrowheads="1"/>
          </p:cNvSpPr>
          <p:nvPr/>
        </p:nvSpPr>
        <p:spPr bwMode="auto">
          <a:xfrm>
            <a:off x="5572125" y="3328988"/>
            <a:ext cx="114300" cy="1143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93638" name="Oval 6"/>
          <p:cNvSpPr>
            <a:spLocks noChangeArrowheads="1"/>
          </p:cNvSpPr>
          <p:nvPr/>
        </p:nvSpPr>
        <p:spPr bwMode="auto">
          <a:xfrm>
            <a:off x="5772150" y="3071813"/>
            <a:ext cx="114300" cy="1143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93639" name="Oval 7"/>
          <p:cNvSpPr>
            <a:spLocks noChangeArrowheads="1"/>
          </p:cNvSpPr>
          <p:nvPr/>
        </p:nvSpPr>
        <p:spPr bwMode="auto">
          <a:xfrm>
            <a:off x="5381625" y="3548063"/>
            <a:ext cx="114300" cy="1143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93640" name="Oval 8"/>
          <p:cNvSpPr>
            <a:spLocks noChangeArrowheads="1"/>
          </p:cNvSpPr>
          <p:nvPr/>
        </p:nvSpPr>
        <p:spPr bwMode="auto">
          <a:xfrm>
            <a:off x="5133975" y="3709988"/>
            <a:ext cx="114300" cy="1143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93641" name="Oval 9"/>
          <p:cNvSpPr>
            <a:spLocks noChangeArrowheads="1"/>
          </p:cNvSpPr>
          <p:nvPr/>
        </p:nvSpPr>
        <p:spPr bwMode="auto">
          <a:xfrm>
            <a:off x="4743450" y="3814763"/>
            <a:ext cx="114300" cy="1143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93642" name="Oval 10"/>
          <p:cNvSpPr>
            <a:spLocks noChangeArrowheads="1"/>
          </p:cNvSpPr>
          <p:nvPr/>
        </p:nvSpPr>
        <p:spPr bwMode="auto">
          <a:xfrm>
            <a:off x="4543425" y="3738563"/>
            <a:ext cx="114300" cy="1143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93643" name="Oval 11"/>
          <p:cNvSpPr>
            <a:spLocks noChangeArrowheads="1"/>
          </p:cNvSpPr>
          <p:nvPr/>
        </p:nvSpPr>
        <p:spPr bwMode="auto">
          <a:xfrm>
            <a:off x="4381500" y="3633788"/>
            <a:ext cx="114300" cy="1143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93644" name="Oval 12"/>
          <p:cNvSpPr>
            <a:spLocks noChangeArrowheads="1"/>
          </p:cNvSpPr>
          <p:nvPr/>
        </p:nvSpPr>
        <p:spPr bwMode="auto">
          <a:xfrm>
            <a:off x="4181475" y="3424238"/>
            <a:ext cx="114300" cy="1143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93645" name="Oval 13"/>
          <p:cNvSpPr>
            <a:spLocks noChangeArrowheads="1"/>
          </p:cNvSpPr>
          <p:nvPr/>
        </p:nvSpPr>
        <p:spPr bwMode="auto">
          <a:xfrm>
            <a:off x="3352800" y="2185988"/>
            <a:ext cx="114300" cy="1143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93646" name="Oval 14"/>
          <p:cNvSpPr>
            <a:spLocks noChangeArrowheads="1"/>
          </p:cNvSpPr>
          <p:nvPr/>
        </p:nvSpPr>
        <p:spPr bwMode="auto">
          <a:xfrm>
            <a:off x="3819525" y="2843213"/>
            <a:ext cx="114300" cy="1143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93647" name="Oval 15"/>
          <p:cNvSpPr>
            <a:spLocks noChangeArrowheads="1"/>
          </p:cNvSpPr>
          <p:nvPr/>
        </p:nvSpPr>
        <p:spPr bwMode="auto">
          <a:xfrm>
            <a:off x="6067425" y="2424113"/>
            <a:ext cx="114300" cy="1143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93648" name="Oval 16"/>
          <p:cNvSpPr>
            <a:spLocks noChangeArrowheads="1"/>
          </p:cNvSpPr>
          <p:nvPr/>
        </p:nvSpPr>
        <p:spPr bwMode="auto">
          <a:xfrm>
            <a:off x="6400800" y="1509713"/>
            <a:ext cx="114300" cy="1143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93649" name="Oval 17"/>
          <p:cNvSpPr>
            <a:spLocks noChangeArrowheads="1"/>
          </p:cNvSpPr>
          <p:nvPr/>
        </p:nvSpPr>
        <p:spPr bwMode="auto">
          <a:xfrm>
            <a:off x="3105150" y="1528763"/>
            <a:ext cx="114300" cy="1143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mc:AlternateContent xmlns:mc="http://schemas.openxmlformats.org/markup-compatibility/2006" xmlns:a14="http://schemas.microsoft.com/office/drawing/2010/main">
        <mc:Choice Requires="a14">
          <p:sp>
            <p:nvSpPr>
              <p:cNvPr id="1093650" name="Text Box 18"/>
              <p:cNvSpPr txBox="1">
                <a:spLocks noChangeArrowheads="1"/>
              </p:cNvSpPr>
              <p:nvPr/>
            </p:nvSpPr>
            <p:spPr bwMode="auto">
              <a:xfrm>
                <a:off x="6141244" y="4013597"/>
                <a:ext cx="379206" cy="36933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p>
                <a:pPr/>
                <a14:m>
                  <m:oMathPara xmlns:m="http://schemas.openxmlformats.org/officeDocument/2006/math">
                    <m:oMathParaPr>
                      <m:jc m:val="centerGroup"/>
                    </m:oMathParaPr>
                    <m:oMath xmlns:m="http://schemas.openxmlformats.org/officeDocument/2006/math">
                      <m:r>
                        <a:rPr lang="en-US" b="1" i="1" dirty="0" smtClean="0">
                          <a:latin typeface="Cambria Math" panose="02040503050406030204" pitchFamily="18" charset="0"/>
                        </a:rPr>
                        <m:t>𝒙</m:t>
                      </m:r>
                    </m:oMath>
                  </m:oMathPara>
                </a14:m>
                <a:endParaRPr lang="en-US" b="1" dirty="0"/>
              </a:p>
            </p:txBody>
          </p:sp>
        </mc:Choice>
        <mc:Fallback xmlns="">
          <p:sp>
            <p:nvSpPr>
              <p:cNvPr id="1093650" name="Text Box 18"/>
              <p:cNvSpPr txBox="1">
                <a:spLocks noRot="1" noChangeAspect="1" noMove="1" noResize="1" noEditPoints="1" noAdjustHandles="1" noChangeArrowheads="1" noChangeShapeType="1" noTextEdit="1"/>
              </p:cNvSpPr>
              <p:nvPr/>
            </p:nvSpPr>
            <p:spPr bwMode="auto">
              <a:xfrm>
                <a:off x="6141244" y="4013597"/>
                <a:ext cx="379206" cy="369332"/>
              </a:xfrm>
              <a:prstGeom prst="rect">
                <a:avLst/>
              </a:prstGeom>
              <a:blipFill>
                <a:blip r:embed="rId4"/>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093651" name="Line 19"/>
          <p:cNvSpPr>
            <a:spLocks noChangeShapeType="1"/>
          </p:cNvSpPr>
          <p:nvPr/>
        </p:nvSpPr>
        <p:spPr bwMode="auto">
          <a:xfrm flipV="1">
            <a:off x="4876800" y="1590675"/>
            <a:ext cx="0" cy="2809875"/>
          </a:xfrm>
          <a:prstGeom prst="line">
            <a:avLst/>
          </a:prstGeom>
          <a:noFill/>
          <a:ln w="50800">
            <a:solidFill>
              <a:schemeClr val="accent2">
                <a:lumMod val="25000"/>
                <a:lumOff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mc:AlternateContent xmlns:mc="http://schemas.openxmlformats.org/markup-compatibility/2006" xmlns:a14="http://schemas.microsoft.com/office/drawing/2010/main">
        <mc:Choice Requires="a14">
          <p:sp>
            <p:nvSpPr>
              <p:cNvPr id="1093652" name="Text Box 20"/>
              <p:cNvSpPr txBox="1">
                <a:spLocks noChangeArrowheads="1"/>
              </p:cNvSpPr>
              <p:nvPr/>
            </p:nvSpPr>
            <p:spPr bwMode="auto">
              <a:xfrm>
                <a:off x="4493419" y="1718072"/>
                <a:ext cx="466794" cy="36933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p>
                <a:pPr/>
                <a14:m>
                  <m:oMathPara xmlns:m="http://schemas.openxmlformats.org/officeDocument/2006/math">
                    <m:oMathParaPr>
                      <m:jc m:val="centerGroup"/>
                    </m:oMathParaPr>
                    <m:oMath xmlns:m="http://schemas.openxmlformats.org/officeDocument/2006/math">
                      <m:r>
                        <a:rPr lang="en-US" b="1" i="1" dirty="0" smtClean="0">
                          <a:latin typeface="Cambria Math" panose="02040503050406030204" pitchFamily="18" charset="0"/>
                        </a:rPr>
                        <m:t>𝒙</m:t>
                      </m:r>
                      <m:r>
                        <a:rPr lang="en-US" i="1" baseline="30000" dirty="0">
                          <a:latin typeface="Cambria Math" panose="02040503050406030204" pitchFamily="18" charset="0"/>
                        </a:rPr>
                        <m:t>2</m:t>
                      </m:r>
                    </m:oMath>
                  </m:oMathPara>
                </a14:m>
                <a:endParaRPr lang="en-US" dirty="0"/>
              </a:p>
            </p:txBody>
          </p:sp>
        </mc:Choice>
        <mc:Fallback xmlns="">
          <p:sp>
            <p:nvSpPr>
              <p:cNvPr id="1093652" name="Text Box 20"/>
              <p:cNvSpPr txBox="1">
                <a:spLocks noRot="1" noChangeAspect="1" noMove="1" noResize="1" noEditPoints="1" noAdjustHandles="1" noChangeArrowheads="1" noChangeShapeType="1" noTextEdit="1"/>
              </p:cNvSpPr>
              <p:nvPr/>
            </p:nvSpPr>
            <p:spPr bwMode="auto">
              <a:xfrm>
                <a:off x="4493419" y="1718072"/>
                <a:ext cx="466794" cy="369332"/>
              </a:xfrm>
              <a:prstGeom prst="rect">
                <a:avLst/>
              </a:prstGeom>
              <a:blipFill>
                <a:blip r:embed="rId5"/>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093653" name="Line 21"/>
          <p:cNvSpPr>
            <a:spLocks noChangeShapeType="1"/>
          </p:cNvSpPr>
          <p:nvPr/>
        </p:nvSpPr>
        <p:spPr bwMode="auto">
          <a:xfrm>
            <a:off x="2447925" y="2990850"/>
            <a:ext cx="4772025" cy="40005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Tree>
    <p:extLst>
      <p:ext uri="{BB962C8B-B14F-4D97-AF65-F5344CB8AC3E}">
        <p14:creationId xmlns:p14="http://schemas.microsoft.com/office/powerpoint/2010/main" val="37473521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93653"/>
                                        </p:tgtEl>
                                        <p:attrNameLst>
                                          <p:attrName>style.visibility</p:attrName>
                                        </p:attrNameLst>
                                      </p:cBhvr>
                                      <p:to>
                                        <p:strVal val="visible"/>
                                      </p:to>
                                    </p:set>
                                    <p:anim calcmode="lin" valueType="num">
                                      <p:cBhvr additive="base">
                                        <p:cTn id="7" dur="500" fill="hold"/>
                                        <p:tgtEl>
                                          <p:spTgt spid="1093653"/>
                                        </p:tgtEl>
                                        <p:attrNameLst>
                                          <p:attrName>ppt_x</p:attrName>
                                        </p:attrNameLst>
                                      </p:cBhvr>
                                      <p:tavLst>
                                        <p:tav tm="0">
                                          <p:val>
                                            <p:strVal val="#ppt_x"/>
                                          </p:val>
                                        </p:tav>
                                        <p:tav tm="100000">
                                          <p:val>
                                            <p:strVal val="#ppt_x"/>
                                          </p:val>
                                        </p:tav>
                                      </p:tavLst>
                                    </p:anim>
                                    <p:anim calcmode="lin" valueType="num">
                                      <p:cBhvr additive="base">
                                        <p:cTn id="8" dur="500" fill="hold"/>
                                        <p:tgtEl>
                                          <p:spTgt spid="10936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3653"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C921938-476A-4922-BE24-3B8F6A2854D9}" type="slidenum">
              <a:rPr lang="en-US" smtClean="0"/>
              <a:pPr/>
              <a:t>82</a:t>
            </a:fld>
            <a:endParaRPr lang="en-US" dirty="0"/>
          </a:p>
        </p:txBody>
      </p:sp>
      <p:sp>
        <p:nvSpPr>
          <p:cNvPr id="3" name="Title 2"/>
          <p:cNvSpPr>
            <a:spLocks noGrp="1"/>
          </p:cNvSpPr>
          <p:nvPr>
            <p:ph type="title"/>
          </p:nvPr>
        </p:nvSpPr>
        <p:spPr/>
        <p:txBody>
          <a:bodyPr/>
          <a:lstStyle/>
          <a:p>
            <a:r>
              <a:rPr lang="en-US" dirty="0"/>
              <a:t>Making data linearly separable</a:t>
            </a:r>
          </a:p>
        </p:txBody>
      </p:sp>
      <p:sp>
        <p:nvSpPr>
          <p:cNvPr id="8" name="Content Placeholder 7">
            <a:extLst>
              <a:ext uri="{FF2B5EF4-FFF2-40B4-BE49-F238E27FC236}">
                <a16:creationId xmlns:a16="http://schemas.microsoft.com/office/drawing/2014/main" id="{C8D25AB0-0A96-EF4D-9B90-78255CB46947}"/>
              </a:ext>
            </a:extLst>
          </p:cNvPr>
          <p:cNvSpPr>
            <a:spLocks noGrp="1"/>
          </p:cNvSpPr>
          <p:nvPr>
            <p:ph idx="1"/>
          </p:nvPr>
        </p:nvSpPr>
        <p:spPr/>
        <p:txBody>
          <a:bodyPr/>
          <a:lstStyle/>
          <a:p>
            <a:endParaRPr lang="en-US" dirty="0"/>
          </a:p>
        </p:txBody>
      </p:sp>
      <p:pic>
        <p:nvPicPr>
          <p:cNvPr id="9" name="Picture 8" descr="Circle.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9837" y="886340"/>
            <a:ext cx="4287773" cy="3001440"/>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2905628" y="4009641"/>
                <a:ext cx="4116255" cy="461665"/>
              </a:xfrm>
              <a:prstGeom prst="rect">
                <a:avLst/>
              </a:prstGeom>
              <a:noFill/>
            </p:spPr>
            <p:txBody>
              <a:bodyPr wrap="none" rtlCol="0">
                <a:spAutoFit/>
              </a:bodyPr>
              <a:lstStyle/>
              <a:p>
                <a14:m>
                  <m:oMath xmlns:m="http://schemas.openxmlformats.org/officeDocument/2006/math">
                    <m:r>
                      <a:rPr lang="en-US" sz="2400" i="1" dirty="0" smtClean="0">
                        <a:latin typeface="Cambria Math" panose="02040503050406030204" pitchFamily="18" charset="0"/>
                      </a:rPr>
                      <m:t>𝑓</m:t>
                    </m:r>
                    <m:d>
                      <m:dPr>
                        <m:ctrlPr>
                          <a:rPr lang="en-US" sz="2400" i="1" dirty="0" smtClean="0">
                            <a:latin typeface="Cambria Math" panose="02040503050406030204" pitchFamily="18" charset="0"/>
                          </a:rPr>
                        </m:ctrlPr>
                      </m:dPr>
                      <m:e>
                        <m:r>
                          <a:rPr lang="en-US" sz="2400" b="1" i="1" dirty="0">
                            <a:latin typeface="Cambria Math" panose="02040503050406030204" pitchFamily="18" charset="0"/>
                          </a:rPr>
                          <m:t>𝒙</m:t>
                        </m:r>
                      </m:e>
                    </m:d>
                    <m:r>
                      <a:rPr lang="en-US" sz="2400" i="1" dirty="0">
                        <a:latin typeface="Cambria Math" panose="02040503050406030204" pitchFamily="18" charset="0"/>
                      </a:rPr>
                      <m:t>= 1</m:t>
                    </m:r>
                    <m:r>
                      <a:rPr lang="en-US" sz="2400" b="0" i="1" dirty="0" smtClean="0">
                        <a:latin typeface="Cambria Math" panose="02040503050406030204" pitchFamily="18" charset="0"/>
                      </a:rPr>
                      <m:t>  </m:t>
                    </m:r>
                    <m:r>
                      <a:rPr lang="en-US" sz="2400" i="1" dirty="0">
                        <a:latin typeface="Cambria Math" panose="02040503050406030204" pitchFamily="18" charset="0"/>
                      </a:rPr>
                      <m:t> </m:t>
                    </m:r>
                  </m:oMath>
                </a14:m>
                <a:r>
                  <a:rPr lang="en-US" sz="2400" i="0" dirty="0">
                    <a:latin typeface="+mj-lt"/>
                  </a:rPr>
                  <a:t>iff</a:t>
                </a:r>
                <a14:m>
                  <m:oMath xmlns:m="http://schemas.openxmlformats.org/officeDocument/2006/math">
                    <m:r>
                      <a:rPr lang="en-US" sz="2400" i="1" dirty="0">
                        <a:latin typeface="Cambria Math" panose="02040503050406030204" pitchFamily="18" charset="0"/>
                      </a:rPr>
                      <m:t>  </m:t>
                    </m:r>
                    <m:r>
                      <a:rPr lang="en-US" sz="2400" i="1" dirty="0">
                        <a:latin typeface="Cambria Math" panose="02040503050406030204" pitchFamily="18" charset="0"/>
                      </a:rPr>
                      <m:t>𝑥</m:t>
                    </m:r>
                    <m:r>
                      <a:rPr lang="en-US" sz="2400" i="1" baseline="-25000" dirty="0">
                        <a:latin typeface="Cambria Math" panose="02040503050406030204" pitchFamily="18" charset="0"/>
                      </a:rPr>
                      <m:t>1</m:t>
                    </m:r>
                    <m:r>
                      <a:rPr lang="en-US" sz="2400" i="1" baseline="30000" dirty="0">
                        <a:latin typeface="Cambria Math" panose="02040503050406030204" pitchFamily="18" charset="0"/>
                      </a:rPr>
                      <m:t>2</m:t>
                    </m:r>
                    <m:r>
                      <a:rPr lang="en-US" sz="2400" i="1" dirty="0">
                        <a:latin typeface="Cambria Math" panose="02040503050406030204" pitchFamily="18" charset="0"/>
                      </a:rPr>
                      <m:t> + </m:t>
                    </m:r>
                    <m:r>
                      <a:rPr lang="en-US" sz="2400" i="1" dirty="0">
                        <a:latin typeface="Cambria Math" panose="02040503050406030204" pitchFamily="18" charset="0"/>
                      </a:rPr>
                      <m:t>𝑥</m:t>
                    </m:r>
                    <m:r>
                      <a:rPr lang="en-US" sz="2400" i="1" baseline="-25000" dirty="0">
                        <a:latin typeface="Cambria Math" panose="02040503050406030204" pitchFamily="18" charset="0"/>
                      </a:rPr>
                      <m:t>2</m:t>
                    </m:r>
                    <m:r>
                      <a:rPr lang="en-US" sz="2400" i="1" baseline="30000" dirty="0">
                        <a:latin typeface="Cambria Math" panose="02040503050406030204" pitchFamily="18" charset="0"/>
                      </a:rPr>
                      <m:t>2</m:t>
                    </m:r>
                    <m:r>
                      <a:rPr lang="en-US" sz="2400" i="1" dirty="0">
                        <a:latin typeface="Cambria Math" panose="02040503050406030204" pitchFamily="18" charset="0"/>
                      </a:rPr>
                      <m:t>  ≤  1</m:t>
                    </m:r>
                  </m:oMath>
                </a14:m>
                <a:endParaRPr lang="en-US" sz="2400" dirty="0"/>
              </a:p>
            </p:txBody>
          </p:sp>
        </mc:Choice>
        <mc:Fallback xmlns="">
          <p:sp>
            <p:nvSpPr>
              <p:cNvPr id="5" name="TextBox 4"/>
              <p:cNvSpPr txBox="1">
                <a:spLocks noRot="1" noChangeAspect="1" noMove="1" noResize="1" noEditPoints="1" noAdjustHandles="1" noChangeArrowheads="1" noChangeShapeType="1" noTextEdit="1"/>
              </p:cNvSpPr>
              <p:nvPr/>
            </p:nvSpPr>
            <p:spPr>
              <a:xfrm>
                <a:off x="2905628" y="4009641"/>
                <a:ext cx="4116255" cy="461665"/>
              </a:xfrm>
              <a:prstGeom prst="rect">
                <a:avLst/>
              </a:prstGeom>
              <a:blipFill>
                <a:blip r:embed="rId3"/>
                <a:stretch>
                  <a:fillRect l="-1333" t="-10667" b="-30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4D88515F-D43C-4E1D-98B0-28C96DDC41FF}"/>
                  </a:ext>
                </a:extLst>
              </p:cNvPr>
              <p:cNvSpPr txBox="1"/>
              <p:nvPr/>
            </p:nvSpPr>
            <p:spPr>
              <a:xfrm>
                <a:off x="4632773" y="3631696"/>
                <a:ext cx="581025" cy="369332"/>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oMath>
                  </m:oMathPara>
                </a14:m>
                <a:endParaRPr lang="en-US" dirty="0"/>
              </a:p>
            </p:txBody>
          </p:sp>
        </mc:Choice>
        <mc:Fallback xmlns="">
          <p:sp>
            <p:nvSpPr>
              <p:cNvPr id="2" name="TextBox 1">
                <a:extLst>
                  <a:ext uri="{FF2B5EF4-FFF2-40B4-BE49-F238E27FC236}">
                    <a16:creationId xmlns:a16="http://schemas.microsoft.com/office/drawing/2014/main" id="{4D88515F-D43C-4E1D-98B0-28C96DDC41FF}"/>
                  </a:ext>
                </a:extLst>
              </p:cNvPr>
              <p:cNvSpPr txBox="1">
                <a:spLocks noRot="1" noChangeAspect="1" noMove="1" noResize="1" noEditPoints="1" noAdjustHandles="1" noChangeArrowheads="1" noChangeShapeType="1" noTextEdit="1"/>
              </p:cNvSpPr>
              <p:nvPr/>
            </p:nvSpPr>
            <p:spPr>
              <a:xfrm>
                <a:off x="4632773" y="3631696"/>
                <a:ext cx="581025" cy="369332"/>
              </a:xfrm>
              <a:prstGeom prst="rect">
                <a:avLst/>
              </a:prstGeom>
              <a:blipFill>
                <a:blip r:embed="rId4"/>
                <a:stretch>
                  <a:fillRect b="-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4EFA0434-DC87-4C50-9C77-D9C9316235EE}"/>
                  </a:ext>
                </a:extLst>
              </p:cNvPr>
              <p:cNvSpPr txBox="1"/>
              <p:nvPr/>
            </p:nvSpPr>
            <p:spPr>
              <a:xfrm>
                <a:off x="2230281" y="2202418"/>
                <a:ext cx="581025" cy="369332"/>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oMath>
                  </m:oMathPara>
                </a14:m>
                <a:endParaRPr lang="en-US" dirty="0"/>
              </a:p>
            </p:txBody>
          </p:sp>
        </mc:Choice>
        <mc:Fallback xmlns="">
          <p:sp>
            <p:nvSpPr>
              <p:cNvPr id="10" name="TextBox 9">
                <a:extLst>
                  <a:ext uri="{FF2B5EF4-FFF2-40B4-BE49-F238E27FC236}">
                    <a16:creationId xmlns:a16="http://schemas.microsoft.com/office/drawing/2014/main" id="{4EFA0434-DC87-4C50-9C77-D9C9316235EE}"/>
                  </a:ext>
                </a:extLst>
              </p:cNvPr>
              <p:cNvSpPr txBox="1">
                <a:spLocks noRot="1" noChangeAspect="1" noMove="1" noResize="1" noEditPoints="1" noAdjustHandles="1" noChangeArrowheads="1" noChangeShapeType="1" noTextEdit="1"/>
              </p:cNvSpPr>
              <p:nvPr/>
            </p:nvSpPr>
            <p:spPr>
              <a:xfrm>
                <a:off x="2230281" y="2202418"/>
                <a:ext cx="581025" cy="369332"/>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68247820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Linear.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8119" y="1063229"/>
            <a:ext cx="3918859" cy="2743200"/>
          </a:xfrm>
          <a:prstGeom prst="rect">
            <a:avLst/>
          </a:prstGeom>
        </p:spPr>
      </p:pic>
      <p:sp>
        <p:nvSpPr>
          <p:cNvPr id="4" name="Slide Number Placeholder 3"/>
          <p:cNvSpPr>
            <a:spLocks noGrp="1"/>
          </p:cNvSpPr>
          <p:nvPr>
            <p:ph type="sldNum" sz="quarter" idx="12"/>
          </p:nvPr>
        </p:nvSpPr>
        <p:spPr/>
        <p:txBody>
          <a:bodyPr/>
          <a:lstStyle/>
          <a:p>
            <a:fld id="{2066355A-084C-D24E-9AD2-7E4FC41EA627}" type="slidenum">
              <a:rPr lang="en-US" smtClean="0"/>
              <a:pPr/>
              <a:t>83</a:t>
            </a:fld>
            <a:endParaRPr lang="en-US"/>
          </a:p>
        </p:txBody>
      </p:sp>
      <p:sp>
        <p:nvSpPr>
          <p:cNvPr id="3" name="Title 2"/>
          <p:cNvSpPr>
            <a:spLocks noGrp="1"/>
          </p:cNvSpPr>
          <p:nvPr>
            <p:ph type="title"/>
          </p:nvPr>
        </p:nvSpPr>
        <p:spPr/>
        <p:txBody>
          <a:bodyPr/>
          <a:lstStyle/>
          <a:p>
            <a:r>
              <a:rPr lang="en-US" dirty="0"/>
              <a:t>Making data linearly separable</a:t>
            </a:r>
          </a:p>
        </p:txBody>
      </p:sp>
      <p:sp>
        <p:nvSpPr>
          <p:cNvPr id="9" name="Content Placeholder 8">
            <a:extLst>
              <a:ext uri="{FF2B5EF4-FFF2-40B4-BE49-F238E27FC236}">
                <a16:creationId xmlns:a16="http://schemas.microsoft.com/office/drawing/2014/main" id="{1E9E8296-9461-914C-BAB6-2F57F8341ECB}"/>
              </a:ext>
            </a:extLst>
          </p:cNvPr>
          <p:cNvSpPr>
            <a:spLocks noGrp="1"/>
          </p:cNvSpPr>
          <p:nvPr>
            <p:ph idx="1"/>
          </p:nvPr>
        </p:nvSpPr>
        <p:spPr/>
        <p:txBody>
          <a:bodyPr/>
          <a:lstStyle/>
          <a:p>
            <a:endParaRPr lang="en-US" dirty="0"/>
          </a:p>
        </p:txBody>
      </p:sp>
      <mc:AlternateContent xmlns:mc="http://schemas.openxmlformats.org/markup-compatibility/2006" xmlns:a14="http://schemas.microsoft.com/office/drawing/2010/main">
        <mc:Choice Requires="a14">
          <p:sp>
            <p:nvSpPr>
              <p:cNvPr id="8" name="TextBox 7"/>
              <p:cNvSpPr txBox="1"/>
              <p:nvPr/>
            </p:nvSpPr>
            <p:spPr>
              <a:xfrm>
                <a:off x="1495426" y="3870453"/>
                <a:ext cx="6543674" cy="646331"/>
              </a:xfrm>
              <a:prstGeom prst="rect">
                <a:avLst/>
              </a:prstGeom>
              <a:noFill/>
            </p:spPr>
            <p:txBody>
              <a:bodyPr wrap="square" rtlCol="0">
                <a:spAutoFit/>
              </a:bodyPr>
              <a:lstStyle/>
              <a:p>
                <a:r>
                  <a:rPr lang="en-US" dirty="0"/>
                  <a:t>Transform data: </a:t>
                </a:r>
                <a14:m>
                  <m:oMath xmlns:m="http://schemas.openxmlformats.org/officeDocument/2006/math">
                    <m:r>
                      <a:rPr lang="en-US" b="1" i="1" dirty="0" smtClean="0">
                        <a:latin typeface="Cambria Math" panose="02040503050406030204" pitchFamily="18" charset="0"/>
                      </a:rPr>
                      <m:t>𝒙</m:t>
                    </m:r>
                    <m:r>
                      <a:rPr lang="en-US" b="1" i="1" dirty="0" smtClean="0">
                        <a:latin typeface="Cambria Math" panose="02040503050406030204" pitchFamily="18" charset="0"/>
                      </a:rPr>
                      <m:t> = </m:t>
                    </m:r>
                    <m:d>
                      <m:dPr>
                        <m:ctrlPr>
                          <a:rPr lang="en-US" i="1" dirty="0">
                            <a:latin typeface="Cambria Math" panose="02040503050406030204" pitchFamily="18" charset="0"/>
                          </a:rPr>
                        </m:ctrlPr>
                      </m:dPr>
                      <m:e>
                        <m:r>
                          <a:rPr lang="en-US" i="1" dirty="0">
                            <a:latin typeface="Cambria Math" panose="02040503050406030204" pitchFamily="18" charset="0"/>
                          </a:rPr>
                          <m:t>𝑥</m:t>
                        </m:r>
                        <m:r>
                          <a:rPr lang="en-US" i="1" baseline="-25000" dirty="0">
                            <a:latin typeface="Cambria Math" panose="02040503050406030204" pitchFamily="18" charset="0"/>
                          </a:rPr>
                          <m:t>1</m:t>
                        </m:r>
                        <m:r>
                          <a:rPr lang="en-US" i="1" dirty="0">
                            <a:latin typeface="Cambria Math" panose="02040503050406030204" pitchFamily="18" charset="0"/>
                          </a:rPr>
                          <m:t>, </m:t>
                        </m:r>
                        <m:r>
                          <a:rPr lang="en-US" i="1" dirty="0">
                            <a:latin typeface="Cambria Math" panose="02040503050406030204" pitchFamily="18" charset="0"/>
                          </a:rPr>
                          <m:t>𝑥</m:t>
                        </m:r>
                        <m:r>
                          <a:rPr lang="en-US" i="1" baseline="-25000" dirty="0">
                            <a:latin typeface="Cambria Math" panose="02040503050406030204" pitchFamily="18" charset="0"/>
                          </a:rPr>
                          <m:t>2</m:t>
                        </m:r>
                        <m:r>
                          <a:rPr lang="en-US" i="1" baseline="30000" dirty="0">
                            <a:latin typeface="Cambria Math" panose="02040503050406030204" pitchFamily="18" charset="0"/>
                          </a:rPr>
                          <m:t> </m:t>
                        </m:r>
                      </m:e>
                    </m:d>
                    <m:r>
                      <a:rPr lang="en-US" b="0" i="1" dirty="0" smtClean="0">
                        <a:latin typeface="Cambria Math" panose="02040503050406030204" pitchFamily="18" charset="0"/>
                      </a:rPr>
                      <m:t>→</m:t>
                    </m:r>
                    <m:r>
                      <a:rPr lang="en-US" i="1" dirty="0">
                        <a:latin typeface="Cambria Math" panose="02040503050406030204" pitchFamily="18" charset="0"/>
                      </a:rPr>
                      <m:t> </m:t>
                    </m:r>
                    <m:r>
                      <a:rPr lang="en-US" b="1" i="1" dirty="0">
                        <a:latin typeface="Cambria Math" panose="02040503050406030204" pitchFamily="18" charset="0"/>
                      </a:rPr>
                      <m:t>𝒙</m:t>
                    </m:r>
                    <m:r>
                      <a:rPr lang="en-US" b="1" i="1" dirty="0">
                        <a:latin typeface="Cambria Math" panose="02040503050406030204" pitchFamily="18" charset="0"/>
                      </a:rPr>
                      <m:t>’ = </m:t>
                    </m:r>
                    <m:r>
                      <a:rPr lang="en-US" i="1" dirty="0">
                        <a:latin typeface="Cambria Math" panose="02040503050406030204" pitchFamily="18" charset="0"/>
                      </a:rPr>
                      <m:t>(</m:t>
                    </m:r>
                    <m:r>
                      <a:rPr lang="en-US" i="1" dirty="0">
                        <a:latin typeface="Cambria Math" panose="02040503050406030204" pitchFamily="18" charset="0"/>
                      </a:rPr>
                      <m:t>𝑥</m:t>
                    </m:r>
                    <m:r>
                      <a:rPr lang="en-US" i="1" baseline="-25000" dirty="0">
                        <a:latin typeface="Cambria Math" panose="02040503050406030204" pitchFamily="18" charset="0"/>
                      </a:rPr>
                      <m:t>1</m:t>
                    </m:r>
                    <m:r>
                      <a:rPr lang="en-US" i="1" baseline="30000" dirty="0">
                        <a:latin typeface="Cambria Math" panose="02040503050406030204" pitchFamily="18" charset="0"/>
                      </a:rPr>
                      <m:t>2</m:t>
                    </m:r>
                    <m:r>
                      <a:rPr lang="en-US" i="1" dirty="0">
                        <a:latin typeface="Cambria Math" panose="02040503050406030204" pitchFamily="18" charset="0"/>
                      </a:rPr>
                      <m:t>, </m:t>
                    </m:r>
                    <m:r>
                      <a:rPr lang="en-US" i="1" dirty="0">
                        <a:latin typeface="Cambria Math" panose="02040503050406030204" pitchFamily="18" charset="0"/>
                      </a:rPr>
                      <m:t>𝑥</m:t>
                    </m:r>
                    <m:r>
                      <a:rPr lang="en-US" i="1" baseline="-25000" dirty="0">
                        <a:latin typeface="Cambria Math" panose="02040503050406030204" pitchFamily="18" charset="0"/>
                      </a:rPr>
                      <m:t>2</m:t>
                    </m:r>
                    <m:r>
                      <a:rPr lang="en-US" i="1" baseline="30000" dirty="0">
                        <a:latin typeface="Cambria Math" panose="02040503050406030204" pitchFamily="18" charset="0"/>
                      </a:rPr>
                      <m:t>2 </m:t>
                    </m:r>
                    <m:r>
                      <a:rPr lang="en-US" i="1" dirty="0">
                        <a:latin typeface="Cambria Math" panose="02040503050406030204" pitchFamily="18" charset="0"/>
                      </a:rPr>
                      <m:t>) </m:t>
                    </m:r>
                  </m:oMath>
                </a14:m>
                <a:endParaRPr lang="en-US" b="1" dirty="0"/>
              </a:p>
              <a:p>
                <a14:m>
                  <m:oMath xmlns:m="http://schemas.openxmlformats.org/officeDocument/2006/math">
                    <m:r>
                      <a:rPr lang="en-US" i="1" dirty="0" smtClean="0">
                        <a:latin typeface="Cambria Math" panose="02040503050406030204" pitchFamily="18" charset="0"/>
                      </a:rPr>
                      <m:t>𝑓</m:t>
                    </m:r>
                    <m:r>
                      <a:rPr lang="en-US" i="1" dirty="0" smtClean="0">
                        <a:latin typeface="Cambria Math" panose="02040503050406030204" pitchFamily="18" charset="0"/>
                      </a:rPr>
                      <m:t>(</m:t>
                    </m:r>
                    <m:r>
                      <a:rPr lang="en-US" b="1" i="1" dirty="0">
                        <a:latin typeface="Cambria Math" panose="02040503050406030204" pitchFamily="18" charset="0"/>
                      </a:rPr>
                      <m:t>𝒙</m:t>
                    </m:r>
                    <m:r>
                      <a:rPr lang="en-US" b="1" i="1" dirty="0">
                        <a:latin typeface="Cambria Math" panose="02040503050406030204" pitchFamily="18" charset="0"/>
                      </a:rPr>
                      <m:t>’</m:t>
                    </m:r>
                    <m:r>
                      <a:rPr lang="en-US" i="1" dirty="0">
                        <a:latin typeface="Cambria Math" panose="02040503050406030204" pitchFamily="18" charset="0"/>
                      </a:rPr>
                      <m:t>) = 1 </m:t>
                    </m:r>
                  </m:oMath>
                </a14:m>
                <a:r>
                  <a:rPr lang="en-US" i="0" dirty="0">
                    <a:latin typeface="+mj-lt"/>
                  </a:rPr>
                  <a:t>iff</a:t>
                </a:r>
                <a14:m>
                  <m:oMath xmlns:m="http://schemas.openxmlformats.org/officeDocument/2006/math">
                    <m:r>
                      <a:rPr lang="en-US" i="1" dirty="0">
                        <a:latin typeface="Cambria Math" panose="02040503050406030204" pitchFamily="18" charset="0"/>
                      </a:rPr>
                      <m:t>  </m:t>
                    </m:r>
                    <m:r>
                      <a:rPr lang="en-US" i="1" dirty="0">
                        <a:latin typeface="Cambria Math" panose="02040503050406030204" pitchFamily="18" charset="0"/>
                      </a:rPr>
                      <m:t>𝑥</m:t>
                    </m:r>
                    <m:sSub>
                      <m:sSubPr>
                        <m:ctrlPr>
                          <a:rPr lang="en-US" b="0" i="1" dirty="0" smtClean="0">
                            <a:latin typeface="Cambria Math" panose="02040503050406030204" pitchFamily="18" charset="0"/>
                          </a:rPr>
                        </m:ctrlPr>
                      </m:sSubPr>
                      <m:e>
                        <m:r>
                          <a:rPr lang="en-US" i="1" dirty="0">
                            <a:latin typeface="Cambria Math" panose="02040503050406030204" pitchFamily="18" charset="0"/>
                          </a:rPr>
                          <m:t>’</m:t>
                        </m:r>
                      </m:e>
                      <m:sub>
                        <m:r>
                          <a:rPr lang="en-US" i="1" dirty="0">
                            <a:latin typeface="Cambria Math" panose="02040503050406030204" pitchFamily="18" charset="0"/>
                          </a:rPr>
                          <m:t>1</m:t>
                        </m:r>
                      </m:sub>
                    </m:sSub>
                    <m:r>
                      <a:rPr lang="en-US" i="1" dirty="0">
                        <a:latin typeface="Cambria Math" panose="02040503050406030204" pitchFamily="18" charset="0"/>
                      </a:rPr>
                      <m:t> + </m:t>
                    </m:r>
                    <m:r>
                      <a:rPr lang="en-US" i="1" dirty="0">
                        <a:latin typeface="Cambria Math" panose="02040503050406030204" pitchFamily="18" charset="0"/>
                      </a:rPr>
                      <m:t>𝑥</m:t>
                    </m:r>
                    <m:sSub>
                      <m:sSubPr>
                        <m:ctrlPr>
                          <a:rPr lang="en-US" b="0" i="1" dirty="0" smtClean="0">
                            <a:latin typeface="Cambria Math" panose="02040503050406030204" pitchFamily="18" charset="0"/>
                          </a:rPr>
                        </m:ctrlPr>
                      </m:sSubPr>
                      <m:e>
                        <m:r>
                          <a:rPr lang="en-US" i="1" dirty="0">
                            <a:latin typeface="Cambria Math" panose="02040503050406030204" pitchFamily="18" charset="0"/>
                          </a:rPr>
                          <m:t>’</m:t>
                        </m:r>
                      </m:e>
                      <m:sub>
                        <m:r>
                          <a:rPr lang="en-US" i="1" dirty="0">
                            <a:latin typeface="Cambria Math" panose="02040503050406030204" pitchFamily="18" charset="0"/>
                          </a:rPr>
                          <m:t>2</m:t>
                        </m:r>
                      </m:sub>
                    </m:sSub>
                    <m:r>
                      <a:rPr lang="en-US" i="1" dirty="0">
                        <a:latin typeface="Cambria Math" panose="02040503050406030204" pitchFamily="18" charset="0"/>
                      </a:rPr>
                      <m:t>  ≤  1</m:t>
                    </m:r>
                  </m:oMath>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1495426" y="3870453"/>
                <a:ext cx="6543674" cy="646331"/>
              </a:xfrm>
              <a:prstGeom prst="rect">
                <a:avLst/>
              </a:prstGeom>
              <a:blipFill>
                <a:blip r:embed="rId3"/>
                <a:stretch>
                  <a:fillRect l="-745" t="-5660" b="-14151"/>
                </a:stretch>
              </a:blipFill>
            </p:spPr>
            <p:txBody>
              <a:bodyPr/>
              <a:lstStyle/>
              <a:p>
                <a:r>
                  <a:rPr lang="en-US">
                    <a:noFill/>
                  </a:rPr>
                  <a:t> </a:t>
                </a:r>
              </a:p>
            </p:txBody>
          </p:sp>
        </mc:Fallback>
      </mc:AlternateContent>
      <p:sp>
        <p:nvSpPr>
          <p:cNvPr id="5" name="TextBox 4"/>
          <p:cNvSpPr txBox="1"/>
          <p:nvPr/>
        </p:nvSpPr>
        <p:spPr>
          <a:xfrm>
            <a:off x="377308" y="796537"/>
            <a:ext cx="2533293" cy="951030"/>
          </a:xfrm>
          <a:prstGeom prst="rect">
            <a:avLst/>
          </a:prstGeom>
          <a:solidFill>
            <a:srgbClr val="FFFFCC"/>
          </a:solidFill>
          <a:ln>
            <a:solidFill>
              <a:schemeClr val="accent1">
                <a:lumMod val="75000"/>
              </a:schemeClr>
            </a:solidFill>
          </a:ln>
        </p:spPr>
        <p:txBody>
          <a:bodyPr wrap="square" rtlCol="0">
            <a:spAutoFit/>
          </a:bodyPr>
          <a:lstStyle/>
          <a:p>
            <a:pPr marL="257175" indent="-257175">
              <a:spcBef>
                <a:spcPct val="20000"/>
              </a:spcBef>
              <a:buSzPct val="75000"/>
              <a:buBlip>
                <a:blip r:embed="rId4"/>
              </a:buBlip>
            </a:pPr>
            <a:r>
              <a:rPr lang="en-US" sz="1350" dirty="0"/>
              <a:t>In order to deal with this, we introduce two new concepts: </a:t>
            </a:r>
          </a:p>
          <a:p>
            <a:pPr marL="600075" lvl="1" indent="-257175">
              <a:spcBef>
                <a:spcPct val="20000"/>
              </a:spcBef>
              <a:buSzPct val="75000"/>
              <a:buBlip>
                <a:blip r:embed="rId4"/>
              </a:buBlip>
            </a:pPr>
            <a:r>
              <a:rPr lang="en-US" sz="1200" dirty="0"/>
              <a:t>Dual Representation</a:t>
            </a:r>
          </a:p>
          <a:p>
            <a:pPr marL="600075" lvl="1" indent="-257175">
              <a:spcBef>
                <a:spcPct val="20000"/>
              </a:spcBef>
              <a:buSzPct val="75000"/>
              <a:buBlip>
                <a:blip r:embed="rId4"/>
              </a:buBlip>
            </a:pPr>
            <a:r>
              <a:rPr lang="en-US" sz="1200" dirty="0"/>
              <a:t>Kernel (&amp; the kernel trick)</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9E554E2C-9994-43FC-B845-CDE70872375D}"/>
                  </a:ext>
                </a:extLst>
              </p:cNvPr>
              <p:cNvSpPr txBox="1"/>
              <p:nvPr/>
            </p:nvSpPr>
            <p:spPr>
              <a:xfrm rot="16200000">
                <a:off x="2217788" y="2387083"/>
                <a:ext cx="972981" cy="369332"/>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0" smtClean="0">
                          <a:latin typeface="Cambria Math" panose="02040503050406030204" pitchFamily="18" charset="0"/>
                        </a:rPr>
                        <m:t>∗</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x</m:t>
                          </m:r>
                        </m:e>
                        <m:sub>
                          <m:r>
                            <a:rPr lang="en-US" b="0" i="0" smtClean="0">
                              <a:latin typeface="Cambria Math" panose="02040503050406030204" pitchFamily="18" charset="0"/>
                            </a:rPr>
                            <m:t>2</m:t>
                          </m:r>
                        </m:sub>
                      </m:sSub>
                    </m:oMath>
                  </m:oMathPara>
                </a14:m>
                <a:endParaRPr lang="en-US" dirty="0"/>
              </a:p>
            </p:txBody>
          </p:sp>
        </mc:Choice>
        <mc:Fallback xmlns="">
          <p:sp>
            <p:nvSpPr>
              <p:cNvPr id="11" name="TextBox 10">
                <a:extLst>
                  <a:ext uri="{FF2B5EF4-FFF2-40B4-BE49-F238E27FC236}">
                    <a16:creationId xmlns:a16="http://schemas.microsoft.com/office/drawing/2014/main" id="{9E554E2C-9994-43FC-B845-CDE70872375D}"/>
                  </a:ext>
                </a:extLst>
              </p:cNvPr>
              <p:cNvSpPr txBox="1">
                <a:spLocks noRot="1" noChangeAspect="1" noMove="1" noResize="1" noEditPoints="1" noAdjustHandles="1" noChangeArrowheads="1" noChangeShapeType="1" noTextEdit="1"/>
              </p:cNvSpPr>
              <p:nvPr/>
            </p:nvSpPr>
            <p:spPr>
              <a:xfrm rot="16200000">
                <a:off x="2217788" y="2387083"/>
                <a:ext cx="972981"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7BC14D61-448A-4014-AD87-D94D8C9CD056}"/>
                  </a:ext>
                </a:extLst>
              </p:cNvPr>
              <p:cNvSpPr txBox="1"/>
              <p:nvPr/>
            </p:nvSpPr>
            <p:spPr>
              <a:xfrm>
                <a:off x="4280772" y="3501121"/>
                <a:ext cx="972981" cy="369332"/>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0" smtClean="0">
                          <a:latin typeface="Cambria Math" panose="02040503050406030204" pitchFamily="18" charset="0"/>
                        </a:rPr>
                        <m:t>∗</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x</m:t>
                          </m:r>
                        </m:e>
                        <m:sub>
                          <m:r>
                            <a:rPr lang="en-US" b="0" i="0" smtClean="0">
                              <a:latin typeface="Cambria Math" panose="02040503050406030204" pitchFamily="18" charset="0"/>
                            </a:rPr>
                            <m:t>1</m:t>
                          </m:r>
                        </m:sub>
                      </m:sSub>
                    </m:oMath>
                  </m:oMathPara>
                </a14:m>
                <a:endParaRPr lang="en-US" dirty="0"/>
              </a:p>
            </p:txBody>
          </p:sp>
        </mc:Choice>
        <mc:Fallback xmlns="">
          <p:sp>
            <p:nvSpPr>
              <p:cNvPr id="12" name="TextBox 11">
                <a:extLst>
                  <a:ext uri="{FF2B5EF4-FFF2-40B4-BE49-F238E27FC236}">
                    <a16:creationId xmlns:a16="http://schemas.microsoft.com/office/drawing/2014/main" id="{7BC14D61-448A-4014-AD87-D94D8C9CD056}"/>
                  </a:ext>
                </a:extLst>
              </p:cNvPr>
              <p:cNvSpPr txBox="1">
                <a:spLocks noRot="1" noChangeAspect="1" noMove="1" noResize="1" noEditPoints="1" noAdjustHandles="1" noChangeArrowheads="1" noChangeShapeType="1" noTextEdit="1"/>
              </p:cNvSpPr>
              <p:nvPr/>
            </p:nvSpPr>
            <p:spPr>
              <a:xfrm>
                <a:off x="4280772" y="3501121"/>
                <a:ext cx="972981" cy="369332"/>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692436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C921938-476A-4922-BE24-3B8F6A2854D9}" type="slidenum">
              <a:rPr lang="en-US" smtClean="0"/>
              <a:pPr/>
              <a:t>84</a:t>
            </a:fld>
            <a:endParaRPr lang="en-US" dirty="0"/>
          </a:p>
        </p:txBody>
      </p:sp>
      <p:sp>
        <p:nvSpPr>
          <p:cNvPr id="2" name="Title 1"/>
          <p:cNvSpPr>
            <a:spLocks noGrp="1"/>
          </p:cNvSpPr>
          <p:nvPr>
            <p:ph type="title"/>
          </p:nvPr>
        </p:nvSpPr>
        <p:spPr/>
        <p:txBody>
          <a:bodyPr/>
          <a:lstStyle/>
          <a:p>
            <a:r>
              <a:rPr lang="en-US" dirty="0"/>
              <a:t>Transforming a Feature Space </a:t>
            </a:r>
          </a:p>
        </p:txBody>
      </p:sp>
      <p:sp>
        <p:nvSpPr>
          <p:cNvPr id="3" name="Content Placeholder 2"/>
          <p:cNvSpPr>
            <a:spLocks noGrp="1"/>
          </p:cNvSpPr>
          <p:nvPr>
            <p:ph idx="1"/>
          </p:nvPr>
        </p:nvSpPr>
        <p:spPr/>
        <p:txBody>
          <a:bodyPr>
            <a:normAutofit fontScale="92500"/>
          </a:bodyPr>
          <a:lstStyle/>
          <a:p>
            <a:r>
              <a:rPr lang="en-US" dirty="0"/>
              <a:t>Results in a very high dimensional feature space</a:t>
            </a:r>
          </a:p>
          <a:p>
            <a:r>
              <a:rPr lang="en-US" dirty="0"/>
              <a:t>Features are functions (e.g. conjunctions) of raw attributes</a:t>
            </a:r>
          </a:p>
          <a:p>
            <a:endParaRPr lang="en-US" dirty="0"/>
          </a:p>
          <a:p>
            <a:r>
              <a:rPr lang="en-US" dirty="0"/>
              <a:t>However, additive algorithms allow the use of Kernels</a:t>
            </a:r>
          </a:p>
          <a:p>
            <a:pPr lvl="1"/>
            <a:r>
              <a:rPr lang="en-US" dirty="0"/>
              <a:t>No need to </a:t>
            </a:r>
            <a:r>
              <a:rPr lang="en-US" b="1" dirty="0"/>
              <a:t>explicitly</a:t>
            </a:r>
            <a:r>
              <a:rPr lang="en-US" dirty="0"/>
              <a:t> generate complex features</a:t>
            </a:r>
          </a:p>
          <a:p>
            <a:pPr lvl="1"/>
            <a:endParaRPr lang="en-US" dirty="0"/>
          </a:p>
          <a:p>
            <a:pPr lvl="1"/>
            <a:endParaRPr lang="en-US" dirty="0"/>
          </a:p>
          <a:p>
            <a:r>
              <a:rPr lang="en-US" dirty="0"/>
              <a:t>Could be more efficient since work is done in the original feature space, but expressivity is a function of the kernel expressivity.	</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D621DED-829C-4ACD-B365-E6F746A201A8}"/>
                  </a:ext>
                </a:extLst>
              </p:cNvPr>
              <p:cNvSpPr txBox="1"/>
              <p:nvPr/>
            </p:nvSpPr>
            <p:spPr>
              <a:xfrm>
                <a:off x="3031434" y="2817582"/>
                <a:ext cx="2643809" cy="7645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1" i="1" smtClean="0">
                              <a:latin typeface="Cambria Math" panose="02040503050406030204" pitchFamily="18" charset="0"/>
                            </a:rPr>
                            <m:t>𝒙</m:t>
                          </m:r>
                        </m:e>
                      </m:d>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𝑖</m:t>
                          </m:r>
                        </m:sub>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𝑖</m:t>
                              </m:r>
                            </m:sub>
                          </m:sSub>
                          <m:r>
                            <a:rPr lang="en-US" b="0" i="1" smtClean="0">
                              <a:latin typeface="Cambria Math" panose="02040503050406030204" pitchFamily="18" charset="0"/>
                            </a:rPr>
                            <m:t>𝐾</m:t>
                          </m:r>
                          <m:r>
                            <a:rPr lang="en-US" b="0" i="1" smtClean="0">
                              <a:latin typeface="Cambria Math" panose="02040503050406030204" pitchFamily="18" charset="0"/>
                            </a:rPr>
                            <m:t>(</m:t>
                          </m:r>
                          <m:r>
                            <a:rPr lang="en-US" b="1" i="1" smtClean="0">
                              <a:latin typeface="Cambria Math" panose="02040503050406030204" pitchFamily="18" charset="0"/>
                            </a:rPr>
                            <m:t>𝒙</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r>
                            <a:rPr lang="en-US" b="0" i="1" smtClean="0">
                              <a:latin typeface="Cambria Math" panose="02040503050406030204" pitchFamily="18" charset="0"/>
                            </a:rPr>
                            <m:t>)</m:t>
                          </m:r>
                        </m:e>
                      </m:nary>
                    </m:oMath>
                  </m:oMathPara>
                </a14:m>
                <a:endParaRPr lang="en-US" dirty="0"/>
              </a:p>
            </p:txBody>
          </p:sp>
        </mc:Choice>
        <mc:Fallback xmlns="">
          <p:sp>
            <p:nvSpPr>
              <p:cNvPr id="8" name="TextBox 7">
                <a:extLst>
                  <a:ext uri="{FF2B5EF4-FFF2-40B4-BE49-F238E27FC236}">
                    <a16:creationId xmlns:a16="http://schemas.microsoft.com/office/drawing/2014/main" id="{9D621DED-829C-4ACD-B365-E6F746A201A8}"/>
                  </a:ext>
                </a:extLst>
              </p:cNvPr>
              <p:cNvSpPr txBox="1">
                <a:spLocks noRot="1" noChangeAspect="1" noMove="1" noResize="1" noEditPoints="1" noAdjustHandles="1" noChangeArrowheads="1" noChangeShapeType="1" noTextEdit="1"/>
              </p:cNvSpPr>
              <p:nvPr/>
            </p:nvSpPr>
            <p:spPr>
              <a:xfrm>
                <a:off x="3031434" y="2817582"/>
                <a:ext cx="2643809" cy="764568"/>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D10D5BC7-4932-4276-883C-80DBBA10AB26}"/>
                  </a:ext>
                </a:extLst>
              </p:cNvPr>
              <p:cNvSpPr txBox="1"/>
              <p:nvPr/>
            </p:nvSpPr>
            <p:spPr>
              <a:xfrm>
                <a:off x="1493799" y="1751986"/>
                <a:ext cx="6654249" cy="958980"/>
              </a:xfrm>
              <a:prstGeom prst="rect">
                <a:avLst/>
              </a:prstGeom>
              <a:noFill/>
            </p:spPr>
            <p:txBody>
              <a:bodyPr wrap="square" rtlCol="0">
                <a:spAutoFit/>
              </a:bodyPr>
              <a:lstStyle/>
              <a:p>
                <a14:m>
                  <m:oMath xmlns:m="http://schemas.openxmlformats.org/officeDocument/2006/math">
                    <m:r>
                      <a:rPr lang="en-US" b="0" i="1" dirty="0" smtClean="0">
                        <a:latin typeface="Cambria Math" panose="02040503050406030204" pitchFamily="18" charset="0"/>
                      </a:rPr>
                      <m:t>𝑋</m:t>
                    </m:r>
                    <m:d>
                      <m:dPr>
                        <m:ctrlPr>
                          <a:rPr lang="en-US" b="0" i="1" dirty="0" smtClean="0">
                            <a:latin typeface="Cambria Math" panose="02040503050406030204" pitchFamily="18" charset="0"/>
                          </a:rPr>
                        </m:ctrlPr>
                      </m:dPr>
                      <m:e>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1</m:t>
                            </m:r>
                          </m:sub>
                        </m:sSub>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2</m:t>
                            </m:r>
                          </m:sub>
                        </m:sSub>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3</m:t>
                            </m:r>
                          </m:sub>
                        </m:sSub>
                        <m:r>
                          <a:rPr lang="en-US" b="0" i="1" dirty="0" smtClean="0">
                            <a:latin typeface="Cambria Math" panose="02040503050406030204" pitchFamily="18" charset="0"/>
                          </a:rPr>
                          <m:t>,…</m:t>
                        </m:r>
                        <m:sSub>
                          <m:sSubPr>
                            <m:ctrlPr>
                              <a:rPr lang="en-US" b="0" i="1" dirty="0" err="1" smtClean="0">
                                <a:latin typeface="Cambria Math" panose="02040503050406030204" pitchFamily="18" charset="0"/>
                              </a:rPr>
                            </m:ctrlPr>
                          </m:sSubPr>
                          <m:e>
                            <m:r>
                              <a:rPr lang="en-US" b="0" i="1" dirty="0" err="1" smtClean="0">
                                <a:latin typeface="Cambria Math" panose="02040503050406030204" pitchFamily="18" charset="0"/>
                              </a:rPr>
                              <m:t>𝑥</m:t>
                            </m:r>
                          </m:e>
                          <m:sub>
                            <m:r>
                              <a:rPr lang="en-US" b="0" i="1" dirty="0" err="1" smtClean="0">
                                <a:latin typeface="Cambria Math" panose="02040503050406030204" pitchFamily="18" charset="0"/>
                              </a:rPr>
                              <m:t>𝑘</m:t>
                            </m:r>
                          </m:sub>
                        </m:sSub>
                      </m:e>
                    </m:d>
                    <m:r>
                      <a:rPr lang="en-US" b="0" i="1" dirty="0" smtClean="0">
                        <a:latin typeface="Cambria Math" panose="02040503050406030204" pitchFamily="18" charset="0"/>
                      </a:rPr>
                      <m:t>→</m:t>
                    </m:r>
                    <m:r>
                      <a:rPr lang="en-US" b="0" i="1" dirty="0" smtClean="0">
                        <a:latin typeface="Cambria Math" panose="02040503050406030204" pitchFamily="18" charset="0"/>
                      </a:rPr>
                      <m:t>𝑋</m:t>
                    </m:r>
                    <m:d>
                      <m:dPr>
                        <m:ctrlPr>
                          <a:rPr lang="en-US" b="0" i="1" dirty="0" smtClean="0">
                            <a:latin typeface="Cambria Math" panose="02040503050406030204" pitchFamily="18" charset="0"/>
                          </a:rPr>
                        </m:ctrlPr>
                      </m:dPr>
                      <m:e>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𝜒</m:t>
                            </m:r>
                          </m:e>
                          <m:sub>
                            <m:r>
                              <a:rPr lang="en-US" b="0" i="1" dirty="0" smtClean="0">
                                <a:latin typeface="Cambria Math" panose="02040503050406030204" pitchFamily="18" charset="0"/>
                              </a:rPr>
                              <m:t>1</m:t>
                            </m:r>
                          </m:sub>
                        </m:sSub>
                        <m:d>
                          <m:dPr>
                            <m:ctrlPr>
                              <a:rPr lang="en-US" b="0" i="1" dirty="0" smtClean="0">
                                <a:latin typeface="Cambria Math" panose="02040503050406030204" pitchFamily="18" charset="0"/>
                              </a:rPr>
                            </m:ctrlPr>
                          </m:dPr>
                          <m:e>
                            <m:r>
                              <a:rPr lang="en-US" b="1" i="1" dirty="0" smtClean="0">
                                <a:latin typeface="Cambria Math" panose="02040503050406030204" pitchFamily="18" charset="0"/>
                              </a:rPr>
                              <m:t>𝒙</m:t>
                            </m:r>
                          </m:e>
                        </m:d>
                        <m:r>
                          <a:rPr lang="en-US" b="0" i="1" dirty="0" smtClean="0">
                            <a:latin typeface="Cambria Math" panose="02040503050406030204" pitchFamily="18" charset="0"/>
                          </a:rPr>
                          <m:t>, </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𝜒</m:t>
                            </m:r>
                          </m:e>
                          <m:sub>
                            <m:r>
                              <a:rPr lang="en-US" b="0" i="1" dirty="0" smtClean="0">
                                <a:latin typeface="Cambria Math" panose="02040503050406030204" pitchFamily="18" charset="0"/>
                              </a:rPr>
                              <m:t>2</m:t>
                            </m:r>
                          </m:sub>
                        </m:sSub>
                        <m:d>
                          <m:dPr>
                            <m:ctrlPr>
                              <a:rPr lang="en-US" b="0" i="1" dirty="0" smtClean="0">
                                <a:latin typeface="Cambria Math" panose="02040503050406030204" pitchFamily="18" charset="0"/>
                              </a:rPr>
                            </m:ctrlPr>
                          </m:dPr>
                          <m:e>
                            <m:r>
                              <a:rPr lang="en-US" b="1" i="1" dirty="0" smtClean="0">
                                <a:latin typeface="Cambria Math" panose="02040503050406030204" pitchFamily="18" charset="0"/>
                              </a:rPr>
                              <m:t>𝒙</m:t>
                            </m:r>
                          </m:e>
                        </m:d>
                        <m:r>
                          <a:rPr lang="en-US" b="0" i="1" dirty="0" smtClean="0">
                            <a:latin typeface="Cambria Math" panose="02040503050406030204" pitchFamily="18" charset="0"/>
                          </a:rPr>
                          <m:t>, </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𝜒</m:t>
                            </m:r>
                          </m:e>
                          <m:sub>
                            <m:r>
                              <a:rPr lang="en-US" b="0" i="1" dirty="0" smtClean="0">
                                <a:latin typeface="Cambria Math" panose="02040503050406030204" pitchFamily="18" charset="0"/>
                              </a:rPr>
                              <m:t>3</m:t>
                            </m:r>
                          </m:sub>
                        </m:sSub>
                        <m:d>
                          <m:dPr>
                            <m:ctrlPr>
                              <a:rPr lang="en-US" b="0" i="1" dirty="0" smtClean="0">
                                <a:latin typeface="Cambria Math" panose="02040503050406030204" pitchFamily="18" charset="0"/>
                              </a:rPr>
                            </m:ctrlPr>
                          </m:dPr>
                          <m:e>
                            <m:r>
                              <a:rPr lang="en-US" b="1" i="1" dirty="0" smtClean="0">
                                <a:latin typeface="Cambria Math" panose="02040503050406030204" pitchFamily="18" charset="0"/>
                              </a:rPr>
                              <m:t>𝒙</m:t>
                            </m:r>
                          </m:e>
                        </m:d>
                        <m:r>
                          <a:rPr lang="en-US" b="0" i="1" dirty="0" smtClean="0">
                            <a:latin typeface="Cambria Math" panose="02040503050406030204" pitchFamily="18" charset="0"/>
                          </a:rPr>
                          <m:t>,…, </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𝜒</m:t>
                            </m:r>
                          </m:e>
                          <m:sub>
                            <m:r>
                              <a:rPr lang="en-US" b="0" i="1" dirty="0" smtClean="0">
                                <a:latin typeface="Cambria Math" panose="02040503050406030204" pitchFamily="18" charset="0"/>
                              </a:rPr>
                              <m:t>𝑛</m:t>
                            </m:r>
                          </m:sub>
                        </m:sSub>
                        <m:d>
                          <m:dPr>
                            <m:ctrlPr>
                              <a:rPr lang="en-US" b="0" i="1" dirty="0" smtClean="0">
                                <a:latin typeface="Cambria Math" panose="02040503050406030204" pitchFamily="18" charset="0"/>
                              </a:rPr>
                            </m:ctrlPr>
                          </m:dPr>
                          <m:e>
                            <m:r>
                              <a:rPr lang="en-US" b="1" i="1" dirty="0" smtClean="0">
                                <a:latin typeface="Cambria Math" panose="02040503050406030204" pitchFamily="18" charset="0"/>
                              </a:rPr>
                              <m:t>𝒙</m:t>
                            </m:r>
                          </m:e>
                        </m:d>
                      </m:e>
                    </m:d>
                    <m:r>
                      <a:rPr lang="en-US" b="0" i="1" dirty="0" smtClean="0">
                        <a:latin typeface="Cambria Math" panose="02040503050406030204" pitchFamily="18" charset="0"/>
                      </a:rPr>
                      <m:t>       </m:t>
                    </m:r>
                    <m:r>
                      <a:rPr lang="en-US" b="0" i="1" dirty="0" smtClean="0">
                        <a:latin typeface="Cambria Math" panose="02040503050406030204" pitchFamily="18" charset="0"/>
                      </a:rPr>
                      <m:t>𝑛</m:t>
                    </m:r>
                    <m:r>
                      <a:rPr lang="en-US" b="0" i="1" dirty="0" smtClean="0">
                        <a:latin typeface="Cambria Math" panose="02040503050406030204" pitchFamily="18" charset="0"/>
                      </a:rPr>
                      <m:t>≫</m:t>
                    </m:r>
                    <m:r>
                      <a:rPr lang="en-US" b="0" i="1" dirty="0" smtClean="0">
                        <a:latin typeface="Cambria Math" panose="02040503050406030204" pitchFamily="18" charset="0"/>
                      </a:rPr>
                      <m:t>𝑘</m:t>
                    </m:r>
                  </m:oMath>
                </a14:m>
                <a:r>
                  <a:rPr lang="en-US" b="0" dirty="0"/>
                  <a:t>   </a:t>
                </a:r>
              </a:p>
              <a:p>
                <a:endParaRPr lang="en-US" b="0" dirty="0"/>
              </a:p>
              <a:p>
                <a:endParaRPr lang="en-US" dirty="0"/>
              </a:p>
            </p:txBody>
          </p:sp>
        </mc:Choice>
        <mc:Fallback xmlns="">
          <p:sp>
            <p:nvSpPr>
              <p:cNvPr id="9" name="TextBox 8">
                <a:extLst>
                  <a:ext uri="{FF2B5EF4-FFF2-40B4-BE49-F238E27FC236}">
                    <a16:creationId xmlns:a16="http://schemas.microsoft.com/office/drawing/2014/main" id="{D10D5BC7-4932-4276-883C-80DBBA10AB26}"/>
                  </a:ext>
                </a:extLst>
              </p:cNvPr>
              <p:cNvSpPr txBox="1">
                <a:spLocks noRot="1" noChangeAspect="1" noMove="1" noResize="1" noEditPoints="1" noAdjustHandles="1" noChangeArrowheads="1" noChangeShapeType="1" noTextEdit="1"/>
              </p:cNvSpPr>
              <p:nvPr/>
            </p:nvSpPr>
            <p:spPr>
              <a:xfrm>
                <a:off x="1493799" y="1751986"/>
                <a:ext cx="6654249" cy="958980"/>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2455017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fld id="{56E01174-DD0C-4EED-A8E4-1DA71A90467F}" type="slidenum">
              <a:rPr lang="en-US"/>
              <a:pPr/>
              <a:t>85</a:t>
            </a:fld>
            <a:endParaRPr lang="en-US"/>
          </a:p>
        </p:txBody>
      </p:sp>
      <p:sp>
        <p:nvSpPr>
          <p:cNvPr id="99335" name="Rectangle 7"/>
          <p:cNvSpPr>
            <a:spLocks noGrp="1" noChangeArrowheads="1"/>
          </p:cNvSpPr>
          <p:nvPr>
            <p:ph type="title"/>
          </p:nvPr>
        </p:nvSpPr>
        <p:spPr/>
        <p:txBody>
          <a:bodyPr/>
          <a:lstStyle/>
          <a:p>
            <a:r>
              <a:rPr lang="en-US" dirty="0"/>
              <a:t>Dual Representation</a:t>
            </a:r>
          </a:p>
        </p:txBody>
      </p:sp>
      <mc:AlternateContent xmlns:mc="http://schemas.openxmlformats.org/markup-compatibility/2006" xmlns:a14="http://schemas.microsoft.com/office/drawing/2010/main">
        <mc:Choice Requires="a14">
          <p:sp>
            <p:nvSpPr>
              <p:cNvPr id="99332" name="Rectangle 4"/>
              <p:cNvSpPr>
                <a:spLocks noGrp="1" noChangeArrowheads="1"/>
              </p:cNvSpPr>
              <p:nvPr>
                <p:ph idx="1"/>
              </p:nvPr>
            </p:nvSpPr>
            <p:spPr>
              <a:xfrm>
                <a:off x="430464" y="2425149"/>
                <a:ext cx="8229600" cy="2273850"/>
              </a:xfrm>
            </p:spPr>
            <p:txBody>
              <a:bodyPr>
                <a:normAutofit fontScale="70000" lnSpcReduction="20000"/>
              </a:bodyPr>
              <a:lstStyle/>
              <a:p>
                <a:r>
                  <a:rPr lang="en-US" dirty="0"/>
                  <a:t>Let </a:t>
                </a:r>
                <a14:m>
                  <m:oMath xmlns:m="http://schemas.openxmlformats.org/officeDocument/2006/math">
                    <m:r>
                      <a:rPr lang="en-US" b="1" i="1" dirty="0" smtClean="0">
                        <a:latin typeface="Cambria Math" panose="02040503050406030204" pitchFamily="18" charset="0"/>
                      </a:rPr>
                      <m:t>𝒘</m:t>
                    </m:r>
                  </m:oMath>
                </a14:m>
                <a:r>
                  <a:rPr lang="en-US" dirty="0"/>
                  <a:t> be an initial weight vector for perceptron. Let </a:t>
                </a:r>
                <a14:m>
                  <m:oMath xmlns:m="http://schemas.openxmlformats.org/officeDocument/2006/math">
                    <m:r>
                      <a:rPr lang="en-US" i="1" dirty="0" smtClean="0">
                        <a:solidFill>
                          <a:srgbClr val="FF0000"/>
                        </a:solidFill>
                        <a:latin typeface="Cambria Math" panose="02040503050406030204" pitchFamily="18" charset="0"/>
                      </a:rPr>
                      <m:t>(</m:t>
                    </m:r>
                    <m:sSup>
                      <m:sSupPr>
                        <m:ctrlPr>
                          <a:rPr lang="en-US" b="0" i="1" dirty="0" smtClean="0">
                            <a:solidFill>
                              <a:srgbClr val="FF0000"/>
                            </a:solidFill>
                            <a:latin typeface="Cambria Math" panose="02040503050406030204" pitchFamily="18" charset="0"/>
                          </a:rPr>
                        </m:ctrlPr>
                      </m:sSupPr>
                      <m:e>
                        <m:r>
                          <a:rPr lang="en-US" b="1" i="1" dirty="0" smtClean="0">
                            <a:solidFill>
                              <a:srgbClr val="FF0000"/>
                            </a:solidFill>
                            <a:latin typeface="Cambria Math" panose="02040503050406030204" pitchFamily="18" charset="0"/>
                          </a:rPr>
                          <m:t>𝒙</m:t>
                        </m:r>
                      </m:e>
                      <m:sup>
                        <m:r>
                          <a:rPr lang="en-US" i="1" dirty="0" smtClean="0">
                            <a:solidFill>
                              <a:srgbClr val="FF0000"/>
                            </a:solidFill>
                            <a:latin typeface="Cambria Math" panose="02040503050406030204" pitchFamily="18" charset="0"/>
                          </a:rPr>
                          <m:t>1</m:t>
                        </m:r>
                      </m:sup>
                    </m:sSup>
                    <m:r>
                      <a:rPr lang="en-US" i="1" dirty="0" smtClean="0">
                        <a:solidFill>
                          <a:srgbClr val="FF0000"/>
                        </a:solidFill>
                        <a:latin typeface="Cambria Math" panose="02040503050406030204" pitchFamily="18" charset="0"/>
                      </a:rPr>
                      <m:t>,+), (</m:t>
                    </m:r>
                    <m:sSup>
                      <m:sSupPr>
                        <m:ctrlPr>
                          <a:rPr lang="en-US" b="0" i="1" dirty="0" smtClean="0">
                            <a:solidFill>
                              <a:srgbClr val="FF0000"/>
                            </a:solidFill>
                            <a:latin typeface="Cambria Math" panose="02040503050406030204" pitchFamily="18" charset="0"/>
                          </a:rPr>
                        </m:ctrlPr>
                      </m:sSupPr>
                      <m:e>
                        <m:r>
                          <a:rPr lang="en-US" b="1" i="1" dirty="0" smtClean="0">
                            <a:solidFill>
                              <a:srgbClr val="FF0000"/>
                            </a:solidFill>
                            <a:latin typeface="Cambria Math" panose="02040503050406030204" pitchFamily="18" charset="0"/>
                          </a:rPr>
                          <m:t>𝒙</m:t>
                        </m:r>
                      </m:e>
                      <m:sup>
                        <m:r>
                          <a:rPr lang="en-US" i="1" dirty="0" smtClean="0">
                            <a:solidFill>
                              <a:srgbClr val="FF0000"/>
                            </a:solidFill>
                            <a:latin typeface="Cambria Math" panose="02040503050406030204" pitchFamily="18" charset="0"/>
                          </a:rPr>
                          <m:t>2</m:t>
                        </m:r>
                      </m:sup>
                    </m:sSup>
                    <m:r>
                      <a:rPr lang="en-US" i="1" dirty="0" smtClean="0">
                        <a:solidFill>
                          <a:srgbClr val="FF0000"/>
                        </a:solidFill>
                        <a:latin typeface="Cambria Math" panose="02040503050406030204" pitchFamily="18" charset="0"/>
                      </a:rPr>
                      <m:t>,+), (</m:t>
                    </m:r>
                    <m:sSup>
                      <m:sSupPr>
                        <m:ctrlPr>
                          <a:rPr lang="en-US" b="1" i="1" dirty="0" smtClean="0">
                            <a:solidFill>
                              <a:srgbClr val="FF0000"/>
                            </a:solidFill>
                            <a:latin typeface="Cambria Math" panose="02040503050406030204" pitchFamily="18" charset="0"/>
                          </a:rPr>
                        </m:ctrlPr>
                      </m:sSupPr>
                      <m:e>
                        <m:r>
                          <a:rPr lang="en-US" b="1" i="1" dirty="0" smtClean="0">
                            <a:solidFill>
                              <a:srgbClr val="FF0000"/>
                            </a:solidFill>
                            <a:latin typeface="Cambria Math" panose="02040503050406030204" pitchFamily="18" charset="0"/>
                          </a:rPr>
                          <m:t>𝒙</m:t>
                        </m:r>
                      </m:e>
                      <m:sup>
                        <m:r>
                          <a:rPr lang="en-US" i="1" dirty="0" smtClean="0">
                            <a:solidFill>
                              <a:srgbClr val="FF0000"/>
                            </a:solidFill>
                            <a:latin typeface="Cambria Math" panose="02040503050406030204" pitchFamily="18" charset="0"/>
                          </a:rPr>
                          <m:t>3</m:t>
                        </m:r>
                      </m:sup>
                    </m:sSup>
                    <m:r>
                      <a:rPr lang="en-US" i="1" dirty="0" smtClean="0">
                        <a:solidFill>
                          <a:srgbClr val="FF0000"/>
                        </a:solidFill>
                        <a:latin typeface="Cambria Math" panose="02040503050406030204" pitchFamily="18" charset="0"/>
                      </a:rPr>
                      <m:t>,−), (</m:t>
                    </m:r>
                    <m:sSup>
                      <m:sSupPr>
                        <m:ctrlPr>
                          <a:rPr lang="en-US" b="0" i="1" dirty="0" smtClean="0">
                            <a:solidFill>
                              <a:srgbClr val="FF0000"/>
                            </a:solidFill>
                            <a:latin typeface="Cambria Math" panose="02040503050406030204" pitchFamily="18" charset="0"/>
                          </a:rPr>
                        </m:ctrlPr>
                      </m:sSupPr>
                      <m:e>
                        <m:r>
                          <a:rPr lang="en-US" b="1" i="1" dirty="0" smtClean="0">
                            <a:solidFill>
                              <a:srgbClr val="FF0000"/>
                            </a:solidFill>
                            <a:latin typeface="Cambria Math" panose="02040503050406030204" pitchFamily="18" charset="0"/>
                          </a:rPr>
                          <m:t>𝒙</m:t>
                        </m:r>
                      </m:e>
                      <m:sup>
                        <m:r>
                          <a:rPr lang="en-US" i="1" dirty="0" smtClean="0">
                            <a:solidFill>
                              <a:srgbClr val="FF0000"/>
                            </a:solidFill>
                            <a:latin typeface="Cambria Math" panose="02040503050406030204" pitchFamily="18" charset="0"/>
                          </a:rPr>
                          <m:t>4</m:t>
                        </m:r>
                      </m:sup>
                    </m:sSup>
                    <m:r>
                      <a:rPr lang="en-US" i="1" dirty="0" smtClean="0">
                        <a:solidFill>
                          <a:srgbClr val="FF0000"/>
                        </a:solidFill>
                        <a:latin typeface="Cambria Math" panose="02040503050406030204" pitchFamily="18" charset="0"/>
                      </a:rPr>
                      <m:t>,−) </m:t>
                    </m:r>
                  </m:oMath>
                </a14:m>
                <a:r>
                  <a:rPr lang="en-US" dirty="0"/>
                  <a:t>be examples and assume mistakes are made on </a:t>
                </a:r>
                <a14:m>
                  <m:oMath xmlns:m="http://schemas.openxmlformats.org/officeDocument/2006/math">
                    <m:sSup>
                      <m:sSupPr>
                        <m:ctrlPr>
                          <a:rPr lang="en-US" b="1" i="1" dirty="0" smtClean="0">
                            <a:solidFill>
                              <a:srgbClr val="FF0000"/>
                            </a:solidFill>
                            <a:latin typeface="Cambria Math" panose="02040503050406030204" pitchFamily="18" charset="0"/>
                          </a:rPr>
                        </m:ctrlPr>
                      </m:sSupPr>
                      <m:e>
                        <m:r>
                          <a:rPr lang="en-US" b="1" i="1" dirty="0" smtClean="0">
                            <a:solidFill>
                              <a:srgbClr val="FF0000"/>
                            </a:solidFill>
                            <a:latin typeface="Cambria Math" panose="02040503050406030204" pitchFamily="18" charset="0"/>
                          </a:rPr>
                          <m:t>𝒙</m:t>
                        </m:r>
                      </m:e>
                      <m:sup>
                        <m:r>
                          <a:rPr lang="en-US" i="1" dirty="0" smtClean="0">
                            <a:solidFill>
                              <a:srgbClr val="FF0000"/>
                            </a:solidFill>
                            <a:latin typeface="Cambria Math" panose="02040503050406030204" pitchFamily="18" charset="0"/>
                          </a:rPr>
                          <m:t>1</m:t>
                        </m:r>
                      </m:sup>
                    </m:sSup>
                    <m:r>
                      <a:rPr lang="en-US" i="1" dirty="0" smtClean="0">
                        <a:solidFill>
                          <a:srgbClr val="FF0000"/>
                        </a:solidFill>
                        <a:latin typeface="Cambria Math" panose="02040503050406030204" pitchFamily="18" charset="0"/>
                      </a:rPr>
                      <m:t>, </m:t>
                    </m:r>
                    <m:sSup>
                      <m:sSupPr>
                        <m:ctrlPr>
                          <a:rPr lang="en-US" b="1" i="1" dirty="0" smtClean="0">
                            <a:solidFill>
                              <a:srgbClr val="FF0000"/>
                            </a:solidFill>
                            <a:latin typeface="Cambria Math" panose="02040503050406030204" pitchFamily="18" charset="0"/>
                          </a:rPr>
                        </m:ctrlPr>
                      </m:sSupPr>
                      <m:e>
                        <m:r>
                          <a:rPr lang="en-US" b="1" i="1" dirty="0" smtClean="0">
                            <a:solidFill>
                              <a:srgbClr val="FF0000"/>
                            </a:solidFill>
                            <a:latin typeface="Cambria Math" panose="02040503050406030204" pitchFamily="18" charset="0"/>
                          </a:rPr>
                          <m:t>𝒙</m:t>
                        </m:r>
                      </m:e>
                      <m:sup>
                        <m:r>
                          <a:rPr lang="en-US" i="1" dirty="0" smtClean="0">
                            <a:solidFill>
                              <a:srgbClr val="FF0000"/>
                            </a:solidFill>
                            <a:latin typeface="Cambria Math" panose="02040503050406030204" pitchFamily="18" charset="0"/>
                          </a:rPr>
                          <m:t>2</m:t>
                        </m:r>
                      </m:sup>
                    </m:sSup>
                    <m:r>
                      <a:rPr lang="en-US" i="1" dirty="0" smtClean="0">
                        <a:latin typeface="Cambria Math" panose="02040503050406030204" pitchFamily="18" charset="0"/>
                      </a:rPr>
                      <m:t> </m:t>
                    </m:r>
                  </m:oMath>
                </a14:m>
                <a:r>
                  <a:rPr lang="en-US" i="0" dirty="0">
                    <a:latin typeface="+mj-lt"/>
                  </a:rPr>
                  <a:t>and</a:t>
                </a:r>
                <a14:m>
                  <m:oMath xmlns:m="http://schemas.openxmlformats.org/officeDocument/2006/math">
                    <m:r>
                      <a:rPr lang="en-US" i="1" dirty="0" smtClean="0">
                        <a:latin typeface="Cambria Math" panose="02040503050406030204" pitchFamily="18" charset="0"/>
                      </a:rPr>
                      <m:t> </m:t>
                    </m:r>
                    <m:sSup>
                      <m:sSupPr>
                        <m:ctrlPr>
                          <a:rPr lang="en-US" b="1" i="1" dirty="0" smtClean="0">
                            <a:solidFill>
                              <a:srgbClr val="FF0000"/>
                            </a:solidFill>
                            <a:latin typeface="Cambria Math" panose="02040503050406030204" pitchFamily="18" charset="0"/>
                          </a:rPr>
                        </m:ctrlPr>
                      </m:sSupPr>
                      <m:e>
                        <m:r>
                          <a:rPr lang="en-US" b="1" i="1" dirty="0" smtClean="0">
                            <a:solidFill>
                              <a:srgbClr val="FF0000"/>
                            </a:solidFill>
                            <a:latin typeface="Cambria Math" panose="02040503050406030204" pitchFamily="18" charset="0"/>
                          </a:rPr>
                          <m:t>𝒙</m:t>
                        </m:r>
                      </m:e>
                      <m:sup>
                        <m:r>
                          <a:rPr lang="en-US" i="1" dirty="0" smtClean="0">
                            <a:solidFill>
                              <a:srgbClr val="FF0000"/>
                            </a:solidFill>
                            <a:latin typeface="Cambria Math" panose="02040503050406030204" pitchFamily="18" charset="0"/>
                          </a:rPr>
                          <m:t>4</m:t>
                        </m:r>
                      </m:sup>
                    </m:sSup>
                  </m:oMath>
                </a14:m>
                <a:r>
                  <a:rPr lang="en-US" dirty="0"/>
                  <a:t>. </a:t>
                </a:r>
              </a:p>
              <a:p>
                <a:r>
                  <a:rPr lang="en-US" dirty="0"/>
                  <a:t>What is the resulting weight vector? </a:t>
                </a:r>
              </a:p>
              <a:p>
                <a:pPr marL="1828800" lvl="4" indent="0">
                  <a:buNone/>
                </a:pP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   </m:t>
                      </m:r>
                      <m:r>
                        <a:rPr lang="en-US" sz="2000" b="1" i="1" dirty="0" smtClean="0">
                          <a:latin typeface="Cambria Math" panose="02040503050406030204" pitchFamily="18" charset="0"/>
                        </a:rPr>
                        <m:t>𝒘</m:t>
                      </m:r>
                      <m:r>
                        <a:rPr lang="en-US" sz="2000" i="1" dirty="0" smtClean="0">
                          <a:latin typeface="Cambria Math" panose="02040503050406030204" pitchFamily="18" charset="0"/>
                        </a:rPr>
                        <m:t> = </m:t>
                      </m:r>
                      <m:r>
                        <a:rPr lang="en-US" sz="2000" b="1" i="1" dirty="0" smtClean="0">
                          <a:latin typeface="Cambria Math" panose="02040503050406030204" pitchFamily="18" charset="0"/>
                        </a:rPr>
                        <m:t>𝒘</m:t>
                      </m:r>
                      <m:r>
                        <a:rPr lang="en-US" sz="2000" i="1" dirty="0" smtClean="0">
                          <a:latin typeface="Cambria Math" panose="02040503050406030204" pitchFamily="18" charset="0"/>
                        </a:rPr>
                        <m:t> + </m:t>
                      </m:r>
                      <m:sSup>
                        <m:sSupPr>
                          <m:ctrlPr>
                            <a:rPr lang="en-US" sz="2000" b="0" i="1" dirty="0" smtClean="0">
                              <a:solidFill>
                                <a:srgbClr val="FF0000"/>
                              </a:solidFill>
                              <a:latin typeface="Cambria Math" panose="02040503050406030204" pitchFamily="18" charset="0"/>
                            </a:rPr>
                          </m:ctrlPr>
                        </m:sSupPr>
                        <m:e>
                          <m:r>
                            <a:rPr lang="en-US" sz="2000" b="1" i="1" dirty="0" smtClean="0">
                              <a:solidFill>
                                <a:srgbClr val="FF0000"/>
                              </a:solidFill>
                              <a:latin typeface="Cambria Math" panose="02040503050406030204" pitchFamily="18" charset="0"/>
                            </a:rPr>
                            <m:t>𝒙</m:t>
                          </m:r>
                        </m:e>
                        <m:sup>
                          <m:r>
                            <a:rPr lang="en-US" sz="2000" i="1" dirty="0" smtClean="0">
                              <a:solidFill>
                                <a:srgbClr val="FF0000"/>
                              </a:solidFill>
                              <a:latin typeface="Cambria Math" panose="02040503050406030204" pitchFamily="18" charset="0"/>
                            </a:rPr>
                            <m:t>1</m:t>
                          </m:r>
                        </m:sup>
                      </m:sSup>
                      <m:r>
                        <a:rPr lang="en-US" sz="2000" i="1" dirty="0" smtClean="0">
                          <a:solidFill>
                            <a:srgbClr val="FF0000"/>
                          </a:solidFill>
                          <a:latin typeface="Cambria Math" panose="02040503050406030204" pitchFamily="18" charset="0"/>
                        </a:rPr>
                        <m:t> + </m:t>
                      </m:r>
                      <m:sSup>
                        <m:sSupPr>
                          <m:ctrlPr>
                            <a:rPr lang="en-US" sz="2000" b="1" i="1" dirty="0" smtClean="0">
                              <a:solidFill>
                                <a:srgbClr val="FF0000"/>
                              </a:solidFill>
                              <a:latin typeface="Cambria Math" panose="02040503050406030204" pitchFamily="18" charset="0"/>
                            </a:rPr>
                          </m:ctrlPr>
                        </m:sSupPr>
                        <m:e>
                          <m:r>
                            <a:rPr lang="en-US" sz="2000" b="1" i="1" dirty="0" smtClean="0">
                              <a:solidFill>
                                <a:srgbClr val="FF0000"/>
                              </a:solidFill>
                              <a:latin typeface="Cambria Math" panose="02040503050406030204" pitchFamily="18" charset="0"/>
                            </a:rPr>
                            <m:t>𝒙</m:t>
                          </m:r>
                        </m:e>
                        <m:sup>
                          <m:r>
                            <a:rPr lang="en-US" sz="2000" i="1" dirty="0" smtClean="0">
                              <a:solidFill>
                                <a:srgbClr val="FF0000"/>
                              </a:solidFill>
                              <a:latin typeface="Cambria Math" panose="02040503050406030204" pitchFamily="18" charset="0"/>
                            </a:rPr>
                            <m:t>2</m:t>
                          </m:r>
                        </m:sup>
                      </m:sSup>
                      <m:r>
                        <a:rPr lang="en-US" sz="2000" i="1" dirty="0" smtClean="0">
                          <a:solidFill>
                            <a:srgbClr val="FF0000"/>
                          </a:solidFill>
                          <a:latin typeface="Cambria Math" panose="02040503050406030204" pitchFamily="18" charset="0"/>
                        </a:rPr>
                        <m:t> − </m:t>
                      </m:r>
                      <m:sSup>
                        <m:sSupPr>
                          <m:ctrlPr>
                            <a:rPr lang="en-US" sz="2000" b="1" i="1" dirty="0" smtClean="0">
                              <a:solidFill>
                                <a:srgbClr val="FF0000"/>
                              </a:solidFill>
                              <a:latin typeface="Cambria Math" panose="02040503050406030204" pitchFamily="18" charset="0"/>
                            </a:rPr>
                          </m:ctrlPr>
                        </m:sSupPr>
                        <m:e>
                          <m:r>
                            <a:rPr lang="en-US" sz="2000" b="1" i="1" dirty="0" smtClean="0">
                              <a:solidFill>
                                <a:srgbClr val="FF0000"/>
                              </a:solidFill>
                              <a:latin typeface="Cambria Math" panose="02040503050406030204" pitchFamily="18" charset="0"/>
                            </a:rPr>
                            <m:t>𝒙</m:t>
                          </m:r>
                        </m:e>
                        <m:sup>
                          <m:r>
                            <a:rPr lang="en-US" sz="2000" i="1" dirty="0" smtClean="0">
                              <a:solidFill>
                                <a:srgbClr val="FF0000"/>
                              </a:solidFill>
                              <a:latin typeface="Cambria Math" panose="02040503050406030204" pitchFamily="18" charset="0"/>
                            </a:rPr>
                            <m:t>4</m:t>
                          </m:r>
                        </m:sup>
                      </m:sSup>
                      <m:r>
                        <a:rPr lang="en-US" sz="2000" i="1" dirty="0" smtClean="0">
                          <a:solidFill>
                            <a:srgbClr val="FF0000"/>
                          </a:solidFill>
                          <a:latin typeface="Cambria Math" panose="02040503050406030204" pitchFamily="18" charset="0"/>
                        </a:rPr>
                        <m:t> </m:t>
                      </m:r>
                    </m:oMath>
                  </m:oMathPara>
                </a14:m>
                <a:endParaRPr lang="en-US" sz="2000" dirty="0"/>
              </a:p>
              <a:p>
                <a:r>
                  <a:rPr lang="en-US" dirty="0"/>
                  <a:t>(here </a:t>
                </a:r>
                <a14:m>
                  <m:oMath xmlns:m="http://schemas.openxmlformats.org/officeDocument/2006/math">
                    <m:r>
                      <a:rPr lang="en-US" i="1" dirty="0" smtClean="0">
                        <a:latin typeface="Cambria Math" panose="02040503050406030204" pitchFamily="18" charset="0"/>
                      </a:rPr>
                      <m:t>𝑟</m:t>
                    </m:r>
                    <m:r>
                      <a:rPr lang="en-US" i="1" dirty="0" smtClean="0">
                        <a:latin typeface="Cambria Math" panose="02040503050406030204" pitchFamily="18" charset="0"/>
                      </a:rPr>
                      <m:t>=1)</m:t>
                    </m:r>
                  </m:oMath>
                </a14:m>
                <a:endParaRPr lang="en-US" dirty="0"/>
              </a:p>
              <a:p>
                <a:r>
                  <a:rPr lang="en-US" dirty="0"/>
                  <a:t>In general, the weight vector </a:t>
                </a:r>
                <a14:m>
                  <m:oMath xmlns:m="http://schemas.openxmlformats.org/officeDocument/2006/math">
                    <m:r>
                      <a:rPr lang="en-US" b="1" i="1" dirty="0" smtClean="0">
                        <a:latin typeface="Cambria Math" panose="02040503050406030204" pitchFamily="18" charset="0"/>
                      </a:rPr>
                      <m:t>𝒘</m:t>
                    </m:r>
                    <m:r>
                      <a:rPr lang="en-US" b="1" i="1" dirty="0" smtClean="0">
                        <a:latin typeface="Cambria Math" panose="02040503050406030204" pitchFamily="18" charset="0"/>
                      </a:rPr>
                      <m:t> </m:t>
                    </m:r>
                  </m:oMath>
                </a14:m>
                <a:r>
                  <a:rPr lang="en-US" dirty="0"/>
                  <a:t>can be written as a linear combination of examples: </a:t>
                </a:r>
              </a:p>
              <a:p>
                <a:pPr marL="0" indent="0">
                  <a:buNone/>
                </a:pPr>
                <a:r>
                  <a:rPr lang="en-US" dirty="0"/>
                  <a:t>                               </a:t>
                </a:r>
                <a14:m>
                  <m:oMath xmlns:m="http://schemas.openxmlformats.org/officeDocument/2006/math">
                    <m:r>
                      <a:rPr lang="en-US" b="1" i="1" dirty="0" smtClean="0">
                        <a:latin typeface="Cambria Math" panose="02040503050406030204" pitchFamily="18" charset="0"/>
                      </a:rPr>
                      <m:t>𝒘</m:t>
                    </m:r>
                    <m:r>
                      <a:rPr lang="en-US" i="1" dirty="0" smtClean="0">
                        <a:latin typeface="Cambria Math" panose="02040503050406030204" pitchFamily="18" charset="0"/>
                      </a:rPr>
                      <m:t> = </m:t>
                    </m:r>
                    <m:sSubSup>
                      <m:sSubSupPr>
                        <m:ctrlPr>
                          <a:rPr lang="en-US" b="0" i="1" dirty="0" smtClean="0">
                            <a:latin typeface="Cambria Math" panose="02040503050406030204" pitchFamily="18" charset="0"/>
                            <a:sym typeface="Symbol" pitchFamily="18" charset="2"/>
                          </a:rPr>
                        </m:ctrlPr>
                      </m:sSubSupPr>
                      <m:e>
                        <m:r>
                          <a:rPr lang="en-US" i="1" dirty="0">
                            <a:latin typeface="Cambria Math" panose="02040503050406030204" pitchFamily="18" charset="0"/>
                            <a:sym typeface="Symbol" pitchFamily="18" charset="2"/>
                          </a:rPr>
                          <m:t></m:t>
                        </m:r>
                      </m:e>
                      <m:sub>
                        <m:r>
                          <a:rPr lang="en-US" b="0" i="1" dirty="0" smtClean="0">
                            <a:latin typeface="Cambria Math" panose="02040503050406030204" pitchFamily="18" charset="0"/>
                            <a:sym typeface="Symbol" pitchFamily="18" charset="2"/>
                          </a:rPr>
                          <m:t>1</m:t>
                        </m:r>
                      </m:sub>
                      <m:sup>
                        <m:r>
                          <a:rPr lang="en-US" b="0" i="1" dirty="0" smtClean="0">
                            <a:latin typeface="Cambria Math" panose="02040503050406030204" pitchFamily="18" charset="0"/>
                            <a:sym typeface="Symbol" pitchFamily="18" charset="2"/>
                          </a:rPr>
                          <m:t>𝑚</m:t>
                        </m:r>
                      </m:sup>
                    </m:sSubSup>
                    <m:r>
                      <a:rPr lang="en-US" i="1" dirty="0">
                        <a:latin typeface="Cambria Math" panose="02040503050406030204" pitchFamily="18" charset="0"/>
                      </a:rPr>
                      <m:t> </m:t>
                    </m:r>
                    <m:r>
                      <a:rPr lang="en-US" i="1" dirty="0">
                        <a:latin typeface="Cambria Math" panose="02040503050406030204" pitchFamily="18" charset="0"/>
                      </a:rPr>
                      <m:t>𝑟</m:t>
                    </m:r>
                    <m:r>
                      <a:rPr lang="en-US" i="1" dirty="0">
                        <a:latin typeface="Cambria Math" panose="02040503050406030204" pitchFamily="18" charset="0"/>
                      </a:rPr>
                      <m:t> </m:t>
                    </m:r>
                    <m:sSub>
                      <m:sSubPr>
                        <m:ctrlPr>
                          <a:rPr lang="en-US" b="0" i="1" dirty="0" smtClean="0">
                            <a:latin typeface="Cambria Math" panose="02040503050406030204" pitchFamily="18" charset="0"/>
                          </a:rPr>
                        </m:ctrlPr>
                      </m:sSubPr>
                      <m:e>
                        <m:r>
                          <a:rPr lang="el-GR" i="1" dirty="0">
                            <a:latin typeface="Cambria Math" panose="02040503050406030204" pitchFamily="18" charset="0"/>
                          </a:rPr>
                          <m:t>𝛼</m:t>
                        </m:r>
                      </m:e>
                      <m:sub>
                        <m:r>
                          <a:rPr lang="en-US" i="1" dirty="0">
                            <a:latin typeface="Cambria Math" panose="02040503050406030204" pitchFamily="18" charset="0"/>
                          </a:rPr>
                          <m:t>𝑖</m:t>
                        </m:r>
                      </m:sub>
                    </m:sSub>
                    <m:r>
                      <a:rPr lang="en-US" i="1" dirty="0">
                        <a:latin typeface="Cambria Math" panose="02040503050406030204" pitchFamily="18" charset="0"/>
                      </a:rPr>
                      <m:t> </m:t>
                    </m:r>
                    <m:sSub>
                      <m:sSubPr>
                        <m:ctrlPr>
                          <a:rPr lang="en-US" b="0" i="1" dirty="0" smtClean="0">
                            <a:latin typeface="Cambria Math" panose="02040503050406030204" pitchFamily="18" charset="0"/>
                          </a:rPr>
                        </m:ctrlPr>
                      </m:sSubPr>
                      <m:e>
                        <m:r>
                          <a:rPr lang="en-US" i="1" dirty="0" err="1">
                            <a:latin typeface="Cambria Math" panose="02040503050406030204" pitchFamily="18" charset="0"/>
                          </a:rPr>
                          <m:t>𝑦</m:t>
                        </m:r>
                      </m:e>
                      <m:sub>
                        <m:r>
                          <a:rPr lang="en-US" i="1" dirty="0" err="1">
                            <a:latin typeface="Cambria Math" panose="02040503050406030204" pitchFamily="18" charset="0"/>
                          </a:rPr>
                          <m:t>𝑖</m:t>
                        </m:r>
                      </m:sub>
                    </m:sSub>
                    <m:r>
                      <a:rPr lang="en-US" i="1" dirty="0">
                        <a:latin typeface="Cambria Math" panose="02040503050406030204" pitchFamily="18" charset="0"/>
                      </a:rPr>
                      <m:t> </m:t>
                    </m:r>
                    <m:sSup>
                      <m:sSupPr>
                        <m:ctrlPr>
                          <a:rPr lang="en-US" b="1" i="1" dirty="0" smtClean="0">
                            <a:latin typeface="Cambria Math" panose="02040503050406030204" pitchFamily="18" charset="0"/>
                          </a:rPr>
                        </m:ctrlPr>
                      </m:sSupPr>
                      <m:e>
                        <m:r>
                          <a:rPr lang="en-US" b="1" i="1" dirty="0">
                            <a:latin typeface="Cambria Math" panose="02040503050406030204" pitchFamily="18" charset="0"/>
                          </a:rPr>
                          <m:t>𝒙</m:t>
                        </m:r>
                      </m:e>
                      <m:sup>
                        <m:r>
                          <a:rPr lang="en-US" i="1" dirty="0">
                            <a:latin typeface="Cambria Math" panose="02040503050406030204" pitchFamily="18" charset="0"/>
                          </a:rPr>
                          <m:t>𝑖</m:t>
                        </m:r>
                      </m:sup>
                    </m:sSup>
                  </m:oMath>
                </a14:m>
                <a:endParaRPr lang="en-US" dirty="0"/>
              </a:p>
              <a:p>
                <a:r>
                  <a:rPr lang="en-US" dirty="0"/>
                  <a:t>Where </a:t>
                </a:r>
                <a14:m>
                  <m:oMath xmlns:m="http://schemas.openxmlformats.org/officeDocument/2006/math">
                    <m:sSub>
                      <m:sSubPr>
                        <m:ctrlPr>
                          <a:rPr lang="en-US" b="0" i="1" dirty="0" smtClean="0">
                            <a:latin typeface="Cambria Math" panose="02040503050406030204" pitchFamily="18" charset="0"/>
                          </a:rPr>
                        </m:ctrlPr>
                      </m:sSubPr>
                      <m:e>
                        <m:r>
                          <a:rPr lang="el-GR" i="1" dirty="0" smtClean="0">
                            <a:latin typeface="Cambria Math" panose="02040503050406030204" pitchFamily="18" charset="0"/>
                          </a:rPr>
                          <m:t>𝛼</m:t>
                        </m:r>
                      </m:e>
                      <m:sub>
                        <m:r>
                          <a:rPr lang="en-US" i="1" dirty="0">
                            <a:latin typeface="Cambria Math" panose="02040503050406030204" pitchFamily="18" charset="0"/>
                          </a:rPr>
                          <m:t>𝑖</m:t>
                        </m:r>
                      </m:sub>
                    </m:sSub>
                    <m:r>
                      <a:rPr lang="en-US" i="1" dirty="0">
                        <a:latin typeface="Cambria Math" panose="02040503050406030204" pitchFamily="18" charset="0"/>
                      </a:rPr>
                      <m:t> </m:t>
                    </m:r>
                  </m:oMath>
                </a14:m>
                <a:r>
                  <a:rPr lang="en-US" dirty="0"/>
                  <a:t>is the number of mistakes made on </a:t>
                </a:r>
                <a14:m>
                  <m:oMath xmlns:m="http://schemas.openxmlformats.org/officeDocument/2006/math">
                    <m:sSup>
                      <m:sSupPr>
                        <m:ctrlPr>
                          <a:rPr lang="en-US" b="0" i="1" dirty="0" smtClean="0">
                            <a:latin typeface="Cambria Math" panose="02040503050406030204" pitchFamily="18" charset="0"/>
                          </a:rPr>
                        </m:ctrlPr>
                      </m:sSupPr>
                      <m:e>
                        <m:r>
                          <a:rPr lang="en-US" b="1" i="1" dirty="0" smtClean="0">
                            <a:latin typeface="Cambria Math" panose="02040503050406030204" pitchFamily="18" charset="0"/>
                          </a:rPr>
                          <m:t>𝒙</m:t>
                        </m:r>
                      </m:e>
                      <m:sup>
                        <m:r>
                          <a:rPr lang="en-US" i="1" dirty="0" smtClean="0">
                            <a:latin typeface="Cambria Math" panose="02040503050406030204" pitchFamily="18" charset="0"/>
                          </a:rPr>
                          <m:t>𝑖</m:t>
                        </m:r>
                      </m:sup>
                    </m:sSup>
                  </m:oMath>
                </a14:m>
                <a:r>
                  <a:rPr lang="en-US" dirty="0"/>
                  <a:t>.</a:t>
                </a:r>
              </a:p>
            </p:txBody>
          </p:sp>
        </mc:Choice>
        <mc:Fallback xmlns="">
          <p:sp>
            <p:nvSpPr>
              <p:cNvPr id="99332" name="Rectangle 4"/>
              <p:cNvSpPr>
                <a:spLocks noGrp="1" noRot="1" noChangeAspect="1" noMove="1" noResize="1" noEditPoints="1" noAdjustHandles="1" noChangeArrowheads="1" noChangeShapeType="1" noTextEdit="1"/>
              </p:cNvSpPr>
              <p:nvPr>
                <p:ph idx="1"/>
              </p:nvPr>
            </p:nvSpPr>
            <p:spPr>
              <a:xfrm>
                <a:off x="430464" y="2425149"/>
                <a:ext cx="8229600" cy="2273850"/>
              </a:xfrm>
              <a:blipFill>
                <a:blip r:embed="rId3"/>
                <a:stretch>
                  <a:fillRect l="-370" t="-2949" r="-1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9336" name="Rectangle 8"/>
              <p:cNvSpPr>
                <a:spLocks noChangeArrowheads="1"/>
              </p:cNvSpPr>
              <p:nvPr/>
            </p:nvSpPr>
            <p:spPr bwMode="auto">
              <a:xfrm>
                <a:off x="6276975" y="905874"/>
                <a:ext cx="2686050" cy="1015663"/>
              </a:xfrm>
              <a:prstGeom prst="rect">
                <a:avLst/>
              </a:prstGeom>
              <a:solidFill>
                <a:srgbClr val="FFFFCC"/>
              </a:solidFill>
              <a:ln w="9525">
                <a:solidFill>
                  <a:srgbClr val="FF9933"/>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a:spAutoFit/>
              </a:bodyPr>
              <a:lstStyle/>
              <a:p>
                <a:r>
                  <a:rPr lang="en-US" sz="1500" dirty="0"/>
                  <a:t>Note: We care about the dot product: </a:t>
                </a:r>
                <a14:m>
                  <m:oMath xmlns:m="http://schemas.openxmlformats.org/officeDocument/2006/math">
                    <m:r>
                      <a:rPr lang="en-US" sz="1500" i="1" dirty="0" smtClean="0">
                        <a:latin typeface="Cambria Math" panose="02040503050406030204" pitchFamily="18" charset="0"/>
                      </a:rPr>
                      <m:t>𝑓</m:t>
                    </m:r>
                    <m:r>
                      <a:rPr lang="en-US" sz="1500" i="1" dirty="0" smtClean="0">
                        <a:latin typeface="Cambria Math" panose="02040503050406030204" pitchFamily="18" charset="0"/>
                      </a:rPr>
                      <m:t>(</m:t>
                    </m:r>
                    <m:r>
                      <a:rPr lang="en-US" sz="1500" b="1" i="1" dirty="0" smtClean="0">
                        <a:solidFill>
                          <a:srgbClr val="0000FF"/>
                        </a:solidFill>
                        <a:latin typeface="Cambria Math" panose="02040503050406030204" pitchFamily="18" charset="0"/>
                      </a:rPr>
                      <m:t>𝒙</m:t>
                    </m:r>
                    <m:r>
                      <a:rPr lang="en-US" sz="1500" i="1" dirty="0" smtClean="0">
                        <a:latin typeface="Cambria Math" panose="02040503050406030204" pitchFamily="18" charset="0"/>
                      </a:rPr>
                      <m:t>) = </m:t>
                    </m:r>
                    <m:r>
                      <a:rPr lang="en-US" sz="1500" b="1" i="1" dirty="0" smtClean="0">
                        <a:latin typeface="Cambria Math" panose="02040503050406030204" pitchFamily="18" charset="0"/>
                      </a:rPr>
                      <m:t>𝒘</m:t>
                    </m:r>
                    <m:r>
                      <a:rPr lang="en-US" sz="1500" i="1" baseline="30000" dirty="0">
                        <a:latin typeface="Cambria Math" panose="02040503050406030204" pitchFamily="18" charset="0"/>
                      </a:rPr>
                      <m:t>𝑇</m:t>
                    </m:r>
                    <m:r>
                      <a:rPr lang="en-US" sz="1500" i="1" dirty="0">
                        <a:latin typeface="Cambria Math" panose="02040503050406030204" pitchFamily="18" charset="0"/>
                      </a:rPr>
                      <m:t> </m:t>
                    </m:r>
                    <m:r>
                      <a:rPr lang="en-US" sz="1500" b="1" i="1" dirty="0" smtClean="0">
                        <a:solidFill>
                          <a:srgbClr val="0000FF"/>
                        </a:solidFill>
                        <a:latin typeface="Cambria Math" panose="02040503050406030204" pitchFamily="18" charset="0"/>
                      </a:rPr>
                      <m:t>𝒙</m:t>
                    </m:r>
                    <m:r>
                      <a:rPr lang="en-US" sz="1500" i="1" dirty="0">
                        <a:latin typeface="Cambria Math" panose="02040503050406030204" pitchFamily="18" charset="0"/>
                      </a:rPr>
                      <m:t> =</m:t>
                    </m:r>
                  </m:oMath>
                </a14:m>
                <a:endParaRPr lang="en-US" sz="1500" dirty="0"/>
              </a:p>
              <a:p>
                <a:pPr/>
                <a14:m>
                  <m:oMathPara xmlns:m="http://schemas.openxmlformats.org/officeDocument/2006/math">
                    <m:oMathParaPr>
                      <m:jc m:val="centerGroup"/>
                    </m:oMathParaPr>
                    <m:oMath xmlns:m="http://schemas.openxmlformats.org/officeDocument/2006/math">
                      <m:r>
                        <a:rPr lang="en-US" sz="1500" i="1" dirty="0" smtClean="0">
                          <a:latin typeface="Cambria Math" panose="02040503050406030204" pitchFamily="18" charset="0"/>
                        </a:rPr>
                        <m:t>  	    = (</m:t>
                      </m:r>
                      <m:sSubSup>
                        <m:sSubSupPr>
                          <m:ctrlPr>
                            <a:rPr lang="en-US" sz="1500" b="0" i="1" dirty="0" smtClean="0">
                              <a:latin typeface="Cambria Math" panose="02040503050406030204" pitchFamily="18" charset="0"/>
                              <a:sym typeface="Symbol" pitchFamily="18" charset="2"/>
                            </a:rPr>
                          </m:ctrlPr>
                        </m:sSubSupPr>
                        <m:e>
                          <m:r>
                            <a:rPr lang="en-US" sz="1500" i="1" dirty="0">
                              <a:latin typeface="Cambria Math" panose="02040503050406030204" pitchFamily="18" charset="0"/>
                              <a:sym typeface="Symbol" pitchFamily="18" charset="2"/>
                            </a:rPr>
                            <m:t></m:t>
                          </m:r>
                        </m:e>
                        <m:sub>
                          <m:r>
                            <a:rPr lang="en-US" sz="1500" b="0" i="1" dirty="0" smtClean="0">
                              <a:latin typeface="Cambria Math" panose="02040503050406030204" pitchFamily="18" charset="0"/>
                              <a:sym typeface="Symbol" pitchFamily="18" charset="2"/>
                            </a:rPr>
                            <m:t>1</m:t>
                          </m:r>
                        </m:sub>
                        <m:sup>
                          <m:r>
                            <a:rPr lang="en-US" sz="1500" b="0" i="1" dirty="0" smtClean="0">
                              <a:latin typeface="Cambria Math" panose="02040503050406030204" pitchFamily="18" charset="0"/>
                              <a:sym typeface="Symbol" pitchFamily="18" charset="2"/>
                            </a:rPr>
                            <m:t>𝑚</m:t>
                          </m:r>
                        </m:sup>
                      </m:sSubSup>
                      <m:r>
                        <a:rPr lang="en-US" sz="1500" i="1" dirty="0">
                          <a:latin typeface="Cambria Math" panose="02040503050406030204" pitchFamily="18" charset="0"/>
                        </a:rPr>
                        <m:t>𝑟</m:t>
                      </m:r>
                      <m:r>
                        <a:rPr lang="el-GR" sz="1500" i="1" dirty="0">
                          <a:latin typeface="Cambria Math" panose="02040503050406030204" pitchFamily="18" charset="0"/>
                        </a:rPr>
                        <m:t> </m:t>
                      </m:r>
                      <m:r>
                        <a:rPr lang="el-GR" sz="1500" i="1" dirty="0">
                          <a:latin typeface="Cambria Math" panose="02040503050406030204" pitchFamily="18" charset="0"/>
                        </a:rPr>
                        <m:t>𝛼</m:t>
                      </m:r>
                      <m:r>
                        <a:rPr lang="en-US" sz="1500" i="1" baseline="-25000" dirty="0">
                          <a:latin typeface="Cambria Math" panose="02040503050406030204" pitchFamily="18" charset="0"/>
                        </a:rPr>
                        <m:t>𝑖</m:t>
                      </m:r>
                      <m:r>
                        <a:rPr lang="en-US" sz="1500" i="1" dirty="0">
                          <a:latin typeface="Cambria Math" panose="02040503050406030204" pitchFamily="18" charset="0"/>
                        </a:rPr>
                        <m:t> </m:t>
                      </m:r>
                      <m:r>
                        <a:rPr lang="en-US" sz="1500" i="1" dirty="0" err="1">
                          <a:latin typeface="Cambria Math" panose="02040503050406030204" pitchFamily="18" charset="0"/>
                        </a:rPr>
                        <m:t>𝑦</m:t>
                      </m:r>
                      <m:r>
                        <a:rPr lang="en-US" sz="1500" i="1" baseline="-25000" dirty="0" err="1">
                          <a:latin typeface="Cambria Math" panose="02040503050406030204" pitchFamily="18" charset="0"/>
                        </a:rPr>
                        <m:t>𝑖</m:t>
                      </m:r>
                      <m:r>
                        <a:rPr lang="en-US" sz="1500" i="1" dirty="0">
                          <a:latin typeface="Cambria Math" panose="02040503050406030204" pitchFamily="18" charset="0"/>
                        </a:rPr>
                        <m:t> </m:t>
                      </m:r>
                      <m:r>
                        <a:rPr lang="en-US" sz="1500" b="1" i="1" dirty="0">
                          <a:latin typeface="Cambria Math" panose="02040503050406030204" pitchFamily="18" charset="0"/>
                        </a:rPr>
                        <m:t>𝒙</m:t>
                      </m:r>
                      <m:r>
                        <a:rPr lang="en-US" sz="1500" i="1" baseline="30000" dirty="0">
                          <a:latin typeface="Cambria Math" panose="02040503050406030204" pitchFamily="18" charset="0"/>
                        </a:rPr>
                        <m:t>𝑖</m:t>
                      </m:r>
                      <m:r>
                        <a:rPr lang="en-US" sz="1500" i="1" dirty="0">
                          <a:latin typeface="Cambria Math" panose="02040503050406030204" pitchFamily="18" charset="0"/>
                        </a:rPr>
                        <m:t>)</m:t>
                      </m:r>
                      <m:r>
                        <a:rPr lang="en-US" sz="1500" i="1" baseline="30000" dirty="0">
                          <a:latin typeface="Cambria Math" panose="02040503050406030204" pitchFamily="18" charset="0"/>
                        </a:rPr>
                        <m:t>𝑇</m:t>
                      </m:r>
                      <m:r>
                        <a:rPr lang="en-US" sz="1500" i="1" dirty="0">
                          <a:latin typeface="Cambria Math" panose="02040503050406030204" pitchFamily="18" charset="0"/>
                        </a:rPr>
                        <m:t> </m:t>
                      </m:r>
                      <m:r>
                        <a:rPr lang="en-US" sz="1500" b="1" i="1" dirty="0" smtClean="0">
                          <a:solidFill>
                            <a:srgbClr val="0000FF"/>
                          </a:solidFill>
                          <a:latin typeface="Cambria Math" panose="02040503050406030204" pitchFamily="18" charset="0"/>
                        </a:rPr>
                        <m:t>𝒙</m:t>
                      </m:r>
                      <m:r>
                        <a:rPr lang="en-US" sz="1500" i="1" dirty="0">
                          <a:latin typeface="Cambria Math" panose="02040503050406030204" pitchFamily="18" charset="0"/>
                        </a:rPr>
                        <m:t>            </m:t>
                      </m:r>
                    </m:oMath>
                  </m:oMathPara>
                </a14:m>
                <a:endParaRPr lang="en-US" sz="1500" dirty="0"/>
              </a:p>
              <a:p>
                <a:pPr/>
                <a14:m>
                  <m:oMathPara xmlns:m="http://schemas.openxmlformats.org/officeDocument/2006/math">
                    <m:oMathParaPr>
                      <m:jc m:val="centerGroup"/>
                    </m:oMathParaPr>
                    <m:oMath xmlns:m="http://schemas.openxmlformats.org/officeDocument/2006/math">
                      <m:r>
                        <a:rPr lang="en-US" sz="1500" i="1" dirty="0" smtClean="0">
                          <a:latin typeface="Cambria Math" panose="02040503050406030204" pitchFamily="18" charset="0"/>
                        </a:rPr>
                        <m:t>   = </m:t>
                      </m:r>
                      <m:sSubSup>
                        <m:sSubSupPr>
                          <m:ctrlPr>
                            <a:rPr lang="en-US" sz="1500" b="0" i="1" dirty="0" smtClean="0">
                              <a:latin typeface="Cambria Math" panose="02040503050406030204" pitchFamily="18" charset="0"/>
                              <a:sym typeface="Symbol" pitchFamily="18" charset="2"/>
                            </a:rPr>
                          </m:ctrlPr>
                        </m:sSubSupPr>
                        <m:e>
                          <m:r>
                            <a:rPr lang="en-US" sz="1500" i="1" dirty="0">
                              <a:latin typeface="Cambria Math" panose="02040503050406030204" pitchFamily="18" charset="0"/>
                              <a:sym typeface="Symbol" pitchFamily="18" charset="2"/>
                            </a:rPr>
                            <m:t></m:t>
                          </m:r>
                        </m:e>
                        <m:sub>
                          <m:r>
                            <a:rPr lang="en-US" sz="1500" b="0" i="1" dirty="0" smtClean="0">
                              <a:latin typeface="Cambria Math" panose="02040503050406030204" pitchFamily="18" charset="0"/>
                              <a:sym typeface="Symbol" pitchFamily="18" charset="2"/>
                            </a:rPr>
                            <m:t>1</m:t>
                          </m:r>
                        </m:sub>
                        <m:sup>
                          <m:r>
                            <a:rPr lang="en-US" sz="1500" b="0" i="1" dirty="0" smtClean="0">
                              <a:latin typeface="Cambria Math" panose="02040503050406030204" pitchFamily="18" charset="0"/>
                              <a:sym typeface="Symbol" pitchFamily="18" charset="2"/>
                            </a:rPr>
                            <m:t>𝑚</m:t>
                          </m:r>
                        </m:sup>
                      </m:sSubSup>
                      <m:r>
                        <a:rPr lang="en-US" sz="1500" i="1" dirty="0">
                          <a:latin typeface="Cambria Math" panose="02040503050406030204" pitchFamily="18" charset="0"/>
                        </a:rPr>
                        <m:t> </m:t>
                      </m:r>
                      <m:r>
                        <a:rPr lang="en-US" sz="1500" i="1" dirty="0">
                          <a:latin typeface="Cambria Math" panose="02040503050406030204" pitchFamily="18" charset="0"/>
                        </a:rPr>
                        <m:t>𝑟</m:t>
                      </m:r>
                      <m:r>
                        <a:rPr lang="el-GR" sz="1500" i="1" dirty="0">
                          <a:latin typeface="Cambria Math" panose="02040503050406030204" pitchFamily="18" charset="0"/>
                        </a:rPr>
                        <m:t> </m:t>
                      </m:r>
                      <m:r>
                        <a:rPr lang="el-GR" sz="1500" i="1" dirty="0">
                          <a:latin typeface="Cambria Math" panose="02040503050406030204" pitchFamily="18" charset="0"/>
                        </a:rPr>
                        <m:t>𝛼</m:t>
                      </m:r>
                      <m:r>
                        <a:rPr lang="en-US" sz="1500" i="1" baseline="-25000" dirty="0">
                          <a:latin typeface="Cambria Math" panose="02040503050406030204" pitchFamily="18" charset="0"/>
                        </a:rPr>
                        <m:t>𝑖</m:t>
                      </m:r>
                      <m:r>
                        <a:rPr lang="en-US" sz="1500" i="1" dirty="0">
                          <a:latin typeface="Cambria Math" panose="02040503050406030204" pitchFamily="18" charset="0"/>
                        </a:rPr>
                        <m:t> </m:t>
                      </m:r>
                      <m:r>
                        <a:rPr lang="en-US" sz="1500" i="1" dirty="0" err="1">
                          <a:latin typeface="Cambria Math" panose="02040503050406030204" pitchFamily="18" charset="0"/>
                        </a:rPr>
                        <m:t>𝑦</m:t>
                      </m:r>
                      <m:r>
                        <a:rPr lang="en-US" sz="1500" i="1" baseline="-25000" dirty="0" err="1">
                          <a:latin typeface="Cambria Math" panose="02040503050406030204" pitchFamily="18" charset="0"/>
                        </a:rPr>
                        <m:t>𝑖</m:t>
                      </m:r>
                      <m:r>
                        <a:rPr lang="en-US" sz="1500" i="1" dirty="0">
                          <a:latin typeface="Cambria Math" panose="02040503050406030204" pitchFamily="18" charset="0"/>
                        </a:rPr>
                        <m:t> (</m:t>
                      </m:r>
                      <m:r>
                        <a:rPr lang="en-US" sz="1500" b="1" i="1" dirty="0" err="1">
                          <a:latin typeface="Cambria Math" panose="02040503050406030204" pitchFamily="18" charset="0"/>
                        </a:rPr>
                        <m:t>𝒙</m:t>
                      </m:r>
                      <m:r>
                        <a:rPr lang="en-US" sz="1500" i="1" baseline="30000" dirty="0" err="1">
                          <a:latin typeface="Cambria Math" panose="02040503050406030204" pitchFamily="18" charset="0"/>
                        </a:rPr>
                        <m:t>𝑖𝑇</m:t>
                      </m:r>
                      <m:r>
                        <a:rPr lang="en-US" sz="1500" i="1" dirty="0">
                          <a:latin typeface="Cambria Math" panose="02040503050406030204" pitchFamily="18" charset="0"/>
                        </a:rPr>
                        <m:t> </m:t>
                      </m:r>
                      <m:r>
                        <a:rPr lang="en-US" sz="1500" b="1" i="1" dirty="0" smtClean="0">
                          <a:solidFill>
                            <a:srgbClr val="0000FF"/>
                          </a:solidFill>
                          <a:latin typeface="Cambria Math" panose="02040503050406030204" pitchFamily="18" charset="0"/>
                        </a:rPr>
                        <m:t>𝒙</m:t>
                      </m:r>
                      <m:r>
                        <a:rPr lang="en-US" sz="1500" i="1" dirty="0">
                          <a:latin typeface="Cambria Math" panose="02040503050406030204" pitchFamily="18" charset="0"/>
                        </a:rPr>
                        <m:t>) </m:t>
                      </m:r>
                    </m:oMath>
                  </m:oMathPara>
                </a14:m>
                <a:endParaRPr lang="en-US" sz="1500" dirty="0"/>
              </a:p>
            </p:txBody>
          </p:sp>
        </mc:Choice>
        <mc:Fallback xmlns="">
          <p:sp>
            <p:nvSpPr>
              <p:cNvPr id="99336" name="Rectangle 8"/>
              <p:cNvSpPr>
                <a:spLocks noRot="1" noChangeAspect="1" noMove="1" noResize="1" noEditPoints="1" noAdjustHandles="1" noChangeArrowheads="1" noChangeShapeType="1" noTextEdit="1"/>
              </p:cNvSpPr>
              <p:nvPr/>
            </p:nvSpPr>
            <p:spPr bwMode="auto">
              <a:xfrm>
                <a:off x="6276975" y="905874"/>
                <a:ext cx="2686050" cy="1015663"/>
              </a:xfrm>
              <a:prstGeom prst="rect">
                <a:avLst/>
              </a:prstGeom>
              <a:blipFill>
                <a:blip r:embed="rId4"/>
                <a:stretch>
                  <a:fillRect l="-679" t="-1190" b="-2976"/>
                </a:stretch>
              </a:blipFill>
              <a:ln w="9525">
                <a:solidFill>
                  <a:srgbClr val="FF99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1178609" y="841792"/>
                <a:ext cx="6172200" cy="1450654"/>
              </a:xfrm>
              <a:prstGeom prst="rect">
                <a:avLst/>
              </a:prstGeom>
            </p:spPr>
            <p:txBody>
              <a:bodyPr wrap="square">
                <a:spAutoFit/>
              </a:bodyPr>
              <a:lstStyle/>
              <a:p>
                <a:pPr algn="ctr">
                  <a:buNone/>
                </a:pPr>
                <a:r>
                  <a:rPr lang="en-US" sz="1500" dirty="0"/>
                  <a:t>Examples </a:t>
                </a:r>
                <a14:m>
                  <m:oMath xmlns:m="http://schemas.openxmlformats.org/officeDocument/2006/math">
                    <m:r>
                      <a:rPr lang="en-US" sz="1500" b="1" i="1" dirty="0" smtClean="0">
                        <a:latin typeface="Cambria Math" panose="02040503050406030204" pitchFamily="18" charset="0"/>
                      </a:rPr>
                      <m:t>𝒙</m:t>
                    </m:r>
                    <m:r>
                      <a:rPr lang="en-US" sz="1500" i="1" dirty="0" smtClean="0">
                        <a:latin typeface="Cambria Math" panose="02040503050406030204" pitchFamily="18" charset="0"/>
                      </a:rPr>
                      <m:t> </m:t>
                    </m:r>
                    <m:r>
                      <a:rPr lang="en-US" sz="1500" i="1" dirty="0">
                        <a:latin typeface="Cambria Math" panose="02040503050406030204" pitchFamily="18" charset="0"/>
                        <a:sym typeface="Symbol" pitchFamily="18" charset="2"/>
                      </a:rPr>
                      <m:t> {0,1}</m:t>
                    </m:r>
                    <m:r>
                      <a:rPr lang="en-US" sz="1500" i="1" baseline="30000" dirty="0">
                        <a:latin typeface="Cambria Math" panose="02040503050406030204" pitchFamily="18" charset="0"/>
                        <a:sym typeface="Symbol" pitchFamily="18" charset="2"/>
                      </a:rPr>
                      <m:t>𝑁</m:t>
                    </m:r>
                    <m:r>
                      <a:rPr lang="en-US" sz="1500" i="1" dirty="0">
                        <a:latin typeface="Cambria Math" panose="02040503050406030204" pitchFamily="18" charset="0"/>
                      </a:rPr>
                      <m:t> </m:t>
                    </m:r>
                  </m:oMath>
                </a14:m>
                <a:r>
                  <a:rPr lang="en-US" sz="1500" dirty="0"/>
                  <a:t>;  Learned hypothesis </a:t>
                </a:r>
                <a14:m>
                  <m:oMath xmlns:m="http://schemas.openxmlformats.org/officeDocument/2006/math">
                    <m:r>
                      <a:rPr lang="en-US" sz="1500" b="1" i="1" dirty="0" smtClean="0">
                        <a:latin typeface="Cambria Math" panose="02040503050406030204" pitchFamily="18" charset="0"/>
                      </a:rPr>
                      <m:t>𝒘</m:t>
                    </m:r>
                    <m:r>
                      <a:rPr lang="en-US" sz="1500" i="1" dirty="0" smtClean="0">
                        <a:latin typeface="Cambria Math" panose="02040503050406030204" pitchFamily="18" charset="0"/>
                      </a:rPr>
                      <m:t> </m:t>
                    </m:r>
                    <m:r>
                      <a:rPr lang="en-US" sz="1500" i="1" dirty="0">
                        <a:latin typeface="Cambria Math" panose="02040503050406030204" pitchFamily="18" charset="0"/>
                        <a:sym typeface="Symbol" pitchFamily="18" charset="2"/>
                      </a:rPr>
                      <m:t> </m:t>
                    </m:r>
                    <m:r>
                      <a:rPr lang="en-US" sz="1500" b="1" i="1" dirty="0">
                        <a:latin typeface="Cambria Math" panose="02040503050406030204" pitchFamily="18" charset="0"/>
                        <a:sym typeface="Symbol" pitchFamily="18" charset="2"/>
                      </a:rPr>
                      <m:t>𝑹</m:t>
                    </m:r>
                    <m:r>
                      <a:rPr lang="en-US" sz="1500" i="1" baseline="30000" dirty="0">
                        <a:latin typeface="Cambria Math" panose="02040503050406030204" pitchFamily="18" charset="0"/>
                        <a:sym typeface="Symbol" pitchFamily="18" charset="2"/>
                      </a:rPr>
                      <m:t>𝑁</m:t>
                    </m:r>
                    <m:r>
                      <a:rPr lang="en-US" sz="1500" i="1" dirty="0">
                        <a:latin typeface="Cambria Math" panose="02040503050406030204" pitchFamily="18" charset="0"/>
                      </a:rPr>
                      <m:t> </m:t>
                    </m:r>
                  </m:oMath>
                </a14:m>
                <a:endParaRPr lang="en-US" sz="1500" i="1" dirty="0">
                  <a:latin typeface="Arial" pitchFamily="34" charset="0"/>
                </a:endParaRPr>
              </a:p>
              <a:p>
                <a:pPr algn="ctr">
                  <a:buNone/>
                </a:pPr>
                <a14:m>
                  <m:oMath xmlns:m="http://schemas.openxmlformats.org/officeDocument/2006/math">
                    <m:r>
                      <a:rPr lang="en-US" i="1" dirty="0" smtClean="0">
                        <a:latin typeface="Cambria Math" panose="02040503050406030204" pitchFamily="18" charset="0"/>
                      </a:rPr>
                      <m:t>𝑓</m:t>
                    </m:r>
                    <m:r>
                      <a:rPr lang="en-US" i="1" dirty="0" smtClean="0">
                        <a:latin typeface="Cambria Math" panose="02040503050406030204" pitchFamily="18" charset="0"/>
                      </a:rPr>
                      <m:t>(</m:t>
                    </m:r>
                    <m:r>
                      <a:rPr lang="en-US" b="1" i="1" dirty="0" smtClean="0">
                        <a:latin typeface="Cambria Math" panose="02040503050406030204" pitchFamily="18" charset="0"/>
                      </a:rPr>
                      <m:t>𝒙</m:t>
                    </m:r>
                    <m:r>
                      <a:rPr lang="en-US" i="1" dirty="0" smtClean="0">
                        <a:latin typeface="Cambria Math" panose="02040503050406030204" pitchFamily="18" charset="0"/>
                      </a:rPr>
                      <m:t>) = </m:t>
                    </m:r>
                    <m:r>
                      <m:rPr>
                        <m:sty m:val="p"/>
                      </m:rPr>
                      <a:rPr lang="en-US" i="1" dirty="0" err="1">
                        <a:latin typeface="Cambria Math" panose="02040503050406030204" pitchFamily="18" charset="0"/>
                      </a:rPr>
                      <m:t>sgn</m:t>
                    </m:r>
                    <m:r>
                      <a:rPr lang="en-US" i="1" dirty="0">
                        <a:latin typeface="Cambria Math" panose="02040503050406030204" pitchFamily="18" charset="0"/>
                      </a:rPr>
                      <m:t>⁡{</m:t>
                    </m:r>
                    <m:sSup>
                      <m:sSupPr>
                        <m:ctrlPr>
                          <a:rPr lang="pt-BR" i="1">
                            <a:latin typeface="Cambria Math" panose="02040503050406030204" pitchFamily="18" charset="0"/>
                          </a:rPr>
                        </m:ctrlPr>
                      </m:sSupPr>
                      <m:e>
                        <m:r>
                          <a:rPr lang="en-US" b="1" i="1">
                            <a:latin typeface="Cambria Math" panose="02040503050406030204" pitchFamily="18" charset="0"/>
                          </a:rPr>
                          <m:t>𝒘</m:t>
                        </m:r>
                      </m:e>
                      <m:sup>
                        <m:r>
                          <a:rPr lang="en-US" i="1">
                            <a:latin typeface="Cambria Math" panose="02040503050406030204" pitchFamily="18" charset="0"/>
                          </a:rPr>
                          <m:t>𝑇</m:t>
                        </m:r>
                      </m:sup>
                    </m:sSup>
                    <m:r>
                      <a:rPr lang="pt-BR" i="1">
                        <a:latin typeface="Cambria Math" panose="02040503050406030204" pitchFamily="18" charset="0"/>
                        <a:ea typeface="Cambria Math" panose="02040503050406030204" pitchFamily="18" charset="0"/>
                      </a:rPr>
                      <m:t>∙</m:t>
                    </m:r>
                    <m:r>
                      <a:rPr lang="en-US" b="1" i="1">
                        <a:latin typeface="Cambria Math" panose="02040503050406030204" pitchFamily="18" charset="0"/>
                      </a:rPr>
                      <m:t>𝒙</m:t>
                    </m:r>
                  </m:oMath>
                </a14:m>
                <a:r>
                  <a:rPr lang="en-US" dirty="0"/>
                  <a:t>} = </a:t>
                </a:r>
                <a14:m>
                  <m:oMath xmlns:m="http://schemas.openxmlformats.org/officeDocument/2006/math">
                    <m:r>
                      <m:rPr>
                        <m:sty m:val="p"/>
                      </m:rPr>
                      <a:rPr lang="en-US" i="1" dirty="0" smtClean="0">
                        <a:latin typeface="Cambria Math" panose="02040503050406030204" pitchFamily="18" charset="0"/>
                      </a:rPr>
                      <m:t>sgn</m:t>
                    </m:r>
                    <m:r>
                      <a:rPr lang="en-US" i="1" dirty="0">
                        <a:latin typeface="Cambria Math" panose="02040503050406030204" pitchFamily="18" charset="0"/>
                      </a:rPr>
                      <m:t>⁡{</m:t>
                    </m:r>
                    <m:nary>
                      <m:naryPr>
                        <m:chr m:val="∑"/>
                        <m:ctrlPr>
                          <a:rPr lang="pt-BR" i="1">
                            <a:latin typeface="Cambria Math" panose="02040503050406030204" pitchFamily="18" charset="0"/>
                          </a:rPr>
                        </m:ctrlPr>
                      </m:naryPr>
                      <m:sub>
                        <m:r>
                          <m:rPr>
                            <m:brk m:alnAt="23"/>
                          </m:rPr>
                          <a:rPr lang="en-US" i="1">
                            <a:latin typeface="Cambria Math" panose="02040503050406030204" pitchFamily="18" charset="0"/>
                          </a:rPr>
                          <m:t>𝑖</m:t>
                        </m:r>
                        <m:r>
                          <a:rPr lang="pt-BR" i="1">
                            <a:latin typeface="Cambria Math" panose="02040503050406030204" pitchFamily="18" charset="0"/>
                          </a:rPr>
                          <m:t>=</m:t>
                        </m:r>
                        <m:r>
                          <a:rPr lang="en-US" i="1">
                            <a:latin typeface="Cambria Math" panose="02040503050406030204" pitchFamily="18" charset="0"/>
                          </a:rPr>
                          <m:t>1</m:t>
                        </m:r>
                      </m:sub>
                      <m:sup>
                        <m:r>
                          <a:rPr lang="pt-BR" i="1">
                            <a:latin typeface="Cambria Math" panose="02040503050406030204" pitchFamily="18" charset="0"/>
                          </a:rPr>
                          <m:t>𝑛</m:t>
                        </m:r>
                      </m:sup>
                      <m:e>
                        <m:r>
                          <a:rPr lang="en-US" i="1">
                            <a:latin typeface="Cambria Math" panose="02040503050406030204" pitchFamily="18" charset="0"/>
                          </a:rPr>
                          <m:t>𝑤</m:t>
                        </m:r>
                        <m:r>
                          <a:rPr lang="en-US" i="1" baseline="-25000">
                            <a:latin typeface="Cambria Math" panose="02040503050406030204" pitchFamily="18" charset="0"/>
                          </a:rPr>
                          <m:t>𝑖</m:t>
                        </m:r>
                        <m:r>
                          <a:rPr lang="pt-BR" i="1">
                            <a:latin typeface="Cambria Math" panose="02040503050406030204" pitchFamily="18" charset="0"/>
                          </a:rPr>
                          <m:t>𝑥</m:t>
                        </m:r>
                        <m:r>
                          <a:rPr lang="en-US" i="1" baseline="-25000">
                            <a:latin typeface="Cambria Math" panose="02040503050406030204" pitchFamily="18" charset="0"/>
                          </a:rPr>
                          <m:t>𝑖</m:t>
                        </m:r>
                        <m:r>
                          <a:rPr lang="en-US" i="1" baseline="-25000">
                            <a:latin typeface="Cambria Math" panose="02040503050406030204" pitchFamily="18" charset="0"/>
                          </a:rPr>
                          <m:t> </m:t>
                        </m:r>
                      </m:e>
                    </m:nary>
                  </m:oMath>
                </a14:m>
                <a:r>
                  <a:rPr lang="en-US" dirty="0"/>
                  <a:t>}</a:t>
                </a:r>
              </a:p>
              <a:p>
                <a:pPr>
                  <a:buNone/>
                </a:pPr>
                <a:endParaRPr lang="en-US" sz="1500" dirty="0">
                  <a:solidFill>
                    <a:srgbClr val="000066"/>
                  </a:solidFill>
                </a:endParaRPr>
              </a:p>
              <a:p>
                <a:pPr>
                  <a:buNone/>
                </a:pPr>
                <a:r>
                  <a:rPr lang="en-US" sz="1500" dirty="0"/>
                  <a:t>Perceptron Update: </a:t>
                </a:r>
              </a:p>
              <a:p>
                <a:pPr marL="685800" lvl="1" indent="-342900">
                  <a:lnSpc>
                    <a:spcPct val="90000"/>
                  </a:lnSpc>
                  <a:spcBef>
                    <a:spcPct val="50000"/>
                  </a:spcBef>
                </a:pPr>
                <a:r>
                  <a:rPr lang="en-US" dirty="0">
                    <a:sym typeface="Symbol" pitchFamily="18" charset="2"/>
                  </a:rPr>
                  <a:t>                     If </a:t>
                </a:r>
                <a14:m>
                  <m:oMath xmlns:m="http://schemas.openxmlformats.org/officeDocument/2006/math">
                    <m:r>
                      <a:rPr lang="en-US" i="1" dirty="0" smtClean="0">
                        <a:solidFill>
                          <a:schemeClr val="accent2"/>
                        </a:solidFill>
                        <a:latin typeface="Cambria Math" panose="02040503050406030204" pitchFamily="18" charset="0"/>
                        <a:sym typeface="Symbol" pitchFamily="18" charset="2"/>
                      </a:rPr>
                      <m:t>𝑦</m:t>
                    </m:r>
                    <m:r>
                      <a:rPr lang="en-US" i="1" dirty="0" smtClean="0">
                        <a:solidFill>
                          <a:schemeClr val="accent2"/>
                        </a:solidFill>
                        <a:latin typeface="Cambria Math" panose="02040503050406030204" pitchFamily="18" charset="0"/>
                        <a:sym typeface="Symbol" pitchFamily="18" charset="2"/>
                      </a:rPr>
                      <m:t>’</m:t>
                    </m:r>
                    <m:r>
                      <a:rPr lang="en-US" i="1" dirty="0" smtClean="0">
                        <a:solidFill>
                          <a:schemeClr val="accent2"/>
                        </a:solidFill>
                        <a:latin typeface="Cambria Math" panose="02040503050406030204" pitchFamily="18" charset="0"/>
                        <a:sym typeface="Symbol" pitchFamily="18" charset="2"/>
                      </a:rPr>
                      <m:t>𝑦</m:t>
                    </m:r>
                  </m:oMath>
                </a14:m>
                <a:r>
                  <a:rPr lang="en-US" dirty="0">
                    <a:solidFill>
                      <a:schemeClr val="accent2"/>
                    </a:solidFill>
                    <a:sym typeface="Symbol" pitchFamily="18" charset="2"/>
                  </a:rPr>
                  <a:t>, </a:t>
                </a:r>
                <a:r>
                  <a:rPr lang="en-US" dirty="0">
                    <a:solidFill>
                      <a:srgbClr val="FF0000"/>
                    </a:solidFill>
                    <a:sym typeface="Symbol" pitchFamily="18" charset="2"/>
                  </a:rPr>
                  <a:t>update: </a:t>
                </a:r>
                <a:r>
                  <a:rPr lang="en-US" dirty="0">
                    <a:solidFill>
                      <a:schemeClr val="accent2"/>
                    </a:solidFill>
                    <a:sym typeface="Symbol" pitchFamily="18" charset="2"/>
                  </a:rPr>
                  <a:t>     </a:t>
                </a:r>
                <a14:m>
                  <m:oMath xmlns:m="http://schemas.openxmlformats.org/officeDocument/2006/math">
                    <m:r>
                      <a:rPr lang="en-US" b="1" i="1" dirty="0" smtClean="0">
                        <a:solidFill>
                          <a:srgbClr val="FF0000"/>
                        </a:solidFill>
                        <a:latin typeface="Cambria Math" panose="02040503050406030204" pitchFamily="18" charset="0"/>
                        <a:sym typeface="Symbol" pitchFamily="18" charset="2"/>
                      </a:rPr>
                      <m:t>𝒘</m:t>
                    </m:r>
                    <m:r>
                      <a:rPr lang="en-US" b="1" i="1" dirty="0" smtClean="0">
                        <a:solidFill>
                          <a:srgbClr val="FF0000"/>
                        </a:solidFill>
                        <a:latin typeface="Cambria Math" panose="02040503050406030204" pitchFamily="18" charset="0"/>
                        <a:sym typeface="Symbol" pitchFamily="18" charset="2"/>
                      </a:rPr>
                      <m:t> = </m:t>
                    </m:r>
                    <m:r>
                      <a:rPr lang="en-US" b="1" i="1" dirty="0" smtClean="0">
                        <a:solidFill>
                          <a:srgbClr val="FF0000"/>
                        </a:solidFill>
                        <a:latin typeface="Cambria Math" panose="02040503050406030204" pitchFamily="18" charset="0"/>
                        <a:sym typeface="Symbol" pitchFamily="18" charset="2"/>
                      </a:rPr>
                      <m:t>𝒘</m:t>
                    </m:r>
                    <m:r>
                      <a:rPr lang="en-US" b="1" i="1" dirty="0" smtClean="0">
                        <a:solidFill>
                          <a:srgbClr val="FF0000"/>
                        </a:solidFill>
                        <a:latin typeface="Cambria Math" panose="02040503050406030204" pitchFamily="18" charset="0"/>
                        <a:sym typeface="Symbol" pitchFamily="18" charset="2"/>
                      </a:rPr>
                      <m:t> + </m:t>
                    </m:r>
                    <m:r>
                      <a:rPr lang="en-US" b="0" i="1" dirty="0" err="1">
                        <a:solidFill>
                          <a:srgbClr val="FF0000"/>
                        </a:solidFill>
                        <a:latin typeface="Cambria Math" panose="02040503050406030204" pitchFamily="18" charset="0"/>
                        <a:sym typeface="Symbol" pitchFamily="18" charset="2"/>
                      </a:rPr>
                      <m:t>𝑟𝑦</m:t>
                    </m:r>
                    <m:r>
                      <a:rPr lang="en-US" b="1" i="1" dirty="0">
                        <a:solidFill>
                          <a:srgbClr val="FF0000"/>
                        </a:solidFill>
                        <a:latin typeface="Cambria Math" panose="02040503050406030204" pitchFamily="18" charset="0"/>
                        <a:sym typeface="Symbol" pitchFamily="18" charset="2"/>
                      </a:rPr>
                      <m:t> </m:t>
                    </m:r>
                    <m:r>
                      <a:rPr lang="en-US" b="1" i="1" dirty="0">
                        <a:solidFill>
                          <a:srgbClr val="FF0000"/>
                        </a:solidFill>
                        <a:latin typeface="Cambria Math" panose="02040503050406030204" pitchFamily="18" charset="0"/>
                        <a:sym typeface="Symbol" pitchFamily="18" charset="2"/>
                      </a:rPr>
                      <m:t>𝒙</m:t>
                    </m:r>
                  </m:oMath>
                </a14:m>
                <a:endParaRPr lang="en-US" sz="2100" dirty="0">
                  <a:solidFill>
                    <a:srgbClr val="000066"/>
                  </a:solidFill>
                </a:endParaRPr>
              </a:p>
            </p:txBody>
          </p:sp>
        </mc:Choice>
        <mc:Fallback xmlns="">
          <p:sp>
            <p:nvSpPr>
              <p:cNvPr id="2" name="Rectangle 1"/>
              <p:cNvSpPr>
                <a:spLocks noRot="1" noChangeAspect="1" noMove="1" noResize="1" noEditPoints="1" noAdjustHandles="1" noChangeArrowheads="1" noChangeShapeType="1" noTextEdit="1"/>
              </p:cNvSpPr>
              <p:nvPr/>
            </p:nvSpPr>
            <p:spPr>
              <a:xfrm>
                <a:off x="1178609" y="841792"/>
                <a:ext cx="6172200" cy="1450654"/>
              </a:xfrm>
              <a:prstGeom prst="rect">
                <a:avLst/>
              </a:prstGeom>
              <a:blipFill>
                <a:blip r:embed="rId5"/>
                <a:stretch>
                  <a:fillRect l="-395" t="-14706" b="-5882"/>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D7A686C2-731C-4E6B-BCDB-DA6896C46888}"/>
              </a:ext>
            </a:extLst>
          </p:cNvPr>
          <p:cNvSpPr/>
          <p:nvPr/>
        </p:nvSpPr>
        <p:spPr>
          <a:xfrm>
            <a:off x="6354417" y="1437861"/>
            <a:ext cx="2580861" cy="450574"/>
          </a:xfrm>
          <a:prstGeom prst="rect">
            <a:avLst/>
          </a:prstGeom>
          <a:solidFill>
            <a:srgbClr val="FFFFC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110753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933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933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933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933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933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933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933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933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6" grpId="0" animBg="1"/>
      <p:bldP spid="3"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C921938-476A-4922-BE24-3B8F6A2854D9}" type="slidenum">
              <a:rPr lang="en-US" smtClean="0"/>
              <a:pPr/>
              <a:t>86</a:t>
            </a:fld>
            <a:endParaRPr lang="en-US" dirty="0"/>
          </a:p>
        </p:txBody>
      </p:sp>
      <p:sp>
        <p:nvSpPr>
          <p:cNvPr id="7172" name="Rectangle 4"/>
          <p:cNvSpPr>
            <a:spLocks noGrp="1" noChangeArrowheads="1"/>
          </p:cNvSpPr>
          <p:nvPr>
            <p:ph type="title"/>
          </p:nvPr>
        </p:nvSpPr>
        <p:spPr/>
        <p:txBody>
          <a:bodyPr/>
          <a:lstStyle/>
          <a:p>
            <a:r>
              <a:rPr lang="en-US" dirty="0"/>
              <a:t>Kernel Based Methods</a:t>
            </a:r>
          </a:p>
        </p:txBody>
      </p:sp>
      <p:sp>
        <p:nvSpPr>
          <p:cNvPr id="2" name="Content Placeholder 1"/>
          <p:cNvSpPr>
            <a:spLocks noGrp="1"/>
          </p:cNvSpPr>
          <p:nvPr>
            <p:ph idx="1"/>
          </p:nvPr>
        </p:nvSpPr>
        <p:spPr/>
        <p:txBody>
          <a:bodyPr>
            <a:normAutofit fontScale="85000" lnSpcReduction="10000"/>
          </a:bodyPr>
          <a:lstStyle/>
          <a:p>
            <a:r>
              <a:rPr lang="en-US" dirty="0"/>
              <a:t>Representing the model in the dual space will allow us to use Kernels.</a:t>
            </a:r>
          </a:p>
          <a:p>
            <a:r>
              <a:rPr lang="en-US" dirty="0"/>
              <a:t>A method to  run Perceptron on a very large feature set, without incurring the cost of keeping a very large weight vector. </a:t>
            </a:r>
          </a:p>
          <a:p>
            <a:r>
              <a:rPr lang="en-US" dirty="0"/>
              <a:t>Computing the dot product can be done in the original feature space.</a:t>
            </a:r>
          </a:p>
          <a:p>
            <a:r>
              <a:rPr lang="en-US" dirty="0"/>
              <a:t>Notice: this pertains only to efficiency: The classifier is identical to the one you get by blowing up the feature space.</a:t>
            </a:r>
          </a:p>
          <a:p>
            <a:r>
              <a:rPr lang="en-US" dirty="0"/>
              <a:t>Generalization is still relative to the real dimensionality (or, related properties).</a:t>
            </a:r>
          </a:p>
          <a:p>
            <a:r>
              <a:rPr lang="en-US" dirty="0"/>
              <a:t>Kernels were popularized by SVMs, but many other algorithms can make use of them (== run in the dual). </a:t>
            </a:r>
          </a:p>
          <a:p>
            <a:pPr lvl="1"/>
            <a:r>
              <a:rPr lang="en-US" dirty="0"/>
              <a:t>Linear Kernels: no kernels; stay in the original space. A lot of applications  actually use linear kernels.</a:t>
            </a:r>
          </a:p>
          <a:p>
            <a:endParaRPr lang="en-US" dirty="0"/>
          </a:p>
        </p:txBody>
      </p:sp>
      <mc:AlternateContent xmlns:mc="http://schemas.openxmlformats.org/markup-compatibility/2006" xmlns:a14="http://schemas.microsoft.com/office/drawing/2010/main">
        <mc:Choice Requires="a14">
          <p:sp>
            <p:nvSpPr>
              <p:cNvPr id="6" name="Rectangle 5"/>
              <p:cNvSpPr/>
              <p:nvPr/>
            </p:nvSpPr>
            <p:spPr>
              <a:xfrm>
                <a:off x="3369028" y="212277"/>
                <a:ext cx="6172200" cy="370358"/>
              </a:xfrm>
              <a:prstGeom prst="rect">
                <a:avLst/>
              </a:prstGeom>
            </p:spPr>
            <p:txBody>
              <a:bodyPr wrap="square">
                <a:spAutoFit/>
              </a:bodyPr>
              <a:lstStyle/>
              <a:p>
                <a:pPr algn="ctr">
                  <a:buNone/>
                </a:pPr>
                <a14:m>
                  <m:oMath xmlns:m="http://schemas.openxmlformats.org/officeDocument/2006/math">
                    <m:r>
                      <a:rPr lang="en-US" i="1" dirty="0" smtClean="0">
                        <a:latin typeface="Cambria Math" panose="02040503050406030204" pitchFamily="18" charset="0"/>
                      </a:rPr>
                      <m:t>𝑓</m:t>
                    </m:r>
                    <m:r>
                      <a:rPr lang="en-US" i="1" dirty="0" smtClean="0">
                        <a:latin typeface="Cambria Math" panose="02040503050406030204" pitchFamily="18" charset="0"/>
                      </a:rPr>
                      <m:t>(</m:t>
                    </m:r>
                    <m:r>
                      <a:rPr lang="en-US" b="1" i="1" dirty="0" smtClean="0">
                        <a:latin typeface="Cambria Math" panose="02040503050406030204" pitchFamily="18" charset="0"/>
                      </a:rPr>
                      <m:t>𝒙</m:t>
                    </m:r>
                    <m:r>
                      <a:rPr lang="en-US" i="1" dirty="0" smtClean="0">
                        <a:latin typeface="Cambria Math" panose="02040503050406030204" pitchFamily="18" charset="0"/>
                      </a:rPr>
                      <m:t>) = </m:t>
                    </m:r>
                    <m:r>
                      <m:rPr>
                        <m:sty m:val="p"/>
                      </m:rPr>
                      <a:rPr lang="en-US" i="1" dirty="0" err="1">
                        <a:latin typeface="Cambria Math" panose="02040503050406030204" pitchFamily="18" charset="0"/>
                      </a:rPr>
                      <m:t>sgn</m:t>
                    </m:r>
                    <m:r>
                      <a:rPr lang="en-US" i="1" dirty="0">
                        <a:latin typeface="Cambria Math" panose="02040503050406030204" pitchFamily="18" charset="0"/>
                      </a:rPr>
                      <m:t>⁡</m:t>
                    </m:r>
                  </m:oMath>
                </a14:m>
                <a:r>
                  <a:rPr lang="en-US" dirty="0"/>
                  <a:t>{</a:t>
                </a:r>
                <a14:m>
                  <m:oMath xmlns:m="http://schemas.openxmlformats.org/officeDocument/2006/math">
                    <m:sSup>
                      <m:sSupPr>
                        <m:ctrlPr>
                          <a:rPr lang="pt-BR" i="1">
                            <a:latin typeface="Cambria Math" panose="02040503050406030204" pitchFamily="18" charset="0"/>
                          </a:rPr>
                        </m:ctrlPr>
                      </m:sSupPr>
                      <m:e>
                        <m:r>
                          <a:rPr lang="en-US" b="1" i="1">
                            <a:latin typeface="Cambria Math" panose="02040503050406030204" pitchFamily="18" charset="0"/>
                          </a:rPr>
                          <m:t>𝒘</m:t>
                        </m:r>
                      </m:e>
                      <m:sup>
                        <m:r>
                          <a:rPr lang="en-US" i="1">
                            <a:latin typeface="Cambria Math" panose="02040503050406030204" pitchFamily="18" charset="0"/>
                          </a:rPr>
                          <m:t>𝑇</m:t>
                        </m:r>
                      </m:sup>
                    </m:sSup>
                    <m:r>
                      <a:rPr lang="pt-BR" i="1">
                        <a:latin typeface="Cambria Math" panose="02040503050406030204" pitchFamily="18" charset="0"/>
                        <a:ea typeface="Cambria Math" panose="02040503050406030204" pitchFamily="18" charset="0"/>
                      </a:rPr>
                      <m:t>∙</m:t>
                    </m:r>
                    <m:r>
                      <a:rPr lang="en-US" b="1" i="1">
                        <a:latin typeface="Cambria Math" panose="02040503050406030204" pitchFamily="18" charset="0"/>
                      </a:rPr>
                      <m:t>𝒙</m:t>
                    </m:r>
                  </m:oMath>
                </a14:m>
                <a:r>
                  <a:rPr lang="en-US" dirty="0"/>
                  <a:t>} = </a:t>
                </a:r>
                <a:r>
                  <a:rPr lang="en-US" dirty="0" err="1"/>
                  <a:t>sgn</a:t>
                </a:r>
                <a:r>
                  <a:rPr lang="en-US" dirty="0"/>
                  <a:t>{</a:t>
                </a:r>
                <a14:m>
                  <m:oMath xmlns:m="http://schemas.openxmlformats.org/officeDocument/2006/math">
                    <m:nary>
                      <m:naryPr>
                        <m:chr m:val="∑"/>
                        <m:ctrlPr>
                          <a:rPr lang="pt-BR" i="1">
                            <a:latin typeface="Cambria Math" panose="02040503050406030204" pitchFamily="18" charset="0"/>
                          </a:rPr>
                        </m:ctrlPr>
                      </m:naryPr>
                      <m:sub>
                        <m:r>
                          <m:rPr>
                            <m:brk m:alnAt="23"/>
                          </m:rPr>
                          <a:rPr lang="en-US" i="1">
                            <a:latin typeface="Cambria Math" panose="02040503050406030204" pitchFamily="18" charset="0"/>
                          </a:rPr>
                          <m:t>𝑖</m:t>
                        </m:r>
                        <m:r>
                          <a:rPr lang="pt-BR" i="1">
                            <a:latin typeface="Cambria Math" panose="02040503050406030204" pitchFamily="18" charset="0"/>
                          </a:rPr>
                          <m:t>=</m:t>
                        </m:r>
                        <m:r>
                          <a:rPr lang="en-US" i="1">
                            <a:latin typeface="Cambria Math" panose="02040503050406030204" pitchFamily="18" charset="0"/>
                          </a:rPr>
                          <m:t>1</m:t>
                        </m:r>
                      </m:sub>
                      <m:sup>
                        <m:r>
                          <a:rPr lang="pt-BR" i="1">
                            <a:latin typeface="Cambria Math" panose="02040503050406030204" pitchFamily="18" charset="0"/>
                          </a:rPr>
                          <m:t>𝑛</m:t>
                        </m:r>
                      </m:sup>
                      <m:e>
                        <m:r>
                          <a:rPr lang="en-US" i="1">
                            <a:latin typeface="Cambria Math" panose="02040503050406030204" pitchFamily="18" charset="0"/>
                          </a:rPr>
                          <m:t>𝑤</m:t>
                        </m:r>
                        <m:r>
                          <a:rPr lang="en-US" i="1" baseline="-25000">
                            <a:latin typeface="Cambria Math" panose="02040503050406030204" pitchFamily="18" charset="0"/>
                          </a:rPr>
                          <m:t>𝑖</m:t>
                        </m:r>
                        <m:r>
                          <a:rPr lang="pt-BR" i="1">
                            <a:latin typeface="Cambria Math" panose="02040503050406030204" pitchFamily="18" charset="0"/>
                          </a:rPr>
                          <m:t>𝑥</m:t>
                        </m:r>
                        <m:r>
                          <a:rPr lang="en-US" i="1" baseline="-25000">
                            <a:latin typeface="Cambria Math" panose="02040503050406030204" pitchFamily="18" charset="0"/>
                          </a:rPr>
                          <m:t>𝑖</m:t>
                        </m:r>
                        <m:r>
                          <a:rPr lang="en-US" i="1" baseline="-25000">
                            <a:latin typeface="Cambria Math" panose="02040503050406030204" pitchFamily="18" charset="0"/>
                          </a:rPr>
                          <m:t> </m:t>
                        </m:r>
                      </m:e>
                    </m:nary>
                  </m:oMath>
                </a14:m>
                <a:r>
                  <a:rPr lang="en-US" dirty="0"/>
                  <a:t>}</a:t>
                </a:r>
              </a:p>
            </p:txBody>
          </p:sp>
        </mc:Choice>
        <mc:Fallback xmlns="">
          <p:sp>
            <p:nvSpPr>
              <p:cNvPr id="6" name="Rectangle 5"/>
              <p:cNvSpPr>
                <a:spLocks noRot="1" noChangeAspect="1" noMove="1" noResize="1" noEditPoints="1" noAdjustHandles="1" noChangeArrowheads="1" noChangeShapeType="1" noTextEdit="1"/>
              </p:cNvSpPr>
              <p:nvPr/>
            </p:nvSpPr>
            <p:spPr>
              <a:xfrm>
                <a:off x="3369028" y="212277"/>
                <a:ext cx="6172200" cy="370358"/>
              </a:xfrm>
              <a:prstGeom prst="rect">
                <a:avLst/>
              </a:prstGeom>
              <a:blipFill>
                <a:blip r:embed="rId3"/>
                <a:stretch>
                  <a:fillRect t="-118033" b="-185246"/>
                </a:stretch>
              </a:blipFill>
            </p:spPr>
            <p:txBody>
              <a:bodyPr/>
              <a:lstStyle/>
              <a:p>
                <a:r>
                  <a:rPr lang="en-US">
                    <a:noFill/>
                  </a:rPr>
                  <a:t> </a:t>
                </a:r>
              </a:p>
            </p:txBody>
          </p:sp>
        </mc:Fallback>
      </mc:AlternateContent>
    </p:spTree>
    <p:extLst>
      <p:ext uri="{BB962C8B-B14F-4D97-AF65-F5344CB8AC3E}">
        <p14:creationId xmlns:p14="http://schemas.microsoft.com/office/powerpoint/2010/main" val="938705848"/>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fld id="{69E668B8-D6D1-446C-A8AB-BED8E3BB417A}" type="slidenum">
              <a:rPr lang="en-US"/>
              <a:pPr/>
              <a:t>87</a:t>
            </a:fld>
            <a:endParaRPr lang="en-US"/>
          </a:p>
        </p:txBody>
      </p:sp>
      <p:sp>
        <p:nvSpPr>
          <p:cNvPr id="9223" name="Rectangle 7"/>
          <p:cNvSpPr>
            <a:spLocks noGrp="1" noChangeArrowheads="1"/>
          </p:cNvSpPr>
          <p:nvPr>
            <p:ph type="title"/>
          </p:nvPr>
        </p:nvSpPr>
        <p:spPr/>
        <p:txBody>
          <a:bodyPr/>
          <a:lstStyle/>
          <a:p>
            <a:r>
              <a:rPr lang="en-US"/>
              <a:t>Kernel Base Methods</a:t>
            </a:r>
          </a:p>
        </p:txBody>
      </p:sp>
      <mc:AlternateContent xmlns:mc="http://schemas.openxmlformats.org/markup-compatibility/2006" xmlns:a14="http://schemas.microsoft.com/office/drawing/2010/main">
        <mc:Choice Requires="a14">
          <p:sp>
            <p:nvSpPr>
              <p:cNvPr id="9220" name="Rectangle 4"/>
              <p:cNvSpPr>
                <a:spLocks noGrp="1" noChangeArrowheads="1"/>
              </p:cNvSpPr>
              <p:nvPr>
                <p:ph idx="1"/>
              </p:nvPr>
            </p:nvSpPr>
            <p:spPr>
              <a:xfrm>
                <a:off x="430464" y="2104654"/>
                <a:ext cx="8229600" cy="1941494"/>
              </a:xfrm>
            </p:spPr>
            <p:txBody>
              <a:bodyPr>
                <a:normAutofit lnSpcReduction="10000"/>
              </a:bodyPr>
              <a:lstStyle/>
              <a:p>
                <a:r>
                  <a:rPr lang="en-US" dirty="0"/>
                  <a:t>Let’s transform the space to an expressive one.</a:t>
                </a:r>
              </a:p>
              <a:p>
                <a:r>
                  <a:rPr lang="en-US" dirty="0"/>
                  <a:t>Let </a:t>
                </a:r>
                <a14:m>
                  <m:oMath xmlns:m="http://schemas.openxmlformats.org/officeDocument/2006/math">
                    <m:r>
                      <a:rPr lang="en-US" i="1" dirty="0" smtClean="0">
                        <a:latin typeface="Cambria Math" panose="02040503050406030204" pitchFamily="18" charset="0"/>
                      </a:rPr>
                      <m:t>𝐼</m:t>
                    </m:r>
                  </m:oMath>
                </a14:m>
                <a:r>
                  <a:rPr lang="en-US" dirty="0"/>
                  <a:t> be the set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𝑡</m:t>
                        </m:r>
                      </m:e>
                      <m:sub>
                        <m:r>
                          <a:rPr lang="en-US" i="1" dirty="0" smtClean="0">
                            <a:latin typeface="Cambria Math" panose="02040503050406030204" pitchFamily="18" charset="0"/>
                          </a:rPr>
                          <m:t>1</m:t>
                        </m:r>
                      </m:sub>
                    </m:sSub>
                    <m:r>
                      <a:rPr lang="en-US"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𝑡</m:t>
                        </m:r>
                      </m:e>
                      <m:sub>
                        <m:r>
                          <a:rPr lang="en-US" i="1" dirty="0" smtClean="0">
                            <a:latin typeface="Cambria Math" panose="02040503050406030204" pitchFamily="18" charset="0"/>
                          </a:rPr>
                          <m:t>2</m:t>
                        </m:r>
                      </m:sub>
                    </m:sSub>
                    <m:r>
                      <a:rPr lang="en-US"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𝑡</m:t>
                        </m:r>
                      </m:e>
                      <m:sub>
                        <m:r>
                          <a:rPr lang="en-US" i="1" dirty="0" smtClean="0">
                            <a:latin typeface="Cambria Math" panose="02040503050406030204" pitchFamily="18" charset="0"/>
                          </a:rPr>
                          <m:t>3</m:t>
                        </m:r>
                      </m:sub>
                    </m:sSub>
                    <m:r>
                      <a:rPr lang="en-US" i="1" dirty="0" smtClean="0">
                        <a:latin typeface="Cambria Math" panose="02040503050406030204" pitchFamily="18" charset="0"/>
                      </a:rPr>
                      <m:t> …</m:t>
                    </m:r>
                  </m:oMath>
                </a14:m>
                <a:r>
                  <a:rPr lang="en-US" dirty="0"/>
                  <a:t>of monomials (conjunctions) over the feature space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𝑥</m:t>
                        </m:r>
                      </m:e>
                      <m:sub>
                        <m:r>
                          <a:rPr lang="en-US" i="1" dirty="0" smtClean="0">
                            <a:latin typeface="Cambria Math" panose="02040503050406030204" pitchFamily="18" charset="0"/>
                          </a:rPr>
                          <m:t>1</m:t>
                        </m:r>
                      </m:sub>
                    </m:sSub>
                    <m:r>
                      <a:rPr lang="en-US" i="1" dirty="0" smtClean="0">
                        <a:latin typeface="Cambria Math" panose="02040503050406030204" pitchFamily="18" charset="0"/>
                      </a:rPr>
                      <m:t>, </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𝑥</m:t>
                        </m:r>
                      </m:e>
                      <m:sub>
                        <m:r>
                          <a:rPr lang="en-US" i="1" dirty="0" smtClean="0">
                            <a:latin typeface="Cambria Math" panose="02040503050406030204" pitchFamily="18" charset="0"/>
                          </a:rPr>
                          <m:t>2</m:t>
                        </m:r>
                      </m:sub>
                    </m:sSub>
                    <m:r>
                      <a:rPr lang="en-US" i="1" dirty="0" smtClean="0">
                        <a:latin typeface="Cambria Math" panose="02040503050406030204" pitchFamily="18" charset="0"/>
                      </a:rPr>
                      <m:t>… </m:t>
                    </m:r>
                    <m:sSub>
                      <m:sSubPr>
                        <m:ctrlPr>
                          <a:rPr lang="en-US" b="0" i="1" dirty="0" smtClean="0">
                            <a:latin typeface="Cambria Math" panose="02040503050406030204" pitchFamily="18" charset="0"/>
                          </a:rPr>
                        </m:ctrlPr>
                      </m:sSubPr>
                      <m:e>
                        <m:r>
                          <a:rPr lang="en-US" i="1" dirty="0" err="1">
                            <a:latin typeface="Cambria Math" panose="02040503050406030204" pitchFamily="18" charset="0"/>
                          </a:rPr>
                          <m:t>𝑥</m:t>
                        </m:r>
                      </m:e>
                      <m:sub>
                        <m:r>
                          <a:rPr lang="en-US" i="1" dirty="0" err="1">
                            <a:latin typeface="Cambria Math" panose="02040503050406030204" pitchFamily="18" charset="0"/>
                          </a:rPr>
                          <m:t>𝑛</m:t>
                        </m:r>
                      </m:sub>
                    </m:sSub>
                  </m:oMath>
                </a14:m>
                <a:r>
                  <a:rPr lang="en-US" dirty="0"/>
                  <a:t>. </a:t>
                </a:r>
              </a:p>
              <a:p>
                <a:r>
                  <a:rPr lang="en-US" dirty="0"/>
                  <a:t>Then we can write a linear function over this new feature space.</a:t>
                </a:r>
              </a:p>
            </p:txBody>
          </p:sp>
        </mc:Choice>
        <mc:Fallback xmlns="">
          <p:sp>
            <p:nvSpPr>
              <p:cNvPr id="9220" name="Rectangle 4"/>
              <p:cNvSpPr>
                <a:spLocks noGrp="1" noRot="1" noChangeAspect="1" noMove="1" noResize="1" noEditPoints="1" noAdjustHandles="1" noChangeArrowheads="1" noChangeShapeType="1" noTextEdit="1"/>
              </p:cNvSpPr>
              <p:nvPr>
                <p:ph idx="1"/>
              </p:nvPr>
            </p:nvSpPr>
            <p:spPr>
              <a:xfrm>
                <a:off x="430464" y="2104654"/>
                <a:ext cx="8229600" cy="1941494"/>
              </a:xfrm>
              <a:blipFill>
                <a:blip r:embed="rId3"/>
                <a:stretch>
                  <a:fillRect l="-1037" t="-4389" b="-40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222" name="Object 6"/>
              <p:cNvSpPr txBox="1"/>
              <p:nvPr/>
            </p:nvSpPr>
            <p:spPr bwMode="auto">
              <a:xfrm>
                <a:off x="1263927" y="4355777"/>
                <a:ext cx="6823213" cy="322263"/>
              </a:xfrm>
              <a:prstGeom prst="rect">
                <a:avLst/>
              </a:prstGeom>
              <a:noFill/>
              <a:ln>
                <a:noFill/>
              </a:ln>
              <a:effectLst/>
            </p:spPr>
            <p:txBody>
              <a:bodyPr>
                <a:normAutofit fontScale="92500" lnSpcReduction="20000"/>
              </a:bodyPr>
              <a:lstStyle/>
              <a:p>
                <a:r>
                  <a:rPr lang="en-US" i="0" dirty="0">
                    <a:solidFill>
                      <a:srgbClr val="000000"/>
                    </a:solidFill>
                    <a:latin typeface="Gill Sans"/>
                  </a:rPr>
                  <a:t>Example:  </a:t>
                </a:r>
                <a14:m>
                  <m:oMath xmlns:m="http://schemas.openxmlformats.org/officeDocument/2006/math">
                    <m:sSub>
                      <m:sSubPr>
                        <m:ctrlPr>
                          <a:rPr lang="en-US" i="1" dirty="0" smtClean="0">
                            <a:solidFill>
                              <a:srgbClr val="000000"/>
                            </a:solidFill>
                            <a:latin typeface="Cambria Math" panose="02040503050406030204" pitchFamily="18" charset="0"/>
                          </a:rPr>
                        </m:ctrlPr>
                      </m:sSubPr>
                      <m:e>
                        <m:r>
                          <a:rPr lang="en-US" i="1" dirty="0" smtClean="0">
                            <a:solidFill>
                              <a:srgbClr val="000000"/>
                            </a:solidFill>
                            <a:latin typeface="Cambria Math" panose="02040503050406030204" pitchFamily="18" charset="0"/>
                          </a:rPr>
                          <m:t>𝑥</m:t>
                        </m:r>
                      </m:e>
                      <m:sub>
                        <m:r>
                          <a:rPr lang="en-US" i="1" dirty="0" smtClean="0">
                            <a:solidFill>
                              <a:srgbClr val="000000"/>
                            </a:solidFill>
                            <a:latin typeface="Cambria Math" panose="02040503050406030204" pitchFamily="18" charset="0"/>
                          </a:rPr>
                          <m:t>1</m:t>
                        </m:r>
                      </m:sub>
                    </m:sSub>
                    <m:sSub>
                      <m:sSubPr>
                        <m:ctrlPr>
                          <a:rPr lang="en-US" i="1" dirty="0" smtClean="0">
                            <a:solidFill>
                              <a:srgbClr val="000000"/>
                            </a:solidFill>
                            <a:latin typeface="Cambria Math" panose="02040503050406030204" pitchFamily="18" charset="0"/>
                          </a:rPr>
                        </m:ctrlPr>
                      </m:sSubPr>
                      <m:e>
                        <m:r>
                          <a:rPr lang="en-US" i="1" dirty="0" smtClean="0">
                            <a:solidFill>
                              <a:srgbClr val="000000"/>
                            </a:solidFill>
                            <a:latin typeface="Cambria Math" panose="02040503050406030204" pitchFamily="18" charset="0"/>
                          </a:rPr>
                          <m:t>𝑥</m:t>
                        </m:r>
                      </m:e>
                      <m:sub>
                        <m:r>
                          <a:rPr lang="en-US" i="1" dirty="0" smtClean="0">
                            <a:solidFill>
                              <a:srgbClr val="000000"/>
                            </a:solidFill>
                            <a:latin typeface="Cambria Math" panose="02040503050406030204" pitchFamily="18" charset="0"/>
                          </a:rPr>
                          <m:t>2</m:t>
                        </m:r>
                      </m:sub>
                    </m:sSub>
                    <m:sSub>
                      <m:sSubPr>
                        <m:ctrlPr>
                          <a:rPr lang="en-US" i="1" dirty="0" smtClean="0">
                            <a:solidFill>
                              <a:srgbClr val="000000"/>
                            </a:solidFill>
                            <a:latin typeface="Cambria Math" panose="02040503050406030204" pitchFamily="18" charset="0"/>
                          </a:rPr>
                        </m:ctrlPr>
                      </m:sSubPr>
                      <m:e>
                        <m:r>
                          <a:rPr lang="en-US" i="1" dirty="0" smtClean="0">
                            <a:solidFill>
                              <a:srgbClr val="000000"/>
                            </a:solidFill>
                            <a:latin typeface="Cambria Math" panose="02040503050406030204" pitchFamily="18" charset="0"/>
                          </a:rPr>
                          <m:t>𝑥</m:t>
                        </m:r>
                      </m:e>
                      <m:sub>
                        <m:r>
                          <a:rPr lang="en-US" i="1" dirty="0" smtClean="0">
                            <a:solidFill>
                              <a:srgbClr val="000000"/>
                            </a:solidFill>
                            <a:latin typeface="Cambria Math" panose="02040503050406030204" pitchFamily="18" charset="0"/>
                          </a:rPr>
                          <m:t>4</m:t>
                        </m:r>
                      </m:sub>
                    </m:sSub>
                    <m:r>
                      <a:rPr lang="en-US" i="1" dirty="0" smtClean="0">
                        <a:solidFill>
                          <a:srgbClr val="000000"/>
                        </a:solidFill>
                        <a:latin typeface="Cambria Math" panose="02040503050406030204" pitchFamily="18" charset="0"/>
                      </a:rPr>
                      <m:t>(11010) =1    </m:t>
                    </m:r>
                    <m:sSub>
                      <m:sSubPr>
                        <m:ctrlPr>
                          <a:rPr lang="en-US" i="1" dirty="0" smtClean="0">
                            <a:solidFill>
                              <a:srgbClr val="000000"/>
                            </a:solidFill>
                            <a:latin typeface="Cambria Math" panose="02040503050406030204" pitchFamily="18" charset="0"/>
                          </a:rPr>
                        </m:ctrlPr>
                      </m:sSubPr>
                      <m:e>
                        <m:r>
                          <a:rPr lang="en-US" i="1" dirty="0" smtClean="0">
                            <a:solidFill>
                              <a:srgbClr val="000000"/>
                            </a:solidFill>
                            <a:latin typeface="Cambria Math" panose="02040503050406030204" pitchFamily="18" charset="0"/>
                          </a:rPr>
                          <m:t>𝑥</m:t>
                        </m:r>
                      </m:e>
                      <m:sub>
                        <m:r>
                          <a:rPr lang="en-US" i="1" dirty="0" smtClean="0">
                            <a:solidFill>
                              <a:srgbClr val="000000"/>
                            </a:solidFill>
                            <a:latin typeface="Cambria Math" panose="02040503050406030204" pitchFamily="18" charset="0"/>
                          </a:rPr>
                          <m:t>3</m:t>
                        </m:r>
                      </m:sub>
                    </m:sSub>
                    <m:sSub>
                      <m:sSubPr>
                        <m:ctrlPr>
                          <a:rPr lang="en-US" i="1" dirty="0" smtClean="0">
                            <a:solidFill>
                              <a:srgbClr val="000000"/>
                            </a:solidFill>
                            <a:latin typeface="Cambria Math" panose="02040503050406030204" pitchFamily="18" charset="0"/>
                          </a:rPr>
                        </m:ctrlPr>
                      </m:sSubPr>
                      <m:e>
                        <m:r>
                          <a:rPr lang="en-US" i="1" dirty="0" smtClean="0">
                            <a:solidFill>
                              <a:srgbClr val="000000"/>
                            </a:solidFill>
                            <a:latin typeface="Cambria Math" panose="02040503050406030204" pitchFamily="18" charset="0"/>
                          </a:rPr>
                          <m:t>𝑥</m:t>
                        </m:r>
                      </m:e>
                      <m:sub>
                        <m:r>
                          <a:rPr lang="en-US" i="1" dirty="0" smtClean="0">
                            <a:solidFill>
                              <a:srgbClr val="000000"/>
                            </a:solidFill>
                            <a:latin typeface="Cambria Math" panose="02040503050406030204" pitchFamily="18" charset="0"/>
                          </a:rPr>
                          <m:t>4</m:t>
                        </m:r>
                      </m:sub>
                    </m:sSub>
                    <m:r>
                      <a:rPr lang="en-US" i="1" dirty="0" smtClean="0">
                        <a:solidFill>
                          <a:srgbClr val="000000"/>
                        </a:solidFill>
                        <a:latin typeface="Cambria Math" panose="02040503050406030204" pitchFamily="18" charset="0"/>
                      </a:rPr>
                      <m:t>(11010) =0  </m:t>
                    </m:r>
                    <m:sSub>
                      <m:sSubPr>
                        <m:ctrlPr>
                          <a:rPr lang="en-US" i="1" dirty="0" smtClean="0">
                            <a:solidFill>
                              <a:srgbClr val="000000"/>
                            </a:solidFill>
                            <a:latin typeface="Cambria Math" panose="02040503050406030204" pitchFamily="18" charset="0"/>
                          </a:rPr>
                        </m:ctrlPr>
                      </m:sSubPr>
                      <m:e>
                        <m:r>
                          <a:rPr lang="en-US" i="1" dirty="0" smtClean="0">
                            <a:solidFill>
                              <a:srgbClr val="000000"/>
                            </a:solidFill>
                            <a:latin typeface="Cambria Math" panose="02040503050406030204" pitchFamily="18" charset="0"/>
                          </a:rPr>
                          <m:t>𝑥</m:t>
                        </m:r>
                      </m:e>
                      <m:sub>
                        <m:r>
                          <a:rPr lang="en-US" i="1" dirty="0" smtClean="0">
                            <a:solidFill>
                              <a:srgbClr val="000000"/>
                            </a:solidFill>
                            <a:latin typeface="Cambria Math" panose="02040503050406030204" pitchFamily="18" charset="0"/>
                          </a:rPr>
                          <m:t>1</m:t>
                        </m:r>
                      </m:sub>
                    </m:sSub>
                    <m:sSub>
                      <m:sSubPr>
                        <m:ctrlPr>
                          <a:rPr lang="en-US" i="1" dirty="0" smtClean="0">
                            <a:solidFill>
                              <a:srgbClr val="000000"/>
                            </a:solidFill>
                            <a:latin typeface="Cambria Math" panose="02040503050406030204" pitchFamily="18" charset="0"/>
                          </a:rPr>
                        </m:ctrlPr>
                      </m:sSubPr>
                      <m:e>
                        <m:r>
                          <a:rPr lang="en-US" i="1" dirty="0" smtClean="0">
                            <a:solidFill>
                              <a:srgbClr val="000000"/>
                            </a:solidFill>
                            <a:latin typeface="Cambria Math" panose="02040503050406030204" pitchFamily="18" charset="0"/>
                          </a:rPr>
                          <m:t>𝑥</m:t>
                        </m:r>
                      </m:e>
                      <m:sub>
                        <m:r>
                          <a:rPr lang="en-US" i="1" dirty="0" smtClean="0">
                            <a:solidFill>
                              <a:srgbClr val="000000"/>
                            </a:solidFill>
                            <a:latin typeface="Cambria Math" panose="02040503050406030204" pitchFamily="18" charset="0"/>
                          </a:rPr>
                          <m:t>2</m:t>
                        </m:r>
                      </m:sub>
                    </m:sSub>
                    <m:r>
                      <a:rPr lang="en-US" i="1" dirty="0" smtClean="0">
                        <a:solidFill>
                          <a:srgbClr val="000000"/>
                        </a:solidFill>
                        <a:latin typeface="Cambria Math" panose="02040503050406030204" pitchFamily="18" charset="0"/>
                      </a:rPr>
                      <m:t> (1101</m:t>
                    </m:r>
                    <m:r>
                      <a:rPr lang="en-US" b="0" i="1" dirty="0" smtClean="0">
                        <a:solidFill>
                          <a:srgbClr val="000000"/>
                        </a:solidFill>
                        <a:latin typeface="Cambria Math" panose="02040503050406030204" pitchFamily="18" charset="0"/>
                      </a:rPr>
                      <m:t>0</m:t>
                    </m:r>
                    <m:r>
                      <a:rPr lang="en-US" i="1" dirty="0" smtClean="0">
                        <a:solidFill>
                          <a:srgbClr val="000000"/>
                        </a:solidFill>
                        <a:latin typeface="Cambria Math" panose="02040503050406030204" pitchFamily="18" charset="0"/>
                      </a:rPr>
                      <m:t>) =1</m:t>
                    </m:r>
                  </m:oMath>
                </a14:m>
                <a:endParaRPr lang="en-US" dirty="0"/>
              </a:p>
            </p:txBody>
          </p:sp>
        </mc:Choice>
        <mc:Fallback xmlns="">
          <p:sp>
            <p:nvSpPr>
              <p:cNvPr id="9222" name="Object 6"/>
              <p:cNvSpPr txBox="1">
                <a:spLocks noRot="1" noChangeAspect="1" noMove="1" noResize="1" noEditPoints="1" noAdjustHandles="1" noChangeArrowheads="1" noChangeShapeType="1" noTextEdit="1"/>
              </p:cNvSpPr>
              <p:nvPr/>
            </p:nvSpPr>
            <p:spPr bwMode="auto">
              <a:xfrm>
                <a:off x="1263927" y="4355777"/>
                <a:ext cx="6823213" cy="322263"/>
              </a:xfrm>
              <a:prstGeom prst="rect">
                <a:avLst/>
              </a:prstGeom>
              <a:blipFill>
                <a:blip r:embed="rId4"/>
                <a:stretch>
                  <a:fillRect l="-536" t="-21154" b="-23077"/>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2095500" y="861350"/>
                <a:ext cx="4457700" cy="878189"/>
              </a:xfrm>
              <a:prstGeom prst="rect">
                <a:avLst/>
              </a:prstGeom>
            </p:spPr>
            <p:txBody>
              <a:bodyPr wrap="square">
                <a:spAutoFit/>
              </a:bodyPr>
              <a:lstStyle/>
              <a:p>
                <a:pPr algn="ctr">
                  <a:buNone/>
                </a:pPr>
                <a14:m>
                  <m:oMathPara xmlns:m="http://schemas.openxmlformats.org/officeDocument/2006/math">
                    <m:oMathParaPr>
                      <m:jc m:val="centerGroup"/>
                    </m:oMathParaPr>
                    <m:oMath xmlns:m="http://schemas.openxmlformats.org/officeDocument/2006/math">
                      <m:r>
                        <a:rPr lang="en-US" sz="1500" i="1" dirty="0" smtClean="0">
                          <a:latin typeface="Cambria Math" panose="02040503050406030204" pitchFamily="18" charset="0"/>
                        </a:rPr>
                        <m:t>𝐸𝑥𝑎𝑚𝑝𝑙𝑒𝑠</m:t>
                      </m:r>
                      <m:r>
                        <a:rPr lang="en-US" sz="1500" i="1" dirty="0" smtClean="0">
                          <a:latin typeface="Cambria Math" panose="02040503050406030204" pitchFamily="18" charset="0"/>
                        </a:rPr>
                        <m:t> </m:t>
                      </m:r>
                      <m:r>
                        <a:rPr lang="en-US" sz="1500" b="1" i="1" dirty="0" smtClean="0">
                          <a:latin typeface="Cambria Math" panose="02040503050406030204" pitchFamily="18" charset="0"/>
                        </a:rPr>
                        <m:t>𝒙</m:t>
                      </m:r>
                      <m:r>
                        <a:rPr lang="en-US" sz="1500" i="1" dirty="0" smtClean="0">
                          <a:latin typeface="Cambria Math" panose="02040503050406030204" pitchFamily="18" charset="0"/>
                        </a:rPr>
                        <m:t> </m:t>
                      </m:r>
                      <m:r>
                        <a:rPr lang="en-US" sz="1500" i="1" dirty="0">
                          <a:latin typeface="Cambria Math" panose="02040503050406030204" pitchFamily="18" charset="0"/>
                          <a:sym typeface="Symbol" pitchFamily="18" charset="2"/>
                        </a:rPr>
                        <m:t> {0,1}</m:t>
                      </m:r>
                      <m:r>
                        <a:rPr lang="en-US" sz="1500" i="1" baseline="30000" dirty="0">
                          <a:latin typeface="Cambria Math" panose="02040503050406030204" pitchFamily="18" charset="0"/>
                          <a:sym typeface="Symbol" pitchFamily="18" charset="2"/>
                        </a:rPr>
                        <m:t>𝑁</m:t>
                      </m:r>
                      <m:r>
                        <a:rPr lang="en-US" sz="1500" i="1" dirty="0">
                          <a:latin typeface="Cambria Math" panose="02040503050406030204" pitchFamily="18" charset="0"/>
                        </a:rPr>
                        <m:t> ;  </m:t>
                      </m:r>
                      <m:r>
                        <a:rPr lang="en-US" sz="1500" i="1" dirty="0">
                          <a:latin typeface="Cambria Math" panose="02040503050406030204" pitchFamily="18" charset="0"/>
                        </a:rPr>
                        <m:t>𝐿𝑒𝑎𝑟𝑛𝑒𝑑</m:t>
                      </m:r>
                      <m:r>
                        <a:rPr lang="en-US" sz="1500" i="1" dirty="0">
                          <a:latin typeface="Cambria Math" panose="02040503050406030204" pitchFamily="18" charset="0"/>
                        </a:rPr>
                        <m:t> </m:t>
                      </m:r>
                      <m:r>
                        <a:rPr lang="en-US" sz="1500" i="1" dirty="0">
                          <a:latin typeface="Cambria Math" panose="02040503050406030204" pitchFamily="18" charset="0"/>
                        </a:rPr>
                        <m:t>h𝑦𝑝𝑜𝑡h𝑒𝑠𝑖𝑠</m:t>
                      </m:r>
                      <m:r>
                        <a:rPr lang="en-US" sz="1500" i="1" dirty="0">
                          <a:latin typeface="Cambria Math" panose="02040503050406030204" pitchFamily="18" charset="0"/>
                        </a:rPr>
                        <m:t> </m:t>
                      </m:r>
                      <m:r>
                        <a:rPr lang="en-US" sz="1500" b="1" i="1" dirty="0">
                          <a:latin typeface="Cambria Math" panose="02040503050406030204" pitchFamily="18" charset="0"/>
                        </a:rPr>
                        <m:t>𝒘</m:t>
                      </m:r>
                      <m:r>
                        <a:rPr lang="en-US" sz="1500" i="1" dirty="0">
                          <a:latin typeface="Cambria Math" panose="02040503050406030204" pitchFamily="18" charset="0"/>
                        </a:rPr>
                        <m:t> </m:t>
                      </m:r>
                      <m:r>
                        <a:rPr lang="en-US" sz="1500" i="1" dirty="0">
                          <a:latin typeface="Cambria Math" panose="02040503050406030204" pitchFamily="18" charset="0"/>
                          <a:sym typeface="Symbol" pitchFamily="18" charset="2"/>
                        </a:rPr>
                        <m:t> </m:t>
                      </m:r>
                      <m:r>
                        <a:rPr lang="en-US" sz="1500" b="1" i="1" dirty="0">
                          <a:latin typeface="Cambria Math" panose="02040503050406030204" pitchFamily="18" charset="0"/>
                          <a:sym typeface="Symbol" pitchFamily="18" charset="2"/>
                        </a:rPr>
                        <m:t>𝑹</m:t>
                      </m:r>
                      <m:r>
                        <a:rPr lang="en-US" sz="1500" i="1" baseline="30000" dirty="0">
                          <a:latin typeface="Cambria Math" panose="02040503050406030204" pitchFamily="18" charset="0"/>
                          <a:sym typeface="Symbol" pitchFamily="18" charset="2"/>
                        </a:rPr>
                        <m:t>𝑁</m:t>
                      </m:r>
                      <m:r>
                        <a:rPr lang="en-US" sz="1500" i="1" dirty="0">
                          <a:latin typeface="Cambria Math" panose="02040503050406030204" pitchFamily="18" charset="0"/>
                        </a:rPr>
                        <m:t> </m:t>
                      </m:r>
                    </m:oMath>
                  </m:oMathPara>
                </a14:m>
                <a:endParaRPr lang="en-US" sz="1500" i="1" dirty="0">
                  <a:latin typeface="Arial" pitchFamily="34" charset="0"/>
                </a:endParaRPr>
              </a:p>
              <a:p>
                <a:pPr algn="ctr">
                  <a:buNone/>
                </a:pPr>
                <a:endParaRPr lang="en-US" dirty="0"/>
              </a:p>
              <a:p>
                <a:pPr algn="ctr">
                  <a:buNone/>
                </a:pPr>
                <a14:m>
                  <m:oMath xmlns:m="http://schemas.openxmlformats.org/officeDocument/2006/math">
                    <m:r>
                      <a:rPr lang="en-US" i="1" dirty="0" smtClean="0">
                        <a:latin typeface="Cambria Math" panose="02040503050406030204" pitchFamily="18" charset="0"/>
                      </a:rPr>
                      <m:t>𝑓</m:t>
                    </m:r>
                    <m:r>
                      <a:rPr lang="en-US" i="1" dirty="0" smtClean="0">
                        <a:latin typeface="Cambria Math" panose="02040503050406030204" pitchFamily="18" charset="0"/>
                      </a:rPr>
                      <m:t>(</m:t>
                    </m:r>
                    <m:r>
                      <a:rPr lang="en-US" b="1" i="1" dirty="0" smtClean="0">
                        <a:latin typeface="Cambria Math" panose="02040503050406030204" pitchFamily="18" charset="0"/>
                      </a:rPr>
                      <m:t>𝒙</m:t>
                    </m:r>
                    <m:r>
                      <a:rPr lang="en-US" i="1" dirty="0" smtClean="0">
                        <a:latin typeface="Cambria Math" panose="02040503050406030204" pitchFamily="18" charset="0"/>
                      </a:rPr>
                      <m:t>) = </m:t>
                    </m:r>
                    <m:r>
                      <m:rPr>
                        <m:sty m:val="p"/>
                      </m:rPr>
                      <a:rPr lang="en-US" i="1" dirty="0" err="1">
                        <a:latin typeface="Cambria Math" panose="02040503050406030204" pitchFamily="18" charset="0"/>
                      </a:rPr>
                      <m:t>sgn</m:t>
                    </m:r>
                    <m:r>
                      <a:rPr lang="en-US" i="1" dirty="0">
                        <a:latin typeface="Cambria Math" panose="02040503050406030204" pitchFamily="18" charset="0"/>
                      </a:rPr>
                      <m:t>⁡</m:t>
                    </m:r>
                  </m:oMath>
                </a14:m>
                <a:r>
                  <a:rPr lang="en-US" dirty="0"/>
                  <a:t>{</a:t>
                </a:r>
                <a14:m>
                  <m:oMath xmlns:m="http://schemas.openxmlformats.org/officeDocument/2006/math">
                    <m:sSup>
                      <m:sSupPr>
                        <m:ctrlPr>
                          <a:rPr lang="pt-BR" i="1">
                            <a:latin typeface="Cambria Math" panose="02040503050406030204" pitchFamily="18" charset="0"/>
                          </a:rPr>
                        </m:ctrlPr>
                      </m:sSupPr>
                      <m:e>
                        <m:r>
                          <a:rPr lang="en-US" b="1" i="1">
                            <a:latin typeface="Cambria Math" panose="02040503050406030204" pitchFamily="18" charset="0"/>
                          </a:rPr>
                          <m:t>𝒘</m:t>
                        </m:r>
                      </m:e>
                      <m:sup>
                        <m:r>
                          <a:rPr lang="en-US" i="1">
                            <a:latin typeface="Cambria Math" panose="02040503050406030204" pitchFamily="18" charset="0"/>
                          </a:rPr>
                          <m:t>𝑇</m:t>
                        </m:r>
                      </m:sup>
                    </m:sSup>
                    <m:r>
                      <a:rPr lang="pt-BR" i="1">
                        <a:latin typeface="Cambria Math" panose="02040503050406030204" pitchFamily="18" charset="0"/>
                        <a:ea typeface="Cambria Math" panose="02040503050406030204" pitchFamily="18" charset="0"/>
                      </a:rPr>
                      <m:t>∙</m:t>
                    </m:r>
                    <m:r>
                      <a:rPr lang="en-US" b="1" i="1">
                        <a:latin typeface="Cambria Math" panose="02040503050406030204" pitchFamily="18" charset="0"/>
                      </a:rPr>
                      <m:t>𝒙</m:t>
                    </m:r>
                  </m:oMath>
                </a14:m>
                <a:r>
                  <a:rPr lang="en-US" dirty="0"/>
                  <a:t>} = </a:t>
                </a:r>
                <a14:m>
                  <m:oMath xmlns:m="http://schemas.openxmlformats.org/officeDocument/2006/math">
                    <m:r>
                      <m:rPr>
                        <m:sty m:val="p"/>
                      </m:rPr>
                      <a:rPr lang="en-US" i="1" dirty="0" smtClean="0">
                        <a:latin typeface="Cambria Math" panose="02040503050406030204" pitchFamily="18" charset="0"/>
                      </a:rPr>
                      <m:t>sgn</m:t>
                    </m:r>
                    <m:r>
                      <a:rPr lang="en-US" i="1" dirty="0">
                        <a:latin typeface="Cambria Math" panose="02040503050406030204" pitchFamily="18" charset="0"/>
                      </a:rPr>
                      <m:t>⁡{</m:t>
                    </m:r>
                    <m:nary>
                      <m:naryPr>
                        <m:chr m:val="∑"/>
                        <m:ctrlPr>
                          <a:rPr lang="pt-BR" i="1">
                            <a:latin typeface="Cambria Math" panose="02040503050406030204" pitchFamily="18" charset="0"/>
                          </a:rPr>
                        </m:ctrlPr>
                      </m:naryPr>
                      <m:sub>
                        <m:r>
                          <m:rPr>
                            <m:brk m:alnAt="23"/>
                          </m:rPr>
                          <a:rPr lang="en-US" i="1">
                            <a:latin typeface="Cambria Math" panose="02040503050406030204" pitchFamily="18" charset="0"/>
                          </a:rPr>
                          <m:t>𝑖</m:t>
                        </m:r>
                        <m:r>
                          <a:rPr lang="pt-BR" i="1">
                            <a:latin typeface="Cambria Math" panose="02040503050406030204" pitchFamily="18" charset="0"/>
                          </a:rPr>
                          <m:t>=</m:t>
                        </m:r>
                        <m:r>
                          <a:rPr lang="en-US" i="1">
                            <a:latin typeface="Cambria Math" panose="02040503050406030204" pitchFamily="18" charset="0"/>
                          </a:rPr>
                          <m:t>1</m:t>
                        </m:r>
                      </m:sub>
                      <m:sup>
                        <m:r>
                          <a:rPr lang="pt-BR" i="1">
                            <a:latin typeface="Cambria Math" panose="02040503050406030204" pitchFamily="18" charset="0"/>
                          </a:rPr>
                          <m:t>𝑛</m:t>
                        </m:r>
                      </m:sup>
                      <m:e>
                        <m:r>
                          <a:rPr lang="en-US" i="1">
                            <a:latin typeface="Cambria Math" panose="02040503050406030204" pitchFamily="18" charset="0"/>
                          </a:rPr>
                          <m:t>𝑤</m:t>
                        </m:r>
                        <m:r>
                          <a:rPr lang="en-US" i="1" baseline="-25000">
                            <a:latin typeface="Cambria Math" panose="02040503050406030204" pitchFamily="18" charset="0"/>
                          </a:rPr>
                          <m:t>𝑖</m:t>
                        </m:r>
                        <m:r>
                          <a:rPr lang="pt-BR" i="1">
                            <a:latin typeface="Cambria Math" panose="02040503050406030204" pitchFamily="18" charset="0"/>
                          </a:rPr>
                          <m:t>𝑥</m:t>
                        </m:r>
                        <m:r>
                          <a:rPr lang="en-US" i="1" baseline="-25000">
                            <a:latin typeface="Cambria Math" panose="02040503050406030204" pitchFamily="18" charset="0"/>
                          </a:rPr>
                          <m:t>𝑖</m:t>
                        </m:r>
                        <m:r>
                          <a:rPr lang="en-US" i="1" baseline="-25000">
                            <a:latin typeface="Cambria Math" panose="02040503050406030204" pitchFamily="18" charset="0"/>
                          </a:rPr>
                          <m:t> </m:t>
                        </m:r>
                      </m:e>
                    </m:nary>
                    <m:r>
                      <a:rPr lang="en-US" i="1" dirty="0" smtClean="0">
                        <a:latin typeface="Cambria Math" panose="02040503050406030204" pitchFamily="18" charset="0"/>
                      </a:rPr>
                      <m:t>(</m:t>
                    </m:r>
                    <m:r>
                      <a:rPr lang="en-US" i="1" dirty="0" smtClean="0">
                        <a:latin typeface="Cambria Math" panose="02040503050406030204" pitchFamily="18" charset="0"/>
                      </a:rPr>
                      <m:t>𝑥</m:t>
                    </m:r>
                    <m:r>
                      <a:rPr lang="en-US" i="1" dirty="0" smtClean="0">
                        <a:latin typeface="Cambria Math" panose="02040503050406030204" pitchFamily="18" charset="0"/>
                      </a:rPr>
                      <m:t>)</m:t>
                    </m:r>
                  </m:oMath>
                </a14:m>
                <a:r>
                  <a:rPr lang="en-US" dirty="0"/>
                  <a:t>}</a:t>
                </a:r>
              </a:p>
            </p:txBody>
          </p:sp>
        </mc:Choice>
        <mc:Fallback xmlns="">
          <p:sp>
            <p:nvSpPr>
              <p:cNvPr id="9" name="Rectangle 8"/>
              <p:cNvSpPr>
                <a:spLocks noRot="1" noChangeAspect="1" noMove="1" noResize="1" noEditPoints="1" noAdjustHandles="1" noChangeArrowheads="1" noChangeShapeType="1" noTextEdit="1"/>
              </p:cNvSpPr>
              <p:nvPr/>
            </p:nvSpPr>
            <p:spPr>
              <a:xfrm>
                <a:off x="2095500" y="861350"/>
                <a:ext cx="4457700" cy="878189"/>
              </a:xfrm>
              <a:prstGeom prst="rect">
                <a:avLst/>
              </a:prstGeom>
              <a:blipFill>
                <a:blip r:embed="rId6"/>
                <a:stretch>
                  <a:fillRect b="-777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1871869" y="3790089"/>
                <a:ext cx="4904961" cy="369332"/>
              </a:xfrm>
              <a:prstGeom prst="rect">
                <a:avLst/>
              </a:prstGeom>
            </p:spPr>
            <p:txBody>
              <a:bodyPr wrap="square">
                <a:spAutoFit/>
              </a:bodyPr>
              <a:lstStyle/>
              <a:p>
                <a:pPr algn="ctr">
                  <a:buNone/>
                </a:pPr>
                <a14:m>
                  <m:oMath xmlns:m="http://schemas.openxmlformats.org/officeDocument/2006/math">
                    <m:r>
                      <a:rPr lang="en-US" i="1" dirty="0" smtClean="0">
                        <a:latin typeface="Cambria Math" panose="02040503050406030204" pitchFamily="18" charset="0"/>
                      </a:rPr>
                      <m:t>𝑓</m:t>
                    </m:r>
                    <m:r>
                      <a:rPr lang="en-US" i="1" dirty="0" smtClean="0">
                        <a:latin typeface="Cambria Math" panose="02040503050406030204" pitchFamily="18" charset="0"/>
                      </a:rPr>
                      <m:t>(</m:t>
                    </m:r>
                    <m:r>
                      <a:rPr lang="en-US" b="1" i="1" dirty="0" smtClean="0">
                        <a:latin typeface="Cambria Math" panose="02040503050406030204" pitchFamily="18" charset="0"/>
                      </a:rPr>
                      <m:t>𝒙</m:t>
                    </m:r>
                    <m:r>
                      <a:rPr lang="en-US" i="1" dirty="0" smtClean="0">
                        <a:latin typeface="Cambria Math" panose="02040503050406030204" pitchFamily="18" charset="0"/>
                      </a:rPr>
                      <m:t>) = </m:t>
                    </m:r>
                    <m:r>
                      <m:rPr>
                        <m:sty m:val="p"/>
                      </m:rPr>
                      <a:rPr lang="en-US" i="1" dirty="0" err="1">
                        <a:latin typeface="Cambria Math" panose="02040503050406030204" pitchFamily="18" charset="0"/>
                      </a:rPr>
                      <m:t>sgn</m:t>
                    </m:r>
                    <m:r>
                      <a:rPr lang="en-US" i="1" dirty="0">
                        <a:latin typeface="Cambria Math" panose="02040503050406030204" pitchFamily="18" charset="0"/>
                      </a:rPr>
                      <m:t>⁡{</m:t>
                    </m:r>
                    <m:sSup>
                      <m:sSupPr>
                        <m:ctrlPr>
                          <a:rPr lang="pt-BR" i="1">
                            <a:latin typeface="Cambria Math" panose="02040503050406030204" pitchFamily="18" charset="0"/>
                          </a:rPr>
                        </m:ctrlPr>
                      </m:sSupPr>
                      <m:e>
                        <m:r>
                          <a:rPr lang="en-US" b="1" i="1" smtClean="0">
                            <a:solidFill>
                              <a:srgbClr val="0000FF"/>
                            </a:solidFill>
                            <a:latin typeface="Cambria Math" panose="02040503050406030204" pitchFamily="18" charset="0"/>
                          </a:rPr>
                          <m:t>𝒘</m:t>
                        </m:r>
                      </m:e>
                      <m:sup>
                        <m:r>
                          <a:rPr lang="en-US" i="1">
                            <a:latin typeface="Cambria Math" panose="02040503050406030204" pitchFamily="18" charset="0"/>
                          </a:rPr>
                          <m:t>𝑇</m:t>
                        </m:r>
                      </m:sup>
                    </m:sSup>
                    <m:r>
                      <a:rPr lang="pt-BR" i="1">
                        <a:latin typeface="Cambria Math" panose="02040503050406030204" pitchFamily="18" charset="0"/>
                        <a:ea typeface="Cambria Math" panose="02040503050406030204" pitchFamily="18" charset="0"/>
                      </a:rPr>
                      <m:t>∙</m:t>
                    </m:r>
                    <m:r>
                      <a:rPr lang="en-US" b="1" i="1">
                        <a:latin typeface="Cambria Math" panose="02040503050406030204" pitchFamily="18" charset="0"/>
                      </a:rPr>
                      <m:t>𝒙</m:t>
                    </m:r>
                  </m:oMath>
                </a14:m>
                <a:r>
                  <a:rPr lang="en-US" dirty="0"/>
                  <a:t>} = </a:t>
                </a:r>
                <a14:m>
                  <m:oMath xmlns:m="http://schemas.openxmlformats.org/officeDocument/2006/math">
                    <m:r>
                      <m:rPr>
                        <m:sty m:val="p"/>
                      </m:rPr>
                      <a:rPr lang="en-US" i="1" dirty="0" smtClean="0">
                        <a:latin typeface="Cambria Math" panose="02040503050406030204" pitchFamily="18" charset="0"/>
                      </a:rPr>
                      <m:t>sgn</m:t>
                    </m:r>
                    <m:r>
                      <a:rPr lang="en-US" i="1" dirty="0">
                        <a:latin typeface="Cambria Math" panose="02040503050406030204" pitchFamily="18" charset="0"/>
                      </a:rPr>
                      <m:t>⁡{</m:t>
                    </m:r>
                    <m:nary>
                      <m:naryPr>
                        <m:chr m:val="∑"/>
                        <m:supHide m:val="on"/>
                        <m:ctrlPr>
                          <a:rPr lang="pt-BR" i="1">
                            <a:latin typeface="Cambria Math" panose="02040503050406030204" pitchFamily="18" charset="0"/>
                          </a:rPr>
                        </m:ctrlPr>
                      </m:naryPr>
                      <m:sub>
                        <m:r>
                          <a:rPr lang="en-US" i="1">
                            <a:latin typeface="Cambria Math" panose="02040503050406030204" pitchFamily="18" charset="0"/>
                          </a:rPr>
                          <m:t>𝐼</m:t>
                        </m:r>
                      </m:sub>
                      <m:sup/>
                      <m:e>
                        <m:r>
                          <a:rPr lang="en-US" i="1" smtClean="0">
                            <a:solidFill>
                              <a:srgbClr val="0000FF"/>
                            </a:solidFill>
                            <a:latin typeface="Cambria Math" panose="02040503050406030204" pitchFamily="18" charset="0"/>
                          </a:rPr>
                          <m:t>𝑤</m:t>
                        </m:r>
                        <m:r>
                          <a:rPr lang="en-US" i="1" baseline="-25000">
                            <a:latin typeface="Cambria Math" panose="02040503050406030204" pitchFamily="18" charset="0"/>
                          </a:rPr>
                          <m:t>𝑖</m:t>
                        </m:r>
                        <m:r>
                          <a:rPr lang="en-US" i="1">
                            <a:latin typeface="Cambria Math" panose="02040503050406030204" pitchFamily="18" charset="0"/>
                          </a:rPr>
                          <m:t>𝑡</m:t>
                        </m:r>
                        <m:r>
                          <a:rPr lang="en-US" i="1" baseline="-25000">
                            <a:latin typeface="Cambria Math" panose="02040503050406030204" pitchFamily="18" charset="0"/>
                          </a:rPr>
                          <m:t>𝑖</m:t>
                        </m:r>
                        <m:r>
                          <a:rPr lang="en-US" i="1" baseline="-25000">
                            <a:latin typeface="Cambria Math" panose="02040503050406030204" pitchFamily="18" charset="0"/>
                          </a:rPr>
                          <m:t> </m:t>
                        </m:r>
                      </m:e>
                    </m:nary>
                    <m:r>
                      <a:rPr lang="en-US" i="1" dirty="0" smtClean="0">
                        <a:latin typeface="Cambria Math" panose="02040503050406030204" pitchFamily="18" charset="0"/>
                      </a:rPr>
                      <m:t>(</m:t>
                    </m:r>
                    <m:r>
                      <a:rPr lang="en-US" i="1" dirty="0" smtClean="0">
                        <a:latin typeface="Cambria Math" panose="02040503050406030204" pitchFamily="18" charset="0"/>
                      </a:rPr>
                      <m:t>𝑥</m:t>
                    </m:r>
                    <m:r>
                      <a:rPr lang="en-US" i="1" dirty="0" smtClean="0">
                        <a:latin typeface="Cambria Math" panose="02040503050406030204" pitchFamily="18" charset="0"/>
                      </a:rPr>
                      <m:t>)}</m:t>
                    </m:r>
                  </m:oMath>
                </a14:m>
                <a:endParaRPr lang="en-US" dirty="0"/>
              </a:p>
            </p:txBody>
          </p:sp>
        </mc:Choice>
        <mc:Fallback xmlns="">
          <p:sp>
            <p:nvSpPr>
              <p:cNvPr id="11" name="Rectangle 10"/>
              <p:cNvSpPr>
                <a:spLocks noRot="1" noChangeAspect="1" noMove="1" noResize="1" noEditPoints="1" noAdjustHandles="1" noChangeArrowheads="1" noChangeShapeType="1" noTextEdit="1"/>
              </p:cNvSpPr>
              <p:nvPr/>
            </p:nvSpPr>
            <p:spPr>
              <a:xfrm>
                <a:off x="1871869" y="3790089"/>
                <a:ext cx="4904961" cy="369332"/>
              </a:xfrm>
              <a:prstGeom prst="rect">
                <a:avLst/>
              </a:prstGeom>
              <a:blipFill>
                <a:blip r:embed="rId7"/>
                <a:stretch>
                  <a:fillRect t="-120000" b="-190000"/>
                </a:stretch>
              </a:blipFill>
            </p:spPr>
            <p:txBody>
              <a:bodyPr/>
              <a:lstStyle/>
              <a:p>
                <a:r>
                  <a:rPr lang="en-US">
                    <a:noFill/>
                  </a:rPr>
                  <a:t> </a:t>
                </a:r>
              </a:p>
            </p:txBody>
          </p:sp>
        </mc:Fallback>
      </mc:AlternateContent>
    </p:spTree>
    <p:extLst>
      <p:ext uri="{BB962C8B-B14F-4D97-AF65-F5344CB8AC3E}">
        <p14:creationId xmlns:p14="http://schemas.microsoft.com/office/powerpoint/2010/main" val="3258962045"/>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22"/>
                                        </p:tgtEl>
                                        <p:attrNameLst>
                                          <p:attrName>style.visibility</p:attrName>
                                        </p:attrNameLst>
                                      </p:cBhvr>
                                      <p:to>
                                        <p:strVal val="visible"/>
                                      </p:to>
                                    </p:set>
                                    <p:anim calcmode="lin" valueType="num">
                                      <p:cBhvr additive="base">
                                        <p:cTn id="7" dur="500" fill="hold"/>
                                        <p:tgtEl>
                                          <p:spTgt spid="9222"/>
                                        </p:tgtEl>
                                        <p:attrNameLst>
                                          <p:attrName>ppt_x</p:attrName>
                                        </p:attrNameLst>
                                      </p:cBhvr>
                                      <p:tavLst>
                                        <p:tav tm="0">
                                          <p:val>
                                            <p:strVal val="#ppt_x"/>
                                          </p:val>
                                        </p:tav>
                                        <p:tav tm="100000">
                                          <p:val>
                                            <p:strVal val="#ppt_x"/>
                                          </p:val>
                                        </p:tav>
                                      </p:tavLst>
                                    </p:anim>
                                    <p:anim calcmode="lin" valueType="num">
                                      <p:cBhvr additive="base">
                                        <p:cTn id="8" dur="500" fill="hold"/>
                                        <p:tgtEl>
                                          <p:spTgt spid="92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p:bldLst>
  </p:timing>
</p:sld>
</file>

<file path=ppt/slides/slide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7C2A9B45-05E3-4935-AF2F-0BE56397335C}"/>
                  </a:ext>
                </a:extLst>
              </p:cNvPr>
              <p:cNvSpPr/>
              <p:nvPr/>
            </p:nvSpPr>
            <p:spPr>
              <a:xfrm>
                <a:off x="2095500" y="940142"/>
                <a:ext cx="4457700" cy="878189"/>
              </a:xfrm>
              <a:prstGeom prst="rect">
                <a:avLst/>
              </a:prstGeom>
            </p:spPr>
            <p:txBody>
              <a:bodyPr wrap="square">
                <a:spAutoFit/>
              </a:bodyPr>
              <a:lstStyle/>
              <a:p>
                <a:pPr algn="ctr">
                  <a:buNone/>
                </a:pPr>
                <a14:m>
                  <m:oMathPara xmlns:m="http://schemas.openxmlformats.org/officeDocument/2006/math">
                    <m:oMathParaPr>
                      <m:jc m:val="centerGroup"/>
                    </m:oMathParaPr>
                    <m:oMath xmlns:m="http://schemas.openxmlformats.org/officeDocument/2006/math">
                      <m:r>
                        <a:rPr lang="en-US" sz="1500" i="1" dirty="0" smtClean="0">
                          <a:latin typeface="Cambria Math" panose="02040503050406030204" pitchFamily="18" charset="0"/>
                        </a:rPr>
                        <m:t>𝐸𝑥𝑎𝑚𝑝𝑙𝑒𝑠</m:t>
                      </m:r>
                      <m:r>
                        <a:rPr lang="en-US" sz="1500" i="1" dirty="0" smtClean="0">
                          <a:latin typeface="Cambria Math" panose="02040503050406030204" pitchFamily="18" charset="0"/>
                        </a:rPr>
                        <m:t> </m:t>
                      </m:r>
                      <m:r>
                        <a:rPr lang="en-US" sz="1500" b="1" i="1" dirty="0" smtClean="0">
                          <a:latin typeface="Cambria Math" panose="02040503050406030204" pitchFamily="18" charset="0"/>
                        </a:rPr>
                        <m:t>𝒙</m:t>
                      </m:r>
                      <m:r>
                        <a:rPr lang="en-US" sz="1500" i="1" dirty="0" smtClean="0">
                          <a:latin typeface="Cambria Math" panose="02040503050406030204" pitchFamily="18" charset="0"/>
                        </a:rPr>
                        <m:t> </m:t>
                      </m:r>
                      <m:r>
                        <a:rPr lang="en-US" sz="1500" i="1" dirty="0">
                          <a:latin typeface="Cambria Math" panose="02040503050406030204" pitchFamily="18" charset="0"/>
                          <a:sym typeface="Symbol" pitchFamily="18" charset="2"/>
                        </a:rPr>
                        <m:t> {0,1}</m:t>
                      </m:r>
                      <m:r>
                        <a:rPr lang="en-US" sz="1500" i="1" baseline="30000" dirty="0">
                          <a:latin typeface="Cambria Math" panose="02040503050406030204" pitchFamily="18" charset="0"/>
                          <a:sym typeface="Symbol" pitchFamily="18" charset="2"/>
                        </a:rPr>
                        <m:t>𝑁</m:t>
                      </m:r>
                      <m:r>
                        <a:rPr lang="en-US" sz="1500" i="1" dirty="0">
                          <a:latin typeface="Cambria Math" panose="02040503050406030204" pitchFamily="18" charset="0"/>
                        </a:rPr>
                        <m:t> ;  </m:t>
                      </m:r>
                      <m:r>
                        <a:rPr lang="en-US" sz="1500" i="1" dirty="0">
                          <a:latin typeface="Cambria Math" panose="02040503050406030204" pitchFamily="18" charset="0"/>
                        </a:rPr>
                        <m:t>𝐿𝑒𝑎𝑟𝑛𝑒𝑑</m:t>
                      </m:r>
                      <m:r>
                        <a:rPr lang="en-US" sz="1500" i="1" dirty="0">
                          <a:latin typeface="Cambria Math" panose="02040503050406030204" pitchFamily="18" charset="0"/>
                        </a:rPr>
                        <m:t> </m:t>
                      </m:r>
                      <m:r>
                        <a:rPr lang="en-US" sz="1500" i="1" dirty="0">
                          <a:latin typeface="Cambria Math" panose="02040503050406030204" pitchFamily="18" charset="0"/>
                        </a:rPr>
                        <m:t>h𝑦𝑝𝑜𝑡h𝑒𝑠𝑖𝑠</m:t>
                      </m:r>
                      <m:r>
                        <a:rPr lang="en-US" sz="1500" i="1" dirty="0">
                          <a:latin typeface="Cambria Math" panose="02040503050406030204" pitchFamily="18" charset="0"/>
                        </a:rPr>
                        <m:t> </m:t>
                      </m:r>
                      <m:r>
                        <a:rPr lang="en-US" sz="1500" b="1" i="1" dirty="0">
                          <a:latin typeface="Cambria Math" panose="02040503050406030204" pitchFamily="18" charset="0"/>
                        </a:rPr>
                        <m:t>𝒘</m:t>
                      </m:r>
                      <m:r>
                        <a:rPr lang="en-US" sz="1500" i="1" dirty="0">
                          <a:latin typeface="Cambria Math" panose="02040503050406030204" pitchFamily="18" charset="0"/>
                        </a:rPr>
                        <m:t> </m:t>
                      </m:r>
                      <m:r>
                        <a:rPr lang="en-US" sz="1500" i="1" dirty="0">
                          <a:latin typeface="Cambria Math" panose="02040503050406030204" pitchFamily="18" charset="0"/>
                          <a:sym typeface="Symbol" pitchFamily="18" charset="2"/>
                        </a:rPr>
                        <m:t> </m:t>
                      </m:r>
                      <m:r>
                        <a:rPr lang="en-US" sz="1500" b="1" i="1" dirty="0">
                          <a:latin typeface="Cambria Math" panose="02040503050406030204" pitchFamily="18" charset="0"/>
                          <a:sym typeface="Symbol" pitchFamily="18" charset="2"/>
                        </a:rPr>
                        <m:t>𝑹</m:t>
                      </m:r>
                      <m:r>
                        <a:rPr lang="en-US" sz="1500" i="1" baseline="30000" dirty="0">
                          <a:latin typeface="Cambria Math" panose="02040503050406030204" pitchFamily="18" charset="0"/>
                          <a:sym typeface="Symbol" pitchFamily="18" charset="2"/>
                        </a:rPr>
                        <m:t>𝑁</m:t>
                      </m:r>
                      <m:r>
                        <a:rPr lang="en-US" sz="1500" i="1" dirty="0">
                          <a:latin typeface="Cambria Math" panose="02040503050406030204" pitchFamily="18" charset="0"/>
                        </a:rPr>
                        <m:t> </m:t>
                      </m:r>
                    </m:oMath>
                  </m:oMathPara>
                </a14:m>
                <a:endParaRPr lang="en-US" sz="1500" i="1" dirty="0">
                  <a:latin typeface="Arial" pitchFamily="34" charset="0"/>
                </a:endParaRPr>
              </a:p>
              <a:p>
                <a:pPr algn="ctr">
                  <a:buNone/>
                </a:pPr>
                <a:endParaRPr lang="en-US" dirty="0"/>
              </a:p>
              <a:p>
                <a:pPr algn="ctr">
                  <a:buNone/>
                </a:pPr>
                <a14:m>
                  <m:oMath xmlns:m="http://schemas.openxmlformats.org/officeDocument/2006/math">
                    <m:r>
                      <a:rPr lang="en-US" i="1" dirty="0" smtClean="0">
                        <a:latin typeface="Cambria Math" panose="02040503050406030204" pitchFamily="18" charset="0"/>
                      </a:rPr>
                      <m:t>𝑓</m:t>
                    </m:r>
                    <m:r>
                      <a:rPr lang="en-US" i="1" dirty="0" smtClean="0">
                        <a:latin typeface="Cambria Math" panose="02040503050406030204" pitchFamily="18" charset="0"/>
                      </a:rPr>
                      <m:t>(</m:t>
                    </m:r>
                    <m:r>
                      <a:rPr lang="en-US" b="1" i="1" dirty="0" smtClean="0">
                        <a:latin typeface="Cambria Math" panose="02040503050406030204" pitchFamily="18" charset="0"/>
                      </a:rPr>
                      <m:t>𝒙</m:t>
                    </m:r>
                    <m:r>
                      <a:rPr lang="en-US" i="1" dirty="0" smtClean="0">
                        <a:latin typeface="Cambria Math" panose="02040503050406030204" pitchFamily="18" charset="0"/>
                      </a:rPr>
                      <m:t>) = </m:t>
                    </m:r>
                    <m:r>
                      <m:rPr>
                        <m:sty m:val="p"/>
                      </m:rPr>
                      <a:rPr lang="en-US" i="1" dirty="0" err="1">
                        <a:latin typeface="Cambria Math" panose="02040503050406030204" pitchFamily="18" charset="0"/>
                      </a:rPr>
                      <m:t>sgn</m:t>
                    </m:r>
                    <m:r>
                      <a:rPr lang="en-US" i="1" dirty="0">
                        <a:latin typeface="Cambria Math" panose="02040503050406030204" pitchFamily="18" charset="0"/>
                      </a:rPr>
                      <m:t>⁡</m:t>
                    </m:r>
                  </m:oMath>
                </a14:m>
                <a:r>
                  <a:rPr lang="en-US" dirty="0"/>
                  <a:t>{</a:t>
                </a:r>
                <a14:m>
                  <m:oMath xmlns:m="http://schemas.openxmlformats.org/officeDocument/2006/math">
                    <m:sSup>
                      <m:sSupPr>
                        <m:ctrlPr>
                          <a:rPr lang="pt-BR" i="1">
                            <a:latin typeface="Cambria Math" panose="02040503050406030204" pitchFamily="18" charset="0"/>
                          </a:rPr>
                        </m:ctrlPr>
                      </m:sSupPr>
                      <m:e>
                        <m:r>
                          <a:rPr lang="en-US" b="1" i="1">
                            <a:latin typeface="Cambria Math" panose="02040503050406030204" pitchFamily="18" charset="0"/>
                          </a:rPr>
                          <m:t>𝒘</m:t>
                        </m:r>
                      </m:e>
                      <m:sup>
                        <m:r>
                          <a:rPr lang="en-US" i="1">
                            <a:latin typeface="Cambria Math" panose="02040503050406030204" pitchFamily="18" charset="0"/>
                          </a:rPr>
                          <m:t>𝑇</m:t>
                        </m:r>
                      </m:sup>
                    </m:sSup>
                    <m:r>
                      <a:rPr lang="pt-BR" i="1">
                        <a:latin typeface="Cambria Math" panose="02040503050406030204" pitchFamily="18" charset="0"/>
                        <a:ea typeface="Cambria Math" panose="02040503050406030204" pitchFamily="18" charset="0"/>
                      </a:rPr>
                      <m:t>∙</m:t>
                    </m:r>
                    <m:r>
                      <a:rPr lang="en-US" b="1" i="1">
                        <a:latin typeface="Cambria Math" panose="02040503050406030204" pitchFamily="18" charset="0"/>
                      </a:rPr>
                      <m:t>𝒙</m:t>
                    </m:r>
                  </m:oMath>
                </a14:m>
                <a:r>
                  <a:rPr lang="en-US" dirty="0"/>
                  <a:t>} = </a:t>
                </a:r>
                <a14:m>
                  <m:oMath xmlns:m="http://schemas.openxmlformats.org/officeDocument/2006/math">
                    <m:r>
                      <m:rPr>
                        <m:sty m:val="p"/>
                      </m:rPr>
                      <a:rPr lang="en-US" i="1" dirty="0" smtClean="0">
                        <a:latin typeface="Cambria Math" panose="02040503050406030204" pitchFamily="18" charset="0"/>
                      </a:rPr>
                      <m:t>sgn</m:t>
                    </m:r>
                    <m:r>
                      <a:rPr lang="en-US" i="1" dirty="0">
                        <a:latin typeface="Cambria Math" panose="02040503050406030204" pitchFamily="18" charset="0"/>
                      </a:rPr>
                      <m:t>⁡{</m:t>
                    </m:r>
                    <m:nary>
                      <m:naryPr>
                        <m:chr m:val="∑"/>
                        <m:ctrlPr>
                          <a:rPr lang="pt-BR" i="1">
                            <a:latin typeface="Cambria Math" panose="02040503050406030204" pitchFamily="18" charset="0"/>
                          </a:rPr>
                        </m:ctrlPr>
                      </m:naryPr>
                      <m:sub>
                        <m:r>
                          <m:rPr>
                            <m:brk m:alnAt="23"/>
                          </m:rPr>
                          <a:rPr lang="en-US" i="1">
                            <a:latin typeface="Cambria Math" panose="02040503050406030204" pitchFamily="18" charset="0"/>
                          </a:rPr>
                          <m:t>𝑖</m:t>
                        </m:r>
                        <m:r>
                          <a:rPr lang="pt-BR" i="1">
                            <a:latin typeface="Cambria Math" panose="02040503050406030204" pitchFamily="18" charset="0"/>
                          </a:rPr>
                          <m:t>=</m:t>
                        </m:r>
                        <m:r>
                          <a:rPr lang="en-US" i="1">
                            <a:latin typeface="Cambria Math" panose="02040503050406030204" pitchFamily="18" charset="0"/>
                          </a:rPr>
                          <m:t>1</m:t>
                        </m:r>
                      </m:sub>
                      <m:sup>
                        <m:r>
                          <a:rPr lang="pt-BR" i="1">
                            <a:latin typeface="Cambria Math" panose="02040503050406030204" pitchFamily="18" charset="0"/>
                          </a:rPr>
                          <m:t>𝑛</m:t>
                        </m:r>
                      </m:sup>
                      <m:e>
                        <m:r>
                          <a:rPr lang="en-US" i="1">
                            <a:latin typeface="Cambria Math" panose="02040503050406030204" pitchFamily="18" charset="0"/>
                          </a:rPr>
                          <m:t>𝑤</m:t>
                        </m:r>
                        <m:r>
                          <a:rPr lang="en-US" i="1" baseline="-25000">
                            <a:latin typeface="Cambria Math" panose="02040503050406030204" pitchFamily="18" charset="0"/>
                          </a:rPr>
                          <m:t>𝑖</m:t>
                        </m:r>
                        <m:r>
                          <a:rPr lang="en-US" b="0" i="1" smtClean="0">
                            <a:latin typeface="Cambria Math" panose="02040503050406030204" pitchFamily="18" charset="0"/>
                          </a:rPr>
                          <m:t>𝑡</m:t>
                        </m:r>
                        <m:r>
                          <a:rPr lang="en-US" i="1" baseline="-25000">
                            <a:latin typeface="Cambria Math" panose="02040503050406030204" pitchFamily="18" charset="0"/>
                          </a:rPr>
                          <m:t>𝑖</m:t>
                        </m:r>
                        <m:r>
                          <a:rPr lang="en-US" i="1" baseline="-25000">
                            <a:latin typeface="Cambria Math" panose="02040503050406030204" pitchFamily="18" charset="0"/>
                          </a:rPr>
                          <m:t> </m:t>
                        </m:r>
                      </m:e>
                    </m:nary>
                    <m:r>
                      <a:rPr lang="en-US" i="1" dirty="0" smtClean="0">
                        <a:latin typeface="Cambria Math" panose="02040503050406030204" pitchFamily="18" charset="0"/>
                      </a:rPr>
                      <m:t>(</m:t>
                    </m:r>
                    <m:r>
                      <a:rPr lang="en-US" i="1" dirty="0" smtClean="0">
                        <a:latin typeface="Cambria Math" panose="02040503050406030204" pitchFamily="18" charset="0"/>
                      </a:rPr>
                      <m:t>𝑥</m:t>
                    </m:r>
                    <m:r>
                      <a:rPr lang="en-US" i="1" dirty="0" smtClean="0">
                        <a:latin typeface="Cambria Math" panose="02040503050406030204" pitchFamily="18" charset="0"/>
                      </a:rPr>
                      <m:t>)</m:t>
                    </m:r>
                  </m:oMath>
                </a14:m>
                <a:r>
                  <a:rPr lang="en-US" dirty="0"/>
                  <a:t>}</a:t>
                </a:r>
              </a:p>
            </p:txBody>
          </p:sp>
        </mc:Choice>
        <mc:Fallback xmlns="">
          <p:sp>
            <p:nvSpPr>
              <p:cNvPr id="8" name="Rectangle 7">
                <a:extLst>
                  <a:ext uri="{FF2B5EF4-FFF2-40B4-BE49-F238E27FC236}">
                    <a16:creationId xmlns:a16="http://schemas.microsoft.com/office/drawing/2014/main" id="{7C2A9B45-05E3-4935-AF2F-0BE56397335C}"/>
                  </a:ext>
                </a:extLst>
              </p:cNvPr>
              <p:cNvSpPr>
                <a:spLocks noRot="1" noChangeAspect="1" noMove="1" noResize="1" noEditPoints="1" noAdjustHandles="1" noChangeArrowheads="1" noChangeShapeType="1" noTextEdit="1"/>
              </p:cNvSpPr>
              <p:nvPr/>
            </p:nvSpPr>
            <p:spPr>
              <a:xfrm>
                <a:off x="2095500" y="940142"/>
                <a:ext cx="4457700" cy="878189"/>
              </a:xfrm>
              <a:prstGeom prst="rect">
                <a:avLst/>
              </a:prstGeom>
              <a:blipFill>
                <a:blip r:embed="rId3"/>
                <a:stretch>
                  <a:fillRect b="-77778"/>
                </a:stretch>
              </a:blipFill>
            </p:spPr>
            <p:txBody>
              <a:bodyPr/>
              <a:lstStyle/>
              <a:p>
                <a:r>
                  <a:rPr lang="en-US">
                    <a:noFill/>
                  </a:rPr>
                  <a:t> </a:t>
                </a:r>
              </a:p>
            </p:txBody>
          </p:sp>
        </mc:Fallback>
      </mc:AlternateContent>
      <p:sp>
        <p:nvSpPr>
          <p:cNvPr id="10" name="Slide Number Placeholder 5"/>
          <p:cNvSpPr>
            <a:spLocks noGrp="1"/>
          </p:cNvSpPr>
          <p:nvPr>
            <p:ph type="sldNum" sz="quarter" idx="12"/>
          </p:nvPr>
        </p:nvSpPr>
        <p:spPr/>
        <p:txBody>
          <a:bodyPr/>
          <a:lstStyle/>
          <a:p>
            <a:fld id="{12F5E348-4D7B-450C-9FF5-BC0D656BFA44}" type="slidenum">
              <a:rPr lang="en-US"/>
              <a:pPr/>
              <a:t>88</a:t>
            </a:fld>
            <a:endParaRPr lang="en-US"/>
          </a:p>
        </p:txBody>
      </p:sp>
      <p:sp>
        <p:nvSpPr>
          <p:cNvPr id="11271" name="Rectangle 7"/>
          <p:cNvSpPr>
            <a:spLocks noGrp="1" noChangeArrowheads="1"/>
          </p:cNvSpPr>
          <p:nvPr>
            <p:ph type="title"/>
          </p:nvPr>
        </p:nvSpPr>
        <p:spPr/>
        <p:txBody>
          <a:bodyPr/>
          <a:lstStyle/>
          <a:p>
            <a:r>
              <a:rPr lang="en-US" dirty="0"/>
              <a:t>Kernel Based Methods</a:t>
            </a:r>
          </a:p>
        </p:txBody>
      </p:sp>
      <p:sp>
        <p:nvSpPr>
          <p:cNvPr id="11267" name="Rectangle 3"/>
          <p:cNvSpPr>
            <a:spLocks noGrp="1" noChangeArrowheads="1"/>
          </p:cNvSpPr>
          <p:nvPr>
            <p:ph idx="1"/>
          </p:nvPr>
        </p:nvSpPr>
        <p:spPr>
          <a:xfrm>
            <a:off x="310152" y="2755830"/>
            <a:ext cx="8229600" cy="1853865"/>
          </a:xfrm>
        </p:spPr>
        <p:txBody>
          <a:bodyPr>
            <a:normAutofit fontScale="85000" lnSpcReduction="20000"/>
          </a:bodyPr>
          <a:lstStyle/>
          <a:p>
            <a:endParaRPr lang="en-US" dirty="0"/>
          </a:p>
          <a:p>
            <a:r>
              <a:rPr lang="en-US" dirty="0"/>
              <a:t>Great Increase in expressivity</a:t>
            </a:r>
          </a:p>
          <a:p>
            <a:r>
              <a:rPr lang="en-US" dirty="0"/>
              <a:t>Can run Perceptron (and Winnow) but the convergence bound may suffer exponential growth.</a:t>
            </a:r>
          </a:p>
          <a:p>
            <a:r>
              <a:rPr lang="en-US" dirty="0"/>
              <a:t>Exponential number of monomials are true in each example. </a:t>
            </a:r>
          </a:p>
          <a:p>
            <a:r>
              <a:rPr lang="en-US" dirty="0"/>
              <a:t>Also, will have to keep many weights.</a:t>
            </a:r>
          </a:p>
        </p:txBody>
      </p:sp>
      <p:sp>
        <p:nvSpPr>
          <p:cNvPr id="11268" name="Rectangle 4"/>
          <p:cNvSpPr>
            <a:spLocks noChangeArrowheads="1"/>
          </p:cNvSpPr>
          <p:nvPr/>
        </p:nvSpPr>
        <p:spPr bwMode="auto">
          <a:xfrm>
            <a:off x="1314450" y="2514600"/>
            <a:ext cx="6343650"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57175" indent="-257175" eaLnBrk="0" hangingPunct="0">
              <a:spcBef>
                <a:spcPct val="20000"/>
              </a:spcBef>
              <a:buFontTx/>
              <a:buChar char="•"/>
            </a:pPr>
            <a:endParaRPr lang="en-US" sz="2400">
              <a:latin typeface="Arial Narrow" pitchFamily="34" charset="0"/>
            </a:endParaRPr>
          </a:p>
        </p:txBody>
      </p:sp>
      <mc:AlternateContent xmlns:mc="http://schemas.openxmlformats.org/markup-compatibility/2006" xmlns:a14="http://schemas.microsoft.com/office/drawing/2010/main">
        <mc:Choice Requires="a14">
          <p:sp>
            <p:nvSpPr>
              <p:cNvPr id="9" name="Rectangle 8"/>
              <p:cNvSpPr/>
              <p:nvPr/>
            </p:nvSpPr>
            <p:spPr>
              <a:xfrm>
                <a:off x="2095437" y="1860786"/>
                <a:ext cx="4422576" cy="710964"/>
              </a:xfrm>
              <a:prstGeom prst="rect">
                <a:avLst/>
              </a:prstGeom>
            </p:spPr>
            <p:txBody>
              <a:bodyPr wrap="square">
                <a:spAutoFit/>
              </a:bodyPr>
              <a:lstStyle/>
              <a:p>
                <a:pPr>
                  <a:buNone/>
                </a:pPr>
                <a:r>
                  <a:rPr lang="en-US" sz="1500" dirty="0"/>
                  <a:t>Perceptron Update: </a:t>
                </a:r>
              </a:p>
              <a:p>
                <a:pPr marL="685800" lvl="1" indent="-342900">
                  <a:lnSpc>
                    <a:spcPct val="90000"/>
                  </a:lnSpc>
                  <a:spcBef>
                    <a:spcPct val="50000"/>
                  </a:spcBef>
                </a:pPr>
                <a:r>
                  <a:rPr lang="en-US" dirty="0">
                    <a:sym typeface="Symbol" pitchFamily="18" charset="2"/>
                  </a:rPr>
                  <a:t> </a:t>
                </a:r>
                <a14:m>
                  <m:oMath xmlns:m="http://schemas.openxmlformats.org/officeDocument/2006/math">
                    <m:r>
                      <a:rPr lang="en-US" i="1" dirty="0" smtClean="0">
                        <a:latin typeface="Cambria Math" panose="02040503050406030204" pitchFamily="18" charset="0"/>
                        <a:sym typeface="Symbol" pitchFamily="18" charset="2"/>
                      </a:rPr>
                      <m:t>𝐼𝑓</m:t>
                    </m:r>
                    <m:r>
                      <a:rPr lang="en-US" i="1" dirty="0" smtClean="0">
                        <a:latin typeface="Cambria Math" panose="02040503050406030204" pitchFamily="18" charset="0"/>
                        <a:sym typeface="Symbol" pitchFamily="18" charset="2"/>
                      </a:rPr>
                      <m:t> </m:t>
                    </m:r>
                    <m:r>
                      <a:rPr lang="en-US" i="1" dirty="0" err="1">
                        <a:solidFill>
                          <a:schemeClr val="accent2"/>
                        </a:solidFill>
                        <a:latin typeface="Cambria Math" panose="02040503050406030204" pitchFamily="18" charset="0"/>
                        <a:sym typeface="Symbol" pitchFamily="18" charset="2"/>
                      </a:rPr>
                      <m:t>𝑦</m:t>
                    </m:r>
                    <m:r>
                      <a:rPr lang="en-US" i="1" dirty="0" err="1">
                        <a:solidFill>
                          <a:schemeClr val="accent2"/>
                        </a:solidFill>
                        <a:latin typeface="Cambria Math" panose="02040503050406030204" pitchFamily="18" charset="0"/>
                        <a:sym typeface="Symbol" pitchFamily="18" charset="2"/>
                      </a:rPr>
                      <m:t>’</m:t>
                    </m:r>
                    <m:r>
                      <a:rPr lang="en-US" i="1" dirty="0" err="1">
                        <a:solidFill>
                          <a:schemeClr val="accent2"/>
                        </a:solidFill>
                        <a:latin typeface="Cambria Math" panose="02040503050406030204" pitchFamily="18" charset="0"/>
                        <a:sym typeface="Symbol" pitchFamily="18" charset="2"/>
                      </a:rPr>
                      <m:t>𝑦</m:t>
                    </m:r>
                    <m:r>
                      <a:rPr lang="en-US" i="1" dirty="0">
                        <a:solidFill>
                          <a:schemeClr val="accent2"/>
                        </a:solidFill>
                        <a:latin typeface="Cambria Math" panose="02040503050406030204" pitchFamily="18" charset="0"/>
                        <a:sym typeface="Symbol" pitchFamily="18" charset="2"/>
                      </a:rPr>
                      <m:t>, </m:t>
                    </m:r>
                    <m:r>
                      <a:rPr lang="en-US" i="1" dirty="0">
                        <a:solidFill>
                          <a:srgbClr val="FF0000"/>
                        </a:solidFill>
                        <a:latin typeface="Cambria Math" panose="02040503050406030204" pitchFamily="18" charset="0"/>
                        <a:sym typeface="Symbol" pitchFamily="18" charset="2"/>
                      </a:rPr>
                      <m:t>𝑢𝑝𝑑𝑎𝑡𝑒</m:t>
                    </m:r>
                    <m:r>
                      <a:rPr lang="en-US" i="1" dirty="0">
                        <a:solidFill>
                          <a:srgbClr val="FF0000"/>
                        </a:solidFill>
                        <a:latin typeface="Cambria Math" panose="02040503050406030204" pitchFamily="18" charset="0"/>
                        <a:sym typeface="Symbol" pitchFamily="18" charset="2"/>
                      </a:rPr>
                      <m:t>:      </m:t>
                    </m:r>
                    <m:r>
                      <a:rPr lang="en-US" b="1" i="1" dirty="0">
                        <a:solidFill>
                          <a:srgbClr val="FF0000"/>
                        </a:solidFill>
                        <a:latin typeface="Cambria Math" panose="02040503050406030204" pitchFamily="18" charset="0"/>
                        <a:sym typeface="Symbol" pitchFamily="18" charset="2"/>
                      </a:rPr>
                      <m:t>𝒘</m:t>
                    </m:r>
                    <m:r>
                      <a:rPr lang="en-US" b="1" i="1" dirty="0">
                        <a:solidFill>
                          <a:srgbClr val="FF0000"/>
                        </a:solidFill>
                        <a:latin typeface="Cambria Math" panose="02040503050406030204" pitchFamily="18" charset="0"/>
                        <a:sym typeface="Symbol" pitchFamily="18" charset="2"/>
                      </a:rPr>
                      <m:t> = </m:t>
                    </m:r>
                    <m:r>
                      <a:rPr lang="en-US" b="1" i="1" dirty="0">
                        <a:solidFill>
                          <a:srgbClr val="FF0000"/>
                        </a:solidFill>
                        <a:latin typeface="Cambria Math" panose="02040503050406030204" pitchFamily="18" charset="0"/>
                        <a:sym typeface="Symbol" pitchFamily="18" charset="2"/>
                      </a:rPr>
                      <m:t>𝒘</m:t>
                    </m:r>
                    <m:r>
                      <a:rPr lang="en-US" b="1" i="1" dirty="0">
                        <a:solidFill>
                          <a:srgbClr val="FF0000"/>
                        </a:solidFill>
                        <a:latin typeface="Cambria Math" panose="02040503050406030204" pitchFamily="18" charset="0"/>
                        <a:sym typeface="Symbol" pitchFamily="18" charset="2"/>
                      </a:rPr>
                      <m:t> + </m:t>
                    </m:r>
                    <m:r>
                      <a:rPr lang="en-US" b="0" i="1" dirty="0" err="1">
                        <a:solidFill>
                          <a:srgbClr val="FF0000"/>
                        </a:solidFill>
                        <a:latin typeface="Cambria Math" panose="02040503050406030204" pitchFamily="18" charset="0"/>
                        <a:sym typeface="Symbol" pitchFamily="18" charset="2"/>
                      </a:rPr>
                      <m:t>𝑟𝑦</m:t>
                    </m:r>
                    <m:r>
                      <a:rPr lang="en-US" b="1" i="1" dirty="0">
                        <a:solidFill>
                          <a:srgbClr val="FF0000"/>
                        </a:solidFill>
                        <a:latin typeface="Cambria Math" panose="02040503050406030204" pitchFamily="18" charset="0"/>
                        <a:sym typeface="Symbol" pitchFamily="18" charset="2"/>
                      </a:rPr>
                      <m:t> </m:t>
                    </m:r>
                    <m:r>
                      <a:rPr lang="en-US" b="1" i="1" dirty="0">
                        <a:solidFill>
                          <a:srgbClr val="FF0000"/>
                        </a:solidFill>
                        <a:latin typeface="Cambria Math" panose="02040503050406030204" pitchFamily="18" charset="0"/>
                        <a:sym typeface="Symbol" pitchFamily="18" charset="2"/>
                      </a:rPr>
                      <m:t>𝒙</m:t>
                    </m:r>
                  </m:oMath>
                </a14:m>
                <a:endParaRPr lang="en-US" sz="2100" dirty="0">
                  <a:solidFill>
                    <a:srgbClr val="000066"/>
                  </a:solidFill>
                </a:endParaRPr>
              </a:p>
            </p:txBody>
          </p:sp>
        </mc:Choice>
        <mc:Fallback xmlns="">
          <p:sp>
            <p:nvSpPr>
              <p:cNvPr id="9" name="Rectangle 8"/>
              <p:cNvSpPr>
                <a:spLocks noRot="1" noChangeAspect="1" noMove="1" noResize="1" noEditPoints="1" noAdjustHandles="1" noChangeArrowheads="1" noChangeShapeType="1" noTextEdit="1"/>
              </p:cNvSpPr>
              <p:nvPr/>
            </p:nvSpPr>
            <p:spPr>
              <a:xfrm>
                <a:off x="2095437" y="1860786"/>
                <a:ext cx="4422576" cy="710964"/>
              </a:xfrm>
              <a:prstGeom prst="rect">
                <a:avLst/>
              </a:prstGeom>
              <a:blipFill>
                <a:blip r:embed="rId4"/>
                <a:stretch>
                  <a:fillRect l="-552" t="-1709" b="-7692"/>
                </a:stretch>
              </a:blipFill>
            </p:spPr>
            <p:txBody>
              <a:bodyPr/>
              <a:lstStyle/>
              <a:p>
                <a:r>
                  <a:rPr lang="en-US">
                    <a:noFill/>
                  </a:rPr>
                  <a:t> </a:t>
                </a:r>
              </a:p>
            </p:txBody>
          </p:sp>
        </mc:Fallback>
      </mc:AlternateContent>
      <p:cxnSp>
        <p:nvCxnSpPr>
          <p:cNvPr id="3" name="Straight Connector 2"/>
          <p:cNvCxnSpPr>
            <a:cxnSpLocks/>
          </p:cNvCxnSpPr>
          <p:nvPr/>
        </p:nvCxnSpPr>
        <p:spPr>
          <a:xfrm flipH="1">
            <a:off x="5011807" y="1860786"/>
            <a:ext cx="127966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3415165"/>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nodePh="1">
                                  <p:stCondLst>
                                    <p:cond delay="0"/>
                                  </p:stCondLst>
                                  <p:endCondLst>
                                    <p:cond evt="begin" delay="0">
                                      <p:tn val="17"/>
                                    </p:cond>
                                  </p:endCondLst>
                                  <p:childTnLst>
                                    <p:set>
                                      <p:cBhvr>
                                        <p:cTn id="18" dur="1" fill="hold">
                                          <p:stCondLst>
                                            <p:cond delay="499"/>
                                          </p:stCondLst>
                                        </p:cTn>
                                        <p:tgtEl>
                                          <p:spTgt spid="1126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1267">
                                            <p:txEl>
                                              <p:pRg st="1" end="1"/>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1267">
                                            <p:txEl>
                                              <p:pRg st="2" end="2"/>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1267">
                                            <p:txEl>
                                              <p:pRg st="3" end="3"/>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12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autoUpdateAnimBg="0"/>
      <p:bldP spid="11268" grpId="0" autoUpdateAnimBg="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0718BBFA-275A-2A4C-BFE4-13BE1C6C97F9}"/>
              </a:ext>
            </a:extLst>
          </p:cNvPr>
          <p:cNvSpPr>
            <a:spLocks noGrp="1"/>
          </p:cNvSpPr>
          <p:nvPr>
            <p:ph idx="1"/>
          </p:nvPr>
        </p:nvSpPr>
        <p:spPr>
          <a:xfrm>
            <a:off x="430464" y="902369"/>
            <a:ext cx="8229600" cy="3690798"/>
          </a:xfrm>
        </p:spPr>
        <p:txBody>
          <a:bodyPr/>
          <a:lstStyle/>
          <a:p>
            <a:endParaRPr lang="en-US" dirty="0"/>
          </a:p>
        </p:txBody>
      </p:sp>
      <p:grpSp>
        <p:nvGrpSpPr>
          <p:cNvPr id="13314" name="Group 2"/>
          <p:cNvGrpSpPr>
            <a:grpSpLocks/>
          </p:cNvGrpSpPr>
          <p:nvPr/>
        </p:nvGrpSpPr>
        <p:grpSpPr bwMode="auto">
          <a:xfrm>
            <a:off x="1641873" y="857250"/>
            <a:ext cx="5787628" cy="3370660"/>
            <a:chOff x="432" y="720"/>
            <a:chExt cx="5101" cy="3119"/>
          </a:xfrm>
        </p:grpSpPr>
        <p:sp>
          <p:nvSpPr>
            <p:cNvPr id="13315" name="AutoShape 3"/>
            <p:cNvSpPr>
              <a:spLocks noChangeArrowheads="1"/>
            </p:cNvSpPr>
            <p:nvPr/>
          </p:nvSpPr>
          <p:spPr bwMode="auto">
            <a:xfrm rot="-2730640">
              <a:off x="2144" y="1903"/>
              <a:ext cx="3119" cy="753"/>
            </a:xfrm>
            <a:prstGeom prst="parallelogram">
              <a:avLst>
                <a:gd name="adj" fmla="val 103552"/>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nvGrpSpPr>
            <p:cNvPr id="13316" name="Group 4"/>
            <p:cNvGrpSpPr>
              <a:grpSpLocks/>
            </p:cNvGrpSpPr>
            <p:nvPr/>
          </p:nvGrpSpPr>
          <p:grpSpPr bwMode="auto">
            <a:xfrm>
              <a:off x="432" y="816"/>
              <a:ext cx="5101" cy="2640"/>
              <a:chOff x="192" y="768"/>
              <a:chExt cx="5341" cy="3120"/>
            </a:xfrm>
          </p:grpSpPr>
          <p:sp>
            <p:nvSpPr>
              <p:cNvPr id="13317" name="Line 5"/>
              <p:cNvSpPr>
                <a:spLocks noChangeShapeType="1"/>
              </p:cNvSpPr>
              <p:nvPr/>
            </p:nvSpPr>
            <p:spPr bwMode="auto">
              <a:xfrm>
                <a:off x="3360" y="960"/>
                <a:ext cx="0" cy="2082"/>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3318" name="Line 6"/>
              <p:cNvSpPr>
                <a:spLocks noChangeShapeType="1"/>
              </p:cNvSpPr>
              <p:nvPr/>
            </p:nvSpPr>
            <p:spPr bwMode="auto">
              <a:xfrm>
                <a:off x="192" y="942"/>
                <a:ext cx="0" cy="2082"/>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3319" name="Line 7"/>
              <p:cNvSpPr>
                <a:spLocks noChangeShapeType="1"/>
              </p:cNvSpPr>
              <p:nvPr/>
            </p:nvSpPr>
            <p:spPr bwMode="auto">
              <a:xfrm>
                <a:off x="192" y="3024"/>
                <a:ext cx="2173"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3320" name="Freeform 8"/>
              <p:cNvSpPr>
                <a:spLocks/>
              </p:cNvSpPr>
              <p:nvPr/>
            </p:nvSpPr>
            <p:spPr bwMode="auto">
              <a:xfrm>
                <a:off x="294" y="768"/>
                <a:ext cx="2250" cy="2048"/>
              </a:xfrm>
              <a:custGeom>
                <a:avLst/>
                <a:gdLst>
                  <a:gd name="T0" fmla="*/ 0 w 4224"/>
                  <a:gd name="T1" fmla="*/ 2832 h 2832"/>
                  <a:gd name="T2" fmla="*/ 336 w 4224"/>
                  <a:gd name="T3" fmla="*/ 1824 h 2832"/>
                  <a:gd name="T4" fmla="*/ 1488 w 4224"/>
                  <a:gd name="T5" fmla="*/ 2256 h 2832"/>
                  <a:gd name="T6" fmla="*/ 1488 w 4224"/>
                  <a:gd name="T7" fmla="*/ 1584 h 2832"/>
                  <a:gd name="T8" fmla="*/ 1776 w 4224"/>
                  <a:gd name="T9" fmla="*/ 912 h 2832"/>
                  <a:gd name="T10" fmla="*/ 2112 w 4224"/>
                  <a:gd name="T11" fmla="*/ 1152 h 2832"/>
                  <a:gd name="T12" fmla="*/ 2160 w 4224"/>
                  <a:gd name="T13" fmla="*/ 960 h 2832"/>
                  <a:gd name="T14" fmla="*/ 2352 w 4224"/>
                  <a:gd name="T15" fmla="*/ 960 h 2832"/>
                  <a:gd name="T16" fmla="*/ 2400 w 4224"/>
                  <a:gd name="T17" fmla="*/ 672 h 2832"/>
                  <a:gd name="T18" fmla="*/ 2832 w 4224"/>
                  <a:gd name="T19" fmla="*/ 672 h 2832"/>
                  <a:gd name="T20" fmla="*/ 4176 w 4224"/>
                  <a:gd name="T21" fmla="*/ 768 h 2832"/>
                  <a:gd name="T22" fmla="*/ 3120 w 4224"/>
                  <a:gd name="T23" fmla="*/ 0 h 2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24" h="2832">
                    <a:moveTo>
                      <a:pt x="0" y="2832"/>
                    </a:moveTo>
                    <a:cubicBezTo>
                      <a:pt x="44" y="2376"/>
                      <a:pt x="88" y="1920"/>
                      <a:pt x="336" y="1824"/>
                    </a:cubicBezTo>
                    <a:cubicBezTo>
                      <a:pt x="584" y="1728"/>
                      <a:pt x="1296" y="2296"/>
                      <a:pt x="1488" y="2256"/>
                    </a:cubicBezTo>
                    <a:cubicBezTo>
                      <a:pt x="1680" y="2216"/>
                      <a:pt x="1440" y="1808"/>
                      <a:pt x="1488" y="1584"/>
                    </a:cubicBezTo>
                    <a:cubicBezTo>
                      <a:pt x="1536" y="1360"/>
                      <a:pt x="1672" y="984"/>
                      <a:pt x="1776" y="912"/>
                    </a:cubicBezTo>
                    <a:cubicBezTo>
                      <a:pt x="1880" y="840"/>
                      <a:pt x="2048" y="1144"/>
                      <a:pt x="2112" y="1152"/>
                    </a:cubicBezTo>
                    <a:cubicBezTo>
                      <a:pt x="2176" y="1160"/>
                      <a:pt x="2120" y="992"/>
                      <a:pt x="2160" y="960"/>
                    </a:cubicBezTo>
                    <a:cubicBezTo>
                      <a:pt x="2200" y="928"/>
                      <a:pt x="2312" y="1008"/>
                      <a:pt x="2352" y="960"/>
                    </a:cubicBezTo>
                    <a:cubicBezTo>
                      <a:pt x="2392" y="912"/>
                      <a:pt x="2320" y="720"/>
                      <a:pt x="2400" y="672"/>
                    </a:cubicBezTo>
                    <a:cubicBezTo>
                      <a:pt x="2480" y="624"/>
                      <a:pt x="2536" y="656"/>
                      <a:pt x="2832" y="672"/>
                    </a:cubicBezTo>
                    <a:cubicBezTo>
                      <a:pt x="3128" y="688"/>
                      <a:pt x="4128" y="880"/>
                      <a:pt x="4176" y="768"/>
                    </a:cubicBezTo>
                    <a:cubicBezTo>
                      <a:pt x="4224" y="656"/>
                      <a:pt x="3296" y="128"/>
                      <a:pt x="3120" y="0"/>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3321" name="Oval 9"/>
              <p:cNvSpPr>
                <a:spLocks noChangeArrowheads="1"/>
              </p:cNvSpPr>
              <p:nvPr/>
            </p:nvSpPr>
            <p:spPr bwMode="auto">
              <a:xfrm>
                <a:off x="908" y="2260"/>
                <a:ext cx="51" cy="7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solidFill>
                    <a:srgbClr val="FF0000"/>
                  </a:solidFill>
                  <a:latin typeface="Times New Roman" pitchFamily="18" charset="0"/>
                </a:endParaRPr>
              </a:p>
            </p:txBody>
          </p:sp>
          <p:sp>
            <p:nvSpPr>
              <p:cNvPr id="13322" name="Oval 10"/>
              <p:cNvSpPr>
                <a:spLocks noChangeArrowheads="1"/>
              </p:cNvSpPr>
              <p:nvPr/>
            </p:nvSpPr>
            <p:spPr bwMode="auto">
              <a:xfrm>
                <a:off x="1087" y="1601"/>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solidFill>
                    <a:srgbClr val="FF0000"/>
                  </a:solidFill>
                  <a:latin typeface="Times New Roman" pitchFamily="18" charset="0"/>
                </a:endParaRPr>
              </a:p>
            </p:txBody>
          </p:sp>
          <p:sp>
            <p:nvSpPr>
              <p:cNvPr id="13323" name="Oval 11"/>
              <p:cNvSpPr>
                <a:spLocks noChangeArrowheads="1"/>
              </p:cNvSpPr>
              <p:nvPr/>
            </p:nvSpPr>
            <p:spPr bwMode="auto">
              <a:xfrm>
                <a:off x="933" y="1080"/>
                <a:ext cx="52" cy="7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solidFill>
                    <a:srgbClr val="FF0000"/>
                  </a:solidFill>
                  <a:latin typeface="Times New Roman" pitchFamily="18" charset="0"/>
                </a:endParaRPr>
              </a:p>
            </p:txBody>
          </p:sp>
          <p:sp>
            <p:nvSpPr>
              <p:cNvPr id="13324" name="Oval 12"/>
              <p:cNvSpPr>
                <a:spLocks noChangeArrowheads="1"/>
              </p:cNvSpPr>
              <p:nvPr/>
            </p:nvSpPr>
            <p:spPr bwMode="auto">
              <a:xfrm>
                <a:off x="1010" y="1670"/>
                <a:ext cx="51" cy="7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solidFill>
                    <a:srgbClr val="FF0000"/>
                  </a:solidFill>
                  <a:latin typeface="Times New Roman" pitchFamily="18" charset="0"/>
                </a:endParaRPr>
              </a:p>
            </p:txBody>
          </p:sp>
          <p:sp>
            <p:nvSpPr>
              <p:cNvPr id="13325" name="Oval 13"/>
              <p:cNvSpPr>
                <a:spLocks noChangeArrowheads="1"/>
              </p:cNvSpPr>
              <p:nvPr/>
            </p:nvSpPr>
            <p:spPr bwMode="auto">
              <a:xfrm>
                <a:off x="1164" y="1393"/>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solidFill>
                    <a:srgbClr val="FF0000"/>
                  </a:solidFill>
                  <a:latin typeface="Times New Roman" pitchFamily="18" charset="0"/>
                </a:endParaRPr>
              </a:p>
            </p:txBody>
          </p:sp>
          <p:sp>
            <p:nvSpPr>
              <p:cNvPr id="13326" name="Oval 14"/>
              <p:cNvSpPr>
                <a:spLocks noChangeArrowheads="1"/>
              </p:cNvSpPr>
              <p:nvPr/>
            </p:nvSpPr>
            <p:spPr bwMode="auto">
              <a:xfrm>
                <a:off x="1087" y="2260"/>
                <a:ext cx="51" cy="7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solidFill>
                    <a:srgbClr val="FF0000"/>
                  </a:solidFill>
                  <a:latin typeface="Times New Roman" pitchFamily="18" charset="0"/>
                </a:endParaRPr>
              </a:p>
            </p:txBody>
          </p:sp>
          <p:sp>
            <p:nvSpPr>
              <p:cNvPr id="13327" name="Oval 15"/>
              <p:cNvSpPr>
                <a:spLocks noChangeArrowheads="1"/>
              </p:cNvSpPr>
              <p:nvPr/>
            </p:nvSpPr>
            <p:spPr bwMode="auto">
              <a:xfrm>
                <a:off x="1394" y="1462"/>
                <a:ext cx="51" cy="7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solidFill>
                    <a:srgbClr val="FF0000"/>
                  </a:solidFill>
                  <a:latin typeface="Times New Roman" pitchFamily="18" charset="0"/>
                </a:endParaRPr>
              </a:p>
            </p:txBody>
          </p:sp>
          <p:sp>
            <p:nvSpPr>
              <p:cNvPr id="13328" name="Oval 16"/>
              <p:cNvSpPr>
                <a:spLocks noChangeArrowheads="1"/>
              </p:cNvSpPr>
              <p:nvPr/>
            </p:nvSpPr>
            <p:spPr bwMode="auto">
              <a:xfrm>
                <a:off x="1240" y="1358"/>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solidFill>
                    <a:srgbClr val="FF0000"/>
                  </a:solidFill>
                  <a:latin typeface="Times New Roman" pitchFamily="18" charset="0"/>
                </a:endParaRPr>
              </a:p>
            </p:txBody>
          </p:sp>
          <p:sp>
            <p:nvSpPr>
              <p:cNvPr id="13329" name="Oval 17"/>
              <p:cNvSpPr>
                <a:spLocks noChangeArrowheads="1"/>
              </p:cNvSpPr>
              <p:nvPr/>
            </p:nvSpPr>
            <p:spPr bwMode="auto">
              <a:xfrm>
                <a:off x="831" y="1740"/>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solidFill>
                    <a:srgbClr val="FF0000"/>
                  </a:solidFill>
                  <a:latin typeface="Times New Roman" pitchFamily="18" charset="0"/>
                </a:endParaRPr>
              </a:p>
            </p:txBody>
          </p:sp>
          <p:sp>
            <p:nvSpPr>
              <p:cNvPr id="13330" name="Oval 18"/>
              <p:cNvSpPr>
                <a:spLocks noChangeArrowheads="1"/>
              </p:cNvSpPr>
              <p:nvPr/>
            </p:nvSpPr>
            <p:spPr bwMode="auto">
              <a:xfrm>
                <a:off x="703" y="1775"/>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solidFill>
                    <a:srgbClr val="FF0000"/>
                  </a:solidFill>
                  <a:latin typeface="Times New Roman" pitchFamily="18" charset="0"/>
                </a:endParaRPr>
              </a:p>
            </p:txBody>
          </p:sp>
          <p:sp>
            <p:nvSpPr>
              <p:cNvPr id="13331" name="Oval 19"/>
              <p:cNvSpPr>
                <a:spLocks noChangeArrowheads="1"/>
              </p:cNvSpPr>
              <p:nvPr/>
            </p:nvSpPr>
            <p:spPr bwMode="auto">
              <a:xfrm>
                <a:off x="550" y="1983"/>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solidFill>
                    <a:srgbClr val="FF0000"/>
                  </a:solidFill>
                  <a:latin typeface="Times New Roman" pitchFamily="18" charset="0"/>
                </a:endParaRPr>
              </a:p>
            </p:txBody>
          </p:sp>
          <p:sp>
            <p:nvSpPr>
              <p:cNvPr id="13332" name="Oval 20"/>
              <p:cNvSpPr>
                <a:spLocks noChangeArrowheads="1"/>
              </p:cNvSpPr>
              <p:nvPr/>
            </p:nvSpPr>
            <p:spPr bwMode="auto">
              <a:xfrm>
                <a:off x="1777" y="907"/>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solidFill>
                    <a:srgbClr val="FF0000"/>
                  </a:solidFill>
                  <a:latin typeface="Times New Roman" pitchFamily="18" charset="0"/>
                </a:endParaRPr>
              </a:p>
            </p:txBody>
          </p:sp>
          <p:sp>
            <p:nvSpPr>
              <p:cNvPr id="13333" name="Oval 21"/>
              <p:cNvSpPr>
                <a:spLocks noChangeArrowheads="1"/>
              </p:cNvSpPr>
              <p:nvPr/>
            </p:nvSpPr>
            <p:spPr bwMode="auto">
              <a:xfrm>
                <a:off x="2135" y="1254"/>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solidFill>
                    <a:srgbClr val="FF0000"/>
                  </a:solidFill>
                  <a:latin typeface="Times New Roman" pitchFamily="18" charset="0"/>
                </a:endParaRPr>
              </a:p>
            </p:txBody>
          </p:sp>
          <p:sp>
            <p:nvSpPr>
              <p:cNvPr id="13334" name="Oval 22"/>
              <p:cNvSpPr>
                <a:spLocks noChangeArrowheads="1"/>
              </p:cNvSpPr>
              <p:nvPr/>
            </p:nvSpPr>
            <p:spPr bwMode="auto">
              <a:xfrm>
                <a:off x="1726" y="1115"/>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solidFill>
                    <a:srgbClr val="FF0000"/>
                  </a:solidFill>
                  <a:latin typeface="Times New Roman" pitchFamily="18" charset="0"/>
                </a:endParaRPr>
              </a:p>
            </p:txBody>
          </p:sp>
          <p:sp>
            <p:nvSpPr>
              <p:cNvPr id="13335" name="Oval 23"/>
              <p:cNvSpPr>
                <a:spLocks noChangeArrowheads="1"/>
              </p:cNvSpPr>
              <p:nvPr/>
            </p:nvSpPr>
            <p:spPr bwMode="auto">
              <a:xfrm>
                <a:off x="1573" y="1150"/>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solidFill>
                    <a:srgbClr val="FF0000"/>
                  </a:solidFill>
                  <a:latin typeface="Times New Roman" pitchFamily="18" charset="0"/>
                </a:endParaRPr>
              </a:p>
            </p:txBody>
          </p:sp>
          <p:sp>
            <p:nvSpPr>
              <p:cNvPr id="13336" name="Oval 24"/>
              <p:cNvSpPr>
                <a:spLocks noChangeArrowheads="1"/>
              </p:cNvSpPr>
              <p:nvPr/>
            </p:nvSpPr>
            <p:spPr bwMode="auto">
              <a:xfrm>
                <a:off x="1854" y="1080"/>
                <a:ext cx="51" cy="7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solidFill>
                    <a:srgbClr val="FF0000"/>
                  </a:solidFill>
                  <a:latin typeface="Times New Roman" pitchFamily="18" charset="0"/>
                </a:endParaRPr>
              </a:p>
            </p:txBody>
          </p:sp>
          <p:sp>
            <p:nvSpPr>
              <p:cNvPr id="13337" name="Rectangle 25"/>
              <p:cNvSpPr>
                <a:spLocks noChangeArrowheads="1"/>
              </p:cNvSpPr>
              <p:nvPr/>
            </p:nvSpPr>
            <p:spPr bwMode="auto">
              <a:xfrm>
                <a:off x="1189" y="1670"/>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3338" name="Rectangle 26"/>
              <p:cNvSpPr>
                <a:spLocks noChangeArrowheads="1"/>
              </p:cNvSpPr>
              <p:nvPr/>
            </p:nvSpPr>
            <p:spPr bwMode="auto">
              <a:xfrm>
                <a:off x="345" y="2469"/>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3339" name="Rectangle 27"/>
              <p:cNvSpPr>
                <a:spLocks noChangeArrowheads="1"/>
              </p:cNvSpPr>
              <p:nvPr/>
            </p:nvSpPr>
            <p:spPr bwMode="auto">
              <a:xfrm>
                <a:off x="1956" y="1323"/>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3340" name="Rectangle 28"/>
              <p:cNvSpPr>
                <a:spLocks noChangeArrowheads="1"/>
              </p:cNvSpPr>
              <p:nvPr/>
            </p:nvSpPr>
            <p:spPr bwMode="auto">
              <a:xfrm>
                <a:off x="1061" y="2087"/>
                <a:ext cx="103"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3341" name="Rectangle 29"/>
              <p:cNvSpPr>
                <a:spLocks noChangeArrowheads="1"/>
              </p:cNvSpPr>
              <p:nvPr/>
            </p:nvSpPr>
            <p:spPr bwMode="auto">
              <a:xfrm>
                <a:off x="1598" y="1323"/>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3342" name="Rectangle 30"/>
              <p:cNvSpPr>
                <a:spLocks noChangeArrowheads="1"/>
              </p:cNvSpPr>
              <p:nvPr/>
            </p:nvSpPr>
            <p:spPr bwMode="auto">
              <a:xfrm>
                <a:off x="1266" y="1462"/>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3343" name="Rectangle 31"/>
              <p:cNvSpPr>
                <a:spLocks noChangeArrowheads="1"/>
              </p:cNvSpPr>
              <p:nvPr/>
            </p:nvSpPr>
            <p:spPr bwMode="auto">
              <a:xfrm>
                <a:off x="806" y="2295"/>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3344" name="Rectangle 32"/>
              <p:cNvSpPr>
                <a:spLocks noChangeArrowheads="1"/>
              </p:cNvSpPr>
              <p:nvPr/>
            </p:nvSpPr>
            <p:spPr bwMode="auto">
              <a:xfrm>
                <a:off x="1777" y="1358"/>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3345" name="Rectangle 33"/>
              <p:cNvSpPr>
                <a:spLocks noChangeArrowheads="1"/>
              </p:cNvSpPr>
              <p:nvPr/>
            </p:nvSpPr>
            <p:spPr bwMode="auto">
              <a:xfrm>
                <a:off x="2161" y="872"/>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3346" name="Rectangle 34"/>
              <p:cNvSpPr>
                <a:spLocks noChangeArrowheads="1"/>
              </p:cNvSpPr>
              <p:nvPr/>
            </p:nvSpPr>
            <p:spPr bwMode="auto">
              <a:xfrm>
                <a:off x="1496" y="1497"/>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3347" name="Rectangle 35"/>
              <p:cNvSpPr>
                <a:spLocks noChangeArrowheads="1"/>
              </p:cNvSpPr>
              <p:nvPr/>
            </p:nvSpPr>
            <p:spPr bwMode="auto">
              <a:xfrm>
                <a:off x="2058" y="803"/>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3348" name="Rectangle 36"/>
              <p:cNvSpPr>
                <a:spLocks noChangeArrowheads="1"/>
              </p:cNvSpPr>
              <p:nvPr/>
            </p:nvSpPr>
            <p:spPr bwMode="auto">
              <a:xfrm>
                <a:off x="1138" y="1809"/>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3349" name="Rectangle 37"/>
              <p:cNvSpPr>
                <a:spLocks noChangeArrowheads="1"/>
              </p:cNvSpPr>
              <p:nvPr/>
            </p:nvSpPr>
            <p:spPr bwMode="auto">
              <a:xfrm>
                <a:off x="473" y="2156"/>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atin typeface="Times New Roman" pitchFamily="18" charset="0"/>
                </a:endParaRPr>
              </a:p>
            </p:txBody>
          </p:sp>
          <p:sp>
            <p:nvSpPr>
              <p:cNvPr id="13350" name="Rectangle 38"/>
              <p:cNvSpPr>
                <a:spLocks noChangeArrowheads="1"/>
              </p:cNvSpPr>
              <p:nvPr/>
            </p:nvSpPr>
            <p:spPr bwMode="auto">
              <a:xfrm>
                <a:off x="2135" y="1601"/>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3351" name="Rectangle 39"/>
              <p:cNvSpPr>
                <a:spLocks noChangeArrowheads="1"/>
              </p:cNvSpPr>
              <p:nvPr/>
            </p:nvSpPr>
            <p:spPr bwMode="auto">
              <a:xfrm>
                <a:off x="2109" y="1427"/>
                <a:ext cx="103"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3352" name="Rectangle 40"/>
              <p:cNvSpPr>
                <a:spLocks noChangeArrowheads="1"/>
              </p:cNvSpPr>
              <p:nvPr/>
            </p:nvSpPr>
            <p:spPr bwMode="auto">
              <a:xfrm>
                <a:off x="1010" y="2399"/>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3353" name="Rectangle 41"/>
              <p:cNvSpPr>
                <a:spLocks noChangeArrowheads="1"/>
              </p:cNvSpPr>
              <p:nvPr/>
            </p:nvSpPr>
            <p:spPr bwMode="auto">
              <a:xfrm>
                <a:off x="2391" y="1532"/>
                <a:ext cx="102"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3354" name="Rectangle 42"/>
              <p:cNvSpPr>
                <a:spLocks noChangeArrowheads="1"/>
              </p:cNvSpPr>
              <p:nvPr/>
            </p:nvSpPr>
            <p:spPr bwMode="auto">
              <a:xfrm>
                <a:off x="320" y="2677"/>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3355" name="Text Box 43"/>
              <p:cNvSpPr txBox="1">
                <a:spLocks noChangeArrowheads="1"/>
              </p:cNvSpPr>
              <p:nvPr/>
            </p:nvSpPr>
            <p:spPr bwMode="auto">
              <a:xfrm>
                <a:off x="1152" y="2179"/>
                <a:ext cx="1087" cy="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400" b="1">
                    <a:solidFill>
                      <a:srgbClr val="9900CC"/>
                    </a:solidFill>
                    <a:latin typeface="Arial Narrow" pitchFamily="34" charset="0"/>
                  </a:rPr>
                  <a:t>Weather</a:t>
                </a:r>
                <a:endParaRPr lang="en-US" sz="2400" b="1">
                  <a:latin typeface="Arial Narrow" pitchFamily="34" charset="0"/>
                </a:endParaRPr>
              </a:p>
            </p:txBody>
          </p:sp>
          <p:sp>
            <p:nvSpPr>
              <p:cNvPr id="13356" name="Text Box 44"/>
              <p:cNvSpPr txBox="1">
                <a:spLocks noChangeArrowheads="1"/>
              </p:cNvSpPr>
              <p:nvPr/>
            </p:nvSpPr>
            <p:spPr bwMode="auto">
              <a:xfrm>
                <a:off x="343" y="964"/>
                <a:ext cx="1102" cy="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400" b="1">
                    <a:solidFill>
                      <a:srgbClr val="FF0000"/>
                    </a:solidFill>
                    <a:latin typeface="Arial Narrow" pitchFamily="34" charset="0"/>
                  </a:rPr>
                  <a:t>Whether</a:t>
                </a:r>
                <a:endParaRPr lang="en-US" sz="2400" b="1">
                  <a:latin typeface="Arial Narrow" pitchFamily="34" charset="0"/>
                </a:endParaRPr>
              </a:p>
            </p:txBody>
          </p:sp>
          <p:sp>
            <p:nvSpPr>
              <p:cNvPr id="13357" name="Line 45"/>
              <p:cNvSpPr>
                <a:spLocks noChangeShapeType="1"/>
              </p:cNvSpPr>
              <p:nvPr/>
            </p:nvSpPr>
            <p:spPr bwMode="auto">
              <a:xfrm>
                <a:off x="3360" y="3024"/>
                <a:ext cx="2173"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3358" name="Line 46"/>
              <p:cNvSpPr>
                <a:spLocks noChangeShapeType="1"/>
              </p:cNvSpPr>
              <p:nvPr/>
            </p:nvSpPr>
            <p:spPr bwMode="auto">
              <a:xfrm flipH="1">
                <a:off x="2352" y="3024"/>
                <a:ext cx="1008" cy="864"/>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3359" name="Oval 47"/>
              <p:cNvSpPr>
                <a:spLocks noChangeArrowheads="1"/>
              </p:cNvSpPr>
              <p:nvPr/>
            </p:nvSpPr>
            <p:spPr bwMode="auto">
              <a:xfrm>
                <a:off x="3456" y="1200"/>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solidFill>
                    <a:srgbClr val="FF0000"/>
                  </a:solidFill>
                  <a:latin typeface="Times New Roman" pitchFamily="18" charset="0"/>
                </a:endParaRPr>
              </a:p>
            </p:txBody>
          </p:sp>
          <p:sp>
            <p:nvSpPr>
              <p:cNvPr id="13360" name="Oval 48"/>
              <p:cNvSpPr>
                <a:spLocks noChangeArrowheads="1"/>
              </p:cNvSpPr>
              <p:nvPr/>
            </p:nvSpPr>
            <p:spPr bwMode="auto">
              <a:xfrm>
                <a:off x="4080" y="960"/>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solidFill>
                    <a:srgbClr val="FF0000"/>
                  </a:solidFill>
                  <a:latin typeface="Times New Roman" pitchFamily="18" charset="0"/>
                </a:endParaRPr>
              </a:p>
            </p:txBody>
          </p:sp>
          <p:sp>
            <p:nvSpPr>
              <p:cNvPr id="13361" name="Oval 49"/>
              <p:cNvSpPr>
                <a:spLocks noChangeArrowheads="1"/>
              </p:cNvSpPr>
              <p:nvPr/>
            </p:nvSpPr>
            <p:spPr bwMode="auto">
              <a:xfrm>
                <a:off x="3696" y="1296"/>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solidFill>
                    <a:srgbClr val="FF0000"/>
                  </a:solidFill>
                  <a:latin typeface="Times New Roman" pitchFamily="18" charset="0"/>
                </a:endParaRPr>
              </a:p>
            </p:txBody>
          </p:sp>
          <p:sp>
            <p:nvSpPr>
              <p:cNvPr id="13362" name="Oval 50"/>
              <p:cNvSpPr>
                <a:spLocks noChangeArrowheads="1"/>
              </p:cNvSpPr>
              <p:nvPr/>
            </p:nvSpPr>
            <p:spPr bwMode="auto">
              <a:xfrm>
                <a:off x="4224" y="1291"/>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solidFill>
                    <a:srgbClr val="FF0000"/>
                  </a:solidFill>
                  <a:latin typeface="Times New Roman" pitchFamily="18" charset="0"/>
                </a:endParaRPr>
              </a:p>
            </p:txBody>
          </p:sp>
          <p:sp>
            <p:nvSpPr>
              <p:cNvPr id="13363" name="Oval 51"/>
              <p:cNvSpPr>
                <a:spLocks noChangeArrowheads="1"/>
              </p:cNvSpPr>
              <p:nvPr/>
            </p:nvSpPr>
            <p:spPr bwMode="auto">
              <a:xfrm>
                <a:off x="3840" y="1536"/>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solidFill>
                    <a:srgbClr val="FF0000"/>
                  </a:solidFill>
                  <a:latin typeface="Times New Roman" pitchFamily="18" charset="0"/>
                </a:endParaRPr>
              </a:p>
            </p:txBody>
          </p:sp>
          <p:sp>
            <p:nvSpPr>
              <p:cNvPr id="13364" name="Oval 52"/>
              <p:cNvSpPr>
                <a:spLocks noChangeArrowheads="1"/>
              </p:cNvSpPr>
              <p:nvPr/>
            </p:nvSpPr>
            <p:spPr bwMode="auto">
              <a:xfrm>
                <a:off x="3504" y="1728"/>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solidFill>
                    <a:srgbClr val="FF0000"/>
                  </a:solidFill>
                  <a:latin typeface="Times New Roman" pitchFamily="18" charset="0"/>
                </a:endParaRPr>
              </a:p>
            </p:txBody>
          </p:sp>
          <p:sp>
            <p:nvSpPr>
              <p:cNvPr id="13365" name="Oval 53"/>
              <p:cNvSpPr>
                <a:spLocks noChangeArrowheads="1"/>
              </p:cNvSpPr>
              <p:nvPr/>
            </p:nvSpPr>
            <p:spPr bwMode="auto">
              <a:xfrm>
                <a:off x="3984" y="1632"/>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solidFill>
                    <a:srgbClr val="FF0000"/>
                  </a:solidFill>
                  <a:latin typeface="Times New Roman" pitchFamily="18" charset="0"/>
                </a:endParaRPr>
              </a:p>
            </p:txBody>
          </p:sp>
          <p:sp>
            <p:nvSpPr>
              <p:cNvPr id="13366" name="Oval 54"/>
              <p:cNvSpPr>
                <a:spLocks noChangeArrowheads="1"/>
              </p:cNvSpPr>
              <p:nvPr/>
            </p:nvSpPr>
            <p:spPr bwMode="auto">
              <a:xfrm>
                <a:off x="3024" y="2304"/>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solidFill>
                    <a:srgbClr val="FF0000"/>
                  </a:solidFill>
                  <a:latin typeface="Times New Roman" pitchFamily="18" charset="0"/>
                </a:endParaRPr>
              </a:p>
            </p:txBody>
          </p:sp>
          <p:sp>
            <p:nvSpPr>
              <p:cNvPr id="13367" name="Oval 55"/>
              <p:cNvSpPr>
                <a:spLocks noChangeArrowheads="1"/>
              </p:cNvSpPr>
              <p:nvPr/>
            </p:nvSpPr>
            <p:spPr bwMode="auto">
              <a:xfrm>
                <a:off x="3696" y="1824"/>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solidFill>
                    <a:srgbClr val="FF0000"/>
                  </a:solidFill>
                  <a:latin typeface="Times New Roman" pitchFamily="18" charset="0"/>
                </a:endParaRPr>
              </a:p>
            </p:txBody>
          </p:sp>
          <p:sp>
            <p:nvSpPr>
              <p:cNvPr id="13368" name="Oval 56"/>
              <p:cNvSpPr>
                <a:spLocks noChangeArrowheads="1"/>
              </p:cNvSpPr>
              <p:nvPr/>
            </p:nvSpPr>
            <p:spPr bwMode="auto">
              <a:xfrm>
                <a:off x="3360" y="1968"/>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solidFill>
                    <a:srgbClr val="FF0000"/>
                  </a:solidFill>
                  <a:latin typeface="Times New Roman" pitchFamily="18" charset="0"/>
                </a:endParaRPr>
              </a:p>
            </p:txBody>
          </p:sp>
          <p:sp>
            <p:nvSpPr>
              <p:cNvPr id="13369" name="Oval 57"/>
              <p:cNvSpPr>
                <a:spLocks noChangeArrowheads="1"/>
              </p:cNvSpPr>
              <p:nvPr/>
            </p:nvSpPr>
            <p:spPr bwMode="auto">
              <a:xfrm>
                <a:off x="3264" y="2256"/>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solidFill>
                    <a:srgbClr val="FF0000"/>
                  </a:solidFill>
                  <a:latin typeface="Times New Roman" pitchFamily="18" charset="0"/>
                </a:endParaRPr>
              </a:p>
            </p:txBody>
          </p:sp>
          <p:sp>
            <p:nvSpPr>
              <p:cNvPr id="13370" name="Oval 58"/>
              <p:cNvSpPr>
                <a:spLocks noChangeArrowheads="1"/>
              </p:cNvSpPr>
              <p:nvPr/>
            </p:nvSpPr>
            <p:spPr bwMode="auto">
              <a:xfrm>
                <a:off x="3552" y="2160"/>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solidFill>
                    <a:srgbClr val="FF0000"/>
                  </a:solidFill>
                  <a:latin typeface="Times New Roman" pitchFamily="18" charset="0"/>
                </a:endParaRPr>
              </a:p>
            </p:txBody>
          </p:sp>
          <p:sp>
            <p:nvSpPr>
              <p:cNvPr id="13371" name="Rectangle 59"/>
              <p:cNvSpPr>
                <a:spLocks noChangeArrowheads="1"/>
              </p:cNvSpPr>
              <p:nvPr/>
            </p:nvSpPr>
            <p:spPr bwMode="auto">
              <a:xfrm>
                <a:off x="432" y="2544"/>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3372" name="Rectangle 60"/>
              <p:cNvSpPr>
                <a:spLocks noChangeArrowheads="1"/>
              </p:cNvSpPr>
              <p:nvPr/>
            </p:nvSpPr>
            <p:spPr bwMode="auto">
              <a:xfrm>
                <a:off x="4416" y="2880"/>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3373" name="Rectangle 61"/>
              <p:cNvSpPr>
                <a:spLocks noChangeArrowheads="1"/>
              </p:cNvSpPr>
              <p:nvPr/>
            </p:nvSpPr>
            <p:spPr bwMode="auto">
              <a:xfrm>
                <a:off x="4560" y="2784"/>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3374" name="Rectangle 62"/>
              <p:cNvSpPr>
                <a:spLocks noChangeArrowheads="1"/>
              </p:cNvSpPr>
              <p:nvPr/>
            </p:nvSpPr>
            <p:spPr bwMode="auto">
              <a:xfrm>
                <a:off x="4608" y="3072"/>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3375" name="Rectangle 63"/>
              <p:cNvSpPr>
                <a:spLocks noChangeArrowheads="1"/>
              </p:cNvSpPr>
              <p:nvPr/>
            </p:nvSpPr>
            <p:spPr bwMode="auto">
              <a:xfrm>
                <a:off x="3792" y="3024"/>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3376" name="Rectangle 64"/>
              <p:cNvSpPr>
                <a:spLocks noChangeArrowheads="1"/>
              </p:cNvSpPr>
              <p:nvPr/>
            </p:nvSpPr>
            <p:spPr bwMode="auto">
              <a:xfrm>
                <a:off x="4176" y="2784"/>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3377" name="Rectangle 65"/>
              <p:cNvSpPr>
                <a:spLocks noChangeArrowheads="1"/>
              </p:cNvSpPr>
              <p:nvPr/>
            </p:nvSpPr>
            <p:spPr bwMode="auto">
              <a:xfrm>
                <a:off x="4896" y="3360"/>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3378" name="Rectangle 66"/>
              <p:cNvSpPr>
                <a:spLocks noChangeArrowheads="1"/>
              </p:cNvSpPr>
              <p:nvPr/>
            </p:nvSpPr>
            <p:spPr bwMode="auto">
              <a:xfrm>
                <a:off x="4128" y="3264"/>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3379" name="Rectangle 67"/>
              <p:cNvSpPr>
                <a:spLocks noChangeArrowheads="1"/>
              </p:cNvSpPr>
              <p:nvPr/>
            </p:nvSpPr>
            <p:spPr bwMode="auto">
              <a:xfrm>
                <a:off x="4608" y="2592"/>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3380" name="Rectangle 68"/>
              <p:cNvSpPr>
                <a:spLocks noChangeArrowheads="1"/>
              </p:cNvSpPr>
              <p:nvPr/>
            </p:nvSpPr>
            <p:spPr bwMode="auto">
              <a:xfrm>
                <a:off x="4320" y="3456"/>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3381" name="Rectangle 69"/>
              <p:cNvSpPr>
                <a:spLocks noChangeArrowheads="1"/>
              </p:cNvSpPr>
              <p:nvPr/>
            </p:nvSpPr>
            <p:spPr bwMode="auto">
              <a:xfrm>
                <a:off x="3840" y="3552"/>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3382" name="Rectangle 70"/>
              <p:cNvSpPr>
                <a:spLocks noChangeArrowheads="1"/>
              </p:cNvSpPr>
              <p:nvPr/>
            </p:nvSpPr>
            <p:spPr bwMode="auto">
              <a:xfrm>
                <a:off x="4512" y="3312"/>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3383" name="Rectangle 71"/>
              <p:cNvSpPr>
                <a:spLocks noChangeArrowheads="1"/>
              </p:cNvSpPr>
              <p:nvPr/>
            </p:nvSpPr>
            <p:spPr bwMode="auto">
              <a:xfrm>
                <a:off x="3840" y="3264"/>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3384" name="Rectangle 72"/>
              <p:cNvSpPr>
                <a:spLocks noChangeArrowheads="1"/>
              </p:cNvSpPr>
              <p:nvPr/>
            </p:nvSpPr>
            <p:spPr bwMode="auto">
              <a:xfrm>
                <a:off x="4032" y="3792"/>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3385" name="Rectangle 73"/>
              <p:cNvSpPr>
                <a:spLocks noChangeArrowheads="1"/>
              </p:cNvSpPr>
              <p:nvPr/>
            </p:nvSpPr>
            <p:spPr bwMode="auto">
              <a:xfrm>
                <a:off x="3264" y="3792"/>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3386" name="Rectangle 74"/>
              <p:cNvSpPr>
                <a:spLocks noChangeArrowheads="1"/>
              </p:cNvSpPr>
              <p:nvPr/>
            </p:nvSpPr>
            <p:spPr bwMode="auto">
              <a:xfrm>
                <a:off x="3408" y="3600"/>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3387" name="Rectangle 75"/>
              <p:cNvSpPr>
                <a:spLocks noChangeArrowheads="1"/>
              </p:cNvSpPr>
              <p:nvPr/>
            </p:nvSpPr>
            <p:spPr bwMode="auto">
              <a:xfrm>
                <a:off x="3504" y="3696"/>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3388" name="Rectangle 76"/>
              <p:cNvSpPr>
                <a:spLocks noChangeArrowheads="1"/>
              </p:cNvSpPr>
              <p:nvPr/>
            </p:nvSpPr>
            <p:spPr bwMode="auto">
              <a:xfrm>
                <a:off x="3600" y="3792"/>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grpSp>
      <p:sp>
        <p:nvSpPr>
          <p:cNvPr id="13391" name="Text Box 79"/>
          <p:cNvSpPr txBox="1">
            <a:spLocks noChangeArrowheads="1"/>
          </p:cNvSpPr>
          <p:nvPr/>
        </p:nvSpPr>
        <p:spPr bwMode="auto">
          <a:xfrm>
            <a:off x="3231457" y="3883834"/>
            <a:ext cx="4501553"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0" hangingPunct="0"/>
            <a:r>
              <a:rPr lang="en-US" sz="2100" b="1">
                <a:solidFill>
                  <a:srgbClr val="FF0000"/>
                </a:solidFill>
                <a:latin typeface="Arial Narrow" pitchFamily="34" charset="0"/>
              </a:rPr>
              <a:t>New discriminator in functionally simpler</a:t>
            </a:r>
          </a:p>
        </p:txBody>
      </p:sp>
      <p:sp>
        <p:nvSpPr>
          <p:cNvPr id="3" name="Slide Number Placeholder 2"/>
          <p:cNvSpPr>
            <a:spLocks noGrp="1"/>
          </p:cNvSpPr>
          <p:nvPr>
            <p:ph type="sldNum" sz="quarter" idx="12"/>
          </p:nvPr>
        </p:nvSpPr>
        <p:spPr/>
        <p:txBody>
          <a:bodyPr/>
          <a:lstStyle/>
          <a:p>
            <a:r>
              <a:rPr lang="en-US" altLang="zh-TW"/>
              <a:t>Page </a:t>
            </a:r>
            <a:fld id="{34956E49-9B35-407E-B5F2-C84A7F7C3F93}" type="slidenum">
              <a:rPr lang="en-US" altLang="zh-TW" smtClean="0"/>
              <a:pPr/>
              <a:t>89</a:t>
            </a:fld>
            <a:endParaRPr lang="en-US" altLang="zh-TW"/>
          </a:p>
        </p:txBody>
      </p:sp>
      <p:sp>
        <p:nvSpPr>
          <p:cNvPr id="6" name="Title 5">
            <a:extLst>
              <a:ext uri="{FF2B5EF4-FFF2-40B4-BE49-F238E27FC236}">
                <a16:creationId xmlns:a16="http://schemas.microsoft.com/office/drawing/2014/main" id="{CF8C046E-66FA-D644-8F42-2D7536FA2AF4}"/>
              </a:ext>
            </a:extLst>
          </p:cNvPr>
          <p:cNvSpPr>
            <a:spLocks noGrp="1"/>
          </p:cNvSpPr>
          <p:nvPr>
            <p:ph type="title"/>
          </p:nvPr>
        </p:nvSpPr>
        <p:spPr/>
        <p:txBody>
          <a:bodyPr/>
          <a:lstStyle/>
          <a:p>
            <a:r>
              <a:rPr lang="en-US" dirty="0"/>
              <a:t>Embedding</a:t>
            </a:r>
          </a:p>
        </p:txBody>
      </p:sp>
      <mc:AlternateContent xmlns:mc="http://schemas.openxmlformats.org/markup-compatibility/2006" xmlns:a14="http://schemas.microsoft.com/office/drawing/2010/main">
        <mc:Choice Requires="a14">
          <p:sp>
            <p:nvSpPr>
              <p:cNvPr id="84" name="TextBox 83">
                <a:extLst>
                  <a:ext uri="{FF2B5EF4-FFF2-40B4-BE49-F238E27FC236}">
                    <a16:creationId xmlns:a16="http://schemas.microsoft.com/office/drawing/2014/main" id="{1FE853E7-102C-4C57-A49D-CF3C04097BA9}"/>
                  </a:ext>
                </a:extLst>
              </p:cNvPr>
              <p:cNvSpPr txBox="1"/>
              <p:nvPr/>
            </p:nvSpPr>
            <p:spPr>
              <a:xfrm>
                <a:off x="1234866" y="3091655"/>
                <a:ext cx="2719218"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acc>
                        <m:accPr>
                          <m:chr m:val="̅"/>
                          <m:ctrlPr>
                            <a:rPr lang="en-US" b="0" i="1" smtClean="0">
                              <a:latin typeface="Cambria Math" panose="02040503050406030204" pitchFamily="18" charset="0"/>
                            </a:rPr>
                          </m:ctrlPr>
                        </m:acc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3</m:t>
                              </m:r>
                            </m:sub>
                          </m:sSub>
                        </m:e>
                      </m:acc>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e>
                      </m:acc>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4</m:t>
                          </m:r>
                        </m:sub>
                      </m:sSub>
                      <m:acc>
                        <m:accPr>
                          <m:chr m:val="̅"/>
                          <m:ctrlPr>
                            <a:rPr lang="en-US" b="0" i="1" smtClean="0">
                              <a:latin typeface="Cambria Math" panose="02040503050406030204" pitchFamily="18" charset="0"/>
                            </a:rPr>
                          </m:ctrlPr>
                        </m:acc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3</m:t>
                              </m:r>
                            </m:sub>
                          </m:sSub>
                        </m:e>
                      </m:acc>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3</m:t>
                          </m:r>
                        </m:sub>
                      </m:sSub>
                      <m:acc>
                        <m:accPr>
                          <m:chr m:val="̅"/>
                          <m:ctrlPr>
                            <a:rPr lang="en-US" b="0" i="1" smtClean="0">
                              <a:latin typeface="Cambria Math" panose="02040503050406030204" pitchFamily="18" charset="0"/>
                            </a:rPr>
                          </m:ctrlPr>
                        </m:acc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e>
                      </m:acc>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5</m:t>
                          </m:r>
                        </m:sub>
                      </m:sSub>
                    </m:oMath>
                  </m:oMathPara>
                </a14:m>
                <a:endParaRPr lang="en-US"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oMath>
                  </m:oMathPara>
                </a14:m>
                <a:endParaRPr lang="en-US" dirty="0"/>
              </a:p>
            </p:txBody>
          </p:sp>
        </mc:Choice>
        <mc:Fallback xmlns="">
          <p:sp>
            <p:nvSpPr>
              <p:cNvPr id="84" name="TextBox 83">
                <a:extLst>
                  <a:ext uri="{FF2B5EF4-FFF2-40B4-BE49-F238E27FC236}">
                    <a16:creationId xmlns:a16="http://schemas.microsoft.com/office/drawing/2014/main" id="{1FE853E7-102C-4C57-A49D-CF3C04097BA9}"/>
                  </a:ext>
                </a:extLst>
              </p:cNvPr>
              <p:cNvSpPr txBox="1">
                <a:spLocks noRot="1" noChangeAspect="1" noMove="1" noResize="1" noEditPoints="1" noAdjustHandles="1" noChangeArrowheads="1" noChangeShapeType="1" noTextEdit="1"/>
              </p:cNvSpPr>
              <p:nvPr/>
            </p:nvSpPr>
            <p:spPr>
              <a:xfrm>
                <a:off x="1234866" y="3091655"/>
                <a:ext cx="2719218" cy="64633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C55A4FF9-0F41-41A7-8D86-91530330D9C5}"/>
                  </a:ext>
                </a:extLst>
              </p:cNvPr>
              <p:cNvSpPr txBox="1"/>
              <p:nvPr/>
            </p:nvSpPr>
            <p:spPr>
              <a:xfrm>
                <a:off x="4640972" y="4193120"/>
                <a:ext cx="1499385"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4</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5</m:t>
                          </m:r>
                        </m:sub>
                      </m:sSub>
                    </m:oMath>
                  </m:oMathPara>
                </a14:m>
                <a:endParaRPr lang="en-US" b="0" dirty="0"/>
              </a:p>
              <a:p>
                <a:endParaRPr lang="en-US" dirty="0"/>
              </a:p>
            </p:txBody>
          </p:sp>
        </mc:Choice>
        <mc:Fallback xmlns="">
          <p:sp>
            <p:nvSpPr>
              <p:cNvPr id="85" name="TextBox 84">
                <a:extLst>
                  <a:ext uri="{FF2B5EF4-FFF2-40B4-BE49-F238E27FC236}">
                    <a16:creationId xmlns:a16="http://schemas.microsoft.com/office/drawing/2014/main" id="{C55A4FF9-0F41-41A7-8D86-91530330D9C5}"/>
                  </a:ext>
                </a:extLst>
              </p:cNvPr>
              <p:cNvSpPr txBox="1">
                <a:spLocks noRot="1" noChangeAspect="1" noMove="1" noResize="1" noEditPoints="1" noAdjustHandles="1" noChangeArrowheads="1" noChangeShapeType="1" noTextEdit="1"/>
              </p:cNvSpPr>
              <p:nvPr/>
            </p:nvSpPr>
            <p:spPr>
              <a:xfrm>
                <a:off x="4640972" y="4193120"/>
                <a:ext cx="1499385" cy="646331"/>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558424703"/>
      </p:ext>
    </p:extLst>
  </p:cSld>
  <p:clrMapOvr>
    <a:masterClrMapping/>
  </p:clrMapOvr>
  <p:transition>
    <p:zoom dir="in"/>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C921938-476A-4922-BE24-3B8F6A2854D9}" type="slidenum">
              <a:rPr lang="en-US" smtClean="0"/>
              <a:pPr/>
              <a:t>9</a:t>
            </a:fld>
            <a:endParaRPr lang="en-US" dirty="0"/>
          </a:p>
        </p:txBody>
      </p:sp>
      <p:sp>
        <p:nvSpPr>
          <p:cNvPr id="8" name="Title 7"/>
          <p:cNvSpPr>
            <a:spLocks noGrp="1"/>
          </p:cNvSpPr>
          <p:nvPr>
            <p:ph type="title"/>
          </p:nvPr>
        </p:nvSpPr>
        <p:spPr/>
        <p:txBody>
          <a:bodyPr/>
          <a:lstStyle/>
          <a:p>
            <a:r>
              <a:rPr lang="en-US" dirty="0"/>
              <a:t>Learning Conjunctions (II)</a:t>
            </a:r>
          </a:p>
        </p:txBody>
      </p:sp>
      <mc:AlternateContent xmlns:mc="http://schemas.openxmlformats.org/markup-compatibility/2006" xmlns:a14="http://schemas.microsoft.com/office/drawing/2010/main">
        <mc:Choice Requires="a14">
          <p:sp>
            <p:nvSpPr>
              <p:cNvPr id="9" name="Content Placeholder 8"/>
              <p:cNvSpPr>
                <a:spLocks noGrp="1"/>
              </p:cNvSpPr>
              <p:nvPr>
                <p:ph idx="1"/>
              </p:nvPr>
            </p:nvSpPr>
            <p:spPr/>
            <p:txBody>
              <a:bodyPr/>
              <a:lstStyle/>
              <a:p>
                <a:r>
                  <a:rPr lang="en-US" dirty="0"/>
                  <a:t>Protocol II:  The teacher (who knows </a:t>
                </a:r>
                <a14:m>
                  <m:oMath xmlns:m="http://schemas.openxmlformats.org/officeDocument/2006/math">
                    <m:r>
                      <a:rPr lang="en-US" b="0" i="1" dirty="0">
                        <a:latin typeface="Cambria Math" panose="02040503050406030204" pitchFamily="18" charset="0"/>
                      </a:rPr>
                      <m:t>𝑓</m:t>
                    </m:r>
                  </m:oMath>
                </a14:m>
                <a:r>
                  <a:rPr lang="en-US" dirty="0"/>
                  <a:t>) provides training examples</a:t>
                </a:r>
              </a:p>
              <a:p>
                <a:r>
                  <a:rPr lang="en-US" dirty="0"/>
                  <a:t> </a:t>
                </a:r>
                <a14:m>
                  <m:oMath xmlns:m="http://schemas.openxmlformats.org/officeDocument/2006/math">
                    <m:r>
                      <a:rPr lang="en-US" i="1" dirty="0" smtClean="0">
                        <a:latin typeface="Cambria Math" panose="02040503050406030204" pitchFamily="18" charset="0"/>
                      </a:rPr>
                      <m:t>&lt;(0,1,1,1,1,0,…,0,1), 1&gt;</m:t>
                    </m:r>
                  </m:oMath>
                </a14:m>
                <a:endParaRPr lang="en-US" dirty="0"/>
              </a:p>
            </p:txBody>
          </p:sp>
        </mc:Choice>
        <mc:Fallback xmlns="">
          <p:sp>
            <p:nvSpPr>
              <p:cNvPr id="9" name="Content Placeholder 8"/>
              <p:cNvSpPr>
                <a:spLocks noGrp="1" noRot="1" noChangeAspect="1" noMove="1" noResize="1" noEditPoints="1" noAdjustHandles="1" noChangeArrowheads="1" noChangeShapeType="1" noTextEdit="1"/>
              </p:cNvSpPr>
              <p:nvPr>
                <p:ph idx="1"/>
              </p:nvPr>
            </p:nvSpPr>
            <p:spPr>
              <a:blipFill>
                <a:blip r:embed="rId3"/>
                <a:stretch>
                  <a:fillRect l="-1037" t="-1322"/>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A07527F5-6E71-7840-BFD3-3035F2B0857E}"/>
              </a:ext>
            </a:extLst>
          </p:cNvPr>
          <p:cNvSpPr txBox="1"/>
          <p:nvPr/>
        </p:nvSpPr>
        <p:spPr>
          <a:xfrm>
            <a:off x="4114800" y="2089297"/>
            <a:ext cx="65" cy="276999"/>
          </a:xfrm>
          <a:prstGeom prst="rect">
            <a:avLst/>
          </a:prstGeom>
          <a:noFill/>
        </p:spPr>
        <p:txBody>
          <a:bodyPr wrap="none" lIns="0" tIns="0" rIns="0" bIns="0" rtlCol="0">
            <a:spAutoFit/>
          </a:bodyPr>
          <a:lstStyle/>
          <a:p>
            <a:endParaRPr lang="en-US"/>
          </a:p>
        </p:txBody>
      </p:sp>
    </p:spTree>
    <p:extLst>
      <p:ext uri="{BB962C8B-B14F-4D97-AF65-F5344CB8AC3E}">
        <p14:creationId xmlns:p14="http://schemas.microsoft.com/office/powerpoint/2010/main" val="408188724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C921938-476A-4922-BE24-3B8F6A2854D9}" type="slidenum">
              <a:rPr lang="en-US" smtClean="0"/>
              <a:pPr/>
              <a:t>90</a:t>
            </a:fld>
            <a:endParaRPr lang="en-US" dirty="0"/>
          </a:p>
        </p:txBody>
      </p:sp>
      <p:sp>
        <p:nvSpPr>
          <p:cNvPr id="15366" name="Rectangle 6"/>
          <p:cNvSpPr>
            <a:spLocks noGrp="1" noChangeArrowheads="1"/>
          </p:cNvSpPr>
          <p:nvPr>
            <p:ph type="title"/>
          </p:nvPr>
        </p:nvSpPr>
        <p:spPr/>
        <p:txBody>
          <a:bodyPr/>
          <a:lstStyle/>
          <a:p>
            <a:r>
              <a:rPr lang="en-US"/>
              <a:t>The Kernel Trick(1)</a:t>
            </a:r>
          </a:p>
        </p:txBody>
      </p:sp>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430464" y="2723081"/>
                <a:ext cx="8229600" cy="1870085"/>
              </a:xfrm>
            </p:spPr>
            <p:txBody>
              <a:bodyPr>
                <a:normAutofit fontScale="92500" lnSpcReduction="20000"/>
              </a:bodyPr>
              <a:lstStyle/>
              <a:p>
                <a:r>
                  <a:rPr lang="en-US" dirty="0"/>
                  <a:t>Consider the value of </a:t>
                </a:r>
                <a14:m>
                  <m:oMath xmlns:m="http://schemas.openxmlformats.org/officeDocument/2006/math">
                    <m:r>
                      <a:rPr lang="en-US" b="1" i="1" dirty="0" smtClean="0">
                        <a:latin typeface="Cambria Math" panose="02040503050406030204" pitchFamily="18" charset="0"/>
                      </a:rPr>
                      <m:t>𝒘</m:t>
                    </m:r>
                  </m:oMath>
                </a14:m>
                <a:r>
                  <a:rPr lang="en-US" dirty="0"/>
                  <a:t> used in the prediction.</a:t>
                </a:r>
              </a:p>
              <a:p>
                <a:r>
                  <a:rPr lang="en-US" dirty="0"/>
                  <a:t>Each previous mistake, on example </a:t>
                </a:r>
                <a14:m>
                  <m:oMath xmlns:m="http://schemas.openxmlformats.org/officeDocument/2006/math">
                    <m:r>
                      <a:rPr lang="en-US" i="1" dirty="0" smtClean="0">
                        <a:latin typeface="Cambria Math" panose="02040503050406030204" pitchFamily="18" charset="0"/>
                      </a:rPr>
                      <m:t>𝑧</m:t>
                    </m:r>
                  </m:oMath>
                </a14:m>
                <a:r>
                  <a:rPr lang="en-US" dirty="0"/>
                  <a:t>, makes an additive contribution of </a:t>
                </a:r>
                <a14:m>
                  <m:oMath xmlns:m="http://schemas.openxmlformats.org/officeDocument/2006/math">
                    <m:r>
                      <a:rPr lang="en-US" i="1" dirty="0" smtClean="0">
                        <a:latin typeface="Cambria Math" panose="02040503050406030204" pitchFamily="18" charset="0"/>
                      </a:rPr>
                      <m:t>+/−1</m:t>
                    </m:r>
                  </m:oMath>
                </a14:m>
                <a:r>
                  <a:rPr lang="en-US" dirty="0"/>
                  <a:t> to some of the coordinates of </a:t>
                </a:r>
                <a14:m>
                  <m:oMath xmlns:m="http://schemas.openxmlformats.org/officeDocument/2006/math">
                    <m:r>
                      <a:rPr lang="en-US" b="1" i="1" dirty="0" smtClean="0">
                        <a:latin typeface="Cambria Math" panose="02040503050406030204" pitchFamily="18" charset="0"/>
                      </a:rPr>
                      <m:t>𝒘</m:t>
                    </m:r>
                  </m:oMath>
                </a14:m>
                <a:r>
                  <a:rPr lang="en-US" dirty="0"/>
                  <a:t>. </a:t>
                </a:r>
              </a:p>
              <a:p>
                <a:pPr lvl="1"/>
                <a:r>
                  <a:rPr lang="en-US" dirty="0"/>
                  <a:t>Note: examples are Boolean, so only coordinates of </a:t>
                </a:r>
                <a14:m>
                  <m:oMath xmlns:m="http://schemas.openxmlformats.org/officeDocument/2006/math">
                    <m:r>
                      <a:rPr lang="en-US" b="1" i="1" dirty="0" smtClean="0">
                        <a:latin typeface="Cambria Math" panose="02040503050406030204" pitchFamily="18" charset="0"/>
                      </a:rPr>
                      <m:t>𝒘</m:t>
                    </m:r>
                  </m:oMath>
                </a14:m>
                <a:r>
                  <a:rPr lang="en-US" dirty="0"/>
                  <a:t> that correspond to ON terms in the example </a:t>
                </a:r>
                <a14:m>
                  <m:oMath xmlns:m="http://schemas.openxmlformats.org/officeDocument/2006/math">
                    <m:r>
                      <a:rPr lang="en-US" i="1" dirty="0" smtClean="0">
                        <a:latin typeface="Cambria Math" panose="02040503050406030204" pitchFamily="18" charset="0"/>
                      </a:rPr>
                      <m:t>𝑧</m:t>
                    </m:r>
                    <m:r>
                      <a:rPr lang="en-US" i="1" dirty="0" smtClean="0">
                        <a:latin typeface="Cambria Math" panose="02040503050406030204" pitchFamily="18" charset="0"/>
                      </a:rPr>
                      <m:t>  (</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𝑡</m:t>
                        </m:r>
                      </m:e>
                      <m:sub>
                        <m:r>
                          <a:rPr lang="en-US" i="1" dirty="0" smtClean="0">
                            <a:latin typeface="Cambria Math" panose="02040503050406030204" pitchFamily="18" charset="0"/>
                          </a:rPr>
                          <m:t>𝑖</m:t>
                        </m:r>
                      </m:sub>
                    </m:sSub>
                    <m:r>
                      <a:rPr lang="en-US" i="1" dirty="0" smtClean="0">
                        <a:latin typeface="Cambria Math" panose="02040503050406030204" pitchFamily="18" charset="0"/>
                      </a:rPr>
                      <m:t>(</m:t>
                    </m:r>
                    <m:r>
                      <a:rPr lang="en-US" i="1" dirty="0" smtClean="0">
                        <a:latin typeface="Cambria Math" panose="02040503050406030204" pitchFamily="18" charset="0"/>
                      </a:rPr>
                      <m:t>𝑧</m:t>
                    </m:r>
                    <m:r>
                      <a:rPr lang="en-US" i="1" dirty="0" smtClean="0">
                        <a:latin typeface="Cambria Math" panose="02040503050406030204" pitchFamily="18" charset="0"/>
                      </a:rPr>
                      <m:t>) = 1) </m:t>
                    </m:r>
                  </m:oMath>
                </a14:m>
                <a:r>
                  <a:rPr lang="en-US" dirty="0"/>
                  <a:t>are being updated.</a:t>
                </a:r>
              </a:p>
              <a:p>
                <a:r>
                  <a:rPr lang="en-US" dirty="0"/>
                  <a:t>The value of </a:t>
                </a:r>
                <a14:m>
                  <m:oMath xmlns:m="http://schemas.openxmlformats.org/officeDocument/2006/math">
                    <m:r>
                      <a:rPr lang="en-US" b="1" i="1" dirty="0" smtClean="0">
                        <a:latin typeface="Cambria Math" panose="02040503050406030204" pitchFamily="18" charset="0"/>
                      </a:rPr>
                      <m:t>𝒘</m:t>
                    </m:r>
                  </m:oMath>
                </a14:m>
                <a:r>
                  <a:rPr lang="en-US" dirty="0"/>
                  <a:t> is determined by the number and type of mistakes.  </a:t>
                </a: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430464" y="2723081"/>
                <a:ext cx="8229600" cy="1870085"/>
              </a:xfrm>
              <a:blipFill>
                <a:blip r:embed="rId3"/>
                <a:stretch>
                  <a:fillRect l="-889" t="-5556" r="-148" b="-45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4C665AC1-5050-4C42-AE92-A548D5B23F58}"/>
                  </a:ext>
                </a:extLst>
              </p:cNvPr>
              <p:cNvSpPr/>
              <p:nvPr/>
            </p:nvSpPr>
            <p:spPr>
              <a:xfrm>
                <a:off x="2231226" y="1844892"/>
                <a:ext cx="4422576" cy="710964"/>
              </a:xfrm>
              <a:prstGeom prst="rect">
                <a:avLst/>
              </a:prstGeom>
            </p:spPr>
            <p:txBody>
              <a:bodyPr wrap="square">
                <a:spAutoFit/>
              </a:bodyPr>
              <a:lstStyle/>
              <a:p>
                <a:pPr>
                  <a:buNone/>
                </a:pPr>
                <a:r>
                  <a:rPr lang="en-US" sz="1500" dirty="0"/>
                  <a:t>Perceptron Update: </a:t>
                </a:r>
              </a:p>
              <a:p>
                <a:pPr marL="685800" lvl="1" indent="-342900">
                  <a:lnSpc>
                    <a:spcPct val="90000"/>
                  </a:lnSpc>
                  <a:spcBef>
                    <a:spcPct val="50000"/>
                  </a:spcBef>
                </a:pPr>
                <a:r>
                  <a:rPr lang="en-US" dirty="0">
                    <a:sym typeface="Symbol" pitchFamily="18" charset="2"/>
                  </a:rPr>
                  <a:t> </a:t>
                </a:r>
                <a14:m>
                  <m:oMath xmlns:m="http://schemas.openxmlformats.org/officeDocument/2006/math">
                    <m:r>
                      <a:rPr lang="en-US" i="1" dirty="0" smtClean="0">
                        <a:latin typeface="Cambria Math" panose="02040503050406030204" pitchFamily="18" charset="0"/>
                        <a:sym typeface="Symbol" pitchFamily="18" charset="2"/>
                      </a:rPr>
                      <m:t>𝐼𝑓</m:t>
                    </m:r>
                    <m:r>
                      <a:rPr lang="en-US" i="1" dirty="0" smtClean="0">
                        <a:latin typeface="Cambria Math" panose="02040503050406030204" pitchFamily="18" charset="0"/>
                        <a:sym typeface="Symbol" pitchFamily="18" charset="2"/>
                      </a:rPr>
                      <m:t> </m:t>
                    </m:r>
                    <m:r>
                      <a:rPr lang="en-US" i="1" dirty="0" err="1">
                        <a:solidFill>
                          <a:schemeClr val="accent2"/>
                        </a:solidFill>
                        <a:latin typeface="Cambria Math" panose="02040503050406030204" pitchFamily="18" charset="0"/>
                        <a:sym typeface="Symbol" pitchFamily="18" charset="2"/>
                      </a:rPr>
                      <m:t>𝑦</m:t>
                    </m:r>
                    <m:r>
                      <a:rPr lang="en-US" i="1" dirty="0" err="1">
                        <a:solidFill>
                          <a:schemeClr val="accent2"/>
                        </a:solidFill>
                        <a:latin typeface="Cambria Math" panose="02040503050406030204" pitchFamily="18" charset="0"/>
                        <a:sym typeface="Symbol" pitchFamily="18" charset="2"/>
                      </a:rPr>
                      <m:t>’</m:t>
                    </m:r>
                    <m:r>
                      <a:rPr lang="en-US" i="1" dirty="0" err="1">
                        <a:solidFill>
                          <a:schemeClr val="accent2"/>
                        </a:solidFill>
                        <a:latin typeface="Cambria Math" panose="02040503050406030204" pitchFamily="18" charset="0"/>
                        <a:sym typeface="Symbol" pitchFamily="18" charset="2"/>
                      </a:rPr>
                      <m:t>𝑦</m:t>
                    </m:r>
                    <m:r>
                      <a:rPr lang="en-US" i="1" dirty="0">
                        <a:solidFill>
                          <a:schemeClr val="accent2"/>
                        </a:solidFill>
                        <a:latin typeface="Cambria Math" panose="02040503050406030204" pitchFamily="18" charset="0"/>
                        <a:sym typeface="Symbol" pitchFamily="18" charset="2"/>
                      </a:rPr>
                      <m:t>, </m:t>
                    </m:r>
                    <m:r>
                      <a:rPr lang="en-US" i="1" dirty="0">
                        <a:solidFill>
                          <a:srgbClr val="FF0000"/>
                        </a:solidFill>
                        <a:latin typeface="Cambria Math" panose="02040503050406030204" pitchFamily="18" charset="0"/>
                        <a:sym typeface="Symbol" pitchFamily="18" charset="2"/>
                      </a:rPr>
                      <m:t>𝑢𝑝𝑑𝑎𝑡𝑒</m:t>
                    </m:r>
                    <m:r>
                      <a:rPr lang="en-US" i="1" dirty="0">
                        <a:solidFill>
                          <a:srgbClr val="FF0000"/>
                        </a:solidFill>
                        <a:latin typeface="Cambria Math" panose="02040503050406030204" pitchFamily="18" charset="0"/>
                        <a:sym typeface="Symbol" pitchFamily="18" charset="2"/>
                      </a:rPr>
                      <m:t>:      </m:t>
                    </m:r>
                    <m:r>
                      <a:rPr lang="en-US" b="1" i="1" dirty="0">
                        <a:solidFill>
                          <a:srgbClr val="FF0000"/>
                        </a:solidFill>
                        <a:latin typeface="Cambria Math" panose="02040503050406030204" pitchFamily="18" charset="0"/>
                        <a:sym typeface="Symbol" pitchFamily="18" charset="2"/>
                      </a:rPr>
                      <m:t>𝒘</m:t>
                    </m:r>
                    <m:r>
                      <a:rPr lang="en-US" b="1" i="1" dirty="0">
                        <a:solidFill>
                          <a:srgbClr val="FF0000"/>
                        </a:solidFill>
                        <a:latin typeface="Cambria Math" panose="02040503050406030204" pitchFamily="18" charset="0"/>
                        <a:sym typeface="Symbol" pitchFamily="18" charset="2"/>
                      </a:rPr>
                      <m:t> = </m:t>
                    </m:r>
                    <m:r>
                      <a:rPr lang="en-US" b="1" i="1" dirty="0">
                        <a:solidFill>
                          <a:srgbClr val="FF0000"/>
                        </a:solidFill>
                        <a:latin typeface="Cambria Math" panose="02040503050406030204" pitchFamily="18" charset="0"/>
                        <a:sym typeface="Symbol" pitchFamily="18" charset="2"/>
                      </a:rPr>
                      <m:t>𝒘</m:t>
                    </m:r>
                    <m:r>
                      <a:rPr lang="en-US" b="1" i="1" dirty="0">
                        <a:solidFill>
                          <a:srgbClr val="FF0000"/>
                        </a:solidFill>
                        <a:latin typeface="Cambria Math" panose="02040503050406030204" pitchFamily="18" charset="0"/>
                        <a:sym typeface="Symbol" pitchFamily="18" charset="2"/>
                      </a:rPr>
                      <m:t> + </m:t>
                    </m:r>
                    <m:r>
                      <a:rPr lang="en-US" b="0" i="1" dirty="0" err="1">
                        <a:solidFill>
                          <a:srgbClr val="FF0000"/>
                        </a:solidFill>
                        <a:latin typeface="Cambria Math" panose="02040503050406030204" pitchFamily="18" charset="0"/>
                        <a:sym typeface="Symbol" pitchFamily="18" charset="2"/>
                      </a:rPr>
                      <m:t>𝑟𝑦</m:t>
                    </m:r>
                    <m:r>
                      <a:rPr lang="en-US" b="1" i="1" dirty="0">
                        <a:solidFill>
                          <a:srgbClr val="FF0000"/>
                        </a:solidFill>
                        <a:latin typeface="Cambria Math" panose="02040503050406030204" pitchFamily="18" charset="0"/>
                        <a:sym typeface="Symbol" pitchFamily="18" charset="2"/>
                      </a:rPr>
                      <m:t> </m:t>
                    </m:r>
                    <m:r>
                      <a:rPr lang="en-US" b="1" i="1" dirty="0">
                        <a:solidFill>
                          <a:srgbClr val="FF0000"/>
                        </a:solidFill>
                        <a:latin typeface="Cambria Math" panose="02040503050406030204" pitchFamily="18" charset="0"/>
                        <a:sym typeface="Symbol" pitchFamily="18" charset="2"/>
                      </a:rPr>
                      <m:t>𝒙</m:t>
                    </m:r>
                  </m:oMath>
                </a14:m>
                <a:endParaRPr lang="en-US" sz="2100" dirty="0">
                  <a:solidFill>
                    <a:srgbClr val="000066"/>
                  </a:solidFill>
                </a:endParaRPr>
              </a:p>
            </p:txBody>
          </p:sp>
        </mc:Choice>
        <mc:Fallback xmlns="">
          <p:sp>
            <p:nvSpPr>
              <p:cNvPr id="6" name="Rectangle 5">
                <a:extLst>
                  <a:ext uri="{FF2B5EF4-FFF2-40B4-BE49-F238E27FC236}">
                    <a16:creationId xmlns:a16="http://schemas.microsoft.com/office/drawing/2014/main" id="{4C665AC1-5050-4C42-AE92-A548D5B23F58}"/>
                  </a:ext>
                </a:extLst>
              </p:cNvPr>
              <p:cNvSpPr>
                <a:spLocks noRot="1" noChangeAspect="1" noMove="1" noResize="1" noEditPoints="1" noAdjustHandles="1" noChangeArrowheads="1" noChangeShapeType="1" noTextEdit="1"/>
              </p:cNvSpPr>
              <p:nvPr/>
            </p:nvSpPr>
            <p:spPr>
              <a:xfrm>
                <a:off x="2231226" y="1844892"/>
                <a:ext cx="4422576" cy="710964"/>
              </a:xfrm>
              <a:prstGeom prst="rect">
                <a:avLst/>
              </a:prstGeom>
              <a:blipFill>
                <a:blip r:embed="rId4"/>
                <a:stretch>
                  <a:fillRect l="-551" t="-2586" b="-77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47AF01E0-CAFF-4572-826C-82357C6FB831}"/>
                  </a:ext>
                </a:extLst>
              </p:cNvPr>
              <p:cNvSpPr/>
              <p:nvPr/>
            </p:nvSpPr>
            <p:spPr>
              <a:xfrm>
                <a:off x="2196102" y="985578"/>
                <a:ext cx="4457700" cy="878189"/>
              </a:xfrm>
              <a:prstGeom prst="rect">
                <a:avLst/>
              </a:prstGeom>
            </p:spPr>
            <p:txBody>
              <a:bodyPr wrap="square">
                <a:spAutoFit/>
              </a:bodyPr>
              <a:lstStyle/>
              <a:p>
                <a:pPr algn="ctr">
                  <a:buNone/>
                </a:pPr>
                <a14:m>
                  <m:oMathPara xmlns:m="http://schemas.openxmlformats.org/officeDocument/2006/math">
                    <m:oMathParaPr>
                      <m:jc m:val="centerGroup"/>
                    </m:oMathParaPr>
                    <m:oMath xmlns:m="http://schemas.openxmlformats.org/officeDocument/2006/math">
                      <m:r>
                        <a:rPr lang="en-US" sz="1500" i="1" dirty="0" smtClean="0">
                          <a:latin typeface="Cambria Math" panose="02040503050406030204" pitchFamily="18" charset="0"/>
                        </a:rPr>
                        <m:t>𝐸𝑥𝑎𝑚𝑝𝑙𝑒𝑠</m:t>
                      </m:r>
                      <m:r>
                        <a:rPr lang="en-US" sz="1500" i="1" dirty="0" smtClean="0">
                          <a:latin typeface="Cambria Math" panose="02040503050406030204" pitchFamily="18" charset="0"/>
                        </a:rPr>
                        <m:t> </m:t>
                      </m:r>
                      <m:r>
                        <a:rPr lang="en-US" sz="1500" b="1" i="1" dirty="0" smtClean="0">
                          <a:latin typeface="Cambria Math" panose="02040503050406030204" pitchFamily="18" charset="0"/>
                        </a:rPr>
                        <m:t>𝒙</m:t>
                      </m:r>
                      <m:r>
                        <a:rPr lang="en-US" sz="1500" i="1" dirty="0" smtClean="0">
                          <a:latin typeface="Cambria Math" panose="02040503050406030204" pitchFamily="18" charset="0"/>
                        </a:rPr>
                        <m:t> </m:t>
                      </m:r>
                      <m:r>
                        <a:rPr lang="en-US" sz="1500" i="1" dirty="0">
                          <a:latin typeface="Cambria Math" panose="02040503050406030204" pitchFamily="18" charset="0"/>
                          <a:sym typeface="Symbol" pitchFamily="18" charset="2"/>
                        </a:rPr>
                        <m:t> {0,1}</m:t>
                      </m:r>
                      <m:r>
                        <a:rPr lang="en-US" sz="1500" i="1" baseline="30000" dirty="0">
                          <a:latin typeface="Cambria Math" panose="02040503050406030204" pitchFamily="18" charset="0"/>
                          <a:sym typeface="Symbol" pitchFamily="18" charset="2"/>
                        </a:rPr>
                        <m:t>𝑁</m:t>
                      </m:r>
                      <m:r>
                        <a:rPr lang="en-US" sz="1500" i="1" dirty="0">
                          <a:latin typeface="Cambria Math" panose="02040503050406030204" pitchFamily="18" charset="0"/>
                        </a:rPr>
                        <m:t> ;  </m:t>
                      </m:r>
                      <m:r>
                        <a:rPr lang="en-US" sz="1500" i="1" dirty="0">
                          <a:latin typeface="Cambria Math" panose="02040503050406030204" pitchFamily="18" charset="0"/>
                        </a:rPr>
                        <m:t>𝐿𝑒𝑎𝑟𝑛𝑒𝑑</m:t>
                      </m:r>
                      <m:r>
                        <a:rPr lang="en-US" sz="1500" i="1" dirty="0">
                          <a:latin typeface="Cambria Math" panose="02040503050406030204" pitchFamily="18" charset="0"/>
                        </a:rPr>
                        <m:t> </m:t>
                      </m:r>
                      <m:r>
                        <a:rPr lang="en-US" sz="1500" i="1" dirty="0">
                          <a:latin typeface="Cambria Math" panose="02040503050406030204" pitchFamily="18" charset="0"/>
                        </a:rPr>
                        <m:t>h𝑦𝑝𝑜𝑡h𝑒𝑠𝑖𝑠</m:t>
                      </m:r>
                      <m:r>
                        <a:rPr lang="en-US" sz="1500" i="1" dirty="0">
                          <a:latin typeface="Cambria Math" panose="02040503050406030204" pitchFamily="18" charset="0"/>
                        </a:rPr>
                        <m:t> </m:t>
                      </m:r>
                      <m:r>
                        <a:rPr lang="en-US" sz="1500" b="1" i="1" dirty="0">
                          <a:latin typeface="Cambria Math" panose="02040503050406030204" pitchFamily="18" charset="0"/>
                        </a:rPr>
                        <m:t>𝒘</m:t>
                      </m:r>
                      <m:r>
                        <a:rPr lang="en-US" sz="1500" i="1" dirty="0">
                          <a:latin typeface="Cambria Math" panose="02040503050406030204" pitchFamily="18" charset="0"/>
                        </a:rPr>
                        <m:t> </m:t>
                      </m:r>
                      <m:r>
                        <a:rPr lang="en-US" sz="1500" i="1" dirty="0">
                          <a:latin typeface="Cambria Math" panose="02040503050406030204" pitchFamily="18" charset="0"/>
                          <a:sym typeface="Symbol" pitchFamily="18" charset="2"/>
                        </a:rPr>
                        <m:t> </m:t>
                      </m:r>
                      <m:r>
                        <a:rPr lang="en-US" sz="1500" b="1" i="1" dirty="0">
                          <a:latin typeface="Cambria Math" panose="02040503050406030204" pitchFamily="18" charset="0"/>
                          <a:sym typeface="Symbol" pitchFamily="18" charset="2"/>
                        </a:rPr>
                        <m:t>𝑹</m:t>
                      </m:r>
                      <m:r>
                        <a:rPr lang="en-US" sz="1500" i="1" baseline="30000" dirty="0">
                          <a:latin typeface="Cambria Math" panose="02040503050406030204" pitchFamily="18" charset="0"/>
                          <a:sym typeface="Symbol" pitchFamily="18" charset="2"/>
                        </a:rPr>
                        <m:t>𝑁</m:t>
                      </m:r>
                      <m:r>
                        <a:rPr lang="en-US" sz="1500" i="1" dirty="0">
                          <a:latin typeface="Cambria Math" panose="02040503050406030204" pitchFamily="18" charset="0"/>
                        </a:rPr>
                        <m:t> </m:t>
                      </m:r>
                    </m:oMath>
                  </m:oMathPara>
                </a14:m>
                <a:endParaRPr lang="en-US" sz="1500" i="1" dirty="0">
                  <a:latin typeface="Arial" pitchFamily="34" charset="0"/>
                </a:endParaRPr>
              </a:p>
              <a:p>
                <a:pPr algn="ctr">
                  <a:buNone/>
                </a:pPr>
                <a:endParaRPr lang="en-US" dirty="0"/>
              </a:p>
              <a:p>
                <a:pPr algn="ctr">
                  <a:buNone/>
                </a:pPr>
                <a14:m>
                  <m:oMath xmlns:m="http://schemas.openxmlformats.org/officeDocument/2006/math">
                    <m:r>
                      <a:rPr lang="en-US" i="1" dirty="0" smtClean="0">
                        <a:latin typeface="Cambria Math" panose="02040503050406030204" pitchFamily="18" charset="0"/>
                      </a:rPr>
                      <m:t>𝑓</m:t>
                    </m:r>
                    <m:r>
                      <a:rPr lang="en-US" i="1" dirty="0" smtClean="0">
                        <a:latin typeface="Cambria Math" panose="02040503050406030204" pitchFamily="18" charset="0"/>
                      </a:rPr>
                      <m:t>(</m:t>
                    </m:r>
                    <m:r>
                      <a:rPr lang="en-US" b="1" i="1" dirty="0" smtClean="0">
                        <a:latin typeface="Cambria Math" panose="02040503050406030204" pitchFamily="18" charset="0"/>
                      </a:rPr>
                      <m:t>𝒙</m:t>
                    </m:r>
                    <m:r>
                      <a:rPr lang="en-US" i="1" dirty="0" smtClean="0">
                        <a:latin typeface="Cambria Math" panose="02040503050406030204" pitchFamily="18" charset="0"/>
                      </a:rPr>
                      <m:t>) = </m:t>
                    </m:r>
                    <m:r>
                      <m:rPr>
                        <m:sty m:val="p"/>
                      </m:rPr>
                      <a:rPr lang="en-US" i="1" dirty="0" err="1">
                        <a:latin typeface="Cambria Math" panose="02040503050406030204" pitchFamily="18" charset="0"/>
                      </a:rPr>
                      <m:t>sgn</m:t>
                    </m:r>
                    <m:r>
                      <a:rPr lang="en-US" i="1" dirty="0">
                        <a:latin typeface="Cambria Math" panose="02040503050406030204" pitchFamily="18" charset="0"/>
                      </a:rPr>
                      <m:t>⁡</m:t>
                    </m:r>
                  </m:oMath>
                </a14:m>
                <a:r>
                  <a:rPr lang="en-US" dirty="0"/>
                  <a:t>{</a:t>
                </a:r>
                <a14:m>
                  <m:oMath xmlns:m="http://schemas.openxmlformats.org/officeDocument/2006/math">
                    <m:sSup>
                      <m:sSupPr>
                        <m:ctrlPr>
                          <a:rPr lang="pt-BR" i="1">
                            <a:latin typeface="Cambria Math" panose="02040503050406030204" pitchFamily="18" charset="0"/>
                          </a:rPr>
                        </m:ctrlPr>
                      </m:sSupPr>
                      <m:e>
                        <m:r>
                          <a:rPr lang="en-US" b="1" i="1">
                            <a:latin typeface="Cambria Math" panose="02040503050406030204" pitchFamily="18" charset="0"/>
                          </a:rPr>
                          <m:t>𝒘</m:t>
                        </m:r>
                      </m:e>
                      <m:sup>
                        <m:r>
                          <a:rPr lang="en-US" i="1">
                            <a:latin typeface="Cambria Math" panose="02040503050406030204" pitchFamily="18" charset="0"/>
                          </a:rPr>
                          <m:t>𝑇</m:t>
                        </m:r>
                      </m:sup>
                    </m:sSup>
                    <m:r>
                      <a:rPr lang="pt-BR" i="1">
                        <a:latin typeface="Cambria Math" panose="02040503050406030204" pitchFamily="18" charset="0"/>
                        <a:ea typeface="Cambria Math" panose="02040503050406030204" pitchFamily="18" charset="0"/>
                      </a:rPr>
                      <m:t>∙</m:t>
                    </m:r>
                    <m:r>
                      <a:rPr lang="en-US" b="1" i="1">
                        <a:latin typeface="Cambria Math" panose="02040503050406030204" pitchFamily="18" charset="0"/>
                      </a:rPr>
                      <m:t>𝒙</m:t>
                    </m:r>
                  </m:oMath>
                </a14:m>
                <a:r>
                  <a:rPr lang="en-US" dirty="0"/>
                  <a:t>} = </a:t>
                </a:r>
                <a14:m>
                  <m:oMath xmlns:m="http://schemas.openxmlformats.org/officeDocument/2006/math">
                    <m:r>
                      <m:rPr>
                        <m:sty m:val="p"/>
                      </m:rPr>
                      <a:rPr lang="en-US" i="1" dirty="0" smtClean="0">
                        <a:latin typeface="Cambria Math" panose="02040503050406030204" pitchFamily="18" charset="0"/>
                      </a:rPr>
                      <m:t>sgn</m:t>
                    </m:r>
                    <m:r>
                      <a:rPr lang="en-US" i="1" dirty="0">
                        <a:latin typeface="Cambria Math" panose="02040503050406030204" pitchFamily="18" charset="0"/>
                      </a:rPr>
                      <m:t>⁡{</m:t>
                    </m:r>
                    <m:nary>
                      <m:naryPr>
                        <m:chr m:val="∑"/>
                        <m:ctrlPr>
                          <a:rPr lang="pt-BR" i="1">
                            <a:latin typeface="Cambria Math" panose="02040503050406030204" pitchFamily="18" charset="0"/>
                          </a:rPr>
                        </m:ctrlPr>
                      </m:naryPr>
                      <m:sub>
                        <m:r>
                          <m:rPr>
                            <m:brk m:alnAt="23"/>
                          </m:rPr>
                          <a:rPr lang="en-US" i="1">
                            <a:latin typeface="Cambria Math" panose="02040503050406030204" pitchFamily="18" charset="0"/>
                          </a:rPr>
                          <m:t>𝑖</m:t>
                        </m:r>
                        <m:r>
                          <a:rPr lang="pt-BR" i="1">
                            <a:latin typeface="Cambria Math" panose="02040503050406030204" pitchFamily="18" charset="0"/>
                          </a:rPr>
                          <m:t>=</m:t>
                        </m:r>
                        <m:r>
                          <a:rPr lang="en-US" i="1">
                            <a:latin typeface="Cambria Math" panose="02040503050406030204" pitchFamily="18" charset="0"/>
                          </a:rPr>
                          <m:t>1</m:t>
                        </m:r>
                      </m:sub>
                      <m:sup>
                        <m:r>
                          <a:rPr lang="pt-BR" i="1">
                            <a:latin typeface="Cambria Math" panose="02040503050406030204" pitchFamily="18" charset="0"/>
                          </a:rPr>
                          <m:t>𝑛</m:t>
                        </m:r>
                      </m:sup>
                      <m:e>
                        <m:r>
                          <a:rPr lang="en-US" i="1">
                            <a:latin typeface="Cambria Math" panose="02040503050406030204" pitchFamily="18" charset="0"/>
                          </a:rPr>
                          <m:t>𝑤</m:t>
                        </m:r>
                        <m:r>
                          <a:rPr lang="en-US" i="1" baseline="-25000">
                            <a:latin typeface="Cambria Math" panose="02040503050406030204" pitchFamily="18" charset="0"/>
                          </a:rPr>
                          <m:t>𝑖</m:t>
                        </m:r>
                        <m:r>
                          <a:rPr lang="en-US" b="0" i="1" smtClean="0">
                            <a:latin typeface="Cambria Math" panose="02040503050406030204" pitchFamily="18" charset="0"/>
                          </a:rPr>
                          <m:t>𝑡</m:t>
                        </m:r>
                        <m:r>
                          <a:rPr lang="en-US" i="1" baseline="-25000">
                            <a:latin typeface="Cambria Math" panose="02040503050406030204" pitchFamily="18" charset="0"/>
                          </a:rPr>
                          <m:t>𝑖</m:t>
                        </m:r>
                        <m:r>
                          <a:rPr lang="en-US" i="1" baseline="-25000">
                            <a:latin typeface="Cambria Math" panose="02040503050406030204" pitchFamily="18" charset="0"/>
                          </a:rPr>
                          <m:t> </m:t>
                        </m:r>
                      </m:e>
                    </m:nary>
                    <m:r>
                      <a:rPr lang="en-US" i="1" dirty="0" smtClean="0">
                        <a:latin typeface="Cambria Math" panose="02040503050406030204" pitchFamily="18" charset="0"/>
                      </a:rPr>
                      <m:t>(</m:t>
                    </m:r>
                    <m:r>
                      <a:rPr lang="en-US" i="1" dirty="0" smtClean="0">
                        <a:latin typeface="Cambria Math" panose="02040503050406030204" pitchFamily="18" charset="0"/>
                      </a:rPr>
                      <m:t>𝑥</m:t>
                    </m:r>
                    <m:r>
                      <a:rPr lang="en-US" i="1" dirty="0" smtClean="0">
                        <a:latin typeface="Cambria Math" panose="02040503050406030204" pitchFamily="18" charset="0"/>
                      </a:rPr>
                      <m:t>)</m:t>
                    </m:r>
                  </m:oMath>
                </a14:m>
                <a:r>
                  <a:rPr lang="en-US" dirty="0"/>
                  <a:t>}</a:t>
                </a:r>
              </a:p>
            </p:txBody>
          </p:sp>
        </mc:Choice>
        <mc:Fallback xmlns="">
          <p:sp>
            <p:nvSpPr>
              <p:cNvPr id="7" name="Rectangle 6">
                <a:extLst>
                  <a:ext uri="{FF2B5EF4-FFF2-40B4-BE49-F238E27FC236}">
                    <a16:creationId xmlns:a16="http://schemas.microsoft.com/office/drawing/2014/main" id="{47AF01E0-CAFF-4572-826C-82357C6FB831}"/>
                  </a:ext>
                </a:extLst>
              </p:cNvPr>
              <p:cNvSpPr>
                <a:spLocks noRot="1" noChangeAspect="1" noMove="1" noResize="1" noEditPoints="1" noAdjustHandles="1" noChangeArrowheads="1" noChangeShapeType="1" noTextEdit="1"/>
              </p:cNvSpPr>
              <p:nvPr/>
            </p:nvSpPr>
            <p:spPr>
              <a:xfrm>
                <a:off x="2196102" y="985578"/>
                <a:ext cx="4457700" cy="878189"/>
              </a:xfrm>
              <a:prstGeom prst="rect">
                <a:avLst/>
              </a:prstGeom>
              <a:blipFill>
                <a:blip r:embed="rId5"/>
                <a:stretch>
                  <a:fillRect b="-77778"/>
                </a:stretch>
              </a:blipFill>
            </p:spPr>
            <p:txBody>
              <a:bodyPr/>
              <a:lstStyle/>
              <a:p>
                <a:r>
                  <a:rPr lang="en-US">
                    <a:noFill/>
                  </a:rPr>
                  <a:t> </a:t>
                </a:r>
              </a:p>
            </p:txBody>
          </p:sp>
        </mc:Fallback>
      </mc:AlternateContent>
    </p:spTree>
    <p:extLst>
      <p:ext uri="{BB962C8B-B14F-4D97-AF65-F5344CB8AC3E}">
        <p14:creationId xmlns:p14="http://schemas.microsoft.com/office/powerpoint/2010/main" val="4144440538"/>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C921938-476A-4922-BE24-3B8F6A2854D9}" type="slidenum">
              <a:rPr lang="en-US" smtClean="0"/>
              <a:pPr/>
              <a:t>91</a:t>
            </a:fld>
            <a:endParaRPr lang="en-US" dirty="0"/>
          </a:p>
        </p:txBody>
      </p:sp>
      <p:sp>
        <p:nvSpPr>
          <p:cNvPr id="17415" name="Rectangle 7"/>
          <p:cNvSpPr>
            <a:spLocks noGrp="1" noChangeArrowheads="1"/>
          </p:cNvSpPr>
          <p:nvPr>
            <p:ph type="title"/>
          </p:nvPr>
        </p:nvSpPr>
        <p:spPr/>
        <p:txBody>
          <a:bodyPr/>
          <a:lstStyle/>
          <a:p>
            <a:r>
              <a:rPr lang="en-US"/>
              <a:t>The Kernel Trick(2)</a:t>
            </a:r>
          </a:p>
        </p:txBody>
      </p:sp>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430464" y="2634464"/>
                <a:ext cx="8229600" cy="1027277"/>
              </a:xfrm>
            </p:spPr>
            <p:txBody>
              <a:bodyPr>
                <a:normAutofit fontScale="85000" lnSpcReduction="20000"/>
              </a:bodyPr>
              <a:lstStyle/>
              <a:p>
                <a14:m>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 –</m:t>
                    </m:r>
                  </m:oMath>
                </a14:m>
                <a:r>
                  <a:rPr lang="en-US" dirty="0"/>
                  <a:t> set of examples on which we Promoted</a:t>
                </a:r>
              </a:p>
              <a:p>
                <a14:m>
                  <m:oMath xmlns:m="http://schemas.openxmlformats.org/officeDocument/2006/math">
                    <m:r>
                      <a:rPr lang="en-US" i="1" dirty="0" smtClean="0">
                        <a:latin typeface="Cambria Math" panose="02040503050406030204" pitchFamily="18" charset="0"/>
                      </a:rPr>
                      <m:t>𝐷</m:t>
                    </m:r>
                    <m:r>
                      <a:rPr lang="en-US" i="1" dirty="0" smtClean="0">
                        <a:latin typeface="Cambria Math" panose="02040503050406030204" pitchFamily="18" charset="0"/>
                      </a:rPr>
                      <m:t> –</m:t>
                    </m:r>
                  </m:oMath>
                </a14:m>
                <a:r>
                  <a:rPr lang="en-US" dirty="0"/>
                  <a:t> set of examples on which we Demoted</a:t>
                </a:r>
              </a:p>
              <a:p>
                <a14:m>
                  <m:oMath xmlns:m="http://schemas.openxmlformats.org/officeDocument/2006/math">
                    <m:r>
                      <a:rPr lang="en-US" i="1" dirty="0" smtClean="0">
                        <a:latin typeface="Cambria Math" panose="02040503050406030204" pitchFamily="18" charset="0"/>
                      </a:rPr>
                      <m:t>𝑀</m:t>
                    </m:r>
                    <m:r>
                      <a:rPr lang="en-US" i="1" dirty="0" smtClean="0">
                        <a:latin typeface="Cambria Math" panose="02040503050406030204" pitchFamily="18" charset="0"/>
                      </a:rPr>
                      <m:t> = </m:t>
                    </m:r>
                    <m:r>
                      <a:rPr lang="en-US" i="1" dirty="0" smtClean="0">
                        <a:latin typeface="Cambria Math" panose="02040503050406030204" pitchFamily="18" charset="0"/>
                      </a:rPr>
                      <m:t>𝑃</m:t>
                    </m:r>
                    <m:r>
                      <a:rPr lang="en-US" b="0" i="1" dirty="0" smtClean="0">
                        <a:latin typeface="Cambria Math" panose="02040503050406030204" pitchFamily="18" charset="0"/>
                      </a:rPr>
                      <m:t>∪</m:t>
                    </m:r>
                    <m:r>
                      <a:rPr lang="en-US" i="1" dirty="0" smtClean="0">
                        <a:latin typeface="Cambria Math" panose="02040503050406030204" pitchFamily="18" charset="0"/>
                      </a:rPr>
                      <m:t> </m:t>
                    </m:r>
                    <m:r>
                      <a:rPr lang="en-US" i="1" dirty="0" smtClean="0">
                        <a:latin typeface="Cambria Math" panose="02040503050406030204" pitchFamily="18" charset="0"/>
                      </a:rPr>
                      <m:t>𝐷</m:t>
                    </m:r>
                  </m:oMath>
                </a14:m>
                <a:endParaRPr lang="en-US" dirty="0"/>
              </a:p>
              <a:p>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430464" y="2634464"/>
                <a:ext cx="8229600" cy="1027277"/>
              </a:xfrm>
              <a:blipFill>
                <a:blip r:embed="rId3"/>
                <a:stretch>
                  <a:fillRect l="-667" t="-8284" b="-65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1063824" y="3661741"/>
                <a:ext cx="6937176" cy="1215204"/>
              </a:xfrm>
              <a:prstGeom prst="rect">
                <a:avLst/>
              </a:prstGeom>
            </p:spPr>
            <p:txBody>
              <a:bodyPr wrap="square">
                <a:spAutoFit/>
              </a:bodyPr>
              <a:lstStyle/>
              <a:p>
                <a:pPr algn="ctr">
                  <a:buNone/>
                </a:pPr>
                <a14:m>
                  <m:oMath xmlns:m="http://schemas.openxmlformats.org/officeDocument/2006/math">
                    <m:r>
                      <a:rPr lang="en-US" i="1" dirty="0" smtClean="0">
                        <a:latin typeface="Cambria Math" panose="02040503050406030204" pitchFamily="18" charset="0"/>
                      </a:rPr>
                      <m:t>𝑓</m:t>
                    </m:r>
                    <m:r>
                      <a:rPr lang="en-US" i="1" dirty="0" smtClean="0">
                        <a:latin typeface="Cambria Math" panose="02040503050406030204" pitchFamily="18" charset="0"/>
                      </a:rPr>
                      <m:t>(</m:t>
                    </m:r>
                    <m:r>
                      <a:rPr lang="en-US" b="1" i="1" dirty="0" smtClean="0">
                        <a:latin typeface="Cambria Math" panose="02040503050406030204" pitchFamily="18" charset="0"/>
                      </a:rPr>
                      <m:t>𝒙</m:t>
                    </m:r>
                    <m:r>
                      <a:rPr lang="en-US" i="1" dirty="0" smtClean="0">
                        <a:latin typeface="Cambria Math" panose="02040503050406030204" pitchFamily="18" charset="0"/>
                      </a:rPr>
                      <m:t>) = </m:t>
                    </m:r>
                    <m:r>
                      <m:rPr>
                        <m:sty m:val="p"/>
                      </m:rPr>
                      <a:rPr lang="en-US" i="1" dirty="0" err="1">
                        <a:latin typeface="Cambria Math" panose="02040503050406030204" pitchFamily="18" charset="0"/>
                      </a:rPr>
                      <m:t>sgn</m:t>
                    </m:r>
                    <m:r>
                      <a:rPr lang="en-US" i="1" dirty="0" err="1">
                        <a:latin typeface="Cambria Math" panose="02040503050406030204" pitchFamily="18" charset="0"/>
                      </a:rPr>
                      <m:t>⁡</m:t>
                    </m:r>
                    <m:nary>
                      <m:naryPr>
                        <m:chr m:val="∑"/>
                        <m:supHide m:val="on"/>
                        <m:ctrlPr>
                          <a:rPr lang="pt-BR" i="1">
                            <a:latin typeface="Cambria Math" panose="02040503050406030204" pitchFamily="18" charset="0"/>
                          </a:rPr>
                        </m:ctrlPr>
                      </m:naryPr>
                      <m:sub>
                        <m:r>
                          <a:rPr lang="en-US" i="1">
                            <a:latin typeface="Cambria Math" panose="02040503050406030204" pitchFamily="18" charset="0"/>
                          </a:rPr>
                          <m:t>𝐼</m:t>
                        </m:r>
                      </m:sub>
                      <m:sup/>
                      <m:e>
                        <m:r>
                          <a:rPr lang="en-US" i="1">
                            <a:latin typeface="Cambria Math" panose="02040503050406030204" pitchFamily="18" charset="0"/>
                          </a:rPr>
                          <m:t>𝑤</m:t>
                        </m:r>
                        <m:r>
                          <a:rPr lang="en-US" i="1" baseline="-25000">
                            <a:latin typeface="Cambria Math" panose="02040503050406030204" pitchFamily="18" charset="0"/>
                          </a:rPr>
                          <m:t>𝑖</m:t>
                        </m:r>
                        <m:r>
                          <a:rPr lang="en-US" i="1">
                            <a:latin typeface="Cambria Math" panose="02040503050406030204" pitchFamily="18" charset="0"/>
                          </a:rPr>
                          <m:t>𝑡</m:t>
                        </m:r>
                        <m:r>
                          <a:rPr lang="en-US" i="1" baseline="-25000">
                            <a:latin typeface="Cambria Math" panose="02040503050406030204" pitchFamily="18" charset="0"/>
                          </a:rPr>
                          <m:t>𝑖</m:t>
                        </m:r>
                        <m:r>
                          <a:rPr lang="en-US" i="1" baseline="-25000">
                            <a:latin typeface="Cambria Math" panose="02040503050406030204" pitchFamily="18" charset="0"/>
                          </a:rPr>
                          <m:t> </m:t>
                        </m:r>
                      </m:e>
                    </m:nary>
                    <m:r>
                      <a:rPr lang="en-US" i="1" dirty="0" smtClean="0">
                        <a:latin typeface="Cambria Math" panose="02040503050406030204" pitchFamily="18" charset="0"/>
                      </a:rPr>
                      <m:t>(</m:t>
                    </m:r>
                    <m:r>
                      <a:rPr lang="en-US" b="1" i="1" dirty="0" smtClean="0">
                        <a:latin typeface="Cambria Math" panose="02040503050406030204" pitchFamily="18" charset="0"/>
                      </a:rPr>
                      <m:t>𝒙</m:t>
                    </m:r>
                    <m:r>
                      <a:rPr lang="en-US" i="1" dirty="0" smtClean="0">
                        <a:latin typeface="Cambria Math" panose="02040503050406030204" pitchFamily="18" charset="0"/>
                      </a:rPr>
                      <m:t>) </m:t>
                    </m:r>
                  </m:oMath>
                </a14:m>
                <a:r>
                  <a:rPr lang="en-US" dirty="0"/>
                  <a:t>= </a:t>
                </a:r>
                <a14:m>
                  <m:oMath xmlns:m="http://schemas.openxmlformats.org/officeDocument/2006/math">
                    <m:nary>
                      <m:naryPr>
                        <m:chr m:val="∑"/>
                        <m:supHide m:val="on"/>
                        <m:ctrlPr>
                          <a:rPr lang="pt-BR" i="1">
                            <a:latin typeface="Cambria Math" panose="02040503050406030204" pitchFamily="18" charset="0"/>
                          </a:rPr>
                        </m:ctrlPr>
                      </m:naryPr>
                      <m:sub>
                        <m:r>
                          <a:rPr lang="en-US" i="1">
                            <a:latin typeface="Cambria Math" panose="02040503050406030204" pitchFamily="18" charset="0"/>
                          </a:rPr>
                          <m:t>𝐼</m:t>
                        </m:r>
                      </m:sub>
                      <m:sup/>
                      <m:e>
                        <m:d>
                          <m:dPr>
                            <m:begChr m:val="["/>
                            <m:endChr m:val="]"/>
                            <m:ctrlPr>
                              <a:rPr lang="en-US" i="1">
                                <a:latin typeface="Cambria Math" panose="02040503050406030204" pitchFamily="18" charset="0"/>
                              </a:rPr>
                            </m:ctrlPr>
                          </m:dPr>
                          <m:e>
                            <m:nary>
                              <m:naryPr>
                                <m:chr m:val="∑"/>
                                <m:supHide m:val="on"/>
                                <m:ctrlPr>
                                  <a:rPr lang="pt-BR" i="1">
                                    <a:latin typeface="Cambria Math" panose="02040503050406030204" pitchFamily="18" charset="0"/>
                                  </a:rPr>
                                </m:ctrlPr>
                              </m:naryPr>
                              <m:sub>
                                <m:r>
                                  <a:rPr lang="en-US" i="1">
                                    <a:latin typeface="Cambria Math" panose="02040503050406030204" pitchFamily="18" charset="0"/>
                                  </a:rPr>
                                  <m:t>𝑧</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𝑃</m:t>
                                </m:r>
                                <m:r>
                                  <a:rPr lang="en-US" i="1">
                                    <a:latin typeface="Cambria Math" panose="02040503050406030204" pitchFamily="18" charset="0"/>
                                    <a:ea typeface="Cambria Math" panose="02040503050406030204" pitchFamily="18" charset="0"/>
                                  </a:rPr>
                                  <m:t>, </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𝑡</m:t>
                                    </m:r>
                                  </m:e>
                                  <m:sub>
                                    <m:r>
                                      <a:rPr lang="en-US" i="1">
                                        <a:latin typeface="Cambria Math" panose="02040503050406030204" pitchFamily="18" charset="0"/>
                                        <a:ea typeface="Cambria Math" panose="02040503050406030204" pitchFamily="18" charset="0"/>
                                      </a:rPr>
                                      <m:t>𝑖</m:t>
                                    </m:r>
                                  </m:sub>
                                </m:sSub>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𝑧</m:t>
                                    </m:r>
                                  </m:e>
                                </m:d>
                                <m:r>
                                  <a:rPr lang="en-US" i="1">
                                    <a:latin typeface="Cambria Math" panose="02040503050406030204" pitchFamily="18" charset="0"/>
                                    <a:ea typeface="Cambria Math" panose="02040503050406030204" pitchFamily="18" charset="0"/>
                                  </a:rPr>
                                  <m:t>=1</m:t>
                                </m:r>
                              </m:sub>
                              <m:sup/>
                              <m:e>
                                <m:r>
                                  <a:rPr lang="en-US" i="1">
                                    <a:latin typeface="Cambria Math" panose="02040503050406030204" pitchFamily="18" charset="0"/>
                                  </a:rPr>
                                  <m:t>1− </m:t>
                                </m:r>
                              </m:e>
                            </m:nary>
                            <m:nary>
                              <m:naryPr>
                                <m:chr m:val="∑"/>
                                <m:supHide m:val="on"/>
                                <m:ctrlPr>
                                  <a:rPr lang="pt-BR" i="1">
                                    <a:latin typeface="Cambria Math" panose="02040503050406030204" pitchFamily="18" charset="0"/>
                                  </a:rPr>
                                </m:ctrlPr>
                              </m:naryPr>
                              <m:sub>
                                <m:r>
                                  <a:rPr lang="en-US" i="1">
                                    <a:latin typeface="Cambria Math" panose="02040503050406030204" pitchFamily="18" charset="0"/>
                                  </a:rPr>
                                  <m:t>𝑧</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𝐷</m:t>
                                </m:r>
                                <m:r>
                                  <a:rPr lang="en-US" i="1">
                                    <a:latin typeface="Cambria Math" panose="02040503050406030204" pitchFamily="18" charset="0"/>
                                    <a:ea typeface="Cambria Math" panose="02040503050406030204" pitchFamily="18" charset="0"/>
                                  </a:rPr>
                                  <m:t>, </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𝑡</m:t>
                                    </m:r>
                                  </m:e>
                                  <m:sub>
                                    <m:r>
                                      <a:rPr lang="en-US" i="1">
                                        <a:latin typeface="Cambria Math" panose="02040503050406030204" pitchFamily="18" charset="0"/>
                                        <a:ea typeface="Cambria Math" panose="02040503050406030204" pitchFamily="18" charset="0"/>
                                      </a:rPr>
                                      <m:t>𝑖</m:t>
                                    </m:r>
                                  </m:sub>
                                </m:sSub>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𝑧</m:t>
                                    </m:r>
                                  </m:e>
                                </m:d>
                                <m:r>
                                  <a:rPr lang="en-US" i="1">
                                    <a:latin typeface="Cambria Math" panose="02040503050406030204" pitchFamily="18" charset="0"/>
                                    <a:ea typeface="Cambria Math" panose="02040503050406030204" pitchFamily="18" charset="0"/>
                                  </a:rPr>
                                  <m:t>=1</m:t>
                                </m:r>
                              </m:sub>
                              <m:sup/>
                              <m:e>
                                <m:r>
                                  <a:rPr lang="en-US" i="1">
                                    <a:latin typeface="Cambria Math" panose="02040503050406030204" pitchFamily="18" charset="0"/>
                                  </a:rPr>
                                  <m:t>1</m:t>
                                </m:r>
                              </m:e>
                            </m:nary>
                          </m:e>
                        </m:d>
                        <m:sSub>
                          <m:sSubPr>
                            <m:ctrlPr>
                              <a:rPr lang="en-US" b="0" i="1" smtClean="0">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𝑖</m:t>
                            </m:r>
                          </m:sub>
                        </m:sSub>
                        <m:r>
                          <a:rPr lang="en-US" i="1" baseline="-25000">
                            <a:latin typeface="Cambria Math" panose="02040503050406030204" pitchFamily="18" charset="0"/>
                          </a:rPr>
                          <m:t> </m:t>
                        </m:r>
                      </m:e>
                    </m:nary>
                    <m:r>
                      <a:rPr lang="en-US" i="1" baseline="-25000">
                        <a:latin typeface="Cambria Math" panose="02040503050406030204" pitchFamily="18" charset="0"/>
                      </a:rPr>
                      <m:t> </m:t>
                    </m:r>
                    <m:r>
                      <a:rPr lang="en-US" i="1" dirty="0" smtClean="0">
                        <a:latin typeface="Cambria Math" panose="02040503050406030204" pitchFamily="18" charset="0"/>
                      </a:rPr>
                      <m:t>(</m:t>
                    </m:r>
                    <m:r>
                      <a:rPr lang="en-US" b="1" i="1" dirty="0" smtClean="0">
                        <a:latin typeface="Cambria Math" panose="02040503050406030204" pitchFamily="18" charset="0"/>
                      </a:rPr>
                      <m:t>𝒙</m:t>
                    </m:r>
                    <m:r>
                      <a:rPr lang="en-US" i="1" dirty="0" smtClean="0">
                        <a:latin typeface="Cambria Math" panose="02040503050406030204" pitchFamily="18" charset="0"/>
                      </a:rPr>
                      <m:t>) </m:t>
                    </m:r>
                  </m:oMath>
                </a14:m>
                <a:r>
                  <a:rPr lang="en-US" dirty="0"/>
                  <a:t>=</a:t>
                </a:r>
              </a:p>
              <a:p>
                <a:pPr algn="ctr">
                  <a:buNone/>
                </a:pPr>
                <a:endParaRPr lang="en-US" dirty="0"/>
              </a:p>
              <a:p>
                <a:pPr algn="ctr">
                  <a:buNone/>
                </a:pPr>
                <a:r>
                  <a:rPr lang="en-US" dirty="0"/>
                  <a:t>        </a:t>
                </a:r>
                <a14:m>
                  <m:oMath xmlns:m="http://schemas.openxmlformats.org/officeDocument/2006/math">
                    <m:r>
                      <a:rPr lang="en-US">
                        <a:latin typeface="Cambria Math" panose="02040503050406030204" pitchFamily="18" charset="0"/>
                      </a:rPr>
                      <m:t>= </m:t>
                    </m:r>
                    <m:nary>
                      <m:naryPr>
                        <m:chr m:val="∑"/>
                        <m:supHide m:val="on"/>
                        <m:ctrlPr>
                          <a:rPr lang="pt-BR" i="1">
                            <a:latin typeface="Cambria Math" panose="02040503050406030204" pitchFamily="18" charset="0"/>
                          </a:rPr>
                        </m:ctrlPr>
                      </m:naryPr>
                      <m:sub>
                        <m:r>
                          <a:rPr lang="en-US" i="1">
                            <a:latin typeface="Cambria Math" panose="02040503050406030204" pitchFamily="18" charset="0"/>
                          </a:rPr>
                          <m:t>𝐼</m:t>
                        </m:r>
                      </m:sub>
                      <m:sup/>
                      <m:e>
                        <m:r>
                          <a:rPr lang="en-US" i="1">
                            <a:latin typeface="Cambria Math" panose="02040503050406030204" pitchFamily="18" charset="0"/>
                          </a:rPr>
                          <m:t>[</m:t>
                        </m:r>
                        <m:nary>
                          <m:naryPr>
                            <m:chr m:val="∑"/>
                            <m:supHide m:val="on"/>
                            <m:ctrlPr>
                              <a:rPr lang="pt-BR" i="1">
                                <a:latin typeface="Cambria Math" panose="02040503050406030204" pitchFamily="18" charset="0"/>
                              </a:rPr>
                            </m:ctrlPr>
                          </m:naryPr>
                          <m:sub>
                            <m:r>
                              <a:rPr lang="en-US" i="1">
                                <a:latin typeface="Cambria Math" panose="02040503050406030204" pitchFamily="18" charset="0"/>
                              </a:rPr>
                              <m:t>𝑧</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𝑀</m:t>
                            </m:r>
                          </m:sub>
                          <m:sup/>
                          <m:e>
                            <m:r>
                              <a:rPr lang="en-US" i="1">
                                <a:latin typeface="Cambria Math" panose="02040503050406030204" pitchFamily="18" charset="0"/>
                                <a:ea typeface="Cambria Math" panose="02040503050406030204" pitchFamily="18" charset="0"/>
                              </a:rPr>
                              <m:t>𝑆</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𝑧</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𝑡</m:t>
                            </m:r>
                            <m:r>
                              <a:rPr lang="en-US" i="1" baseline="-25000">
                                <a:latin typeface="Cambria Math" panose="02040503050406030204" pitchFamily="18" charset="0"/>
                              </a:rPr>
                              <m:t>𝑖</m:t>
                            </m:r>
                            <m:d>
                              <m:dPr>
                                <m:ctrlPr>
                                  <a:rPr lang="en-US" i="1">
                                    <a:latin typeface="Cambria Math" panose="02040503050406030204" pitchFamily="18" charset="0"/>
                                  </a:rPr>
                                </m:ctrlPr>
                              </m:dPr>
                              <m:e>
                                <m:r>
                                  <a:rPr lang="en-US" i="1">
                                    <a:latin typeface="Cambria Math" panose="02040503050406030204" pitchFamily="18" charset="0"/>
                                  </a:rPr>
                                  <m:t>𝑧</m:t>
                                </m:r>
                              </m:e>
                            </m:d>
                            <m:r>
                              <a:rPr lang="en-US" i="1">
                                <a:latin typeface="Cambria Math" panose="02040503050406030204" pitchFamily="18" charset="0"/>
                              </a:rPr>
                              <m:t>𝑡</m:t>
                            </m:r>
                            <m:r>
                              <a:rPr lang="en-US" i="1" baseline="-25000">
                                <a:latin typeface="Cambria Math" panose="02040503050406030204" pitchFamily="18" charset="0"/>
                              </a:rPr>
                              <m:t>𝑖</m:t>
                            </m:r>
                            <m:r>
                              <a:rPr lang="en-US" i="1">
                                <a:latin typeface="Cambria Math" panose="02040503050406030204" pitchFamily="18" charset="0"/>
                              </a:rPr>
                              <m:t>(</m:t>
                            </m:r>
                            <m:r>
                              <a:rPr lang="en-US" b="1" i="1">
                                <a:latin typeface="Cambria Math" panose="02040503050406030204" pitchFamily="18" charset="0"/>
                              </a:rPr>
                              <m:t>𝒙</m:t>
                            </m:r>
                            <m:r>
                              <a:rPr lang="en-US" i="1">
                                <a:latin typeface="Cambria Math" panose="02040503050406030204" pitchFamily="18" charset="0"/>
                              </a:rPr>
                              <m:t>)</m:t>
                            </m:r>
                          </m:e>
                        </m:nary>
                        <m:r>
                          <a:rPr lang="en-US" i="1">
                            <a:latin typeface="Cambria Math" panose="02040503050406030204" pitchFamily="18" charset="0"/>
                          </a:rPr>
                          <m:t>]</m:t>
                        </m:r>
                      </m:e>
                    </m:nary>
                  </m:oMath>
                </a14:m>
                <a:r>
                  <a:rPr lang="en-US" dirty="0"/>
                  <a:t> </a:t>
                </a:r>
              </a:p>
              <a:p>
                <a:pPr>
                  <a:buNone/>
                </a:pPr>
                <a:endParaRPr lang="en-US" sz="1500" dirty="0">
                  <a:solidFill>
                    <a:srgbClr val="000066"/>
                  </a:solidFill>
                </a:endParaRPr>
              </a:p>
            </p:txBody>
          </p:sp>
        </mc:Choice>
        <mc:Fallback xmlns="">
          <p:sp>
            <p:nvSpPr>
              <p:cNvPr id="11" name="Rectangle 10"/>
              <p:cNvSpPr>
                <a:spLocks noRot="1" noChangeAspect="1" noMove="1" noResize="1" noEditPoints="1" noAdjustHandles="1" noChangeArrowheads="1" noChangeShapeType="1" noTextEdit="1"/>
              </p:cNvSpPr>
              <p:nvPr/>
            </p:nvSpPr>
            <p:spPr>
              <a:xfrm>
                <a:off x="1063824" y="3661741"/>
                <a:ext cx="6937176" cy="1215204"/>
              </a:xfrm>
              <a:prstGeom prst="rect">
                <a:avLst/>
              </a:prstGeom>
              <a:blipFill>
                <a:blip r:embed="rId4"/>
                <a:stretch>
                  <a:fillRect t="-34673" b="-376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E6B20674-68D4-4C0C-B70A-B88D56DFA7FA}"/>
                  </a:ext>
                </a:extLst>
              </p:cNvPr>
              <p:cNvSpPr/>
              <p:nvPr/>
            </p:nvSpPr>
            <p:spPr>
              <a:xfrm>
                <a:off x="2196102" y="1798073"/>
                <a:ext cx="4422576" cy="710964"/>
              </a:xfrm>
              <a:prstGeom prst="rect">
                <a:avLst/>
              </a:prstGeom>
            </p:spPr>
            <p:txBody>
              <a:bodyPr wrap="square">
                <a:spAutoFit/>
              </a:bodyPr>
              <a:lstStyle/>
              <a:p>
                <a:pPr>
                  <a:buNone/>
                </a:pPr>
                <a:r>
                  <a:rPr lang="en-US" sz="1500" dirty="0"/>
                  <a:t>Perceptron Update: </a:t>
                </a:r>
              </a:p>
              <a:p>
                <a:pPr marL="685800" lvl="1" indent="-342900">
                  <a:lnSpc>
                    <a:spcPct val="90000"/>
                  </a:lnSpc>
                  <a:spcBef>
                    <a:spcPct val="50000"/>
                  </a:spcBef>
                </a:pPr>
                <a:r>
                  <a:rPr lang="en-US" dirty="0">
                    <a:sym typeface="Symbol" pitchFamily="18" charset="2"/>
                  </a:rPr>
                  <a:t> </a:t>
                </a:r>
                <a14:m>
                  <m:oMath xmlns:m="http://schemas.openxmlformats.org/officeDocument/2006/math">
                    <m:r>
                      <a:rPr lang="en-US" i="1" dirty="0" smtClean="0">
                        <a:latin typeface="Cambria Math" panose="02040503050406030204" pitchFamily="18" charset="0"/>
                        <a:sym typeface="Symbol" pitchFamily="18" charset="2"/>
                      </a:rPr>
                      <m:t>𝐼𝑓</m:t>
                    </m:r>
                    <m:r>
                      <a:rPr lang="en-US" i="1" dirty="0" smtClean="0">
                        <a:latin typeface="Cambria Math" panose="02040503050406030204" pitchFamily="18" charset="0"/>
                        <a:sym typeface="Symbol" pitchFamily="18" charset="2"/>
                      </a:rPr>
                      <m:t> </m:t>
                    </m:r>
                    <m:r>
                      <a:rPr lang="en-US" i="1" dirty="0" err="1">
                        <a:solidFill>
                          <a:schemeClr val="accent2"/>
                        </a:solidFill>
                        <a:latin typeface="Cambria Math" panose="02040503050406030204" pitchFamily="18" charset="0"/>
                        <a:sym typeface="Symbol" pitchFamily="18" charset="2"/>
                      </a:rPr>
                      <m:t>𝑦</m:t>
                    </m:r>
                    <m:r>
                      <a:rPr lang="en-US" i="1" dirty="0" err="1">
                        <a:solidFill>
                          <a:schemeClr val="accent2"/>
                        </a:solidFill>
                        <a:latin typeface="Cambria Math" panose="02040503050406030204" pitchFamily="18" charset="0"/>
                        <a:sym typeface="Symbol" pitchFamily="18" charset="2"/>
                      </a:rPr>
                      <m:t>’</m:t>
                    </m:r>
                    <m:r>
                      <a:rPr lang="en-US" i="1" dirty="0" err="1">
                        <a:solidFill>
                          <a:schemeClr val="accent2"/>
                        </a:solidFill>
                        <a:latin typeface="Cambria Math" panose="02040503050406030204" pitchFamily="18" charset="0"/>
                        <a:sym typeface="Symbol" pitchFamily="18" charset="2"/>
                      </a:rPr>
                      <m:t>𝑦</m:t>
                    </m:r>
                    <m:r>
                      <a:rPr lang="en-US" i="1" dirty="0">
                        <a:solidFill>
                          <a:schemeClr val="accent2"/>
                        </a:solidFill>
                        <a:latin typeface="Cambria Math" panose="02040503050406030204" pitchFamily="18" charset="0"/>
                        <a:sym typeface="Symbol" pitchFamily="18" charset="2"/>
                      </a:rPr>
                      <m:t>, </m:t>
                    </m:r>
                    <m:r>
                      <a:rPr lang="en-US" i="1" dirty="0">
                        <a:solidFill>
                          <a:srgbClr val="FF0000"/>
                        </a:solidFill>
                        <a:latin typeface="Cambria Math" panose="02040503050406030204" pitchFamily="18" charset="0"/>
                        <a:sym typeface="Symbol" pitchFamily="18" charset="2"/>
                      </a:rPr>
                      <m:t>𝑢𝑝𝑑𝑎𝑡𝑒</m:t>
                    </m:r>
                    <m:r>
                      <a:rPr lang="en-US" i="1" dirty="0">
                        <a:solidFill>
                          <a:srgbClr val="FF0000"/>
                        </a:solidFill>
                        <a:latin typeface="Cambria Math" panose="02040503050406030204" pitchFamily="18" charset="0"/>
                        <a:sym typeface="Symbol" pitchFamily="18" charset="2"/>
                      </a:rPr>
                      <m:t>:      </m:t>
                    </m:r>
                    <m:r>
                      <a:rPr lang="en-US" b="1" i="1" dirty="0">
                        <a:solidFill>
                          <a:srgbClr val="FF0000"/>
                        </a:solidFill>
                        <a:latin typeface="Cambria Math" panose="02040503050406030204" pitchFamily="18" charset="0"/>
                        <a:sym typeface="Symbol" pitchFamily="18" charset="2"/>
                      </a:rPr>
                      <m:t>𝒘</m:t>
                    </m:r>
                    <m:r>
                      <a:rPr lang="en-US" b="1" i="1" dirty="0">
                        <a:solidFill>
                          <a:srgbClr val="FF0000"/>
                        </a:solidFill>
                        <a:latin typeface="Cambria Math" panose="02040503050406030204" pitchFamily="18" charset="0"/>
                        <a:sym typeface="Symbol" pitchFamily="18" charset="2"/>
                      </a:rPr>
                      <m:t> = </m:t>
                    </m:r>
                    <m:r>
                      <a:rPr lang="en-US" b="1" i="1" dirty="0">
                        <a:solidFill>
                          <a:srgbClr val="FF0000"/>
                        </a:solidFill>
                        <a:latin typeface="Cambria Math" panose="02040503050406030204" pitchFamily="18" charset="0"/>
                        <a:sym typeface="Symbol" pitchFamily="18" charset="2"/>
                      </a:rPr>
                      <m:t>𝒘</m:t>
                    </m:r>
                    <m:r>
                      <a:rPr lang="en-US" b="1" i="1" dirty="0">
                        <a:solidFill>
                          <a:srgbClr val="FF0000"/>
                        </a:solidFill>
                        <a:latin typeface="Cambria Math" panose="02040503050406030204" pitchFamily="18" charset="0"/>
                        <a:sym typeface="Symbol" pitchFamily="18" charset="2"/>
                      </a:rPr>
                      <m:t> + </m:t>
                    </m:r>
                    <m:r>
                      <a:rPr lang="en-US" b="0" i="1" dirty="0" err="1">
                        <a:solidFill>
                          <a:srgbClr val="FF0000"/>
                        </a:solidFill>
                        <a:latin typeface="Cambria Math" panose="02040503050406030204" pitchFamily="18" charset="0"/>
                        <a:sym typeface="Symbol" pitchFamily="18" charset="2"/>
                      </a:rPr>
                      <m:t>𝑟𝑦</m:t>
                    </m:r>
                    <m:r>
                      <a:rPr lang="en-US" b="1" i="1" dirty="0">
                        <a:solidFill>
                          <a:srgbClr val="FF0000"/>
                        </a:solidFill>
                        <a:latin typeface="Cambria Math" panose="02040503050406030204" pitchFamily="18" charset="0"/>
                        <a:sym typeface="Symbol" pitchFamily="18" charset="2"/>
                      </a:rPr>
                      <m:t> </m:t>
                    </m:r>
                    <m:r>
                      <a:rPr lang="en-US" b="1" i="1" dirty="0">
                        <a:solidFill>
                          <a:srgbClr val="FF0000"/>
                        </a:solidFill>
                        <a:latin typeface="Cambria Math" panose="02040503050406030204" pitchFamily="18" charset="0"/>
                        <a:sym typeface="Symbol" pitchFamily="18" charset="2"/>
                      </a:rPr>
                      <m:t>𝒙</m:t>
                    </m:r>
                  </m:oMath>
                </a14:m>
                <a:endParaRPr lang="en-US" sz="2100" dirty="0">
                  <a:solidFill>
                    <a:srgbClr val="000066"/>
                  </a:solidFill>
                </a:endParaRPr>
              </a:p>
            </p:txBody>
          </p:sp>
        </mc:Choice>
        <mc:Fallback xmlns="">
          <p:sp>
            <p:nvSpPr>
              <p:cNvPr id="7" name="Rectangle 6">
                <a:extLst>
                  <a:ext uri="{FF2B5EF4-FFF2-40B4-BE49-F238E27FC236}">
                    <a16:creationId xmlns:a16="http://schemas.microsoft.com/office/drawing/2014/main" id="{E6B20674-68D4-4C0C-B70A-B88D56DFA7FA}"/>
                  </a:ext>
                </a:extLst>
              </p:cNvPr>
              <p:cNvSpPr>
                <a:spLocks noRot="1" noChangeAspect="1" noMove="1" noResize="1" noEditPoints="1" noAdjustHandles="1" noChangeArrowheads="1" noChangeShapeType="1" noTextEdit="1"/>
              </p:cNvSpPr>
              <p:nvPr/>
            </p:nvSpPr>
            <p:spPr>
              <a:xfrm>
                <a:off x="2196102" y="1798073"/>
                <a:ext cx="4422576" cy="710964"/>
              </a:xfrm>
              <a:prstGeom prst="rect">
                <a:avLst/>
              </a:prstGeom>
              <a:blipFill>
                <a:blip r:embed="rId5"/>
                <a:stretch>
                  <a:fillRect l="-551" t="-1709" b="-68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B6F9F3D4-8D7C-4791-B725-480222FA33F5}"/>
                  </a:ext>
                </a:extLst>
              </p:cNvPr>
              <p:cNvSpPr/>
              <p:nvPr/>
            </p:nvSpPr>
            <p:spPr>
              <a:xfrm>
                <a:off x="2196102" y="919884"/>
                <a:ext cx="4457700" cy="878189"/>
              </a:xfrm>
              <a:prstGeom prst="rect">
                <a:avLst/>
              </a:prstGeom>
            </p:spPr>
            <p:txBody>
              <a:bodyPr wrap="square">
                <a:spAutoFit/>
              </a:bodyPr>
              <a:lstStyle/>
              <a:p>
                <a:pPr algn="ctr">
                  <a:buNone/>
                </a:pPr>
                <a14:m>
                  <m:oMathPara xmlns:m="http://schemas.openxmlformats.org/officeDocument/2006/math">
                    <m:oMathParaPr>
                      <m:jc m:val="centerGroup"/>
                    </m:oMathParaPr>
                    <m:oMath xmlns:m="http://schemas.openxmlformats.org/officeDocument/2006/math">
                      <m:r>
                        <a:rPr lang="en-US" sz="1500" i="1" dirty="0" smtClean="0">
                          <a:latin typeface="Cambria Math" panose="02040503050406030204" pitchFamily="18" charset="0"/>
                        </a:rPr>
                        <m:t>𝐸𝑥𝑎𝑚𝑝𝑙𝑒𝑠</m:t>
                      </m:r>
                      <m:r>
                        <a:rPr lang="en-US" sz="1500" i="1" dirty="0" smtClean="0">
                          <a:latin typeface="Cambria Math" panose="02040503050406030204" pitchFamily="18" charset="0"/>
                        </a:rPr>
                        <m:t> </m:t>
                      </m:r>
                      <m:r>
                        <a:rPr lang="en-US" sz="1500" b="1" i="1" dirty="0" smtClean="0">
                          <a:latin typeface="Cambria Math" panose="02040503050406030204" pitchFamily="18" charset="0"/>
                        </a:rPr>
                        <m:t>𝒙</m:t>
                      </m:r>
                      <m:r>
                        <a:rPr lang="en-US" sz="1500" i="1" dirty="0" smtClean="0">
                          <a:latin typeface="Cambria Math" panose="02040503050406030204" pitchFamily="18" charset="0"/>
                        </a:rPr>
                        <m:t> </m:t>
                      </m:r>
                      <m:r>
                        <a:rPr lang="en-US" sz="1500" i="1" dirty="0">
                          <a:latin typeface="Cambria Math" panose="02040503050406030204" pitchFamily="18" charset="0"/>
                          <a:sym typeface="Symbol" pitchFamily="18" charset="2"/>
                        </a:rPr>
                        <m:t> {0,1}</m:t>
                      </m:r>
                      <m:r>
                        <a:rPr lang="en-US" sz="1500" i="1" baseline="30000" dirty="0">
                          <a:latin typeface="Cambria Math" panose="02040503050406030204" pitchFamily="18" charset="0"/>
                          <a:sym typeface="Symbol" pitchFamily="18" charset="2"/>
                        </a:rPr>
                        <m:t>𝑁</m:t>
                      </m:r>
                      <m:r>
                        <a:rPr lang="en-US" sz="1500" i="1" dirty="0">
                          <a:latin typeface="Cambria Math" panose="02040503050406030204" pitchFamily="18" charset="0"/>
                        </a:rPr>
                        <m:t> ;  </m:t>
                      </m:r>
                      <m:r>
                        <a:rPr lang="en-US" sz="1500" i="1" dirty="0">
                          <a:latin typeface="Cambria Math" panose="02040503050406030204" pitchFamily="18" charset="0"/>
                        </a:rPr>
                        <m:t>𝐿𝑒𝑎𝑟𝑛𝑒𝑑</m:t>
                      </m:r>
                      <m:r>
                        <a:rPr lang="en-US" sz="1500" i="1" dirty="0">
                          <a:latin typeface="Cambria Math" panose="02040503050406030204" pitchFamily="18" charset="0"/>
                        </a:rPr>
                        <m:t> </m:t>
                      </m:r>
                      <m:r>
                        <a:rPr lang="en-US" sz="1500" i="1" dirty="0">
                          <a:latin typeface="Cambria Math" panose="02040503050406030204" pitchFamily="18" charset="0"/>
                        </a:rPr>
                        <m:t>h𝑦𝑝𝑜𝑡h𝑒𝑠𝑖𝑠</m:t>
                      </m:r>
                      <m:r>
                        <a:rPr lang="en-US" sz="1500" i="1" dirty="0">
                          <a:latin typeface="Cambria Math" panose="02040503050406030204" pitchFamily="18" charset="0"/>
                        </a:rPr>
                        <m:t> </m:t>
                      </m:r>
                      <m:r>
                        <a:rPr lang="en-US" sz="1500" b="1" i="1" dirty="0">
                          <a:latin typeface="Cambria Math" panose="02040503050406030204" pitchFamily="18" charset="0"/>
                        </a:rPr>
                        <m:t>𝒘</m:t>
                      </m:r>
                      <m:r>
                        <a:rPr lang="en-US" sz="1500" i="1" dirty="0">
                          <a:latin typeface="Cambria Math" panose="02040503050406030204" pitchFamily="18" charset="0"/>
                        </a:rPr>
                        <m:t> </m:t>
                      </m:r>
                      <m:r>
                        <a:rPr lang="en-US" sz="1500" i="1" dirty="0">
                          <a:latin typeface="Cambria Math" panose="02040503050406030204" pitchFamily="18" charset="0"/>
                          <a:sym typeface="Symbol" pitchFamily="18" charset="2"/>
                        </a:rPr>
                        <m:t> </m:t>
                      </m:r>
                      <m:r>
                        <a:rPr lang="en-US" sz="1500" b="1" i="1" dirty="0">
                          <a:latin typeface="Cambria Math" panose="02040503050406030204" pitchFamily="18" charset="0"/>
                          <a:sym typeface="Symbol" pitchFamily="18" charset="2"/>
                        </a:rPr>
                        <m:t>𝑹</m:t>
                      </m:r>
                      <m:r>
                        <a:rPr lang="en-US" sz="1500" i="1" baseline="30000" dirty="0">
                          <a:latin typeface="Cambria Math" panose="02040503050406030204" pitchFamily="18" charset="0"/>
                          <a:sym typeface="Symbol" pitchFamily="18" charset="2"/>
                        </a:rPr>
                        <m:t>𝑁</m:t>
                      </m:r>
                      <m:r>
                        <a:rPr lang="en-US" sz="1500" i="1" dirty="0">
                          <a:latin typeface="Cambria Math" panose="02040503050406030204" pitchFamily="18" charset="0"/>
                        </a:rPr>
                        <m:t> </m:t>
                      </m:r>
                    </m:oMath>
                  </m:oMathPara>
                </a14:m>
                <a:endParaRPr lang="en-US" sz="1500" i="1" dirty="0">
                  <a:latin typeface="Arial" pitchFamily="34" charset="0"/>
                </a:endParaRPr>
              </a:p>
              <a:p>
                <a:pPr algn="ctr">
                  <a:buNone/>
                </a:pPr>
                <a:endParaRPr lang="en-US" dirty="0"/>
              </a:p>
              <a:p>
                <a:pPr algn="ctr">
                  <a:buNone/>
                </a:pPr>
                <a14:m>
                  <m:oMath xmlns:m="http://schemas.openxmlformats.org/officeDocument/2006/math">
                    <m:r>
                      <a:rPr lang="en-US" i="1" dirty="0" smtClean="0">
                        <a:latin typeface="Cambria Math" panose="02040503050406030204" pitchFamily="18" charset="0"/>
                      </a:rPr>
                      <m:t>𝑓</m:t>
                    </m:r>
                    <m:r>
                      <a:rPr lang="en-US" i="1" dirty="0" smtClean="0">
                        <a:latin typeface="Cambria Math" panose="02040503050406030204" pitchFamily="18" charset="0"/>
                      </a:rPr>
                      <m:t>(</m:t>
                    </m:r>
                    <m:r>
                      <a:rPr lang="en-US" b="1" i="1" dirty="0" smtClean="0">
                        <a:latin typeface="Cambria Math" panose="02040503050406030204" pitchFamily="18" charset="0"/>
                      </a:rPr>
                      <m:t>𝒙</m:t>
                    </m:r>
                    <m:r>
                      <a:rPr lang="en-US" i="1" dirty="0" smtClean="0">
                        <a:latin typeface="Cambria Math" panose="02040503050406030204" pitchFamily="18" charset="0"/>
                      </a:rPr>
                      <m:t>) = </m:t>
                    </m:r>
                    <m:r>
                      <m:rPr>
                        <m:sty m:val="p"/>
                      </m:rPr>
                      <a:rPr lang="en-US" i="1" dirty="0" err="1">
                        <a:latin typeface="Cambria Math" panose="02040503050406030204" pitchFamily="18" charset="0"/>
                      </a:rPr>
                      <m:t>sgn</m:t>
                    </m:r>
                    <m:r>
                      <a:rPr lang="en-US" i="1" dirty="0">
                        <a:latin typeface="Cambria Math" panose="02040503050406030204" pitchFamily="18" charset="0"/>
                      </a:rPr>
                      <m:t>⁡</m:t>
                    </m:r>
                  </m:oMath>
                </a14:m>
                <a:r>
                  <a:rPr lang="en-US" dirty="0"/>
                  <a:t>{</a:t>
                </a:r>
                <a14:m>
                  <m:oMath xmlns:m="http://schemas.openxmlformats.org/officeDocument/2006/math">
                    <m:sSup>
                      <m:sSupPr>
                        <m:ctrlPr>
                          <a:rPr lang="pt-BR" i="1">
                            <a:latin typeface="Cambria Math" panose="02040503050406030204" pitchFamily="18" charset="0"/>
                          </a:rPr>
                        </m:ctrlPr>
                      </m:sSupPr>
                      <m:e>
                        <m:r>
                          <a:rPr lang="en-US" b="1" i="1">
                            <a:latin typeface="Cambria Math" panose="02040503050406030204" pitchFamily="18" charset="0"/>
                          </a:rPr>
                          <m:t>𝒘</m:t>
                        </m:r>
                      </m:e>
                      <m:sup>
                        <m:r>
                          <a:rPr lang="en-US" i="1">
                            <a:latin typeface="Cambria Math" panose="02040503050406030204" pitchFamily="18" charset="0"/>
                          </a:rPr>
                          <m:t>𝑇</m:t>
                        </m:r>
                      </m:sup>
                    </m:sSup>
                    <m:r>
                      <a:rPr lang="pt-BR" i="1">
                        <a:latin typeface="Cambria Math" panose="02040503050406030204" pitchFamily="18" charset="0"/>
                        <a:ea typeface="Cambria Math" panose="02040503050406030204" pitchFamily="18" charset="0"/>
                      </a:rPr>
                      <m:t>∙</m:t>
                    </m:r>
                    <m:r>
                      <a:rPr lang="en-US" b="1" i="1">
                        <a:latin typeface="Cambria Math" panose="02040503050406030204" pitchFamily="18" charset="0"/>
                      </a:rPr>
                      <m:t>𝒙</m:t>
                    </m:r>
                  </m:oMath>
                </a14:m>
                <a:r>
                  <a:rPr lang="en-US" dirty="0"/>
                  <a:t>} = </a:t>
                </a:r>
                <a14:m>
                  <m:oMath xmlns:m="http://schemas.openxmlformats.org/officeDocument/2006/math">
                    <m:r>
                      <m:rPr>
                        <m:sty m:val="p"/>
                      </m:rPr>
                      <a:rPr lang="en-US" i="1" dirty="0" smtClean="0">
                        <a:latin typeface="Cambria Math" panose="02040503050406030204" pitchFamily="18" charset="0"/>
                      </a:rPr>
                      <m:t>sgn</m:t>
                    </m:r>
                    <m:r>
                      <a:rPr lang="en-US" i="1" dirty="0">
                        <a:latin typeface="Cambria Math" panose="02040503050406030204" pitchFamily="18" charset="0"/>
                      </a:rPr>
                      <m:t>⁡{</m:t>
                    </m:r>
                    <m:nary>
                      <m:naryPr>
                        <m:chr m:val="∑"/>
                        <m:ctrlPr>
                          <a:rPr lang="pt-BR" i="1">
                            <a:latin typeface="Cambria Math" panose="02040503050406030204" pitchFamily="18" charset="0"/>
                          </a:rPr>
                        </m:ctrlPr>
                      </m:naryPr>
                      <m:sub>
                        <m:r>
                          <m:rPr>
                            <m:brk m:alnAt="23"/>
                          </m:rPr>
                          <a:rPr lang="en-US" i="1">
                            <a:latin typeface="Cambria Math" panose="02040503050406030204" pitchFamily="18" charset="0"/>
                          </a:rPr>
                          <m:t>𝑖</m:t>
                        </m:r>
                        <m:r>
                          <a:rPr lang="pt-BR" i="1">
                            <a:latin typeface="Cambria Math" panose="02040503050406030204" pitchFamily="18" charset="0"/>
                          </a:rPr>
                          <m:t>=</m:t>
                        </m:r>
                        <m:r>
                          <a:rPr lang="en-US" i="1">
                            <a:latin typeface="Cambria Math" panose="02040503050406030204" pitchFamily="18" charset="0"/>
                          </a:rPr>
                          <m:t>1</m:t>
                        </m:r>
                      </m:sub>
                      <m:sup>
                        <m:r>
                          <a:rPr lang="pt-BR" i="1">
                            <a:latin typeface="Cambria Math" panose="02040503050406030204" pitchFamily="18" charset="0"/>
                          </a:rPr>
                          <m:t>𝑛</m:t>
                        </m:r>
                      </m:sup>
                      <m:e>
                        <m:r>
                          <a:rPr lang="en-US" i="1">
                            <a:latin typeface="Cambria Math" panose="02040503050406030204" pitchFamily="18" charset="0"/>
                          </a:rPr>
                          <m:t>𝑤</m:t>
                        </m:r>
                        <m:r>
                          <a:rPr lang="en-US" i="1" baseline="-25000">
                            <a:latin typeface="Cambria Math" panose="02040503050406030204" pitchFamily="18" charset="0"/>
                          </a:rPr>
                          <m:t>𝑖</m:t>
                        </m:r>
                        <m:r>
                          <a:rPr lang="en-US" b="0" i="1" smtClean="0">
                            <a:latin typeface="Cambria Math" panose="02040503050406030204" pitchFamily="18" charset="0"/>
                          </a:rPr>
                          <m:t>𝑡</m:t>
                        </m:r>
                        <m:r>
                          <a:rPr lang="en-US" i="1" baseline="-25000">
                            <a:latin typeface="Cambria Math" panose="02040503050406030204" pitchFamily="18" charset="0"/>
                          </a:rPr>
                          <m:t>𝑖</m:t>
                        </m:r>
                        <m:r>
                          <a:rPr lang="en-US" i="1" baseline="-25000">
                            <a:latin typeface="Cambria Math" panose="02040503050406030204" pitchFamily="18" charset="0"/>
                          </a:rPr>
                          <m:t> </m:t>
                        </m:r>
                      </m:e>
                    </m:nary>
                    <m:r>
                      <a:rPr lang="en-US" i="1" dirty="0" smtClean="0">
                        <a:latin typeface="Cambria Math" panose="02040503050406030204" pitchFamily="18" charset="0"/>
                      </a:rPr>
                      <m:t>(</m:t>
                    </m:r>
                    <m:r>
                      <a:rPr lang="en-US" i="1" dirty="0" smtClean="0">
                        <a:latin typeface="Cambria Math" panose="02040503050406030204" pitchFamily="18" charset="0"/>
                      </a:rPr>
                      <m:t>𝑥</m:t>
                    </m:r>
                    <m:r>
                      <a:rPr lang="en-US" i="1" dirty="0" smtClean="0">
                        <a:latin typeface="Cambria Math" panose="02040503050406030204" pitchFamily="18" charset="0"/>
                      </a:rPr>
                      <m:t>)</m:t>
                    </m:r>
                  </m:oMath>
                </a14:m>
                <a:r>
                  <a:rPr lang="en-US" dirty="0"/>
                  <a:t>}</a:t>
                </a:r>
              </a:p>
            </p:txBody>
          </p:sp>
        </mc:Choice>
        <mc:Fallback xmlns="">
          <p:sp>
            <p:nvSpPr>
              <p:cNvPr id="8" name="Rectangle 7">
                <a:extLst>
                  <a:ext uri="{FF2B5EF4-FFF2-40B4-BE49-F238E27FC236}">
                    <a16:creationId xmlns:a16="http://schemas.microsoft.com/office/drawing/2014/main" id="{B6F9F3D4-8D7C-4791-B725-480222FA33F5}"/>
                  </a:ext>
                </a:extLst>
              </p:cNvPr>
              <p:cNvSpPr>
                <a:spLocks noRot="1" noChangeAspect="1" noMove="1" noResize="1" noEditPoints="1" noAdjustHandles="1" noChangeArrowheads="1" noChangeShapeType="1" noTextEdit="1"/>
              </p:cNvSpPr>
              <p:nvPr/>
            </p:nvSpPr>
            <p:spPr>
              <a:xfrm>
                <a:off x="2196102" y="919884"/>
                <a:ext cx="4457700" cy="878189"/>
              </a:xfrm>
              <a:prstGeom prst="rect">
                <a:avLst/>
              </a:prstGeom>
              <a:blipFill>
                <a:blip r:embed="rId6"/>
                <a:stretch>
                  <a:fillRect b="-77778"/>
                </a:stretch>
              </a:blipFill>
            </p:spPr>
            <p:txBody>
              <a:bodyPr/>
              <a:lstStyle/>
              <a:p>
                <a:r>
                  <a:rPr lang="en-US">
                    <a:noFill/>
                  </a:rPr>
                  <a:t> </a:t>
                </a:r>
              </a:p>
            </p:txBody>
          </p:sp>
        </mc:Fallback>
      </mc:AlternateContent>
    </p:spTree>
    <p:extLst>
      <p:ext uri="{BB962C8B-B14F-4D97-AF65-F5344CB8AC3E}">
        <p14:creationId xmlns:p14="http://schemas.microsoft.com/office/powerpoint/2010/main" val="4182161126"/>
      </p:ext>
    </p:extLst>
  </p:cSld>
  <p:clrMapOvr>
    <a:masterClrMapping/>
  </p:clrMapOvr>
  <p:transition>
    <p:zoom dir="in"/>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fld id="{ACE43875-B986-4A6F-A98A-D6D89B0C25E5}" type="slidenum">
              <a:rPr lang="en-US"/>
              <a:pPr/>
              <a:t>92</a:t>
            </a:fld>
            <a:endParaRPr lang="en-US"/>
          </a:p>
        </p:txBody>
      </p:sp>
      <p:sp>
        <p:nvSpPr>
          <p:cNvPr id="19463" name="Rectangle 7"/>
          <p:cNvSpPr>
            <a:spLocks noGrp="1" noChangeArrowheads="1"/>
          </p:cNvSpPr>
          <p:nvPr>
            <p:ph type="title"/>
          </p:nvPr>
        </p:nvSpPr>
        <p:spPr/>
        <p:txBody>
          <a:bodyPr/>
          <a:lstStyle/>
          <a:p>
            <a:r>
              <a:rPr lang="en-US" dirty="0"/>
              <a:t>The Kernel Trick(3)</a:t>
            </a:r>
          </a:p>
        </p:txBody>
      </p:sp>
      <mc:AlternateContent xmlns:mc="http://schemas.openxmlformats.org/markup-compatibility/2006" xmlns:a14="http://schemas.microsoft.com/office/drawing/2010/main">
        <mc:Choice Requires="a14">
          <p:sp>
            <p:nvSpPr>
              <p:cNvPr id="2" name="Content Placeholder 1"/>
              <p:cNvSpPr>
                <a:spLocks noGrp="1"/>
              </p:cNvSpPr>
              <p:nvPr>
                <p:ph idx="1"/>
              </p:nvPr>
            </p:nvSpPr>
            <p:spPr/>
            <p:txBody>
              <a:bodyPr>
                <a:normAutofit fontScale="85000" lnSpcReduction="10000"/>
              </a:bodyPr>
              <a:lstStyle/>
              <a:p>
                <a:pPr marL="0" indent="0">
                  <a:buNone/>
                </a:pPr>
                <a:r>
                  <a:rPr lang="en-US" dirty="0"/>
                  <a:t>	                      </a:t>
                </a:r>
                <a14:m>
                  <m:oMath xmlns:m="http://schemas.openxmlformats.org/officeDocument/2006/math">
                    <m:r>
                      <a:rPr lang="en-US" i="1" dirty="0" smtClean="0">
                        <a:latin typeface="Cambria Math" panose="02040503050406030204" pitchFamily="18" charset="0"/>
                      </a:rPr>
                      <m:t>𝑓</m:t>
                    </m:r>
                    <m:r>
                      <a:rPr lang="en-US" i="1" dirty="0" smtClean="0">
                        <a:latin typeface="Cambria Math" panose="02040503050406030204" pitchFamily="18" charset="0"/>
                      </a:rPr>
                      <m:t>(</m:t>
                    </m:r>
                    <m:r>
                      <a:rPr lang="en-US" b="1" i="1" dirty="0" smtClean="0">
                        <a:latin typeface="Cambria Math" panose="02040503050406030204" pitchFamily="18" charset="0"/>
                      </a:rPr>
                      <m:t>𝒙</m:t>
                    </m:r>
                    <m:r>
                      <a:rPr lang="en-US" i="1" dirty="0" smtClean="0">
                        <a:latin typeface="Cambria Math" panose="02040503050406030204" pitchFamily="18" charset="0"/>
                      </a:rPr>
                      <m:t>) = </m:t>
                    </m:r>
                    <m:r>
                      <a:rPr lang="en-US" i="1" dirty="0" err="1">
                        <a:latin typeface="Cambria Math" panose="02040503050406030204" pitchFamily="18" charset="0"/>
                      </a:rPr>
                      <m:t>𝑠𝑔𝑛</m:t>
                    </m:r>
                    <m:r>
                      <a:rPr lang="en-US" i="1" dirty="0">
                        <a:latin typeface="Cambria Math" panose="02040503050406030204" pitchFamily="18" charset="0"/>
                      </a:rPr>
                      <m:t>⁡</m:t>
                    </m:r>
                  </m:oMath>
                </a14:m>
                <a:r>
                  <a:rPr lang="en-US" i="1" dirty="0"/>
                  <a:t>{</a:t>
                </a:r>
                <a14:m>
                  <m:oMath xmlns:m="http://schemas.openxmlformats.org/officeDocument/2006/math">
                    <m:sSup>
                      <m:sSupPr>
                        <m:ctrlPr>
                          <a:rPr lang="pt-BR" i="1">
                            <a:latin typeface="Cambria Math" panose="02040503050406030204" pitchFamily="18" charset="0"/>
                          </a:rPr>
                        </m:ctrlPr>
                      </m:sSupPr>
                      <m:e>
                        <m:r>
                          <a:rPr lang="en-US" b="1" i="1">
                            <a:latin typeface="Cambria Math" panose="02040503050406030204" pitchFamily="18" charset="0"/>
                          </a:rPr>
                          <m:t>𝒘</m:t>
                        </m:r>
                      </m:e>
                      <m:sup>
                        <m:r>
                          <a:rPr lang="en-US" i="1">
                            <a:latin typeface="Cambria Math" panose="02040503050406030204" pitchFamily="18" charset="0"/>
                          </a:rPr>
                          <m:t>𝑇</m:t>
                        </m:r>
                      </m:sup>
                    </m:sSup>
                    <m:r>
                      <a:rPr lang="pt-BR" i="1">
                        <a:latin typeface="Cambria Math" panose="02040503050406030204" pitchFamily="18" charset="0"/>
                      </a:rPr>
                      <m:t>∙</m:t>
                    </m:r>
                    <m:r>
                      <a:rPr lang="en-US" b="1" i="1">
                        <a:latin typeface="Cambria Math" panose="02040503050406030204" pitchFamily="18" charset="0"/>
                      </a:rPr>
                      <m:t>𝒙</m:t>
                    </m:r>
                  </m:oMath>
                </a14:m>
                <a:r>
                  <a:rPr lang="en-US" i="1" dirty="0"/>
                  <a:t>} </a:t>
                </a:r>
                <a:r>
                  <a:rPr lang="en-US" dirty="0"/>
                  <a:t>= </a:t>
                </a:r>
                <a14:m>
                  <m:oMath xmlns:m="http://schemas.openxmlformats.org/officeDocument/2006/math">
                    <m:r>
                      <m:rPr>
                        <m:sty m:val="p"/>
                      </m:rPr>
                      <a:rPr lang="en-US" i="1" dirty="0" smtClean="0">
                        <a:latin typeface="Cambria Math" panose="02040503050406030204" pitchFamily="18" charset="0"/>
                      </a:rPr>
                      <m:t>sgn</m:t>
                    </m:r>
                    <m:r>
                      <a:rPr lang="en-US" i="1" dirty="0">
                        <a:latin typeface="Cambria Math" panose="02040503050406030204" pitchFamily="18" charset="0"/>
                      </a:rPr>
                      <m:t>⁡{</m:t>
                    </m:r>
                    <m:nary>
                      <m:naryPr>
                        <m:chr m:val="∑"/>
                        <m:supHide m:val="on"/>
                        <m:ctrlPr>
                          <a:rPr lang="pt-BR" i="1">
                            <a:latin typeface="Cambria Math" panose="02040503050406030204" pitchFamily="18" charset="0"/>
                          </a:rPr>
                        </m:ctrlPr>
                      </m:naryPr>
                      <m:sub>
                        <m:r>
                          <a:rPr lang="en-US">
                            <a:latin typeface="Cambria Math" panose="02040503050406030204" pitchFamily="18" charset="0"/>
                          </a:rPr>
                          <m:t>𝐼</m:t>
                        </m:r>
                      </m:sub>
                      <m:sup/>
                      <m:e>
                        <m:sSub>
                          <m:sSubPr>
                            <m:ctrlPr>
                              <a:rPr lang="en-US" b="0" i="1" smtClean="0">
                                <a:latin typeface="Cambria Math" panose="02040503050406030204" pitchFamily="18" charset="0"/>
                              </a:rPr>
                            </m:ctrlPr>
                          </m:sSubPr>
                          <m:e>
                            <m:r>
                              <a:rPr lang="en-US">
                                <a:latin typeface="Cambria Math" panose="02040503050406030204" pitchFamily="18" charset="0"/>
                              </a:rPr>
                              <m:t>𝑤</m:t>
                            </m:r>
                          </m:e>
                          <m:sub>
                            <m:r>
                              <a:rPr lang="en-US">
                                <a:latin typeface="Cambria Math" panose="02040503050406030204" pitchFamily="18" charset="0"/>
                              </a:rPr>
                              <m:t>𝑖</m:t>
                            </m:r>
                          </m:sub>
                        </m:sSub>
                        <m:sSub>
                          <m:sSubPr>
                            <m:ctrlPr>
                              <a:rPr lang="en-US" b="0" i="1" smtClean="0">
                                <a:latin typeface="Cambria Math" panose="02040503050406030204" pitchFamily="18" charset="0"/>
                              </a:rPr>
                            </m:ctrlPr>
                          </m:sSubPr>
                          <m:e>
                            <m:r>
                              <a:rPr lang="en-US">
                                <a:latin typeface="Cambria Math" panose="02040503050406030204" pitchFamily="18" charset="0"/>
                              </a:rPr>
                              <m:t>𝑡</m:t>
                            </m:r>
                          </m:e>
                          <m:sub>
                            <m:r>
                              <a:rPr lang="en-US">
                                <a:latin typeface="Cambria Math" panose="02040503050406030204" pitchFamily="18" charset="0"/>
                              </a:rPr>
                              <m:t>𝑖</m:t>
                            </m:r>
                          </m:sub>
                        </m:sSub>
                        <m:r>
                          <a:rPr lang="en-US">
                            <a:latin typeface="Cambria Math" panose="02040503050406030204" pitchFamily="18" charset="0"/>
                          </a:rPr>
                          <m:t> </m:t>
                        </m:r>
                      </m:e>
                    </m:nary>
                    <m:r>
                      <a:rPr lang="en-US" i="1" dirty="0" smtClean="0">
                        <a:latin typeface="Cambria Math" panose="02040503050406030204" pitchFamily="18" charset="0"/>
                      </a:rPr>
                      <m:t>(</m:t>
                    </m:r>
                    <m:r>
                      <a:rPr lang="en-US" i="1" dirty="0" smtClean="0">
                        <a:latin typeface="Cambria Math" panose="02040503050406030204" pitchFamily="18" charset="0"/>
                      </a:rPr>
                      <m:t>𝑥</m:t>
                    </m:r>
                    <m:r>
                      <a:rPr lang="en-US" i="1" dirty="0" smtClean="0">
                        <a:latin typeface="Cambria Math" panose="02040503050406030204" pitchFamily="18" charset="0"/>
                      </a:rPr>
                      <m:t>)}</m:t>
                    </m:r>
                  </m:oMath>
                </a14:m>
                <a:endParaRPr lang="en-US" dirty="0"/>
              </a:p>
              <a:p>
                <a14:m>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 –</m:t>
                    </m:r>
                  </m:oMath>
                </a14:m>
                <a:r>
                  <a:rPr lang="en-US" dirty="0"/>
                  <a:t> set of examples on which we Promoted</a:t>
                </a:r>
              </a:p>
              <a:p>
                <a14:m>
                  <m:oMath xmlns:m="http://schemas.openxmlformats.org/officeDocument/2006/math">
                    <m:r>
                      <a:rPr lang="en-US" i="1" dirty="0" smtClean="0">
                        <a:latin typeface="Cambria Math" panose="02040503050406030204" pitchFamily="18" charset="0"/>
                      </a:rPr>
                      <m:t>𝐷</m:t>
                    </m:r>
                    <m:r>
                      <a:rPr lang="en-US" i="1" dirty="0" smtClean="0">
                        <a:latin typeface="Cambria Math" panose="02040503050406030204" pitchFamily="18" charset="0"/>
                      </a:rPr>
                      <m:t> –</m:t>
                    </m:r>
                  </m:oMath>
                </a14:m>
                <a:r>
                  <a:rPr lang="en-US" dirty="0"/>
                  <a:t> set of examples on which we Demoted</a:t>
                </a:r>
              </a:p>
              <a:p>
                <a14:m>
                  <m:oMath xmlns:m="http://schemas.openxmlformats.org/officeDocument/2006/math">
                    <m:r>
                      <a:rPr lang="en-US" i="1" dirty="0" smtClean="0">
                        <a:latin typeface="Cambria Math" panose="02040503050406030204" pitchFamily="18" charset="0"/>
                      </a:rPr>
                      <m:t>𝑀</m:t>
                    </m:r>
                    <m:r>
                      <a:rPr lang="en-US" i="1" dirty="0" smtClean="0">
                        <a:latin typeface="Cambria Math" panose="02040503050406030204" pitchFamily="18" charset="0"/>
                      </a:rPr>
                      <m:t> = </m:t>
                    </m:r>
                    <m:r>
                      <a:rPr lang="en-US" i="1" dirty="0" smtClean="0">
                        <a:latin typeface="Cambria Math" panose="02040503050406030204" pitchFamily="18" charset="0"/>
                      </a:rPr>
                      <m:t>𝑃</m:t>
                    </m:r>
                    <m:r>
                      <a:rPr lang="en-US" b="0" i="1" dirty="0" smtClean="0">
                        <a:latin typeface="Cambria Math" panose="02040503050406030204" pitchFamily="18" charset="0"/>
                      </a:rPr>
                      <m:t>∪</m:t>
                    </m:r>
                    <m:r>
                      <a:rPr lang="en-US" i="1" dirty="0" smtClean="0">
                        <a:latin typeface="Cambria Math" panose="02040503050406030204" pitchFamily="18" charset="0"/>
                      </a:rPr>
                      <m:t> </m:t>
                    </m:r>
                    <m:r>
                      <a:rPr lang="en-US" i="1" dirty="0" smtClean="0">
                        <a:latin typeface="Cambria Math" panose="02040503050406030204" pitchFamily="18" charset="0"/>
                      </a:rPr>
                      <m:t>𝐷</m:t>
                    </m:r>
                  </m:oMath>
                </a14:m>
                <a:endParaRPr lang="en-US" dirty="0"/>
              </a:p>
              <a:p>
                <a14:m>
                  <m:oMath xmlns:m="http://schemas.openxmlformats.org/officeDocument/2006/math">
                    <m:r>
                      <a:rPr lang="en-US" i="1" dirty="0" smtClean="0">
                        <a:latin typeface="Cambria Math" panose="02040503050406030204" pitchFamily="18" charset="0"/>
                      </a:rPr>
                      <m:t>𝑓</m:t>
                    </m:r>
                    <m:r>
                      <a:rPr lang="en-US" i="1" dirty="0" smtClean="0">
                        <a:latin typeface="Cambria Math" panose="02040503050406030204" pitchFamily="18" charset="0"/>
                      </a:rPr>
                      <m:t>(</m:t>
                    </m:r>
                    <m:r>
                      <a:rPr lang="en-US" b="1" i="1" dirty="0" smtClean="0">
                        <a:solidFill>
                          <a:srgbClr val="0000FF"/>
                        </a:solidFill>
                        <a:latin typeface="Cambria Math" panose="02040503050406030204" pitchFamily="18" charset="0"/>
                      </a:rPr>
                      <m:t>𝒙</m:t>
                    </m:r>
                    <m:r>
                      <a:rPr lang="en-US" i="1" dirty="0" smtClean="0">
                        <a:latin typeface="Cambria Math" panose="02040503050406030204" pitchFamily="18" charset="0"/>
                      </a:rPr>
                      <m:t>) = </m:t>
                    </m:r>
                    <m:r>
                      <m:rPr>
                        <m:sty m:val="p"/>
                      </m:rPr>
                      <a:rPr lang="en-US" i="1" dirty="0" err="1">
                        <a:latin typeface="Cambria Math" panose="02040503050406030204" pitchFamily="18" charset="0"/>
                      </a:rPr>
                      <m:t>sgn</m:t>
                    </m:r>
                    <m:r>
                      <a:rPr lang="en-US" i="1" dirty="0" err="1">
                        <a:latin typeface="Cambria Math" panose="02040503050406030204" pitchFamily="18" charset="0"/>
                      </a:rPr>
                      <m:t>⁡</m:t>
                    </m:r>
                    <m:nary>
                      <m:naryPr>
                        <m:chr m:val="∑"/>
                        <m:supHide m:val="on"/>
                        <m:ctrlPr>
                          <a:rPr lang="pt-BR" i="1">
                            <a:latin typeface="Cambria Math" panose="02040503050406030204" pitchFamily="18" charset="0"/>
                          </a:rPr>
                        </m:ctrlPr>
                      </m:naryPr>
                      <m:sub>
                        <m:r>
                          <a:rPr lang="en-US">
                            <a:latin typeface="Cambria Math" panose="02040503050406030204" pitchFamily="18" charset="0"/>
                          </a:rPr>
                          <m:t>𝐼</m:t>
                        </m:r>
                      </m:sub>
                      <m:sup/>
                      <m:e>
                        <m:sSub>
                          <m:sSubPr>
                            <m:ctrlPr>
                              <a:rPr lang="en-US" b="0" i="1" smtClean="0">
                                <a:latin typeface="Cambria Math" panose="02040503050406030204" pitchFamily="18" charset="0"/>
                              </a:rPr>
                            </m:ctrlPr>
                          </m:sSubPr>
                          <m:e>
                            <m:r>
                              <a:rPr lang="en-US">
                                <a:latin typeface="Cambria Math" panose="02040503050406030204" pitchFamily="18" charset="0"/>
                              </a:rPr>
                              <m:t>𝑤</m:t>
                            </m:r>
                          </m:e>
                          <m:sub>
                            <m:r>
                              <a:rPr lang="en-US">
                                <a:latin typeface="Cambria Math" panose="02040503050406030204" pitchFamily="18" charset="0"/>
                              </a:rPr>
                              <m:t>𝑖</m:t>
                            </m:r>
                          </m:sub>
                        </m:sSub>
                        <m:sSub>
                          <m:sSubPr>
                            <m:ctrlPr>
                              <a:rPr lang="en-US" b="0" i="1" smtClean="0">
                                <a:latin typeface="Cambria Math" panose="02040503050406030204" pitchFamily="18" charset="0"/>
                              </a:rPr>
                            </m:ctrlPr>
                          </m:sSubPr>
                          <m:e>
                            <m:r>
                              <a:rPr lang="en-US">
                                <a:latin typeface="Cambria Math" panose="02040503050406030204" pitchFamily="18" charset="0"/>
                              </a:rPr>
                              <m:t>𝑡</m:t>
                            </m:r>
                          </m:e>
                          <m:sub>
                            <m:r>
                              <a:rPr lang="en-US">
                                <a:latin typeface="Cambria Math" panose="02040503050406030204" pitchFamily="18" charset="0"/>
                              </a:rPr>
                              <m:t>𝑖</m:t>
                            </m:r>
                          </m:sub>
                        </m:sSub>
                        <m:r>
                          <a:rPr lang="en-US">
                            <a:latin typeface="Cambria Math" panose="02040503050406030204" pitchFamily="18" charset="0"/>
                          </a:rPr>
                          <m:t> </m:t>
                        </m:r>
                      </m:e>
                    </m:nary>
                    <m:r>
                      <a:rPr lang="en-US" i="1" dirty="0" smtClean="0">
                        <a:latin typeface="Cambria Math" panose="02040503050406030204" pitchFamily="18" charset="0"/>
                      </a:rPr>
                      <m:t>(</m:t>
                    </m:r>
                    <m:r>
                      <a:rPr lang="en-US" i="1" dirty="0" smtClean="0">
                        <a:solidFill>
                          <a:srgbClr val="0000FF"/>
                        </a:solidFill>
                        <a:latin typeface="Cambria Math" panose="02040503050406030204" pitchFamily="18" charset="0"/>
                      </a:rPr>
                      <m:t>𝑥</m:t>
                    </m:r>
                    <m:r>
                      <a:rPr lang="en-US" i="1" dirty="0" smtClean="0">
                        <a:latin typeface="Cambria Math" panose="02040503050406030204" pitchFamily="18" charset="0"/>
                      </a:rPr>
                      <m:t>)</m:t>
                    </m:r>
                  </m:oMath>
                </a14:m>
                <a:r>
                  <a:rPr lang="en-US" dirty="0"/>
                  <a:t> = </a:t>
                </a:r>
                <a14:m>
                  <m:oMath xmlns:m="http://schemas.openxmlformats.org/officeDocument/2006/math">
                    <m:nary>
                      <m:naryPr>
                        <m:chr m:val="∑"/>
                        <m:supHide m:val="on"/>
                        <m:ctrlPr>
                          <a:rPr lang="pt-BR" i="1">
                            <a:latin typeface="Cambria Math" panose="02040503050406030204" pitchFamily="18" charset="0"/>
                          </a:rPr>
                        </m:ctrlPr>
                      </m:naryPr>
                      <m:sub>
                        <m:r>
                          <a:rPr lang="en-US">
                            <a:latin typeface="Cambria Math" panose="02040503050406030204" pitchFamily="18" charset="0"/>
                          </a:rPr>
                          <m:t>𝐼</m:t>
                        </m:r>
                      </m:sub>
                      <m:sup/>
                      <m:e>
                        <m:d>
                          <m:dPr>
                            <m:begChr m:val="["/>
                            <m:endChr m:val="]"/>
                            <m:ctrlPr>
                              <a:rPr lang="en-US" i="1">
                                <a:latin typeface="Cambria Math" panose="02040503050406030204" pitchFamily="18" charset="0"/>
                              </a:rPr>
                            </m:ctrlPr>
                          </m:dPr>
                          <m:e>
                            <m:nary>
                              <m:naryPr>
                                <m:chr m:val="∑"/>
                                <m:supHide m:val="on"/>
                                <m:ctrlPr>
                                  <a:rPr lang="pt-BR" i="1">
                                    <a:latin typeface="Cambria Math" panose="02040503050406030204" pitchFamily="18" charset="0"/>
                                  </a:rPr>
                                </m:ctrlPr>
                              </m:naryPr>
                              <m:sub>
                                <m:r>
                                  <a:rPr lang="en-US">
                                    <a:latin typeface="Cambria Math" panose="02040503050406030204" pitchFamily="18" charset="0"/>
                                  </a:rPr>
                                  <m:t>𝑧</m:t>
                                </m:r>
                                <m:r>
                                  <a:rPr lang="en-US">
                                    <a:latin typeface="Cambria Math" panose="02040503050406030204" pitchFamily="18" charset="0"/>
                                  </a:rPr>
                                  <m:t>∈</m:t>
                                </m:r>
                                <m:r>
                                  <a:rPr lang="en-US">
                                    <a:latin typeface="Cambria Math" panose="02040503050406030204" pitchFamily="18" charset="0"/>
                                  </a:rPr>
                                  <m:t>𝑃</m:t>
                                </m:r>
                                <m:r>
                                  <a:rPr lang="en-US">
                                    <a:latin typeface="Cambria Math" panose="02040503050406030204" pitchFamily="18" charset="0"/>
                                  </a:rPr>
                                  <m:t>, </m:t>
                                </m:r>
                                <m:sSub>
                                  <m:sSubPr>
                                    <m:ctrlPr>
                                      <a:rPr lang="en-US" i="1">
                                        <a:latin typeface="Cambria Math" panose="02040503050406030204" pitchFamily="18" charset="0"/>
                                      </a:rPr>
                                    </m:ctrlPr>
                                  </m:sSubPr>
                                  <m:e>
                                    <m:r>
                                      <a:rPr lang="en-US">
                                        <a:latin typeface="Cambria Math" panose="02040503050406030204" pitchFamily="18" charset="0"/>
                                      </a:rPr>
                                      <m:t>𝑡</m:t>
                                    </m:r>
                                  </m:e>
                                  <m:sub>
                                    <m:r>
                                      <a:rPr lang="en-US">
                                        <a:latin typeface="Cambria Math" panose="02040503050406030204" pitchFamily="18" charset="0"/>
                                      </a:rPr>
                                      <m:t>𝑖</m:t>
                                    </m:r>
                                  </m:sub>
                                </m:sSub>
                                <m:d>
                                  <m:dPr>
                                    <m:ctrlPr>
                                      <a:rPr lang="en-US" i="1">
                                        <a:latin typeface="Cambria Math" panose="02040503050406030204" pitchFamily="18" charset="0"/>
                                      </a:rPr>
                                    </m:ctrlPr>
                                  </m:dPr>
                                  <m:e>
                                    <m:r>
                                      <a:rPr lang="en-US">
                                        <a:latin typeface="Cambria Math" panose="02040503050406030204" pitchFamily="18" charset="0"/>
                                      </a:rPr>
                                      <m:t>𝑧</m:t>
                                    </m:r>
                                  </m:e>
                                </m:d>
                                <m:r>
                                  <a:rPr lang="en-US">
                                    <a:latin typeface="Cambria Math" panose="02040503050406030204" pitchFamily="18" charset="0"/>
                                  </a:rPr>
                                  <m:t>=1</m:t>
                                </m:r>
                              </m:sub>
                              <m:sup/>
                              <m:e>
                                <m:r>
                                  <a:rPr lang="en-US">
                                    <a:latin typeface="Cambria Math" panose="02040503050406030204" pitchFamily="18" charset="0"/>
                                  </a:rPr>
                                  <m:t>1− </m:t>
                                </m:r>
                              </m:e>
                            </m:nary>
                            <m:nary>
                              <m:naryPr>
                                <m:chr m:val="∑"/>
                                <m:supHide m:val="on"/>
                                <m:ctrlPr>
                                  <a:rPr lang="pt-BR" i="1">
                                    <a:latin typeface="Cambria Math" panose="02040503050406030204" pitchFamily="18" charset="0"/>
                                  </a:rPr>
                                </m:ctrlPr>
                              </m:naryPr>
                              <m:sub>
                                <m:r>
                                  <a:rPr lang="en-US">
                                    <a:latin typeface="Cambria Math" panose="02040503050406030204" pitchFamily="18" charset="0"/>
                                  </a:rPr>
                                  <m:t>𝑧</m:t>
                                </m:r>
                                <m:r>
                                  <a:rPr lang="en-US">
                                    <a:latin typeface="Cambria Math" panose="02040503050406030204" pitchFamily="18" charset="0"/>
                                  </a:rPr>
                                  <m:t>∈</m:t>
                                </m:r>
                                <m:r>
                                  <a:rPr lang="en-US">
                                    <a:latin typeface="Cambria Math" panose="02040503050406030204" pitchFamily="18" charset="0"/>
                                  </a:rPr>
                                  <m:t>𝐷</m:t>
                                </m:r>
                                <m:r>
                                  <a:rPr lang="en-US">
                                    <a:latin typeface="Cambria Math" panose="02040503050406030204" pitchFamily="18" charset="0"/>
                                  </a:rPr>
                                  <m:t>, </m:t>
                                </m:r>
                                <m:sSub>
                                  <m:sSubPr>
                                    <m:ctrlPr>
                                      <a:rPr lang="en-US" i="1">
                                        <a:latin typeface="Cambria Math" panose="02040503050406030204" pitchFamily="18" charset="0"/>
                                      </a:rPr>
                                    </m:ctrlPr>
                                  </m:sSubPr>
                                  <m:e>
                                    <m:r>
                                      <a:rPr lang="en-US">
                                        <a:latin typeface="Cambria Math" panose="02040503050406030204" pitchFamily="18" charset="0"/>
                                      </a:rPr>
                                      <m:t>𝑡</m:t>
                                    </m:r>
                                  </m:e>
                                  <m:sub>
                                    <m:r>
                                      <a:rPr lang="en-US">
                                        <a:latin typeface="Cambria Math" panose="02040503050406030204" pitchFamily="18" charset="0"/>
                                      </a:rPr>
                                      <m:t>𝑖</m:t>
                                    </m:r>
                                  </m:sub>
                                </m:sSub>
                                <m:d>
                                  <m:dPr>
                                    <m:ctrlPr>
                                      <a:rPr lang="en-US" i="1">
                                        <a:latin typeface="Cambria Math" panose="02040503050406030204" pitchFamily="18" charset="0"/>
                                      </a:rPr>
                                    </m:ctrlPr>
                                  </m:dPr>
                                  <m:e>
                                    <m:r>
                                      <a:rPr lang="en-US">
                                        <a:latin typeface="Cambria Math" panose="02040503050406030204" pitchFamily="18" charset="0"/>
                                      </a:rPr>
                                      <m:t>𝑧</m:t>
                                    </m:r>
                                  </m:e>
                                </m:d>
                                <m:r>
                                  <a:rPr lang="en-US">
                                    <a:latin typeface="Cambria Math" panose="02040503050406030204" pitchFamily="18" charset="0"/>
                                  </a:rPr>
                                  <m:t>=1</m:t>
                                </m:r>
                              </m:sub>
                              <m:sup/>
                              <m:e>
                                <m:r>
                                  <a:rPr lang="en-US">
                                    <a:latin typeface="Cambria Math" panose="02040503050406030204" pitchFamily="18" charset="0"/>
                                  </a:rPr>
                                  <m:t>1</m:t>
                                </m:r>
                              </m:e>
                            </m:nary>
                          </m:e>
                        </m:d>
                        <m:sSub>
                          <m:sSubPr>
                            <m:ctrlPr>
                              <a:rPr lang="en-US" b="0" i="1" smtClean="0">
                                <a:latin typeface="Cambria Math" panose="02040503050406030204" pitchFamily="18" charset="0"/>
                              </a:rPr>
                            </m:ctrlPr>
                          </m:sSubPr>
                          <m:e>
                            <m:r>
                              <a:rPr lang="en-US">
                                <a:latin typeface="Cambria Math" panose="02040503050406030204" pitchFamily="18" charset="0"/>
                              </a:rPr>
                              <m:t>𝑡</m:t>
                            </m:r>
                          </m:e>
                          <m:sub>
                            <m:r>
                              <a:rPr lang="en-US">
                                <a:latin typeface="Cambria Math" panose="02040503050406030204" pitchFamily="18" charset="0"/>
                              </a:rPr>
                              <m:t>𝑖</m:t>
                            </m:r>
                          </m:sub>
                        </m:sSub>
                        <m:r>
                          <a:rPr lang="en-US">
                            <a:latin typeface="Cambria Math" panose="02040503050406030204" pitchFamily="18" charset="0"/>
                          </a:rPr>
                          <m:t> </m:t>
                        </m:r>
                      </m:e>
                    </m:nary>
                    <m:r>
                      <a:rPr lang="en-US" i="1" dirty="0" smtClean="0">
                        <a:latin typeface="Cambria Math" panose="02040503050406030204" pitchFamily="18" charset="0"/>
                      </a:rPr>
                      <m:t>(</m:t>
                    </m:r>
                    <m:r>
                      <a:rPr lang="en-US" i="1" dirty="0" smtClean="0">
                        <a:solidFill>
                          <a:srgbClr val="0000FF"/>
                        </a:solidFill>
                        <a:latin typeface="Cambria Math" panose="02040503050406030204" pitchFamily="18" charset="0"/>
                      </a:rPr>
                      <m:t>𝑥</m:t>
                    </m:r>
                    <m:r>
                      <a:rPr lang="en-US" i="1" dirty="0" smtClean="0">
                        <a:latin typeface="Cambria Math" panose="02040503050406030204" pitchFamily="18" charset="0"/>
                      </a:rPr>
                      <m:t>)</m:t>
                    </m:r>
                  </m:oMath>
                </a14:m>
                <a:r>
                  <a:rPr lang="en-US" dirty="0"/>
                  <a:t> </a:t>
                </a:r>
              </a:p>
              <a:p>
                <a:r>
                  <a:rPr lang="en-US" dirty="0"/>
                  <a:t>                </a:t>
                </a:r>
                <a14:m>
                  <m:oMath xmlns:m="http://schemas.openxmlformats.org/officeDocument/2006/math">
                    <m:r>
                      <a:rPr lang="en-US">
                        <a:latin typeface="Cambria Math" panose="02040503050406030204" pitchFamily="18" charset="0"/>
                      </a:rPr>
                      <m:t>=</m:t>
                    </m:r>
                    <m:r>
                      <m:rPr>
                        <m:sty m:val="p"/>
                      </m:rPr>
                      <a:rPr lang="en-US">
                        <a:latin typeface="Cambria Math" panose="02040503050406030204" pitchFamily="18" charset="0"/>
                      </a:rPr>
                      <m:t>sgn</m:t>
                    </m:r>
                    <m:r>
                      <a:rPr lang="en-US">
                        <a:latin typeface="Cambria Math" panose="02040503050406030204" pitchFamily="18" charset="0"/>
                      </a:rPr>
                      <m:t>{</m:t>
                    </m:r>
                    <m:nary>
                      <m:naryPr>
                        <m:chr m:val="∑"/>
                        <m:supHide m:val="on"/>
                        <m:ctrlPr>
                          <a:rPr lang="pt-BR" i="1">
                            <a:latin typeface="Cambria Math" panose="02040503050406030204" pitchFamily="18" charset="0"/>
                          </a:rPr>
                        </m:ctrlPr>
                      </m:naryPr>
                      <m:sub>
                        <m:r>
                          <a:rPr lang="en-US">
                            <a:latin typeface="Cambria Math" panose="02040503050406030204" pitchFamily="18" charset="0"/>
                          </a:rPr>
                          <m:t>𝐼</m:t>
                        </m:r>
                      </m:sub>
                      <m:sup/>
                      <m:e>
                        <m:r>
                          <a:rPr lang="en-US">
                            <a:latin typeface="Cambria Math" panose="02040503050406030204" pitchFamily="18" charset="0"/>
                          </a:rPr>
                          <m:t>[</m:t>
                        </m:r>
                        <m:nary>
                          <m:naryPr>
                            <m:chr m:val="∑"/>
                            <m:supHide m:val="on"/>
                            <m:ctrlPr>
                              <a:rPr lang="pt-BR" i="1">
                                <a:latin typeface="Cambria Math" panose="02040503050406030204" pitchFamily="18" charset="0"/>
                              </a:rPr>
                            </m:ctrlPr>
                          </m:naryPr>
                          <m:sub>
                            <m:r>
                              <a:rPr lang="en-US">
                                <a:latin typeface="Cambria Math" panose="02040503050406030204" pitchFamily="18" charset="0"/>
                              </a:rPr>
                              <m:t>𝑧</m:t>
                            </m:r>
                            <m:r>
                              <a:rPr lang="en-US">
                                <a:latin typeface="Cambria Math" panose="02040503050406030204" pitchFamily="18" charset="0"/>
                              </a:rPr>
                              <m:t>∈</m:t>
                            </m:r>
                            <m:r>
                              <a:rPr lang="en-US">
                                <a:latin typeface="Cambria Math" panose="02040503050406030204" pitchFamily="18" charset="0"/>
                              </a:rPr>
                              <m:t>𝑀</m:t>
                            </m:r>
                          </m:sub>
                          <m:sup/>
                          <m:e>
                            <m:r>
                              <a:rPr lang="en-US">
                                <a:latin typeface="Cambria Math" panose="02040503050406030204" pitchFamily="18" charset="0"/>
                              </a:rPr>
                              <m:t>𝑆</m:t>
                            </m:r>
                            <m:d>
                              <m:dPr>
                                <m:ctrlPr>
                                  <a:rPr lang="en-US" i="1">
                                    <a:latin typeface="Cambria Math" panose="02040503050406030204" pitchFamily="18" charset="0"/>
                                  </a:rPr>
                                </m:ctrlPr>
                              </m:dPr>
                              <m:e>
                                <m:r>
                                  <a:rPr lang="en-US">
                                    <a:latin typeface="Cambria Math" panose="02040503050406030204" pitchFamily="18" charset="0"/>
                                  </a:rPr>
                                  <m:t>𝑧</m:t>
                                </m:r>
                              </m:e>
                            </m:d>
                            <m:sSub>
                              <m:sSubPr>
                                <m:ctrlPr>
                                  <a:rPr lang="en-US" b="0" i="1" smtClean="0">
                                    <a:latin typeface="Cambria Math" panose="02040503050406030204" pitchFamily="18" charset="0"/>
                                  </a:rPr>
                                </m:ctrlPr>
                              </m:sSubPr>
                              <m:e>
                                <m:r>
                                  <a:rPr lang="en-US">
                                    <a:latin typeface="Cambria Math" panose="02040503050406030204" pitchFamily="18" charset="0"/>
                                  </a:rPr>
                                  <m:t>𝑡</m:t>
                                </m:r>
                              </m:e>
                              <m:sub>
                                <m:r>
                                  <a:rPr lang="en-US">
                                    <a:latin typeface="Cambria Math" panose="02040503050406030204" pitchFamily="18" charset="0"/>
                                  </a:rPr>
                                  <m:t>𝑖</m:t>
                                </m:r>
                              </m:sub>
                            </m:sSub>
                            <m:d>
                              <m:dPr>
                                <m:ctrlPr>
                                  <a:rPr lang="en-US" i="1">
                                    <a:latin typeface="Cambria Math" panose="02040503050406030204" pitchFamily="18" charset="0"/>
                                  </a:rPr>
                                </m:ctrlPr>
                              </m:dPr>
                              <m:e>
                                <m:r>
                                  <a:rPr lang="en-US">
                                    <a:latin typeface="Cambria Math" panose="02040503050406030204" pitchFamily="18" charset="0"/>
                                  </a:rPr>
                                  <m:t>𝑧</m:t>
                                </m:r>
                              </m:e>
                            </m:d>
                            <m:sSub>
                              <m:sSubPr>
                                <m:ctrlPr>
                                  <a:rPr lang="en-US" b="0" i="1" smtClean="0">
                                    <a:latin typeface="Cambria Math" panose="02040503050406030204" pitchFamily="18" charset="0"/>
                                  </a:rPr>
                                </m:ctrlPr>
                              </m:sSubPr>
                              <m:e>
                                <m:r>
                                  <a:rPr lang="en-US">
                                    <a:latin typeface="Cambria Math" panose="02040503050406030204" pitchFamily="18" charset="0"/>
                                  </a:rPr>
                                  <m:t>𝑡</m:t>
                                </m:r>
                              </m:e>
                              <m:sub>
                                <m:r>
                                  <a:rPr lang="en-US">
                                    <a:latin typeface="Cambria Math" panose="02040503050406030204" pitchFamily="18" charset="0"/>
                                  </a:rPr>
                                  <m:t>𝑖</m:t>
                                </m:r>
                              </m:sub>
                            </m:sSub>
                            <m:d>
                              <m:dPr>
                                <m:ctrlPr>
                                  <a:rPr lang="en-US" i="1">
                                    <a:latin typeface="Cambria Math" panose="02040503050406030204" pitchFamily="18" charset="0"/>
                                  </a:rPr>
                                </m:ctrlPr>
                              </m:dPr>
                              <m:e>
                                <m:r>
                                  <a:rPr lang="en-US" smtClean="0">
                                    <a:solidFill>
                                      <a:srgbClr val="0000FF"/>
                                    </a:solidFill>
                                    <a:latin typeface="Cambria Math" panose="02040503050406030204" pitchFamily="18" charset="0"/>
                                  </a:rPr>
                                  <m:t>𝑥</m:t>
                                </m:r>
                              </m:e>
                            </m:d>
                          </m:e>
                        </m:nary>
                        <m:r>
                          <a:rPr lang="en-US">
                            <a:latin typeface="Cambria Math" panose="02040503050406030204" pitchFamily="18" charset="0"/>
                          </a:rPr>
                          <m:t>]}</m:t>
                        </m:r>
                      </m:e>
                    </m:nary>
                  </m:oMath>
                </a14:m>
                <a:r>
                  <a:rPr lang="en-US" dirty="0"/>
                  <a:t> </a:t>
                </a:r>
              </a:p>
              <a:p>
                <a:endParaRPr lang="en-US" dirty="0"/>
              </a:p>
              <a:p>
                <a:r>
                  <a:rPr lang="en-US" dirty="0"/>
                  <a:t>Where </a:t>
                </a:r>
                <a14:m>
                  <m:oMath xmlns:m="http://schemas.openxmlformats.org/officeDocument/2006/math">
                    <m:r>
                      <a:rPr lang="en-US" i="1" dirty="0" smtClean="0">
                        <a:latin typeface="Cambria Math" panose="02040503050406030204" pitchFamily="18" charset="0"/>
                      </a:rPr>
                      <m:t>𝑆</m:t>
                    </m:r>
                    <m:d>
                      <m:dPr>
                        <m:ctrlPr>
                          <a:rPr lang="en-US" i="1" dirty="0" smtClean="0">
                            <a:latin typeface="Cambria Math" panose="02040503050406030204" pitchFamily="18" charset="0"/>
                          </a:rPr>
                        </m:ctrlPr>
                      </m:dPr>
                      <m:e>
                        <m:r>
                          <a:rPr lang="en-US" i="1" dirty="0" smtClean="0">
                            <a:latin typeface="Cambria Math" panose="02040503050406030204" pitchFamily="18" charset="0"/>
                          </a:rPr>
                          <m:t>𝑧</m:t>
                        </m:r>
                      </m:e>
                    </m:d>
                    <m:r>
                      <a:rPr lang="en-US" i="1" dirty="0" smtClean="0">
                        <a:latin typeface="Cambria Math" panose="02040503050406030204" pitchFamily="18" charset="0"/>
                      </a:rPr>
                      <m:t>=1 </m:t>
                    </m:r>
                    <m:r>
                      <a:rPr lang="en-US" i="1" dirty="0" smtClean="0">
                        <a:latin typeface="Cambria Math" panose="02040503050406030204" pitchFamily="18" charset="0"/>
                      </a:rPr>
                      <m:t>𝑖𝑓</m:t>
                    </m:r>
                    <m:r>
                      <a:rPr lang="en-US" i="1" dirty="0" smtClean="0">
                        <a:latin typeface="Cambria Math" panose="02040503050406030204" pitchFamily="18" charset="0"/>
                      </a:rPr>
                      <m:t> </m:t>
                    </m:r>
                    <m:r>
                      <a:rPr lang="en-US" i="1" dirty="0" smtClean="0">
                        <a:latin typeface="Cambria Math" panose="02040503050406030204" pitchFamily="18" charset="0"/>
                      </a:rPr>
                      <m:t>𝑧</m:t>
                    </m:r>
                    <m:r>
                      <a:rPr lang="en-US" b="0" i="1" dirty="0" smtClean="0">
                        <a:latin typeface="Cambria Math" panose="02040503050406030204" pitchFamily="18" charset="0"/>
                      </a:rPr>
                      <m:t>∈</m:t>
                    </m:r>
                    <m:r>
                      <a:rPr lang="en-US" i="1" dirty="0">
                        <a:latin typeface="Cambria Math" panose="02040503050406030204" pitchFamily="18" charset="0"/>
                      </a:rPr>
                      <m:t>𝑃</m:t>
                    </m:r>
                    <m:r>
                      <a:rPr lang="en-US" i="1" dirty="0">
                        <a:latin typeface="Cambria Math" panose="02040503050406030204" pitchFamily="18" charset="0"/>
                      </a:rPr>
                      <m:t> </m:t>
                    </m:r>
                  </m:oMath>
                </a14:m>
                <a:r>
                  <a:rPr lang="en-US" dirty="0"/>
                  <a:t>and </a:t>
                </a:r>
                <a14:m>
                  <m:oMath xmlns:m="http://schemas.openxmlformats.org/officeDocument/2006/math">
                    <m:r>
                      <a:rPr lang="en-US" i="1" dirty="0" smtClean="0">
                        <a:latin typeface="Cambria Math" panose="02040503050406030204" pitchFamily="18" charset="0"/>
                      </a:rPr>
                      <m:t>𝑆</m:t>
                    </m:r>
                    <m:d>
                      <m:dPr>
                        <m:ctrlPr>
                          <a:rPr lang="en-US" i="1" dirty="0" smtClean="0">
                            <a:latin typeface="Cambria Math" panose="02040503050406030204" pitchFamily="18" charset="0"/>
                          </a:rPr>
                        </m:ctrlPr>
                      </m:dPr>
                      <m:e>
                        <m:r>
                          <a:rPr lang="en-US" i="1" dirty="0" smtClean="0">
                            <a:latin typeface="Cambria Math" panose="02040503050406030204" pitchFamily="18" charset="0"/>
                          </a:rPr>
                          <m:t>𝑧</m:t>
                        </m:r>
                      </m:e>
                    </m:d>
                    <m:r>
                      <a:rPr lang="en-US" i="1" dirty="0" smtClean="0">
                        <a:latin typeface="Cambria Math" panose="02040503050406030204" pitchFamily="18" charset="0"/>
                      </a:rPr>
                      <m:t>= −1 </m:t>
                    </m:r>
                    <m:r>
                      <a:rPr lang="en-US" i="1" dirty="0" smtClean="0">
                        <a:latin typeface="Cambria Math" panose="02040503050406030204" pitchFamily="18" charset="0"/>
                      </a:rPr>
                      <m:t>𝑖𝑓</m:t>
                    </m:r>
                    <m:r>
                      <a:rPr lang="en-US" i="1" dirty="0" smtClean="0">
                        <a:latin typeface="Cambria Math" panose="02040503050406030204" pitchFamily="18" charset="0"/>
                      </a:rPr>
                      <m:t> </m:t>
                    </m:r>
                    <m:r>
                      <a:rPr lang="en-US" i="1" dirty="0" smtClean="0">
                        <a:latin typeface="Cambria Math" panose="02040503050406030204" pitchFamily="18" charset="0"/>
                      </a:rPr>
                      <m:t>𝑧</m:t>
                    </m:r>
                    <m:r>
                      <a:rPr lang="en-US" b="0" i="1" dirty="0" smtClean="0">
                        <a:latin typeface="Cambria Math" panose="02040503050406030204" pitchFamily="18" charset="0"/>
                      </a:rPr>
                      <m:t>∈</m:t>
                    </m:r>
                    <m:r>
                      <a:rPr lang="en-US" i="1" dirty="0">
                        <a:latin typeface="Cambria Math" panose="02040503050406030204" pitchFamily="18" charset="0"/>
                      </a:rPr>
                      <m:t>𝐷</m:t>
                    </m:r>
                    <m:r>
                      <a:rPr lang="en-US" i="1" dirty="0">
                        <a:latin typeface="Cambria Math" panose="02040503050406030204" pitchFamily="18" charset="0"/>
                      </a:rPr>
                      <m:t>. </m:t>
                    </m:r>
                  </m:oMath>
                </a14:m>
                <a:endParaRPr lang="en-US" dirty="0"/>
              </a:p>
              <a:p>
                <a:r>
                  <a:rPr lang="en-US" dirty="0"/>
                  <a:t>Reordering: </a:t>
                </a:r>
              </a:p>
              <a:p>
                <a:pPr marL="0" indent="0">
                  <a:buNone/>
                </a:pPr>
                <a:r>
                  <a:rPr lang="en-US" dirty="0"/>
                  <a:t>				</a:t>
                </a:r>
                <a14:m>
                  <m:oMath xmlns:m="http://schemas.openxmlformats.org/officeDocument/2006/math">
                    <m:r>
                      <a:rPr lang="en-US" i="1" dirty="0" smtClean="0">
                        <a:latin typeface="Cambria Math" panose="02040503050406030204" pitchFamily="18" charset="0"/>
                      </a:rPr>
                      <m:t>𝑓</m:t>
                    </m:r>
                    <m:r>
                      <a:rPr lang="en-US" i="1" dirty="0" smtClean="0">
                        <a:latin typeface="Cambria Math" panose="02040503050406030204" pitchFamily="18" charset="0"/>
                      </a:rPr>
                      <m:t>(</m:t>
                    </m:r>
                    <m:r>
                      <a:rPr lang="en-US" b="1" i="1" dirty="0" smtClean="0">
                        <a:latin typeface="Cambria Math" panose="02040503050406030204" pitchFamily="18" charset="0"/>
                      </a:rPr>
                      <m:t>𝒙</m:t>
                    </m:r>
                    <m:r>
                      <a:rPr lang="en-US" i="1" dirty="0" smtClean="0">
                        <a:latin typeface="Cambria Math" panose="02040503050406030204" pitchFamily="18" charset="0"/>
                      </a:rPr>
                      <m:t>) = </m:t>
                    </m:r>
                    <m:r>
                      <m:rPr>
                        <m:sty m:val="p"/>
                      </m:rPr>
                      <a:rPr lang="en-US" i="1" dirty="0" err="1">
                        <a:latin typeface="Cambria Math" panose="02040503050406030204" pitchFamily="18" charset="0"/>
                      </a:rPr>
                      <m:t>sgn</m:t>
                    </m:r>
                    <m:r>
                      <a:rPr lang="en-US" i="1" dirty="0">
                        <a:latin typeface="Cambria Math" panose="02040503050406030204" pitchFamily="18" charset="0"/>
                      </a:rPr>
                      <m:t>⁡{</m:t>
                    </m:r>
                    <m:nary>
                      <m:naryPr>
                        <m:chr m:val="∑"/>
                        <m:supHide m:val="on"/>
                        <m:ctrlPr>
                          <a:rPr lang="pt-BR" i="1">
                            <a:latin typeface="Cambria Math" panose="02040503050406030204" pitchFamily="18" charset="0"/>
                          </a:rPr>
                        </m:ctrlPr>
                      </m:naryPr>
                      <m:sub>
                        <m:r>
                          <a:rPr lang="en-US">
                            <a:latin typeface="Cambria Math" panose="02040503050406030204" pitchFamily="18" charset="0"/>
                          </a:rPr>
                          <m:t>𝑧</m:t>
                        </m:r>
                        <m:r>
                          <a:rPr lang="en-US">
                            <a:latin typeface="Cambria Math" panose="02040503050406030204" pitchFamily="18" charset="0"/>
                          </a:rPr>
                          <m:t>∈</m:t>
                        </m:r>
                        <m:r>
                          <a:rPr lang="en-US">
                            <a:latin typeface="Cambria Math" panose="02040503050406030204" pitchFamily="18" charset="0"/>
                          </a:rPr>
                          <m:t>𝑀</m:t>
                        </m:r>
                      </m:sub>
                      <m:sup/>
                      <m:e>
                        <m:r>
                          <a:rPr lang="en-US">
                            <a:latin typeface="Cambria Math" panose="02040503050406030204" pitchFamily="18" charset="0"/>
                          </a:rPr>
                          <m:t>𝑆</m:t>
                        </m:r>
                        <m:r>
                          <a:rPr lang="en-US">
                            <a:latin typeface="Cambria Math" panose="02040503050406030204" pitchFamily="18" charset="0"/>
                          </a:rPr>
                          <m:t>(</m:t>
                        </m:r>
                        <m:r>
                          <a:rPr lang="en-US">
                            <a:latin typeface="Cambria Math" panose="02040503050406030204" pitchFamily="18" charset="0"/>
                          </a:rPr>
                          <m:t>𝑧</m:t>
                        </m:r>
                        <m:r>
                          <a:rPr lang="en-US">
                            <a:latin typeface="Cambria Math" panose="02040503050406030204" pitchFamily="18" charset="0"/>
                          </a:rPr>
                          <m:t>)</m:t>
                        </m:r>
                        <m:nary>
                          <m:naryPr>
                            <m:chr m:val="∑"/>
                            <m:supHide m:val="on"/>
                            <m:ctrlPr>
                              <a:rPr lang="pt-BR" i="1">
                                <a:latin typeface="Cambria Math" panose="02040503050406030204" pitchFamily="18" charset="0"/>
                              </a:rPr>
                            </m:ctrlPr>
                          </m:naryPr>
                          <m:sub>
                            <m:r>
                              <a:rPr lang="en-US" smtClean="0">
                                <a:latin typeface="Cambria Math" panose="02040503050406030204" pitchFamily="18" charset="0"/>
                              </a:rPr>
                              <m:t>𝐼</m:t>
                            </m:r>
                          </m:sub>
                          <m:sup/>
                          <m:e>
                            <m:sSub>
                              <m:sSubPr>
                                <m:ctrlPr>
                                  <a:rPr lang="en-US" b="0" i="1" smtClean="0">
                                    <a:latin typeface="Cambria Math" panose="02040503050406030204" pitchFamily="18" charset="0"/>
                                  </a:rPr>
                                </m:ctrlPr>
                              </m:sSubPr>
                              <m:e>
                                <m:r>
                                  <a:rPr lang="en-US">
                                    <a:latin typeface="Cambria Math" panose="02040503050406030204" pitchFamily="18" charset="0"/>
                                  </a:rPr>
                                  <m:t>𝑡</m:t>
                                </m:r>
                              </m:e>
                              <m:sub>
                                <m:r>
                                  <a:rPr lang="en-US">
                                    <a:latin typeface="Cambria Math" panose="02040503050406030204" pitchFamily="18" charset="0"/>
                                  </a:rPr>
                                  <m:t>𝑖</m:t>
                                </m:r>
                              </m:sub>
                            </m:sSub>
                            <m:r>
                              <a:rPr lang="en-US" i="0" smtClean="0">
                                <a:latin typeface="Cambria Math" panose="02040503050406030204" pitchFamily="18" charset="0"/>
                              </a:rPr>
                              <m:t>(</m:t>
                            </m:r>
                            <m:r>
                              <m:rPr>
                                <m:sty m:val="p"/>
                              </m:rPr>
                              <a:rPr lang="en-US" b="0" i="0">
                                <a:latin typeface="Cambria Math" panose="02040503050406030204" pitchFamily="18" charset="0"/>
                              </a:rPr>
                              <m:t>z</m:t>
                            </m:r>
                            <m:r>
                              <a:rPr lang="en-US" b="1" i="0">
                                <a:latin typeface="Cambria Math" panose="02040503050406030204" pitchFamily="18" charset="0"/>
                              </a:rPr>
                              <m:t>)</m:t>
                            </m:r>
                            <m:sSub>
                              <m:sSubPr>
                                <m:ctrlPr>
                                  <a:rPr lang="en-US" b="0" i="1" smtClean="0">
                                    <a:latin typeface="Cambria Math" panose="02040503050406030204" pitchFamily="18" charset="0"/>
                                  </a:rPr>
                                </m:ctrlPr>
                              </m:sSubPr>
                              <m:e>
                                <m:r>
                                  <a:rPr lang="en-US">
                                    <a:latin typeface="Cambria Math" panose="02040503050406030204" pitchFamily="18" charset="0"/>
                                  </a:rPr>
                                  <m:t>𝑡</m:t>
                                </m:r>
                              </m:e>
                              <m:sub>
                                <m:r>
                                  <a:rPr lang="en-US">
                                    <a:latin typeface="Cambria Math" panose="02040503050406030204" pitchFamily="18" charset="0"/>
                                  </a:rPr>
                                  <m:t>𝑖</m:t>
                                </m:r>
                              </m:sub>
                            </m:sSub>
                            <m:r>
                              <a:rPr lang="en-US">
                                <a:latin typeface="Cambria Math" panose="02040503050406030204" pitchFamily="18" charset="0"/>
                              </a:rPr>
                              <m:t>(</m:t>
                            </m:r>
                            <m:r>
                              <a:rPr lang="en-US" b="1" i="1" smtClean="0">
                                <a:solidFill>
                                  <a:srgbClr val="0000FF"/>
                                </a:solidFill>
                                <a:latin typeface="Cambria Math" panose="02040503050406030204" pitchFamily="18" charset="0"/>
                              </a:rPr>
                              <m:t>𝒙</m:t>
                            </m:r>
                            <m:r>
                              <a:rPr lang="en-US">
                                <a:latin typeface="Cambria Math" panose="02040503050406030204" pitchFamily="18" charset="0"/>
                              </a:rPr>
                              <m:t>)}</m:t>
                            </m:r>
                          </m:e>
                        </m:nary>
                      </m:e>
                    </m:nary>
                  </m:oMath>
                </a14:m>
                <a:r>
                  <a:rPr lang="en-US" dirty="0"/>
                  <a:t> </a:t>
                </a:r>
              </a:p>
              <a:p>
                <a:endParaRPr lang="en-US" dirty="0"/>
              </a:p>
              <a:p>
                <a:endParaRPr lang="en-US" dirty="0"/>
              </a:p>
              <a:p>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blipFill>
                <a:blip r:embed="rId3"/>
                <a:stretch>
                  <a:fillRect l="-667" t="-14215" b="-17025"/>
                </a:stretch>
              </a:blipFill>
            </p:spPr>
            <p:txBody>
              <a:bodyPr/>
              <a:lstStyle/>
              <a:p>
                <a:r>
                  <a:rPr lang="en-US">
                    <a:noFill/>
                  </a:rPr>
                  <a:t> </a:t>
                </a:r>
              </a:p>
            </p:txBody>
          </p:sp>
        </mc:Fallback>
      </mc:AlternateContent>
    </p:spTree>
    <p:extLst>
      <p:ext uri="{BB962C8B-B14F-4D97-AF65-F5344CB8AC3E}">
        <p14:creationId xmlns:p14="http://schemas.microsoft.com/office/powerpoint/2010/main" val="286103705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p:txBody>
          <a:bodyPr/>
          <a:lstStyle/>
          <a:p>
            <a:fld id="{68124ACD-D81D-4B42-BE23-2C8A2224D9B2}" type="slidenum">
              <a:rPr lang="en-US"/>
              <a:pPr/>
              <a:t>93</a:t>
            </a:fld>
            <a:endParaRPr lang="en-US"/>
          </a:p>
        </p:txBody>
      </p:sp>
      <p:sp>
        <p:nvSpPr>
          <p:cNvPr id="21513" name="Rectangle 9"/>
          <p:cNvSpPr>
            <a:spLocks noGrp="1" noChangeArrowheads="1"/>
          </p:cNvSpPr>
          <p:nvPr>
            <p:ph type="title"/>
          </p:nvPr>
        </p:nvSpPr>
        <p:spPr/>
        <p:txBody>
          <a:bodyPr/>
          <a:lstStyle/>
          <a:p>
            <a:r>
              <a:rPr lang="en-US" dirty="0"/>
              <a:t>The Kernel Trick(4)</a:t>
            </a:r>
          </a:p>
        </p:txBody>
      </p:sp>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430464" y="1451175"/>
                <a:ext cx="8229600" cy="3247824"/>
              </a:xfrm>
            </p:spPr>
            <p:txBody>
              <a:bodyPr>
                <a:normAutofit fontScale="77500" lnSpcReduction="20000"/>
              </a:bodyPr>
              <a:lstStyle/>
              <a:p>
                <a14:m>
                  <m:oMath xmlns:m="http://schemas.openxmlformats.org/officeDocument/2006/math">
                    <m:r>
                      <a:rPr lang="en-US" i="1" dirty="0" smtClean="0">
                        <a:latin typeface="Cambria Math" panose="02040503050406030204" pitchFamily="18" charset="0"/>
                      </a:rPr>
                      <m:t>𝑆</m:t>
                    </m:r>
                    <m:r>
                      <a:rPr lang="en-US" i="1" dirty="0" smtClean="0">
                        <a:latin typeface="Cambria Math" panose="02040503050406030204" pitchFamily="18" charset="0"/>
                      </a:rPr>
                      <m:t>(</m:t>
                    </m:r>
                    <m:r>
                      <a:rPr lang="en-US" i="1" dirty="0" smtClean="0">
                        <a:latin typeface="Cambria Math" panose="02040503050406030204" pitchFamily="18" charset="0"/>
                      </a:rPr>
                      <m:t>𝑦</m:t>
                    </m:r>
                    <m:r>
                      <a:rPr lang="en-US" i="1" dirty="0" smtClean="0">
                        <a:latin typeface="Cambria Math" panose="02040503050406030204" pitchFamily="18" charset="0"/>
                      </a:rPr>
                      <m:t>)=1 </m:t>
                    </m:r>
                  </m:oMath>
                </a14:m>
                <a:r>
                  <a:rPr lang="en-US" dirty="0"/>
                  <a:t>if </a:t>
                </a:r>
                <a14:m>
                  <m:oMath xmlns:m="http://schemas.openxmlformats.org/officeDocument/2006/math">
                    <m:r>
                      <a:rPr lang="en-US" i="1" dirty="0" smtClean="0">
                        <a:latin typeface="Cambria Math" panose="02040503050406030204" pitchFamily="18" charset="0"/>
                      </a:rPr>
                      <m:t>𝑦</m:t>
                    </m:r>
                    <m:r>
                      <a:rPr lang="en-US" b="0" i="1" dirty="0" smtClean="0">
                        <a:latin typeface="Cambria Math" panose="02040503050406030204" pitchFamily="18" charset="0"/>
                      </a:rPr>
                      <m:t>∈</m:t>
                    </m:r>
                    <m:r>
                      <a:rPr lang="en-US" i="1" dirty="0">
                        <a:latin typeface="Cambria Math" panose="02040503050406030204" pitchFamily="18" charset="0"/>
                      </a:rPr>
                      <m:t>𝑃</m:t>
                    </m:r>
                  </m:oMath>
                </a14:m>
                <a:r>
                  <a:rPr lang="en-US" dirty="0"/>
                  <a:t> and </a:t>
                </a:r>
                <a14:m>
                  <m:oMath xmlns:m="http://schemas.openxmlformats.org/officeDocument/2006/math">
                    <m:r>
                      <a:rPr lang="en-US" i="1" dirty="0" smtClean="0">
                        <a:latin typeface="Cambria Math" panose="02040503050406030204" pitchFamily="18" charset="0"/>
                      </a:rPr>
                      <m:t>𝑆</m:t>
                    </m:r>
                    <m:r>
                      <a:rPr lang="en-US" i="1" dirty="0" smtClean="0">
                        <a:latin typeface="Cambria Math" panose="02040503050406030204" pitchFamily="18" charset="0"/>
                      </a:rPr>
                      <m:t>(</m:t>
                    </m:r>
                    <m:r>
                      <a:rPr lang="en-US" i="1" dirty="0" smtClean="0">
                        <a:latin typeface="Cambria Math" panose="02040503050406030204" pitchFamily="18" charset="0"/>
                      </a:rPr>
                      <m:t>𝑦</m:t>
                    </m:r>
                    <m:r>
                      <a:rPr lang="en-US" i="1" dirty="0" smtClean="0">
                        <a:latin typeface="Cambria Math" panose="02040503050406030204" pitchFamily="18" charset="0"/>
                      </a:rPr>
                      <m:t>) = −1 </m:t>
                    </m:r>
                  </m:oMath>
                </a14:m>
                <a:r>
                  <a:rPr lang="en-US" dirty="0"/>
                  <a:t>if </a:t>
                </a:r>
                <a14:m>
                  <m:oMath xmlns:m="http://schemas.openxmlformats.org/officeDocument/2006/math">
                    <m:r>
                      <a:rPr lang="en-US" i="1" dirty="0" smtClean="0">
                        <a:latin typeface="Cambria Math" panose="02040503050406030204" pitchFamily="18" charset="0"/>
                      </a:rPr>
                      <m:t>𝑦</m:t>
                    </m:r>
                    <m:r>
                      <a:rPr lang="en-US" b="0" i="1" dirty="0" smtClean="0">
                        <a:latin typeface="Cambria Math" panose="02040503050406030204" pitchFamily="18" charset="0"/>
                      </a:rPr>
                      <m:t>∈</m:t>
                    </m:r>
                    <m:r>
                      <a:rPr lang="en-US" i="1" dirty="0">
                        <a:latin typeface="Cambria Math" panose="02040503050406030204" pitchFamily="18" charset="0"/>
                      </a:rPr>
                      <m:t>𝐷</m:t>
                    </m:r>
                  </m:oMath>
                </a14:m>
                <a:r>
                  <a:rPr lang="en-US" dirty="0"/>
                  <a:t>. </a:t>
                </a:r>
              </a:p>
              <a:p>
                <a:endParaRPr lang="en-US" dirty="0"/>
              </a:p>
              <a:p>
                <a:endParaRPr lang="en-US" dirty="0"/>
              </a:p>
              <a:p>
                <a:endParaRPr lang="en-US" dirty="0"/>
              </a:p>
              <a:p>
                <a:r>
                  <a:rPr lang="en-US" dirty="0"/>
                  <a:t>A mistake on </a:t>
                </a:r>
                <a14:m>
                  <m:oMath xmlns:m="http://schemas.openxmlformats.org/officeDocument/2006/math">
                    <m:r>
                      <a:rPr lang="en-US" i="1" dirty="0" smtClean="0">
                        <a:latin typeface="Cambria Math" panose="02040503050406030204" pitchFamily="18" charset="0"/>
                      </a:rPr>
                      <m:t>𝑧</m:t>
                    </m:r>
                    <m:r>
                      <a:rPr lang="en-US" i="1" dirty="0" smtClean="0">
                        <a:latin typeface="Cambria Math" panose="02040503050406030204" pitchFamily="18" charset="0"/>
                      </a:rPr>
                      <m:t> </m:t>
                    </m:r>
                  </m:oMath>
                </a14:m>
                <a:r>
                  <a:rPr lang="en-US" dirty="0"/>
                  <a:t>contributes the value </a:t>
                </a:r>
                <a14:m>
                  <m:oMath xmlns:m="http://schemas.openxmlformats.org/officeDocument/2006/math">
                    <m:r>
                      <a:rPr lang="en-US" i="1" dirty="0" smtClean="0">
                        <a:latin typeface="Cambria Math" panose="02040503050406030204" pitchFamily="18" charset="0"/>
                      </a:rPr>
                      <m:t>+/−1</m:t>
                    </m:r>
                  </m:oMath>
                </a14:m>
                <a:r>
                  <a:rPr lang="en-US" dirty="0"/>
                  <a:t> to all monomials satisfied by </a:t>
                </a:r>
                <a14:m>
                  <m:oMath xmlns:m="http://schemas.openxmlformats.org/officeDocument/2006/math">
                    <m:r>
                      <a:rPr lang="en-US" i="1" dirty="0" smtClean="0">
                        <a:latin typeface="Cambria Math" panose="02040503050406030204" pitchFamily="18" charset="0"/>
                      </a:rPr>
                      <m:t>𝑧</m:t>
                    </m:r>
                  </m:oMath>
                </a14:m>
                <a:r>
                  <a:rPr lang="en-US" dirty="0"/>
                  <a:t>. The total contribution of </a:t>
                </a:r>
                <a14:m>
                  <m:oMath xmlns:m="http://schemas.openxmlformats.org/officeDocument/2006/math">
                    <m:r>
                      <a:rPr lang="en-US" i="1" dirty="0" smtClean="0">
                        <a:latin typeface="Cambria Math" panose="02040503050406030204" pitchFamily="18" charset="0"/>
                      </a:rPr>
                      <m:t>𝑧</m:t>
                    </m:r>
                    <m:r>
                      <a:rPr lang="en-US" i="1" dirty="0" smtClean="0">
                        <a:latin typeface="Cambria Math" panose="02040503050406030204" pitchFamily="18" charset="0"/>
                      </a:rPr>
                      <m:t> </m:t>
                    </m:r>
                  </m:oMath>
                </a14:m>
                <a:r>
                  <a:rPr lang="en-US" dirty="0"/>
                  <a:t>to the sum is equal to the number of monomials that satisfy both </a:t>
                </a:r>
                <a14:m>
                  <m:oMath xmlns:m="http://schemas.openxmlformats.org/officeDocument/2006/math">
                    <m:r>
                      <a:rPr lang="en-US" i="1" dirty="0" smtClean="0">
                        <a:latin typeface="Cambria Math" panose="02040503050406030204" pitchFamily="18" charset="0"/>
                      </a:rPr>
                      <m:t>𝑥</m:t>
                    </m:r>
                  </m:oMath>
                </a14:m>
                <a:r>
                  <a:rPr lang="en-US" dirty="0"/>
                  <a:t> and </a:t>
                </a:r>
                <a14:m>
                  <m:oMath xmlns:m="http://schemas.openxmlformats.org/officeDocument/2006/math">
                    <m:r>
                      <a:rPr lang="en-US" i="1" dirty="0" smtClean="0">
                        <a:latin typeface="Cambria Math" panose="02040503050406030204" pitchFamily="18" charset="0"/>
                      </a:rPr>
                      <m:t>𝑧</m:t>
                    </m:r>
                  </m:oMath>
                </a14:m>
                <a:r>
                  <a:rPr lang="en-US" dirty="0"/>
                  <a:t>.</a:t>
                </a:r>
              </a:p>
              <a:p>
                <a:r>
                  <a:rPr lang="en-US" dirty="0"/>
                  <a:t>Define a dot product in the t-space:  </a:t>
                </a:r>
              </a:p>
              <a:p>
                <a:endParaRPr lang="en-US" dirty="0"/>
              </a:p>
              <a:p>
                <a:endParaRPr lang="en-US" dirty="0"/>
              </a:p>
              <a:p>
                <a:r>
                  <a:rPr lang="en-US" dirty="0"/>
                  <a:t>We get the standard notation:</a:t>
                </a:r>
              </a:p>
              <a:p>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430464" y="1451175"/>
                <a:ext cx="8229600" cy="3247824"/>
              </a:xfrm>
              <a:blipFill>
                <a:blip r:embed="rId3"/>
                <a:stretch>
                  <a:fillRect l="-593" t="-24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511" name="Object 7"/>
              <p:cNvSpPr txBox="1"/>
              <p:nvPr/>
            </p:nvSpPr>
            <p:spPr bwMode="auto">
              <a:xfrm>
                <a:off x="613144" y="709090"/>
                <a:ext cx="6184209" cy="781362"/>
              </a:xfrm>
              <a:prstGeom prst="rect">
                <a:avLst/>
              </a:prstGeom>
              <a:noFill/>
              <a:ln>
                <a:noFill/>
              </a:ln>
              <a:effectLst/>
            </p:spPr>
            <p:txBody>
              <a:bodyPr>
                <a:noAutofit/>
              </a:bodyPr>
              <a:lstStyle/>
              <a:p>
                <a:pPr/>
                <a14:m>
                  <m:oMathPara xmlns:m="http://schemas.openxmlformats.org/officeDocument/2006/math">
                    <m:oMathParaPr>
                      <m:jc m:val="centerGroup"/>
                    </m:oMathParaPr>
                    <m:oMath xmlns:m="http://schemas.openxmlformats.org/officeDocument/2006/math">
                      <m:r>
                        <a:rPr lang="en-US" sz="2000" i="1" smtClean="0">
                          <a:solidFill>
                            <a:srgbClr val="000000"/>
                          </a:solidFill>
                          <a:latin typeface="Cambria Math" panose="02040503050406030204" pitchFamily="18" charset="0"/>
                        </a:rPr>
                        <m:t>                   </m:t>
                      </m:r>
                      <m:r>
                        <a:rPr lang="en-US" sz="2000" i="1" dirty="0" smtClean="0">
                          <a:solidFill>
                            <a:srgbClr val="000000"/>
                          </a:solidFill>
                          <a:latin typeface="Cambria Math" panose="02040503050406030204" pitchFamily="18" charset="0"/>
                        </a:rPr>
                        <m:t>𝑓</m:t>
                      </m:r>
                      <m:r>
                        <a:rPr lang="en-US" sz="2000" i="1" dirty="0" smtClean="0">
                          <a:solidFill>
                            <a:srgbClr val="000000"/>
                          </a:solidFill>
                          <a:latin typeface="Cambria Math" panose="02040503050406030204" pitchFamily="18" charset="0"/>
                        </a:rPr>
                        <m:t>(</m:t>
                      </m:r>
                      <m:r>
                        <a:rPr lang="en-US" sz="2000" i="1" dirty="0" smtClean="0">
                          <a:solidFill>
                            <a:srgbClr val="000000"/>
                          </a:solidFill>
                          <a:latin typeface="Cambria Math" panose="02040503050406030204" pitchFamily="18" charset="0"/>
                        </a:rPr>
                        <m:t>𝑥</m:t>
                      </m:r>
                      <m:r>
                        <a:rPr lang="en-US" sz="2000" i="1" dirty="0" smtClean="0">
                          <a:solidFill>
                            <a:srgbClr val="000000"/>
                          </a:solidFill>
                          <a:latin typeface="Cambria Math" panose="02040503050406030204" pitchFamily="18" charset="0"/>
                        </a:rPr>
                        <m:t>) =</m:t>
                      </m:r>
                      <m:r>
                        <a:rPr lang="en-US" sz="2000" b="0" i="1" dirty="0" smtClean="0">
                          <a:solidFill>
                            <a:srgbClr val="000000"/>
                          </a:solidFill>
                          <a:latin typeface="Cambria Math" panose="02040503050406030204" pitchFamily="18" charset="0"/>
                        </a:rPr>
                        <m:t>𝑠𝑔𝑛</m:t>
                      </m:r>
                      <m:nary>
                        <m:naryPr>
                          <m:chr m:val="∑"/>
                          <m:supHide m:val="on"/>
                          <m:ctrlPr>
                            <a:rPr lang="en-US" sz="2000" b="0" i="1" dirty="0" smtClean="0">
                              <a:solidFill>
                                <a:srgbClr val="000000"/>
                              </a:solidFill>
                              <a:latin typeface="Cambria Math" panose="02040503050406030204" pitchFamily="18" charset="0"/>
                            </a:rPr>
                          </m:ctrlPr>
                        </m:naryPr>
                        <m:sub>
                          <m:r>
                            <a:rPr lang="en-US" sz="2000" b="0" i="1" dirty="0" smtClean="0">
                              <a:solidFill>
                                <a:srgbClr val="000000"/>
                              </a:solidFill>
                              <a:latin typeface="Cambria Math" panose="02040503050406030204" pitchFamily="18" charset="0"/>
                            </a:rPr>
                            <m:t>𝑖</m:t>
                          </m:r>
                          <m:r>
                            <a:rPr lang="en-US" sz="2000" b="0" i="1" dirty="0" smtClean="0">
                              <a:solidFill>
                                <a:srgbClr val="000000"/>
                              </a:solidFill>
                              <a:latin typeface="Cambria Math" panose="02040503050406030204" pitchFamily="18" charset="0"/>
                            </a:rPr>
                            <m:t>∈</m:t>
                          </m:r>
                          <m:r>
                            <a:rPr lang="en-US" sz="2000" b="0" i="1" dirty="0" smtClean="0">
                              <a:solidFill>
                                <a:srgbClr val="000000"/>
                              </a:solidFill>
                              <a:latin typeface="Cambria Math" panose="02040503050406030204" pitchFamily="18" charset="0"/>
                            </a:rPr>
                            <m:t>𝐼</m:t>
                          </m:r>
                        </m:sub>
                        <m:sup/>
                        <m:e>
                          <m:sSub>
                            <m:sSubPr>
                              <m:ctrlPr>
                                <a:rPr lang="en-US" sz="2000" b="0" i="1" dirty="0" smtClean="0">
                                  <a:solidFill>
                                    <a:srgbClr val="000000"/>
                                  </a:solidFill>
                                  <a:latin typeface="Cambria Math" panose="02040503050406030204" pitchFamily="18" charset="0"/>
                                </a:rPr>
                              </m:ctrlPr>
                            </m:sSubPr>
                            <m:e>
                              <m:r>
                                <a:rPr lang="en-US" sz="2000" b="0" i="1" dirty="0" smtClean="0">
                                  <a:solidFill>
                                    <a:srgbClr val="000000"/>
                                  </a:solidFill>
                                  <a:latin typeface="Cambria Math" panose="02040503050406030204" pitchFamily="18" charset="0"/>
                                </a:rPr>
                                <m:t>𝑤</m:t>
                              </m:r>
                            </m:e>
                            <m:sub>
                              <m:r>
                                <a:rPr lang="en-US" sz="2000" b="0" i="1" dirty="0" smtClean="0">
                                  <a:solidFill>
                                    <a:srgbClr val="000000"/>
                                  </a:solidFill>
                                  <a:latin typeface="Cambria Math" panose="02040503050406030204" pitchFamily="18" charset="0"/>
                                </a:rPr>
                                <m:t>𝑖</m:t>
                              </m:r>
                            </m:sub>
                          </m:sSub>
                          <m:sSub>
                            <m:sSubPr>
                              <m:ctrlPr>
                                <a:rPr lang="en-US" sz="2000" b="0" i="1" dirty="0" smtClean="0">
                                  <a:solidFill>
                                    <a:srgbClr val="000000"/>
                                  </a:solidFill>
                                  <a:latin typeface="Cambria Math" panose="02040503050406030204" pitchFamily="18" charset="0"/>
                                </a:rPr>
                              </m:ctrlPr>
                            </m:sSubPr>
                            <m:e>
                              <m:r>
                                <a:rPr lang="en-US" sz="2000" b="0" i="1" dirty="0" smtClean="0">
                                  <a:solidFill>
                                    <a:srgbClr val="000000"/>
                                  </a:solidFill>
                                  <a:latin typeface="Cambria Math" panose="02040503050406030204" pitchFamily="18" charset="0"/>
                                </a:rPr>
                                <m:t>𝑡</m:t>
                              </m:r>
                            </m:e>
                            <m:sub>
                              <m:r>
                                <a:rPr lang="en-US" sz="2000" b="0" i="1" dirty="0" smtClean="0">
                                  <a:solidFill>
                                    <a:srgbClr val="000000"/>
                                  </a:solidFill>
                                  <a:latin typeface="Cambria Math" panose="02040503050406030204" pitchFamily="18" charset="0"/>
                                </a:rPr>
                                <m:t>𝑖</m:t>
                              </m:r>
                            </m:sub>
                          </m:sSub>
                          <m:r>
                            <a:rPr lang="en-US" sz="2000" b="0" i="1" dirty="0" smtClean="0">
                              <a:solidFill>
                                <a:srgbClr val="000000"/>
                              </a:solidFill>
                              <a:latin typeface="Cambria Math" panose="02040503050406030204" pitchFamily="18" charset="0"/>
                            </a:rPr>
                            <m:t>(</m:t>
                          </m:r>
                          <m:r>
                            <a:rPr lang="en-US" sz="2000" b="0" i="1" dirty="0" smtClean="0">
                              <a:solidFill>
                                <a:srgbClr val="000000"/>
                              </a:solidFill>
                              <a:latin typeface="Cambria Math" panose="02040503050406030204" pitchFamily="18" charset="0"/>
                            </a:rPr>
                            <m:t>𝑥</m:t>
                          </m:r>
                          <m:r>
                            <a:rPr lang="en-US" sz="2000" b="0" i="1" dirty="0" smtClean="0">
                              <a:solidFill>
                                <a:srgbClr val="000000"/>
                              </a:solidFill>
                              <a:latin typeface="Cambria Math" panose="02040503050406030204" pitchFamily="18" charset="0"/>
                            </a:rPr>
                            <m:t>)</m:t>
                          </m:r>
                        </m:e>
                      </m:nary>
                    </m:oMath>
                  </m:oMathPara>
                </a14:m>
                <a:endParaRPr lang="en-US" sz="2000" dirty="0"/>
              </a:p>
            </p:txBody>
          </p:sp>
        </mc:Choice>
        <mc:Fallback xmlns="">
          <p:sp>
            <p:nvSpPr>
              <p:cNvPr id="21511" name="Object 7"/>
              <p:cNvSpPr txBox="1">
                <a:spLocks noRot="1" noChangeAspect="1" noMove="1" noResize="1" noEditPoints="1" noAdjustHandles="1" noChangeArrowheads="1" noChangeShapeType="1" noTextEdit="1"/>
              </p:cNvSpPr>
              <p:nvPr/>
            </p:nvSpPr>
            <p:spPr bwMode="auto">
              <a:xfrm>
                <a:off x="613144" y="709090"/>
                <a:ext cx="6184209" cy="781362"/>
              </a:xfrm>
              <a:prstGeom prst="rect">
                <a:avLst/>
              </a:prstGeom>
              <a:blipFill>
                <a:blip r:embed="rId4"/>
                <a:stretch>
                  <a:fillRect b="-781"/>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Object 7">
                <a:extLst>
                  <a:ext uri="{FF2B5EF4-FFF2-40B4-BE49-F238E27FC236}">
                    <a16:creationId xmlns:a16="http://schemas.microsoft.com/office/drawing/2014/main" id="{675EEB13-1DB3-40FC-A9A3-05B81CE4AA65}"/>
                  </a:ext>
                </a:extLst>
              </p:cNvPr>
              <p:cNvSpPr txBox="1"/>
              <p:nvPr/>
            </p:nvSpPr>
            <p:spPr bwMode="auto">
              <a:xfrm>
                <a:off x="801988" y="1790388"/>
                <a:ext cx="6184209" cy="781362"/>
              </a:xfrm>
              <a:prstGeom prst="rect">
                <a:avLst/>
              </a:prstGeom>
              <a:noFill/>
              <a:ln>
                <a:noFill/>
              </a:ln>
              <a:effectLst/>
            </p:spPr>
            <p:txBody>
              <a:bodyPr>
                <a:noAutofit/>
              </a:bodyPr>
              <a:lstStyle/>
              <a:p>
                <a:pPr/>
                <a14:m>
                  <m:oMathPara xmlns:m="http://schemas.openxmlformats.org/officeDocument/2006/math">
                    <m:oMathParaPr>
                      <m:jc m:val="centerGroup"/>
                    </m:oMathParaPr>
                    <m:oMath xmlns:m="http://schemas.openxmlformats.org/officeDocument/2006/math">
                      <m:r>
                        <a:rPr lang="en-US" sz="2000" i="1" smtClean="0">
                          <a:solidFill>
                            <a:srgbClr val="000000"/>
                          </a:solidFill>
                          <a:latin typeface="Cambria Math" panose="02040503050406030204" pitchFamily="18" charset="0"/>
                        </a:rPr>
                        <m:t>                   </m:t>
                      </m:r>
                      <m:r>
                        <a:rPr lang="en-US" sz="2000" i="1" dirty="0" smtClean="0">
                          <a:solidFill>
                            <a:srgbClr val="000000"/>
                          </a:solidFill>
                          <a:latin typeface="Cambria Math" panose="02040503050406030204" pitchFamily="18" charset="0"/>
                        </a:rPr>
                        <m:t>𝑓</m:t>
                      </m:r>
                      <m:r>
                        <a:rPr lang="en-US" sz="2000" i="1" dirty="0" smtClean="0">
                          <a:solidFill>
                            <a:srgbClr val="000000"/>
                          </a:solidFill>
                          <a:latin typeface="Cambria Math" panose="02040503050406030204" pitchFamily="18" charset="0"/>
                        </a:rPr>
                        <m:t>(</m:t>
                      </m:r>
                      <m:r>
                        <a:rPr lang="en-US" sz="2000" i="1" dirty="0" smtClean="0">
                          <a:solidFill>
                            <a:srgbClr val="0000FF"/>
                          </a:solidFill>
                          <a:latin typeface="Cambria Math" panose="02040503050406030204" pitchFamily="18" charset="0"/>
                        </a:rPr>
                        <m:t>𝑥</m:t>
                      </m:r>
                      <m:r>
                        <a:rPr lang="en-US" sz="2000" i="1" dirty="0" smtClean="0">
                          <a:solidFill>
                            <a:srgbClr val="000000"/>
                          </a:solidFill>
                          <a:latin typeface="Cambria Math" panose="02040503050406030204" pitchFamily="18" charset="0"/>
                        </a:rPr>
                        <m:t>) =</m:t>
                      </m:r>
                      <m:r>
                        <a:rPr lang="en-US" sz="2000" b="0" i="1" dirty="0" smtClean="0">
                          <a:solidFill>
                            <a:srgbClr val="000000"/>
                          </a:solidFill>
                          <a:latin typeface="Cambria Math" panose="02040503050406030204" pitchFamily="18" charset="0"/>
                        </a:rPr>
                        <m:t>𝑠𝑔𝑛</m:t>
                      </m:r>
                      <m:nary>
                        <m:naryPr>
                          <m:chr m:val="∑"/>
                          <m:supHide m:val="on"/>
                          <m:ctrlPr>
                            <a:rPr lang="en-US" sz="2000" b="0" i="1" dirty="0" smtClean="0">
                              <a:solidFill>
                                <a:srgbClr val="000000"/>
                              </a:solidFill>
                              <a:latin typeface="Cambria Math" panose="02040503050406030204" pitchFamily="18" charset="0"/>
                            </a:rPr>
                          </m:ctrlPr>
                        </m:naryPr>
                        <m:sub>
                          <m:r>
                            <m:rPr>
                              <m:brk m:alnAt="7"/>
                            </m:rPr>
                            <a:rPr lang="en-US" sz="2000" b="0" i="1" dirty="0" smtClean="0">
                              <a:solidFill>
                                <a:srgbClr val="000000"/>
                              </a:solidFill>
                              <a:latin typeface="Cambria Math" panose="02040503050406030204" pitchFamily="18" charset="0"/>
                            </a:rPr>
                            <m:t>𝑧</m:t>
                          </m:r>
                          <m:r>
                            <a:rPr lang="en-US" sz="2000" b="0" i="1" dirty="0" smtClean="0">
                              <a:solidFill>
                                <a:srgbClr val="000000"/>
                              </a:solidFill>
                              <a:latin typeface="Cambria Math" panose="02040503050406030204" pitchFamily="18" charset="0"/>
                            </a:rPr>
                            <m:t>∈</m:t>
                          </m:r>
                          <m:r>
                            <a:rPr lang="en-US" sz="2000" b="0" i="1" dirty="0" smtClean="0">
                              <a:solidFill>
                                <a:srgbClr val="000000"/>
                              </a:solidFill>
                              <a:latin typeface="Cambria Math" panose="02040503050406030204" pitchFamily="18" charset="0"/>
                            </a:rPr>
                            <m:t>𝑀</m:t>
                          </m:r>
                        </m:sub>
                        <m:sup/>
                        <m:e>
                          <m:sSub>
                            <m:sSubPr>
                              <m:ctrlPr>
                                <a:rPr lang="en-US" sz="2000" b="0" i="1" dirty="0" smtClean="0">
                                  <a:solidFill>
                                    <a:srgbClr val="000000"/>
                                  </a:solidFill>
                                  <a:latin typeface="Cambria Math" panose="02040503050406030204" pitchFamily="18" charset="0"/>
                                </a:rPr>
                              </m:ctrlPr>
                            </m:sSubPr>
                            <m:e>
                              <m:r>
                                <a:rPr lang="en-US" sz="2000" b="0" i="1" dirty="0" smtClean="0">
                                  <a:solidFill>
                                    <a:srgbClr val="000000"/>
                                  </a:solidFill>
                                  <a:latin typeface="Cambria Math" panose="02040503050406030204" pitchFamily="18" charset="0"/>
                                </a:rPr>
                                <m:t>𝑆</m:t>
                              </m:r>
                              <m:d>
                                <m:dPr>
                                  <m:ctrlPr>
                                    <a:rPr lang="en-US" sz="2000" b="0" i="1" dirty="0" smtClean="0">
                                      <a:solidFill>
                                        <a:srgbClr val="000000"/>
                                      </a:solidFill>
                                      <a:latin typeface="Cambria Math" panose="02040503050406030204" pitchFamily="18" charset="0"/>
                                    </a:rPr>
                                  </m:ctrlPr>
                                </m:dPr>
                                <m:e>
                                  <m:r>
                                    <a:rPr lang="en-US" sz="2000" b="0" i="1" dirty="0" smtClean="0">
                                      <a:solidFill>
                                        <a:srgbClr val="000000"/>
                                      </a:solidFill>
                                      <a:latin typeface="Cambria Math" panose="02040503050406030204" pitchFamily="18" charset="0"/>
                                    </a:rPr>
                                    <m:t>𝑧</m:t>
                                  </m:r>
                                </m:e>
                              </m:d>
                            </m:e>
                            <m:sub/>
                          </m:sSub>
                          <m:nary>
                            <m:naryPr>
                              <m:chr m:val="∑"/>
                              <m:supHide m:val="on"/>
                              <m:ctrlPr>
                                <a:rPr lang="en-US" sz="2000" b="0" i="1" dirty="0" smtClean="0">
                                  <a:solidFill>
                                    <a:srgbClr val="000000"/>
                                  </a:solidFill>
                                  <a:latin typeface="Cambria Math" panose="02040503050406030204" pitchFamily="18" charset="0"/>
                                </a:rPr>
                              </m:ctrlPr>
                            </m:naryPr>
                            <m:sub>
                              <m:r>
                                <a:rPr lang="en-US" sz="2000" b="0" i="1" dirty="0" smtClean="0">
                                  <a:solidFill>
                                    <a:srgbClr val="000000"/>
                                  </a:solidFill>
                                  <a:latin typeface="Cambria Math" panose="02040503050406030204" pitchFamily="18" charset="0"/>
                                </a:rPr>
                                <m:t>𝑖</m:t>
                              </m:r>
                              <m:r>
                                <a:rPr lang="en-US" sz="2000" b="0" i="1" dirty="0" smtClean="0">
                                  <a:solidFill>
                                    <a:srgbClr val="000000"/>
                                  </a:solidFill>
                                  <a:latin typeface="Cambria Math" panose="02040503050406030204" pitchFamily="18" charset="0"/>
                                </a:rPr>
                                <m:t>∈</m:t>
                              </m:r>
                              <m:r>
                                <a:rPr lang="en-US" sz="2000" b="0" i="1" dirty="0" smtClean="0">
                                  <a:solidFill>
                                    <a:srgbClr val="000000"/>
                                  </a:solidFill>
                                  <a:latin typeface="Cambria Math" panose="02040503050406030204" pitchFamily="18" charset="0"/>
                                </a:rPr>
                                <m:t>𝐼</m:t>
                              </m:r>
                            </m:sub>
                            <m:sup/>
                            <m:e>
                              <m:sSub>
                                <m:sSubPr>
                                  <m:ctrlPr>
                                    <a:rPr lang="en-US" sz="2000" b="0" i="1" dirty="0" smtClean="0">
                                      <a:solidFill>
                                        <a:srgbClr val="000000"/>
                                      </a:solidFill>
                                      <a:latin typeface="Cambria Math" panose="02040503050406030204" pitchFamily="18" charset="0"/>
                                    </a:rPr>
                                  </m:ctrlPr>
                                </m:sSubPr>
                                <m:e>
                                  <m:r>
                                    <a:rPr lang="en-US" sz="2000" b="0" i="1" dirty="0" smtClean="0">
                                      <a:solidFill>
                                        <a:srgbClr val="000000"/>
                                      </a:solidFill>
                                      <a:latin typeface="Cambria Math" panose="02040503050406030204" pitchFamily="18" charset="0"/>
                                    </a:rPr>
                                    <m:t>𝑡</m:t>
                                  </m:r>
                                </m:e>
                                <m:sub>
                                  <m:r>
                                    <a:rPr lang="en-US" sz="2000" b="0" i="1" dirty="0" smtClean="0">
                                      <a:solidFill>
                                        <a:srgbClr val="000000"/>
                                      </a:solidFill>
                                      <a:latin typeface="Cambria Math" panose="02040503050406030204" pitchFamily="18" charset="0"/>
                                    </a:rPr>
                                    <m:t>𝑖</m:t>
                                  </m:r>
                                </m:sub>
                              </m:sSub>
                              <m:d>
                                <m:dPr>
                                  <m:ctrlPr>
                                    <a:rPr lang="en-US" sz="2000" b="0" i="1" dirty="0" smtClean="0">
                                      <a:solidFill>
                                        <a:srgbClr val="000000"/>
                                      </a:solidFill>
                                      <a:latin typeface="Cambria Math" panose="02040503050406030204" pitchFamily="18" charset="0"/>
                                    </a:rPr>
                                  </m:ctrlPr>
                                </m:dPr>
                                <m:e>
                                  <m:r>
                                    <a:rPr lang="en-US" sz="2000" b="0" i="1" dirty="0" smtClean="0">
                                      <a:solidFill>
                                        <a:srgbClr val="000000"/>
                                      </a:solidFill>
                                      <a:latin typeface="Cambria Math" panose="02040503050406030204" pitchFamily="18" charset="0"/>
                                    </a:rPr>
                                    <m:t>𝑧</m:t>
                                  </m:r>
                                </m:e>
                              </m:d>
                            </m:e>
                          </m:nary>
                          <m:sSub>
                            <m:sSubPr>
                              <m:ctrlPr>
                                <a:rPr lang="en-US" sz="2000" b="0" i="1" dirty="0" smtClean="0">
                                  <a:solidFill>
                                    <a:srgbClr val="000000"/>
                                  </a:solidFill>
                                  <a:latin typeface="Cambria Math" panose="02040503050406030204" pitchFamily="18" charset="0"/>
                                </a:rPr>
                              </m:ctrlPr>
                            </m:sSubPr>
                            <m:e>
                              <m:r>
                                <a:rPr lang="en-US" sz="2000" b="0" i="1" dirty="0" smtClean="0">
                                  <a:solidFill>
                                    <a:srgbClr val="000000"/>
                                  </a:solidFill>
                                  <a:latin typeface="Cambria Math" panose="02040503050406030204" pitchFamily="18" charset="0"/>
                                </a:rPr>
                                <m:t>𝑡</m:t>
                              </m:r>
                            </m:e>
                            <m:sub>
                              <m:r>
                                <a:rPr lang="en-US" sz="2000" b="0" i="1" dirty="0" smtClean="0">
                                  <a:solidFill>
                                    <a:srgbClr val="000000"/>
                                  </a:solidFill>
                                  <a:latin typeface="Cambria Math" panose="02040503050406030204" pitchFamily="18" charset="0"/>
                                </a:rPr>
                                <m:t>𝑖</m:t>
                              </m:r>
                            </m:sub>
                          </m:sSub>
                          <m:r>
                            <a:rPr lang="en-US" sz="2000" b="0" i="1" dirty="0" smtClean="0">
                              <a:solidFill>
                                <a:srgbClr val="000000"/>
                              </a:solidFill>
                              <a:latin typeface="Cambria Math" panose="02040503050406030204" pitchFamily="18" charset="0"/>
                            </a:rPr>
                            <m:t>(</m:t>
                          </m:r>
                          <m:r>
                            <a:rPr lang="en-US" sz="2000" b="0" i="1" dirty="0" smtClean="0">
                              <a:solidFill>
                                <a:srgbClr val="0000FF"/>
                              </a:solidFill>
                              <a:latin typeface="Cambria Math" panose="02040503050406030204" pitchFamily="18" charset="0"/>
                            </a:rPr>
                            <m:t>𝑥</m:t>
                          </m:r>
                          <m:r>
                            <a:rPr lang="en-US" sz="2000" b="0" i="1" dirty="0" smtClean="0">
                              <a:solidFill>
                                <a:srgbClr val="000000"/>
                              </a:solidFill>
                              <a:latin typeface="Cambria Math" panose="02040503050406030204" pitchFamily="18" charset="0"/>
                            </a:rPr>
                            <m:t>)</m:t>
                          </m:r>
                        </m:e>
                      </m:nary>
                    </m:oMath>
                  </m:oMathPara>
                </a14:m>
                <a:endParaRPr lang="en-US" sz="2000" dirty="0"/>
              </a:p>
            </p:txBody>
          </p:sp>
        </mc:Choice>
        <mc:Fallback xmlns="">
          <p:sp>
            <p:nvSpPr>
              <p:cNvPr id="13" name="Object 7">
                <a:extLst>
                  <a:ext uri="{FF2B5EF4-FFF2-40B4-BE49-F238E27FC236}">
                    <a16:creationId xmlns:a16="http://schemas.microsoft.com/office/drawing/2014/main" id="{675EEB13-1DB3-40FC-A9A3-05B81CE4AA65}"/>
                  </a:ext>
                </a:extLst>
              </p:cNvPr>
              <p:cNvSpPr txBox="1">
                <a:spLocks noRot="1" noChangeAspect="1" noMove="1" noResize="1" noEditPoints="1" noAdjustHandles="1" noChangeArrowheads="1" noChangeShapeType="1" noTextEdit="1"/>
              </p:cNvSpPr>
              <p:nvPr/>
            </p:nvSpPr>
            <p:spPr bwMode="auto">
              <a:xfrm>
                <a:off x="801988" y="1790388"/>
                <a:ext cx="6184209" cy="781362"/>
              </a:xfrm>
              <a:prstGeom prst="rect">
                <a:avLst/>
              </a:prstGeom>
              <a:blipFill>
                <a:blip r:embed="rId5"/>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ECF2813-FADD-4DB8-BBA3-90417DAE0A8F}"/>
                  </a:ext>
                </a:extLst>
              </p:cNvPr>
              <p:cNvSpPr txBox="1"/>
              <p:nvPr/>
            </p:nvSpPr>
            <p:spPr>
              <a:xfrm>
                <a:off x="2982772" y="3507959"/>
                <a:ext cx="4006506" cy="7645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𝐾</m:t>
                      </m:r>
                      <m:d>
                        <m:dPr>
                          <m:ctrlPr>
                            <a:rPr lang="en-US" b="0" i="1" smtClean="0">
                              <a:latin typeface="Cambria Math" panose="02040503050406030204" pitchFamily="18" charset="0"/>
                            </a:rPr>
                          </m:ctrlPr>
                        </m:dPr>
                        <m:e>
                          <m:r>
                            <a:rPr lang="en-US" b="0" i="1" smtClean="0">
                              <a:solidFill>
                                <a:srgbClr val="0000FF"/>
                              </a:solidFill>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𝑧</m:t>
                          </m:r>
                        </m:e>
                      </m:d>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𝐼</m:t>
                          </m:r>
                        </m:sub>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𝑖</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𝑧</m:t>
                              </m:r>
                            </m:e>
                          </m:d>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b="0" i="1" smtClean="0">
                              <a:solidFill>
                                <a:srgbClr val="0000FF"/>
                              </a:solidFill>
                              <a:latin typeface="Cambria Math" panose="02040503050406030204" pitchFamily="18" charset="0"/>
                            </a:rPr>
                            <m:t>𝑥</m:t>
                          </m:r>
                          <m:r>
                            <a:rPr lang="en-US" b="0" i="1" smtClean="0">
                              <a:latin typeface="Cambria Math" panose="02040503050406030204" pitchFamily="18" charset="0"/>
                            </a:rPr>
                            <m:t>) </m:t>
                          </m:r>
                        </m:e>
                      </m:nary>
                    </m:oMath>
                  </m:oMathPara>
                </a14:m>
                <a:endParaRPr lang="en-US" dirty="0"/>
              </a:p>
            </p:txBody>
          </p:sp>
        </mc:Choice>
        <mc:Fallback xmlns="">
          <p:sp>
            <p:nvSpPr>
              <p:cNvPr id="6" name="TextBox 5">
                <a:extLst>
                  <a:ext uri="{FF2B5EF4-FFF2-40B4-BE49-F238E27FC236}">
                    <a16:creationId xmlns:a16="http://schemas.microsoft.com/office/drawing/2014/main" id="{6ECF2813-FADD-4DB8-BBA3-90417DAE0A8F}"/>
                  </a:ext>
                </a:extLst>
              </p:cNvPr>
              <p:cNvSpPr txBox="1">
                <a:spLocks noRot="1" noChangeAspect="1" noMove="1" noResize="1" noEditPoints="1" noAdjustHandles="1" noChangeArrowheads="1" noChangeShapeType="1" noTextEdit="1"/>
              </p:cNvSpPr>
              <p:nvPr/>
            </p:nvSpPr>
            <p:spPr>
              <a:xfrm>
                <a:off x="2982772" y="3507959"/>
                <a:ext cx="4006506" cy="764568"/>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Object 7">
                <a:extLst>
                  <a:ext uri="{FF2B5EF4-FFF2-40B4-BE49-F238E27FC236}">
                    <a16:creationId xmlns:a16="http://schemas.microsoft.com/office/drawing/2014/main" id="{9814EA7F-E0CF-4B90-8E98-D0567C2C7898}"/>
                  </a:ext>
                </a:extLst>
              </p:cNvPr>
              <p:cNvSpPr txBox="1"/>
              <p:nvPr/>
            </p:nvSpPr>
            <p:spPr bwMode="auto">
              <a:xfrm>
                <a:off x="1773603" y="4272527"/>
                <a:ext cx="6184209" cy="781362"/>
              </a:xfrm>
              <a:prstGeom prst="rect">
                <a:avLst/>
              </a:prstGeom>
              <a:noFill/>
              <a:ln>
                <a:noFill/>
              </a:ln>
              <a:effectLst/>
            </p:spPr>
            <p:txBody>
              <a:bodyPr>
                <a:noAutofit/>
              </a:bodyPr>
              <a:lstStyle/>
              <a:p>
                <a:pPr/>
                <a14:m>
                  <m:oMathPara xmlns:m="http://schemas.openxmlformats.org/officeDocument/2006/math">
                    <m:oMathParaPr>
                      <m:jc m:val="centerGroup"/>
                    </m:oMathParaPr>
                    <m:oMath xmlns:m="http://schemas.openxmlformats.org/officeDocument/2006/math">
                      <m:r>
                        <a:rPr lang="en-US" sz="2000" i="1" smtClean="0">
                          <a:solidFill>
                            <a:srgbClr val="000000"/>
                          </a:solidFill>
                          <a:latin typeface="Cambria Math" panose="02040503050406030204" pitchFamily="18" charset="0"/>
                        </a:rPr>
                        <m:t>                   </m:t>
                      </m:r>
                      <m:r>
                        <a:rPr lang="en-US" sz="2000" i="1" dirty="0" smtClean="0">
                          <a:solidFill>
                            <a:srgbClr val="000000"/>
                          </a:solidFill>
                          <a:latin typeface="Cambria Math" panose="02040503050406030204" pitchFamily="18" charset="0"/>
                        </a:rPr>
                        <m:t>𝑓</m:t>
                      </m:r>
                      <m:r>
                        <a:rPr lang="en-US" sz="2000" i="1" dirty="0" smtClean="0">
                          <a:solidFill>
                            <a:srgbClr val="000000"/>
                          </a:solidFill>
                          <a:latin typeface="Cambria Math" panose="02040503050406030204" pitchFamily="18" charset="0"/>
                        </a:rPr>
                        <m:t>(</m:t>
                      </m:r>
                      <m:r>
                        <a:rPr lang="en-US" sz="2000" i="1" dirty="0" smtClean="0">
                          <a:solidFill>
                            <a:srgbClr val="0000FF"/>
                          </a:solidFill>
                          <a:latin typeface="Cambria Math" panose="02040503050406030204" pitchFamily="18" charset="0"/>
                        </a:rPr>
                        <m:t>𝑥</m:t>
                      </m:r>
                      <m:r>
                        <a:rPr lang="en-US" sz="2000" i="1" dirty="0" smtClean="0">
                          <a:solidFill>
                            <a:srgbClr val="000000"/>
                          </a:solidFill>
                          <a:latin typeface="Cambria Math" panose="02040503050406030204" pitchFamily="18" charset="0"/>
                        </a:rPr>
                        <m:t>) =</m:t>
                      </m:r>
                      <m:r>
                        <a:rPr lang="en-US" sz="2000" b="0" i="1" dirty="0" smtClean="0">
                          <a:solidFill>
                            <a:srgbClr val="000000"/>
                          </a:solidFill>
                          <a:latin typeface="Cambria Math" panose="02040503050406030204" pitchFamily="18" charset="0"/>
                        </a:rPr>
                        <m:t>𝑠𝑔𝑛</m:t>
                      </m:r>
                      <m:r>
                        <a:rPr lang="en-US" sz="2000" b="0" i="1" dirty="0" smtClean="0">
                          <a:solidFill>
                            <a:srgbClr val="000000"/>
                          </a:solidFill>
                          <a:latin typeface="Cambria Math" panose="02040503050406030204" pitchFamily="18" charset="0"/>
                        </a:rPr>
                        <m:t>(</m:t>
                      </m:r>
                      <m:nary>
                        <m:naryPr>
                          <m:chr m:val="∑"/>
                          <m:supHide m:val="on"/>
                          <m:ctrlPr>
                            <a:rPr lang="en-US" sz="2000" b="0" i="1" dirty="0" smtClean="0">
                              <a:solidFill>
                                <a:srgbClr val="000000"/>
                              </a:solidFill>
                              <a:latin typeface="Cambria Math" panose="02040503050406030204" pitchFamily="18" charset="0"/>
                            </a:rPr>
                          </m:ctrlPr>
                        </m:naryPr>
                        <m:sub>
                          <m:r>
                            <a:rPr lang="en-US" sz="2000" b="0" i="1" dirty="0" smtClean="0">
                              <a:solidFill>
                                <a:srgbClr val="000000"/>
                              </a:solidFill>
                              <a:latin typeface="Cambria Math" panose="02040503050406030204" pitchFamily="18" charset="0"/>
                            </a:rPr>
                            <m:t>𝑧</m:t>
                          </m:r>
                          <m:r>
                            <a:rPr lang="en-US" sz="2000" b="0" i="1" dirty="0" smtClean="0">
                              <a:solidFill>
                                <a:srgbClr val="000000"/>
                              </a:solidFill>
                              <a:latin typeface="Cambria Math" panose="02040503050406030204" pitchFamily="18" charset="0"/>
                            </a:rPr>
                            <m:t>∈</m:t>
                          </m:r>
                          <m:r>
                            <a:rPr lang="en-US" sz="2000" b="0" i="1" dirty="0" smtClean="0">
                              <a:solidFill>
                                <a:srgbClr val="000000"/>
                              </a:solidFill>
                              <a:latin typeface="Cambria Math" panose="02040503050406030204" pitchFamily="18" charset="0"/>
                            </a:rPr>
                            <m:t>𝑀</m:t>
                          </m:r>
                        </m:sub>
                        <m:sup/>
                        <m:e>
                          <m:r>
                            <a:rPr lang="en-US" sz="2000" b="0" i="1" dirty="0" smtClean="0">
                              <a:solidFill>
                                <a:srgbClr val="000000"/>
                              </a:solidFill>
                              <a:latin typeface="Cambria Math" panose="02040503050406030204" pitchFamily="18" charset="0"/>
                            </a:rPr>
                            <m:t>𝑆</m:t>
                          </m:r>
                          <m:d>
                            <m:dPr>
                              <m:ctrlPr>
                                <a:rPr lang="en-US" sz="2000" b="0" i="1" dirty="0" smtClean="0">
                                  <a:solidFill>
                                    <a:srgbClr val="000000"/>
                                  </a:solidFill>
                                  <a:latin typeface="Cambria Math" panose="02040503050406030204" pitchFamily="18" charset="0"/>
                                </a:rPr>
                              </m:ctrlPr>
                            </m:dPr>
                            <m:e>
                              <m:r>
                                <a:rPr lang="en-US" sz="2000" b="0" i="1" dirty="0" smtClean="0">
                                  <a:solidFill>
                                    <a:srgbClr val="000000"/>
                                  </a:solidFill>
                                  <a:latin typeface="Cambria Math" panose="02040503050406030204" pitchFamily="18" charset="0"/>
                                </a:rPr>
                                <m:t>𝑧</m:t>
                              </m:r>
                            </m:e>
                          </m:d>
                          <m:r>
                            <a:rPr lang="en-US" sz="2000" b="0" i="1" dirty="0" smtClean="0">
                              <a:solidFill>
                                <a:srgbClr val="000000"/>
                              </a:solidFill>
                              <a:latin typeface="Cambria Math" panose="02040503050406030204" pitchFamily="18" charset="0"/>
                            </a:rPr>
                            <m:t>𝐾</m:t>
                          </m:r>
                          <m:d>
                            <m:dPr>
                              <m:ctrlPr>
                                <a:rPr lang="en-US" sz="2000" b="0" i="1" dirty="0" smtClean="0">
                                  <a:solidFill>
                                    <a:srgbClr val="000000"/>
                                  </a:solidFill>
                                  <a:latin typeface="Cambria Math" panose="02040503050406030204" pitchFamily="18" charset="0"/>
                                </a:rPr>
                              </m:ctrlPr>
                            </m:dPr>
                            <m:e>
                              <m:r>
                                <a:rPr lang="en-US" sz="2000" b="0" i="1" dirty="0" smtClean="0">
                                  <a:solidFill>
                                    <a:srgbClr val="0000FF"/>
                                  </a:solidFill>
                                  <a:latin typeface="Cambria Math" panose="02040503050406030204" pitchFamily="18" charset="0"/>
                                </a:rPr>
                                <m:t>𝑥</m:t>
                              </m:r>
                              <m:r>
                                <a:rPr lang="en-US" sz="2000" b="0" i="1" dirty="0" smtClean="0">
                                  <a:solidFill>
                                    <a:srgbClr val="000000"/>
                                  </a:solidFill>
                                  <a:latin typeface="Cambria Math" panose="02040503050406030204" pitchFamily="18" charset="0"/>
                                </a:rPr>
                                <m:t>,</m:t>
                              </m:r>
                              <m:r>
                                <a:rPr lang="en-US" sz="2000" b="0" i="1" dirty="0" smtClean="0">
                                  <a:solidFill>
                                    <a:srgbClr val="000000"/>
                                  </a:solidFill>
                                  <a:latin typeface="Cambria Math" panose="02040503050406030204" pitchFamily="18" charset="0"/>
                                </a:rPr>
                                <m:t>𝑧</m:t>
                              </m:r>
                            </m:e>
                          </m:d>
                        </m:e>
                      </m:nary>
                      <m:r>
                        <a:rPr lang="en-US" sz="2000" b="0" i="1" dirty="0" smtClean="0">
                          <a:solidFill>
                            <a:srgbClr val="000000"/>
                          </a:solidFill>
                          <a:latin typeface="Cambria Math" panose="02040503050406030204" pitchFamily="18" charset="0"/>
                        </a:rPr>
                        <m:t>)</m:t>
                      </m:r>
                    </m:oMath>
                  </m:oMathPara>
                </a14:m>
                <a:endParaRPr lang="en-US" sz="2000" dirty="0"/>
              </a:p>
            </p:txBody>
          </p:sp>
        </mc:Choice>
        <mc:Fallback xmlns="">
          <p:sp>
            <p:nvSpPr>
              <p:cNvPr id="14" name="Object 7">
                <a:extLst>
                  <a:ext uri="{FF2B5EF4-FFF2-40B4-BE49-F238E27FC236}">
                    <a16:creationId xmlns:a16="http://schemas.microsoft.com/office/drawing/2014/main" id="{9814EA7F-E0CF-4B90-8E98-D0567C2C7898}"/>
                  </a:ext>
                </a:extLst>
              </p:cNvPr>
              <p:cNvSpPr txBox="1">
                <a:spLocks noRot="1" noChangeAspect="1" noMove="1" noResize="1" noEditPoints="1" noAdjustHandles="1" noChangeArrowheads="1" noChangeShapeType="1" noTextEdit="1"/>
              </p:cNvSpPr>
              <p:nvPr/>
            </p:nvSpPr>
            <p:spPr bwMode="auto">
              <a:xfrm>
                <a:off x="1773603" y="4272527"/>
                <a:ext cx="6184209" cy="781362"/>
              </a:xfrm>
              <a:prstGeom prst="rect">
                <a:avLst/>
              </a:prstGeom>
              <a:blipFill>
                <a:blip r:embed="rId7"/>
                <a:stretch>
                  <a:fillRect/>
                </a:stretch>
              </a:blipFill>
              <a:ln>
                <a:noFill/>
              </a:ln>
              <a:effectLst/>
            </p:spPr>
            <p:txBody>
              <a:bodyPr/>
              <a:lstStyle/>
              <a:p>
                <a:r>
                  <a:rPr lang="en-US">
                    <a:noFill/>
                  </a:rPr>
                  <a:t> </a:t>
                </a:r>
              </a:p>
            </p:txBody>
          </p:sp>
        </mc:Fallback>
      </mc:AlternateContent>
    </p:spTree>
    <p:extLst>
      <p:ext uri="{BB962C8B-B14F-4D97-AF65-F5344CB8AC3E}">
        <p14:creationId xmlns:p14="http://schemas.microsoft.com/office/powerpoint/2010/main" val="2356880925"/>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p:bldLst>
  </p:timing>
</p:sld>
</file>

<file path=ppt/slides/slide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1F3F1C0D-D072-4439-BC78-FAF08E22DFAB}" type="slidenum">
              <a:rPr lang="en-US"/>
              <a:pPr/>
              <a:t>94</a:t>
            </a:fld>
            <a:endParaRPr lang="en-US"/>
          </a:p>
        </p:txBody>
      </p:sp>
      <p:sp>
        <p:nvSpPr>
          <p:cNvPr id="23557" name="Rectangle 5"/>
          <p:cNvSpPr>
            <a:spLocks noGrp="1" noChangeArrowheads="1"/>
          </p:cNvSpPr>
          <p:nvPr>
            <p:ph type="title"/>
          </p:nvPr>
        </p:nvSpPr>
        <p:spPr/>
        <p:txBody>
          <a:bodyPr/>
          <a:lstStyle/>
          <a:p>
            <a:r>
              <a:rPr lang="en-US"/>
              <a:t>Kernel Based Methods</a:t>
            </a:r>
          </a:p>
        </p:txBody>
      </p:sp>
      <mc:AlternateContent xmlns:mc="http://schemas.openxmlformats.org/markup-compatibility/2006" xmlns:a14="http://schemas.microsoft.com/office/drawing/2010/main">
        <mc:Choice Requires="a14">
          <p:sp>
            <p:nvSpPr>
              <p:cNvPr id="23554" name="Rectangle 2"/>
              <p:cNvSpPr>
                <a:spLocks noGrp="1" noChangeArrowheads="1"/>
              </p:cNvSpPr>
              <p:nvPr>
                <p:ph idx="1"/>
              </p:nvPr>
            </p:nvSpPr>
            <p:spPr/>
            <p:txBody>
              <a:bodyPr>
                <a:normAutofit fontScale="92500"/>
              </a:bodyPr>
              <a:lstStyle/>
              <a:p>
                <a:endParaRPr lang="en-US" dirty="0"/>
              </a:p>
              <a:p>
                <a:endParaRPr lang="en-US" dirty="0"/>
              </a:p>
              <a:p>
                <a:r>
                  <a:rPr lang="en-US" dirty="0"/>
                  <a:t>What does this representation give us?</a:t>
                </a:r>
              </a:p>
              <a:p>
                <a:endParaRPr lang="en-US" dirty="0"/>
              </a:p>
              <a:p>
                <a:endParaRPr lang="en-US" dirty="0"/>
              </a:p>
              <a:p>
                <a:r>
                  <a:rPr lang="en-US" dirty="0"/>
                  <a:t>We can view this Kernel as the distance between </a:t>
                </a:r>
                <a14:m>
                  <m:oMath xmlns:m="http://schemas.openxmlformats.org/officeDocument/2006/math">
                    <m:r>
                      <a:rPr lang="en-US" i="1" dirty="0" smtClean="0">
                        <a:latin typeface="Cambria Math" panose="02040503050406030204" pitchFamily="18" charset="0"/>
                      </a:rPr>
                      <m:t>𝑥</m:t>
                    </m:r>
                    <m:r>
                      <a:rPr lang="en-US" i="1" dirty="0" smtClean="0">
                        <a:latin typeface="Cambria Math" panose="02040503050406030204" pitchFamily="18" charset="0"/>
                      </a:rPr>
                      <m:t>,</m:t>
                    </m:r>
                    <m:r>
                      <a:rPr lang="en-US" i="1" dirty="0" smtClean="0">
                        <a:latin typeface="Cambria Math" panose="02040503050406030204" pitchFamily="18" charset="0"/>
                      </a:rPr>
                      <m:t>𝑧</m:t>
                    </m:r>
                  </m:oMath>
                </a14:m>
                <a:r>
                  <a:rPr lang="en-US" dirty="0"/>
                  <a:t> in the t-space. </a:t>
                </a:r>
              </a:p>
              <a:p>
                <a:r>
                  <a:rPr lang="en-US" dirty="0"/>
                  <a:t>So far, all we did is algebra; as written above I is huge. </a:t>
                </a:r>
              </a:p>
              <a:p>
                <a:r>
                  <a:rPr lang="en-US" dirty="0">
                    <a:solidFill>
                      <a:srgbClr val="FF0000"/>
                    </a:solidFill>
                  </a:rPr>
                  <a:t>But, </a:t>
                </a:r>
                <a14:m>
                  <m:oMath xmlns:m="http://schemas.openxmlformats.org/officeDocument/2006/math">
                    <m:r>
                      <a:rPr lang="en-US" i="1" dirty="0" smtClean="0">
                        <a:solidFill>
                          <a:srgbClr val="FF0000"/>
                        </a:solidFill>
                        <a:latin typeface="Cambria Math" panose="02040503050406030204" pitchFamily="18" charset="0"/>
                      </a:rPr>
                      <m:t>𝐾</m:t>
                    </m:r>
                    <m:r>
                      <a:rPr lang="en-US" i="1" dirty="0" smtClean="0">
                        <a:solidFill>
                          <a:srgbClr val="FF0000"/>
                        </a:solidFill>
                        <a:latin typeface="Cambria Math" panose="02040503050406030204" pitchFamily="18" charset="0"/>
                      </a:rPr>
                      <m:t>(</m:t>
                    </m:r>
                    <m:r>
                      <a:rPr lang="en-US" i="1" dirty="0" err="1">
                        <a:solidFill>
                          <a:srgbClr val="FF0000"/>
                        </a:solidFill>
                        <a:latin typeface="Cambria Math" panose="02040503050406030204" pitchFamily="18" charset="0"/>
                      </a:rPr>
                      <m:t>𝑥</m:t>
                    </m:r>
                    <m:r>
                      <a:rPr lang="en-US" i="1" dirty="0" err="1">
                        <a:solidFill>
                          <a:srgbClr val="FF0000"/>
                        </a:solidFill>
                        <a:latin typeface="Cambria Math" panose="02040503050406030204" pitchFamily="18" charset="0"/>
                      </a:rPr>
                      <m:t>,</m:t>
                    </m:r>
                    <m:r>
                      <a:rPr lang="en-US" i="1" dirty="0" err="1">
                        <a:solidFill>
                          <a:srgbClr val="FF0000"/>
                        </a:solidFill>
                        <a:latin typeface="Cambria Math" panose="02040503050406030204" pitchFamily="18" charset="0"/>
                      </a:rPr>
                      <m:t>𝑧</m:t>
                    </m:r>
                    <m:r>
                      <a:rPr lang="en-US" i="1" dirty="0">
                        <a:solidFill>
                          <a:srgbClr val="FF0000"/>
                        </a:solidFill>
                        <a:latin typeface="Cambria Math" panose="02040503050406030204" pitchFamily="18" charset="0"/>
                      </a:rPr>
                      <m:t>) </m:t>
                    </m:r>
                  </m:oMath>
                </a14:m>
                <a:r>
                  <a:rPr lang="en-US" dirty="0">
                    <a:solidFill>
                      <a:srgbClr val="FF0000"/>
                    </a:solidFill>
                  </a:rPr>
                  <a:t>can be measured in the  original space, without explicitly writing the t-representation of </a:t>
                </a:r>
                <a14:m>
                  <m:oMath xmlns:m="http://schemas.openxmlformats.org/officeDocument/2006/math">
                    <m:r>
                      <a:rPr lang="en-US" i="1" dirty="0" smtClean="0">
                        <a:solidFill>
                          <a:srgbClr val="FF0000"/>
                        </a:solidFill>
                        <a:latin typeface="Cambria Math" panose="02040503050406030204" pitchFamily="18" charset="0"/>
                      </a:rPr>
                      <m:t>𝑥</m:t>
                    </m:r>
                    <m:r>
                      <a:rPr lang="en-US" i="1" dirty="0" smtClean="0">
                        <a:solidFill>
                          <a:srgbClr val="FF0000"/>
                        </a:solidFill>
                        <a:latin typeface="Cambria Math" panose="02040503050406030204" pitchFamily="18" charset="0"/>
                      </a:rPr>
                      <m:t>, </m:t>
                    </m:r>
                    <m:r>
                      <a:rPr lang="en-US" i="1" dirty="0" smtClean="0">
                        <a:solidFill>
                          <a:srgbClr val="FF0000"/>
                        </a:solidFill>
                        <a:latin typeface="Cambria Math" panose="02040503050406030204" pitchFamily="18" charset="0"/>
                      </a:rPr>
                      <m:t>𝑧</m:t>
                    </m:r>
                    <m:r>
                      <a:rPr lang="en-US" i="1" dirty="0" smtClean="0">
                        <a:solidFill>
                          <a:srgbClr val="FF0000"/>
                        </a:solidFill>
                        <a:latin typeface="Cambria Math" panose="02040503050406030204" pitchFamily="18" charset="0"/>
                      </a:rPr>
                      <m:t> </m:t>
                    </m:r>
                  </m:oMath>
                </a14:m>
                <a:endParaRPr lang="en-US" dirty="0">
                  <a:solidFill>
                    <a:srgbClr val="FF0000"/>
                  </a:solidFill>
                </a:endParaRPr>
              </a:p>
            </p:txBody>
          </p:sp>
        </mc:Choice>
        <mc:Fallback xmlns="">
          <p:sp>
            <p:nvSpPr>
              <p:cNvPr id="23554" name="Rectangle 2"/>
              <p:cNvSpPr>
                <a:spLocks noGrp="1" noRot="1" noChangeAspect="1" noMove="1" noResize="1" noEditPoints="1" noAdjustHandles="1" noChangeArrowheads="1" noChangeShapeType="1" noTextEdit="1"/>
              </p:cNvSpPr>
              <p:nvPr>
                <p:ph idx="1"/>
              </p:nvPr>
            </p:nvSpPr>
            <p:spPr>
              <a:blipFill>
                <a:blip r:embed="rId3"/>
                <a:stretch>
                  <a:fillRect l="-889" r="-1111" b="-4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Object 7">
                <a:extLst>
                  <a:ext uri="{FF2B5EF4-FFF2-40B4-BE49-F238E27FC236}">
                    <a16:creationId xmlns:a16="http://schemas.microsoft.com/office/drawing/2014/main" id="{38AB7139-0A1D-4D42-8343-FE5F5016D2E4}"/>
                  </a:ext>
                </a:extLst>
              </p:cNvPr>
              <p:cNvSpPr txBox="1"/>
              <p:nvPr/>
            </p:nvSpPr>
            <p:spPr bwMode="auto">
              <a:xfrm>
                <a:off x="958594" y="850878"/>
                <a:ext cx="6184209" cy="781362"/>
              </a:xfrm>
              <a:prstGeom prst="rect">
                <a:avLst/>
              </a:prstGeom>
              <a:noFill/>
              <a:ln>
                <a:noFill/>
              </a:ln>
              <a:effectLst/>
            </p:spPr>
            <p:txBody>
              <a:bodyPr>
                <a:noAutofit/>
              </a:bodyPr>
              <a:lstStyle/>
              <a:p>
                <a:pPr/>
                <a14:m>
                  <m:oMathPara xmlns:m="http://schemas.openxmlformats.org/officeDocument/2006/math">
                    <m:oMathParaPr>
                      <m:jc m:val="centerGroup"/>
                    </m:oMathParaPr>
                    <m:oMath xmlns:m="http://schemas.openxmlformats.org/officeDocument/2006/math">
                      <m:r>
                        <a:rPr lang="en-US" sz="2000" i="1" smtClean="0">
                          <a:solidFill>
                            <a:srgbClr val="000000"/>
                          </a:solidFill>
                          <a:latin typeface="Cambria Math" panose="02040503050406030204" pitchFamily="18" charset="0"/>
                        </a:rPr>
                        <m:t>                   </m:t>
                      </m:r>
                      <m:r>
                        <a:rPr lang="en-US" sz="2000" i="1" dirty="0" smtClean="0">
                          <a:solidFill>
                            <a:srgbClr val="000000"/>
                          </a:solidFill>
                          <a:latin typeface="Cambria Math" panose="02040503050406030204" pitchFamily="18" charset="0"/>
                        </a:rPr>
                        <m:t>𝑓</m:t>
                      </m:r>
                      <m:r>
                        <a:rPr lang="en-US" sz="2000" i="1" dirty="0" smtClean="0">
                          <a:solidFill>
                            <a:srgbClr val="000000"/>
                          </a:solidFill>
                          <a:latin typeface="Cambria Math" panose="02040503050406030204" pitchFamily="18" charset="0"/>
                        </a:rPr>
                        <m:t>(</m:t>
                      </m:r>
                      <m:r>
                        <a:rPr lang="en-US" sz="2000" i="1" dirty="0" smtClean="0">
                          <a:solidFill>
                            <a:srgbClr val="000000"/>
                          </a:solidFill>
                          <a:latin typeface="Cambria Math" panose="02040503050406030204" pitchFamily="18" charset="0"/>
                        </a:rPr>
                        <m:t>𝑥</m:t>
                      </m:r>
                      <m:r>
                        <a:rPr lang="en-US" sz="2000" i="1" dirty="0" smtClean="0">
                          <a:solidFill>
                            <a:srgbClr val="000000"/>
                          </a:solidFill>
                          <a:latin typeface="Cambria Math" panose="02040503050406030204" pitchFamily="18" charset="0"/>
                        </a:rPr>
                        <m:t>) =</m:t>
                      </m:r>
                      <m:r>
                        <a:rPr lang="en-US" sz="2000" b="0" i="1" dirty="0" smtClean="0">
                          <a:solidFill>
                            <a:srgbClr val="000000"/>
                          </a:solidFill>
                          <a:latin typeface="Cambria Math" panose="02040503050406030204" pitchFamily="18" charset="0"/>
                        </a:rPr>
                        <m:t>𝑠𝑔𝑛</m:t>
                      </m:r>
                      <m:r>
                        <a:rPr lang="en-US" sz="2000" b="0" i="1" dirty="0" smtClean="0">
                          <a:solidFill>
                            <a:srgbClr val="000000"/>
                          </a:solidFill>
                          <a:latin typeface="Cambria Math" panose="02040503050406030204" pitchFamily="18" charset="0"/>
                        </a:rPr>
                        <m:t>(</m:t>
                      </m:r>
                      <m:nary>
                        <m:naryPr>
                          <m:chr m:val="∑"/>
                          <m:supHide m:val="on"/>
                          <m:ctrlPr>
                            <a:rPr lang="en-US" sz="2000" b="0" i="1" dirty="0" smtClean="0">
                              <a:solidFill>
                                <a:srgbClr val="000000"/>
                              </a:solidFill>
                              <a:latin typeface="Cambria Math" panose="02040503050406030204" pitchFamily="18" charset="0"/>
                            </a:rPr>
                          </m:ctrlPr>
                        </m:naryPr>
                        <m:sub>
                          <m:r>
                            <a:rPr lang="en-US" sz="2000" b="0" i="1" dirty="0" smtClean="0">
                              <a:solidFill>
                                <a:srgbClr val="000000"/>
                              </a:solidFill>
                              <a:latin typeface="Cambria Math" panose="02040503050406030204" pitchFamily="18" charset="0"/>
                            </a:rPr>
                            <m:t>𝑧</m:t>
                          </m:r>
                          <m:r>
                            <a:rPr lang="en-US" sz="2000" b="0" i="1" dirty="0" smtClean="0">
                              <a:solidFill>
                                <a:srgbClr val="000000"/>
                              </a:solidFill>
                              <a:latin typeface="Cambria Math" panose="02040503050406030204" pitchFamily="18" charset="0"/>
                            </a:rPr>
                            <m:t>∈</m:t>
                          </m:r>
                          <m:r>
                            <a:rPr lang="en-US" sz="2000" b="0" i="1" dirty="0" smtClean="0">
                              <a:solidFill>
                                <a:srgbClr val="000000"/>
                              </a:solidFill>
                              <a:latin typeface="Cambria Math" panose="02040503050406030204" pitchFamily="18" charset="0"/>
                            </a:rPr>
                            <m:t>𝑀</m:t>
                          </m:r>
                        </m:sub>
                        <m:sup/>
                        <m:e>
                          <m:r>
                            <a:rPr lang="en-US" sz="2000" b="0" i="1" dirty="0" smtClean="0">
                              <a:solidFill>
                                <a:srgbClr val="000000"/>
                              </a:solidFill>
                              <a:latin typeface="Cambria Math" panose="02040503050406030204" pitchFamily="18" charset="0"/>
                            </a:rPr>
                            <m:t>𝑆</m:t>
                          </m:r>
                          <m:d>
                            <m:dPr>
                              <m:ctrlPr>
                                <a:rPr lang="en-US" sz="2000" b="0" i="1" dirty="0" smtClean="0">
                                  <a:solidFill>
                                    <a:srgbClr val="000000"/>
                                  </a:solidFill>
                                  <a:latin typeface="Cambria Math" panose="02040503050406030204" pitchFamily="18" charset="0"/>
                                </a:rPr>
                              </m:ctrlPr>
                            </m:dPr>
                            <m:e>
                              <m:r>
                                <a:rPr lang="en-US" sz="2000" b="0" i="1" dirty="0" smtClean="0">
                                  <a:solidFill>
                                    <a:srgbClr val="000000"/>
                                  </a:solidFill>
                                  <a:latin typeface="Cambria Math" panose="02040503050406030204" pitchFamily="18" charset="0"/>
                                </a:rPr>
                                <m:t>𝑧</m:t>
                              </m:r>
                            </m:e>
                          </m:d>
                          <m:r>
                            <a:rPr lang="en-US" sz="2000" b="0" i="1" dirty="0" smtClean="0">
                              <a:solidFill>
                                <a:srgbClr val="000000"/>
                              </a:solidFill>
                              <a:latin typeface="Cambria Math" panose="02040503050406030204" pitchFamily="18" charset="0"/>
                            </a:rPr>
                            <m:t>𝐾</m:t>
                          </m:r>
                          <m:d>
                            <m:dPr>
                              <m:ctrlPr>
                                <a:rPr lang="en-US" sz="2000" b="0" i="1" dirty="0" smtClean="0">
                                  <a:solidFill>
                                    <a:srgbClr val="000000"/>
                                  </a:solidFill>
                                  <a:latin typeface="Cambria Math" panose="02040503050406030204" pitchFamily="18" charset="0"/>
                                </a:rPr>
                              </m:ctrlPr>
                            </m:dPr>
                            <m:e>
                              <m:r>
                                <a:rPr lang="en-US" sz="2000" b="0" i="1" dirty="0" smtClean="0">
                                  <a:solidFill>
                                    <a:srgbClr val="000000"/>
                                  </a:solidFill>
                                  <a:latin typeface="Cambria Math" panose="02040503050406030204" pitchFamily="18" charset="0"/>
                                </a:rPr>
                                <m:t>𝑥</m:t>
                              </m:r>
                              <m:r>
                                <a:rPr lang="en-US" sz="2000" b="0" i="1" dirty="0" smtClean="0">
                                  <a:solidFill>
                                    <a:srgbClr val="000000"/>
                                  </a:solidFill>
                                  <a:latin typeface="Cambria Math" panose="02040503050406030204" pitchFamily="18" charset="0"/>
                                </a:rPr>
                                <m:t>,</m:t>
                              </m:r>
                              <m:r>
                                <a:rPr lang="en-US" sz="2000" b="0" i="1" dirty="0" smtClean="0">
                                  <a:solidFill>
                                    <a:srgbClr val="000000"/>
                                  </a:solidFill>
                                  <a:latin typeface="Cambria Math" panose="02040503050406030204" pitchFamily="18" charset="0"/>
                                </a:rPr>
                                <m:t>𝑧</m:t>
                              </m:r>
                            </m:e>
                          </m:d>
                        </m:e>
                      </m:nary>
                      <m:r>
                        <a:rPr lang="en-US" sz="2000" b="0" i="1" dirty="0" smtClean="0">
                          <a:solidFill>
                            <a:srgbClr val="000000"/>
                          </a:solidFill>
                          <a:latin typeface="Cambria Math" panose="02040503050406030204" pitchFamily="18" charset="0"/>
                        </a:rPr>
                        <m:t>)</m:t>
                      </m:r>
                    </m:oMath>
                  </m:oMathPara>
                </a14:m>
                <a:endParaRPr lang="en-US" sz="2000" dirty="0"/>
              </a:p>
            </p:txBody>
          </p:sp>
        </mc:Choice>
        <mc:Fallback xmlns="">
          <p:sp>
            <p:nvSpPr>
              <p:cNvPr id="7" name="Object 7">
                <a:extLst>
                  <a:ext uri="{FF2B5EF4-FFF2-40B4-BE49-F238E27FC236}">
                    <a16:creationId xmlns:a16="http://schemas.microsoft.com/office/drawing/2014/main" id="{38AB7139-0A1D-4D42-8343-FE5F5016D2E4}"/>
                  </a:ext>
                </a:extLst>
              </p:cNvPr>
              <p:cNvSpPr txBox="1">
                <a:spLocks noRot="1" noChangeAspect="1" noMove="1" noResize="1" noEditPoints="1" noAdjustHandles="1" noChangeArrowheads="1" noChangeShapeType="1" noTextEdit="1"/>
              </p:cNvSpPr>
              <p:nvPr/>
            </p:nvSpPr>
            <p:spPr bwMode="auto">
              <a:xfrm>
                <a:off x="958594" y="850878"/>
                <a:ext cx="6184209" cy="781362"/>
              </a:xfrm>
              <a:prstGeom prst="rect">
                <a:avLst/>
              </a:prstGeom>
              <a:blipFill>
                <a:blip r:embed="rId4"/>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27C34D31-6800-453A-A8E5-E6D7870C9126}"/>
                  </a:ext>
                </a:extLst>
              </p:cNvPr>
              <p:cNvSpPr txBox="1"/>
              <p:nvPr/>
            </p:nvSpPr>
            <p:spPr>
              <a:xfrm>
                <a:off x="2047446" y="2106209"/>
                <a:ext cx="4006506" cy="7645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𝐾</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𝑧</m:t>
                          </m:r>
                        </m:e>
                      </m:d>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𝐼</m:t>
                          </m:r>
                        </m:sub>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𝑖</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𝑧</m:t>
                              </m:r>
                            </m:e>
                          </m:d>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 </m:t>
                          </m:r>
                        </m:e>
                      </m:nary>
                    </m:oMath>
                  </m:oMathPara>
                </a14:m>
                <a:endParaRPr lang="en-US" dirty="0"/>
              </a:p>
            </p:txBody>
          </p:sp>
        </mc:Choice>
        <mc:Fallback xmlns="">
          <p:sp>
            <p:nvSpPr>
              <p:cNvPr id="9" name="TextBox 8">
                <a:extLst>
                  <a:ext uri="{FF2B5EF4-FFF2-40B4-BE49-F238E27FC236}">
                    <a16:creationId xmlns:a16="http://schemas.microsoft.com/office/drawing/2014/main" id="{27C34D31-6800-453A-A8E5-E6D7870C9126}"/>
                  </a:ext>
                </a:extLst>
              </p:cNvPr>
              <p:cNvSpPr txBox="1">
                <a:spLocks noRot="1" noChangeAspect="1" noMove="1" noResize="1" noEditPoints="1" noAdjustHandles="1" noChangeArrowheads="1" noChangeShapeType="1" noTextEdit="1"/>
              </p:cNvSpPr>
              <p:nvPr/>
            </p:nvSpPr>
            <p:spPr>
              <a:xfrm>
                <a:off x="2047446" y="2106209"/>
                <a:ext cx="4006506" cy="764568"/>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495350289"/>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355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355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355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55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uiExpand="1" build="p" autoUpdateAnimBg="0"/>
      <p:bldP spid="9"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fld id="{4336DC0A-BD2E-4893-8DA9-17AA858F858A}" type="slidenum">
              <a:rPr lang="en-US"/>
              <a:pPr/>
              <a:t>95</a:t>
            </a:fld>
            <a:endParaRPr lang="en-US"/>
          </a:p>
        </p:txBody>
      </p:sp>
      <p:sp>
        <p:nvSpPr>
          <p:cNvPr id="95239" name="Rectangle 7"/>
          <p:cNvSpPr>
            <a:spLocks noGrp="1" noChangeArrowheads="1"/>
          </p:cNvSpPr>
          <p:nvPr>
            <p:ph type="title"/>
          </p:nvPr>
        </p:nvSpPr>
        <p:spPr/>
        <p:txBody>
          <a:bodyPr/>
          <a:lstStyle/>
          <a:p>
            <a:r>
              <a:rPr lang="en-US" dirty="0"/>
              <a:t>Kernel Trick</a:t>
            </a:r>
          </a:p>
        </p:txBody>
      </p:sp>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430464" y="1600199"/>
                <a:ext cx="8229600" cy="2992967"/>
              </a:xfrm>
            </p:spPr>
            <p:txBody>
              <a:bodyPr>
                <a:normAutofit fontScale="70000" lnSpcReduction="20000"/>
              </a:bodyPr>
              <a:lstStyle/>
              <a:p>
                <a:r>
                  <a:rPr lang="en-US" dirty="0"/>
                  <a:t>Consider the space of all </a:t>
                </a:r>
                <a14:m>
                  <m:oMath xmlns:m="http://schemas.openxmlformats.org/officeDocument/2006/math">
                    <m:sSup>
                      <m:sSupPr>
                        <m:ctrlPr>
                          <a:rPr lang="en-US" b="0" i="1" dirty="0" smtClean="0">
                            <a:latin typeface="Cambria Math" panose="02040503050406030204" pitchFamily="18" charset="0"/>
                          </a:rPr>
                        </m:ctrlPr>
                      </m:sSupPr>
                      <m:e>
                        <m:r>
                          <a:rPr lang="en-US" i="1" dirty="0" smtClean="0">
                            <a:latin typeface="Cambria Math" panose="02040503050406030204" pitchFamily="18" charset="0"/>
                          </a:rPr>
                          <m:t>3</m:t>
                        </m:r>
                      </m:e>
                      <m:sup>
                        <m:r>
                          <a:rPr lang="en-US" i="1" dirty="0" smtClean="0">
                            <a:latin typeface="Cambria Math" panose="02040503050406030204" pitchFamily="18" charset="0"/>
                          </a:rPr>
                          <m:t>𝑛</m:t>
                        </m:r>
                      </m:sup>
                    </m:sSup>
                  </m:oMath>
                </a14:m>
                <a:r>
                  <a:rPr lang="en-US" dirty="0"/>
                  <a:t> monomials (allowing both positive and negative literals). Then, </a:t>
                </a:r>
              </a:p>
              <a:p>
                <a:r>
                  <a:rPr lang="en-US" dirty="0">
                    <a:solidFill>
                      <a:srgbClr val="FF0000"/>
                    </a:solidFill>
                  </a:rPr>
                  <a:t>Claim:  </a:t>
                </a:r>
              </a:p>
              <a:p>
                <a:endParaRPr lang="en-US" dirty="0">
                  <a:solidFill>
                    <a:srgbClr val="FF0000"/>
                  </a:solidFill>
                </a:endParaRPr>
              </a:p>
              <a:p>
                <a:pPr lvl="1"/>
                <a:r>
                  <a:rPr lang="en-US" dirty="0"/>
                  <a:t>Where </a:t>
                </a:r>
                <a14:m>
                  <m:oMath xmlns:m="http://schemas.openxmlformats.org/officeDocument/2006/math">
                    <m:r>
                      <a:rPr lang="en-US" i="1" dirty="0" smtClean="0">
                        <a:latin typeface="Cambria Math" panose="02040503050406030204" pitchFamily="18" charset="0"/>
                      </a:rPr>
                      <m:t>𝑠𝑎𝑚𝑒</m:t>
                    </m:r>
                    <m:r>
                      <a:rPr lang="en-US" i="1" dirty="0" smtClean="0">
                        <a:latin typeface="Cambria Math" panose="02040503050406030204" pitchFamily="18" charset="0"/>
                      </a:rPr>
                      <m:t>(</m:t>
                    </m:r>
                    <m:r>
                      <a:rPr lang="en-US" i="1" dirty="0" err="1">
                        <a:latin typeface="Cambria Math" panose="02040503050406030204" pitchFamily="18" charset="0"/>
                      </a:rPr>
                      <m:t>𝑥</m:t>
                    </m:r>
                    <m:r>
                      <a:rPr lang="en-US" i="1" dirty="0" err="1">
                        <a:latin typeface="Cambria Math" panose="02040503050406030204" pitchFamily="18" charset="0"/>
                      </a:rPr>
                      <m:t>,</m:t>
                    </m:r>
                    <m:r>
                      <a:rPr lang="en-US" i="1" dirty="0" err="1">
                        <a:latin typeface="Cambria Math" panose="02040503050406030204" pitchFamily="18" charset="0"/>
                      </a:rPr>
                      <m:t>𝑧</m:t>
                    </m:r>
                    <m:r>
                      <a:rPr lang="en-US" i="1" dirty="0">
                        <a:latin typeface="Cambria Math" panose="02040503050406030204" pitchFamily="18" charset="0"/>
                      </a:rPr>
                      <m:t>)</m:t>
                    </m:r>
                  </m:oMath>
                </a14:m>
                <a:r>
                  <a:rPr lang="en-US" dirty="0"/>
                  <a:t> is the number of features that have the same value for both </a:t>
                </a:r>
                <a14:m>
                  <m:oMath xmlns:m="http://schemas.openxmlformats.org/officeDocument/2006/math">
                    <m:r>
                      <a:rPr lang="en-US" i="1" dirty="0" smtClean="0">
                        <a:latin typeface="Cambria Math" panose="02040503050406030204" pitchFamily="18" charset="0"/>
                      </a:rPr>
                      <m:t>𝑥</m:t>
                    </m:r>
                  </m:oMath>
                </a14:m>
                <a:r>
                  <a:rPr lang="en-US" dirty="0"/>
                  <a:t> and </a:t>
                </a:r>
                <a14:m>
                  <m:oMath xmlns:m="http://schemas.openxmlformats.org/officeDocument/2006/math">
                    <m:r>
                      <a:rPr lang="en-US" i="1" dirty="0" smtClean="0">
                        <a:latin typeface="Cambria Math" panose="02040503050406030204" pitchFamily="18" charset="0"/>
                      </a:rPr>
                      <m:t>𝑧</m:t>
                    </m:r>
                  </m:oMath>
                </a14:m>
                <a:r>
                  <a:rPr lang="en-US" dirty="0"/>
                  <a:t>. </a:t>
                </a:r>
              </a:p>
              <a:p>
                <a:r>
                  <a:rPr lang="en-US" dirty="0"/>
                  <a:t>We get: </a:t>
                </a:r>
              </a:p>
              <a:p>
                <a:endParaRPr lang="en-US" dirty="0"/>
              </a:p>
              <a:p>
                <a:endParaRPr lang="en-US" dirty="0"/>
              </a:p>
              <a:p>
                <a:r>
                  <a:rPr lang="en-US" dirty="0"/>
                  <a:t>Example: Take </a:t>
                </a:r>
                <a14:m>
                  <m:oMath xmlns:m="http://schemas.openxmlformats.org/officeDocument/2006/math">
                    <m:r>
                      <a:rPr lang="en-US" i="1" dirty="0" smtClean="0">
                        <a:latin typeface="Cambria Math" panose="02040503050406030204" pitchFamily="18" charset="0"/>
                      </a:rPr>
                      <m:t>𝑛</m:t>
                    </m:r>
                    <m:r>
                      <a:rPr lang="en-US" i="1" dirty="0" smtClean="0">
                        <a:latin typeface="Cambria Math" panose="02040503050406030204" pitchFamily="18" charset="0"/>
                      </a:rPr>
                      <m:t>=3; </m:t>
                    </m:r>
                    <m:r>
                      <a:rPr lang="en-US" i="1" dirty="0" smtClean="0">
                        <a:latin typeface="Cambria Math" panose="02040503050406030204" pitchFamily="18" charset="0"/>
                      </a:rPr>
                      <m:t>𝑥</m:t>
                    </m:r>
                    <m:r>
                      <a:rPr lang="en-US" i="1" dirty="0" smtClean="0">
                        <a:latin typeface="Cambria Math" panose="02040503050406030204" pitchFamily="18" charset="0"/>
                      </a:rPr>
                      <m:t>=(001), </m:t>
                    </m:r>
                    <m:r>
                      <a:rPr lang="en-US" i="1" dirty="0" smtClean="0">
                        <a:latin typeface="Cambria Math" panose="02040503050406030204" pitchFamily="18" charset="0"/>
                      </a:rPr>
                      <m:t>𝑧</m:t>
                    </m:r>
                    <m:r>
                      <a:rPr lang="en-US" i="1" dirty="0" smtClean="0">
                        <a:latin typeface="Cambria Math" panose="02040503050406030204" pitchFamily="18" charset="0"/>
                      </a:rPr>
                      <m:t>=(011), </m:t>
                    </m:r>
                  </m:oMath>
                </a14:m>
                <a:r>
                  <a:rPr lang="en-US" dirty="0"/>
                  <a:t>monomials of size </a:t>
                </a:r>
                <a14:m>
                  <m:oMath xmlns:m="http://schemas.openxmlformats.org/officeDocument/2006/math">
                    <m:r>
                      <a:rPr lang="en-US" i="1" dirty="0" smtClean="0">
                        <a:latin typeface="Cambria Math" panose="02040503050406030204" pitchFamily="18" charset="0"/>
                      </a:rPr>
                      <m:t>0,1,2,3</m:t>
                    </m:r>
                  </m:oMath>
                </a14:m>
                <a:endParaRPr lang="en-US" dirty="0"/>
              </a:p>
              <a:p>
                <a:r>
                  <a:rPr lang="en-US" dirty="0">
                    <a:solidFill>
                      <a:srgbClr val="FF0000"/>
                    </a:solidFill>
                  </a:rPr>
                  <a:t>Proof:</a:t>
                </a:r>
                <a:r>
                  <a:rPr lang="en-US" dirty="0"/>
                  <a:t> let </a:t>
                </a:r>
                <a14:m>
                  <m:oMath xmlns:m="http://schemas.openxmlformats.org/officeDocument/2006/math">
                    <m:r>
                      <a:rPr lang="en-US" i="1" dirty="0" smtClean="0">
                        <a:latin typeface="Cambria Math" panose="02040503050406030204" pitchFamily="18" charset="0"/>
                      </a:rPr>
                      <m:t>𝑘</m:t>
                    </m:r>
                    <m:r>
                      <a:rPr lang="en-US" i="1" dirty="0" smtClean="0">
                        <a:latin typeface="Cambria Math" panose="02040503050406030204" pitchFamily="18" charset="0"/>
                      </a:rPr>
                      <m:t>=</m:t>
                    </m:r>
                    <m:r>
                      <a:rPr lang="en-US" i="1" dirty="0" smtClean="0">
                        <a:latin typeface="Cambria Math" panose="02040503050406030204" pitchFamily="18" charset="0"/>
                      </a:rPr>
                      <m:t>𝑠𝑎𝑚𝑒</m:t>
                    </m:r>
                    <m:r>
                      <a:rPr lang="en-US" i="1" dirty="0" smtClean="0">
                        <a:latin typeface="Cambria Math" panose="02040503050406030204" pitchFamily="18" charset="0"/>
                      </a:rPr>
                      <m:t>(</m:t>
                    </m:r>
                    <m:r>
                      <a:rPr lang="en-US" i="1" dirty="0" err="1">
                        <a:latin typeface="Cambria Math" panose="02040503050406030204" pitchFamily="18" charset="0"/>
                      </a:rPr>
                      <m:t>𝑥</m:t>
                    </m:r>
                    <m:r>
                      <a:rPr lang="en-US" i="1" dirty="0" err="1">
                        <a:latin typeface="Cambria Math" panose="02040503050406030204" pitchFamily="18" charset="0"/>
                      </a:rPr>
                      <m:t>,</m:t>
                    </m:r>
                    <m:r>
                      <a:rPr lang="en-US" i="1" dirty="0" err="1">
                        <a:latin typeface="Cambria Math" panose="02040503050406030204" pitchFamily="18" charset="0"/>
                      </a:rPr>
                      <m:t>𝑧</m:t>
                    </m:r>
                    <m:r>
                      <a:rPr lang="en-US" i="1" dirty="0">
                        <a:latin typeface="Cambria Math" panose="02040503050406030204" pitchFamily="18" charset="0"/>
                      </a:rPr>
                      <m:t>); </m:t>
                    </m:r>
                  </m:oMath>
                </a14:m>
                <a:r>
                  <a:rPr lang="en-US" dirty="0"/>
                  <a:t>construct a “surviving” monomials by: (1) choosing to include one of these </a:t>
                </a:r>
                <a14:m>
                  <m:oMath xmlns:m="http://schemas.openxmlformats.org/officeDocument/2006/math">
                    <m:r>
                      <a:rPr lang="en-US" i="1" dirty="0" smtClean="0">
                        <a:latin typeface="Cambria Math" panose="02040503050406030204" pitchFamily="18" charset="0"/>
                      </a:rPr>
                      <m:t>𝑘</m:t>
                    </m:r>
                    <m:r>
                      <a:rPr lang="en-US" i="1" dirty="0" smtClean="0">
                        <a:latin typeface="Cambria Math" panose="02040503050406030204" pitchFamily="18" charset="0"/>
                      </a:rPr>
                      <m:t> </m:t>
                    </m:r>
                  </m:oMath>
                </a14:m>
                <a:r>
                  <a:rPr lang="en-US" dirty="0"/>
                  <a:t>literals with the right polarity in the monomial, or (2) choosing to not include it at all. Monomials with literals outside this set disappear. </a:t>
                </a:r>
              </a:p>
              <a:p>
                <a:endParaRPr lang="en-US" dirty="0"/>
              </a:p>
              <a:p>
                <a:endParaRPr lang="en-US" dirty="0"/>
              </a:p>
              <a:p>
                <a:endParaRPr lang="en-US" dirty="0"/>
              </a:p>
              <a:p>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430464" y="1600199"/>
                <a:ext cx="8229600" cy="2992967"/>
              </a:xfrm>
              <a:blipFill>
                <a:blip r:embed="rId3"/>
                <a:stretch>
                  <a:fillRect l="-370" t="-2037" r="-889" b="-14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AutoShape 10"/>
              <p:cNvSpPr>
                <a:spLocks noChangeArrowheads="1"/>
              </p:cNvSpPr>
              <p:nvPr/>
            </p:nvSpPr>
            <p:spPr bwMode="auto">
              <a:xfrm>
                <a:off x="5605670" y="19338"/>
                <a:ext cx="3349487" cy="764568"/>
              </a:xfrm>
              <a:prstGeom prst="wedgeRectCallout">
                <a:avLst>
                  <a:gd name="adj1" fmla="val 27986"/>
                  <a:gd name="adj2" fmla="val 449213"/>
                </a:avLst>
              </a:prstGeom>
              <a:solidFill>
                <a:srgbClr val="FFFFCC"/>
              </a:solidFill>
              <a:ln w="9525">
                <a:solidFill>
                  <a:schemeClr val="accent1"/>
                </a:solidFill>
                <a:miter lim="800000"/>
                <a:headEnd/>
                <a:tailEnd/>
              </a:ln>
              <a:effectLst/>
            </p:spPr>
            <p:txBody>
              <a:bodyPr/>
              <a:lstStyle/>
              <a:p>
                <a:pPr algn="ctr"/>
                <a14:m>
                  <m:oMathPara xmlns:m="http://schemas.openxmlformats.org/officeDocument/2006/math">
                    <m:oMathParaPr>
                      <m:jc m:val="centerGroup"/>
                    </m:oMathParaPr>
                    <m:oMath xmlns:m="http://schemas.openxmlformats.org/officeDocument/2006/math">
                      <m:r>
                        <a:rPr lang="en-US" sz="900" i="1" dirty="0" smtClean="0">
                          <a:solidFill>
                            <a:srgbClr val="FF0000"/>
                          </a:solidFill>
                          <a:latin typeface="Cambria Math" panose="02040503050406030204" pitchFamily="18" charset="0"/>
                        </a:rPr>
                        <m:t>𝑥</m:t>
                      </m:r>
                      <m:r>
                        <a:rPr lang="en-US" sz="900" i="1" baseline="-25000" dirty="0">
                          <a:solidFill>
                            <a:srgbClr val="FF0000"/>
                          </a:solidFill>
                          <a:latin typeface="Cambria Math" panose="02040503050406030204" pitchFamily="18" charset="0"/>
                        </a:rPr>
                        <m:t>1</m:t>
                      </m:r>
                      <m:r>
                        <a:rPr lang="en-US" sz="900" i="1" dirty="0">
                          <a:latin typeface="Cambria Math" panose="02040503050406030204" pitchFamily="18" charset="0"/>
                        </a:rPr>
                        <m:t>𝑥</m:t>
                      </m:r>
                      <m:r>
                        <a:rPr lang="en-US" sz="900" i="1" baseline="-25000" dirty="0">
                          <a:latin typeface="Cambria Math" panose="02040503050406030204" pitchFamily="18" charset="0"/>
                        </a:rPr>
                        <m:t>3</m:t>
                      </m:r>
                      <m:r>
                        <a:rPr lang="en-US" sz="900" i="1" dirty="0">
                          <a:latin typeface="Cambria Math" panose="02040503050406030204" pitchFamily="18" charset="0"/>
                        </a:rPr>
                        <m:t> (001) = </m:t>
                      </m:r>
                      <m:r>
                        <a:rPr lang="en-US" sz="900" i="1" dirty="0">
                          <a:solidFill>
                            <a:srgbClr val="FF0000"/>
                          </a:solidFill>
                          <a:latin typeface="Cambria Math" panose="02040503050406030204" pitchFamily="18" charset="0"/>
                        </a:rPr>
                        <m:t>𝑥</m:t>
                      </m:r>
                      <m:r>
                        <a:rPr lang="en-US" sz="900" i="1" baseline="-25000" dirty="0">
                          <a:solidFill>
                            <a:srgbClr val="FF0000"/>
                          </a:solidFill>
                          <a:latin typeface="Cambria Math" panose="02040503050406030204" pitchFamily="18" charset="0"/>
                        </a:rPr>
                        <m:t>1</m:t>
                      </m:r>
                      <m:r>
                        <a:rPr lang="en-US" sz="900" i="1" dirty="0">
                          <a:latin typeface="Cambria Math" panose="02040503050406030204" pitchFamily="18" charset="0"/>
                        </a:rPr>
                        <m:t>𝑥</m:t>
                      </m:r>
                      <m:r>
                        <a:rPr lang="en-US" sz="900" i="1" baseline="-25000" dirty="0">
                          <a:latin typeface="Cambria Math" panose="02040503050406030204" pitchFamily="18" charset="0"/>
                        </a:rPr>
                        <m:t>3</m:t>
                      </m:r>
                      <m:r>
                        <a:rPr lang="en-US" sz="900" i="1" dirty="0">
                          <a:latin typeface="Cambria Math" panose="02040503050406030204" pitchFamily="18" charset="0"/>
                        </a:rPr>
                        <m:t> (011) = 1             </m:t>
                      </m:r>
                    </m:oMath>
                  </m:oMathPara>
                </a14:m>
                <a:endParaRPr lang="en-US" sz="900" dirty="0"/>
              </a:p>
              <a:p>
                <a:pPr algn="ctr"/>
                <a14:m>
                  <m:oMathPara xmlns:m="http://schemas.openxmlformats.org/officeDocument/2006/math">
                    <m:oMathParaPr>
                      <m:jc m:val="centerGroup"/>
                    </m:oMathParaPr>
                    <m:oMath xmlns:m="http://schemas.openxmlformats.org/officeDocument/2006/math">
                      <m:r>
                        <a:rPr lang="en-US" sz="900" i="1" dirty="0" smtClean="0">
                          <a:solidFill>
                            <a:srgbClr val="FF0000"/>
                          </a:solidFill>
                          <a:latin typeface="Cambria Math" panose="02040503050406030204" pitchFamily="18" charset="0"/>
                        </a:rPr>
                        <m:t>𝑥</m:t>
                      </m:r>
                      <m:r>
                        <a:rPr lang="en-US" sz="900" i="1" baseline="-25000" dirty="0" smtClean="0">
                          <a:solidFill>
                            <a:srgbClr val="FF0000"/>
                          </a:solidFill>
                          <a:latin typeface="Cambria Math" panose="02040503050406030204" pitchFamily="18" charset="0"/>
                        </a:rPr>
                        <m:t>1</m:t>
                      </m:r>
                      <m:r>
                        <a:rPr lang="en-US" sz="900" i="1" dirty="0" smtClean="0">
                          <a:latin typeface="Cambria Math" panose="02040503050406030204" pitchFamily="18" charset="0"/>
                        </a:rPr>
                        <m:t> (001) = </m:t>
                      </m:r>
                      <m:r>
                        <a:rPr lang="en-US" sz="900" i="1" dirty="0" smtClean="0">
                          <a:solidFill>
                            <a:srgbClr val="FF0000"/>
                          </a:solidFill>
                          <a:latin typeface="Cambria Math" panose="02040503050406030204" pitchFamily="18" charset="0"/>
                        </a:rPr>
                        <m:t> </m:t>
                      </m:r>
                      <m:r>
                        <a:rPr lang="en-US" sz="900" i="1" dirty="0" smtClean="0">
                          <a:solidFill>
                            <a:srgbClr val="FF0000"/>
                          </a:solidFill>
                          <a:latin typeface="Cambria Math" panose="02040503050406030204" pitchFamily="18" charset="0"/>
                        </a:rPr>
                        <m:t>𝑥</m:t>
                      </m:r>
                      <m:r>
                        <a:rPr lang="en-US" sz="900" i="1" baseline="-25000" dirty="0" smtClean="0">
                          <a:solidFill>
                            <a:srgbClr val="FF0000"/>
                          </a:solidFill>
                          <a:latin typeface="Cambria Math" panose="02040503050406030204" pitchFamily="18" charset="0"/>
                        </a:rPr>
                        <m:t>1</m:t>
                      </m:r>
                      <m:r>
                        <a:rPr lang="en-US" sz="900" i="1" dirty="0" smtClean="0">
                          <a:latin typeface="Cambria Math" panose="02040503050406030204" pitchFamily="18" charset="0"/>
                        </a:rPr>
                        <m:t> (011) = 1 ;    </m:t>
                      </m:r>
                      <m:r>
                        <a:rPr lang="en-US" sz="900" i="1" dirty="0" smtClean="0">
                          <a:latin typeface="Cambria Math" panose="02040503050406030204" pitchFamily="18" charset="0"/>
                        </a:rPr>
                        <m:t>𝑥</m:t>
                      </m:r>
                      <m:r>
                        <a:rPr lang="en-US" sz="900" i="1" baseline="-25000" dirty="0" smtClean="0">
                          <a:latin typeface="Cambria Math" panose="02040503050406030204" pitchFamily="18" charset="0"/>
                        </a:rPr>
                        <m:t>3</m:t>
                      </m:r>
                      <m:r>
                        <a:rPr lang="en-US" sz="900" i="1" dirty="0" smtClean="0">
                          <a:latin typeface="Cambria Math" panose="02040503050406030204" pitchFamily="18" charset="0"/>
                        </a:rPr>
                        <m:t> (001) = </m:t>
                      </m:r>
                      <m:r>
                        <a:rPr lang="en-US" sz="900" i="1" dirty="0" smtClean="0">
                          <a:latin typeface="Cambria Math" panose="02040503050406030204" pitchFamily="18" charset="0"/>
                        </a:rPr>
                        <m:t>𝑥</m:t>
                      </m:r>
                      <m:r>
                        <a:rPr lang="en-US" sz="900" i="1" baseline="-25000" dirty="0" smtClean="0">
                          <a:latin typeface="Cambria Math" panose="02040503050406030204" pitchFamily="18" charset="0"/>
                        </a:rPr>
                        <m:t>3</m:t>
                      </m:r>
                      <m:r>
                        <a:rPr lang="en-US" sz="900" i="1" dirty="0" smtClean="0">
                          <a:latin typeface="Cambria Math" panose="02040503050406030204" pitchFamily="18" charset="0"/>
                        </a:rPr>
                        <m:t> (011) = 1</m:t>
                      </m:r>
                    </m:oMath>
                  </m:oMathPara>
                </a14:m>
                <a:endParaRPr lang="en-US" sz="900" dirty="0"/>
              </a:p>
              <a:p>
                <a:pPr algn="ctr"/>
                <a14:m>
                  <m:oMathPara xmlns:m="http://schemas.openxmlformats.org/officeDocument/2006/math">
                    <m:oMathParaPr>
                      <m:jc m:val="centerGroup"/>
                    </m:oMathParaPr>
                    <m:oMath xmlns:m="http://schemas.openxmlformats.org/officeDocument/2006/math">
                      <m:r>
                        <m:rPr>
                          <m:sty m:val="p"/>
                        </m:rPr>
                        <a:rPr lang="el-GR" sz="900" i="0" dirty="0" smtClean="0">
                          <a:latin typeface="Cambria Math" panose="02040503050406030204" pitchFamily="18" charset="0"/>
                        </a:rPr>
                        <m:t>Φ</m:t>
                      </m:r>
                      <m:r>
                        <a:rPr lang="en-US" sz="900" i="1" dirty="0" smtClean="0">
                          <a:latin typeface="Cambria Math" panose="02040503050406030204" pitchFamily="18" charset="0"/>
                        </a:rPr>
                        <m:t> (001) = </m:t>
                      </m:r>
                      <m:r>
                        <m:rPr>
                          <m:sty m:val="p"/>
                        </m:rPr>
                        <a:rPr lang="el-GR" sz="900" i="0" dirty="0" smtClean="0">
                          <a:latin typeface="Cambria Math" panose="02040503050406030204" pitchFamily="18" charset="0"/>
                        </a:rPr>
                        <m:t>Φ</m:t>
                      </m:r>
                      <m:r>
                        <a:rPr lang="en-US" sz="900" i="1" dirty="0" smtClean="0">
                          <a:latin typeface="Cambria Math" panose="02040503050406030204" pitchFamily="18" charset="0"/>
                        </a:rPr>
                        <m:t> (011) = 1</m:t>
                      </m:r>
                    </m:oMath>
                  </m:oMathPara>
                </a14:m>
                <a:endParaRPr lang="en-US" sz="900" dirty="0"/>
              </a:p>
              <a:p>
                <a:pPr algn="ctr"/>
                <a:r>
                  <a:rPr lang="en-US" sz="1050" dirty="0">
                    <a:latin typeface="+mj-lt"/>
                  </a:rPr>
                  <a:t>If any other variables appears in the monomial, it’s evaluation on </a:t>
                </a:r>
                <a14:m>
                  <m:oMath xmlns:m="http://schemas.openxmlformats.org/officeDocument/2006/math">
                    <m:r>
                      <a:rPr lang="en-US" sz="1050" i="1" dirty="0" smtClean="0">
                        <a:latin typeface="Cambria Math" panose="02040503050406030204" pitchFamily="18" charset="0"/>
                      </a:rPr>
                      <m:t>𝑥</m:t>
                    </m:r>
                    <m:r>
                      <a:rPr lang="en-US" sz="1050" i="1" dirty="0" smtClean="0">
                        <a:latin typeface="Cambria Math" panose="02040503050406030204" pitchFamily="18" charset="0"/>
                      </a:rPr>
                      <m:t>, </m:t>
                    </m:r>
                    <m:r>
                      <a:rPr lang="en-US" sz="1050" i="1" dirty="0" smtClean="0">
                        <a:latin typeface="Cambria Math" panose="02040503050406030204" pitchFamily="18" charset="0"/>
                      </a:rPr>
                      <m:t>𝑧</m:t>
                    </m:r>
                    <m:r>
                      <a:rPr lang="en-US" sz="1050" i="1" dirty="0" smtClean="0">
                        <a:latin typeface="Cambria Math" panose="02040503050406030204" pitchFamily="18" charset="0"/>
                      </a:rPr>
                      <m:t> </m:t>
                    </m:r>
                  </m:oMath>
                </a14:m>
                <a:r>
                  <a:rPr lang="en-US" sz="1050" dirty="0">
                    <a:latin typeface="+mj-lt"/>
                  </a:rPr>
                  <a:t>will be different.</a:t>
                </a:r>
              </a:p>
              <a:p>
                <a:pPr algn="ctr"/>
                <a:endParaRPr lang="en-US" sz="1050" dirty="0"/>
              </a:p>
              <a:p>
                <a:pPr algn="ctr"/>
                <a:endParaRPr lang="en-US" sz="1050" dirty="0"/>
              </a:p>
            </p:txBody>
          </p:sp>
        </mc:Choice>
        <mc:Fallback xmlns="">
          <p:sp>
            <p:nvSpPr>
              <p:cNvPr id="12" name="AutoShape 10"/>
              <p:cNvSpPr>
                <a:spLocks noRot="1" noChangeAspect="1" noMove="1" noResize="1" noEditPoints="1" noAdjustHandles="1" noChangeArrowheads="1" noChangeShapeType="1" noTextEdit="1"/>
              </p:cNvSpPr>
              <p:nvPr/>
            </p:nvSpPr>
            <p:spPr bwMode="auto">
              <a:xfrm>
                <a:off x="5605670" y="19338"/>
                <a:ext cx="3349487" cy="764568"/>
              </a:xfrm>
              <a:prstGeom prst="wedgeRectCallout">
                <a:avLst>
                  <a:gd name="adj1" fmla="val 27986"/>
                  <a:gd name="adj2" fmla="val 449213"/>
                </a:avLst>
              </a:prstGeom>
              <a:blipFill>
                <a:blip r:embed="rId4"/>
                <a:stretch>
                  <a:fillRect/>
                </a:stretch>
              </a:blipFill>
              <a:ln w="9525">
                <a:solidFill>
                  <a:schemeClr val="accent1"/>
                </a:solid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Object 7">
                <a:extLst>
                  <a:ext uri="{FF2B5EF4-FFF2-40B4-BE49-F238E27FC236}">
                    <a16:creationId xmlns:a16="http://schemas.microsoft.com/office/drawing/2014/main" id="{479F108C-CD77-42B4-A6A1-2CF7FB9A9829}"/>
                  </a:ext>
                </a:extLst>
              </p:cNvPr>
              <p:cNvSpPr txBox="1"/>
              <p:nvPr/>
            </p:nvSpPr>
            <p:spPr bwMode="auto">
              <a:xfrm>
                <a:off x="-696790" y="701813"/>
                <a:ext cx="6184209" cy="781362"/>
              </a:xfrm>
              <a:prstGeom prst="rect">
                <a:avLst/>
              </a:prstGeom>
              <a:noFill/>
              <a:ln>
                <a:noFill/>
              </a:ln>
              <a:effectLst/>
            </p:spPr>
            <p:txBody>
              <a:bodyPr>
                <a:noAutofit/>
              </a:bodyPr>
              <a:lstStyle/>
              <a:p>
                <a:pPr/>
                <a14:m>
                  <m:oMathPara xmlns:m="http://schemas.openxmlformats.org/officeDocument/2006/math">
                    <m:oMathParaPr>
                      <m:jc m:val="centerGroup"/>
                    </m:oMathParaPr>
                    <m:oMath xmlns:m="http://schemas.openxmlformats.org/officeDocument/2006/math">
                      <m:r>
                        <a:rPr lang="en-US" sz="2000" i="1" smtClean="0">
                          <a:solidFill>
                            <a:srgbClr val="000000"/>
                          </a:solidFill>
                          <a:latin typeface="Cambria Math" panose="02040503050406030204" pitchFamily="18" charset="0"/>
                        </a:rPr>
                        <m:t>                   </m:t>
                      </m:r>
                      <m:r>
                        <a:rPr lang="en-US" sz="2000" i="1" dirty="0" smtClean="0">
                          <a:solidFill>
                            <a:srgbClr val="000000"/>
                          </a:solidFill>
                          <a:latin typeface="Cambria Math" panose="02040503050406030204" pitchFamily="18" charset="0"/>
                        </a:rPr>
                        <m:t>𝑓</m:t>
                      </m:r>
                      <m:r>
                        <a:rPr lang="en-US" sz="2000" i="1" dirty="0" smtClean="0">
                          <a:solidFill>
                            <a:srgbClr val="000000"/>
                          </a:solidFill>
                          <a:latin typeface="Cambria Math" panose="02040503050406030204" pitchFamily="18" charset="0"/>
                        </a:rPr>
                        <m:t>(</m:t>
                      </m:r>
                      <m:r>
                        <a:rPr lang="en-US" sz="2000" i="1" dirty="0" smtClean="0">
                          <a:solidFill>
                            <a:srgbClr val="000000"/>
                          </a:solidFill>
                          <a:latin typeface="Cambria Math" panose="02040503050406030204" pitchFamily="18" charset="0"/>
                        </a:rPr>
                        <m:t>𝑥</m:t>
                      </m:r>
                      <m:r>
                        <a:rPr lang="en-US" sz="2000" i="1" dirty="0" smtClean="0">
                          <a:solidFill>
                            <a:srgbClr val="000000"/>
                          </a:solidFill>
                          <a:latin typeface="Cambria Math" panose="02040503050406030204" pitchFamily="18" charset="0"/>
                        </a:rPr>
                        <m:t>) =</m:t>
                      </m:r>
                      <m:r>
                        <a:rPr lang="en-US" sz="2000" b="0" i="1" dirty="0" smtClean="0">
                          <a:solidFill>
                            <a:srgbClr val="000000"/>
                          </a:solidFill>
                          <a:latin typeface="Cambria Math" panose="02040503050406030204" pitchFamily="18" charset="0"/>
                        </a:rPr>
                        <m:t>𝑠𝑔𝑛</m:t>
                      </m:r>
                      <m:r>
                        <a:rPr lang="en-US" sz="2000" b="0" i="1" dirty="0" smtClean="0">
                          <a:solidFill>
                            <a:srgbClr val="000000"/>
                          </a:solidFill>
                          <a:latin typeface="Cambria Math" panose="02040503050406030204" pitchFamily="18" charset="0"/>
                        </a:rPr>
                        <m:t>(</m:t>
                      </m:r>
                      <m:nary>
                        <m:naryPr>
                          <m:chr m:val="∑"/>
                          <m:supHide m:val="on"/>
                          <m:ctrlPr>
                            <a:rPr lang="en-US" sz="2000" b="0" i="1" dirty="0" smtClean="0">
                              <a:solidFill>
                                <a:srgbClr val="000000"/>
                              </a:solidFill>
                              <a:latin typeface="Cambria Math" panose="02040503050406030204" pitchFamily="18" charset="0"/>
                            </a:rPr>
                          </m:ctrlPr>
                        </m:naryPr>
                        <m:sub>
                          <m:r>
                            <a:rPr lang="en-US" sz="2000" b="0" i="1" dirty="0" smtClean="0">
                              <a:solidFill>
                                <a:srgbClr val="000000"/>
                              </a:solidFill>
                              <a:latin typeface="Cambria Math" panose="02040503050406030204" pitchFamily="18" charset="0"/>
                            </a:rPr>
                            <m:t>𝑧</m:t>
                          </m:r>
                          <m:r>
                            <a:rPr lang="en-US" sz="2000" b="0" i="1" dirty="0" smtClean="0">
                              <a:solidFill>
                                <a:srgbClr val="000000"/>
                              </a:solidFill>
                              <a:latin typeface="Cambria Math" panose="02040503050406030204" pitchFamily="18" charset="0"/>
                            </a:rPr>
                            <m:t>∈</m:t>
                          </m:r>
                          <m:r>
                            <a:rPr lang="en-US" sz="2000" b="0" i="1" dirty="0" smtClean="0">
                              <a:solidFill>
                                <a:srgbClr val="000000"/>
                              </a:solidFill>
                              <a:latin typeface="Cambria Math" panose="02040503050406030204" pitchFamily="18" charset="0"/>
                            </a:rPr>
                            <m:t>𝑀</m:t>
                          </m:r>
                        </m:sub>
                        <m:sup/>
                        <m:e>
                          <m:r>
                            <a:rPr lang="en-US" sz="2000" b="0" i="1" dirty="0" smtClean="0">
                              <a:solidFill>
                                <a:srgbClr val="000000"/>
                              </a:solidFill>
                              <a:latin typeface="Cambria Math" panose="02040503050406030204" pitchFamily="18" charset="0"/>
                            </a:rPr>
                            <m:t>𝑆</m:t>
                          </m:r>
                          <m:d>
                            <m:dPr>
                              <m:ctrlPr>
                                <a:rPr lang="en-US" sz="2000" b="0" i="1" dirty="0" smtClean="0">
                                  <a:solidFill>
                                    <a:srgbClr val="000000"/>
                                  </a:solidFill>
                                  <a:latin typeface="Cambria Math" panose="02040503050406030204" pitchFamily="18" charset="0"/>
                                </a:rPr>
                              </m:ctrlPr>
                            </m:dPr>
                            <m:e>
                              <m:r>
                                <a:rPr lang="en-US" sz="2000" b="0" i="1" dirty="0" smtClean="0">
                                  <a:solidFill>
                                    <a:srgbClr val="000000"/>
                                  </a:solidFill>
                                  <a:latin typeface="Cambria Math" panose="02040503050406030204" pitchFamily="18" charset="0"/>
                                </a:rPr>
                                <m:t>𝑧</m:t>
                              </m:r>
                            </m:e>
                          </m:d>
                          <m:r>
                            <a:rPr lang="en-US" sz="2000" b="0" i="1" dirty="0" smtClean="0">
                              <a:solidFill>
                                <a:srgbClr val="000000"/>
                              </a:solidFill>
                              <a:latin typeface="Cambria Math" panose="02040503050406030204" pitchFamily="18" charset="0"/>
                            </a:rPr>
                            <m:t>𝐾</m:t>
                          </m:r>
                          <m:d>
                            <m:dPr>
                              <m:ctrlPr>
                                <a:rPr lang="en-US" sz="2000" b="0" i="1" dirty="0" smtClean="0">
                                  <a:solidFill>
                                    <a:srgbClr val="000000"/>
                                  </a:solidFill>
                                  <a:latin typeface="Cambria Math" panose="02040503050406030204" pitchFamily="18" charset="0"/>
                                </a:rPr>
                              </m:ctrlPr>
                            </m:dPr>
                            <m:e>
                              <m:r>
                                <a:rPr lang="en-US" sz="2000" b="0" i="1" dirty="0" smtClean="0">
                                  <a:solidFill>
                                    <a:srgbClr val="000000"/>
                                  </a:solidFill>
                                  <a:latin typeface="Cambria Math" panose="02040503050406030204" pitchFamily="18" charset="0"/>
                                </a:rPr>
                                <m:t>𝑥</m:t>
                              </m:r>
                              <m:r>
                                <a:rPr lang="en-US" sz="2000" b="0" i="1" dirty="0" smtClean="0">
                                  <a:solidFill>
                                    <a:srgbClr val="000000"/>
                                  </a:solidFill>
                                  <a:latin typeface="Cambria Math" panose="02040503050406030204" pitchFamily="18" charset="0"/>
                                </a:rPr>
                                <m:t>,</m:t>
                              </m:r>
                              <m:r>
                                <a:rPr lang="en-US" sz="2000" b="0" i="1" dirty="0" smtClean="0">
                                  <a:solidFill>
                                    <a:srgbClr val="000000"/>
                                  </a:solidFill>
                                  <a:latin typeface="Cambria Math" panose="02040503050406030204" pitchFamily="18" charset="0"/>
                                </a:rPr>
                                <m:t>𝑧</m:t>
                              </m:r>
                            </m:e>
                          </m:d>
                        </m:e>
                      </m:nary>
                      <m:r>
                        <a:rPr lang="en-US" sz="2000" b="0" i="1" dirty="0" smtClean="0">
                          <a:solidFill>
                            <a:srgbClr val="000000"/>
                          </a:solidFill>
                          <a:latin typeface="Cambria Math" panose="02040503050406030204" pitchFamily="18" charset="0"/>
                        </a:rPr>
                        <m:t>)</m:t>
                      </m:r>
                    </m:oMath>
                  </m:oMathPara>
                </a14:m>
                <a:endParaRPr lang="en-US" sz="2000" dirty="0"/>
              </a:p>
            </p:txBody>
          </p:sp>
        </mc:Choice>
        <mc:Fallback xmlns="">
          <p:sp>
            <p:nvSpPr>
              <p:cNvPr id="11" name="Object 7">
                <a:extLst>
                  <a:ext uri="{FF2B5EF4-FFF2-40B4-BE49-F238E27FC236}">
                    <a16:creationId xmlns:a16="http://schemas.microsoft.com/office/drawing/2014/main" id="{479F108C-CD77-42B4-A6A1-2CF7FB9A9829}"/>
                  </a:ext>
                </a:extLst>
              </p:cNvPr>
              <p:cNvSpPr txBox="1">
                <a:spLocks noRot="1" noChangeAspect="1" noMove="1" noResize="1" noEditPoints="1" noAdjustHandles="1" noChangeArrowheads="1" noChangeShapeType="1" noTextEdit="1"/>
              </p:cNvSpPr>
              <p:nvPr/>
            </p:nvSpPr>
            <p:spPr bwMode="auto">
              <a:xfrm>
                <a:off x="-696790" y="701813"/>
                <a:ext cx="6184209" cy="781362"/>
              </a:xfrm>
              <a:prstGeom prst="rect">
                <a:avLst/>
              </a:prstGeom>
              <a:blipFill>
                <a:blip r:embed="rId5"/>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E69E71A6-0533-4083-ACC0-ACD9146C19B3}"/>
                  </a:ext>
                </a:extLst>
              </p:cNvPr>
              <p:cNvSpPr txBox="1"/>
              <p:nvPr/>
            </p:nvSpPr>
            <p:spPr>
              <a:xfrm>
                <a:off x="4219950" y="717720"/>
                <a:ext cx="4006506" cy="7645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𝐾</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𝑧</m:t>
                          </m:r>
                        </m:e>
                      </m:d>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𝐼</m:t>
                          </m:r>
                        </m:sub>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𝑖</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𝑧</m:t>
                              </m:r>
                            </m:e>
                          </m:d>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 </m:t>
                          </m:r>
                        </m:e>
                      </m:nary>
                    </m:oMath>
                  </m:oMathPara>
                </a14:m>
                <a:endParaRPr lang="en-US" dirty="0"/>
              </a:p>
            </p:txBody>
          </p:sp>
        </mc:Choice>
        <mc:Fallback xmlns="">
          <p:sp>
            <p:nvSpPr>
              <p:cNvPr id="13" name="TextBox 12">
                <a:extLst>
                  <a:ext uri="{FF2B5EF4-FFF2-40B4-BE49-F238E27FC236}">
                    <a16:creationId xmlns:a16="http://schemas.microsoft.com/office/drawing/2014/main" id="{E69E71A6-0533-4083-ACC0-ACD9146C19B3}"/>
                  </a:ext>
                </a:extLst>
              </p:cNvPr>
              <p:cNvSpPr txBox="1">
                <a:spLocks noRot="1" noChangeAspect="1" noMove="1" noResize="1" noEditPoints="1" noAdjustHandles="1" noChangeArrowheads="1" noChangeShapeType="1" noTextEdit="1"/>
              </p:cNvSpPr>
              <p:nvPr/>
            </p:nvSpPr>
            <p:spPr>
              <a:xfrm>
                <a:off x="4219950" y="717720"/>
                <a:ext cx="4006506" cy="764568"/>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AC539B98-5F10-4C99-81B0-2293C629C4C9}"/>
                  </a:ext>
                </a:extLst>
              </p:cNvPr>
              <p:cNvSpPr txBox="1"/>
              <p:nvPr/>
            </p:nvSpPr>
            <p:spPr>
              <a:xfrm>
                <a:off x="1735504" y="1867520"/>
                <a:ext cx="4006506" cy="7645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𝐾</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𝑧</m:t>
                          </m:r>
                        </m:e>
                      </m:d>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𝐼</m:t>
                          </m:r>
                        </m:sub>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𝑖</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𝑧</m:t>
                              </m:r>
                            </m:e>
                          </m:d>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𝑖</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𝑠𝑎𝑚𝑒</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𝑧</m:t>
                              </m:r>
                              <m:r>
                                <a:rPr lang="en-US" b="0" i="1" smtClean="0">
                                  <a:latin typeface="Cambria Math" panose="02040503050406030204" pitchFamily="18" charset="0"/>
                                </a:rPr>
                                <m:t>)</m:t>
                              </m:r>
                            </m:sup>
                          </m:sSup>
                          <m:r>
                            <a:rPr lang="en-US" b="0" i="1" smtClean="0">
                              <a:latin typeface="Cambria Math" panose="02040503050406030204" pitchFamily="18" charset="0"/>
                            </a:rPr>
                            <m:t> </m:t>
                          </m:r>
                        </m:e>
                      </m:nary>
                    </m:oMath>
                  </m:oMathPara>
                </a14:m>
                <a:endParaRPr lang="en-US" dirty="0"/>
              </a:p>
            </p:txBody>
          </p:sp>
        </mc:Choice>
        <mc:Fallback xmlns="">
          <p:sp>
            <p:nvSpPr>
              <p:cNvPr id="14" name="TextBox 13">
                <a:extLst>
                  <a:ext uri="{FF2B5EF4-FFF2-40B4-BE49-F238E27FC236}">
                    <a16:creationId xmlns:a16="http://schemas.microsoft.com/office/drawing/2014/main" id="{AC539B98-5F10-4C99-81B0-2293C629C4C9}"/>
                  </a:ext>
                </a:extLst>
              </p:cNvPr>
              <p:cNvSpPr txBox="1">
                <a:spLocks noRot="1" noChangeAspect="1" noMove="1" noResize="1" noEditPoints="1" noAdjustHandles="1" noChangeArrowheads="1" noChangeShapeType="1" noTextEdit="1"/>
              </p:cNvSpPr>
              <p:nvPr/>
            </p:nvSpPr>
            <p:spPr>
              <a:xfrm>
                <a:off x="1735504" y="1867520"/>
                <a:ext cx="4006506" cy="764568"/>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Object 7">
                <a:extLst>
                  <a:ext uri="{FF2B5EF4-FFF2-40B4-BE49-F238E27FC236}">
                    <a16:creationId xmlns:a16="http://schemas.microsoft.com/office/drawing/2014/main" id="{B81D5F2C-7C71-41F1-AC3A-E03A816F3C6E}"/>
                  </a:ext>
                </a:extLst>
              </p:cNvPr>
              <p:cNvSpPr txBox="1"/>
              <p:nvPr/>
            </p:nvSpPr>
            <p:spPr bwMode="auto">
              <a:xfrm>
                <a:off x="0" y="2728190"/>
                <a:ext cx="6184209" cy="781362"/>
              </a:xfrm>
              <a:prstGeom prst="rect">
                <a:avLst/>
              </a:prstGeom>
              <a:noFill/>
              <a:ln>
                <a:noFill/>
              </a:ln>
              <a:effectLst/>
            </p:spPr>
            <p:txBody>
              <a:bodyPr>
                <a:noAutofit/>
              </a:bodyPr>
              <a:lstStyle/>
              <a:p>
                <a:pPr/>
                <a14:m>
                  <m:oMathPara xmlns:m="http://schemas.openxmlformats.org/officeDocument/2006/math">
                    <m:oMathParaPr>
                      <m:jc m:val="centerGroup"/>
                    </m:oMathParaPr>
                    <m:oMath xmlns:m="http://schemas.openxmlformats.org/officeDocument/2006/math">
                      <m:r>
                        <a:rPr lang="en-US" sz="2000" i="1" smtClean="0">
                          <a:solidFill>
                            <a:srgbClr val="000000"/>
                          </a:solidFill>
                          <a:latin typeface="Cambria Math" panose="02040503050406030204" pitchFamily="18" charset="0"/>
                        </a:rPr>
                        <m:t>                   </m:t>
                      </m:r>
                      <m:r>
                        <a:rPr lang="en-US" sz="2000" i="1" dirty="0" smtClean="0">
                          <a:solidFill>
                            <a:srgbClr val="000000"/>
                          </a:solidFill>
                          <a:latin typeface="Cambria Math" panose="02040503050406030204" pitchFamily="18" charset="0"/>
                        </a:rPr>
                        <m:t>𝑓</m:t>
                      </m:r>
                      <m:r>
                        <a:rPr lang="en-US" sz="2000" i="1" dirty="0" smtClean="0">
                          <a:solidFill>
                            <a:srgbClr val="000000"/>
                          </a:solidFill>
                          <a:latin typeface="Cambria Math" panose="02040503050406030204" pitchFamily="18" charset="0"/>
                        </a:rPr>
                        <m:t>(</m:t>
                      </m:r>
                      <m:r>
                        <a:rPr lang="en-US" sz="2000" i="1" dirty="0" smtClean="0">
                          <a:solidFill>
                            <a:srgbClr val="000000"/>
                          </a:solidFill>
                          <a:latin typeface="Cambria Math" panose="02040503050406030204" pitchFamily="18" charset="0"/>
                        </a:rPr>
                        <m:t>𝑥</m:t>
                      </m:r>
                      <m:r>
                        <a:rPr lang="en-US" sz="2000" i="1" dirty="0" smtClean="0">
                          <a:solidFill>
                            <a:srgbClr val="000000"/>
                          </a:solidFill>
                          <a:latin typeface="Cambria Math" panose="02040503050406030204" pitchFamily="18" charset="0"/>
                        </a:rPr>
                        <m:t>) =</m:t>
                      </m:r>
                      <m:r>
                        <a:rPr lang="en-US" sz="2000" b="0" i="1" dirty="0" smtClean="0">
                          <a:solidFill>
                            <a:srgbClr val="000000"/>
                          </a:solidFill>
                          <a:latin typeface="Cambria Math" panose="02040503050406030204" pitchFamily="18" charset="0"/>
                        </a:rPr>
                        <m:t>𝑠𝑔𝑛</m:t>
                      </m:r>
                      <m:r>
                        <a:rPr lang="en-US" sz="2000" b="0" i="1" dirty="0" smtClean="0">
                          <a:solidFill>
                            <a:srgbClr val="000000"/>
                          </a:solidFill>
                          <a:latin typeface="Cambria Math" panose="02040503050406030204" pitchFamily="18" charset="0"/>
                        </a:rPr>
                        <m:t>(</m:t>
                      </m:r>
                      <m:nary>
                        <m:naryPr>
                          <m:chr m:val="∑"/>
                          <m:supHide m:val="on"/>
                          <m:ctrlPr>
                            <a:rPr lang="en-US" sz="2000" b="0" i="1" dirty="0" smtClean="0">
                              <a:solidFill>
                                <a:srgbClr val="000000"/>
                              </a:solidFill>
                              <a:latin typeface="Cambria Math" panose="02040503050406030204" pitchFamily="18" charset="0"/>
                            </a:rPr>
                          </m:ctrlPr>
                        </m:naryPr>
                        <m:sub>
                          <m:r>
                            <a:rPr lang="en-US" sz="2000" b="0" i="1" dirty="0" smtClean="0">
                              <a:solidFill>
                                <a:srgbClr val="000000"/>
                              </a:solidFill>
                              <a:latin typeface="Cambria Math" panose="02040503050406030204" pitchFamily="18" charset="0"/>
                            </a:rPr>
                            <m:t>𝑧</m:t>
                          </m:r>
                          <m:r>
                            <a:rPr lang="en-US" sz="2000" b="0" i="1" dirty="0" smtClean="0">
                              <a:solidFill>
                                <a:srgbClr val="000000"/>
                              </a:solidFill>
                              <a:latin typeface="Cambria Math" panose="02040503050406030204" pitchFamily="18" charset="0"/>
                            </a:rPr>
                            <m:t>∈</m:t>
                          </m:r>
                          <m:r>
                            <a:rPr lang="en-US" sz="2000" b="0" i="1" dirty="0" smtClean="0">
                              <a:solidFill>
                                <a:srgbClr val="000000"/>
                              </a:solidFill>
                              <a:latin typeface="Cambria Math" panose="02040503050406030204" pitchFamily="18" charset="0"/>
                            </a:rPr>
                            <m:t>𝑀</m:t>
                          </m:r>
                        </m:sub>
                        <m:sup/>
                        <m:e>
                          <m:r>
                            <a:rPr lang="en-US" sz="2000" b="0" i="1" dirty="0" smtClean="0">
                              <a:solidFill>
                                <a:srgbClr val="000000"/>
                              </a:solidFill>
                              <a:latin typeface="Cambria Math" panose="02040503050406030204" pitchFamily="18" charset="0"/>
                            </a:rPr>
                            <m:t>𝑆</m:t>
                          </m:r>
                          <m:d>
                            <m:dPr>
                              <m:ctrlPr>
                                <a:rPr lang="en-US" sz="2000" b="0" i="1" dirty="0" smtClean="0">
                                  <a:solidFill>
                                    <a:srgbClr val="000000"/>
                                  </a:solidFill>
                                  <a:latin typeface="Cambria Math" panose="02040503050406030204" pitchFamily="18" charset="0"/>
                                </a:rPr>
                              </m:ctrlPr>
                            </m:dPr>
                            <m:e>
                              <m:r>
                                <a:rPr lang="en-US" sz="2000" b="0" i="1" dirty="0" smtClean="0">
                                  <a:solidFill>
                                    <a:srgbClr val="000000"/>
                                  </a:solidFill>
                                  <a:latin typeface="Cambria Math" panose="02040503050406030204" pitchFamily="18" charset="0"/>
                                </a:rPr>
                                <m:t>𝑧</m:t>
                              </m:r>
                            </m:e>
                          </m:d>
                          <m:sSup>
                            <m:sSupPr>
                              <m:ctrlPr>
                                <a:rPr lang="en-US" sz="2000" b="0" i="1" dirty="0" smtClean="0">
                                  <a:solidFill>
                                    <a:srgbClr val="000000"/>
                                  </a:solidFill>
                                  <a:latin typeface="Cambria Math" panose="02040503050406030204" pitchFamily="18" charset="0"/>
                                </a:rPr>
                              </m:ctrlPr>
                            </m:sSupPr>
                            <m:e>
                              <m:r>
                                <a:rPr lang="en-US" sz="2000" b="0" i="1" dirty="0" smtClean="0">
                                  <a:solidFill>
                                    <a:srgbClr val="000000"/>
                                  </a:solidFill>
                                  <a:latin typeface="Cambria Math" panose="02040503050406030204" pitchFamily="18" charset="0"/>
                                </a:rPr>
                                <m:t>(2</m:t>
                              </m:r>
                            </m:e>
                            <m:sup>
                              <m:r>
                                <a:rPr lang="en-US" sz="2000" b="0" i="1" dirty="0" smtClean="0">
                                  <a:solidFill>
                                    <a:srgbClr val="000000"/>
                                  </a:solidFill>
                                  <a:latin typeface="Cambria Math" panose="02040503050406030204" pitchFamily="18" charset="0"/>
                                </a:rPr>
                                <m:t>𝑠𝑎𝑚𝑒</m:t>
                              </m:r>
                              <m:r>
                                <a:rPr lang="en-US" sz="2000" b="0" i="1" dirty="0" smtClean="0">
                                  <a:solidFill>
                                    <a:srgbClr val="000000"/>
                                  </a:solidFill>
                                  <a:latin typeface="Cambria Math" panose="02040503050406030204" pitchFamily="18" charset="0"/>
                                </a:rPr>
                                <m:t>(</m:t>
                              </m:r>
                              <m:r>
                                <a:rPr lang="en-US" sz="2000" b="0" i="1" dirty="0" smtClean="0">
                                  <a:solidFill>
                                    <a:srgbClr val="000000"/>
                                  </a:solidFill>
                                  <a:latin typeface="Cambria Math" panose="02040503050406030204" pitchFamily="18" charset="0"/>
                                </a:rPr>
                                <m:t>𝑥</m:t>
                              </m:r>
                              <m:r>
                                <a:rPr lang="en-US" sz="2000" b="0" i="1" dirty="0" smtClean="0">
                                  <a:solidFill>
                                    <a:srgbClr val="000000"/>
                                  </a:solidFill>
                                  <a:latin typeface="Cambria Math" panose="02040503050406030204" pitchFamily="18" charset="0"/>
                                </a:rPr>
                                <m:t>,</m:t>
                              </m:r>
                              <m:r>
                                <a:rPr lang="en-US" sz="2000" b="0" i="1" dirty="0" smtClean="0">
                                  <a:solidFill>
                                    <a:srgbClr val="000000"/>
                                  </a:solidFill>
                                  <a:latin typeface="Cambria Math" panose="02040503050406030204" pitchFamily="18" charset="0"/>
                                </a:rPr>
                                <m:t>𝑧</m:t>
                              </m:r>
                              <m:r>
                                <a:rPr lang="en-US" sz="2000" b="0" i="1" dirty="0" smtClean="0">
                                  <a:solidFill>
                                    <a:srgbClr val="000000"/>
                                  </a:solidFill>
                                  <a:latin typeface="Cambria Math" panose="02040503050406030204" pitchFamily="18" charset="0"/>
                                </a:rPr>
                                <m:t>)</m:t>
                              </m:r>
                            </m:sup>
                          </m:sSup>
                          <m:r>
                            <a:rPr lang="en-US" sz="2000" b="0" i="1" dirty="0" smtClean="0">
                              <a:solidFill>
                                <a:srgbClr val="000000"/>
                              </a:solidFill>
                              <a:latin typeface="Cambria Math" panose="02040503050406030204" pitchFamily="18" charset="0"/>
                            </a:rPr>
                            <m:t>)</m:t>
                          </m:r>
                        </m:e>
                      </m:nary>
                      <m:r>
                        <a:rPr lang="en-US" sz="2000" b="0" i="1" dirty="0" smtClean="0">
                          <a:solidFill>
                            <a:srgbClr val="000000"/>
                          </a:solidFill>
                          <a:latin typeface="Cambria Math" panose="02040503050406030204" pitchFamily="18" charset="0"/>
                        </a:rPr>
                        <m:t>)</m:t>
                      </m:r>
                    </m:oMath>
                  </m:oMathPara>
                </a14:m>
                <a:endParaRPr lang="en-US" sz="2000" dirty="0"/>
              </a:p>
            </p:txBody>
          </p:sp>
        </mc:Choice>
        <mc:Fallback xmlns="">
          <p:sp>
            <p:nvSpPr>
              <p:cNvPr id="15" name="Object 7">
                <a:extLst>
                  <a:ext uri="{FF2B5EF4-FFF2-40B4-BE49-F238E27FC236}">
                    <a16:creationId xmlns:a16="http://schemas.microsoft.com/office/drawing/2014/main" id="{B81D5F2C-7C71-41F1-AC3A-E03A816F3C6E}"/>
                  </a:ext>
                </a:extLst>
              </p:cNvPr>
              <p:cNvSpPr txBox="1">
                <a:spLocks noRot="1" noChangeAspect="1" noMove="1" noResize="1" noEditPoints="1" noAdjustHandles="1" noChangeArrowheads="1" noChangeShapeType="1" noTextEdit="1"/>
              </p:cNvSpPr>
              <p:nvPr/>
            </p:nvSpPr>
            <p:spPr bwMode="auto">
              <a:xfrm>
                <a:off x="0" y="2728190"/>
                <a:ext cx="6184209" cy="781362"/>
              </a:xfrm>
              <a:prstGeom prst="rect">
                <a:avLst/>
              </a:prstGeom>
              <a:blipFill>
                <a:blip r:embed="rId8"/>
                <a:stretch>
                  <a:fillRect/>
                </a:stretch>
              </a:blipFill>
              <a:ln>
                <a:noFill/>
              </a:ln>
              <a:effectLst/>
            </p:spPr>
            <p:txBody>
              <a:bodyPr/>
              <a:lstStyle/>
              <a:p>
                <a:r>
                  <a:rPr lang="en-US">
                    <a:noFill/>
                  </a:rPr>
                  <a:t> </a:t>
                </a:r>
              </a:p>
            </p:txBody>
          </p:sp>
        </mc:Fallback>
      </mc:AlternateContent>
    </p:spTree>
    <p:extLst>
      <p:ext uri="{BB962C8B-B14F-4D97-AF65-F5344CB8AC3E}">
        <p14:creationId xmlns:p14="http://schemas.microsoft.com/office/powerpoint/2010/main" val="2416434548"/>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p:bldP spid="15"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A2905493-6D67-4EF5-97A2-470791B466C1}" type="slidenum">
              <a:rPr lang="en-US"/>
              <a:pPr/>
              <a:t>96</a:t>
            </a:fld>
            <a:endParaRPr lang="en-US"/>
          </a:p>
        </p:txBody>
      </p:sp>
      <p:sp>
        <p:nvSpPr>
          <p:cNvPr id="27653" name="Rectangle 5"/>
          <p:cNvSpPr>
            <a:spLocks noGrp="1" noChangeArrowheads="1"/>
          </p:cNvSpPr>
          <p:nvPr>
            <p:ph type="title"/>
          </p:nvPr>
        </p:nvSpPr>
        <p:spPr/>
        <p:txBody>
          <a:bodyPr/>
          <a:lstStyle/>
          <a:p>
            <a:r>
              <a:rPr lang="en-US" dirty="0"/>
              <a:t>Example </a:t>
            </a:r>
          </a:p>
        </p:txBody>
      </p:sp>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430464" y="1779104"/>
                <a:ext cx="8229600" cy="2814062"/>
              </a:xfrm>
            </p:spPr>
            <p:txBody>
              <a:bodyPr>
                <a:normAutofit fontScale="85000" lnSpcReduction="20000"/>
              </a:bodyPr>
              <a:lstStyle/>
              <a:p>
                <a:r>
                  <a:rPr lang="en-US" dirty="0"/>
                  <a:t>Take </a:t>
                </a:r>
                <a14:m>
                  <m:oMath xmlns:m="http://schemas.openxmlformats.org/officeDocument/2006/math">
                    <m:r>
                      <a:rPr lang="en-US" i="1" dirty="0" smtClean="0">
                        <a:latin typeface="Cambria Math" panose="02040503050406030204" pitchFamily="18" charset="0"/>
                      </a:rPr>
                      <m:t>𝑋</m:t>
                    </m:r>
                    <m:r>
                      <a:rPr lang="en-US"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𝑥</m:t>
                        </m:r>
                      </m:e>
                      <m:sub>
                        <m:r>
                          <a:rPr lang="en-US" i="1" dirty="0" smtClean="0">
                            <a:latin typeface="Cambria Math" panose="02040503050406030204" pitchFamily="18" charset="0"/>
                          </a:rPr>
                          <m:t>1</m:t>
                        </m:r>
                      </m:sub>
                    </m:sSub>
                    <m:r>
                      <a:rPr lang="en-US" i="1" dirty="0" smtClean="0">
                        <a:latin typeface="Cambria Math" panose="02040503050406030204" pitchFamily="18" charset="0"/>
                      </a:rPr>
                      <m:t>, </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𝑥</m:t>
                        </m:r>
                      </m:e>
                      <m:sub>
                        <m:r>
                          <a:rPr lang="en-US" i="1" dirty="0" smtClean="0">
                            <a:latin typeface="Cambria Math" panose="02040503050406030204" pitchFamily="18" charset="0"/>
                          </a:rPr>
                          <m:t>2</m:t>
                        </m:r>
                      </m:sub>
                    </m:sSub>
                    <m:r>
                      <a:rPr lang="en-US" i="1" dirty="0" smtClean="0">
                        <a:latin typeface="Cambria Math" panose="02040503050406030204" pitchFamily="18" charset="0"/>
                      </a:rPr>
                      <m:t>, </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𝑥</m:t>
                        </m:r>
                      </m:e>
                      <m:sub>
                        <m:r>
                          <a:rPr lang="en-US" i="1" dirty="0" smtClean="0">
                            <a:latin typeface="Cambria Math" panose="02040503050406030204" pitchFamily="18" charset="0"/>
                          </a:rPr>
                          <m:t>3</m:t>
                        </m:r>
                      </m:sub>
                    </m:sSub>
                    <m:r>
                      <a:rPr lang="en-US" i="1" dirty="0" smtClean="0">
                        <a:latin typeface="Cambria Math" panose="02040503050406030204" pitchFamily="18" charset="0"/>
                      </a:rPr>
                      <m:t>, </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𝑥</m:t>
                        </m:r>
                      </m:e>
                      <m:sub>
                        <m:r>
                          <a:rPr lang="en-US" i="1" dirty="0" smtClean="0">
                            <a:latin typeface="Cambria Math" panose="02040503050406030204" pitchFamily="18" charset="0"/>
                          </a:rPr>
                          <m:t>4</m:t>
                        </m:r>
                      </m:sub>
                    </m:sSub>
                    <m:r>
                      <a:rPr lang="en-US" i="1" dirty="0" smtClean="0">
                        <a:latin typeface="Cambria Math" panose="02040503050406030204" pitchFamily="18" charset="0"/>
                      </a:rPr>
                      <m:t>}</m:t>
                    </m:r>
                  </m:oMath>
                </a14:m>
                <a:endParaRPr lang="en-US" dirty="0"/>
              </a:p>
              <a:p>
                <a14:m>
                  <m:oMath xmlns:m="http://schemas.openxmlformats.org/officeDocument/2006/math">
                    <m:r>
                      <a:rPr lang="en-US" i="1" dirty="0" smtClean="0">
                        <a:latin typeface="Cambria Math" panose="02040503050406030204" pitchFamily="18" charset="0"/>
                      </a:rPr>
                      <m:t>𝐼</m:t>
                    </m:r>
                    <m:r>
                      <a:rPr lang="en-US" i="1" dirty="0" smtClean="0">
                        <a:latin typeface="Cambria Math" panose="02040503050406030204" pitchFamily="18" charset="0"/>
                      </a:rPr>
                      <m:t> = </m:t>
                    </m:r>
                  </m:oMath>
                </a14:m>
                <a:r>
                  <a:rPr lang="en-US" dirty="0"/>
                  <a:t>The space of all </a:t>
                </a:r>
                <a14:m>
                  <m:oMath xmlns:m="http://schemas.openxmlformats.org/officeDocument/2006/math">
                    <m:sSup>
                      <m:sSupPr>
                        <m:ctrlPr>
                          <a:rPr lang="en-US" b="0" i="1" dirty="0" smtClean="0">
                            <a:latin typeface="Cambria Math" panose="02040503050406030204" pitchFamily="18" charset="0"/>
                          </a:rPr>
                        </m:ctrlPr>
                      </m:sSupPr>
                      <m:e>
                        <m:r>
                          <a:rPr lang="en-US" i="1" dirty="0" smtClean="0">
                            <a:latin typeface="Cambria Math" panose="02040503050406030204" pitchFamily="18" charset="0"/>
                          </a:rPr>
                          <m:t>3</m:t>
                        </m:r>
                      </m:e>
                      <m:sup>
                        <m:r>
                          <a:rPr lang="en-US" i="1" dirty="0" smtClean="0">
                            <a:latin typeface="Cambria Math" panose="02040503050406030204" pitchFamily="18" charset="0"/>
                          </a:rPr>
                          <m:t>𝑛</m:t>
                        </m:r>
                      </m:sup>
                    </m:sSup>
                  </m:oMath>
                </a14:m>
                <a:r>
                  <a:rPr lang="en-US" dirty="0"/>
                  <a:t> monomials; </a:t>
                </a:r>
                <a14:m>
                  <m:oMath xmlns:m="http://schemas.openxmlformats.org/officeDocument/2006/math">
                    <m:r>
                      <a:rPr lang="en-US" i="1" dirty="0" smtClean="0">
                        <a:latin typeface="Cambria Math" panose="02040503050406030204" pitchFamily="18" charset="0"/>
                      </a:rPr>
                      <m:t>| </m:t>
                    </m:r>
                    <m:r>
                      <a:rPr lang="en-US" i="1" dirty="0" smtClean="0">
                        <a:latin typeface="Cambria Math" panose="02040503050406030204" pitchFamily="18" charset="0"/>
                      </a:rPr>
                      <m:t>𝐼</m:t>
                    </m:r>
                    <m:r>
                      <a:rPr lang="en-US" i="1" dirty="0" smtClean="0">
                        <a:latin typeface="Cambria Math" panose="02040503050406030204" pitchFamily="18" charset="0"/>
                      </a:rPr>
                      <m:t> |= 81</m:t>
                    </m:r>
                  </m:oMath>
                </a14:m>
                <a:endParaRPr lang="en-US" dirty="0"/>
              </a:p>
              <a:p>
                <a:r>
                  <a:rPr lang="en-US" dirty="0"/>
                  <a:t>Consider </a:t>
                </a:r>
                <a14:m>
                  <m:oMath xmlns:m="http://schemas.openxmlformats.org/officeDocument/2006/math">
                    <m:r>
                      <a:rPr lang="en-US" i="1" dirty="0" smtClean="0">
                        <a:latin typeface="Cambria Math" panose="02040503050406030204" pitchFamily="18" charset="0"/>
                      </a:rPr>
                      <m:t>𝑥</m:t>
                    </m:r>
                    <m:r>
                      <a:rPr lang="en-US" i="1" dirty="0" smtClean="0">
                        <a:latin typeface="Cambria Math" panose="02040503050406030204" pitchFamily="18" charset="0"/>
                      </a:rPr>
                      <m:t>=(1100), </m:t>
                    </m:r>
                    <m:r>
                      <a:rPr lang="en-US" i="1" dirty="0" smtClean="0">
                        <a:latin typeface="Cambria Math" panose="02040503050406030204" pitchFamily="18" charset="0"/>
                      </a:rPr>
                      <m:t>𝑧</m:t>
                    </m:r>
                    <m:r>
                      <a:rPr lang="en-US" i="1" dirty="0" smtClean="0">
                        <a:latin typeface="Cambria Math" panose="02040503050406030204" pitchFamily="18" charset="0"/>
                      </a:rPr>
                      <m:t>=(1101)</m:t>
                    </m:r>
                  </m:oMath>
                </a14:m>
                <a:endParaRPr lang="en-US" dirty="0"/>
              </a:p>
              <a:p>
                <a:r>
                  <a:rPr lang="en-US" dirty="0"/>
                  <a:t>Write down </a:t>
                </a:r>
                <a14:m>
                  <m:oMath xmlns:m="http://schemas.openxmlformats.org/officeDocument/2006/math">
                    <m:r>
                      <a:rPr lang="en-US" i="1" dirty="0" smtClean="0">
                        <a:latin typeface="Cambria Math" panose="02040503050406030204" pitchFamily="18" charset="0"/>
                      </a:rPr>
                      <m:t>𝐼</m:t>
                    </m:r>
                    <m:r>
                      <a:rPr lang="en-US" i="1" dirty="0" smtClean="0">
                        <a:latin typeface="Cambria Math" panose="02040503050406030204" pitchFamily="18" charset="0"/>
                      </a:rPr>
                      <m:t>(</m:t>
                    </m:r>
                    <m:r>
                      <a:rPr lang="en-US" i="1" dirty="0" smtClean="0">
                        <a:latin typeface="Cambria Math" panose="02040503050406030204" pitchFamily="18" charset="0"/>
                      </a:rPr>
                      <m:t>𝑥</m:t>
                    </m:r>
                    <m:r>
                      <a:rPr lang="en-US" i="1" dirty="0" smtClean="0">
                        <a:latin typeface="Cambria Math" panose="02040503050406030204" pitchFamily="18" charset="0"/>
                      </a:rPr>
                      <m:t>), </m:t>
                    </m:r>
                    <m:r>
                      <a:rPr lang="en-US" i="1" dirty="0" smtClean="0">
                        <a:latin typeface="Cambria Math" panose="02040503050406030204" pitchFamily="18" charset="0"/>
                      </a:rPr>
                      <m:t>𝐼</m:t>
                    </m:r>
                    <m:r>
                      <a:rPr lang="en-US" i="1" dirty="0" smtClean="0">
                        <a:latin typeface="Cambria Math" panose="02040503050406030204" pitchFamily="18" charset="0"/>
                      </a:rPr>
                      <m:t>(</m:t>
                    </m:r>
                    <m:r>
                      <a:rPr lang="en-US" i="1" dirty="0" smtClean="0">
                        <a:latin typeface="Cambria Math" panose="02040503050406030204" pitchFamily="18" charset="0"/>
                      </a:rPr>
                      <m:t>𝑧</m:t>
                    </m:r>
                    <m:r>
                      <a:rPr lang="en-US" i="1" dirty="0" smtClean="0">
                        <a:latin typeface="Cambria Math" panose="02040503050406030204" pitchFamily="18" charset="0"/>
                      </a:rPr>
                      <m:t>), </m:t>
                    </m:r>
                  </m:oMath>
                </a14:m>
                <a:r>
                  <a:rPr lang="en-US" dirty="0"/>
                  <a:t>the representation of </a:t>
                </a:r>
                <a14:m>
                  <m:oMath xmlns:m="http://schemas.openxmlformats.org/officeDocument/2006/math">
                    <m:r>
                      <a:rPr lang="en-US" i="1" dirty="0" smtClean="0">
                        <a:latin typeface="Cambria Math" panose="02040503050406030204" pitchFamily="18" charset="0"/>
                      </a:rPr>
                      <m:t>𝑥</m:t>
                    </m:r>
                    <m:r>
                      <a:rPr lang="en-US" i="1" dirty="0" smtClean="0">
                        <a:latin typeface="Cambria Math" panose="02040503050406030204" pitchFamily="18" charset="0"/>
                      </a:rPr>
                      <m:t>, </m:t>
                    </m:r>
                    <m:r>
                      <a:rPr lang="en-US" i="1" dirty="0" smtClean="0">
                        <a:latin typeface="Cambria Math" panose="02040503050406030204" pitchFamily="18" charset="0"/>
                      </a:rPr>
                      <m:t>𝑧</m:t>
                    </m:r>
                    <m:r>
                      <a:rPr lang="en-US" i="1" dirty="0" smtClean="0">
                        <a:latin typeface="Cambria Math" panose="02040503050406030204" pitchFamily="18" charset="0"/>
                      </a:rPr>
                      <m:t> </m:t>
                    </m:r>
                  </m:oMath>
                </a14:m>
                <a:r>
                  <a:rPr lang="en-US" dirty="0"/>
                  <a:t>in the </a:t>
                </a:r>
                <a14:m>
                  <m:oMath xmlns:m="http://schemas.openxmlformats.org/officeDocument/2006/math">
                    <m:r>
                      <a:rPr lang="en-US" i="1" dirty="0" smtClean="0">
                        <a:latin typeface="Cambria Math" panose="02040503050406030204" pitchFamily="18" charset="0"/>
                      </a:rPr>
                      <m:t>𝐼</m:t>
                    </m:r>
                  </m:oMath>
                </a14:m>
                <a:r>
                  <a:rPr lang="en-US" dirty="0"/>
                  <a:t> space.</a:t>
                </a:r>
              </a:p>
              <a:p>
                <a:r>
                  <a:rPr lang="en-US" dirty="0"/>
                  <a:t>Compute </a:t>
                </a:r>
                <a14:m>
                  <m:oMath xmlns:m="http://schemas.openxmlformats.org/officeDocument/2006/math">
                    <m:r>
                      <a:rPr lang="en-US" i="1" dirty="0" smtClean="0">
                        <a:latin typeface="Cambria Math" panose="02040503050406030204" pitchFamily="18" charset="0"/>
                      </a:rPr>
                      <m:t>𝐼</m:t>
                    </m:r>
                    <m:r>
                      <a:rPr lang="en-US" i="1" dirty="0" smtClean="0">
                        <a:latin typeface="Cambria Math" panose="02040503050406030204" pitchFamily="18" charset="0"/>
                      </a:rPr>
                      <m:t>(</m:t>
                    </m:r>
                    <m:r>
                      <a:rPr lang="en-US" i="1" dirty="0" smtClean="0">
                        <a:latin typeface="Cambria Math" panose="02040503050406030204" pitchFamily="18" charset="0"/>
                      </a:rPr>
                      <m:t>𝑥</m:t>
                    </m:r>
                    <m:r>
                      <a:rPr lang="en-US" i="1" dirty="0" smtClean="0">
                        <a:latin typeface="Cambria Math" panose="02040503050406030204" pitchFamily="18" charset="0"/>
                      </a:rPr>
                      <m:t>) ∙</m:t>
                    </m:r>
                    <m:r>
                      <a:rPr lang="en-US" i="1" dirty="0" smtClean="0">
                        <a:latin typeface="Cambria Math" panose="02040503050406030204" pitchFamily="18" charset="0"/>
                      </a:rPr>
                      <m:t>𝐼</m:t>
                    </m:r>
                    <m:r>
                      <a:rPr lang="en-US" i="1" dirty="0" smtClean="0">
                        <a:latin typeface="Cambria Math" panose="02040503050406030204" pitchFamily="18" charset="0"/>
                      </a:rPr>
                      <m:t>(</m:t>
                    </m:r>
                    <m:r>
                      <a:rPr lang="en-US" i="1" dirty="0" smtClean="0">
                        <a:latin typeface="Cambria Math" panose="02040503050406030204" pitchFamily="18" charset="0"/>
                      </a:rPr>
                      <m:t>𝑧</m:t>
                    </m:r>
                    <m:r>
                      <a:rPr lang="en-US" i="1" dirty="0" smtClean="0">
                        <a:latin typeface="Cambria Math" panose="02040503050406030204" pitchFamily="18" charset="0"/>
                      </a:rPr>
                      <m:t>).</m:t>
                    </m:r>
                  </m:oMath>
                </a14:m>
                <a:endParaRPr lang="en-US" dirty="0"/>
              </a:p>
              <a:p>
                <a:r>
                  <a:rPr lang="en-US" dirty="0"/>
                  <a:t>Show that: </a:t>
                </a:r>
              </a:p>
              <a:p>
                <a:pPr lvl="1"/>
                <a14:m>
                  <m:oMath xmlns:m="http://schemas.openxmlformats.org/officeDocument/2006/math">
                    <m:r>
                      <a:rPr lang="en-US" i="1" dirty="0" smtClean="0">
                        <a:latin typeface="Cambria Math" panose="02040503050406030204" pitchFamily="18" charset="0"/>
                      </a:rPr>
                      <m:t>𝐾</m:t>
                    </m:r>
                    <m:r>
                      <a:rPr lang="en-US" i="1" dirty="0" smtClean="0">
                        <a:latin typeface="Cambria Math" panose="02040503050406030204" pitchFamily="18" charset="0"/>
                      </a:rPr>
                      <m:t>(</m:t>
                    </m:r>
                    <m:r>
                      <a:rPr lang="en-US" i="1" dirty="0" err="1">
                        <a:latin typeface="Cambria Math" panose="02040503050406030204" pitchFamily="18" charset="0"/>
                      </a:rPr>
                      <m:t>𝑥</m:t>
                    </m:r>
                    <m:r>
                      <a:rPr lang="en-US" i="1" dirty="0" err="1">
                        <a:latin typeface="Cambria Math" panose="02040503050406030204" pitchFamily="18" charset="0"/>
                      </a:rPr>
                      <m:t>,</m:t>
                    </m:r>
                    <m:r>
                      <a:rPr lang="en-US" i="1" dirty="0" err="1">
                        <a:latin typeface="Cambria Math" panose="02040503050406030204" pitchFamily="18" charset="0"/>
                      </a:rPr>
                      <m:t>𝑧</m:t>
                    </m:r>
                    <m:r>
                      <a:rPr lang="en-US" i="1" dirty="0">
                        <a:latin typeface="Cambria Math" panose="02040503050406030204" pitchFamily="18" charset="0"/>
                      </a:rPr>
                      <m:t>) =</m:t>
                    </m:r>
                    <m:r>
                      <a:rPr lang="en-US" i="1" dirty="0">
                        <a:latin typeface="Cambria Math" panose="02040503050406030204" pitchFamily="18" charset="0"/>
                      </a:rPr>
                      <m:t>𝐼</m:t>
                    </m:r>
                    <m:r>
                      <a:rPr lang="en-US" i="1" dirty="0">
                        <a:latin typeface="Cambria Math" panose="02040503050406030204" pitchFamily="18" charset="0"/>
                      </a:rPr>
                      <m:t>(</m:t>
                    </m:r>
                    <m:r>
                      <a:rPr lang="en-US" i="1" dirty="0">
                        <a:latin typeface="Cambria Math" panose="02040503050406030204" pitchFamily="18" charset="0"/>
                      </a:rPr>
                      <m:t>𝑥</m:t>
                    </m:r>
                    <m:r>
                      <a:rPr lang="en-US" i="1" dirty="0">
                        <a:latin typeface="Cambria Math" panose="02040503050406030204" pitchFamily="18" charset="0"/>
                      </a:rPr>
                      <m:t>) ∙ </m:t>
                    </m:r>
                    <m:r>
                      <a:rPr lang="en-US" i="1" dirty="0">
                        <a:latin typeface="Cambria Math" panose="02040503050406030204" pitchFamily="18" charset="0"/>
                      </a:rPr>
                      <m:t>𝐼</m:t>
                    </m:r>
                    <m:r>
                      <a:rPr lang="en-US" i="1" dirty="0">
                        <a:latin typeface="Cambria Math" panose="02040503050406030204" pitchFamily="18" charset="0"/>
                      </a:rPr>
                      <m:t>(</m:t>
                    </m:r>
                    <m:r>
                      <a:rPr lang="en-US" i="1" dirty="0">
                        <a:latin typeface="Cambria Math" panose="02040503050406030204" pitchFamily="18" charset="0"/>
                      </a:rPr>
                      <m:t>𝑧</m:t>
                    </m:r>
                    <m:r>
                      <a:rPr lang="en-US" i="1" dirty="0">
                        <a:latin typeface="Cambria Math" panose="02040503050406030204" pitchFamily="18" charset="0"/>
                      </a:rPr>
                      <m:t>) =</m:t>
                    </m:r>
                    <m:nary>
                      <m:naryPr>
                        <m:chr m:val="∑"/>
                        <m:supHide m:val="on"/>
                        <m:ctrlPr>
                          <a:rPr lang="en-US" b="0" i="1" dirty="0" smtClean="0">
                            <a:latin typeface="Cambria Math" panose="02040503050406030204" pitchFamily="18" charset="0"/>
                          </a:rPr>
                        </m:ctrlPr>
                      </m:naryPr>
                      <m:sub>
                        <m:r>
                          <a:rPr lang="en-US" i="1" dirty="0">
                            <a:latin typeface="Cambria Math" panose="02040503050406030204" pitchFamily="18" charset="0"/>
                            <a:sym typeface="Symbol"/>
                          </a:rPr>
                          <m:t>𝐼</m:t>
                        </m:r>
                      </m:sub>
                      <m:sup/>
                      <m:e>
                        <m:sSub>
                          <m:sSubPr>
                            <m:ctrlPr>
                              <a:rPr lang="en-US" i="1" dirty="0">
                                <a:latin typeface="Cambria Math" panose="02040503050406030204" pitchFamily="18" charset="0"/>
                                <a:sym typeface="Symbol"/>
                              </a:rPr>
                            </m:ctrlPr>
                          </m:sSubPr>
                          <m:e>
                            <m:r>
                              <a:rPr lang="en-US" i="1" dirty="0" err="1">
                                <a:latin typeface="Cambria Math" panose="02040503050406030204" pitchFamily="18" charset="0"/>
                              </a:rPr>
                              <m:t>𝑡</m:t>
                            </m:r>
                          </m:e>
                          <m:sub>
                            <m:r>
                              <a:rPr lang="en-US" i="1" dirty="0" err="1">
                                <a:latin typeface="Cambria Math" panose="02040503050406030204" pitchFamily="18" charset="0"/>
                              </a:rPr>
                              <m:t>𝑖</m:t>
                            </m:r>
                          </m:sub>
                        </m:sSub>
                        <m:d>
                          <m:dPr>
                            <m:ctrlPr>
                              <a:rPr lang="en-US" i="1" dirty="0">
                                <a:latin typeface="Cambria Math" panose="02040503050406030204" pitchFamily="18" charset="0"/>
                              </a:rPr>
                            </m:ctrlPr>
                          </m:dPr>
                          <m:e>
                            <m:r>
                              <a:rPr lang="en-US" i="1" dirty="0">
                                <a:latin typeface="Cambria Math" panose="02040503050406030204" pitchFamily="18" charset="0"/>
                              </a:rPr>
                              <m:t>𝑧</m:t>
                            </m:r>
                          </m:e>
                        </m:d>
                        <m:sSub>
                          <m:sSubPr>
                            <m:ctrlPr>
                              <a:rPr lang="en-US" i="1" dirty="0">
                                <a:latin typeface="Cambria Math" panose="02040503050406030204" pitchFamily="18" charset="0"/>
                              </a:rPr>
                            </m:ctrlPr>
                          </m:sSubPr>
                          <m:e>
                            <m:r>
                              <a:rPr lang="en-US" i="1" dirty="0" err="1">
                                <a:latin typeface="Cambria Math" panose="02040503050406030204" pitchFamily="18" charset="0"/>
                              </a:rPr>
                              <m:t>𝑡</m:t>
                            </m:r>
                          </m:e>
                          <m:sub>
                            <m:r>
                              <a:rPr lang="en-US" i="1" dirty="0" err="1">
                                <a:latin typeface="Cambria Math" panose="02040503050406030204" pitchFamily="18" charset="0"/>
                              </a:rPr>
                              <m:t>𝑖</m:t>
                            </m:r>
                          </m:sub>
                        </m:sSub>
                        <m:r>
                          <a:rPr lang="en-US" i="1" dirty="0">
                            <a:latin typeface="Cambria Math" panose="02040503050406030204" pitchFamily="18" charset="0"/>
                          </a:rPr>
                          <m:t>(</m:t>
                        </m:r>
                        <m:r>
                          <a:rPr lang="en-US" i="1" dirty="0">
                            <a:latin typeface="Cambria Math" panose="02040503050406030204" pitchFamily="18" charset="0"/>
                          </a:rPr>
                          <m:t>𝑥</m:t>
                        </m:r>
                        <m:r>
                          <a:rPr lang="en-US" i="1" dirty="0">
                            <a:latin typeface="Cambria Math" panose="02040503050406030204" pitchFamily="18" charset="0"/>
                          </a:rPr>
                          <m:t>)</m:t>
                        </m:r>
                      </m:e>
                    </m:nary>
                    <m:r>
                      <a:rPr lang="en-US" i="1" dirty="0">
                        <a:latin typeface="Cambria Math" panose="02040503050406030204" pitchFamily="18" charset="0"/>
                      </a:rPr>
                      <m:t> = </m:t>
                    </m:r>
                    <m:sSup>
                      <m:sSupPr>
                        <m:ctrlPr>
                          <a:rPr lang="en-US" b="0" i="1" dirty="0" smtClean="0">
                            <a:latin typeface="Cambria Math" panose="02040503050406030204" pitchFamily="18" charset="0"/>
                          </a:rPr>
                        </m:ctrlPr>
                      </m:sSupPr>
                      <m:e>
                        <m:r>
                          <a:rPr lang="en-US" i="1" dirty="0">
                            <a:latin typeface="Cambria Math" panose="02040503050406030204" pitchFamily="18" charset="0"/>
                          </a:rPr>
                          <m:t>2</m:t>
                        </m:r>
                      </m:e>
                      <m:sup>
                        <m:r>
                          <a:rPr lang="en-US" i="1" dirty="0">
                            <a:latin typeface="Cambria Math" panose="02040503050406030204" pitchFamily="18" charset="0"/>
                          </a:rPr>
                          <m:t>𝑠𝑎𝑚𝑒</m:t>
                        </m:r>
                        <m:d>
                          <m:dPr>
                            <m:ctrlPr>
                              <a:rPr lang="en-US" i="1" dirty="0">
                                <a:latin typeface="Cambria Math" panose="02040503050406030204" pitchFamily="18" charset="0"/>
                              </a:rPr>
                            </m:ctrlPr>
                          </m:dPr>
                          <m:e>
                            <m:r>
                              <a:rPr lang="en-US" i="1" dirty="0" err="1">
                                <a:latin typeface="Cambria Math" panose="02040503050406030204" pitchFamily="18" charset="0"/>
                              </a:rPr>
                              <m:t>𝑥</m:t>
                            </m:r>
                            <m:r>
                              <a:rPr lang="en-US" i="1" dirty="0" err="1">
                                <a:latin typeface="Cambria Math" panose="02040503050406030204" pitchFamily="18" charset="0"/>
                              </a:rPr>
                              <m:t>,</m:t>
                            </m:r>
                            <m:r>
                              <a:rPr lang="en-US" i="1" dirty="0" err="1">
                                <a:latin typeface="Cambria Math" panose="02040503050406030204" pitchFamily="18" charset="0"/>
                              </a:rPr>
                              <m:t>𝑧</m:t>
                            </m:r>
                            <m:r>
                              <a:rPr lang="en-US" i="1" dirty="0">
                                <a:latin typeface="Cambria Math" panose="02040503050406030204" pitchFamily="18" charset="0"/>
                              </a:rPr>
                              <m:t> </m:t>
                            </m:r>
                          </m:e>
                        </m:d>
                      </m:sup>
                    </m:sSup>
                    <m:r>
                      <a:rPr lang="en-US" i="1" dirty="0">
                        <a:latin typeface="Cambria Math" panose="02040503050406030204" pitchFamily="18" charset="0"/>
                      </a:rPr>
                      <m:t>= 8</m:t>
                    </m:r>
                  </m:oMath>
                </a14:m>
                <a:endParaRPr lang="en-US" dirty="0"/>
              </a:p>
              <a:p>
                <a:r>
                  <a:rPr lang="en-US" dirty="0"/>
                  <a:t>Try to develop another kernel, e.g., where </a:t>
                </a:r>
                <a14:m>
                  <m:oMath xmlns:m="http://schemas.openxmlformats.org/officeDocument/2006/math">
                    <m:r>
                      <a:rPr lang="en-US" i="1" dirty="0" smtClean="0">
                        <a:latin typeface="Cambria Math" panose="02040503050406030204" pitchFamily="18" charset="0"/>
                      </a:rPr>
                      <m:t>𝐼</m:t>
                    </m:r>
                  </m:oMath>
                </a14:m>
                <a:r>
                  <a:rPr lang="en-US" dirty="0"/>
                  <a:t> is the space of all conjunctions of size </a:t>
                </a:r>
                <a14:m>
                  <m:oMath xmlns:m="http://schemas.openxmlformats.org/officeDocument/2006/math">
                    <m:r>
                      <a:rPr lang="en-US" i="1" dirty="0" smtClean="0">
                        <a:latin typeface="Cambria Math" panose="02040503050406030204" pitchFamily="18" charset="0"/>
                      </a:rPr>
                      <m:t>3</m:t>
                    </m:r>
                  </m:oMath>
                </a14:m>
                <a:r>
                  <a:rPr lang="en-US" dirty="0"/>
                  <a:t> (exactly). </a:t>
                </a:r>
              </a:p>
              <a:p>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430464" y="1779104"/>
                <a:ext cx="8229600" cy="2814062"/>
              </a:xfrm>
              <a:blipFill>
                <a:blip r:embed="rId3"/>
                <a:stretch>
                  <a:fillRect l="-667" t="-3254" r="-1185" b="-17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F5892C09-5FE5-436C-922D-56E6DD60E427}"/>
                  </a:ext>
                </a:extLst>
              </p:cNvPr>
              <p:cNvSpPr txBox="1"/>
              <p:nvPr/>
            </p:nvSpPr>
            <p:spPr>
              <a:xfrm>
                <a:off x="1431235" y="747485"/>
                <a:ext cx="3140765" cy="107542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𝑠𝑔𝑛</m:t>
                      </m:r>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𝑧</m:t>
                          </m:r>
                          <m:r>
                            <a:rPr lang="en-US" b="0" i="1" smtClean="0">
                              <a:latin typeface="Cambria Math" panose="02040503050406030204" pitchFamily="18" charset="0"/>
                            </a:rPr>
                            <m:t>∈</m:t>
                          </m:r>
                          <m:r>
                            <a:rPr lang="en-US" b="0" i="1" smtClean="0">
                              <a:latin typeface="Cambria Math" panose="02040503050406030204" pitchFamily="18" charset="0"/>
                            </a:rPr>
                            <m:t>𝑀</m:t>
                          </m:r>
                        </m:sub>
                        <m:sup/>
                        <m:e>
                          <m:r>
                            <a:rPr lang="en-US" b="0" i="1" smtClean="0">
                              <a:latin typeface="Cambria Math" panose="02040503050406030204" pitchFamily="18" charset="0"/>
                            </a:rPr>
                            <m:t>𝑆</m:t>
                          </m:r>
                          <m:d>
                            <m:dPr>
                              <m:ctrlPr>
                                <a:rPr lang="en-US" b="0" i="1" smtClean="0">
                                  <a:latin typeface="Cambria Math" panose="02040503050406030204" pitchFamily="18" charset="0"/>
                                </a:rPr>
                              </m:ctrlPr>
                            </m:dPr>
                            <m:e>
                              <m:r>
                                <a:rPr lang="en-US" b="0" i="1" smtClean="0">
                                  <a:latin typeface="Cambria Math" panose="02040503050406030204" pitchFamily="18" charset="0"/>
                                </a:rPr>
                                <m:t>𝑧</m:t>
                              </m:r>
                            </m:e>
                          </m:d>
                          <m:r>
                            <a:rPr lang="en-US" b="0" i="1" smtClean="0">
                              <a:latin typeface="Cambria Math" panose="02040503050406030204" pitchFamily="18" charset="0"/>
                            </a:rPr>
                            <m:t>𝐾</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𝑧</m:t>
                          </m:r>
                          <m:r>
                            <a:rPr lang="en-US" b="0" i="1" smtClean="0">
                              <a:latin typeface="Cambria Math" panose="02040503050406030204" pitchFamily="18" charset="0"/>
                            </a:rPr>
                            <m:t>))</m:t>
                          </m:r>
                        </m:e>
                      </m:nary>
                    </m:oMath>
                  </m:oMathPara>
                </a14:m>
                <a:endParaRPr lang="en-US" b="0" dirty="0"/>
              </a:p>
              <a:p>
                <a:endParaRPr lang="en-US" dirty="0"/>
              </a:p>
            </p:txBody>
          </p:sp>
        </mc:Choice>
        <mc:Fallback xmlns="">
          <p:sp>
            <p:nvSpPr>
              <p:cNvPr id="3" name="TextBox 2">
                <a:extLst>
                  <a:ext uri="{FF2B5EF4-FFF2-40B4-BE49-F238E27FC236}">
                    <a16:creationId xmlns:a16="http://schemas.microsoft.com/office/drawing/2014/main" id="{F5892C09-5FE5-436C-922D-56E6DD60E427}"/>
                  </a:ext>
                </a:extLst>
              </p:cNvPr>
              <p:cNvSpPr txBox="1">
                <a:spLocks noRot="1" noChangeAspect="1" noMove="1" noResize="1" noEditPoints="1" noAdjustHandles="1" noChangeArrowheads="1" noChangeShapeType="1" noTextEdit="1"/>
              </p:cNvSpPr>
              <p:nvPr/>
            </p:nvSpPr>
            <p:spPr>
              <a:xfrm>
                <a:off x="1431235" y="747485"/>
                <a:ext cx="3140765" cy="1075423"/>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22582668-C8BE-4CC2-8EF2-4C76CD5315E6}"/>
                  </a:ext>
                </a:extLst>
              </p:cNvPr>
              <p:cNvSpPr txBox="1"/>
              <p:nvPr/>
            </p:nvSpPr>
            <p:spPr>
              <a:xfrm>
                <a:off x="4655950" y="709090"/>
                <a:ext cx="2964050" cy="7645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𝐾</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𝑧</m:t>
                          </m:r>
                        </m:e>
                      </m:d>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𝐼</m:t>
                          </m:r>
                        </m:sub>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𝑖</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𝑧</m:t>
                              </m:r>
                            </m:e>
                          </m:d>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e>
                      </m:nary>
                    </m:oMath>
                  </m:oMathPara>
                </a14:m>
                <a:endParaRPr lang="en-US" dirty="0"/>
              </a:p>
            </p:txBody>
          </p:sp>
        </mc:Choice>
        <mc:Fallback xmlns="">
          <p:sp>
            <p:nvSpPr>
              <p:cNvPr id="4" name="TextBox 3">
                <a:extLst>
                  <a:ext uri="{FF2B5EF4-FFF2-40B4-BE49-F238E27FC236}">
                    <a16:creationId xmlns:a16="http://schemas.microsoft.com/office/drawing/2014/main" id="{22582668-C8BE-4CC2-8EF2-4C76CD5315E6}"/>
                  </a:ext>
                </a:extLst>
              </p:cNvPr>
              <p:cNvSpPr txBox="1">
                <a:spLocks noRot="1" noChangeAspect="1" noMove="1" noResize="1" noEditPoints="1" noAdjustHandles="1" noChangeArrowheads="1" noChangeShapeType="1" noTextEdit="1"/>
              </p:cNvSpPr>
              <p:nvPr/>
            </p:nvSpPr>
            <p:spPr>
              <a:xfrm>
                <a:off x="4655950" y="709090"/>
                <a:ext cx="2964050" cy="764568"/>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222874195"/>
      </p:ext>
    </p:extLst>
  </p:cSld>
  <p:clrMapOvr>
    <a:masterClrMapping/>
  </p:clrMapOvr>
  <p:transition>
    <p:zoom dir="in"/>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fld id="{15A90D03-51A7-4C00-A282-7D15522C187F}" type="slidenum">
              <a:rPr lang="en-US"/>
              <a:pPr/>
              <a:t>97</a:t>
            </a:fld>
            <a:endParaRPr lang="en-US"/>
          </a:p>
        </p:txBody>
      </p:sp>
      <p:sp>
        <p:nvSpPr>
          <p:cNvPr id="29703" name="Rectangle 7"/>
          <p:cNvSpPr>
            <a:spLocks noGrp="1" noChangeArrowheads="1"/>
          </p:cNvSpPr>
          <p:nvPr>
            <p:ph type="title"/>
          </p:nvPr>
        </p:nvSpPr>
        <p:spPr/>
        <p:txBody>
          <a:bodyPr/>
          <a:lstStyle/>
          <a:p>
            <a:r>
              <a:rPr lang="en-US" dirty="0"/>
              <a:t>Implementation: Dual Perceptron</a:t>
            </a:r>
          </a:p>
        </p:txBody>
      </p:sp>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250517" y="1710397"/>
                <a:ext cx="8229600" cy="2444160"/>
              </a:xfrm>
            </p:spPr>
            <p:txBody>
              <a:bodyPr>
                <a:normAutofit fontScale="92500" lnSpcReduction="20000"/>
              </a:bodyPr>
              <a:lstStyle/>
              <a:p>
                <a:r>
                  <a:rPr lang="en-US" dirty="0"/>
                  <a:t>Simply run Perceptron in an on-line mode, but keep track of the set </a:t>
                </a:r>
                <a14:m>
                  <m:oMath xmlns:m="http://schemas.openxmlformats.org/officeDocument/2006/math">
                    <m:r>
                      <a:rPr lang="en-US" i="1" dirty="0" smtClean="0">
                        <a:latin typeface="Cambria Math" panose="02040503050406030204" pitchFamily="18" charset="0"/>
                      </a:rPr>
                      <m:t>𝑀</m:t>
                    </m:r>
                  </m:oMath>
                </a14:m>
                <a:r>
                  <a:rPr lang="en-US" dirty="0"/>
                  <a:t>.</a:t>
                </a:r>
              </a:p>
              <a:p>
                <a:r>
                  <a:rPr lang="en-US" dirty="0"/>
                  <a:t>Keeping the set </a:t>
                </a:r>
                <a14:m>
                  <m:oMath xmlns:m="http://schemas.openxmlformats.org/officeDocument/2006/math">
                    <m:r>
                      <a:rPr lang="en-US" i="1" dirty="0">
                        <a:latin typeface="Cambria Math" panose="02040503050406030204" pitchFamily="18" charset="0"/>
                      </a:rPr>
                      <m:t>𝑀</m:t>
                    </m:r>
                  </m:oMath>
                </a14:m>
                <a:r>
                  <a:rPr lang="en-US" dirty="0"/>
                  <a:t> allows us to keep track of </a:t>
                </a:r>
                <a14:m>
                  <m:oMath xmlns:m="http://schemas.openxmlformats.org/officeDocument/2006/math">
                    <m:r>
                      <a:rPr lang="en-US" i="1" dirty="0" smtClean="0">
                        <a:latin typeface="Cambria Math" panose="02040503050406030204" pitchFamily="18" charset="0"/>
                      </a:rPr>
                      <m:t>𝑆</m:t>
                    </m:r>
                    <m:r>
                      <a:rPr lang="en-US" i="1" dirty="0" smtClean="0">
                        <a:latin typeface="Cambria Math" panose="02040503050406030204" pitchFamily="18" charset="0"/>
                      </a:rPr>
                      <m:t>(</m:t>
                    </m:r>
                    <m:r>
                      <a:rPr lang="en-US" i="1" dirty="0" smtClean="0">
                        <a:latin typeface="Cambria Math" panose="02040503050406030204" pitchFamily="18" charset="0"/>
                      </a:rPr>
                      <m:t>𝑧</m:t>
                    </m:r>
                    <m:r>
                      <a:rPr lang="en-US" i="1" dirty="0" smtClean="0">
                        <a:latin typeface="Cambria Math" panose="02040503050406030204" pitchFamily="18" charset="0"/>
                      </a:rPr>
                      <m:t>).</m:t>
                    </m:r>
                  </m:oMath>
                </a14:m>
                <a:endParaRPr lang="en-US" dirty="0"/>
              </a:p>
              <a:p>
                <a:r>
                  <a:rPr lang="en-US" dirty="0"/>
                  <a:t>Rather than remembering the weight vector </a:t>
                </a:r>
                <a14:m>
                  <m:oMath xmlns:m="http://schemas.openxmlformats.org/officeDocument/2006/math">
                    <m:r>
                      <a:rPr lang="en-US" b="1" i="1" dirty="0" smtClean="0">
                        <a:latin typeface="Cambria Math" panose="02040503050406030204" pitchFamily="18" charset="0"/>
                      </a:rPr>
                      <m:t>𝒘</m:t>
                    </m:r>
                    <m:r>
                      <a:rPr lang="en-US" b="1" i="1" dirty="0" smtClean="0">
                        <a:latin typeface="Cambria Math" panose="02040503050406030204" pitchFamily="18" charset="0"/>
                      </a:rPr>
                      <m:t>,</m:t>
                    </m:r>
                    <m:r>
                      <a:rPr lang="en-US" b="0" i="0" dirty="0" smtClean="0">
                        <a:latin typeface="Cambria Math" panose="02040503050406030204" pitchFamily="18" charset="0"/>
                      </a:rPr>
                      <m:t> </m:t>
                    </m:r>
                  </m:oMath>
                </a14:m>
                <a:r>
                  <a:rPr lang="en-US" dirty="0"/>
                  <a:t>remember the set </a:t>
                </a:r>
                <a14:m>
                  <m:oMath xmlns:m="http://schemas.openxmlformats.org/officeDocument/2006/math">
                    <m:r>
                      <a:rPr lang="en-US" i="1" dirty="0">
                        <a:latin typeface="Cambria Math" panose="02040503050406030204" pitchFamily="18" charset="0"/>
                      </a:rPr>
                      <m:t>𝑀</m:t>
                    </m:r>
                  </m:oMath>
                </a14:m>
                <a:r>
                  <a:rPr lang="en-US" dirty="0"/>
                  <a:t> (</a:t>
                </a:r>
                <a14:m>
                  <m:oMath xmlns:m="http://schemas.openxmlformats.org/officeDocument/2006/math">
                    <m:r>
                      <a:rPr lang="en-US" i="1" dirty="0" smtClean="0">
                        <a:latin typeface="Cambria Math" panose="02040503050406030204" pitchFamily="18" charset="0"/>
                      </a:rPr>
                      <m:t>𝑃</m:t>
                    </m:r>
                  </m:oMath>
                </a14:m>
                <a:r>
                  <a:rPr lang="en-US" dirty="0"/>
                  <a:t> and </a:t>
                </a:r>
                <a14:m>
                  <m:oMath xmlns:m="http://schemas.openxmlformats.org/officeDocument/2006/math">
                    <m:r>
                      <a:rPr lang="en-US" i="1" dirty="0" smtClean="0">
                        <a:latin typeface="Cambria Math" panose="02040503050406030204" pitchFamily="18" charset="0"/>
                      </a:rPr>
                      <m:t>𝐷</m:t>
                    </m:r>
                  </m:oMath>
                </a14:m>
                <a:r>
                  <a:rPr lang="en-US" dirty="0"/>
                  <a:t>) – all those examples on which we made mistakes.</a:t>
                </a:r>
              </a:p>
              <a:p>
                <a:pPr marL="0" indent="0">
                  <a:buNone/>
                </a:pPr>
                <a:endParaRPr lang="en-US" dirty="0"/>
              </a:p>
              <a:p>
                <a:r>
                  <a:rPr lang="en-US" dirty="0"/>
                  <a:t>Dual Representation</a:t>
                </a: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250517" y="1710397"/>
                <a:ext cx="8229600" cy="2444160"/>
              </a:xfrm>
              <a:blipFill>
                <a:blip r:embed="rId3"/>
                <a:stretch>
                  <a:fillRect l="-815" t="-4239" r="-5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F4F2B01-A189-44CE-95CE-A92D9C827E0D}"/>
                  </a:ext>
                </a:extLst>
              </p:cNvPr>
              <p:cNvSpPr txBox="1"/>
              <p:nvPr/>
            </p:nvSpPr>
            <p:spPr>
              <a:xfrm>
                <a:off x="1431235" y="827460"/>
                <a:ext cx="3140765" cy="107542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𝑠𝑔𝑛</m:t>
                      </m:r>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𝑧</m:t>
                          </m:r>
                          <m:r>
                            <a:rPr lang="en-US" b="0" i="1" smtClean="0">
                              <a:latin typeface="Cambria Math" panose="02040503050406030204" pitchFamily="18" charset="0"/>
                            </a:rPr>
                            <m:t>∈</m:t>
                          </m:r>
                          <m:r>
                            <a:rPr lang="en-US" b="0" i="1" smtClean="0">
                              <a:latin typeface="Cambria Math" panose="02040503050406030204" pitchFamily="18" charset="0"/>
                            </a:rPr>
                            <m:t>𝑀</m:t>
                          </m:r>
                        </m:sub>
                        <m:sup/>
                        <m:e>
                          <m:r>
                            <a:rPr lang="en-US" b="0" i="1" smtClean="0">
                              <a:latin typeface="Cambria Math" panose="02040503050406030204" pitchFamily="18" charset="0"/>
                            </a:rPr>
                            <m:t>𝑆</m:t>
                          </m:r>
                          <m:d>
                            <m:dPr>
                              <m:ctrlPr>
                                <a:rPr lang="en-US" b="0" i="1" smtClean="0">
                                  <a:latin typeface="Cambria Math" panose="02040503050406030204" pitchFamily="18" charset="0"/>
                                </a:rPr>
                              </m:ctrlPr>
                            </m:dPr>
                            <m:e>
                              <m:r>
                                <a:rPr lang="en-US" b="0" i="1" smtClean="0">
                                  <a:latin typeface="Cambria Math" panose="02040503050406030204" pitchFamily="18" charset="0"/>
                                </a:rPr>
                                <m:t>𝑧</m:t>
                              </m:r>
                            </m:e>
                          </m:d>
                          <m:r>
                            <a:rPr lang="en-US" b="0" i="1" smtClean="0">
                              <a:latin typeface="Cambria Math" panose="02040503050406030204" pitchFamily="18" charset="0"/>
                            </a:rPr>
                            <m:t>𝐾</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𝑧</m:t>
                          </m:r>
                          <m:r>
                            <a:rPr lang="en-US" b="0" i="1" smtClean="0">
                              <a:latin typeface="Cambria Math" panose="02040503050406030204" pitchFamily="18" charset="0"/>
                            </a:rPr>
                            <m:t>))</m:t>
                          </m:r>
                        </m:e>
                      </m:nary>
                    </m:oMath>
                  </m:oMathPara>
                </a14:m>
                <a:endParaRPr lang="en-US" b="0" dirty="0"/>
              </a:p>
              <a:p>
                <a:endParaRPr lang="en-US" dirty="0"/>
              </a:p>
            </p:txBody>
          </p:sp>
        </mc:Choice>
        <mc:Fallback xmlns="">
          <p:sp>
            <p:nvSpPr>
              <p:cNvPr id="7" name="TextBox 6">
                <a:extLst>
                  <a:ext uri="{FF2B5EF4-FFF2-40B4-BE49-F238E27FC236}">
                    <a16:creationId xmlns:a16="http://schemas.microsoft.com/office/drawing/2014/main" id="{9F4F2B01-A189-44CE-95CE-A92D9C827E0D}"/>
                  </a:ext>
                </a:extLst>
              </p:cNvPr>
              <p:cNvSpPr txBox="1">
                <a:spLocks noRot="1" noChangeAspect="1" noMove="1" noResize="1" noEditPoints="1" noAdjustHandles="1" noChangeArrowheads="1" noChangeShapeType="1" noTextEdit="1"/>
              </p:cNvSpPr>
              <p:nvPr/>
            </p:nvSpPr>
            <p:spPr>
              <a:xfrm>
                <a:off x="1431235" y="827460"/>
                <a:ext cx="3140765" cy="1075423"/>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32AB8E2-44EA-49EE-ACA1-E04C85CCA4C6}"/>
                  </a:ext>
                </a:extLst>
              </p:cNvPr>
              <p:cNvSpPr txBox="1"/>
              <p:nvPr/>
            </p:nvSpPr>
            <p:spPr>
              <a:xfrm>
                <a:off x="4424952" y="827460"/>
                <a:ext cx="2964050" cy="7645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𝐾</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𝑧</m:t>
                          </m:r>
                        </m:e>
                      </m:d>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𝐼</m:t>
                          </m:r>
                        </m:sub>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𝑖</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𝑧</m:t>
                              </m:r>
                            </m:e>
                          </m:d>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e>
                      </m:nary>
                    </m:oMath>
                  </m:oMathPara>
                </a14:m>
                <a:endParaRPr lang="en-US" dirty="0"/>
              </a:p>
            </p:txBody>
          </p:sp>
        </mc:Choice>
        <mc:Fallback xmlns="">
          <p:sp>
            <p:nvSpPr>
              <p:cNvPr id="8" name="TextBox 7">
                <a:extLst>
                  <a:ext uri="{FF2B5EF4-FFF2-40B4-BE49-F238E27FC236}">
                    <a16:creationId xmlns:a16="http://schemas.microsoft.com/office/drawing/2014/main" id="{932AB8E2-44EA-49EE-ACA1-E04C85CCA4C6}"/>
                  </a:ext>
                </a:extLst>
              </p:cNvPr>
              <p:cNvSpPr txBox="1">
                <a:spLocks noRot="1" noChangeAspect="1" noMove="1" noResize="1" noEditPoints="1" noAdjustHandles="1" noChangeArrowheads="1" noChangeShapeType="1" noTextEdit="1"/>
              </p:cNvSpPr>
              <p:nvPr/>
            </p:nvSpPr>
            <p:spPr>
              <a:xfrm>
                <a:off x="4424952" y="827460"/>
                <a:ext cx="2964050" cy="764568"/>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675127910"/>
      </p:ext>
    </p:extLst>
  </p:cSld>
  <p:clrMapOvr>
    <a:masterClrMapping/>
  </p:clrMapOvr>
  <p:transition>
    <p:zoom dir="in"/>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40113967-CDEE-4E13-AB66-09108F4EB24B}" type="slidenum">
              <a:rPr lang="en-US"/>
              <a:pPr/>
              <a:t>98</a:t>
            </a:fld>
            <a:endParaRPr lang="en-US"/>
          </a:p>
        </p:txBody>
      </p:sp>
      <p:sp>
        <p:nvSpPr>
          <p:cNvPr id="16391" name="Rectangle 4"/>
          <p:cNvSpPr>
            <a:spLocks noGrp="1" noChangeArrowheads="1"/>
          </p:cNvSpPr>
          <p:nvPr>
            <p:ph type="title"/>
          </p:nvPr>
        </p:nvSpPr>
        <p:spPr/>
        <p:txBody>
          <a:bodyPr/>
          <a:lstStyle/>
          <a:p>
            <a:r>
              <a:rPr lang="en-US" dirty="0"/>
              <a:t>Example: Polynomial Kernel</a:t>
            </a:r>
          </a:p>
        </p:txBody>
      </p:sp>
      <mc:AlternateContent xmlns:mc="http://schemas.openxmlformats.org/markup-compatibility/2006" xmlns:a14="http://schemas.microsoft.com/office/drawing/2010/main">
        <mc:Choice Requires="a14">
          <p:sp>
            <p:nvSpPr>
              <p:cNvPr id="2" name="Content Placeholder 1"/>
              <p:cNvSpPr>
                <a:spLocks noGrp="1"/>
              </p:cNvSpPr>
              <p:nvPr>
                <p:ph idx="1"/>
              </p:nvPr>
            </p:nvSpPr>
            <p:spPr/>
            <p:txBody>
              <a:bodyPr>
                <a:normAutofit fontScale="85000" lnSpcReduction="20000"/>
              </a:bodyPr>
              <a:lstStyle/>
              <a:p>
                <a:pPr lvl="0"/>
                <a:r>
                  <a:rPr lang="en-US" dirty="0"/>
                  <a:t>Prediction with respect to a separating hyper planes </a:t>
                </a:r>
                <a:r>
                  <a:rPr lang="en-US" b="1" dirty="0"/>
                  <a:t>w</a:t>
                </a:r>
                <a:r>
                  <a:rPr lang="en-US" dirty="0"/>
                  <a:t> (produced by Perceptron, SVM) can be computed </a:t>
                </a:r>
                <a:r>
                  <a:rPr lang="en-US" b="1" dirty="0"/>
                  <a:t>instead</a:t>
                </a:r>
                <a:r>
                  <a:rPr lang="en-US" dirty="0"/>
                  <a:t>, as a function of </a:t>
                </a:r>
                <a:r>
                  <a:rPr lang="en-US" u="sng" dirty="0"/>
                  <a:t>dot products </a:t>
                </a:r>
                <a:r>
                  <a:rPr lang="en-US" dirty="0"/>
                  <a:t>of  feature based representation of (some of) the examples. </a:t>
                </a:r>
              </a:p>
              <a:p>
                <a:pPr lvl="0"/>
                <a:r>
                  <a:rPr lang="en-US" dirty="0"/>
                  <a:t>We want to define a dot product in a </a:t>
                </a:r>
                <a:r>
                  <a:rPr lang="en-US" dirty="0">
                    <a:solidFill>
                      <a:srgbClr val="FF0000"/>
                    </a:solidFill>
                  </a:rPr>
                  <a:t>high</a:t>
                </a:r>
                <a:r>
                  <a:rPr lang="en-US" dirty="0"/>
                  <a:t> dimensional space. </a:t>
                </a:r>
              </a:p>
              <a:p>
                <a:pPr lvl="0"/>
                <a:r>
                  <a:rPr lang="en-US" dirty="0"/>
                  <a:t>Given two examples  </a:t>
                </a:r>
                <a14:m>
                  <m:oMath xmlns:m="http://schemas.openxmlformats.org/officeDocument/2006/math">
                    <m:r>
                      <a:rPr lang="en-US" i="1" dirty="0" smtClean="0">
                        <a:latin typeface="Cambria Math" panose="02040503050406030204" pitchFamily="18" charset="0"/>
                      </a:rPr>
                      <m:t>𝑥</m:t>
                    </m:r>
                    <m:r>
                      <a:rPr lang="en-US" i="1" dirty="0" smtClean="0">
                        <a:latin typeface="Cambria Math" panose="02040503050406030204" pitchFamily="18" charset="0"/>
                      </a:rPr>
                      <m:t> = (</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𝑥</m:t>
                        </m:r>
                      </m:e>
                      <m:sub>
                        <m:r>
                          <a:rPr lang="en-US" i="1" dirty="0" smtClean="0">
                            <a:latin typeface="Cambria Math" panose="02040503050406030204" pitchFamily="18" charset="0"/>
                          </a:rPr>
                          <m:t>1</m:t>
                        </m:r>
                      </m:sub>
                    </m:sSub>
                    <m:r>
                      <a:rPr lang="en-US" i="1" dirty="0" smtClean="0">
                        <a:latin typeface="Cambria Math" panose="02040503050406030204" pitchFamily="18" charset="0"/>
                      </a:rPr>
                      <m:t>, </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𝑥</m:t>
                        </m:r>
                      </m:e>
                      <m:sub>
                        <m:r>
                          <a:rPr lang="en-US" i="1" dirty="0" smtClean="0">
                            <a:latin typeface="Cambria Math" panose="02040503050406030204" pitchFamily="18" charset="0"/>
                          </a:rPr>
                          <m:t>2</m:t>
                        </m:r>
                      </m:sub>
                    </m:sSub>
                    <m:r>
                      <a:rPr lang="en-US" i="1" dirty="0" smtClean="0">
                        <a:latin typeface="Cambria Math" panose="02040503050406030204" pitchFamily="18" charset="0"/>
                      </a:rPr>
                      <m:t>, …</m:t>
                    </m:r>
                    <m:sSub>
                      <m:sSubPr>
                        <m:ctrlPr>
                          <a:rPr lang="en-US" b="0" i="1" dirty="0" smtClean="0">
                            <a:latin typeface="Cambria Math" panose="02040503050406030204" pitchFamily="18" charset="0"/>
                          </a:rPr>
                        </m:ctrlPr>
                      </m:sSubPr>
                      <m:e>
                        <m:r>
                          <a:rPr lang="en-US" i="1" dirty="0" err="1">
                            <a:latin typeface="Cambria Math" panose="02040503050406030204" pitchFamily="18" charset="0"/>
                          </a:rPr>
                          <m:t>𝑥</m:t>
                        </m:r>
                      </m:e>
                      <m:sub>
                        <m:r>
                          <a:rPr lang="en-US" i="1" dirty="0" err="1">
                            <a:latin typeface="Cambria Math" panose="02040503050406030204" pitchFamily="18" charset="0"/>
                          </a:rPr>
                          <m:t>𝑛</m:t>
                        </m:r>
                      </m:sub>
                    </m:sSub>
                    <m:r>
                      <a:rPr lang="en-US" i="1" dirty="0">
                        <a:latin typeface="Cambria Math" panose="02040503050406030204" pitchFamily="18" charset="0"/>
                      </a:rPr>
                      <m:t>)</m:t>
                    </m:r>
                  </m:oMath>
                </a14:m>
                <a:r>
                  <a:rPr lang="en-US" dirty="0"/>
                  <a:t> and </a:t>
                </a:r>
                <a14:m>
                  <m:oMath xmlns:m="http://schemas.openxmlformats.org/officeDocument/2006/math">
                    <m:r>
                      <a:rPr lang="en-US" i="1" dirty="0" smtClean="0">
                        <a:latin typeface="Cambria Math" panose="02040503050406030204" pitchFamily="18" charset="0"/>
                      </a:rPr>
                      <m:t>𝑦</m:t>
                    </m:r>
                    <m:r>
                      <a:rPr lang="en-US" i="1" dirty="0" smtClean="0">
                        <a:latin typeface="Cambria Math" panose="02040503050406030204" pitchFamily="18" charset="0"/>
                      </a:rPr>
                      <m:t> = (</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𝑦</m:t>
                        </m:r>
                      </m:e>
                      <m:sub>
                        <m:r>
                          <a:rPr lang="en-US" i="1" dirty="0" smtClean="0">
                            <a:latin typeface="Cambria Math" panose="02040503050406030204" pitchFamily="18" charset="0"/>
                          </a:rPr>
                          <m:t>1</m:t>
                        </m:r>
                      </m:sub>
                    </m:sSub>
                    <m:r>
                      <a:rPr lang="en-US"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𝑦</m:t>
                        </m:r>
                      </m:e>
                      <m:sub>
                        <m:r>
                          <a:rPr lang="en-US" i="1" dirty="0" smtClean="0">
                            <a:latin typeface="Cambria Math" panose="02040503050406030204" pitchFamily="18" charset="0"/>
                          </a:rPr>
                          <m:t>2</m:t>
                        </m:r>
                      </m:sub>
                    </m:sSub>
                    <m:r>
                      <a:rPr lang="en-US" i="1" dirty="0" smtClean="0">
                        <a:latin typeface="Cambria Math" panose="02040503050406030204" pitchFamily="18" charset="0"/>
                      </a:rPr>
                      <m:t>, …</m:t>
                    </m:r>
                    <m:sSub>
                      <m:sSubPr>
                        <m:ctrlPr>
                          <a:rPr lang="en-US" b="0" i="1" dirty="0" smtClean="0">
                            <a:latin typeface="Cambria Math" panose="02040503050406030204" pitchFamily="18" charset="0"/>
                          </a:rPr>
                        </m:ctrlPr>
                      </m:sSubPr>
                      <m:e>
                        <m:r>
                          <a:rPr lang="en-US" i="1" dirty="0" err="1">
                            <a:latin typeface="Cambria Math" panose="02040503050406030204" pitchFamily="18" charset="0"/>
                          </a:rPr>
                          <m:t>𝑦</m:t>
                        </m:r>
                      </m:e>
                      <m:sub>
                        <m:r>
                          <a:rPr lang="en-US" i="1" dirty="0" err="1">
                            <a:latin typeface="Cambria Math" panose="02040503050406030204" pitchFamily="18" charset="0"/>
                          </a:rPr>
                          <m:t>𝑛</m:t>
                        </m:r>
                      </m:sub>
                    </m:sSub>
                    <m:r>
                      <a:rPr lang="en-US" i="1" dirty="0">
                        <a:latin typeface="Cambria Math" panose="02040503050406030204" pitchFamily="18" charset="0"/>
                      </a:rPr>
                      <m:t>)  </m:t>
                    </m:r>
                  </m:oMath>
                </a14:m>
                <a:r>
                  <a:rPr lang="en-US" dirty="0"/>
                  <a:t>we want to map them to a high dimensional space [example- quadratic]: </a:t>
                </a:r>
              </a:p>
              <a:p>
                <a14:m>
                  <m:oMath xmlns:m="http://schemas.openxmlformats.org/officeDocument/2006/math">
                    <m:r>
                      <a:rPr lang="en-US" i="1" dirty="0" smtClean="0">
                        <a:latin typeface="Cambria Math" panose="02040503050406030204" pitchFamily="18" charset="0"/>
                      </a:rPr>
                      <m:t> </m:t>
                    </m:r>
                    <m:r>
                      <m:rPr>
                        <m:sty m:val="p"/>
                      </m:rPr>
                      <a:rPr lang="en-US" b="0" i="0" dirty="0" smtClean="0">
                        <a:latin typeface="Cambria Math" panose="02040503050406030204" pitchFamily="18" charset="0"/>
                      </a:rPr>
                      <m:t>Φ</m:t>
                    </m:r>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𝑥</m:t>
                        </m:r>
                      </m:e>
                      <m:sub>
                        <m:r>
                          <a:rPr lang="en-US" i="1" dirty="0">
                            <a:latin typeface="Cambria Math" panose="02040503050406030204" pitchFamily="18" charset="0"/>
                          </a:rPr>
                          <m:t>1</m:t>
                        </m:r>
                      </m:sub>
                    </m:sSub>
                    <m:r>
                      <a:rPr lang="en-US" i="1" dirty="0">
                        <a:latin typeface="Cambria Math" panose="02040503050406030204" pitchFamily="18" charset="0"/>
                      </a:rPr>
                      <m:t>, </m:t>
                    </m:r>
                    <m:sSub>
                      <m:sSubPr>
                        <m:ctrlPr>
                          <a:rPr lang="en-US" i="1" dirty="0">
                            <a:latin typeface="Cambria Math" panose="02040503050406030204" pitchFamily="18" charset="0"/>
                          </a:rPr>
                        </m:ctrlPr>
                      </m:sSubPr>
                      <m:e>
                        <m:r>
                          <a:rPr lang="en-US" i="1" dirty="0">
                            <a:latin typeface="Cambria Math" panose="02040503050406030204" pitchFamily="18" charset="0"/>
                          </a:rPr>
                          <m:t>𝑥</m:t>
                        </m:r>
                      </m:e>
                      <m:sub>
                        <m:r>
                          <a:rPr lang="en-US" i="1" dirty="0">
                            <a:latin typeface="Cambria Math" panose="02040503050406030204" pitchFamily="18" charset="0"/>
                          </a:rPr>
                          <m:t>2</m:t>
                        </m:r>
                      </m:sub>
                    </m:sSub>
                    <m:r>
                      <a:rPr lang="en-US" i="1" dirty="0">
                        <a:latin typeface="Cambria Math" panose="02040503050406030204" pitchFamily="18" charset="0"/>
                      </a:rPr>
                      <m:t>, …</m:t>
                    </m:r>
                    <m:sSub>
                      <m:sSubPr>
                        <m:ctrlPr>
                          <a:rPr lang="en-US" i="1" dirty="0">
                            <a:latin typeface="Cambria Math" panose="02040503050406030204" pitchFamily="18" charset="0"/>
                          </a:rPr>
                        </m:ctrlPr>
                      </m:sSubPr>
                      <m:e>
                        <m:r>
                          <a:rPr lang="en-US" i="1" dirty="0" err="1">
                            <a:latin typeface="Cambria Math" panose="02040503050406030204" pitchFamily="18" charset="0"/>
                          </a:rPr>
                          <m:t>𝑥</m:t>
                        </m:r>
                      </m:e>
                      <m:sub>
                        <m:r>
                          <a:rPr lang="en-US" i="1" dirty="0" err="1">
                            <a:latin typeface="Cambria Math" panose="02040503050406030204" pitchFamily="18" charset="0"/>
                          </a:rPr>
                          <m:t>𝑛</m:t>
                        </m:r>
                      </m:sub>
                    </m:sSub>
                    <m:r>
                      <a:rPr lang="en-US" i="1" dirty="0">
                        <a:latin typeface="Cambria Math" panose="02040503050406030204" pitchFamily="18" charset="0"/>
                      </a:rPr>
                      <m:t>)= (1, </m:t>
                    </m:r>
                    <m:sSub>
                      <m:sSubPr>
                        <m:ctrlPr>
                          <a:rPr lang="en-US" b="0" i="1" dirty="0" smtClean="0">
                            <a:latin typeface="Cambria Math" panose="02040503050406030204" pitchFamily="18" charset="0"/>
                          </a:rPr>
                        </m:ctrlPr>
                      </m:sSubPr>
                      <m:e>
                        <m:r>
                          <a:rPr lang="en-US" i="1" dirty="0">
                            <a:latin typeface="Cambria Math" panose="02040503050406030204" pitchFamily="18" charset="0"/>
                          </a:rPr>
                          <m:t>𝑥</m:t>
                        </m:r>
                      </m:e>
                      <m:sub>
                        <m:r>
                          <a:rPr lang="en-US" i="1" dirty="0">
                            <a:latin typeface="Cambria Math" panose="02040503050406030204" pitchFamily="18" charset="0"/>
                          </a:rPr>
                          <m:t>1</m:t>
                        </m:r>
                      </m:sub>
                    </m:sSub>
                    <m:r>
                      <a:rPr lang="en-US" i="1" dirty="0">
                        <a:latin typeface="Cambria Math" panose="02040503050406030204" pitchFamily="18" charset="0"/>
                      </a:rPr>
                      <m:t>,…,</m:t>
                    </m:r>
                    <m:sSub>
                      <m:sSubPr>
                        <m:ctrlPr>
                          <a:rPr lang="en-US" b="0" i="1" dirty="0" smtClean="0">
                            <a:latin typeface="Cambria Math" panose="02040503050406030204" pitchFamily="18" charset="0"/>
                          </a:rPr>
                        </m:ctrlPr>
                      </m:sSubPr>
                      <m:e>
                        <m:r>
                          <a:rPr lang="en-US" i="1" dirty="0" err="1">
                            <a:latin typeface="Cambria Math" panose="02040503050406030204" pitchFamily="18" charset="0"/>
                          </a:rPr>
                          <m:t>𝑥</m:t>
                        </m:r>
                      </m:e>
                      <m:sub>
                        <m:r>
                          <a:rPr lang="en-US" i="1" dirty="0" err="1">
                            <a:latin typeface="Cambria Math" panose="02040503050406030204" pitchFamily="18" charset="0"/>
                          </a:rPr>
                          <m:t>𝑛</m:t>
                        </m:r>
                      </m:sub>
                    </m:sSub>
                    <m:r>
                      <a:rPr lang="en-US" i="1" dirty="0">
                        <a:latin typeface="Cambria Math" panose="02040503050406030204" pitchFamily="18" charset="0"/>
                      </a:rPr>
                      <m:t>, </m:t>
                    </m:r>
                    <m:sSubSup>
                      <m:sSubSupPr>
                        <m:ctrlPr>
                          <a:rPr lang="en-US" b="0" i="1" dirty="0" smtClean="0">
                            <a:latin typeface="Cambria Math" panose="02040503050406030204" pitchFamily="18" charset="0"/>
                          </a:rPr>
                        </m:ctrlPr>
                      </m:sSubSupPr>
                      <m:e>
                        <m:r>
                          <a:rPr lang="en-US" i="1" dirty="0">
                            <a:latin typeface="Cambria Math" panose="02040503050406030204" pitchFamily="18" charset="0"/>
                          </a:rPr>
                          <m:t>𝑥</m:t>
                        </m:r>
                      </m:e>
                      <m:sub>
                        <m:r>
                          <a:rPr lang="en-US" b="0" i="1" dirty="0" smtClean="0">
                            <a:latin typeface="Cambria Math" panose="02040503050406030204" pitchFamily="18" charset="0"/>
                          </a:rPr>
                          <m:t>1</m:t>
                        </m:r>
                      </m:sub>
                      <m:sup>
                        <m:r>
                          <a:rPr lang="en-US" b="0" i="1" dirty="0" smtClean="0">
                            <a:latin typeface="Cambria Math" panose="02040503050406030204" pitchFamily="18" charset="0"/>
                          </a:rPr>
                          <m:t>2</m:t>
                        </m:r>
                      </m:sup>
                    </m:sSubSup>
                    <m:r>
                      <a:rPr lang="en-US" i="1" dirty="0">
                        <a:latin typeface="Cambria Math" panose="02040503050406030204" pitchFamily="18" charset="0"/>
                      </a:rPr>
                      <m:t>,…,</m:t>
                    </m:r>
                    <m:sSubSup>
                      <m:sSubSupPr>
                        <m:ctrlPr>
                          <a:rPr lang="en-US" b="0" i="1" dirty="0" smtClean="0">
                            <a:latin typeface="Cambria Math" panose="02040503050406030204" pitchFamily="18" charset="0"/>
                          </a:rPr>
                        </m:ctrlPr>
                      </m:sSubSupPr>
                      <m:e>
                        <m:r>
                          <a:rPr lang="en-US" i="1" dirty="0">
                            <a:latin typeface="Cambria Math" panose="02040503050406030204" pitchFamily="18" charset="0"/>
                          </a:rPr>
                          <m:t>𝑥</m:t>
                        </m:r>
                      </m:e>
                      <m:sub>
                        <m:r>
                          <a:rPr lang="en-US" i="1" dirty="0">
                            <a:latin typeface="Cambria Math" panose="02040503050406030204" pitchFamily="18" charset="0"/>
                          </a:rPr>
                          <m:t>𝑛</m:t>
                        </m:r>
                      </m:sub>
                      <m:sup>
                        <m:r>
                          <a:rPr lang="en-US" i="1" dirty="0">
                            <a:latin typeface="Cambria Math" panose="02040503050406030204" pitchFamily="18" charset="0"/>
                          </a:rPr>
                          <m:t>2</m:t>
                        </m:r>
                      </m:sup>
                    </m:sSubSup>
                    <m:r>
                      <a:rPr lang="en-US" i="1" dirty="0">
                        <a:latin typeface="Cambria Math" panose="02040503050406030204" pitchFamily="18" charset="0"/>
                      </a:rPr>
                      <m:t>, </m:t>
                    </m:r>
                    <m:sSub>
                      <m:sSubPr>
                        <m:ctrlPr>
                          <a:rPr lang="en-US" b="0" i="1" dirty="0" smtClean="0">
                            <a:latin typeface="Cambria Math" panose="02040503050406030204" pitchFamily="18" charset="0"/>
                          </a:rPr>
                        </m:ctrlPr>
                      </m:sSubPr>
                      <m:e>
                        <m:r>
                          <a:rPr lang="en-US" i="1" dirty="0">
                            <a:latin typeface="Cambria Math" panose="02040503050406030204" pitchFamily="18" charset="0"/>
                          </a:rPr>
                          <m:t>𝑥</m:t>
                        </m:r>
                      </m:e>
                      <m:sub>
                        <m:r>
                          <a:rPr lang="en-US" i="1" dirty="0">
                            <a:latin typeface="Cambria Math" panose="02040503050406030204" pitchFamily="18" charset="0"/>
                          </a:rPr>
                          <m:t>1</m:t>
                        </m:r>
                      </m:sub>
                    </m:sSub>
                    <m:sSub>
                      <m:sSubPr>
                        <m:ctrlPr>
                          <a:rPr lang="en-US" b="0" i="1" dirty="0" smtClean="0">
                            <a:latin typeface="Cambria Math" panose="02040503050406030204" pitchFamily="18" charset="0"/>
                          </a:rPr>
                        </m:ctrlPr>
                      </m:sSubPr>
                      <m:e>
                        <m:r>
                          <a:rPr lang="en-US" i="1" dirty="0">
                            <a:latin typeface="Cambria Math" panose="02040503050406030204" pitchFamily="18" charset="0"/>
                          </a:rPr>
                          <m:t>𝑥</m:t>
                        </m:r>
                      </m:e>
                      <m:sub>
                        <m:r>
                          <a:rPr lang="en-US" i="1" dirty="0">
                            <a:latin typeface="Cambria Math" panose="02040503050406030204" pitchFamily="18" charset="0"/>
                          </a:rPr>
                          <m:t>2</m:t>
                        </m:r>
                      </m:sub>
                    </m:sSub>
                    <m:r>
                      <a:rPr lang="en-US" i="1" dirty="0">
                        <a:latin typeface="Cambria Math" panose="02040503050406030204" pitchFamily="18" charset="0"/>
                      </a:rPr>
                      <m:t>,…,</m:t>
                    </m:r>
                    <m:sSub>
                      <m:sSubPr>
                        <m:ctrlPr>
                          <a:rPr lang="en-US" b="0" i="1" dirty="0" smtClean="0">
                            <a:latin typeface="Cambria Math" panose="02040503050406030204" pitchFamily="18" charset="0"/>
                          </a:rPr>
                        </m:ctrlPr>
                      </m:sSubPr>
                      <m:e>
                        <m:r>
                          <a:rPr lang="en-US" i="1" dirty="0">
                            <a:latin typeface="Cambria Math" panose="02040503050406030204" pitchFamily="18" charset="0"/>
                          </a:rPr>
                          <m:t>𝑥</m:t>
                        </m:r>
                      </m:e>
                      <m:sub>
                        <m:r>
                          <a:rPr lang="en-US" i="1" dirty="0">
                            <a:latin typeface="Cambria Math" panose="02040503050406030204" pitchFamily="18" charset="0"/>
                          </a:rPr>
                          <m:t>𝑛</m:t>
                        </m:r>
                        <m:r>
                          <a:rPr lang="en-US" b="0" i="1" dirty="0" smtClean="0">
                            <a:latin typeface="Cambria Math" panose="02040503050406030204" pitchFamily="18" charset="0"/>
                          </a:rPr>
                          <m:t>−1</m:t>
                        </m:r>
                      </m:sub>
                    </m:sSub>
                    <m:sSub>
                      <m:sSubPr>
                        <m:ctrlPr>
                          <a:rPr lang="en-US" b="0" i="1" dirty="0" smtClean="0">
                            <a:latin typeface="Cambria Math" panose="02040503050406030204" pitchFamily="18" charset="0"/>
                          </a:rPr>
                        </m:ctrlPr>
                      </m:sSubPr>
                      <m:e>
                        <m:r>
                          <a:rPr lang="en-US" i="1" dirty="0">
                            <a:latin typeface="Cambria Math" panose="02040503050406030204" pitchFamily="18" charset="0"/>
                          </a:rPr>
                          <m:t>𝑥</m:t>
                        </m:r>
                      </m:e>
                      <m:sub>
                        <m:r>
                          <a:rPr lang="en-US" i="1" dirty="0">
                            <a:latin typeface="Cambria Math" panose="02040503050406030204" pitchFamily="18" charset="0"/>
                          </a:rPr>
                          <m:t>𝑛</m:t>
                        </m:r>
                      </m:sub>
                    </m:sSub>
                    <m:r>
                      <a:rPr lang="en-US" i="1" dirty="0">
                        <a:latin typeface="Cambria Math" panose="02040503050406030204" pitchFamily="18" charset="0"/>
                      </a:rPr>
                      <m:t>)</m:t>
                    </m:r>
                  </m:oMath>
                </a14:m>
                <a:r>
                  <a:rPr lang="en-US" dirty="0"/>
                  <a:t> </a:t>
                </a:r>
              </a:p>
              <a:p>
                <a:r>
                  <a:rPr lang="en-US" dirty="0"/>
                  <a:t> </a:t>
                </a:r>
                <a14:m>
                  <m:oMath xmlns:m="http://schemas.openxmlformats.org/officeDocument/2006/math">
                    <m:r>
                      <m:rPr>
                        <m:sty m:val="p"/>
                      </m:rPr>
                      <a:rPr lang="en-US" i="0" dirty="0" smtClean="0">
                        <a:latin typeface="Cambria Math" panose="02040503050406030204" pitchFamily="18" charset="0"/>
                        <a:sym typeface="Symbol" pitchFamily="18" charset="2"/>
                      </a:rPr>
                      <m:t>Φ</m:t>
                    </m:r>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𝑦</m:t>
                        </m:r>
                      </m:e>
                      <m:sub>
                        <m:r>
                          <a:rPr lang="en-US" i="1" dirty="0">
                            <a:latin typeface="Cambria Math" panose="02040503050406030204" pitchFamily="18" charset="0"/>
                          </a:rPr>
                          <m:t>1</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𝑦</m:t>
                        </m:r>
                      </m:e>
                      <m:sub>
                        <m:r>
                          <a:rPr lang="en-US" i="1" dirty="0">
                            <a:latin typeface="Cambria Math" panose="02040503050406030204" pitchFamily="18" charset="0"/>
                          </a:rPr>
                          <m:t>2</m:t>
                        </m:r>
                      </m:sub>
                    </m:sSub>
                    <m:r>
                      <a:rPr lang="en-US" i="1" dirty="0">
                        <a:latin typeface="Cambria Math" panose="02040503050406030204" pitchFamily="18" charset="0"/>
                      </a:rPr>
                      <m:t>, …</m:t>
                    </m:r>
                    <m:sSub>
                      <m:sSubPr>
                        <m:ctrlPr>
                          <a:rPr lang="en-US" i="1" dirty="0">
                            <a:latin typeface="Cambria Math" panose="02040503050406030204" pitchFamily="18" charset="0"/>
                          </a:rPr>
                        </m:ctrlPr>
                      </m:sSubPr>
                      <m:e>
                        <m:r>
                          <a:rPr lang="en-US" i="1" dirty="0" err="1">
                            <a:latin typeface="Cambria Math" panose="02040503050406030204" pitchFamily="18" charset="0"/>
                          </a:rPr>
                          <m:t>𝑦</m:t>
                        </m:r>
                      </m:e>
                      <m:sub>
                        <m:r>
                          <a:rPr lang="en-US" i="1" dirty="0" err="1">
                            <a:latin typeface="Cambria Math" panose="02040503050406030204" pitchFamily="18" charset="0"/>
                          </a:rPr>
                          <m:t>𝑛</m:t>
                        </m:r>
                      </m:sub>
                    </m:sSub>
                    <m:r>
                      <a:rPr lang="en-US" i="1" dirty="0">
                        <a:latin typeface="Cambria Math" panose="02040503050406030204" pitchFamily="18" charset="0"/>
                      </a:rPr>
                      <m:t>)= (1, </m:t>
                    </m:r>
                    <m:sSub>
                      <m:sSubPr>
                        <m:ctrlPr>
                          <a:rPr lang="en-US" b="0" i="1" dirty="0" smtClean="0">
                            <a:latin typeface="Cambria Math" panose="02040503050406030204" pitchFamily="18" charset="0"/>
                          </a:rPr>
                        </m:ctrlPr>
                      </m:sSubPr>
                      <m:e>
                        <m:r>
                          <a:rPr lang="en-US" i="1" dirty="0">
                            <a:latin typeface="Cambria Math" panose="02040503050406030204" pitchFamily="18" charset="0"/>
                          </a:rPr>
                          <m:t>𝑦</m:t>
                        </m:r>
                      </m:e>
                      <m:sub>
                        <m:r>
                          <a:rPr lang="en-US" i="1" dirty="0">
                            <a:latin typeface="Cambria Math" panose="02040503050406030204" pitchFamily="18" charset="0"/>
                          </a:rPr>
                          <m:t>1</m:t>
                        </m:r>
                      </m:sub>
                    </m:sSub>
                    <m:r>
                      <a:rPr lang="en-US" i="1" dirty="0">
                        <a:latin typeface="Cambria Math" panose="02040503050406030204" pitchFamily="18" charset="0"/>
                      </a:rPr>
                      <m:t>,…,</m:t>
                    </m:r>
                    <m:sSub>
                      <m:sSubPr>
                        <m:ctrlPr>
                          <a:rPr lang="en-US" b="0" i="1" dirty="0" smtClean="0">
                            <a:latin typeface="Cambria Math" panose="02040503050406030204" pitchFamily="18" charset="0"/>
                          </a:rPr>
                        </m:ctrlPr>
                      </m:sSubPr>
                      <m:e>
                        <m:r>
                          <a:rPr lang="en-US" i="1" dirty="0" err="1">
                            <a:latin typeface="Cambria Math" panose="02040503050406030204" pitchFamily="18" charset="0"/>
                          </a:rPr>
                          <m:t>𝑦</m:t>
                        </m:r>
                      </m:e>
                      <m:sub>
                        <m:r>
                          <a:rPr lang="en-US" i="1" dirty="0" err="1">
                            <a:latin typeface="Cambria Math" panose="02040503050406030204" pitchFamily="18" charset="0"/>
                          </a:rPr>
                          <m:t>𝑛</m:t>
                        </m:r>
                      </m:sub>
                    </m:sSub>
                    <m:r>
                      <a:rPr lang="en-US" i="1" dirty="0">
                        <a:latin typeface="Cambria Math" panose="02040503050406030204" pitchFamily="18" charset="0"/>
                      </a:rPr>
                      <m:t> ,</m:t>
                    </m:r>
                    <m:sSubSup>
                      <m:sSubSupPr>
                        <m:ctrlPr>
                          <a:rPr lang="en-US" b="0" i="1" dirty="0" smtClean="0">
                            <a:latin typeface="Cambria Math" panose="02040503050406030204" pitchFamily="18" charset="0"/>
                          </a:rPr>
                        </m:ctrlPr>
                      </m:sSubSupPr>
                      <m:e>
                        <m:r>
                          <a:rPr lang="en-US" i="1" dirty="0">
                            <a:latin typeface="Cambria Math" panose="02040503050406030204" pitchFamily="18" charset="0"/>
                          </a:rPr>
                          <m:t>𝑦</m:t>
                        </m:r>
                      </m:e>
                      <m:sub>
                        <m:r>
                          <a:rPr lang="en-US" i="1" dirty="0">
                            <a:latin typeface="Cambria Math" panose="02040503050406030204" pitchFamily="18" charset="0"/>
                          </a:rPr>
                          <m:t>1</m:t>
                        </m:r>
                      </m:sub>
                      <m:sup>
                        <m:r>
                          <a:rPr lang="en-US" i="1" dirty="0">
                            <a:latin typeface="Cambria Math" panose="02040503050406030204" pitchFamily="18" charset="0"/>
                          </a:rPr>
                          <m:t>2</m:t>
                        </m:r>
                      </m:sup>
                    </m:sSubSup>
                    <m:r>
                      <a:rPr lang="en-US" i="1" dirty="0">
                        <a:latin typeface="Cambria Math" panose="02040503050406030204" pitchFamily="18" charset="0"/>
                      </a:rPr>
                      <m:t>,…,</m:t>
                    </m:r>
                    <m:sSubSup>
                      <m:sSubSupPr>
                        <m:ctrlPr>
                          <a:rPr lang="en-US" b="0" i="1" dirty="0" smtClean="0">
                            <a:latin typeface="Cambria Math" panose="02040503050406030204" pitchFamily="18" charset="0"/>
                          </a:rPr>
                        </m:ctrlPr>
                      </m:sSubSupPr>
                      <m:e>
                        <m:r>
                          <a:rPr lang="en-US" i="1" dirty="0">
                            <a:latin typeface="Cambria Math" panose="02040503050406030204" pitchFamily="18" charset="0"/>
                          </a:rPr>
                          <m:t>𝑦</m:t>
                        </m:r>
                      </m:e>
                      <m:sub>
                        <m:r>
                          <a:rPr lang="en-US" i="1" dirty="0">
                            <a:latin typeface="Cambria Math" panose="02040503050406030204" pitchFamily="18" charset="0"/>
                          </a:rPr>
                          <m:t>𝑛</m:t>
                        </m:r>
                      </m:sub>
                      <m:sup>
                        <m:r>
                          <a:rPr lang="en-US" i="1" dirty="0">
                            <a:latin typeface="Cambria Math" panose="02040503050406030204" pitchFamily="18" charset="0"/>
                          </a:rPr>
                          <m:t>2</m:t>
                        </m:r>
                      </m:sup>
                    </m:sSubSup>
                    <m:r>
                      <a:rPr lang="en-US" i="1" dirty="0">
                        <a:latin typeface="Cambria Math" panose="02040503050406030204" pitchFamily="18" charset="0"/>
                      </a:rPr>
                      <m:t>, </m:t>
                    </m:r>
                    <m:sSub>
                      <m:sSubPr>
                        <m:ctrlPr>
                          <a:rPr lang="en-US" b="0" i="1" dirty="0" smtClean="0">
                            <a:latin typeface="Cambria Math" panose="02040503050406030204" pitchFamily="18" charset="0"/>
                          </a:rPr>
                        </m:ctrlPr>
                      </m:sSubPr>
                      <m:e>
                        <m:r>
                          <a:rPr lang="en-US" i="1" dirty="0">
                            <a:latin typeface="Cambria Math" panose="02040503050406030204" pitchFamily="18" charset="0"/>
                          </a:rPr>
                          <m:t>𝑦</m:t>
                        </m:r>
                      </m:e>
                      <m:sub>
                        <m:r>
                          <a:rPr lang="en-US" i="1" dirty="0">
                            <a:latin typeface="Cambria Math" panose="02040503050406030204" pitchFamily="18" charset="0"/>
                          </a:rPr>
                          <m:t>1</m:t>
                        </m:r>
                      </m:sub>
                    </m:sSub>
                    <m:sSub>
                      <m:sSubPr>
                        <m:ctrlPr>
                          <a:rPr lang="en-US" b="0" i="1" dirty="0" smtClean="0">
                            <a:latin typeface="Cambria Math" panose="02040503050406030204" pitchFamily="18" charset="0"/>
                          </a:rPr>
                        </m:ctrlPr>
                      </m:sSubPr>
                      <m:e>
                        <m:r>
                          <a:rPr lang="en-US" i="1" dirty="0">
                            <a:latin typeface="Cambria Math" panose="02040503050406030204" pitchFamily="18" charset="0"/>
                          </a:rPr>
                          <m:t>𝑦</m:t>
                        </m:r>
                      </m:e>
                      <m:sub>
                        <m:r>
                          <a:rPr lang="en-US" i="1" dirty="0">
                            <a:latin typeface="Cambria Math" panose="02040503050406030204" pitchFamily="18" charset="0"/>
                          </a:rPr>
                          <m:t>2</m:t>
                        </m:r>
                      </m:sub>
                    </m:sSub>
                    <m:r>
                      <a:rPr lang="en-US" i="1" dirty="0">
                        <a:latin typeface="Cambria Math" panose="02040503050406030204" pitchFamily="18" charset="0"/>
                      </a:rPr>
                      <m:t>,…,</m:t>
                    </m:r>
                    <m:sSub>
                      <m:sSubPr>
                        <m:ctrlPr>
                          <a:rPr lang="en-US" b="0" i="1" dirty="0" smtClean="0">
                            <a:latin typeface="Cambria Math" panose="02040503050406030204" pitchFamily="18" charset="0"/>
                          </a:rPr>
                        </m:ctrlPr>
                      </m:sSubPr>
                      <m:e>
                        <m:r>
                          <a:rPr lang="en-US" i="1" dirty="0">
                            <a:latin typeface="Cambria Math" panose="02040503050406030204" pitchFamily="18" charset="0"/>
                          </a:rPr>
                          <m:t>𝑦</m:t>
                        </m:r>
                      </m:e>
                      <m:sub>
                        <m:r>
                          <a:rPr lang="en-US" i="1" dirty="0">
                            <a:latin typeface="Cambria Math" panose="02040503050406030204" pitchFamily="18" charset="0"/>
                          </a:rPr>
                          <m:t>𝑛</m:t>
                        </m:r>
                        <m:r>
                          <a:rPr lang="en-US" b="0" i="1" dirty="0" smtClean="0">
                            <a:latin typeface="Cambria Math" panose="02040503050406030204" pitchFamily="18" charset="0"/>
                          </a:rPr>
                          <m:t>−1</m:t>
                        </m:r>
                      </m:sub>
                    </m:sSub>
                    <m:sSub>
                      <m:sSubPr>
                        <m:ctrlPr>
                          <a:rPr lang="en-US" b="0" i="1" dirty="0" smtClean="0">
                            <a:latin typeface="Cambria Math" panose="02040503050406030204" pitchFamily="18" charset="0"/>
                          </a:rPr>
                        </m:ctrlPr>
                      </m:sSubPr>
                      <m:e>
                        <m:r>
                          <a:rPr lang="en-US" i="1" dirty="0">
                            <a:latin typeface="Cambria Math" panose="02040503050406030204" pitchFamily="18" charset="0"/>
                          </a:rPr>
                          <m:t>𝑦</m:t>
                        </m:r>
                      </m:e>
                      <m:sub>
                        <m:r>
                          <a:rPr lang="en-US" i="1" dirty="0">
                            <a:latin typeface="Cambria Math" panose="02040503050406030204" pitchFamily="18" charset="0"/>
                          </a:rPr>
                          <m:t>𝑛</m:t>
                        </m:r>
                      </m:sub>
                    </m:sSub>
                    <m:r>
                      <a:rPr lang="en-US" i="1" dirty="0">
                        <a:latin typeface="Cambria Math" panose="02040503050406030204" pitchFamily="18" charset="0"/>
                      </a:rPr>
                      <m:t>) </m:t>
                    </m:r>
                  </m:oMath>
                </a14:m>
                <a:endParaRPr lang="en-US" dirty="0"/>
              </a:p>
              <a:p>
                <a:pPr marL="0" indent="0">
                  <a:buNone/>
                </a:pPr>
                <a:r>
                  <a:rPr lang="en-US" dirty="0"/>
                  <a:t>	and compute the dot product </a:t>
                </a:r>
                <a14:m>
                  <m:oMath xmlns:m="http://schemas.openxmlformats.org/officeDocument/2006/math">
                    <m:r>
                      <a:rPr lang="en-US" i="1" dirty="0" smtClean="0">
                        <a:solidFill>
                          <a:srgbClr val="FF0000"/>
                        </a:solidFill>
                        <a:latin typeface="Cambria Math" panose="02040503050406030204" pitchFamily="18" charset="0"/>
                      </a:rPr>
                      <m:t>𝐴</m:t>
                    </m:r>
                    <m:r>
                      <a:rPr lang="en-US" i="1" dirty="0" smtClean="0">
                        <a:solidFill>
                          <a:srgbClr val="FF0000"/>
                        </a:solidFill>
                        <a:latin typeface="Cambria Math" panose="02040503050406030204" pitchFamily="18" charset="0"/>
                      </a:rPr>
                      <m:t>  =</m:t>
                    </m:r>
                    <m:r>
                      <m:rPr>
                        <m:sty m:val="p"/>
                      </m:rPr>
                      <a:rPr lang="en-US" b="0" i="0" dirty="0" smtClean="0">
                        <a:solidFill>
                          <a:srgbClr val="FF0000"/>
                        </a:solidFill>
                        <a:latin typeface="Cambria Math" panose="02040503050406030204" pitchFamily="18" charset="0"/>
                      </a:rPr>
                      <m:t>Φ</m:t>
                    </m:r>
                    <m:sSup>
                      <m:sSupPr>
                        <m:ctrlPr>
                          <a:rPr lang="en-US" b="0" i="1" dirty="0" smtClean="0">
                            <a:solidFill>
                              <a:srgbClr val="FF0000"/>
                            </a:solidFill>
                            <a:latin typeface="Cambria Math" panose="02040503050406030204" pitchFamily="18" charset="0"/>
                          </a:rPr>
                        </m:ctrlPr>
                      </m:sSupPr>
                      <m:e>
                        <m:d>
                          <m:dPr>
                            <m:ctrlPr>
                              <a:rPr lang="en-US" b="0" i="1" dirty="0" smtClean="0">
                                <a:solidFill>
                                  <a:srgbClr val="FF0000"/>
                                </a:solidFill>
                                <a:latin typeface="Cambria Math" panose="02040503050406030204" pitchFamily="18" charset="0"/>
                              </a:rPr>
                            </m:ctrlPr>
                          </m:dPr>
                          <m:e>
                            <m:r>
                              <a:rPr lang="en-US" i="1" dirty="0">
                                <a:solidFill>
                                  <a:srgbClr val="FF0000"/>
                                </a:solidFill>
                                <a:latin typeface="Cambria Math" panose="02040503050406030204" pitchFamily="18" charset="0"/>
                              </a:rPr>
                              <m:t>𝑥</m:t>
                            </m:r>
                          </m:e>
                        </m:d>
                      </m:e>
                      <m:sup>
                        <m:r>
                          <a:rPr lang="en-US" i="1" dirty="0">
                            <a:solidFill>
                              <a:srgbClr val="FF0000"/>
                            </a:solidFill>
                            <a:latin typeface="Cambria Math" panose="02040503050406030204" pitchFamily="18" charset="0"/>
                          </a:rPr>
                          <m:t>𝑇</m:t>
                        </m:r>
                      </m:sup>
                    </m:sSup>
                    <m:r>
                      <m:rPr>
                        <m:sty m:val="p"/>
                      </m:rPr>
                      <a:rPr lang="en-US" b="0" i="0" dirty="0" smtClean="0">
                        <a:solidFill>
                          <a:srgbClr val="FF0000"/>
                        </a:solidFill>
                        <a:latin typeface="Cambria Math" panose="02040503050406030204" pitchFamily="18" charset="0"/>
                      </a:rPr>
                      <m:t>Φ</m:t>
                    </m:r>
                    <m:r>
                      <a:rPr lang="en-US" i="1" dirty="0">
                        <a:solidFill>
                          <a:srgbClr val="FF0000"/>
                        </a:solidFill>
                        <a:latin typeface="Cambria Math" panose="02040503050406030204" pitchFamily="18" charset="0"/>
                      </a:rPr>
                      <m:t>(</m:t>
                    </m:r>
                    <m:r>
                      <a:rPr lang="en-US" i="1" dirty="0">
                        <a:solidFill>
                          <a:srgbClr val="FF0000"/>
                        </a:solidFill>
                        <a:latin typeface="Cambria Math" panose="02040503050406030204" pitchFamily="18" charset="0"/>
                      </a:rPr>
                      <m:t>𝑦</m:t>
                    </m:r>
                    <m:r>
                      <a:rPr lang="en-US" i="1" dirty="0">
                        <a:solidFill>
                          <a:srgbClr val="FF0000"/>
                        </a:solidFill>
                        <a:latin typeface="Cambria Math" panose="02040503050406030204" pitchFamily="18" charset="0"/>
                      </a:rPr>
                      <m:t>)</m:t>
                    </m:r>
                  </m:oMath>
                </a14:m>
                <a:r>
                  <a:rPr lang="en-US" dirty="0">
                    <a:solidFill>
                      <a:srgbClr val="FF0000"/>
                    </a:solidFill>
                  </a:rPr>
                  <a:t>          </a:t>
                </a:r>
                <a:r>
                  <a:rPr lang="en-US" dirty="0"/>
                  <a:t>[takes time ]</a:t>
                </a:r>
              </a:p>
              <a:p>
                <a:r>
                  <a:rPr lang="en-US" dirty="0"/>
                  <a:t>Instead, in the original space, compute </a:t>
                </a:r>
              </a:p>
              <a:p>
                <a:pPr lvl="1"/>
                <a14:m>
                  <m:oMath xmlns:m="http://schemas.openxmlformats.org/officeDocument/2006/math">
                    <m:r>
                      <a:rPr lang="en-US" i="1" dirty="0">
                        <a:latin typeface="Cambria Math" panose="02040503050406030204" pitchFamily="18" charset="0"/>
                      </a:rPr>
                      <m:t>𝐵</m:t>
                    </m:r>
                    <m:r>
                      <a:rPr lang="en-US" i="1" dirty="0">
                        <a:latin typeface="Cambria Math" panose="02040503050406030204" pitchFamily="18" charset="0"/>
                      </a:rPr>
                      <m:t> = </m:t>
                    </m:r>
                    <m:r>
                      <a:rPr lang="en-US" i="1" dirty="0">
                        <a:latin typeface="Cambria Math" panose="02040503050406030204" pitchFamily="18" charset="0"/>
                      </a:rPr>
                      <m:t>𝑘</m:t>
                    </m:r>
                    <m:r>
                      <a:rPr lang="en-US" i="1" dirty="0">
                        <a:latin typeface="Cambria Math" panose="02040503050406030204" pitchFamily="18" charset="0"/>
                      </a:rPr>
                      <m:t>(</m:t>
                    </m:r>
                    <m:r>
                      <a:rPr lang="en-US" i="1" dirty="0">
                        <a:latin typeface="Cambria Math" panose="02040503050406030204" pitchFamily="18" charset="0"/>
                      </a:rPr>
                      <m:t>𝑥</m:t>
                    </m:r>
                    <m:r>
                      <a:rPr lang="en-US" i="1" dirty="0">
                        <a:latin typeface="Cambria Math" panose="02040503050406030204" pitchFamily="18" charset="0"/>
                      </a:rPr>
                      <m:t> , </m:t>
                    </m:r>
                    <m:r>
                      <a:rPr lang="en-US" i="1" dirty="0">
                        <a:latin typeface="Cambria Math" panose="02040503050406030204" pitchFamily="18" charset="0"/>
                      </a:rPr>
                      <m:t>𝑦</m:t>
                    </m:r>
                    <m:r>
                      <a:rPr lang="en-US" i="1" dirty="0">
                        <a:latin typeface="Cambria Math" panose="02040503050406030204" pitchFamily="18" charset="0"/>
                      </a:rPr>
                      <m:t>)= [1+</m:t>
                    </m:r>
                    <m:sSup>
                      <m:sSupPr>
                        <m:ctrlPr>
                          <a:rPr lang="en-US" b="0" i="1" dirty="0" smtClean="0">
                            <a:latin typeface="Cambria Math" panose="02040503050406030204" pitchFamily="18" charset="0"/>
                          </a:rPr>
                        </m:ctrlPr>
                      </m:sSupPr>
                      <m:e>
                        <m:d>
                          <m:dPr>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i="1" dirty="0">
                                    <a:latin typeface="Cambria Math" panose="02040503050406030204" pitchFamily="18" charset="0"/>
                                  </a:rPr>
                                  <m:t>𝑥</m:t>
                                </m:r>
                              </m:e>
                              <m:sub>
                                <m:r>
                                  <a:rPr lang="en-US" i="1" dirty="0">
                                    <a:latin typeface="Cambria Math" panose="02040503050406030204" pitchFamily="18" charset="0"/>
                                  </a:rPr>
                                  <m:t>1</m:t>
                                </m:r>
                              </m:sub>
                            </m:sSub>
                            <m:r>
                              <a:rPr lang="en-US" i="1" dirty="0">
                                <a:latin typeface="Cambria Math" panose="02040503050406030204" pitchFamily="18" charset="0"/>
                              </a:rPr>
                              <m:t>, </m:t>
                            </m:r>
                            <m:sSub>
                              <m:sSubPr>
                                <m:ctrlPr>
                                  <a:rPr lang="en-US" i="1" dirty="0">
                                    <a:latin typeface="Cambria Math" panose="02040503050406030204" pitchFamily="18" charset="0"/>
                                  </a:rPr>
                                </m:ctrlPr>
                              </m:sSubPr>
                              <m:e>
                                <m:r>
                                  <a:rPr lang="en-US" i="1" dirty="0">
                                    <a:latin typeface="Cambria Math" panose="02040503050406030204" pitchFamily="18" charset="0"/>
                                  </a:rPr>
                                  <m:t>𝑥</m:t>
                                </m:r>
                              </m:e>
                              <m:sub>
                                <m:r>
                                  <a:rPr lang="en-US" i="1" dirty="0">
                                    <a:latin typeface="Cambria Math" panose="02040503050406030204" pitchFamily="18" charset="0"/>
                                  </a:rPr>
                                  <m:t>2</m:t>
                                </m:r>
                              </m:sub>
                            </m:sSub>
                            <m:r>
                              <a:rPr lang="en-US" i="1" dirty="0">
                                <a:latin typeface="Cambria Math" panose="02040503050406030204" pitchFamily="18" charset="0"/>
                              </a:rPr>
                              <m:t>, …</m:t>
                            </m:r>
                            <m:sSub>
                              <m:sSubPr>
                                <m:ctrlPr>
                                  <a:rPr lang="en-US" i="1" dirty="0">
                                    <a:latin typeface="Cambria Math" panose="02040503050406030204" pitchFamily="18" charset="0"/>
                                  </a:rPr>
                                </m:ctrlPr>
                              </m:sSubPr>
                              <m:e>
                                <m:r>
                                  <a:rPr lang="en-US" i="1" dirty="0" err="1">
                                    <a:latin typeface="Cambria Math" panose="02040503050406030204" pitchFamily="18" charset="0"/>
                                  </a:rPr>
                                  <m:t>𝑥</m:t>
                                </m:r>
                              </m:e>
                              <m:sub>
                                <m:r>
                                  <a:rPr lang="en-US" i="1" dirty="0" err="1">
                                    <a:latin typeface="Cambria Math" panose="02040503050406030204" pitchFamily="18" charset="0"/>
                                  </a:rPr>
                                  <m:t>𝑛</m:t>
                                </m:r>
                              </m:sub>
                            </m:sSub>
                          </m:e>
                        </m:d>
                      </m:e>
                      <m:sup>
                        <m:r>
                          <a:rPr lang="en-US" i="1" dirty="0">
                            <a:latin typeface="Cambria Math" panose="02040503050406030204" pitchFamily="18" charset="0"/>
                          </a:rPr>
                          <m:t>𝑇</m:t>
                        </m:r>
                      </m:sup>
                    </m:sSup>
                    <m:sSup>
                      <m:sSupPr>
                        <m:ctrlPr>
                          <a:rPr lang="en-US" b="0" i="1" dirty="0" smtClean="0">
                            <a:latin typeface="Cambria Math" panose="02040503050406030204" pitchFamily="18" charset="0"/>
                          </a:rPr>
                        </m:ctrlPr>
                      </m:sSupPr>
                      <m:e>
                        <m:d>
                          <m:dPr>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i="1" dirty="0">
                                    <a:latin typeface="Cambria Math" panose="02040503050406030204" pitchFamily="18" charset="0"/>
                                  </a:rPr>
                                  <m:t>𝑦</m:t>
                                </m:r>
                              </m:e>
                              <m:sub>
                                <m:r>
                                  <a:rPr lang="en-US" i="1" dirty="0">
                                    <a:latin typeface="Cambria Math" panose="02040503050406030204" pitchFamily="18" charset="0"/>
                                  </a:rPr>
                                  <m:t>1</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𝑦</m:t>
                                </m:r>
                              </m:e>
                              <m:sub>
                                <m:r>
                                  <a:rPr lang="en-US" i="1" dirty="0">
                                    <a:latin typeface="Cambria Math" panose="02040503050406030204" pitchFamily="18" charset="0"/>
                                  </a:rPr>
                                  <m:t>2</m:t>
                                </m:r>
                              </m:sub>
                            </m:sSub>
                            <m:r>
                              <a:rPr lang="en-US" i="1" dirty="0">
                                <a:latin typeface="Cambria Math" panose="02040503050406030204" pitchFamily="18" charset="0"/>
                              </a:rPr>
                              <m:t>, …</m:t>
                            </m:r>
                            <m:sSub>
                              <m:sSubPr>
                                <m:ctrlPr>
                                  <a:rPr lang="en-US" i="1" dirty="0">
                                    <a:latin typeface="Cambria Math" panose="02040503050406030204" pitchFamily="18" charset="0"/>
                                  </a:rPr>
                                </m:ctrlPr>
                              </m:sSubPr>
                              <m:e>
                                <m:r>
                                  <a:rPr lang="en-US" i="1" dirty="0" err="1">
                                    <a:latin typeface="Cambria Math" panose="02040503050406030204" pitchFamily="18" charset="0"/>
                                  </a:rPr>
                                  <m:t>𝑦</m:t>
                                </m:r>
                              </m:e>
                              <m:sub>
                                <m:r>
                                  <a:rPr lang="en-US" i="1" dirty="0" err="1">
                                    <a:latin typeface="Cambria Math" panose="02040503050406030204" pitchFamily="18" charset="0"/>
                                  </a:rPr>
                                  <m:t>𝑛</m:t>
                                </m:r>
                              </m:sub>
                            </m:sSub>
                          </m:e>
                        </m:d>
                        <m:r>
                          <a:rPr lang="en-US" b="0" i="1" dirty="0" smtClean="0">
                            <a:latin typeface="Cambria Math" panose="02040503050406030204" pitchFamily="18" charset="0"/>
                          </a:rPr>
                          <m:t>]</m:t>
                        </m:r>
                      </m:e>
                      <m:sup>
                        <m:r>
                          <a:rPr lang="en-US" i="1" dirty="0">
                            <a:latin typeface="Cambria Math" panose="02040503050406030204" pitchFamily="18" charset="0"/>
                          </a:rPr>
                          <m:t>2</m:t>
                        </m:r>
                      </m:sup>
                    </m:sSup>
                    <m:r>
                      <a:rPr lang="en-US" i="1" dirty="0">
                        <a:latin typeface="Cambria Math" panose="02040503050406030204" pitchFamily="18" charset="0"/>
                      </a:rPr>
                      <m:t> </m:t>
                    </m:r>
                  </m:oMath>
                </a14:m>
                <a:endParaRPr lang="en-US" dirty="0"/>
              </a:p>
              <a:p>
                <a:r>
                  <a:rPr lang="en-US" dirty="0">
                    <a:solidFill>
                      <a:srgbClr val="FF0000"/>
                    </a:solidFill>
                  </a:rPr>
                  <a:t>Theorem: </a:t>
                </a:r>
                <a14:m>
                  <m:oMath xmlns:m="http://schemas.openxmlformats.org/officeDocument/2006/math">
                    <m:r>
                      <a:rPr lang="en-US" i="1" dirty="0" smtClean="0">
                        <a:solidFill>
                          <a:srgbClr val="FF0000"/>
                        </a:solidFill>
                        <a:latin typeface="Cambria Math" panose="02040503050406030204" pitchFamily="18" charset="0"/>
                      </a:rPr>
                      <m:t>𝐴</m:t>
                    </m:r>
                    <m:r>
                      <a:rPr lang="en-US" i="1" dirty="0" smtClean="0">
                        <a:solidFill>
                          <a:srgbClr val="FF0000"/>
                        </a:solidFill>
                        <a:latin typeface="Cambria Math" panose="02040503050406030204" pitchFamily="18" charset="0"/>
                      </a:rPr>
                      <m:t> = </m:t>
                    </m:r>
                    <m:r>
                      <a:rPr lang="en-US" i="1" dirty="0" smtClean="0">
                        <a:solidFill>
                          <a:srgbClr val="FF0000"/>
                        </a:solidFill>
                        <a:latin typeface="Cambria Math" panose="02040503050406030204" pitchFamily="18" charset="0"/>
                      </a:rPr>
                      <m:t>𝐵</m:t>
                    </m:r>
                    <m:r>
                      <a:rPr lang="en-US" i="1" dirty="0" smtClean="0">
                        <a:solidFill>
                          <a:srgbClr val="FF0000"/>
                        </a:solidFill>
                        <a:latin typeface="Cambria Math" panose="02040503050406030204" pitchFamily="18" charset="0"/>
                      </a:rPr>
                      <m:t>                              </m:t>
                    </m:r>
                  </m:oMath>
                </a14:m>
                <a:r>
                  <a:rPr lang="en-US" dirty="0"/>
                  <a:t>(Coefficients do not really matter)</a:t>
                </a:r>
              </a:p>
              <a:p>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blipFill>
                <a:blip r:embed="rId3"/>
                <a:stretch>
                  <a:fillRect l="-667" t="-2314" r="-741"/>
                </a:stretch>
              </a:blipFill>
            </p:spPr>
            <p:txBody>
              <a:bodyPr/>
              <a:lstStyle/>
              <a:p>
                <a:r>
                  <a:rPr lang="en-US">
                    <a:noFill/>
                  </a:rPr>
                  <a:t> </a:t>
                </a:r>
              </a:p>
            </p:txBody>
          </p:sp>
        </mc:Fallback>
      </mc:AlternateContent>
      <p:sp>
        <p:nvSpPr>
          <p:cNvPr id="6" name="AutoShape 10"/>
          <p:cNvSpPr>
            <a:spLocks noChangeArrowheads="1"/>
          </p:cNvSpPr>
          <p:nvPr/>
        </p:nvSpPr>
        <p:spPr bwMode="auto">
          <a:xfrm>
            <a:off x="7381461" y="1710508"/>
            <a:ext cx="628650" cy="285750"/>
          </a:xfrm>
          <a:prstGeom prst="wedgeRectCallout">
            <a:avLst>
              <a:gd name="adj1" fmla="val -380810"/>
              <a:gd name="adj2" fmla="val 266658"/>
            </a:avLst>
          </a:prstGeom>
          <a:solidFill>
            <a:srgbClr val="FFFFCC"/>
          </a:solidFill>
          <a:ln w="9525">
            <a:solidFill>
              <a:schemeClr val="accent1"/>
            </a:solidFill>
            <a:miter lim="800000"/>
            <a:headEnd/>
            <a:tailEnd/>
          </a:ln>
          <a:effectLst/>
        </p:spPr>
        <p:txBody>
          <a:bodyPr/>
          <a:lstStyle/>
          <a:p>
            <a:pPr algn="ctr"/>
            <a:r>
              <a:rPr lang="en-US" sz="1500" dirty="0" err="1">
                <a:latin typeface="+mj-lt"/>
              </a:rPr>
              <a:t>Sq</a:t>
            </a:r>
            <a:r>
              <a:rPr lang="en-US" sz="1500" dirty="0">
                <a:latin typeface="+mj-lt"/>
              </a:rPr>
              <a:t>(2)</a:t>
            </a:r>
          </a:p>
        </p:txBody>
      </p:sp>
      <p:sp>
        <p:nvSpPr>
          <p:cNvPr id="8" name="AutoShape 10">
            <a:extLst>
              <a:ext uri="{FF2B5EF4-FFF2-40B4-BE49-F238E27FC236}">
                <a16:creationId xmlns:a16="http://schemas.microsoft.com/office/drawing/2014/main" id="{5DE34D17-6324-4848-BD90-678DF737D036}"/>
              </a:ext>
            </a:extLst>
          </p:cNvPr>
          <p:cNvSpPr>
            <a:spLocks noChangeArrowheads="1"/>
          </p:cNvSpPr>
          <p:nvPr/>
        </p:nvSpPr>
        <p:spPr bwMode="auto">
          <a:xfrm>
            <a:off x="5676405" y="27519"/>
            <a:ext cx="3213851" cy="467624"/>
          </a:xfrm>
          <a:prstGeom prst="wedgeRectCallout">
            <a:avLst>
              <a:gd name="adj1" fmla="val 43418"/>
              <a:gd name="adj2" fmla="val 237699"/>
            </a:avLst>
          </a:prstGeom>
          <a:solidFill>
            <a:srgbClr val="FFFFCC"/>
          </a:solidFill>
          <a:ln w="9525">
            <a:solidFill>
              <a:schemeClr val="accent1"/>
            </a:solidFill>
            <a:miter lim="800000"/>
            <a:headEnd/>
            <a:tailEnd/>
          </a:ln>
          <a:effectLst/>
        </p:spPr>
        <p:txBody>
          <a:bodyPr/>
          <a:lstStyle/>
          <a:p>
            <a:pPr algn="ctr"/>
            <a:r>
              <a:rPr lang="en-US" sz="1100" dirty="0">
                <a:latin typeface="+mj-lt"/>
              </a:rPr>
              <a:t>We called this a “dual representation: </a:t>
            </a:r>
          </a:p>
        </p:txBody>
      </p:sp>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FF7089EF-C7F0-47E8-9249-B54CC36F6EB7}"/>
                  </a:ext>
                </a:extLst>
              </p:cNvPr>
              <p:cNvSpPr txBox="1"/>
              <p:nvPr/>
            </p:nvSpPr>
            <p:spPr>
              <a:xfrm>
                <a:off x="6366090" y="256503"/>
                <a:ext cx="1834479" cy="483594"/>
              </a:xfrm>
              <a:prstGeom prst="rect">
                <a:avLst/>
              </a:prstGeom>
              <a:solidFill>
                <a:srgbClr val="FFFFCC"/>
              </a:solidFill>
              <a:ln>
                <a:solidFill>
                  <a:srgbClr val="FFC000"/>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050" b="0" i="1" smtClean="0">
                          <a:latin typeface="Cambria Math" panose="02040503050406030204" pitchFamily="18" charset="0"/>
                        </a:rPr>
                        <m:t>𝑓</m:t>
                      </m:r>
                      <m:d>
                        <m:dPr>
                          <m:ctrlPr>
                            <a:rPr lang="en-US" sz="1050" b="0" i="1" smtClean="0">
                              <a:latin typeface="Cambria Math" panose="02040503050406030204" pitchFamily="18" charset="0"/>
                            </a:rPr>
                          </m:ctrlPr>
                        </m:dPr>
                        <m:e>
                          <m:r>
                            <a:rPr lang="en-US" sz="1050" b="0" i="1" smtClean="0">
                              <a:latin typeface="Cambria Math" panose="02040503050406030204" pitchFamily="18" charset="0"/>
                            </a:rPr>
                            <m:t>𝑥</m:t>
                          </m:r>
                        </m:e>
                      </m:d>
                      <m:r>
                        <a:rPr lang="en-US" sz="1050" b="0" i="1" smtClean="0">
                          <a:latin typeface="Cambria Math" panose="02040503050406030204" pitchFamily="18" charset="0"/>
                        </a:rPr>
                        <m:t>=</m:t>
                      </m:r>
                      <m:r>
                        <a:rPr lang="en-US" sz="1050" b="0" i="1" smtClean="0">
                          <a:latin typeface="Cambria Math" panose="02040503050406030204" pitchFamily="18" charset="0"/>
                        </a:rPr>
                        <m:t>𝑠𝑔𝑛</m:t>
                      </m:r>
                      <m:r>
                        <a:rPr lang="en-US" sz="1050" b="0" i="1" smtClean="0">
                          <a:latin typeface="Cambria Math" panose="02040503050406030204" pitchFamily="18" charset="0"/>
                        </a:rPr>
                        <m:t>(</m:t>
                      </m:r>
                      <m:nary>
                        <m:naryPr>
                          <m:chr m:val="∑"/>
                          <m:supHide m:val="on"/>
                          <m:ctrlPr>
                            <a:rPr lang="en-US" sz="1050" b="0" i="1" smtClean="0">
                              <a:latin typeface="Cambria Math" panose="02040503050406030204" pitchFamily="18" charset="0"/>
                            </a:rPr>
                          </m:ctrlPr>
                        </m:naryPr>
                        <m:sub>
                          <m:r>
                            <a:rPr lang="en-US" sz="1050" b="0" i="1" smtClean="0">
                              <a:latin typeface="Cambria Math" panose="02040503050406030204" pitchFamily="18" charset="0"/>
                            </a:rPr>
                            <m:t>𝑧</m:t>
                          </m:r>
                          <m:r>
                            <a:rPr lang="en-US" sz="1050" b="0" i="1" smtClean="0">
                              <a:latin typeface="Cambria Math" panose="02040503050406030204" pitchFamily="18" charset="0"/>
                            </a:rPr>
                            <m:t>∈</m:t>
                          </m:r>
                          <m:r>
                            <a:rPr lang="en-US" sz="1050" b="0" i="1" smtClean="0">
                              <a:latin typeface="Cambria Math" panose="02040503050406030204" pitchFamily="18" charset="0"/>
                            </a:rPr>
                            <m:t>𝑀</m:t>
                          </m:r>
                        </m:sub>
                        <m:sup/>
                        <m:e>
                          <m:r>
                            <a:rPr lang="en-US" sz="1050" b="0" i="1" smtClean="0">
                              <a:latin typeface="Cambria Math" panose="02040503050406030204" pitchFamily="18" charset="0"/>
                            </a:rPr>
                            <m:t>𝑆</m:t>
                          </m:r>
                          <m:d>
                            <m:dPr>
                              <m:ctrlPr>
                                <a:rPr lang="en-US" sz="1050" b="0" i="1" smtClean="0">
                                  <a:latin typeface="Cambria Math" panose="02040503050406030204" pitchFamily="18" charset="0"/>
                                </a:rPr>
                              </m:ctrlPr>
                            </m:dPr>
                            <m:e>
                              <m:r>
                                <a:rPr lang="en-US" sz="1050" b="0" i="1" smtClean="0">
                                  <a:latin typeface="Cambria Math" panose="02040503050406030204" pitchFamily="18" charset="0"/>
                                </a:rPr>
                                <m:t>𝑧</m:t>
                              </m:r>
                            </m:e>
                          </m:d>
                          <m:r>
                            <a:rPr lang="en-US" sz="1050" b="0" i="1" smtClean="0">
                              <a:latin typeface="Cambria Math" panose="02040503050406030204" pitchFamily="18" charset="0"/>
                            </a:rPr>
                            <m:t>𝐾</m:t>
                          </m:r>
                          <m:r>
                            <a:rPr lang="en-US" sz="1050" b="0" i="1" smtClean="0">
                              <a:latin typeface="Cambria Math" panose="02040503050406030204" pitchFamily="18" charset="0"/>
                            </a:rPr>
                            <m:t>(</m:t>
                          </m:r>
                          <m:r>
                            <a:rPr lang="en-US" sz="1050" b="0" i="1" smtClean="0">
                              <a:latin typeface="Cambria Math" panose="02040503050406030204" pitchFamily="18" charset="0"/>
                            </a:rPr>
                            <m:t>𝑥</m:t>
                          </m:r>
                          <m:r>
                            <a:rPr lang="en-US" sz="1050" b="0" i="1" smtClean="0">
                              <a:latin typeface="Cambria Math" panose="02040503050406030204" pitchFamily="18" charset="0"/>
                            </a:rPr>
                            <m:t>,</m:t>
                          </m:r>
                          <m:r>
                            <a:rPr lang="en-US" sz="1050" b="0" i="1" smtClean="0">
                              <a:latin typeface="Cambria Math" panose="02040503050406030204" pitchFamily="18" charset="0"/>
                            </a:rPr>
                            <m:t>𝑧</m:t>
                          </m:r>
                          <m:r>
                            <a:rPr lang="en-US" sz="1050" b="0" i="1" smtClean="0">
                              <a:latin typeface="Cambria Math" panose="02040503050406030204" pitchFamily="18" charset="0"/>
                            </a:rPr>
                            <m:t>))</m:t>
                          </m:r>
                        </m:e>
                      </m:nary>
                    </m:oMath>
                  </m:oMathPara>
                </a14:m>
                <a:endParaRPr lang="en-US" sz="1050" dirty="0"/>
              </a:p>
            </p:txBody>
          </p:sp>
        </mc:Choice>
        <mc:Fallback>
          <p:sp>
            <p:nvSpPr>
              <p:cNvPr id="9" name="TextBox 8">
                <a:extLst>
                  <a:ext uri="{FF2B5EF4-FFF2-40B4-BE49-F238E27FC236}">
                    <a16:creationId xmlns:a16="http://schemas.microsoft.com/office/drawing/2014/main" id="{FF7089EF-C7F0-47E8-9249-B54CC36F6EB7}"/>
                  </a:ext>
                </a:extLst>
              </p:cNvPr>
              <p:cNvSpPr txBox="1">
                <a:spLocks noRot="1" noChangeAspect="1" noMove="1" noResize="1" noEditPoints="1" noAdjustHandles="1" noChangeArrowheads="1" noChangeShapeType="1" noTextEdit="1"/>
              </p:cNvSpPr>
              <p:nvPr/>
            </p:nvSpPr>
            <p:spPr>
              <a:xfrm>
                <a:off x="6366090" y="256503"/>
                <a:ext cx="1834479" cy="483594"/>
              </a:xfrm>
              <a:prstGeom prst="rect">
                <a:avLst/>
              </a:prstGeom>
              <a:blipFill>
                <a:blip r:embed="rId4"/>
                <a:stretch>
                  <a:fillRect t="-109877" r="-9901" b="-154321"/>
                </a:stretch>
              </a:blipFill>
              <a:ln>
                <a:solidFill>
                  <a:srgbClr val="FFC000"/>
                </a:solidFill>
              </a:ln>
            </p:spPr>
            <p:txBody>
              <a:bodyPr/>
              <a:lstStyle/>
              <a:p>
                <a:r>
                  <a:rPr lang="en-US">
                    <a:noFill/>
                  </a:rPr>
                  <a:t> </a:t>
                </a:r>
              </a:p>
            </p:txBody>
          </p:sp>
        </mc:Fallback>
      </mc:AlternateContent>
    </p:spTree>
    <p:extLst>
      <p:ext uri="{BB962C8B-B14F-4D97-AF65-F5344CB8AC3E}">
        <p14:creationId xmlns:p14="http://schemas.microsoft.com/office/powerpoint/2010/main" val="2673093848"/>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Content Placeholder 1"/>
              <p:cNvSpPr>
                <a:spLocks noGrp="1"/>
              </p:cNvSpPr>
              <p:nvPr>
                <p:ph idx="1"/>
              </p:nvPr>
            </p:nvSpPr>
            <p:spPr>
              <a:xfrm>
                <a:off x="191925" y="902369"/>
                <a:ext cx="8229600" cy="3957866"/>
              </a:xfrm>
            </p:spPr>
            <p:txBody>
              <a:bodyPr>
                <a:normAutofit fontScale="62500" lnSpcReduction="20000"/>
              </a:bodyPr>
              <a:lstStyle/>
              <a:p>
                <a:pPr marL="0" indent="0">
                  <a:buNone/>
                </a:pPr>
                <a:r>
                  <a:rPr lang="en-US" dirty="0">
                    <a:solidFill>
                      <a:srgbClr val="FF0000"/>
                    </a:solidFill>
                  </a:rPr>
                  <a:t>Kernel Trick: </a:t>
                </a:r>
                <a:r>
                  <a:rPr lang="en-US" dirty="0"/>
                  <a:t>You want to work with degree </a:t>
                </a:r>
                <a14:m>
                  <m:oMath xmlns:m="http://schemas.openxmlformats.org/officeDocument/2006/math">
                    <m:r>
                      <a:rPr lang="en-US" i="1" dirty="0" smtClean="0">
                        <a:latin typeface="Cambria Math" panose="02040503050406030204" pitchFamily="18" charset="0"/>
                      </a:rPr>
                      <m:t>2</m:t>
                    </m:r>
                  </m:oMath>
                </a14:m>
                <a:r>
                  <a:rPr lang="en-US" dirty="0"/>
                  <a:t> polynomial features, </a:t>
                </a:r>
                <a14:m>
                  <m:oMath xmlns:m="http://schemas.openxmlformats.org/officeDocument/2006/math">
                    <m:r>
                      <m:rPr>
                        <m:sty m:val="p"/>
                      </m:rPr>
                      <a:rPr lang="el-GR" i="0" dirty="0" smtClean="0">
                        <a:latin typeface="Cambria Math" panose="02040503050406030204" pitchFamily="18" charset="0"/>
                      </a:rPr>
                      <m:t>Φ</m:t>
                    </m:r>
                    <m:r>
                      <a:rPr lang="en-US" i="1" dirty="0">
                        <a:latin typeface="Cambria Math" panose="02040503050406030204" pitchFamily="18" charset="0"/>
                      </a:rPr>
                      <m:t>(</m:t>
                    </m:r>
                    <m:r>
                      <a:rPr lang="en-US" i="1" dirty="0">
                        <a:latin typeface="Cambria Math" panose="02040503050406030204" pitchFamily="18" charset="0"/>
                      </a:rPr>
                      <m:t>𝑥</m:t>
                    </m:r>
                    <m:r>
                      <a:rPr lang="en-US" i="1" dirty="0">
                        <a:latin typeface="Cambria Math" panose="02040503050406030204" pitchFamily="18" charset="0"/>
                      </a:rPr>
                      <m:t>)</m:t>
                    </m:r>
                  </m:oMath>
                </a14:m>
                <a:r>
                  <a:rPr lang="en-US" dirty="0"/>
                  <a:t>. Then, your dot product will be in a space of dimensionality </a:t>
                </a:r>
                <a14:m>
                  <m:oMath xmlns:m="http://schemas.openxmlformats.org/officeDocument/2006/math">
                    <m:r>
                      <a:rPr lang="en-US" i="1" dirty="0" smtClean="0">
                        <a:latin typeface="Cambria Math" panose="02040503050406030204" pitchFamily="18" charset="0"/>
                      </a:rPr>
                      <m:t>𝑛</m:t>
                    </m:r>
                    <m:r>
                      <a:rPr lang="en-US" i="1" dirty="0" smtClean="0">
                        <a:latin typeface="Cambria Math" panose="02040503050406030204" pitchFamily="18" charset="0"/>
                      </a:rPr>
                      <m:t>(</m:t>
                    </m:r>
                    <m:r>
                      <a:rPr lang="en-US" i="1" dirty="0" smtClean="0">
                        <a:latin typeface="Cambria Math" panose="02040503050406030204" pitchFamily="18" charset="0"/>
                      </a:rPr>
                      <m:t>𝑛</m:t>
                    </m:r>
                    <m:r>
                      <a:rPr lang="en-US" i="1" dirty="0" smtClean="0">
                        <a:latin typeface="Cambria Math" panose="02040503050406030204" pitchFamily="18" charset="0"/>
                      </a:rPr>
                      <m:t>+1)/2</m:t>
                    </m:r>
                  </m:oMath>
                </a14:m>
                <a:r>
                  <a:rPr lang="en-US" dirty="0"/>
                  <a:t>. The kernel trick allows you to save and compute dot products in an</a:t>
                </a:r>
                <a14:m>
                  <m:oMath xmlns:m="http://schemas.openxmlformats.org/officeDocument/2006/math">
                    <m:r>
                      <a:rPr lang="en-US" i="1" dirty="0" smtClean="0">
                        <a:latin typeface="Cambria Math" panose="02040503050406030204" pitchFamily="18" charset="0"/>
                      </a:rPr>
                      <m:t> </m:t>
                    </m:r>
                    <m:r>
                      <a:rPr lang="en-US" i="1" dirty="0" smtClean="0">
                        <a:latin typeface="Cambria Math" panose="02040503050406030204" pitchFamily="18" charset="0"/>
                      </a:rPr>
                      <m:t>𝑛</m:t>
                    </m:r>
                    <m:r>
                      <a:rPr lang="en-US" i="1" dirty="0" smtClean="0">
                        <a:latin typeface="Cambria Math" panose="02040503050406030204" pitchFamily="18" charset="0"/>
                      </a:rPr>
                      <m:t> </m:t>
                    </m:r>
                  </m:oMath>
                </a14:m>
                <a:r>
                  <a:rPr lang="en-US" dirty="0"/>
                  <a:t>dimensional space.  </a:t>
                </a:r>
              </a:p>
              <a:p>
                <a:pPr marL="0" indent="0">
                  <a:buNone/>
                </a:pPr>
                <a:endParaRPr lang="en-US" dirty="0"/>
              </a:p>
              <a:p>
                <a:r>
                  <a:rPr lang="en-US" dirty="0"/>
                  <a:t>Can we use any </a:t>
                </a:r>
                <a14:m>
                  <m:oMath xmlns:m="http://schemas.openxmlformats.org/officeDocument/2006/math">
                    <m:r>
                      <a:rPr lang="en-US" i="1" dirty="0" smtClean="0">
                        <a:latin typeface="Cambria Math" panose="02040503050406030204" pitchFamily="18" charset="0"/>
                      </a:rPr>
                      <m:t>𝐾</m:t>
                    </m:r>
                    <m:r>
                      <a:rPr lang="en-US" i="1" dirty="0" smtClean="0">
                        <a:latin typeface="Cambria Math" panose="02040503050406030204" pitchFamily="18" charset="0"/>
                      </a:rPr>
                      <m:t>(.,.)? </m:t>
                    </m:r>
                  </m:oMath>
                </a14:m>
                <a:endParaRPr lang="en-US" dirty="0"/>
              </a:p>
              <a:p>
                <a:pPr lvl="1"/>
                <a:r>
                  <a:rPr lang="en-US" dirty="0"/>
                  <a:t>A function </a:t>
                </a:r>
                <a14:m>
                  <m:oMath xmlns:m="http://schemas.openxmlformats.org/officeDocument/2006/math">
                    <m:r>
                      <a:rPr lang="en-US" i="1" dirty="0" smtClean="0">
                        <a:latin typeface="Cambria Math" panose="02040503050406030204" pitchFamily="18" charset="0"/>
                      </a:rPr>
                      <m:t>𝐾</m:t>
                    </m:r>
                    <m:r>
                      <a:rPr lang="en-US" i="1" dirty="0" smtClean="0">
                        <a:latin typeface="Cambria Math" panose="02040503050406030204" pitchFamily="18" charset="0"/>
                      </a:rPr>
                      <m:t>(</m:t>
                    </m:r>
                    <m:r>
                      <a:rPr lang="en-US" i="1" dirty="0" err="1">
                        <a:latin typeface="Cambria Math" panose="02040503050406030204" pitchFamily="18" charset="0"/>
                      </a:rPr>
                      <m:t>𝑥</m:t>
                    </m:r>
                    <m:r>
                      <a:rPr lang="en-US" i="1" dirty="0" err="1">
                        <a:latin typeface="Cambria Math" panose="02040503050406030204" pitchFamily="18" charset="0"/>
                      </a:rPr>
                      <m:t>,</m:t>
                    </m:r>
                    <m:r>
                      <a:rPr lang="en-US" i="1" dirty="0" err="1">
                        <a:latin typeface="Cambria Math" panose="02040503050406030204" pitchFamily="18" charset="0"/>
                      </a:rPr>
                      <m:t>𝑧</m:t>
                    </m:r>
                    <m:r>
                      <a:rPr lang="en-US" i="1" dirty="0">
                        <a:latin typeface="Cambria Math" panose="02040503050406030204" pitchFamily="18" charset="0"/>
                      </a:rPr>
                      <m:t>)</m:t>
                    </m:r>
                  </m:oMath>
                </a14:m>
                <a:r>
                  <a:rPr lang="en-US" dirty="0"/>
                  <a:t> is a valid kernel </a:t>
                </a:r>
                <a:r>
                  <a:rPr lang="en-US" dirty="0">
                    <a:solidFill>
                      <a:srgbClr val="FF0000"/>
                    </a:solidFill>
                  </a:rPr>
                  <a:t>if</a:t>
                </a:r>
                <a:r>
                  <a:rPr lang="en-US" dirty="0"/>
                  <a:t> it corresponds to a dot (an inner) product in some (perhaps infinite dimensional) feature space. </a:t>
                </a:r>
              </a:p>
              <a:p>
                <a:r>
                  <a:rPr lang="en-US" dirty="0"/>
                  <a:t>Take the </a:t>
                </a:r>
                <a:r>
                  <a:rPr lang="en-US" dirty="0">
                    <a:solidFill>
                      <a:srgbClr val="FF0000"/>
                    </a:solidFill>
                  </a:rPr>
                  <a:t>quadratic function</a:t>
                </a:r>
                <a:r>
                  <a:rPr lang="en-US" dirty="0"/>
                  <a:t>: </a:t>
                </a:r>
                <a14:m>
                  <m:oMath xmlns:m="http://schemas.openxmlformats.org/officeDocument/2006/math">
                    <m:r>
                      <a:rPr lang="en-US" i="1" dirty="0" smtClean="0">
                        <a:latin typeface="Cambria Math" panose="02040503050406030204" pitchFamily="18" charset="0"/>
                      </a:rPr>
                      <m:t>𝑘</m:t>
                    </m:r>
                    <m:r>
                      <a:rPr lang="en-US" i="1" dirty="0" smtClean="0">
                        <a:latin typeface="Cambria Math" panose="02040503050406030204" pitchFamily="18" charset="0"/>
                      </a:rPr>
                      <m:t>(</m:t>
                    </m:r>
                    <m:r>
                      <a:rPr lang="en-US" i="1" dirty="0" err="1">
                        <a:latin typeface="Cambria Math" panose="02040503050406030204" pitchFamily="18" charset="0"/>
                      </a:rPr>
                      <m:t>𝑥</m:t>
                    </m:r>
                    <m:r>
                      <a:rPr lang="en-US" i="1" dirty="0" err="1">
                        <a:latin typeface="Cambria Math" panose="02040503050406030204" pitchFamily="18" charset="0"/>
                      </a:rPr>
                      <m:t>,</m:t>
                    </m:r>
                    <m:r>
                      <a:rPr lang="en-US" i="1" dirty="0" err="1">
                        <a:latin typeface="Cambria Math" panose="02040503050406030204" pitchFamily="18" charset="0"/>
                      </a:rPr>
                      <m:t>𝑧</m:t>
                    </m:r>
                    <m:r>
                      <a:rPr lang="en-US" i="1" dirty="0">
                        <a:latin typeface="Cambria Math" panose="02040503050406030204" pitchFamily="18" charset="0"/>
                      </a:rPr>
                      <m:t>) = </m:t>
                    </m:r>
                    <m:sSup>
                      <m:sSupPr>
                        <m:ctrlPr>
                          <a:rPr lang="en-US" b="0" i="1" dirty="0" smtClean="0">
                            <a:latin typeface="Cambria Math" panose="02040503050406030204" pitchFamily="18" charset="0"/>
                          </a:rPr>
                        </m:ctrlPr>
                      </m:sSupPr>
                      <m:e>
                        <m:d>
                          <m:dPr>
                            <m:ctrlPr>
                              <a:rPr lang="en-US" i="1" dirty="0">
                                <a:latin typeface="Cambria Math" panose="02040503050406030204" pitchFamily="18" charset="0"/>
                              </a:rPr>
                            </m:ctrlPr>
                          </m:dPr>
                          <m:e>
                            <m:sSup>
                              <m:sSupPr>
                                <m:ctrlPr>
                                  <a:rPr lang="en-US" b="0" i="1" dirty="0" smtClean="0">
                                    <a:latin typeface="Cambria Math" panose="02040503050406030204" pitchFamily="18" charset="0"/>
                                  </a:rPr>
                                </m:ctrlPr>
                              </m:sSupPr>
                              <m:e>
                                <m:r>
                                  <a:rPr lang="en-US" i="1" dirty="0" err="1">
                                    <a:latin typeface="Cambria Math" panose="02040503050406030204" pitchFamily="18" charset="0"/>
                                  </a:rPr>
                                  <m:t>𝑥</m:t>
                                </m:r>
                              </m:e>
                              <m:sup>
                                <m:r>
                                  <a:rPr lang="en-US" i="1" dirty="0" err="1">
                                    <a:latin typeface="Cambria Math" panose="02040503050406030204" pitchFamily="18" charset="0"/>
                                  </a:rPr>
                                  <m:t>𝑇</m:t>
                                </m:r>
                              </m:sup>
                            </m:sSup>
                            <m:r>
                              <a:rPr lang="en-US" i="1" dirty="0" err="1">
                                <a:latin typeface="Cambria Math" panose="02040503050406030204" pitchFamily="18" charset="0"/>
                              </a:rPr>
                              <m:t>𝑧</m:t>
                            </m:r>
                          </m:e>
                        </m:d>
                      </m:e>
                      <m:sup>
                        <m:r>
                          <a:rPr lang="en-US" i="1" dirty="0">
                            <a:latin typeface="Cambria Math" panose="02040503050406030204" pitchFamily="18" charset="0"/>
                          </a:rPr>
                          <m:t>2</m:t>
                        </m:r>
                      </m:sup>
                    </m:sSup>
                  </m:oMath>
                </a14:m>
                <a:r>
                  <a:rPr lang="en-US" dirty="0"/>
                  <a:t> </a:t>
                </a:r>
              </a:p>
              <a:p>
                <a:pPr lvl="1"/>
                <a:r>
                  <a:rPr lang="en-US" dirty="0"/>
                  <a:t>Is it a kernel?</a:t>
                </a:r>
              </a:p>
              <a:p>
                <a:r>
                  <a:rPr lang="en-US" dirty="0"/>
                  <a:t>Example: Direct construction  (2 dimensional, for simplicity): </a:t>
                </a:r>
              </a:p>
              <a:p>
                <a14:m>
                  <m:oMath xmlns:m="http://schemas.openxmlformats.org/officeDocument/2006/math">
                    <m:r>
                      <a:rPr lang="en-US" i="1" dirty="0" smtClean="0">
                        <a:latin typeface="Cambria Math" panose="02040503050406030204" pitchFamily="18" charset="0"/>
                      </a:rPr>
                      <m:t>𝐾</m:t>
                    </m:r>
                    <m:r>
                      <a:rPr lang="en-US" i="1" dirty="0" smtClean="0">
                        <a:latin typeface="Cambria Math" panose="02040503050406030204" pitchFamily="18" charset="0"/>
                      </a:rPr>
                      <m:t>(</m:t>
                    </m:r>
                    <m:r>
                      <a:rPr lang="en-US" i="1" dirty="0" err="1">
                        <a:latin typeface="Cambria Math" panose="02040503050406030204" pitchFamily="18" charset="0"/>
                      </a:rPr>
                      <m:t>𝑥</m:t>
                    </m:r>
                    <m:r>
                      <a:rPr lang="en-US" i="1" dirty="0" err="1">
                        <a:latin typeface="Cambria Math" panose="02040503050406030204" pitchFamily="18" charset="0"/>
                      </a:rPr>
                      <m:t>,</m:t>
                    </m:r>
                    <m:r>
                      <a:rPr lang="en-US" i="1" dirty="0" err="1">
                        <a:latin typeface="Cambria Math" panose="02040503050406030204" pitchFamily="18" charset="0"/>
                      </a:rPr>
                      <m:t>𝑧</m:t>
                    </m:r>
                    <m:r>
                      <a:rPr lang="en-US" i="1" dirty="0">
                        <a:latin typeface="Cambria Math" panose="02040503050406030204" pitchFamily="18" charset="0"/>
                      </a:rPr>
                      <m:t>) = </m:t>
                    </m:r>
                    <m:sSup>
                      <m:sSupPr>
                        <m:ctrlPr>
                          <a:rPr lang="en-US" b="0" i="1" dirty="0" smtClean="0">
                            <a:latin typeface="Cambria Math" panose="02040503050406030204" pitchFamily="18" charset="0"/>
                          </a:rPr>
                        </m:ctrlPr>
                      </m:sSupPr>
                      <m:e>
                        <m:d>
                          <m:dPr>
                            <m:ctrlPr>
                              <a:rPr lang="en-US" i="1" dirty="0">
                                <a:latin typeface="Cambria Math" panose="02040503050406030204" pitchFamily="18" charset="0"/>
                              </a:rPr>
                            </m:ctrlPr>
                          </m:dPr>
                          <m:e>
                            <m:sSub>
                              <m:sSubPr>
                                <m:ctrlPr>
                                  <a:rPr lang="en-US" b="0" i="1" dirty="0" smtClean="0">
                                    <a:latin typeface="Cambria Math" panose="02040503050406030204" pitchFamily="18" charset="0"/>
                                  </a:rPr>
                                </m:ctrlPr>
                              </m:sSubPr>
                              <m:e>
                                <m:r>
                                  <a:rPr lang="en-US" i="1" dirty="0">
                                    <a:latin typeface="Cambria Math" panose="02040503050406030204" pitchFamily="18" charset="0"/>
                                  </a:rPr>
                                  <m:t>𝑥</m:t>
                                </m:r>
                              </m:e>
                              <m:sub>
                                <m:r>
                                  <a:rPr lang="en-US" i="1" dirty="0">
                                    <a:latin typeface="Cambria Math" panose="02040503050406030204" pitchFamily="18" charset="0"/>
                                  </a:rPr>
                                  <m:t>1</m:t>
                                </m:r>
                              </m:sub>
                            </m:sSub>
                            <m:r>
                              <a:rPr lang="en-US" i="1" dirty="0">
                                <a:latin typeface="Cambria Math" panose="02040503050406030204" pitchFamily="18" charset="0"/>
                              </a:rPr>
                              <m:t> </m:t>
                            </m:r>
                            <m:sSub>
                              <m:sSubPr>
                                <m:ctrlPr>
                                  <a:rPr lang="en-US" b="0" i="1" dirty="0" smtClean="0">
                                    <a:latin typeface="Cambria Math" panose="02040503050406030204" pitchFamily="18" charset="0"/>
                                  </a:rPr>
                                </m:ctrlPr>
                              </m:sSubPr>
                              <m:e>
                                <m:r>
                                  <a:rPr lang="en-US" i="1" dirty="0">
                                    <a:latin typeface="Cambria Math" panose="02040503050406030204" pitchFamily="18" charset="0"/>
                                  </a:rPr>
                                  <m:t>𝑧</m:t>
                                </m:r>
                              </m:e>
                              <m:sub>
                                <m:r>
                                  <a:rPr lang="en-US" i="1" dirty="0">
                                    <a:latin typeface="Cambria Math" panose="02040503050406030204" pitchFamily="18" charset="0"/>
                                  </a:rPr>
                                  <m:t>1</m:t>
                                </m:r>
                              </m:sub>
                            </m:sSub>
                            <m:r>
                              <a:rPr lang="en-US" i="1" dirty="0">
                                <a:latin typeface="Cambria Math" panose="02040503050406030204" pitchFamily="18" charset="0"/>
                              </a:rPr>
                              <m:t> + </m:t>
                            </m:r>
                            <m:sSub>
                              <m:sSubPr>
                                <m:ctrlPr>
                                  <a:rPr lang="en-US" b="0" i="1" dirty="0" smtClean="0">
                                    <a:latin typeface="Cambria Math" panose="02040503050406030204" pitchFamily="18" charset="0"/>
                                  </a:rPr>
                                </m:ctrlPr>
                              </m:sSubPr>
                              <m:e>
                                <m:r>
                                  <a:rPr lang="en-US" i="1" dirty="0">
                                    <a:latin typeface="Cambria Math" panose="02040503050406030204" pitchFamily="18" charset="0"/>
                                  </a:rPr>
                                  <m:t>𝑥</m:t>
                                </m:r>
                              </m:e>
                              <m:sub>
                                <m:r>
                                  <a:rPr lang="en-US" i="1" dirty="0">
                                    <a:latin typeface="Cambria Math" panose="02040503050406030204" pitchFamily="18" charset="0"/>
                                  </a:rPr>
                                  <m:t>2</m:t>
                                </m:r>
                              </m:sub>
                            </m:sSub>
                            <m:r>
                              <a:rPr lang="en-US" i="1" dirty="0">
                                <a:latin typeface="Cambria Math" panose="02040503050406030204" pitchFamily="18" charset="0"/>
                              </a:rPr>
                              <m:t> </m:t>
                            </m:r>
                            <m:sSub>
                              <m:sSubPr>
                                <m:ctrlPr>
                                  <a:rPr lang="en-US" b="0" i="1" dirty="0" smtClean="0">
                                    <a:latin typeface="Cambria Math" panose="02040503050406030204" pitchFamily="18" charset="0"/>
                                  </a:rPr>
                                </m:ctrlPr>
                              </m:sSubPr>
                              <m:e>
                                <m:r>
                                  <a:rPr lang="en-US" i="1" dirty="0">
                                    <a:latin typeface="Cambria Math" panose="02040503050406030204" pitchFamily="18" charset="0"/>
                                  </a:rPr>
                                  <m:t>𝑧</m:t>
                                </m:r>
                              </m:e>
                              <m:sub>
                                <m:r>
                                  <a:rPr lang="en-US" i="1" dirty="0">
                                    <a:latin typeface="Cambria Math" panose="02040503050406030204" pitchFamily="18" charset="0"/>
                                  </a:rPr>
                                  <m:t>2</m:t>
                                </m:r>
                              </m:sub>
                            </m:sSub>
                          </m:e>
                        </m:d>
                      </m:e>
                      <m:sup>
                        <m:r>
                          <a:rPr lang="en-US" i="1" dirty="0">
                            <a:latin typeface="Cambria Math" panose="02040503050406030204" pitchFamily="18" charset="0"/>
                          </a:rPr>
                          <m:t>2</m:t>
                        </m:r>
                      </m:sup>
                    </m:sSup>
                    <m:r>
                      <a:rPr lang="en-US" i="1" dirty="0">
                        <a:latin typeface="Cambria Math" panose="02040503050406030204" pitchFamily="18" charset="0"/>
                      </a:rPr>
                      <m:t> = </m:t>
                    </m:r>
                    <m:sSubSup>
                      <m:sSubSupPr>
                        <m:ctrlPr>
                          <a:rPr lang="en-US" b="0" i="1" dirty="0" smtClean="0">
                            <a:latin typeface="Cambria Math" panose="02040503050406030204" pitchFamily="18" charset="0"/>
                          </a:rPr>
                        </m:ctrlPr>
                      </m:sSubSupPr>
                      <m:e>
                        <m:r>
                          <a:rPr lang="en-US" i="1" dirty="0">
                            <a:latin typeface="Cambria Math" panose="02040503050406030204" pitchFamily="18" charset="0"/>
                          </a:rPr>
                          <m:t>𝑥</m:t>
                        </m:r>
                      </m:e>
                      <m:sub>
                        <m:r>
                          <a:rPr lang="en-US" i="1" dirty="0">
                            <a:latin typeface="Cambria Math" panose="02040503050406030204" pitchFamily="18" charset="0"/>
                          </a:rPr>
                          <m:t>1</m:t>
                        </m:r>
                      </m:sub>
                      <m:sup>
                        <m:r>
                          <a:rPr lang="en-US" i="1" dirty="0">
                            <a:latin typeface="Cambria Math" panose="02040503050406030204" pitchFamily="18" charset="0"/>
                          </a:rPr>
                          <m:t>2</m:t>
                        </m:r>
                      </m:sup>
                    </m:sSubSup>
                    <m:r>
                      <a:rPr lang="en-US" i="1" dirty="0">
                        <a:latin typeface="Cambria Math" panose="02040503050406030204" pitchFamily="18" charset="0"/>
                      </a:rPr>
                      <m:t> </m:t>
                    </m:r>
                    <m:sSubSup>
                      <m:sSubSupPr>
                        <m:ctrlPr>
                          <a:rPr lang="en-US" b="0" i="1" dirty="0" smtClean="0">
                            <a:latin typeface="Cambria Math" panose="02040503050406030204" pitchFamily="18" charset="0"/>
                          </a:rPr>
                        </m:ctrlPr>
                      </m:sSubSupPr>
                      <m:e>
                        <m:r>
                          <a:rPr lang="en-US" i="1" dirty="0">
                            <a:latin typeface="Cambria Math" panose="02040503050406030204" pitchFamily="18" charset="0"/>
                          </a:rPr>
                          <m:t>𝑧</m:t>
                        </m:r>
                      </m:e>
                      <m:sub>
                        <m:r>
                          <a:rPr lang="en-US" i="1" dirty="0">
                            <a:latin typeface="Cambria Math" panose="02040503050406030204" pitchFamily="18" charset="0"/>
                          </a:rPr>
                          <m:t>1</m:t>
                        </m:r>
                      </m:sub>
                      <m:sup>
                        <m:r>
                          <a:rPr lang="en-US" i="1" dirty="0">
                            <a:latin typeface="Cambria Math" panose="02040503050406030204" pitchFamily="18" charset="0"/>
                          </a:rPr>
                          <m:t>2</m:t>
                        </m:r>
                      </m:sup>
                    </m:sSubSup>
                    <m:r>
                      <a:rPr lang="en-US" i="1" dirty="0">
                        <a:latin typeface="Cambria Math" panose="02040503050406030204" pitchFamily="18" charset="0"/>
                      </a:rPr>
                      <m:t> +2</m:t>
                    </m:r>
                    <m:sSub>
                      <m:sSubPr>
                        <m:ctrlPr>
                          <a:rPr lang="en-US" b="0" i="1" dirty="0" smtClean="0">
                            <a:latin typeface="Cambria Math" panose="02040503050406030204" pitchFamily="18" charset="0"/>
                          </a:rPr>
                        </m:ctrlPr>
                      </m:sSubPr>
                      <m:e>
                        <m:r>
                          <a:rPr lang="en-US" i="1" dirty="0">
                            <a:latin typeface="Cambria Math" panose="02040503050406030204" pitchFamily="18" charset="0"/>
                          </a:rPr>
                          <m:t>𝑥</m:t>
                        </m:r>
                      </m:e>
                      <m:sub>
                        <m:r>
                          <a:rPr lang="en-US" i="1" dirty="0">
                            <a:latin typeface="Cambria Math" panose="02040503050406030204" pitchFamily="18" charset="0"/>
                          </a:rPr>
                          <m:t>1</m:t>
                        </m:r>
                      </m:sub>
                    </m:sSub>
                    <m:r>
                      <a:rPr lang="en-US" i="1" dirty="0">
                        <a:latin typeface="Cambria Math" panose="02040503050406030204" pitchFamily="18" charset="0"/>
                      </a:rPr>
                      <m:t> </m:t>
                    </m:r>
                    <m:sSub>
                      <m:sSubPr>
                        <m:ctrlPr>
                          <a:rPr lang="en-US" b="0" i="1" dirty="0" smtClean="0">
                            <a:latin typeface="Cambria Math" panose="02040503050406030204" pitchFamily="18" charset="0"/>
                          </a:rPr>
                        </m:ctrlPr>
                      </m:sSubPr>
                      <m:e>
                        <m:r>
                          <a:rPr lang="en-US" i="1" dirty="0">
                            <a:latin typeface="Cambria Math" panose="02040503050406030204" pitchFamily="18" charset="0"/>
                          </a:rPr>
                          <m:t>𝑧</m:t>
                        </m:r>
                      </m:e>
                      <m:sub>
                        <m:r>
                          <a:rPr lang="en-US" i="1" dirty="0">
                            <a:latin typeface="Cambria Math" panose="02040503050406030204" pitchFamily="18" charset="0"/>
                          </a:rPr>
                          <m:t>1</m:t>
                        </m:r>
                      </m:sub>
                    </m:sSub>
                    <m:r>
                      <a:rPr lang="en-US" i="1" dirty="0">
                        <a:latin typeface="Cambria Math" panose="02040503050406030204" pitchFamily="18" charset="0"/>
                      </a:rPr>
                      <m:t> </m:t>
                    </m:r>
                    <m:sSub>
                      <m:sSubPr>
                        <m:ctrlPr>
                          <a:rPr lang="en-US" b="0" i="1" dirty="0" smtClean="0">
                            <a:latin typeface="Cambria Math" panose="02040503050406030204" pitchFamily="18" charset="0"/>
                          </a:rPr>
                        </m:ctrlPr>
                      </m:sSubPr>
                      <m:e>
                        <m:r>
                          <a:rPr lang="en-US" i="1" dirty="0">
                            <a:latin typeface="Cambria Math" panose="02040503050406030204" pitchFamily="18" charset="0"/>
                          </a:rPr>
                          <m:t>𝑥</m:t>
                        </m:r>
                      </m:e>
                      <m:sub>
                        <m:r>
                          <a:rPr lang="en-US" i="1" dirty="0">
                            <a:latin typeface="Cambria Math" panose="02040503050406030204" pitchFamily="18" charset="0"/>
                          </a:rPr>
                          <m:t>2</m:t>
                        </m:r>
                      </m:sub>
                    </m:sSub>
                    <m:r>
                      <a:rPr lang="en-US" i="1" dirty="0">
                        <a:latin typeface="Cambria Math" panose="02040503050406030204" pitchFamily="18" charset="0"/>
                      </a:rPr>
                      <m:t> </m:t>
                    </m:r>
                    <m:sSub>
                      <m:sSubPr>
                        <m:ctrlPr>
                          <a:rPr lang="en-US" b="0" i="1" dirty="0" smtClean="0">
                            <a:latin typeface="Cambria Math" panose="02040503050406030204" pitchFamily="18" charset="0"/>
                          </a:rPr>
                        </m:ctrlPr>
                      </m:sSubPr>
                      <m:e>
                        <m:r>
                          <a:rPr lang="en-US" i="1" dirty="0">
                            <a:latin typeface="Cambria Math" panose="02040503050406030204" pitchFamily="18" charset="0"/>
                          </a:rPr>
                          <m:t>𝑧</m:t>
                        </m:r>
                      </m:e>
                      <m:sub>
                        <m:r>
                          <a:rPr lang="en-US" i="1" dirty="0">
                            <a:latin typeface="Cambria Math" panose="02040503050406030204" pitchFamily="18" charset="0"/>
                          </a:rPr>
                          <m:t>2</m:t>
                        </m:r>
                      </m:sub>
                    </m:sSub>
                    <m:r>
                      <a:rPr lang="en-US" i="1" dirty="0">
                        <a:latin typeface="Cambria Math" panose="02040503050406030204" pitchFamily="18" charset="0"/>
                      </a:rPr>
                      <m:t> + </m:t>
                    </m:r>
                    <m:sSubSup>
                      <m:sSubSupPr>
                        <m:ctrlPr>
                          <a:rPr lang="en-US" b="0" i="1" dirty="0" smtClean="0">
                            <a:latin typeface="Cambria Math" panose="02040503050406030204" pitchFamily="18" charset="0"/>
                          </a:rPr>
                        </m:ctrlPr>
                      </m:sSubSupPr>
                      <m:e>
                        <m:r>
                          <a:rPr lang="en-US" i="1" dirty="0">
                            <a:latin typeface="Cambria Math" panose="02040503050406030204" pitchFamily="18" charset="0"/>
                          </a:rPr>
                          <m:t>𝑥</m:t>
                        </m:r>
                      </m:e>
                      <m:sub>
                        <m:r>
                          <a:rPr lang="en-US" i="1" dirty="0">
                            <a:latin typeface="Cambria Math" panose="02040503050406030204" pitchFamily="18" charset="0"/>
                          </a:rPr>
                          <m:t>2</m:t>
                        </m:r>
                      </m:sub>
                      <m:sup>
                        <m:r>
                          <a:rPr lang="en-US" i="1" dirty="0">
                            <a:latin typeface="Cambria Math" panose="02040503050406030204" pitchFamily="18" charset="0"/>
                          </a:rPr>
                          <m:t>2</m:t>
                        </m:r>
                      </m:sup>
                    </m:sSubSup>
                    <m:r>
                      <a:rPr lang="en-US" i="1" dirty="0">
                        <a:latin typeface="Cambria Math" panose="02040503050406030204" pitchFamily="18" charset="0"/>
                      </a:rPr>
                      <m:t> </m:t>
                    </m:r>
                    <m:sSubSup>
                      <m:sSubSupPr>
                        <m:ctrlPr>
                          <a:rPr lang="en-US" b="0" i="1" dirty="0" smtClean="0">
                            <a:latin typeface="Cambria Math" panose="02040503050406030204" pitchFamily="18" charset="0"/>
                          </a:rPr>
                        </m:ctrlPr>
                      </m:sSubSupPr>
                      <m:e>
                        <m:r>
                          <a:rPr lang="en-US" i="1" dirty="0">
                            <a:latin typeface="Cambria Math" panose="02040503050406030204" pitchFamily="18" charset="0"/>
                          </a:rPr>
                          <m:t>𝑧</m:t>
                        </m:r>
                      </m:e>
                      <m:sub>
                        <m:r>
                          <a:rPr lang="en-US" i="1" dirty="0">
                            <a:latin typeface="Cambria Math" panose="02040503050406030204" pitchFamily="18" charset="0"/>
                          </a:rPr>
                          <m:t>2</m:t>
                        </m:r>
                      </m:sub>
                      <m:sup>
                        <m:r>
                          <a:rPr lang="en-US" i="1" dirty="0">
                            <a:latin typeface="Cambria Math" panose="02040503050406030204" pitchFamily="18" charset="0"/>
                          </a:rPr>
                          <m:t>2</m:t>
                        </m:r>
                      </m:sup>
                    </m:sSubSup>
                    <m:r>
                      <a:rPr lang="en-US" i="1" dirty="0">
                        <a:latin typeface="Cambria Math" panose="02040503050406030204" pitchFamily="18" charset="0"/>
                      </a:rPr>
                      <m:t> </m:t>
                    </m:r>
                  </m:oMath>
                </a14:m>
                <a:endParaRPr lang="en-US" dirty="0"/>
              </a:p>
              <a:p>
                <a:pPr marL="0" indent="0">
                  <a:buNone/>
                </a:pPr>
                <a:r>
                  <a:rPr lang="en-US" dirty="0"/>
                  <a:t>              </a:t>
                </a:r>
                <a:r>
                  <a:rPr lang="en-US" dirty="0">
                    <a:solidFill>
                      <a:srgbClr val="FF0000"/>
                    </a:solidFill>
                  </a:rPr>
                  <a:t> </a:t>
                </a:r>
                <a14:m>
                  <m:oMath xmlns:m="http://schemas.openxmlformats.org/officeDocument/2006/math">
                    <m:r>
                      <a:rPr lang="en-US" i="1" dirty="0" smtClean="0">
                        <a:solidFill>
                          <a:srgbClr val="FF0000"/>
                        </a:solidFill>
                        <a:latin typeface="Cambria Math" panose="02040503050406030204" pitchFamily="18" charset="0"/>
                      </a:rPr>
                      <m:t>= </m:t>
                    </m:r>
                    <m:d>
                      <m:dPr>
                        <m:ctrlPr>
                          <a:rPr lang="en-US" b="0" i="1" dirty="0" smtClean="0">
                            <a:latin typeface="Cambria Math" panose="02040503050406030204" pitchFamily="18" charset="0"/>
                          </a:rPr>
                        </m:ctrlPr>
                      </m:dPr>
                      <m:e>
                        <m:sSubSup>
                          <m:sSubSupPr>
                            <m:ctrlPr>
                              <a:rPr lang="en-US" b="0" i="1" dirty="0" smtClean="0">
                                <a:latin typeface="Cambria Math" panose="02040503050406030204" pitchFamily="18" charset="0"/>
                              </a:rPr>
                            </m:ctrlPr>
                          </m:sSubSupPr>
                          <m:e>
                            <m:r>
                              <a:rPr lang="en-US" i="1" dirty="0" smtClean="0">
                                <a:latin typeface="Cambria Math" panose="02040503050406030204" pitchFamily="18" charset="0"/>
                              </a:rPr>
                              <m:t>𝑥</m:t>
                            </m:r>
                          </m:e>
                          <m:sub>
                            <m:r>
                              <a:rPr lang="en-US" i="1" dirty="0" smtClean="0">
                                <a:latin typeface="Cambria Math" panose="02040503050406030204" pitchFamily="18" charset="0"/>
                              </a:rPr>
                              <m:t>1</m:t>
                            </m:r>
                          </m:sub>
                          <m:sup>
                            <m:r>
                              <a:rPr lang="en-US" i="1" dirty="0" smtClean="0">
                                <a:latin typeface="Cambria Math" panose="02040503050406030204" pitchFamily="18" charset="0"/>
                              </a:rPr>
                              <m:t>2</m:t>
                            </m:r>
                          </m:sup>
                        </m:sSubSup>
                        <m:r>
                          <a:rPr lang="en-US" i="1" dirty="0" smtClean="0">
                            <a:latin typeface="Cambria Math" panose="02040503050406030204" pitchFamily="18" charset="0"/>
                          </a:rPr>
                          <m:t>, </m:t>
                        </m:r>
                        <m:rad>
                          <m:radPr>
                            <m:degHide m:val="on"/>
                            <m:ctrlPr>
                              <a:rPr lang="en-US" b="0" i="1" dirty="0" smtClean="0">
                                <a:latin typeface="Cambria Math" panose="02040503050406030204" pitchFamily="18" charset="0"/>
                              </a:rPr>
                            </m:ctrlPr>
                          </m:radPr>
                          <m:deg/>
                          <m:e>
                            <m:r>
                              <a:rPr lang="en-US" b="0" i="1" dirty="0" smtClean="0">
                                <a:latin typeface="Cambria Math" panose="02040503050406030204" pitchFamily="18" charset="0"/>
                              </a:rPr>
                              <m:t>2</m:t>
                            </m:r>
                          </m:e>
                        </m:rad>
                        <m:sSub>
                          <m:sSubPr>
                            <m:ctrlPr>
                              <a:rPr lang="en-US" b="0" i="1" dirty="0" smtClean="0">
                                <a:latin typeface="Cambria Math" panose="02040503050406030204" pitchFamily="18" charset="0"/>
                              </a:rPr>
                            </m:ctrlPr>
                          </m:sSubPr>
                          <m:e>
                            <m:r>
                              <a:rPr lang="en-US" i="1" dirty="0">
                                <a:latin typeface="Cambria Math" panose="02040503050406030204" pitchFamily="18" charset="0"/>
                              </a:rPr>
                              <m:t>𝑥</m:t>
                            </m:r>
                          </m:e>
                          <m:sub>
                            <m:r>
                              <a:rPr lang="en-US" i="1" dirty="0">
                                <a:latin typeface="Cambria Math" panose="02040503050406030204" pitchFamily="18" charset="0"/>
                              </a:rPr>
                              <m:t>1</m:t>
                            </m:r>
                          </m:sub>
                        </m:sSub>
                        <m:sSub>
                          <m:sSubPr>
                            <m:ctrlPr>
                              <a:rPr lang="en-US" b="0" i="1" dirty="0" smtClean="0">
                                <a:latin typeface="Cambria Math" panose="02040503050406030204" pitchFamily="18" charset="0"/>
                              </a:rPr>
                            </m:ctrlPr>
                          </m:sSubPr>
                          <m:e>
                            <m:r>
                              <a:rPr lang="en-US" i="1" dirty="0">
                                <a:latin typeface="Cambria Math" panose="02040503050406030204" pitchFamily="18" charset="0"/>
                              </a:rPr>
                              <m:t>𝑥</m:t>
                            </m:r>
                          </m:e>
                          <m:sub>
                            <m:r>
                              <a:rPr lang="en-US" i="1" dirty="0">
                                <a:latin typeface="Cambria Math" panose="02040503050406030204" pitchFamily="18" charset="0"/>
                              </a:rPr>
                              <m:t>2</m:t>
                            </m:r>
                          </m:sub>
                        </m:sSub>
                        <m:r>
                          <a:rPr lang="en-US" i="1" dirty="0">
                            <a:latin typeface="Cambria Math" panose="02040503050406030204" pitchFamily="18" charset="0"/>
                          </a:rPr>
                          <m:t>, </m:t>
                        </m:r>
                        <m:sSubSup>
                          <m:sSubSupPr>
                            <m:ctrlPr>
                              <a:rPr lang="en-US" b="0" i="1" dirty="0" smtClean="0">
                                <a:latin typeface="Cambria Math" panose="02040503050406030204" pitchFamily="18" charset="0"/>
                              </a:rPr>
                            </m:ctrlPr>
                          </m:sSubSupPr>
                          <m:e>
                            <m:r>
                              <a:rPr lang="en-US" i="1" dirty="0">
                                <a:latin typeface="Cambria Math" panose="02040503050406030204" pitchFamily="18" charset="0"/>
                              </a:rPr>
                              <m:t>𝑥</m:t>
                            </m:r>
                          </m:e>
                          <m:sub>
                            <m:r>
                              <a:rPr lang="en-US" i="1" dirty="0">
                                <a:latin typeface="Cambria Math" panose="02040503050406030204" pitchFamily="18" charset="0"/>
                              </a:rPr>
                              <m:t>2</m:t>
                            </m:r>
                          </m:sub>
                          <m:sup>
                            <m:r>
                              <a:rPr lang="en-US" i="1" dirty="0">
                                <a:latin typeface="Cambria Math" panose="02040503050406030204" pitchFamily="18" charset="0"/>
                              </a:rPr>
                              <m:t>2</m:t>
                            </m:r>
                          </m:sup>
                        </m:sSubSup>
                      </m:e>
                    </m:d>
                    <m:sSup>
                      <m:sSupPr>
                        <m:ctrlPr>
                          <a:rPr lang="en-US" b="0" i="1" dirty="0" smtClean="0">
                            <a:latin typeface="Cambria Math" panose="02040503050406030204" pitchFamily="18" charset="0"/>
                          </a:rPr>
                        </m:ctrlPr>
                      </m:sSupPr>
                      <m:e>
                        <m:d>
                          <m:dPr>
                            <m:ctrlPr>
                              <a:rPr lang="en-US" b="0" i="1" dirty="0">
                                <a:latin typeface="Cambria Math" panose="02040503050406030204" pitchFamily="18" charset="0"/>
                              </a:rPr>
                            </m:ctrlPr>
                          </m:dPr>
                          <m:e>
                            <m:sSubSup>
                              <m:sSubSupPr>
                                <m:ctrlPr>
                                  <a:rPr lang="en-US" b="0" i="1" dirty="0" smtClean="0">
                                    <a:latin typeface="Cambria Math" panose="02040503050406030204" pitchFamily="18" charset="0"/>
                                  </a:rPr>
                                </m:ctrlPr>
                              </m:sSubSupPr>
                              <m:e>
                                <m:r>
                                  <a:rPr lang="en-US" i="1" dirty="0">
                                    <a:latin typeface="Cambria Math" panose="02040503050406030204" pitchFamily="18" charset="0"/>
                                  </a:rPr>
                                  <m:t>𝑧</m:t>
                                </m:r>
                              </m:e>
                              <m:sub>
                                <m:r>
                                  <a:rPr lang="en-US" i="1" dirty="0">
                                    <a:latin typeface="Cambria Math" panose="02040503050406030204" pitchFamily="18" charset="0"/>
                                  </a:rPr>
                                  <m:t>1</m:t>
                                </m:r>
                              </m:sub>
                              <m:sup>
                                <m:r>
                                  <a:rPr lang="en-US" i="1" dirty="0">
                                    <a:latin typeface="Cambria Math" panose="02040503050406030204" pitchFamily="18" charset="0"/>
                                  </a:rPr>
                                  <m:t>2</m:t>
                                </m:r>
                              </m:sup>
                            </m:sSubSup>
                            <m:r>
                              <a:rPr lang="en-US" i="1" dirty="0">
                                <a:latin typeface="Cambria Math" panose="02040503050406030204" pitchFamily="18" charset="0"/>
                              </a:rPr>
                              <m:t>,</m:t>
                            </m:r>
                            <m:rad>
                              <m:radPr>
                                <m:degHide m:val="on"/>
                                <m:ctrlPr>
                                  <a:rPr lang="en-US" b="0" i="1" dirty="0" smtClean="0">
                                    <a:latin typeface="Cambria Math" panose="02040503050406030204" pitchFamily="18" charset="0"/>
                                  </a:rPr>
                                </m:ctrlPr>
                              </m:radPr>
                              <m:deg/>
                              <m:e>
                                <m:r>
                                  <a:rPr lang="en-US" b="0" i="1" dirty="0" smtClean="0">
                                    <a:latin typeface="Cambria Math" panose="02040503050406030204" pitchFamily="18" charset="0"/>
                                  </a:rPr>
                                  <m:t>2</m:t>
                                </m:r>
                              </m:e>
                            </m:rad>
                            <m:sSub>
                              <m:sSubPr>
                                <m:ctrlPr>
                                  <a:rPr lang="en-US" b="0" i="1" dirty="0" smtClean="0">
                                    <a:latin typeface="Cambria Math" panose="02040503050406030204" pitchFamily="18" charset="0"/>
                                  </a:rPr>
                                </m:ctrlPr>
                              </m:sSubPr>
                              <m:e>
                                <m:r>
                                  <a:rPr lang="en-US" i="1" dirty="0">
                                    <a:latin typeface="Cambria Math" panose="02040503050406030204" pitchFamily="18" charset="0"/>
                                  </a:rPr>
                                  <m:t>𝑧</m:t>
                                </m:r>
                              </m:e>
                              <m:sub>
                                <m:r>
                                  <a:rPr lang="en-US" i="1" dirty="0">
                                    <a:latin typeface="Cambria Math" panose="02040503050406030204" pitchFamily="18" charset="0"/>
                                  </a:rPr>
                                  <m:t>1</m:t>
                                </m:r>
                              </m:sub>
                            </m:sSub>
                            <m:sSub>
                              <m:sSubPr>
                                <m:ctrlPr>
                                  <a:rPr lang="en-US" b="0" i="1" dirty="0" smtClean="0">
                                    <a:latin typeface="Cambria Math" panose="02040503050406030204" pitchFamily="18" charset="0"/>
                                  </a:rPr>
                                </m:ctrlPr>
                              </m:sSubPr>
                              <m:e>
                                <m:r>
                                  <a:rPr lang="en-US" i="1" dirty="0">
                                    <a:latin typeface="Cambria Math" panose="02040503050406030204" pitchFamily="18" charset="0"/>
                                  </a:rPr>
                                  <m:t>𝑧</m:t>
                                </m:r>
                              </m:e>
                              <m:sub>
                                <m:r>
                                  <a:rPr lang="en-US" i="1" dirty="0">
                                    <a:latin typeface="Cambria Math" panose="02040503050406030204" pitchFamily="18" charset="0"/>
                                  </a:rPr>
                                  <m:t>2</m:t>
                                </m:r>
                              </m:sub>
                            </m:sSub>
                            <m:r>
                              <a:rPr lang="en-US" i="1" dirty="0">
                                <a:latin typeface="Cambria Math" panose="02040503050406030204" pitchFamily="18" charset="0"/>
                              </a:rPr>
                              <m:t>, </m:t>
                            </m:r>
                            <m:sSubSup>
                              <m:sSubSupPr>
                                <m:ctrlPr>
                                  <a:rPr lang="en-US" b="0" i="1" dirty="0" smtClean="0">
                                    <a:latin typeface="Cambria Math" panose="02040503050406030204" pitchFamily="18" charset="0"/>
                                  </a:rPr>
                                </m:ctrlPr>
                              </m:sSubSupPr>
                              <m:e>
                                <m:r>
                                  <a:rPr lang="en-US" i="1" dirty="0">
                                    <a:latin typeface="Cambria Math" panose="02040503050406030204" pitchFamily="18" charset="0"/>
                                  </a:rPr>
                                  <m:t>𝑧</m:t>
                                </m:r>
                              </m:e>
                              <m:sub>
                                <m:r>
                                  <a:rPr lang="en-US" i="1" dirty="0">
                                    <a:latin typeface="Cambria Math" panose="02040503050406030204" pitchFamily="18" charset="0"/>
                                  </a:rPr>
                                  <m:t>2</m:t>
                                </m:r>
                              </m:sub>
                              <m:sup>
                                <m:r>
                                  <a:rPr lang="en-US" i="1" dirty="0">
                                    <a:latin typeface="Cambria Math" panose="02040503050406030204" pitchFamily="18" charset="0"/>
                                  </a:rPr>
                                  <m:t>2</m:t>
                                </m:r>
                              </m:sup>
                            </m:sSubSup>
                          </m:e>
                        </m:d>
                      </m:e>
                      <m:sup>
                        <m:r>
                          <a:rPr lang="en-US" b="0" i="1" dirty="0" smtClean="0">
                            <a:latin typeface="Cambria Math" panose="02040503050406030204" pitchFamily="18" charset="0"/>
                          </a:rPr>
                          <m:t>𝑇</m:t>
                        </m:r>
                      </m:sup>
                    </m:sSup>
                    <m:r>
                      <a:rPr lang="en-US" i="1" dirty="0">
                        <a:latin typeface="Cambria Math" panose="02040503050406030204" pitchFamily="18" charset="0"/>
                      </a:rPr>
                      <m:t>  </m:t>
                    </m:r>
                  </m:oMath>
                </a14:m>
                <a:endParaRPr lang="en-US" dirty="0"/>
              </a:p>
              <a:p>
                <a:pPr marL="0" indent="0">
                  <a:buNone/>
                </a:pPr>
                <a:r>
                  <a:rPr lang="en-US" dirty="0"/>
                  <a:t>               </a:t>
                </a:r>
                <a14:m>
                  <m:oMath xmlns:m="http://schemas.openxmlformats.org/officeDocument/2006/math">
                    <m:r>
                      <a:rPr lang="en-US" i="1" dirty="0" smtClean="0">
                        <a:latin typeface="Cambria Math" panose="02040503050406030204" pitchFamily="18" charset="0"/>
                      </a:rPr>
                      <m:t>= </m:t>
                    </m:r>
                    <m:r>
                      <m:rPr>
                        <m:sty m:val="p"/>
                      </m:rPr>
                      <a:rPr lang="el-GR" i="0" dirty="0">
                        <a:latin typeface="Cambria Math" panose="02040503050406030204" pitchFamily="18" charset="0"/>
                      </a:rPr>
                      <m:t>Φ</m:t>
                    </m:r>
                    <m:sSup>
                      <m:sSupPr>
                        <m:ctrlPr>
                          <a:rPr lang="en-US" b="0" i="1" dirty="0" smtClean="0">
                            <a:latin typeface="Cambria Math" panose="02040503050406030204" pitchFamily="18" charset="0"/>
                          </a:rPr>
                        </m:ctrlPr>
                      </m:sSupPr>
                      <m:e>
                        <m:d>
                          <m:dPr>
                            <m:ctrlPr>
                              <a:rPr lang="en-US" i="1" dirty="0">
                                <a:latin typeface="Cambria Math" panose="02040503050406030204" pitchFamily="18" charset="0"/>
                              </a:rPr>
                            </m:ctrlPr>
                          </m:dPr>
                          <m:e>
                            <m:r>
                              <a:rPr lang="en-US" i="1" dirty="0">
                                <a:latin typeface="Cambria Math" panose="02040503050406030204" pitchFamily="18" charset="0"/>
                              </a:rPr>
                              <m:t>𝑥</m:t>
                            </m:r>
                          </m:e>
                        </m:d>
                      </m:e>
                      <m:sup>
                        <m:r>
                          <a:rPr lang="en-US" i="1" dirty="0">
                            <a:latin typeface="Cambria Math" panose="02040503050406030204" pitchFamily="18" charset="0"/>
                          </a:rPr>
                          <m:t>𝑇</m:t>
                        </m:r>
                      </m:sup>
                    </m:sSup>
                    <m:r>
                      <a:rPr lang="en-US" i="1" dirty="0">
                        <a:latin typeface="Cambria Math" panose="02040503050406030204" pitchFamily="18" charset="0"/>
                      </a:rPr>
                      <m:t> </m:t>
                    </m:r>
                    <m:r>
                      <m:rPr>
                        <m:sty m:val="p"/>
                      </m:rPr>
                      <a:rPr lang="el-GR" i="0" dirty="0">
                        <a:latin typeface="Cambria Math" panose="02040503050406030204" pitchFamily="18" charset="0"/>
                      </a:rPr>
                      <m:t>Φ</m:t>
                    </m:r>
                    <m:r>
                      <a:rPr lang="el-GR" i="1" dirty="0">
                        <a:latin typeface="Cambria Math" panose="02040503050406030204" pitchFamily="18" charset="0"/>
                      </a:rPr>
                      <m:t> </m:t>
                    </m:r>
                    <m:r>
                      <a:rPr lang="en-US" i="1" dirty="0">
                        <a:latin typeface="Cambria Math" panose="02040503050406030204" pitchFamily="18" charset="0"/>
                      </a:rPr>
                      <m:t>(</m:t>
                    </m:r>
                    <m:r>
                      <a:rPr lang="en-US" i="1" dirty="0">
                        <a:latin typeface="Cambria Math" panose="02040503050406030204" pitchFamily="18" charset="0"/>
                      </a:rPr>
                      <m:t>𝑧</m:t>
                    </m:r>
                    <m:r>
                      <a:rPr lang="en-US" i="1" dirty="0">
                        <a:latin typeface="Cambria Math" panose="02040503050406030204" pitchFamily="18" charset="0"/>
                      </a:rPr>
                      <m:t>) </m:t>
                    </m:r>
                  </m:oMath>
                </a14:m>
                <a:r>
                  <a:rPr lang="en-US" dirty="0">
                    <a:sym typeface="Wingdings" panose="05000000000000000000" pitchFamily="2" charset="2"/>
                  </a:rPr>
                  <a:t> A dot product in an expanded space.</a:t>
                </a:r>
                <a:endParaRPr lang="en-US" dirty="0"/>
              </a:p>
              <a:p>
                <a:r>
                  <a:rPr lang="en-US" dirty="0"/>
                  <a:t>Comment: </a:t>
                </a:r>
              </a:p>
              <a:p>
                <a:r>
                  <a:rPr lang="en-US" dirty="0"/>
                  <a:t>In general, it is not necessary to explicitly show the feature function </a:t>
                </a:r>
                <a14:m>
                  <m:oMath xmlns:m="http://schemas.openxmlformats.org/officeDocument/2006/math">
                    <m:r>
                      <m:rPr>
                        <m:sty m:val="p"/>
                      </m:rPr>
                      <a:rPr lang="el-GR" i="0" dirty="0" smtClean="0">
                        <a:latin typeface="Cambria Math" panose="02040503050406030204" pitchFamily="18" charset="0"/>
                      </a:rPr>
                      <m:t>Φ</m:t>
                    </m:r>
                  </m:oMath>
                </a14:m>
                <a:r>
                  <a:rPr lang="en-US" dirty="0"/>
                  <a:t>.</a:t>
                </a:r>
              </a:p>
              <a:p>
                <a:r>
                  <a:rPr lang="en-US" u="sng" dirty="0"/>
                  <a:t>General condition</a:t>
                </a:r>
                <a:r>
                  <a:rPr lang="en-US" dirty="0"/>
                  <a:t>: construct the kernel matrix </a:t>
                </a:r>
                <a14:m>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rPr>
                      <m:t>𝑘</m:t>
                    </m:r>
                    <m:r>
                      <a:rPr lang="en-US"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𝑥</m:t>
                        </m:r>
                      </m:e>
                      <m:sub>
                        <m:r>
                          <a:rPr lang="en-US" i="1" dirty="0" smtClean="0">
                            <a:latin typeface="Cambria Math" panose="02040503050406030204" pitchFamily="18" charset="0"/>
                          </a:rPr>
                          <m:t>𝑖</m:t>
                        </m:r>
                      </m:sub>
                    </m:sSub>
                    <m:r>
                      <a:rPr lang="en-US" i="1" dirty="0" smtClean="0">
                        <a:latin typeface="Cambria Math" panose="02040503050406030204" pitchFamily="18" charset="0"/>
                      </a:rPr>
                      <m:t> ,</m:t>
                    </m:r>
                    <m:sSub>
                      <m:sSubPr>
                        <m:ctrlPr>
                          <a:rPr lang="en-US" b="0" i="1" dirty="0" smtClean="0">
                            <a:latin typeface="Cambria Math" panose="02040503050406030204" pitchFamily="18" charset="0"/>
                          </a:rPr>
                        </m:ctrlPr>
                      </m:sSubPr>
                      <m:e>
                        <m:r>
                          <a:rPr lang="en-US" i="1" dirty="0" err="1">
                            <a:latin typeface="Cambria Math" panose="02040503050406030204" pitchFamily="18" charset="0"/>
                          </a:rPr>
                          <m:t>𝑧</m:t>
                        </m:r>
                      </m:e>
                      <m:sub>
                        <m:r>
                          <a:rPr lang="en-US" i="1" dirty="0" err="1">
                            <a:latin typeface="Cambria Math" panose="02040503050406030204" pitchFamily="18" charset="0"/>
                          </a:rPr>
                          <m:t>𝑗</m:t>
                        </m:r>
                      </m:sub>
                    </m:sSub>
                    <m:r>
                      <a:rPr lang="en-US" i="1" dirty="0">
                        <a:latin typeface="Cambria Math" panose="02040503050406030204" pitchFamily="18" charset="0"/>
                      </a:rPr>
                      <m:t>)} </m:t>
                    </m:r>
                  </m:oMath>
                </a14:m>
                <a:r>
                  <a:rPr lang="en-US" dirty="0"/>
                  <a:t>(indices are over the examples); check that it’s positive semi definite.  </a:t>
                </a:r>
              </a:p>
              <a:p>
                <a:endParaRPr lang="en-US" dirty="0"/>
              </a:p>
            </p:txBody>
          </p:sp>
        </mc:Choice>
        <mc:Fallback>
          <p:sp>
            <p:nvSpPr>
              <p:cNvPr id="2" name="Content Placeholder 1"/>
              <p:cNvSpPr>
                <a:spLocks noGrp="1" noRot="1" noChangeAspect="1" noMove="1" noResize="1" noEditPoints="1" noAdjustHandles="1" noChangeArrowheads="1" noChangeShapeType="1" noTextEdit="1"/>
              </p:cNvSpPr>
              <p:nvPr>
                <p:ph idx="1"/>
              </p:nvPr>
            </p:nvSpPr>
            <p:spPr>
              <a:xfrm>
                <a:off x="191925" y="902369"/>
                <a:ext cx="8229600" cy="3957866"/>
              </a:xfrm>
              <a:blipFill>
                <a:blip r:embed="rId3"/>
                <a:stretch>
                  <a:fillRect l="-296" t="-12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AutoShape 10"/>
              <p:cNvSpPr>
                <a:spLocks noChangeArrowheads="1"/>
              </p:cNvSpPr>
              <p:nvPr/>
            </p:nvSpPr>
            <p:spPr bwMode="auto">
              <a:xfrm>
                <a:off x="6358054" y="2303560"/>
                <a:ext cx="2286001" cy="536379"/>
              </a:xfrm>
              <a:prstGeom prst="wedgeRectCallout">
                <a:avLst>
                  <a:gd name="adj1" fmla="val -71688"/>
                  <a:gd name="adj2" fmla="val 214232"/>
                </a:avLst>
              </a:prstGeom>
              <a:solidFill>
                <a:srgbClr val="FFFFCC"/>
              </a:solidFill>
              <a:ln w="9525">
                <a:solidFill>
                  <a:schemeClr val="accent1"/>
                </a:solidFill>
                <a:miter lim="800000"/>
                <a:headEnd/>
                <a:tailEnd/>
              </a:ln>
              <a:effectLst/>
            </p:spPr>
            <p:txBody>
              <a:bodyPr/>
              <a:lstStyle/>
              <a:p>
                <a:r>
                  <a:rPr lang="en-US" sz="900" dirty="0"/>
                  <a:t>We proved that </a:t>
                </a:r>
                <a14:m>
                  <m:oMath xmlns:m="http://schemas.openxmlformats.org/officeDocument/2006/math">
                    <m:r>
                      <a:rPr lang="en-US" sz="900" i="1" dirty="0" smtClean="0">
                        <a:latin typeface="Cambria Math" panose="02040503050406030204" pitchFamily="18" charset="0"/>
                      </a:rPr>
                      <m:t>𝐾</m:t>
                    </m:r>
                  </m:oMath>
                </a14:m>
                <a:r>
                  <a:rPr lang="en-US" sz="900" dirty="0"/>
                  <a:t> is a valid kernel by explicitly showing that it corresponds to a dot product. </a:t>
                </a:r>
              </a:p>
            </p:txBody>
          </p:sp>
        </mc:Choice>
        <mc:Fallback xmlns="">
          <p:sp>
            <p:nvSpPr>
              <p:cNvPr id="11" name="AutoShape 10"/>
              <p:cNvSpPr>
                <a:spLocks noRot="1" noChangeAspect="1" noMove="1" noResize="1" noEditPoints="1" noAdjustHandles="1" noChangeArrowheads="1" noChangeShapeType="1" noTextEdit="1"/>
              </p:cNvSpPr>
              <p:nvPr/>
            </p:nvSpPr>
            <p:spPr bwMode="auto">
              <a:xfrm>
                <a:off x="6358054" y="2303560"/>
                <a:ext cx="2286001" cy="536379"/>
              </a:xfrm>
              <a:prstGeom prst="wedgeRectCallout">
                <a:avLst>
                  <a:gd name="adj1" fmla="val -71688"/>
                  <a:gd name="adj2" fmla="val 214232"/>
                </a:avLst>
              </a:prstGeom>
              <a:blipFill>
                <a:blip r:embed="rId4"/>
                <a:stretch>
                  <a:fillRect/>
                </a:stretch>
              </a:blipFill>
              <a:ln w="9525">
                <a:solidFill>
                  <a:schemeClr val="accent1"/>
                </a:solidFill>
                <a:miter lim="800000"/>
                <a:headEnd/>
                <a:tailEnd/>
              </a:ln>
              <a:effectLst/>
              <a:extLst/>
            </p:spPr>
            <p:txBody>
              <a:bodyPr/>
              <a:lstStyle/>
              <a:p>
                <a:r>
                  <a:rPr lang="en-US">
                    <a:noFill/>
                  </a:rPr>
                  <a:t> </a:t>
                </a:r>
              </a:p>
            </p:txBody>
          </p:sp>
        </mc:Fallback>
      </mc:AlternateContent>
      <p:sp>
        <p:nvSpPr>
          <p:cNvPr id="7" name="Slide Number Placeholder 5"/>
          <p:cNvSpPr>
            <a:spLocks noGrp="1"/>
          </p:cNvSpPr>
          <p:nvPr>
            <p:ph type="sldNum" sz="quarter" idx="12"/>
          </p:nvPr>
        </p:nvSpPr>
        <p:spPr/>
        <p:txBody>
          <a:bodyPr/>
          <a:lstStyle/>
          <a:p>
            <a:fld id="{40113967-CDEE-4E13-AB66-09108F4EB24B}" type="slidenum">
              <a:rPr lang="en-US"/>
              <a:pPr/>
              <a:t>99</a:t>
            </a:fld>
            <a:endParaRPr lang="en-US"/>
          </a:p>
        </p:txBody>
      </p:sp>
      <p:sp>
        <p:nvSpPr>
          <p:cNvPr id="16391" name="Rectangle 4"/>
          <p:cNvSpPr>
            <a:spLocks noGrp="1" noChangeArrowheads="1"/>
          </p:cNvSpPr>
          <p:nvPr>
            <p:ph type="title"/>
          </p:nvPr>
        </p:nvSpPr>
        <p:spPr/>
        <p:txBody>
          <a:bodyPr/>
          <a:lstStyle/>
          <a:p>
            <a:r>
              <a:rPr lang="en-US" dirty="0"/>
              <a:t>Kernels – General Conditions</a:t>
            </a:r>
          </a:p>
        </p:txBody>
      </p:sp>
      <p:pic>
        <p:nvPicPr>
          <p:cNvPr id="8" name="Picture 7" descr="Circle.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1116" y="2889768"/>
            <a:ext cx="1845470" cy="1291829"/>
          </a:xfrm>
          <a:prstGeom prst="rect">
            <a:avLst/>
          </a:prstGeom>
        </p:spPr>
      </p:pic>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AFC32454-78E1-47CE-B80E-26912B3112AB}"/>
                  </a:ext>
                </a:extLst>
              </p:cNvPr>
              <p:cNvSpPr txBox="1"/>
              <p:nvPr/>
            </p:nvSpPr>
            <p:spPr>
              <a:xfrm>
                <a:off x="3064889" y="1348258"/>
                <a:ext cx="4098708" cy="89101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𝑓</m:t>
                      </m:r>
                      <m:d>
                        <m:dPr>
                          <m:ctrlPr>
                            <a:rPr lang="en-US" sz="1400" b="0" i="1" smtClean="0">
                              <a:latin typeface="Cambria Math" panose="02040503050406030204" pitchFamily="18" charset="0"/>
                            </a:rPr>
                          </m:ctrlPr>
                        </m:dPr>
                        <m:e>
                          <m:r>
                            <a:rPr lang="en-US" sz="1400" b="0" i="1" smtClean="0">
                              <a:latin typeface="Cambria Math" panose="02040503050406030204" pitchFamily="18" charset="0"/>
                            </a:rPr>
                            <m:t>𝑥</m:t>
                          </m:r>
                        </m:e>
                      </m:d>
                      <m:r>
                        <a:rPr lang="en-US" sz="1400" b="0" i="1" smtClean="0">
                          <a:latin typeface="Cambria Math" panose="02040503050406030204" pitchFamily="18" charset="0"/>
                        </a:rPr>
                        <m:t>=</m:t>
                      </m:r>
                      <m:r>
                        <a:rPr lang="en-US" sz="1400" b="0" i="1" smtClean="0">
                          <a:latin typeface="Cambria Math" panose="02040503050406030204" pitchFamily="18" charset="0"/>
                        </a:rPr>
                        <m:t>𝑠𝑔𝑛</m:t>
                      </m:r>
                      <m:r>
                        <a:rPr lang="en-US" sz="1400" b="0" i="1" smtClean="0">
                          <a:latin typeface="Cambria Math" panose="02040503050406030204" pitchFamily="18" charset="0"/>
                        </a:rPr>
                        <m:t>(</m:t>
                      </m:r>
                      <m:nary>
                        <m:naryPr>
                          <m:chr m:val="∑"/>
                          <m:supHide m:val="on"/>
                          <m:ctrlPr>
                            <a:rPr lang="en-US" sz="1400" b="0" i="1" smtClean="0">
                              <a:latin typeface="Cambria Math" panose="02040503050406030204" pitchFamily="18" charset="0"/>
                            </a:rPr>
                          </m:ctrlPr>
                        </m:naryPr>
                        <m:sub>
                          <m:r>
                            <a:rPr lang="en-US" sz="1400" b="0" i="1" smtClean="0">
                              <a:latin typeface="Cambria Math" panose="02040503050406030204" pitchFamily="18" charset="0"/>
                            </a:rPr>
                            <m:t>𝑧</m:t>
                          </m:r>
                          <m:r>
                            <a:rPr lang="en-US" sz="1400" b="0" i="1" smtClean="0">
                              <a:latin typeface="Cambria Math" panose="02040503050406030204" pitchFamily="18" charset="0"/>
                            </a:rPr>
                            <m:t>∈</m:t>
                          </m:r>
                          <m:r>
                            <a:rPr lang="en-US" sz="1400" b="0" i="1" smtClean="0">
                              <a:latin typeface="Cambria Math" panose="02040503050406030204" pitchFamily="18" charset="0"/>
                            </a:rPr>
                            <m:t>𝑀</m:t>
                          </m:r>
                        </m:sub>
                        <m:sup/>
                        <m:e>
                          <m:r>
                            <a:rPr lang="en-US" sz="1400" b="0" i="1" smtClean="0">
                              <a:latin typeface="Cambria Math" panose="02040503050406030204" pitchFamily="18" charset="0"/>
                            </a:rPr>
                            <m:t>𝑆</m:t>
                          </m:r>
                          <m:d>
                            <m:dPr>
                              <m:ctrlPr>
                                <a:rPr lang="en-US" sz="1400" b="0" i="1" smtClean="0">
                                  <a:latin typeface="Cambria Math" panose="02040503050406030204" pitchFamily="18" charset="0"/>
                                </a:rPr>
                              </m:ctrlPr>
                            </m:dPr>
                            <m:e>
                              <m:r>
                                <a:rPr lang="en-US" sz="1400" b="0" i="1" smtClean="0">
                                  <a:latin typeface="Cambria Math" panose="02040503050406030204" pitchFamily="18" charset="0"/>
                                </a:rPr>
                                <m:t>𝑧</m:t>
                              </m:r>
                            </m:e>
                          </m:d>
                          <m:r>
                            <a:rPr lang="en-US" sz="1400" b="0" i="1" smtClean="0">
                              <a:latin typeface="Cambria Math" panose="02040503050406030204" pitchFamily="18" charset="0"/>
                            </a:rPr>
                            <m:t>𝐾</m:t>
                          </m:r>
                          <m:r>
                            <a:rPr lang="en-US" sz="1400" b="0" i="1" smtClean="0">
                              <a:latin typeface="Cambria Math" panose="02040503050406030204" pitchFamily="18" charset="0"/>
                            </a:rPr>
                            <m:t>(</m:t>
                          </m:r>
                          <m:r>
                            <a:rPr lang="en-US" sz="1400" b="0" i="1" smtClean="0">
                              <a:latin typeface="Cambria Math" panose="02040503050406030204" pitchFamily="18" charset="0"/>
                            </a:rPr>
                            <m:t>𝑥</m:t>
                          </m:r>
                          <m:r>
                            <a:rPr lang="en-US" sz="1400" b="0" i="1" smtClean="0">
                              <a:latin typeface="Cambria Math" panose="02040503050406030204" pitchFamily="18" charset="0"/>
                            </a:rPr>
                            <m:t>,</m:t>
                          </m:r>
                          <m:r>
                            <a:rPr lang="en-US" sz="1400" b="0" i="1" smtClean="0">
                              <a:latin typeface="Cambria Math" panose="02040503050406030204" pitchFamily="18" charset="0"/>
                            </a:rPr>
                            <m:t>𝑧</m:t>
                          </m:r>
                          <m:r>
                            <a:rPr lang="en-US" sz="1400" b="0" i="1" smtClean="0">
                              <a:latin typeface="Cambria Math" panose="02040503050406030204" pitchFamily="18" charset="0"/>
                            </a:rPr>
                            <m:t>))</m:t>
                          </m:r>
                        </m:e>
                      </m:nary>
                    </m:oMath>
                  </m:oMathPara>
                </a14:m>
                <a:endParaRPr lang="en-US" sz="1400" b="0" dirty="0"/>
              </a:p>
              <a:p>
                <a:endParaRPr lang="en-US" dirty="0"/>
              </a:p>
            </p:txBody>
          </p:sp>
        </mc:Choice>
        <mc:Fallback>
          <p:sp>
            <p:nvSpPr>
              <p:cNvPr id="9" name="TextBox 8">
                <a:extLst>
                  <a:ext uri="{FF2B5EF4-FFF2-40B4-BE49-F238E27FC236}">
                    <a16:creationId xmlns:a16="http://schemas.microsoft.com/office/drawing/2014/main" id="{AFC32454-78E1-47CE-B80E-26912B3112AB}"/>
                  </a:ext>
                </a:extLst>
              </p:cNvPr>
              <p:cNvSpPr txBox="1">
                <a:spLocks noRot="1" noChangeAspect="1" noMove="1" noResize="1" noEditPoints="1" noAdjustHandles="1" noChangeArrowheads="1" noChangeShapeType="1" noTextEdit="1"/>
              </p:cNvSpPr>
              <p:nvPr/>
            </p:nvSpPr>
            <p:spPr>
              <a:xfrm>
                <a:off x="3064889" y="1348258"/>
                <a:ext cx="4098708" cy="891013"/>
              </a:xfrm>
              <a:prstGeom prst="rect">
                <a:avLst/>
              </a:prstGeom>
              <a:blipFill>
                <a:blip r:embed="rId6"/>
                <a:stretch>
                  <a:fillRect t="-80137" b="-8424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6D7402D6-5B29-4D85-B38B-4046DEE482FE}"/>
                  </a:ext>
                </a:extLst>
              </p:cNvPr>
              <p:cNvSpPr txBox="1"/>
              <p:nvPr/>
            </p:nvSpPr>
            <p:spPr>
              <a:xfrm>
                <a:off x="5902536" y="1349247"/>
                <a:ext cx="2964050" cy="6151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𝐾</m:t>
                      </m:r>
                      <m:d>
                        <m:dPr>
                          <m:ctrlPr>
                            <a:rPr lang="en-US" sz="1400" b="0" i="1" smtClean="0">
                              <a:latin typeface="Cambria Math" panose="02040503050406030204" pitchFamily="18" charset="0"/>
                            </a:rPr>
                          </m:ctrlPr>
                        </m:dPr>
                        <m:e>
                          <m:r>
                            <a:rPr lang="en-US" sz="1400" b="0" i="1" smtClean="0">
                              <a:latin typeface="Cambria Math" panose="02040503050406030204" pitchFamily="18" charset="0"/>
                            </a:rPr>
                            <m:t>𝑥</m:t>
                          </m:r>
                          <m:r>
                            <a:rPr lang="en-US" sz="1400" b="0" i="1" smtClean="0">
                              <a:latin typeface="Cambria Math" panose="02040503050406030204" pitchFamily="18" charset="0"/>
                            </a:rPr>
                            <m:t>,</m:t>
                          </m:r>
                          <m:r>
                            <a:rPr lang="en-US" sz="1400" b="0" i="1" smtClean="0">
                              <a:latin typeface="Cambria Math" panose="02040503050406030204" pitchFamily="18" charset="0"/>
                            </a:rPr>
                            <m:t>𝑧</m:t>
                          </m:r>
                        </m:e>
                      </m:d>
                      <m:r>
                        <a:rPr lang="en-US" sz="1400" b="0" i="1" smtClean="0">
                          <a:latin typeface="Cambria Math" panose="02040503050406030204" pitchFamily="18" charset="0"/>
                        </a:rPr>
                        <m:t>=</m:t>
                      </m:r>
                      <m:nary>
                        <m:naryPr>
                          <m:chr m:val="∑"/>
                          <m:supHide m:val="on"/>
                          <m:ctrlPr>
                            <a:rPr lang="en-US" sz="1400" b="0" i="1" smtClean="0">
                              <a:latin typeface="Cambria Math" panose="02040503050406030204" pitchFamily="18" charset="0"/>
                            </a:rPr>
                          </m:ctrlPr>
                        </m:naryPr>
                        <m:sub>
                          <m:r>
                            <a:rPr lang="en-US" sz="1400" b="0" i="1" smtClean="0">
                              <a:latin typeface="Cambria Math" panose="02040503050406030204" pitchFamily="18" charset="0"/>
                            </a:rPr>
                            <m:t>𝑖</m:t>
                          </m:r>
                          <m:r>
                            <a:rPr lang="en-US" sz="1400" b="0" i="1" smtClean="0">
                              <a:latin typeface="Cambria Math" panose="02040503050406030204" pitchFamily="18" charset="0"/>
                            </a:rPr>
                            <m:t>∈</m:t>
                          </m:r>
                          <m:r>
                            <a:rPr lang="en-US" sz="1400" b="0" i="1" smtClean="0">
                              <a:latin typeface="Cambria Math" panose="02040503050406030204" pitchFamily="18" charset="0"/>
                            </a:rPr>
                            <m:t>𝐼</m:t>
                          </m:r>
                        </m:sub>
                        <m:sup/>
                        <m:e>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𝑡</m:t>
                              </m:r>
                            </m:e>
                            <m:sub>
                              <m:r>
                                <a:rPr lang="en-US" sz="1400" b="0" i="1" smtClean="0">
                                  <a:latin typeface="Cambria Math" panose="02040503050406030204" pitchFamily="18" charset="0"/>
                                </a:rPr>
                                <m:t>𝑖</m:t>
                              </m:r>
                            </m:sub>
                          </m:sSub>
                          <m:d>
                            <m:dPr>
                              <m:ctrlPr>
                                <a:rPr lang="en-US" sz="1400" b="0" i="1" smtClean="0">
                                  <a:latin typeface="Cambria Math" panose="02040503050406030204" pitchFamily="18" charset="0"/>
                                </a:rPr>
                              </m:ctrlPr>
                            </m:dPr>
                            <m:e>
                              <m:r>
                                <a:rPr lang="en-US" sz="1400" b="0" i="1" smtClean="0">
                                  <a:latin typeface="Cambria Math" panose="02040503050406030204" pitchFamily="18" charset="0"/>
                                </a:rPr>
                                <m:t>𝑧</m:t>
                              </m:r>
                            </m:e>
                          </m:d>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𝑡</m:t>
                              </m:r>
                            </m:e>
                            <m:sub>
                              <m:r>
                                <a:rPr lang="en-US" sz="1400" b="0" i="1" smtClean="0">
                                  <a:latin typeface="Cambria Math" panose="02040503050406030204" pitchFamily="18" charset="0"/>
                                </a:rPr>
                                <m:t>𝑖</m:t>
                              </m:r>
                            </m:sub>
                          </m:sSub>
                          <m:r>
                            <a:rPr lang="en-US" sz="1400" b="0" i="1" smtClean="0">
                              <a:latin typeface="Cambria Math" panose="02040503050406030204" pitchFamily="18" charset="0"/>
                            </a:rPr>
                            <m:t>(</m:t>
                          </m:r>
                          <m:r>
                            <a:rPr lang="en-US" sz="1400" b="0" i="1" smtClean="0">
                              <a:latin typeface="Cambria Math" panose="02040503050406030204" pitchFamily="18" charset="0"/>
                            </a:rPr>
                            <m:t>𝑥</m:t>
                          </m:r>
                          <m:r>
                            <a:rPr lang="en-US" sz="1400" b="0" i="1" smtClean="0">
                              <a:latin typeface="Cambria Math" panose="02040503050406030204" pitchFamily="18" charset="0"/>
                            </a:rPr>
                            <m:t>)</m:t>
                          </m:r>
                        </m:e>
                      </m:nary>
                    </m:oMath>
                  </m:oMathPara>
                </a14:m>
                <a:endParaRPr lang="en-US" sz="1400" dirty="0"/>
              </a:p>
            </p:txBody>
          </p:sp>
        </mc:Choice>
        <mc:Fallback>
          <p:sp>
            <p:nvSpPr>
              <p:cNvPr id="10" name="TextBox 9">
                <a:extLst>
                  <a:ext uri="{FF2B5EF4-FFF2-40B4-BE49-F238E27FC236}">
                    <a16:creationId xmlns:a16="http://schemas.microsoft.com/office/drawing/2014/main" id="{6D7402D6-5B29-4D85-B38B-4046DEE482FE}"/>
                  </a:ext>
                </a:extLst>
              </p:cNvPr>
              <p:cNvSpPr txBox="1">
                <a:spLocks noRot="1" noChangeAspect="1" noMove="1" noResize="1" noEditPoints="1" noAdjustHandles="1" noChangeArrowheads="1" noChangeShapeType="1" noTextEdit="1"/>
              </p:cNvSpPr>
              <p:nvPr/>
            </p:nvSpPr>
            <p:spPr>
              <a:xfrm>
                <a:off x="5902536" y="1349247"/>
                <a:ext cx="2964050" cy="615168"/>
              </a:xfrm>
              <a:prstGeom prst="rect">
                <a:avLst/>
              </a:prstGeom>
              <a:blipFill>
                <a:blip r:embed="rId7"/>
                <a:stretch>
                  <a:fillRect t="-115842" b="-166337"/>
                </a:stretch>
              </a:blipFill>
            </p:spPr>
            <p:txBody>
              <a:bodyPr/>
              <a:lstStyle/>
              <a:p>
                <a:r>
                  <a:rPr lang="en-US">
                    <a:noFill/>
                  </a:rPr>
                  <a:t> </a:t>
                </a:r>
              </a:p>
            </p:txBody>
          </p:sp>
        </mc:Fallback>
      </mc:AlternateContent>
    </p:spTree>
    <p:extLst>
      <p:ext uri="{BB962C8B-B14F-4D97-AF65-F5344CB8AC3E}">
        <p14:creationId xmlns:p14="http://schemas.microsoft.com/office/powerpoint/2010/main" val="45389505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7" end="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p:bldP spid="10" grpId="0"/>
    </p:bldLst>
  </p:timing>
</p:sld>
</file>

<file path=ppt/theme/theme1.xml><?xml version="1.0" encoding="utf-8"?>
<a:theme xmlns:a="http://schemas.openxmlformats.org/drawingml/2006/main" name="Office Theme">
  <a:themeElements>
    <a:clrScheme name="Custom 23">
      <a:dk1>
        <a:srgbClr val="00144D"/>
      </a:dk1>
      <a:lt1>
        <a:sysClr val="window" lastClr="FFFFFF"/>
      </a:lt1>
      <a:dk2>
        <a:srgbClr val="57000A"/>
      </a:dk2>
      <a:lt2>
        <a:srgbClr val="82AFD3"/>
      </a:lt2>
      <a:accent1>
        <a:srgbClr val="95001A"/>
      </a:accent1>
      <a:accent2>
        <a:srgbClr val="C0504D"/>
      </a:accent2>
      <a:accent3>
        <a:srgbClr val="045EA7"/>
      </a:accent3>
      <a:accent4>
        <a:srgbClr val="F2C100"/>
      </a:accent4>
      <a:accent5>
        <a:srgbClr val="00144D"/>
      </a:accent5>
      <a:accent6>
        <a:srgbClr val="44464B"/>
      </a:accent6>
      <a:hlink>
        <a:srgbClr val="00144D"/>
      </a:hlink>
      <a:folHlink>
        <a:srgbClr val="82AFD3"/>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10796</TotalTime>
  <Words>11550</Words>
  <Application>Microsoft Office PowerPoint</Application>
  <PresentationFormat>On-screen Show (16:9)</PresentationFormat>
  <Paragraphs>1646</Paragraphs>
  <Slides>122</Slides>
  <Notes>98</Notes>
  <HiddenSlides>10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3</vt:i4>
      </vt:variant>
      <vt:variant>
        <vt:lpstr>Slide Titles</vt:lpstr>
      </vt:variant>
      <vt:variant>
        <vt:i4>122</vt:i4>
      </vt:variant>
    </vt:vector>
  </HeadingPairs>
  <TitlesOfParts>
    <vt:vector size="137" baseType="lpstr">
      <vt:lpstr>Arial</vt:lpstr>
      <vt:lpstr>Arial Narrow</vt:lpstr>
      <vt:lpstr>Calibri</vt:lpstr>
      <vt:lpstr>Cambria Math</vt:lpstr>
      <vt:lpstr>cmmi10</vt:lpstr>
      <vt:lpstr>Comic Sans MS</vt:lpstr>
      <vt:lpstr>Gill Sans</vt:lpstr>
      <vt:lpstr>Gill Sans MT</vt:lpstr>
      <vt:lpstr>Symbol</vt:lpstr>
      <vt:lpstr>Times New Roman</vt:lpstr>
      <vt:lpstr>Wingdings</vt:lpstr>
      <vt:lpstr>Office Theme</vt:lpstr>
      <vt:lpstr>Equation</vt:lpstr>
      <vt:lpstr>Clip</vt:lpstr>
      <vt:lpstr>Chart</vt:lpstr>
      <vt:lpstr>On-line Learning, Perceptron, Kernels</vt:lpstr>
      <vt:lpstr>A Guide</vt:lpstr>
      <vt:lpstr>A Guide</vt:lpstr>
      <vt:lpstr>Quantifying Performance</vt:lpstr>
      <vt:lpstr>Learning Conjunctions</vt:lpstr>
      <vt:lpstr>Learning Conjunctions</vt:lpstr>
      <vt:lpstr>Learning Conjunctions (I)</vt:lpstr>
      <vt:lpstr>Learning Conjunctions(II)</vt:lpstr>
      <vt:lpstr>Learning Conjunctions (II)</vt:lpstr>
      <vt:lpstr>Learning Conjunctions (II)</vt:lpstr>
      <vt:lpstr>Learning Conjunctions (II)</vt:lpstr>
      <vt:lpstr>Learning Conjunctions (II)</vt:lpstr>
      <vt:lpstr>Learning Conjunctions (III)</vt:lpstr>
      <vt:lpstr>Learning Conjunctions (III)</vt:lpstr>
      <vt:lpstr>Learning Conjunctions (III)</vt:lpstr>
      <vt:lpstr>Learning Conjunctions (III)</vt:lpstr>
      <vt:lpstr>Learning Conjunctions (III)</vt:lpstr>
      <vt:lpstr>Learning Conjunctions (III)</vt:lpstr>
      <vt:lpstr>Learning Conjunctions (III)</vt:lpstr>
      <vt:lpstr>Learning Conjunctions (III)</vt:lpstr>
      <vt:lpstr>Learning Conjunctions (III)</vt:lpstr>
      <vt:lpstr>Administration </vt:lpstr>
      <vt:lpstr>Projects</vt:lpstr>
      <vt:lpstr>Project Examples</vt:lpstr>
      <vt:lpstr>Learning Conjunctions (III)</vt:lpstr>
      <vt:lpstr>Two Directions</vt:lpstr>
      <vt:lpstr>On-Line Learning</vt:lpstr>
      <vt:lpstr>Generic Mistake Bound Algorithms</vt:lpstr>
      <vt:lpstr>The Halving Algorithm</vt:lpstr>
      <vt:lpstr>Learning Conjunctions</vt:lpstr>
      <vt:lpstr>Linear Threshold Functions  </vt:lpstr>
      <vt:lpstr>Linear Threshold Functions  </vt:lpstr>
      <vt:lpstr>Representation</vt:lpstr>
      <vt:lpstr>PowerPoint Presentation</vt:lpstr>
      <vt:lpstr>Canonical Representation</vt:lpstr>
      <vt:lpstr>Perceptron</vt:lpstr>
      <vt:lpstr>Perceptron learning rule</vt:lpstr>
      <vt:lpstr>Perceptron learning rule</vt:lpstr>
      <vt:lpstr>Perceptron in action</vt:lpstr>
      <vt:lpstr>Perceptron in action</vt:lpstr>
      <vt:lpstr>Perceptron learning rule</vt:lpstr>
      <vt:lpstr>Perceptron Learnability</vt:lpstr>
      <vt:lpstr>PowerPoint Presentation</vt:lpstr>
      <vt:lpstr>Perceptron Convergence</vt:lpstr>
      <vt:lpstr>Perceptron</vt:lpstr>
      <vt:lpstr>Perceptron: Mistake Bound Theorem</vt:lpstr>
      <vt:lpstr>Perceptron-Mistake Bound</vt:lpstr>
      <vt:lpstr>Robustness to Noise</vt:lpstr>
      <vt:lpstr>Perceptron for Boolean Functions</vt:lpstr>
      <vt:lpstr>Practical Issues and Extensions</vt:lpstr>
      <vt:lpstr>Conditional Probabilities</vt:lpstr>
      <vt:lpstr>Regularization Via Averaged Perceptron</vt:lpstr>
      <vt:lpstr>Regularization Via Averaged Perceptron</vt:lpstr>
      <vt:lpstr> Perceptron with Margin</vt:lpstr>
      <vt:lpstr>Other Extensions </vt:lpstr>
      <vt:lpstr>LBJava</vt:lpstr>
      <vt:lpstr>Administration </vt:lpstr>
      <vt:lpstr>Perceptron learning rule</vt:lpstr>
      <vt:lpstr>Regularization Via Averaged Perceptron</vt:lpstr>
      <vt:lpstr>General Stochastic Gradient Algorithms </vt:lpstr>
      <vt:lpstr>General Stochastic Gradient Algorithms </vt:lpstr>
      <vt:lpstr>New Stochastic Gradient Algorithms </vt:lpstr>
      <vt:lpstr>Preventing Overfitting</vt:lpstr>
      <vt:lpstr>Regularization</vt:lpstr>
      <vt:lpstr>Algorithmic Approaches</vt:lpstr>
      <vt:lpstr>Summary of Algorithms </vt:lpstr>
      <vt:lpstr>Which algorithm is better? How to Compare? </vt:lpstr>
      <vt:lpstr>Sentence Representation</vt:lpstr>
      <vt:lpstr>Sentence Representation</vt:lpstr>
      <vt:lpstr>Blow Up Feature Space</vt:lpstr>
      <vt:lpstr>Domain Characteristics</vt:lpstr>
      <vt:lpstr>Generalization</vt:lpstr>
      <vt:lpstr>Which Algorithm to Choose?</vt:lpstr>
      <vt:lpstr>Examples</vt:lpstr>
      <vt:lpstr>`</vt:lpstr>
      <vt:lpstr>Summary</vt:lpstr>
      <vt:lpstr>Efficiency</vt:lpstr>
      <vt:lpstr>Administration </vt:lpstr>
      <vt:lpstr>Projects</vt:lpstr>
      <vt:lpstr>Functions Can be Made Linear</vt:lpstr>
      <vt:lpstr>Blown Up Feature Space</vt:lpstr>
      <vt:lpstr>Making data linearly separable</vt:lpstr>
      <vt:lpstr>Making data linearly separable</vt:lpstr>
      <vt:lpstr>Transforming a Feature Space </vt:lpstr>
      <vt:lpstr>Dual Representation</vt:lpstr>
      <vt:lpstr>Kernel Based Methods</vt:lpstr>
      <vt:lpstr>Kernel Base Methods</vt:lpstr>
      <vt:lpstr>Kernel Based Methods</vt:lpstr>
      <vt:lpstr>Embedding</vt:lpstr>
      <vt:lpstr>The Kernel Trick(1)</vt:lpstr>
      <vt:lpstr>The Kernel Trick(2)</vt:lpstr>
      <vt:lpstr>The Kernel Trick(3)</vt:lpstr>
      <vt:lpstr>The Kernel Trick(4)</vt:lpstr>
      <vt:lpstr>Kernel Based Methods</vt:lpstr>
      <vt:lpstr>Kernel Trick</vt:lpstr>
      <vt:lpstr>Example </vt:lpstr>
      <vt:lpstr>Implementation: Dual Perceptron</vt:lpstr>
      <vt:lpstr>Example: Polynomial Kernel</vt:lpstr>
      <vt:lpstr>Kernels – General Conditions</vt:lpstr>
      <vt:lpstr>The Kernel Matrix</vt:lpstr>
      <vt:lpstr>Kernels – General Conditions</vt:lpstr>
      <vt:lpstr>The kernel trick</vt:lpstr>
      <vt:lpstr>Properties of the kernel matrix K</vt:lpstr>
      <vt:lpstr>Polynomial kernels</vt:lpstr>
      <vt:lpstr>Constructing New Kernels</vt:lpstr>
      <vt:lpstr>Constructing New Kernels (2)</vt:lpstr>
      <vt:lpstr>Gaussian Kernel (Radial Basis Function kernel)</vt:lpstr>
      <vt:lpstr>Gaussian Kernel</vt:lpstr>
      <vt:lpstr>Kernels Over (Finite) Sets</vt:lpstr>
      <vt:lpstr>Summary – Kernel Based Methods</vt:lpstr>
      <vt:lpstr>Efficiency-Generalization Tradeoff</vt:lpstr>
      <vt:lpstr>Explicit &amp; Implicit Kernels: Complexity</vt:lpstr>
      <vt:lpstr>Kernels: Generalization</vt:lpstr>
      <vt:lpstr>Kernels: Generalization(2)</vt:lpstr>
      <vt:lpstr>Conclusion- Kernels</vt:lpstr>
      <vt:lpstr>Functions Can be Made Linear</vt:lpstr>
      <vt:lpstr>Blown Up Feature Space</vt:lpstr>
      <vt:lpstr>Multi-Layer Neural Network</vt:lpstr>
      <vt:lpstr>Basic Units </vt:lpstr>
      <vt:lpstr>Model Neuron (Logistic)</vt:lpstr>
      <vt:lpstr>Learning with a Multi-Layer  Perceptron</vt:lpstr>
      <vt:lpstr>Learning with a Multi-Layer  Perceptron</vt:lpstr>
    </vt:vector>
  </TitlesOfParts>
  <Company>Zder0to5ive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Lindsey Tabor</dc:creator>
  <cp:lastModifiedBy>Roth, Dan</cp:lastModifiedBy>
  <cp:revision>344</cp:revision>
  <dcterms:created xsi:type="dcterms:W3CDTF">2017-09-22T15:37:04Z</dcterms:created>
  <dcterms:modified xsi:type="dcterms:W3CDTF">2019-10-16T14:18:48Z</dcterms:modified>
</cp:coreProperties>
</file>