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316" r:id="rId2"/>
    <p:sldId id="1042" r:id="rId3"/>
    <p:sldId id="1197" r:id="rId4"/>
    <p:sldId id="1198" r:id="rId5"/>
    <p:sldId id="1199" r:id="rId6"/>
    <p:sldId id="1200" r:id="rId7"/>
    <p:sldId id="1201" r:id="rId8"/>
    <p:sldId id="1202" r:id="rId9"/>
    <p:sldId id="1271" r:id="rId10"/>
    <p:sldId id="1272" r:id="rId11"/>
    <p:sldId id="1280" r:id="rId12"/>
    <p:sldId id="1281" r:id="rId13"/>
    <p:sldId id="1205" r:id="rId14"/>
    <p:sldId id="1206" r:id="rId15"/>
    <p:sldId id="1207" r:id="rId16"/>
    <p:sldId id="1208" r:id="rId17"/>
    <p:sldId id="1209" r:id="rId18"/>
    <p:sldId id="1210" r:id="rId19"/>
    <p:sldId id="1211" r:id="rId20"/>
    <p:sldId id="1212" r:id="rId21"/>
    <p:sldId id="1283" r:id="rId22"/>
    <p:sldId id="1213" r:id="rId23"/>
    <p:sldId id="1214" r:id="rId24"/>
    <p:sldId id="1215" r:id="rId25"/>
    <p:sldId id="1216" r:id="rId26"/>
    <p:sldId id="1217" r:id="rId27"/>
    <p:sldId id="1218" r:id="rId28"/>
    <p:sldId id="1219" r:id="rId29"/>
    <p:sldId id="1220" r:id="rId30"/>
    <p:sldId id="1221" r:id="rId31"/>
    <p:sldId id="1222" r:id="rId32"/>
    <p:sldId id="1282" r:id="rId33"/>
    <p:sldId id="1223" r:id="rId34"/>
    <p:sldId id="1224" r:id="rId35"/>
    <p:sldId id="1225" r:id="rId36"/>
    <p:sldId id="1226" r:id="rId37"/>
    <p:sldId id="1227" r:id="rId38"/>
    <p:sldId id="1228" r:id="rId39"/>
    <p:sldId id="1229" r:id="rId40"/>
    <p:sldId id="1230" r:id="rId41"/>
    <p:sldId id="1231" r:id="rId42"/>
    <p:sldId id="1232" r:id="rId43"/>
    <p:sldId id="325" r:id="rId44"/>
    <p:sldId id="1233" r:id="rId45"/>
    <p:sldId id="1234" r:id="rId46"/>
    <p:sldId id="1235" r:id="rId47"/>
    <p:sldId id="1236" r:id="rId48"/>
    <p:sldId id="1237" r:id="rId49"/>
    <p:sldId id="1238" r:id="rId50"/>
    <p:sldId id="1239" r:id="rId51"/>
    <p:sldId id="1240" r:id="rId52"/>
    <p:sldId id="1241" r:id="rId53"/>
    <p:sldId id="1242" r:id="rId54"/>
    <p:sldId id="1243" r:id="rId55"/>
    <p:sldId id="1244" r:id="rId56"/>
    <p:sldId id="1245" r:id="rId57"/>
    <p:sldId id="1246" r:id="rId58"/>
    <p:sldId id="1247" r:id="rId59"/>
    <p:sldId id="1248" r:id="rId60"/>
    <p:sldId id="1249" r:id="rId61"/>
    <p:sldId id="1250" r:id="rId62"/>
    <p:sldId id="1251" r:id="rId63"/>
    <p:sldId id="1252" r:id="rId64"/>
    <p:sldId id="1253" r:id="rId65"/>
    <p:sldId id="1254" r:id="rId66"/>
    <p:sldId id="1255" r:id="rId67"/>
    <p:sldId id="1256" r:id="rId68"/>
    <p:sldId id="1258" r:id="rId69"/>
    <p:sldId id="1259" r:id="rId70"/>
    <p:sldId id="1260" r:id="rId71"/>
    <p:sldId id="1261" r:id="rId72"/>
    <p:sldId id="1262" r:id="rId73"/>
    <p:sldId id="1263" r:id="rId74"/>
    <p:sldId id="1264" r:id="rId75"/>
    <p:sldId id="1265" r:id="rId76"/>
    <p:sldId id="1266" r:id="rId77"/>
    <p:sldId id="1267" r:id="rId78"/>
    <p:sldId id="1268" r:id="rId79"/>
    <p:sldId id="1269" r:id="rId80"/>
    <p:sldId id="1270" r:id="rId8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316"/>
            <p14:sldId id="1042"/>
            <p14:sldId id="1197"/>
            <p14:sldId id="1198"/>
            <p14:sldId id="1199"/>
            <p14:sldId id="1200"/>
            <p14:sldId id="1201"/>
            <p14:sldId id="1202"/>
            <p14:sldId id="1271"/>
            <p14:sldId id="1272"/>
            <p14:sldId id="1280"/>
            <p14:sldId id="1281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83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82"/>
            <p14:sldId id="1223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325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  <p14:sldId id="1250"/>
            <p14:sldId id="1251"/>
            <p14:sldId id="1252"/>
            <p14:sldId id="1253"/>
            <p14:sldId id="1254"/>
            <p14:sldId id="1255"/>
            <p14:sldId id="1256"/>
            <p14:sldId id="1258"/>
            <p14:sldId id="1259"/>
            <p14:sldId id="1260"/>
            <p14:sldId id="1261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1270"/>
          </p14:sldIdLst>
        </p14:section>
        <p14:section name="Example: What is Learning" id="{FE206563-2C0B-4881-B654-377F744CEB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4464B"/>
    <a:srgbClr val="662D49"/>
    <a:srgbClr val="5A31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B47F8-F173-49F1-BEC3-C7EC63E32714}" v="79" dt="2019-10-23T02:04:14.69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8887" autoAdjust="0"/>
  </p:normalViewPr>
  <p:slideViewPr>
    <p:cSldViewPr snapToGrid="0" snapToObjects="1">
      <p:cViewPr varScale="1">
        <p:scale>
          <a:sx n="91" d="100"/>
          <a:sy n="91" d="100"/>
        </p:scale>
        <p:origin x="68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D494D555-5239-4909-B663-96A79FCAC635}"/>
    <pc:docChg chg="custSel addSld modSld">
      <pc:chgData name="Roth, Dan" userId="18da4c67-dd89-43a7-9856-8592f867a23c" providerId="ADAL" clId="{D494D555-5239-4909-B663-96A79FCAC635}" dt="2019-10-21T22:42:39.888" v="892" actId="6549"/>
      <pc:docMkLst>
        <pc:docMk/>
      </pc:docMkLst>
      <pc:sldChg chg="modSp">
        <pc:chgData name="Roth, Dan" userId="18da4c67-dd89-43a7-9856-8592f867a23c" providerId="ADAL" clId="{D494D555-5239-4909-B663-96A79FCAC635}" dt="2019-10-21T13:26:23.177" v="232" actId="6549"/>
        <pc:sldMkLst>
          <pc:docMk/>
          <pc:sldMk cId="1246009840" sldId="1213"/>
        </pc:sldMkLst>
        <pc:spChg chg="mod">
          <ac:chgData name="Roth, Dan" userId="18da4c67-dd89-43a7-9856-8592f867a23c" providerId="ADAL" clId="{D494D555-5239-4909-B663-96A79FCAC635}" dt="2019-10-21T13:26:23.177" v="232" actId="6549"/>
          <ac:spMkLst>
            <pc:docMk/>
            <pc:sldMk cId="1246009840" sldId="1213"/>
            <ac:spMk id="16387" creationId="{00000000-0000-0000-0000-000000000000}"/>
          </ac:spMkLst>
        </pc:spChg>
      </pc:sldChg>
      <pc:sldChg chg="modAnim">
        <pc:chgData name="Roth, Dan" userId="18da4c67-dd89-43a7-9856-8592f867a23c" providerId="ADAL" clId="{D494D555-5239-4909-B663-96A79FCAC635}" dt="2019-10-21T13:27:50.914" v="236"/>
        <pc:sldMkLst>
          <pc:docMk/>
          <pc:sldMk cId="2324893540" sldId="1214"/>
        </pc:sldMkLst>
      </pc:sldChg>
      <pc:sldChg chg="addSp modSp modAnim">
        <pc:chgData name="Roth, Dan" userId="18da4c67-dd89-43a7-9856-8592f867a23c" providerId="ADAL" clId="{D494D555-5239-4909-B663-96A79FCAC635}" dt="2019-10-21T22:28:31.703" v="510" actId="207"/>
        <pc:sldMkLst>
          <pc:docMk/>
          <pc:sldMk cId="4167799782" sldId="1217"/>
        </pc:sldMkLst>
        <pc:spChg chg="mod">
          <ac:chgData name="Roth, Dan" userId="18da4c67-dd89-43a7-9856-8592f867a23c" providerId="ADAL" clId="{D494D555-5239-4909-B663-96A79FCAC635}" dt="2019-10-21T22:28:31.703" v="510" actId="207"/>
          <ac:spMkLst>
            <pc:docMk/>
            <pc:sldMk cId="4167799782" sldId="1217"/>
            <ac:spMk id="5" creationId="{00000000-0000-0000-0000-000000000000}"/>
          </ac:spMkLst>
        </pc:spChg>
        <pc:spChg chg="add mod">
          <ac:chgData name="Roth, Dan" userId="18da4c67-dd89-43a7-9856-8592f867a23c" providerId="ADAL" clId="{D494D555-5239-4909-B663-96A79FCAC635}" dt="2019-10-21T13:34:35.715" v="429" actId="207"/>
          <ac:spMkLst>
            <pc:docMk/>
            <pc:sldMk cId="4167799782" sldId="1217"/>
            <ac:spMk id="6" creationId="{E9655790-D963-46BA-96DB-060606DFC085}"/>
          </ac:spMkLst>
        </pc:spChg>
      </pc:sldChg>
      <pc:sldChg chg="modSp modAnim">
        <pc:chgData name="Roth, Dan" userId="18da4c67-dd89-43a7-9856-8592f867a23c" providerId="ADAL" clId="{D494D555-5239-4909-B663-96A79FCAC635}" dt="2019-10-21T22:40:33.869" v="843" actId="6549"/>
        <pc:sldMkLst>
          <pc:docMk/>
          <pc:sldMk cId="2984851767" sldId="1223"/>
        </pc:sldMkLst>
        <pc:spChg chg="mod">
          <ac:chgData name="Roth, Dan" userId="18da4c67-dd89-43a7-9856-8592f867a23c" providerId="ADAL" clId="{D494D555-5239-4909-B663-96A79FCAC635}" dt="2019-10-21T22:40:33.869" v="843" actId="6549"/>
          <ac:spMkLst>
            <pc:docMk/>
            <pc:sldMk cId="2984851767" sldId="1223"/>
            <ac:spMk id="2" creationId="{0CDB92BF-2DF0-46C3-82BE-1602053A1AA8}"/>
          </ac:spMkLst>
        </pc:spChg>
      </pc:sldChg>
      <pc:sldChg chg="modSp modAnim">
        <pc:chgData name="Roth, Dan" userId="18da4c67-dd89-43a7-9856-8592f867a23c" providerId="ADAL" clId="{D494D555-5239-4909-B663-96A79FCAC635}" dt="2019-10-21T22:42:39.888" v="892" actId="6549"/>
        <pc:sldMkLst>
          <pc:docMk/>
          <pc:sldMk cId="3849960508" sldId="1224"/>
        </pc:sldMkLst>
        <pc:spChg chg="mod">
          <ac:chgData name="Roth, Dan" userId="18da4c67-dd89-43a7-9856-8592f867a23c" providerId="ADAL" clId="{D494D555-5239-4909-B663-96A79FCAC635}" dt="2019-10-21T22:42:39.888" v="892" actId="6549"/>
          <ac:spMkLst>
            <pc:docMk/>
            <pc:sldMk cId="3849960508" sldId="1224"/>
            <ac:spMk id="2" creationId="{0B916D39-197F-493B-B4AB-E7B0843BA237}"/>
          </ac:spMkLst>
        </pc:spChg>
      </pc:sldChg>
      <pc:sldChg chg="modSp add modAnim">
        <pc:chgData name="Roth, Dan" userId="18da4c67-dd89-43a7-9856-8592f867a23c" providerId="ADAL" clId="{D494D555-5239-4909-B663-96A79FCAC635}" dt="2019-10-21T13:24:03.410" v="185"/>
        <pc:sldMkLst>
          <pc:docMk/>
          <pc:sldMk cId="3903076795" sldId="1283"/>
        </pc:sldMkLst>
        <pc:spChg chg="mod">
          <ac:chgData name="Roth, Dan" userId="18da4c67-dd89-43a7-9856-8592f867a23c" providerId="ADAL" clId="{D494D555-5239-4909-B663-96A79FCAC635}" dt="2019-10-21T13:23:45.153" v="184" actId="20577"/>
          <ac:spMkLst>
            <pc:docMk/>
            <pc:sldMk cId="3903076795" sldId="1283"/>
            <ac:spMk id="3" creationId="{00000000-0000-0000-0000-000000000000}"/>
          </ac:spMkLst>
        </pc:spChg>
        <pc:spChg chg="mod">
          <ac:chgData name="Roth, Dan" userId="18da4c67-dd89-43a7-9856-8592f867a23c" providerId="ADAL" clId="{D494D555-5239-4909-B663-96A79FCAC635}" dt="2019-10-21T13:22:40.684" v="101" actId="20577"/>
          <ac:spMkLst>
            <pc:docMk/>
            <pc:sldMk cId="3903076795" sldId="1283"/>
            <ac:spMk id="9" creationId="{00000000-0000-0000-0000-000000000000}"/>
          </ac:spMkLst>
        </pc:spChg>
      </pc:sldChg>
    </pc:docChg>
  </pc:docChgLst>
  <pc:docChgLst>
    <pc:chgData name="Roth, Dan" userId="18da4c67-dd89-43a7-9856-8592f867a23c" providerId="ADAL" clId="{7F5B47F8-F173-49F1-BEC3-C7EC63E32714}"/>
    <pc:docChg chg="undo custSel modSld">
      <pc:chgData name="Roth, Dan" userId="18da4c67-dd89-43a7-9856-8592f867a23c" providerId="ADAL" clId="{7F5B47F8-F173-49F1-BEC3-C7EC63E32714}" dt="2019-10-23T02:04:14.696" v="105" actId="404"/>
      <pc:docMkLst>
        <pc:docMk/>
      </pc:docMkLst>
      <pc:sldChg chg="modSp">
        <pc:chgData name="Roth, Dan" userId="18da4c67-dd89-43a7-9856-8592f867a23c" providerId="ADAL" clId="{7F5B47F8-F173-49F1-BEC3-C7EC63E32714}" dt="2019-10-23T01:46:16.661" v="35" actId="1036"/>
        <pc:sldMkLst>
          <pc:docMk/>
          <pc:sldMk cId="2475616043" sldId="1233"/>
        </pc:sldMkLst>
        <pc:spChg chg="mod">
          <ac:chgData name="Roth, Dan" userId="18da4c67-dd89-43a7-9856-8592f867a23c" providerId="ADAL" clId="{7F5B47F8-F173-49F1-BEC3-C7EC63E32714}" dt="2019-10-23T01:45:49.820" v="5" actId="20577"/>
          <ac:spMkLst>
            <pc:docMk/>
            <pc:sldMk cId="2475616043" sldId="1233"/>
            <ac:spMk id="51203" creationId="{00000000-0000-0000-0000-000000000000}"/>
          </ac:spMkLst>
        </pc:spChg>
        <pc:spChg chg="mod">
          <ac:chgData name="Roth, Dan" userId="18da4c67-dd89-43a7-9856-8592f867a23c" providerId="ADAL" clId="{7F5B47F8-F173-49F1-BEC3-C7EC63E32714}" dt="2019-10-23T01:46:16.661" v="35" actId="1036"/>
          <ac:spMkLst>
            <pc:docMk/>
            <pc:sldMk cId="2475616043" sldId="1233"/>
            <ac:spMk id="271367" creationId="{00000000-0000-0000-0000-000000000000}"/>
          </ac:spMkLst>
        </pc:spChg>
      </pc:sldChg>
      <pc:sldChg chg="addSp modSp modAnim">
        <pc:chgData name="Roth, Dan" userId="18da4c67-dd89-43a7-9856-8592f867a23c" providerId="ADAL" clId="{7F5B47F8-F173-49F1-BEC3-C7EC63E32714}" dt="2019-10-23T01:51:25.611" v="51"/>
        <pc:sldMkLst>
          <pc:docMk/>
          <pc:sldMk cId="4115112110" sldId="1246"/>
        </pc:sldMkLst>
        <pc:spChg chg="add mod">
          <ac:chgData name="Roth, Dan" userId="18da4c67-dd89-43a7-9856-8592f867a23c" providerId="ADAL" clId="{7F5B47F8-F173-49F1-BEC3-C7EC63E32714}" dt="2019-10-23T01:50:59.743" v="48" actId="1076"/>
          <ac:spMkLst>
            <pc:docMk/>
            <pc:sldMk cId="4115112110" sldId="1246"/>
            <ac:spMk id="3" creationId="{961DEBFD-A5BC-46B4-90AF-695E683558D2}"/>
          </ac:spMkLst>
        </pc:spChg>
      </pc:sldChg>
      <pc:sldChg chg="modSp">
        <pc:chgData name="Roth, Dan" userId="18da4c67-dd89-43a7-9856-8592f867a23c" providerId="ADAL" clId="{7F5B47F8-F173-49F1-BEC3-C7EC63E32714}" dt="2019-10-23T01:49:15.090" v="36" actId="20577"/>
        <pc:sldMkLst>
          <pc:docMk/>
          <pc:sldMk cId="293036425" sldId="1247"/>
        </pc:sldMkLst>
        <pc:spChg chg="mod">
          <ac:chgData name="Roth, Dan" userId="18da4c67-dd89-43a7-9856-8592f867a23c" providerId="ADAL" clId="{7F5B47F8-F173-49F1-BEC3-C7EC63E32714}" dt="2019-10-23T01:49:15.090" v="36" actId="20577"/>
          <ac:spMkLst>
            <pc:docMk/>
            <pc:sldMk cId="293036425" sldId="1247"/>
            <ac:spMk id="6" creationId="{F4ABA9AC-FDAA-4C24-BE5D-8F9A44216D88}"/>
          </ac:spMkLst>
        </pc:spChg>
      </pc:sldChg>
      <pc:sldChg chg="modSp">
        <pc:chgData name="Roth, Dan" userId="18da4c67-dd89-43a7-9856-8592f867a23c" providerId="ADAL" clId="{7F5B47F8-F173-49F1-BEC3-C7EC63E32714}" dt="2019-10-23T01:53:31.460" v="53" actId="115"/>
        <pc:sldMkLst>
          <pc:docMk/>
          <pc:sldMk cId="3602174114" sldId="1248"/>
        </pc:sldMkLst>
        <pc:spChg chg="mod">
          <ac:chgData name="Roth, Dan" userId="18da4c67-dd89-43a7-9856-8592f867a23c" providerId="ADAL" clId="{7F5B47F8-F173-49F1-BEC3-C7EC63E32714}" dt="2019-10-23T01:53:31.460" v="53" actId="115"/>
          <ac:spMkLst>
            <pc:docMk/>
            <pc:sldMk cId="3602174114" sldId="1248"/>
            <ac:spMk id="3" creationId="{EE9D7E4B-EB1B-4050-81D4-E6582F049579}"/>
          </ac:spMkLst>
        </pc:spChg>
      </pc:sldChg>
      <pc:sldChg chg="modSp">
        <pc:chgData name="Roth, Dan" userId="18da4c67-dd89-43a7-9856-8592f867a23c" providerId="ADAL" clId="{7F5B47F8-F173-49F1-BEC3-C7EC63E32714}" dt="2019-10-23T01:54:41.666" v="55" actId="20577"/>
        <pc:sldMkLst>
          <pc:docMk/>
          <pc:sldMk cId="2702243875" sldId="1249"/>
        </pc:sldMkLst>
        <pc:spChg chg="mod">
          <ac:chgData name="Roth, Dan" userId="18da4c67-dd89-43a7-9856-8592f867a23c" providerId="ADAL" clId="{7F5B47F8-F173-49F1-BEC3-C7EC63E32714}" dt="2019-10-23T01:54:41.666" v="55" actId="20577"/>
          <ac:spMkLst>
            <pc:docMk/>
            <pc:sldMk cId="2702243875" sldId="1249"/>
            <ac:spMk id="3" creationId="{6DA81AAB-15C6-4F52-9058-5CD7CC8A7F1D}"/>
          </ac:spMkLst>
        </pc:spChg>
      </pc:sldChg>
      <pc:sldChg chg="modSp">
        <pc:chgData name="Roth, Dan" userId="18da4c67-dd89-43a7-9856-8592f867a23c" providerId="ADAL" clId="{7F5B47F8-F173-49F1-BEC3-C7EC63E32714}" dt="2019-10-23T01:55:55.194" v="62" actId="20577"/>
        <pc:sldMkLst>
          <pc:docMk/>
          <pc:sldMk cId="3755846443" sldId="1253"/>
        </pc:sldMkLst>
        <pc:spChg chg="mod">
          <ac:chgData name="Roth, Dan" userId="18da4c67-dd89-43a7-9856-8592f867a23c" providerId="ADAL" clId="{7F5B47F8-F173-49F1-BEC3-C7EC63E32714}" dt="2019-10-23T01:55:55.194" v="62" actId="20577"/>
          <ac:spMkLst>
            <pc:docMk/>
            <pc:sldMk cId="3755846443" sldId="1253"/>
            <ac:spMk id="25" creationId="{00000000-0000-0000-0000-000000000000}"/>
          </ac:spMkLst>
        </pc:spChg>
      </pc:sldChg>
      <pc:sldChg chg="modSp">
        <pc:chgData name="Roth, Dan" userId="18da4c67-dd89-43a7-9856-8592f867a23c" providerId="ADAL" clId="{7F5B47F8-F173-49F1-BEC3-C7EC63E32714}" dt="2019-10-23T01:59:40.970" v="81" actId="6549"/>
        <pc:sldMkLst>
          <pc:docMk/>
          <pc:sldMk cId="1238524885" sldId="1254"/>
        </pc:sldMkLst>
        <pc:spChg chg="mod">
          <ac:chgData name="Roth, Dan" userId="18da4c67-dd89-43a7-9856-8592f867a23c" providerId="ADAL" clId="{7F5B47F8-F173-49F1-BEC3-C7EC63E32714}" dt="2019-10-23T01:59:40.970" v="81" actId="6549"/>
          <ac:spMkLst>
            <pc:docMk/>
            <pc:sldMk cId="1238524885" sldId="1254"/>
            <ac:spMk id="3" creationId="{BAB0BC8D-B494-4A20-A3FA-DFF20A868965}"/>
          </ac:spMkLst>
        </pc:spChg>
        <pc:spChg chg="mod">
          <ac:chgData name="Roth, Dan" userId="18da4c67-dd89-43a7-9856-8592f867a23c" providerId="ADAL" clId="{7F5B47F8-F173-49F1-BEC3-C7EC63E32714}" dt="2019-10-23T01:59:21.420" v="77" actId="1037"/>
          <ac:spMkLst>
            <pc:docMk/>
            <pc:sldMk cId="1238524885" sldId="1254"/>
            <ac:spMk id="72706" creationId="{00000000-0000-0000-0000-000000000000}"/>
          </ac:spMkLst>
        </pc:spChg>
      </pc:sldChg>
      <pc:sldChg chg="modSp">
        <pc:chgData name="Roth, Dan" userId="18da4c67-dd89-43a7-9856-8592f867a23c" providerId="ADAL" clId="{7F5B47F8-F173-49F1-BEC3-C7EC63E32714}" dt="2019-10-23T02:00:11.967" v="85" actId="6549"/>
        <pc:sldMkLst>
          <pc:docMk/>
          <pc:sldMk cId="2806677827" sldId="1255"/>
        </pc:sldMkLst>
        <pc:spChg chg="mod">
          <ac:chgData name="Roth, Dan" userId="18da4c67-dd89-43a7-9856-8592f867a23c" providerId="ADAL" clId="{7F5B47F8-F173-49F1-BEC3-C7EC63E32714}" dt="2019-10-23T02:00:11.967" v="85" actId="6549"/>
          <ac:spMkLst>
            <pc:docMk/>
            <pc:sldMk cId="2806677827" sldId="1255"/>
            <ac:spMk id="3" creationId="{86E3EBCC-9D06-4273-AE07-12760A019E1B}"/>
          </ac:spMkLst>
        </pc:spChg>
      </pc:sldChg>
      <pc:sldChg chg="modSp modAnim">
        <pc:chgData name="Roth, Dan" userId="18da4c67-dd89-43a7-9856-8592f867a23c" providerId="ADAL" clId="{7F5B47F8-F173-49F1-BEC3-C7EC63E32714}" dt="2019-10-23T02:04:14.696" v="105" actId="404"/>
        <pc:sldMkLst>
          <pc:docMk/>
          <pc:sldMk cId="1451786574" sldId="1256"/>
        </pc:sldMkLst>
        <pc:spChg chg="mod">
          <ac:chgData name="Roth, Dan" userId="18da4c67-dd89-43a7-9856-8592f867a23c" providerId="ADAL" clId="{7F5B47F8-F173-49F1-BEC3-C7EC63E32714}" dt="2019-10-23T02:04:14.696" v="105" actId="404"/>
          <ac:spMkLst>
            <pc:docMk/>
            <pc:sldMk cId="1451786574" sldId="1256"/>
            <ac:spMk id="3" creationId="{75CF7EC9-6D8B-4F4B-8028-1DCD141AC53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 smtClean="0"/>
              <a:pPr/>
              <a:t>3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12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5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B198B74-0BA6-4482-9270-5B9FEC9BAB5F}" type="slidenum">
              <a:rPr lang="en-US" sz="1200" smtClean="0"/>
              <a:pPr/>
              <a:t>13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2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14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70E8F98-3677-4FB0-BCEB-B5E07A2CC2DA}" type="slidenum">
              <a:rPr lang="en-US" sz="1200" smtClean="0"/>
              <a:pPr/>
              <a:t>16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9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C7D7B61-8699-4028-BC59-BC1BA4D8824B}" type="slidenum">
              <a:rPr lang="en-US" sz="1200" smtClean="0"/>
              <a:pPr/>
              <a:t>17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1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611190-3BB5-40A5-BFE8-E74043EB8B2A}" type="slidenum">
              <a:rPr lang="en-US" sz="1200" smtClean="0"/>
              <a:pPr/>
              <a:t>18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95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7E5CB1B-4EBC-4F35-96A3-C1CF6DFB3171}" type="slidenum">
              <a:rPr lang="en-US" sz="1200" smtClean="0"/>
              <a:pPr/>
              <a:t>19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86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3B77AB-597E-4468-84EC-C0A422FAB5F9}" type="slidenum">
              <a:rPr lang="en-US" sz="1200" smtClean="0"/>
              <a:pPr/>
              <a:t>20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7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22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9CEA56-1647-4318-B1DB-64FC36FF7331}" type="slidenum">
              <a:rPr lang="en-US" sz="1200" smtClean="0"/>
              <a:pPr/>
              <a:t>4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54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368CBE7-B248-486F-A0AE-9714575730AD}" type="slidenum">
              <a:rPr lang="en-US" sz="1200" smtClean="0"/>
              <a:pPr/>
              <a:t>23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2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441FE3A-8680-4BA1-9262-3A9815D8EACA}" type="slidenum">
              <a:rPr lang="en-US" sz="1200" smtClean="0"/>
              <a:pPr/>
              <a:t>24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8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5B5F836-77AF-4390-B8AD-E1F968748B3A}" type="slidenum">
              <a:rPr lang="en-US" sz="1200" smtClean="0"/>
              <a:pPr/>
              <a:t>25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3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333AD09-3038-4D13-B52C-7DB3E2CABD68}" type="slidenum">
              <a:rPr lang="en-US" sz="1200" smtClean="0"/>
              <a:pPr/>
              <a:t>26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6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9F0F76-0533-4366-A542-532CF83CD888}" type="slidenum">
              <a:rPr lang="en-US" sz="1200" smtClean="0"/>
              <a:pPr/>
              <a:t>27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1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061CE5A-6138-4C73-9EB8-CC82EC83ABAC}" type="slidenum">
              <a:rPr lang="en-US" sz="1200" smtClean="0"/>
              <a:pPr/>
              <a:t>28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1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EB29C6A-B7F4-4110-B146-F52B39A8C892}" type="slidenum">
              <a:rPr lang="en-US" sz="1200" smtClean="0"/>
              <a:pPr/>
              <a:t>30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10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5B54F85-84C9-4B0A-96F6-2EFA9B49F5E6}" type="slidenum">
              <a:rPr lang="en-US" sz="1200" smtClean="0"/>
              <a:pPr/>
              <a:t>31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39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29E7B07-715A-4C4D-A79F-56C3455D188F}" type="slidenum">
              <a:rPr lang="en-US" sz="1200" smtClean="0"/>
              <a:pPr/>
              <a:t>33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14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025CB8D-1D66-4F0B-8B59-6448B6ED0127}" type="slidenum">
              <a:rPr lang="en-US" sz="1200" smtClean="0"/>
              <a:pPr/>
              <a:t>34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A9F1141-4A30-455F-B548-A4378DB490D0}" type="slidenum">
              <a:rPr lang="en-US" sz="1200" smtClean="0"/>
              <a:pPr/>
              <a:t>5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0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D65BDD9-A5D9-4F11-AAB8-EC6921754F26}" type="slidenum">
              <a:rPr lang="en-US" sz="1200" smtClean="0"/>
              <a:pPr/>
              <a:t>35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42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51332C6-4C56-4E49-98A7-4989258CE58B}" type="slidenum">
              <a:rPr lang="en-US" sz="1200" smtClean="0"/>
              <a:pPr/>
              <a:t>36</a:t>
            </a:fld>
            <a:endParaRPr 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42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E25C318-8109-4D2C-981C-68BAC25EC0E4}" type="slidenum">
              <a:rPr lang="en-US" sz="1200" smtClean="0"/>
              <a:pPr/>
              <a:t>37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65B0A5-39B8-4721-9595-E1F93CB222E8}" type="slidenum">
              <a:rPr lang="en-US" sz="1200" smtClean="0"/>
              <a:pPr/>
              <a:t>38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13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F6617CC-F6A7-436C-B50D-9D1B90E6D797}" type="slidenum">
              <a:rPr lang="en-US" sz="1200" smtClean="0"/>
              <a:pPr/>
              <a:t>39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26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0D4E568-495F-47CA-9BFD-1D65EFABEDA3}" type="slidenum">
              <a:rPr lang="en-US" sz="1200" smtClean="0"/>
              <a:pPr/>
              <a:t>40</a:t>
            </a:fld>
            <a:endParaRPr 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8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B6C1325-238D-42A7-BB13-6068E0ACA013}" type="slidenum">
              <a:rPr lang="en-US" sz="1200" smtClean="0"/>
              <a:pPr/>
              <a:t>41</a:t>
            </a:fld>
            <a:endParaRPr 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39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7A561F7-332B-4C23-8BA0-FD0B532F1EA2}" type="slidenum">
              <a:rPr lang="en-US" sz="1200" smtClean="0"/>
              <a:pPr/>
              <a:t>42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7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032F5B3-0115-47B0-BE46-C1CAC0CAA803}" type="slidenum">
              <a:rPr lang="en-US" sz="1200" smtClean="0"/>
              <a:pPr/>
              <a:t>44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38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2E6F9B-2421-47B6-926B-9712A17E4834}" type="slidenum">
              <a:rPr lang="en-US" sz="1200" smtClean="0"/>
              <a:pPr/>
              <a:t>45</a:t>
            </a:fld>
            <a:endParaRPr 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3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1BE3F58-0400-4430-8228-FD6558B252B4}" type="slidenum">
              <a:rPr lang="en-US" sz="1200" smtClean="0"/>
              <a:pPr/>
              <a:t>6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039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A7F7D64-D365-4762-8AC6-B336C66F0B87}" type="slidenum">
              <a:rPr lang="en-US" sz="1200" smtClean="0"/>
              <a:pPr/>
              <a:t>46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63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C11C600-6547-4B77-8737-15F6CE22A8D5}" type="slidenum">
              <a:rPr lang="en-US" sz="1200" smtClean="0"/>
              <a:pPr/>
              <a:t>47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80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6EE93C5-8128-4335-9B20-0A691D1CBB3E}" type="slidenum">
              <a:rPr lang="en-US" sz="1200" smtClean="0"/>
              <a:pPr/>
              <a:t>48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52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329B62C-940E-47FF-AD59-84BE288AD1F4}" type="slidenum">
              <a:rPr lang="en-US" sz="1200" smtClean="0"/>
              <a:pPr/>
              <a:t>49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47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77CADCE-6188-4191-84BC-38F74F97481F}" type="slidenum">
              <a:rPr lang="en-US" sz="1200" smtClean="0"/>
              <a:pPr/>
              <a:t>50</a:t>
            </a:fld>
            <a:endParaRPr 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574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FF44E14-99C2-46C9-AFA9-09FE1D551FEF}" type="slidenum">
              <a:rPr lang="en-US" sz="1200" smtClean="0"/>
              <a:pPr/>
              <a:t>51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70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149C36A-C4E5-45AC-90D0-E580D478FB6E}" type="slidenum">
              <a:rPr lang="en-US" sz="1200" smtClean="0"/>
              <a:pPr/>
              <a:t>52</a:t>
            </a:fld>
            <a:endParaRPr 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76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AA2598-7D9D-4372-8C74-7F336B960508}" type="slidenum">
              <a:rPr lang="en-US" sz="1200" smtClean="0"/>
              <a:pPr/>
              <a:t>53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410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E279E88-76D3-4B1E-B245-56BA82DFD32C}" type="slidenum">
              <a:rPr lang="en-US" sz="1200" smtClean="0"/>
              <a:pPr/>
              <a:t>54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52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CE8718-4BFF-498A-8D2A-B85D1B35F17F}" type="slidenum">
              <a:rPr lang="en-US" sz="1200" smtClean="0"/>
              <a:pPr/>
              <a:t>55</a:t>
            </a:fld>
            <a:endParaRPr 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9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E2CE1FB-9390-429D-BB19-BD55B347B32D}" type="slidenum">
              <a:rPr lang="en-US" sz="1200" smtClean="0"/>
              <a:pPr/>
              <a:t>7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81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3C62CC4-B941-4B01-8290-168D4185847A}" type="slidenum">
              <a:rPr lang="en-US" sz="1200" smtClean="0"/>
              <a:pPr/>
              <a:t>56</a:t>
            </a:fld>
            <a:endParaRPr 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611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F645424-F611-4C86-AD2A-176B431AE580}" type="slidenum">
              <a:rPr lang="en-US" sz="1200" smtClean="0"/>
              <a:pPr/>
              <a:t>57</a:t>
            </a:fld>
            <a:endParaRPr 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2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B93506-75EC-447C-9EA1-3005EE9C231A}" type="slidenum">
              <a:rPr lang="en-US" sz="1200" smtClean="0"/>
              <a:pPr/>
              <a:t>58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64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3A03F4B-3BE6-4469-8110-F8144CB5868F}" type="slidenum">
              <a:rPr lang="en-US" sz="1200" smtClean="0"/>
              <a:pPr/>
              <a:t>59</a:t>
            </a:fld>
            <a:endParaRPr 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14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80BF757-E26F-4AEF-AE69-129FCF8FBE53}" type="slidenum">
              <a:rPr lang="en-US" sz="1200" smtClean="0"/>
              <a:pPr/>
              <a:t>60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22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54B9725-D3D4-4BDB-90C9-715AE6A6D2EF}" type="slidenum">
              <a:rPr lang="en-US" sz="1200" smtClean="0"/>
              <a:pPr/>
              <a:t>61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727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4C71809-DE76-42F7-AD8C-E8CC99623477}" type="slidenum">
              <a:rPr lang="en-US" sz="1200" smtClean="0"/>
              <a:pPr/>
              <a:t>62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95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2D9E20F-4330-4D4B-B343-623018DA7A6F}" type="slidenum">
              <a:rPr lang="en-US" sz="1200" smtClean="0"/>
              <a:pPr/>
              <a:t>63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40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37E791E-F7FB-42A9-9F42-73B904BF3264}" type="slidenum">
              <a:rPr lang="en-US" sz="1200" smtClean="0"/>
              <a:pPr/>
              <a:t>64</a:t>
            </a:fld>
            <a:endParaRPr 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Case of 4 points: If three of the points are on the same line, label the middle one differently that the others.</a:t>
            </a:r>
          </a:p>
          <a:p>
            <a:r>
              <a:rPr lang="en-US" dirty="0"/>
              <a:t>O/w: no three on the same line.</a:t>
            </a:r>
          </a:p>
          <a:p>
            <a:r>
              <a:rPr lang="en-US" dirty="0"/>
              <a:t>   - Form the convex hull. If all points are on it, label them +,-,+,- walking around the convex hull</a:t>
            </a:r>
          </a:p>
          <a:p>
            <a:r>
              <a:rPr lang="en-US" dirty="0"/>
              <a:t>   - if one is inside the convex hull, label it + and the rest –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4259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55D6B6-6230-421E-8CCD-0E61CC80D572}" type="slidenum">
              <a:rPr lang="en-US" sz="1200" smtClean="0"/>
              <a:pPr/>
              <a:t>65</a:t>
            </a:fld>
            <a:endParaRPr 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F875103-D113-477B-9414-C62AAEC2530A}" type="slidenum">
              <a:rPr lang="en-US" sz="1200" smtClean="0"/>
              <a:pPr/>
              <a:t>8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92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BD705E3-B755-42F9-8DC2-14ACF26A40FE}" type="slidenum">
              <a:rPr lang="en-US" sz="1200" smtClean="0"/>
              <a:pPr/>
              <a:t>66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092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602354-FA37-4AA1-A016-0BF1307211B1}" type="slidenum">
              <a:rPr lang="en-US" sz="1200" smtClean="0"/>
              <a:pPr/>
              <a:t>67</a:t>
            </a:fld>
            <a:endParaRPr 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06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4EB0AE3-D58F-4B59-821C-87FED8744619}" type="slidenum">
              <a:rPr lang="en-US" sz="1200" smtClean="0"/>
              <a:pPr/>
              <a:t>68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210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91020E9-F08D-43CB-92DC-6EC2ECAE2370}" type="slidenum">
              <a:rPr lang="en-US" sz="1200" smtClean="0"/>
              <a:pPr/>
              <a:t>69</a:t>
            </a:fld>
            <a:endParaRPr 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75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F616AF-3428-4E5C-95C7-10D559177F90}" type="slidenum">
              <a:rPr lang="en-US" sz="1200" smtClean="0"/>
              <a:pPr/>
              <a:t>70</a:t>
            </a:fld>
            <a:endParaRPr 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56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FB7AA49-43D1-45A0-BDCD-78E35E54D111}" type="slidenum">
              <a:rPr lang="en-US" sz="1200" smtClean="0"/>
              <a:pPr/>
              <a:t>71</a:t>
            </a:fld>
            <a:endParaRPr 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862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6B33502-352D-4F6A-A779-E5074D803540}" type="slidenum">
              <a:rPr lang="en-US" sz="1200" smtClean="0"/>
              <a:pPr/>
              <a:t>72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76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07011ED-1D4C-456D-97A4-D4BA127F8DC2}" type="slidenum">
              <a:rPr lang="en-US" sz="1200" smtClean="0"/>
              <a:pPr/>
              <a:t>73</a:t>
            </a:fld>
            <a:endParaRPr 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68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121BDFA-5A68-4F16-AF7D-4E3170A7CC92}" type="slidenum">
              <a:rPr lang="en-US" sz="1200" smtClean="0"/>
              <a:pPr/>
              <a:t>74</a:t>
            </a:fld>
            <a:endParaRPr 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21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351CF94-30FB-4F0E-9C0A-97817A53CA1D}" type="slidenum">
              <a:rPr lang="en-US" sz="1200" smtClean="0"/>
              <a:pPr/>
              <a:t>75</a:t>
            </a:fld>
            <a:endParaRPr 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1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ECF1A-E9E2-4C73-8B38-AB6F2A8F3A7F}" type="slidenum">
              <a:rPr lang="en-US"/>
              <a:pPr/>
              <a:t>9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41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97E6F53-59BB-4934-B552-0202F55543B9}" type="slidenum">
              <a:rPr lang="en-US" sz="1200" smtClean="0"/>
              <a:pPr/>
              <a:t>76</a:t>
            </a:fld>
            <a:endParaRPr 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78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CCE665-2967-48E6-AF6E-98813C1EECCF}" type="slidenum">
              <a:rPr lang="en-US" sz="1200" smtClean="0"/>
              <a:pPr/>
              <a:t>77</a:t>
            </a:fld>
            <a:endParaRPr 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64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690B97B-2A9E-4200-9CF7-FF22461ED1B1}" type="slidenum">
              <a:rPr lang="en-US" sz="1200" smtClean="0"/>
              <a:pPr/>
              <a:t>78</a:t>
            </a:fld>
            <a:endParaRPr 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90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79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137275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450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80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137275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973D2-C2BD-42BA-B57B-F0E084372D7E}" type="slidenum">
              <a:rPr lang="en-US"/>
              <a:pPr/>
              <a:t>10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11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5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7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14450"/>
            <a:ext cx="7772400" cy="33944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6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57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95B279-585D-4713-9159-8876C2B2F5AB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Fall’19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5" r:id="rId18"/>
    <p:sldLayoutId id="2147483676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Machine Learning Works: Explaining Generalization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Dan Roth </a:t>
            </a:r>
          </a:p>
          <a:p>
            <a:r>
              <a:rPr lang="nl-NL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326319"/>
            <a:ext cx="6460958" cy="7155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Conjunctions 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Protocol III:  </a:t>
                </a:r>
                <a:r>
                  <a:rPr lang="en-US" dirty="0"/>
                  <a:t>Some random source (e.g., Nature) provides training examples</a:t>
                </a:r>
              </a:p>
              <a:p>
                <a:pPr lvl="1"/>
                <a:r>
                  <a:rPr lang="en-US" dirty="0"/>
                  <a:t>Teacher (Nature) provides the labels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Algorithm:  Elimination </a:t>
                </a:r>
              </a:p>
              <a:p>
                <a:pPr lvl="1"/>
                <a:r>
                  <a:rPr lang="en-US" dirty="0"/>
                  <a:t>Start with the set of all literals as candidates</a:t>
                </a:r>
              </a:p>
              <a:p>
                <a:pPr lvl="1"/>
                <a:r>
                  <a:rPr lang="en-US" dirty="0"/>
                  <a:t>Eliminate a literal that is not active (0) in a positive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79654" y="212246"/>
                <a:ext cx="2360097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C0128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654" y="212246"/>
                <a:ext cx="2360097" cy="307777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rgbClr val="FC012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10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Conjunctions(III)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 Protocol III:  Some random source (e.g., Nature) provides training examples</a:t>
                </a:r>
              </a:p>
              <a:p>
                <a:pPr lvl="1"/>
                <a:r>
                  <a:rPr lang="en-US" dirty="0"/>
                  <a:t>Teacher (Nature) provides the labels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Algorithm:  Elimination </a:t>
                </a:r>
              </a:p>
              <a:p>
                <a:pPr lvl="1"/>
                <a:r>
                  <a:rPr lang="en-US" dirty="0"/>
                  <a:t>Start with the set of all literals as candidates</a:t>
                </a:r>
              </a:p>
              <a:p>
                <a:pPr lvl="1"/>
                <a:r>
                  <a:rPr lang="en-US" dirty="0"/>
                  <a:t>Eliminate a literal that is not active (0) in a positive example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&lt;(1,1,1,1,1,1,…,1,1), 1&gt;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&lt;(1,1,1,0,0,0,…,0,0), 0&gt;       learned nothing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&lt;(1,1,1,1,1,0,...0,1,1), 1&gt;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&lt;(1,0,1,1,0,0,...0,0,1), 0&gt;    learned nothing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&lt;(1,1,1,1,1,0,...0,0,1), 1&gt;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&lt;(1,0,1,0,0,0,...0,1,1), 0&gt;     </a:t>
                </a:r>
                <a:r>
                  <a:rPr lang="en-US" dirty="0">
                    <a:solidFill>
                      <a:srgbClr val="FF0000"/>
                    </a:solidFill>
                    <a:latin typeface="Arial Narrow" pitchFamily="34" charset="0"/>
                  </a:rPr>
                  <a:t>Final hypothesis: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&lt;(1,1,1,1,1,1,…,0,1), 1&gt;       </a:t>
                </a:r>
                <a:r>
                  <a:rPr lang="en-US" dirty="0">
                    <a:solidFill>
                      <a:srgbClr val="A50021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A50021"/>
                  </a:solidFill>
                  <a:latin typeface="Arial Narrow" pitchFamily="34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&lt;(0,1,0,1,0,0,...0,1,1), 0&gt;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88985" y="1383157"/>
            <a:ext cx="1657350" cy="71558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Is it  good?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Performance ?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# of examples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00724" y="304368"/>
                <a:ext cx="2587901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C0128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4" y="304368"/>
                <a:ext cx="2587901" cy="307777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rgbClr val="FC012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0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Conjunctions 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Protocol III:  Some random source (e.g., Nature) provides training examples</a:t>
                </a:r>
              </a:p>
              <a:p>
                <a:pPr lvl="1"/>
                <a:r>
                  <a:rPr lang="en-US" dirty="0"/>
                  <a:t>Teacher (Nature) provides the labels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Algorithm: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&lt;(1,1,1,1,1,1,…,1,1), 1&gt;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&lt;(1,1,1,0,0,0,…,0,0), 0&gt; 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&lt;(1,1,1,1,1,0,...0,1,1), 1&gt;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&lt;(1,0,1,1,0,0,...0,0,1), 0&gt;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&lt;(1,1,1,1,1,0,...0,0,1), 1&gt;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&lt;(1,0,1,0,0,0,...0,1,1), 0&gt;   </a:t>
                </a:r>
                <a:r>
                  <a:rPr lang="en-US" dirty="0">
                    <a:solidFill>
                      <a:srgbClr val="FF0000"/>
                    </a:solidFill>
                    <a:latin typeface="Arial Narrow" pitchFamily="34" charset="0"/>
                  </a:rPr>
                  <a:t>Final hypothesis: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&lt;(1,1,1,1,1,1,…,0,1), 1&gt;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&lt;(0,1,0,1,0,0,...0,1,1), 0&gt;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&lt;(0,1,0,1,0,0,...0,1,1), 0&gt;</a:t>
                </a:r>
                <a:endParaRPr lang="en-US" sz="135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00750" y="1214435"/>
            <a:ext cx="1657350" cy="71558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Is it  good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Performance ?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# of examples 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9189" y="1974479"/>
            <a:ext cx="3371850" cy="1546577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/>
              <a:t>With the given data, we only learned an “approximation” to the true concept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/>
              <a:t>We don’t know </a:t>
            </a:r>
            <a:r>
              <a:rPr lang="en-US" sz="1350" b="1" dirty="0"/>
              <a:t>how many examples </a:t>
            </a:r>
            <a:r>
              <a:rPr lang="en-US" sz="1350" dirty="0"/>
              <a:t>we need to see to learn </a:t>
            </a:r>
            <a:r>
              <a:rPr lang="en-US" sz="1350" b="1" dirty="0"/>
              <a:t>exactly</a:t>
            </a:r>
            <a:r>
              <a:rPr lang="en-US" sz="1350" dirty="0"/>
              <a:t>. (do we care?)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/>
              <a:t>But we know that we can make a limited </a:t>
            </a:r>
            <a:r>
              <a:rPr lang="en-US" sz="1350" b="1" dirty="0"/>
              <a:t># of mistakes</a:t>
            </a:r>
            <a:r>
              <a:rPr lang="en-US" sz="135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72149" y="296213"/>
                <a:ext cx="2487267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C0128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49" y="296213"/>
                <a:ext cx="2487267" cy="307777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rgbClr val="FC012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9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64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8839" y="837089"/>
                <a:ext cx="8229600" cy="3690798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en-US" dirty="0"/>
                  <a:t>Can continue to analyze the probabilistic intuition:</a:t>
                </a:r>
              </a:p>
              <a:p>
                <a:pPr lvl="2"/>
                <a:r>
                  <a:rPr lang="en-US" dirty="0"/>
                  <a:t>Never saw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positive examples, maybe we’ll never see it?</a:t>
                </a:r>
              </a:p>
              <a:p>
                <a:pPr lvl="2"/>
                <a:r>
                  <a:rPr lang="en-US" dirty="0"/>
                  <a:t>And if we will, it will be with small probability, so the concepts we learn may be pretty good</a:t>
                </a:r>
              </a:p>
              <a:p>
                <a:pPr lvl="2"/>
                <a:r>
                  <a:rPr lang="en-US" dirty="0"/>
                  <a:t>Good: in terms of performance on future data</a:t>
                </a:r>
              </a:p>
              <a:p>
                <a:pPr lvl="2"/>
                <a:r>
                  <a:rPr lang="en-US" dirty="0"/>
                  <a:t>PAC framework</a:t>
                </a:r>
              </a:p>
              <a:p>
                <a:pPr lvl="1"/>
                <a:r>
                  <a:rPr lang="en-US" dirty="0"/>
                  <a:t>Mistake Driven Learning algorithms</a:t>
                </a:r>
              </a:p>
              <a:p>
                <a:pPr lvl="2"/>
                <a:r>
                  <a:rPr lang="en-US" dirty="0"/>
                  <a:t>Update your hypothesis only when you make mistakes</a:t>
                </a:r>
              </a:p>
              <a:p>
                <a:pPr lvl="2"/>
                <a:r>
                  <a:rPr lang="en-US" dirty="0"/>
                  <a:t>Good: in terms of how many mistakes you make before you stop, happy with your hypothesis. </a:t>
                </a:r>
              </a:p>
              <a:p>
                <a:pPr lvl="2"/>
                <a:r>
                  <a:rPr lang="en-US" dirty="0"/>
                  <a:t>Note: not all on-line algorithms are mistake driven, so performance measure could be different.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86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839" y="837089"/>
                <a:ext cx="8229600" cy="3690798"/>
              </a:xfrm>
              <a:blipFill>
                <a:blip r:embed="rId3"/>
                <a:stretch>
                  <a:fillRect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118839" y="959934"/>
            <a:ext cx="311625" cy="143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8713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Prototypical Concept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Instance Space: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Examples</a:t>
                </a:r>
              </a:p>
              <a:p>
                <a:r>
                  <a:rPr lang="en-US" dirty="0"/>
                  <a:t>Concept Space: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Set of possible target functions: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hidden target function</a:t>
                </a:r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-conjunctions;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linear functions</a:t>
                </a:r>
              </a:p>
              <a:p>
                <a:r>
                  <a:rPr lang="en-US" dirty="0"/>
                  <a:t>Hypothesis Space: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set of possible hypotheses</a:t>
                </a:r>
              </a:p>
              <a:p>
                <a:r>
                  <a:rPr lang="en-US" dirty="0"/>
                  <a:t>Training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positive and negative examples of the target concept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&gt;,&lt;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&gt;,…,&lt;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Determine:</a:t>
                </a:r>
              </a:p>
              <a:p>
                <a:pPr lvl="1"/>
                <a:r>
                  <a:rPr lang="en-US" dirty="0"/>
                  <a:t>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87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  <a:blipFill>
                <a:blip r:embed="rId3"/>
                <a:stretch>
                  <a:fillRect l="-370" t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458817" y="4698999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3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Prototypical Concept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18044" y="805729"/>
                <a:ext cx="8421708" cy="3893270"/>
              </a:xfrm>
            </p:spPr>
            <p:txBody>
              <a:bodyPr>
                <a:normAutofit fontScale="85000" lnSpcReduction="20000"/>
              </a:bodyPr>
              <a:lstStyle/>
              <a:p>
                <a:pPr lvl="1"/>
                <a:r>
                  <a:rPr lang="en-US" dirty="0"/>
                  <a:t>Instance Space: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Examples</a:t>
                </a:r>
              </a:p>
              <a:p>
                <a:pPr lvl="1"/>
                <a:r>
                  <a:rPr lang="en-US" dirty="0"/>
                  <a:t>Concept Space: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Set of possible target functions: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hidden target function</a:t>
                </a:r>
                <a:endParaRPr lang="en-US" dirty="0">
                  <a:sym typeface="Symbol" pitchFamily="18" charset="2"/>
                </a:endParaRPr>
              </a:p>
              <a:p>
                <a:pPr lvl="2"/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-conjunctions;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linear functions. </a:t>
                </a:r>
              </a:p>
              <a:p>
                <a:pPr lvl="1"/>
                <a:r>
                  <a:rPr lang="en-US" dirty="0"/>
                  <a:t>Hypothesis Space: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set of possible hypotheses</a:t>
                </a:r>
              </a:p>
              <a:p>
                <a:pPr lvl="1"/>
                <a:r>
                  <a:rPr lang="en-US" dirty="0"/>
                  <a:t>Training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{0,1}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positive and negative examples of the target concept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 </a:t>
                </a:r>
                <a:r>
                  <a:rPr lang="en-US" dirty="0"/>
                  <a:t> Training instances are generated by a fixed unknown probability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&gt;,&lt;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&gt;,…,&lt;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Determine: </a:t>
                </a:r>
              </a:p>
              <a:p>
                <a:pPr lvl="2"/>
                <a:r>
                  <a:rPr lang="en-US" dirty="0"/>
                  <a:t>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estimates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evaluated by its performance on subsequent instances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drawn according 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387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044" y="805729"/>
                <a:ext cx="8421708" cy="3893270"/>
              </a:xfrm>
              <a:blipFill>
                <a:blip r:embed="rId3"/>
                <a:stretch>
                  <a:fillRect t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022601" y="4468650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5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PAC Learning – Intuition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EFC6CF-F1C9-4447-86F7-E58AAF86D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2" y="902368"/>
                <a:ext cx="4758962" cy="391810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Tx/>
                  <a:buChar char="•"/>
                </a:pP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We have seen many examples (drawn according to </a:t>
                </a:r>
                <a:r>
                  <a:rPr lang="en-US" i="1" dirty="0">
                    <a:solidFill>
                      <a:srgbClr val="0000FF"/>
                    </a:solidFill>
                  </a:rPr>
                  <a:t>D</a:t>
                </a:r>
                <a:r>
                  <a:rPr lang="en-US" dirty="0">
                    <a:solidFill>
                      <a:srgbClr val="000066"/>
                    </a:solidFill>
                  </a:rPr>
                  <a:t> ). Since in all the positive examples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r>
                  <a:rPr lang="en-US" dirty="0">
                    <a:solidFill>
                      <a:srgbClr val="000066"/>
                    </a:solidFill>
                  </a:rPr>
                  <a:t>was active,  it is </a:t>
                </a:r>
                <a:r>
                  <a:rPr lang="en-US" dirty="0">
                    <a:solidFill>
                      <a:srgbClr val="0000FF"/>
                    </a:solidFill>
                  </a:rPr>
                  <a:t>very likely</a:t>
                </a:r>
                <a:r>
                  <a:rPr lang="en-US" dirty="0">
                    <a:solidFill>
                      <a:srgbClr val="000066"/>
                    </a:solidFill>
                  </a:rPr>
                  <a:t>  that it will be active in future positive examples. If not, in any case,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 is active only in a small percentage of the examples so our error will be small </a:t>
                </a:r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𝐸𝑟𝑟𝑜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fName>
                      <m:e/>
                    </m:func>
                  </m:oMath>
                </a14:m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EFC6CF-F1C9-4447-86F7-E58AAF86D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2" y="902368"/>
                <a:ext cx="4758962" cy="3918109"/>
              </a:xfrm>
              <a:blipFill>
                <a:blip r:embed="rId3"/>
                <a:stretch>
                  <a:fillRect l="-1795" t="-2177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1372484" y="4613297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5251988" y="3196054"/>
            <a:ext cx="139589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f and h disagree</a:t>
            </a:r>
            <a:endParaRPr lang="en-US" sz="135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66349" y="1604694"/>
            <a:ext cx="3543300" cy="1885950"/>
            <a:chOff x="2211388" y="3473450"/>
            <a:chExt cx="4724400" cy="2514600"/>
          </a:xfrm>
        </p:grpSpPr>
        <p:sp>
          <p:nvSpPr>
            <p:cNvPr id="230410" name="Rectangle 10"/>
            <p:cNvSpPr>
              <a:spLocks noChangeArrowheads="1"/>
            </p:cNvSpPr>
            <p:nvPr/>
          </p:nvSpPr>
          <p:spPr bwMode="auto">
            <a:xfrm>
              <a:off x="2211388" y="3473450"/>
              <a:ext cx="4724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11" name="Oval 11"/>
            <p:cNvSpPr>
              <a:spLocks noChangeArrowheads="1"/>
            </p:cNvSpPr>
            <p:nvPr/>
          </p:nvSpPr>
          <p:spPr bwMode="auto">
            <a:xfrm>
              <a:off x="30480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12" name="Oval 12"/>
            <p:cNvSpPr>
              <a:spLocks noChangeArrowheads="1"/>
            </p:cNvSpPr>
            <p:nvPr/>
          </p:nvSpPr>
          <p:spPr bwMode="auto">
            <a:xfrm>
              <a:off x="35052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0413" name="Text Box 13"/>
            <p:cNvSpPr txBox="1">
              <a:spLocks noChangeArrowheads="1"/>
            </p:cNvSpPr>
            <p:nvPr/>
          </p:nvSpPr>
          <p:spPr bwMode="auto">
            <a:xfrm>
              <a:off x="3032125" y="3865563"/>
              <a:ext cx="31034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f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14" name="Text Box 14"/>
            <p:cNvSpPr txBox="1">
              <a:spLocks noChangeArrowheads="1"/>
            </p:cNvSpPr>
            <p:nvPr/>
          </p:nvSpPr>
          <p:spPr bwMode="auto">
            <a:xfrm>
              <a:off x="5446713" y="4216401"/>
              <a:ext cx="37446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h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18" name="Line 18"/>
            <p:cNvSpPr>
              <a:spLocks noChangeShapeType="1"/>
            </p:cNvSpPr>
            <p:nvPr/>
          </p:nvSpPr>
          <p:spPr bwMode="auto">
            <a:xfrm flipV="1">
              <a:off x="2362200" y="4692650"/>
              <a:ext cx="9144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19" name="Line 19"/>
            <p:cNvSpPr>
              <a:spLocks noChangeShapeType="1"/>
            </p:cNvSpPr>
            <p:nvPr/>
          </p:nvSpPr>
          <p:spPr bwMode="auto">
            <a:xfrm flipV="1">
              <a:off x="2362200" y="5073650"/>
              <a:ext cx="2743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20" name="Text Box 20"/>
            <p:cNvSpPr txBox="1">
              <a:spLocks noChangeArrowheads="1"/>
            </p:cNvSpPr>
            <p:nvPr/>
          </p:nvSpPr>
          <p:spPr bwMode="auto">
            <a:xfrm>
              <a:off x="3657600" y="4292601"/>
              <a:ext cx="39583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1" name="Text Box 21"/>
            <p:cNvSpPr txBox="1">
              <a:spLocks noChangeArrowheads="1"/>
            </p:cNvSpPr>
            <p:nvPr/>
          </p:nvSpPr>
          <p:spPr bwMode="auto">
            <a:xfrm>
              <a:off x="4419600" y="4460875"/>
              <a:ext cx="39583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3" name="Text Box 23"/>
            <p:cNvSpPr txBox="1">
              <a:spLocks noChangeArrowheads="1"/>
            </p:cNvSpPr>
            <p:nvPr/>
          </p:nvSpPr>
          <p:spPr bwMode="auto">
            <a:xfrm>
              <a:off x="6096000" y="4765675"/>
              <a:ext cx="32957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4" name="Text Box 24"/>
            <p:cNvSpPr txBox="1">
              <a:spLocks noChangeArrowheads="1"/>
            </p:cNvSpPr>
            <p:nvPr/>
          </p:nvSpPr>
          <p:spPr bwMode="auto">
            <a:xfrm>
              <a:off x="5334000" y="5299075"/>
              <a:ext cx="32957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5" name="Text Box 25"/>
            <p:cNvSpPr txBox="1">
              <a:spLocks noChangeArrowheads="1"/>
            </p:cNvSpPr>
            <p:nvPr/>
          </p:nvSpPr>
          <p:spPr bwMode="auto">
            <a:xfrm>
              <a:off x="2514600" y="3775075"/>
              <a:ext cx="32957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19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notion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B170-B134-465B-9724-72AB86DDB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0085" y="902369"/>
                <a:ext cx="4212019" cy="369079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000066"/>
                    </a:solidFill>
                  </a:rPr>
                  <a:t>Can we bound the</a:t>
                </a:r>
                <a:r>
                  <a:rPr lang="en-US" dirty="0">
                    <a:solidFill>
                      <a:srgbClr val="0000FF"/>
                    </a:solidFill>
                  </a:rPr>
                  <a:t> Error</a:t>
                </a:r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𝐸𝑟𝑟𝑜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fName>
                      <m:e/>
                    </m:func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given what we know about the training instances?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B170-B134-465B-9724-72AB86DDB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085" y="902369"/>
                <a:ext cx="4212019" cy="3690798"/>
              </a:xfrm>
              <a:blipFill>
                <a:blip r:embed="rId3"/>
                <a:stretch>
                  <a:fillRect l="-1881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4732138" y="1469715"/>
            <a:ext cx="35433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4" name="Oval 10"/>
          <p:cNvSpPr>
            <a:spLocks noChangeArrowheads="1"/>
          </p:cNvSpPr>
          <p:nvPr/>
        </p:nvSpPr>
        <p:spPr bwMode="auto">
          <a:xfrm>
            <a:off x="5359597" y="1812615"/>
            <a:ext cx="1428750" cy="12001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5" name="Oval 11"/>
          <p:cNvSpPr>
            <a:spLocks noChangeArrowheads="1"/>
          </p:cNvSpPr>
          <p:nvPr/>
        </p:nvSpPr>
        <p:spPr bwMode="auto">
          <a:xfrm>
            <a:off x="5702497" y="1812615"/>
            <a:ext cx="1428750" cy="120015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35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5347691" y="1763800"/>
            <a:ext cx="2327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0000FF"/>
                </a:solidFill>
              </a:rPr>
              <a:t>f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7158632" y="2026928"/>
            <a:ext cx="2808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A50021"/>
                </a:solidFill>
              </a:rPr>
              <a:t>h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4695617" y="3081315"/>
            <a:ext cx="139589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0000FF"/>
                </a:solidFill>
              </a:rPr>
              <a:t>f and h disagree</a:t>
            </a:r>
            <a:endParaRPr lang="en-US" sz="135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 flipV="1">
            <a:off x="4845247" y="2384115"/>
            <a:ext cx="685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 flipV="1">
            <a:off x="4845247" y="2669865"/>
            <a:ext cx="205740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5816797" y="2084078"/>
            <a:ext cx="2968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0000FF"/>
                </a:solidFill>
              </a:rPr>
              <a:t>+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6388297" y="2210284"/>
            <a:ext cx="2968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0000FF"/>
                </a:solidFill>
              </a:rPr>
              <a:t>+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7645597" y="2438884"/>
            <a:ext cx="2471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A50021"/>
                </a:solidFill>
              </a:rPr>
              <a:t>-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7074097" y="2838934"/>
            <a:ext cx="2471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A50021"/>
                </a:solidFill>
              </a:rPr>
              <a:t>-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5" name="Text Box 21"/>
          <p:cNvSpPr txBox="1">
            <a:spLocks noChangeArrowheads="1"/>
          </p:cNvSpPr>
          <p:nvPr/>
        </p:nvSpPr>
        <p:spPr bwMode="auto">
          <a:xfrm>
            <a:off x="4959547" y="1695934"/>
            <a:ext cx="2471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A50021"/>
                </a:solidFill>
              </a:rPr>
              <a:t>-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9" name="Line 25"/>
          <p:cNvSpPr>
            <a:spLocks noChangeShapeType="1"/>
          </p:cNvSpPr>
          <p:nvPr/>
        </p:nvSpPr>
        <p:spPr bwMode="auto">
          <a:xfrm>
            <a:off x="926902" y="3752166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37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4E072-CE04-49DC-8AF4-CC52506BEAD0}"/>
              </a:ext>
            </a:extLst>
          </p:cNvPr>
          <p:cNvSpPr/>
          <p:nvPr/>
        </p:nvSpPr>
        <p:spPr>
          <a:xfrm>
            <a:off x="2030819" y="3817088"/>
            <a:ext cx="3062176" cy="3375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Conjunctions– Analysis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6321354" cy="366963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be a literal.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be the probability that, in D-sampling an example, it is positive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false in it. Then: </a:t>
                </a: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d>
                      <m:dPr>
                        <m:ctrlP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pPr lvl="1"/>
                <a:r>
                  <a:rPr lang="en-US" dirty="0"/>
                  <a:t>During learning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the probability that a randomly chosen example is positive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deleted from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in the target concept,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44464B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</a:rPr>
                  <a:t> will make mistakes only on positive examples. </a:t>
                </a:r>
              </a:p>
              <a:p>
                <a:pPr lvl="1"/>
                <a:r>
                  <a:rPr lang="en-US" dirty="0">
                    <a:solidFill>
                      <a:srgbClr val="44464B"/>
                    </a:solidFill>
                  </a:rPr>
                  <a:t>A mistake is made only if a literal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</a:rPr>
                  <a:t>, that is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</a:rPr>
                  <a:t> but not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</a:rPr>
                  <a:t>, is  false in a </a:t>
                </a:r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positive example. In this case,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 will say NEG, but the example is POS.</a:t>
                </a:r>
              </a:p>
              <a:p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Thus,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is also the probability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 causes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 to make a mistake on a randomly drawn example from </a:t>
                </a:r>
                <a:r>
                  <a:rPr lang="en-US" i="1" dirty="0">
                    <a:solidFill>
                      <a:srgbClr val="44464B"/>
                    </a:solidFill>
                    <a:latin typeface="Calibri"/>
                  </a:rPr>
                  <a:t>D </a:t>
                </a:r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.</a:t>
                </a:r>
              </a:p>
              <a:p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There may be overlapping reasons for mistakes, but the sum clearly bounds it.</a:t>
                </a:r>
              </a:p>
              <a:p>
                <a:pPr marL="0" indent="0"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0">
                  <a:buSzPct val="75000"/>
                </a:pPr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lvl="0">
                  <a:buSzPct val="75000"/>
                </a:pPr>
                <a:endParaRPr lang="en-US" sz="11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627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6321354" cy="3669632"/>
              </a:xfrm>
              <a:blipFill>
                <a:blip r:embed="rId3"/>
                <a:stretch>
                  <a:fillRect l="-482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6987259" y="1709997"/>
            <a:ext cx="1733650" cy="1416844"/>
            <a:chOff x="1581" y="2054"/>
            <a:chExt cx="2072" cy="1584"/>
          </a:xfrm>
        </p:grpSpPr>
        <p:sp>
          <p:nvSpPr>
            <p:cNvPr id="314373" name="Rectangle 5"/>
            <p:cNvSpPr>
              <a:spLocks noChangeArrowheads="1"/>
            </p:cNvSpPr>
            <p:nvPr/>
          </p:nvSpPr>
          <p:spPr bwMode="auto">
            <a:xfrm>
              <a:off x="1584" y="2054"/>
              <a:ext cx="1920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4" name="Oval 6"/>
            <p:cNvSpPr>
              <a:spLocks noChangeArrowheads="1"/>
            </p:cNvSpPr>
            <p:nvPr/>
          </p:nvSpPr>
          <p:spPr bwMode="auto">
            <a:xfrm>
              <a:off x="1920" y="2342"/>
              <a:ext cx="1201" cy="1009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5" name="Oval 7"/>
            <p:cNvSpPr>
              <a:spLocks noChangeArrowheads="1"/>
            </p:cNvSpPr>
            <p:nvPr/>
          </p:nvSpPr>
          <p:spPr bwMode="auto">
            <a:xfrm>
              <a:off x="2160" y="2400"/>
              <a:ext cx="961" cy="91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4376" name="Text Box 8"/>
            <p:cNvSpPr txBox="1">
              <a:spLocks noChangeArrowheads="1"/>
            </p:cNvSpPr>
            <p:nvPr/>
          </p:nvSpPr>
          <p:spPr bwMode="auto">
            <a:xfrm>
              <a:off x="1903" y="2302"/>
              <a:ext cx="278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f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7" name="Text Box 9"/>
            <p:cNvSpPr txBox="1">
              <a:spLocks noChangeArrowheads="1"/>
            </p:cNvSpPr>
            <p:nvPr/>
          </p:nvSpPr>
          <p:spPr bwMode="auto">
            <a:xfrm>
              <a:off x="3071" y="2523"/>
              <a:ext cx="33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A50021"/>
                  </a:solidFill>
                </a:rPr>
                <a:t>h</a:t>
              </a:r>
              <a:endParaRPr lang="en-US" sz="135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8" name="Text Box 10"/>
            <p:cNvSpPr txBox="1">
              <a:spLocks noChangeArrowheads="1"/>
            </p:cNvSpPr>
            <p:nvPr/>
          </p:nvSpPr>
          <p:spPr bwMode="auto">
            <a:xfrm>
              <a:off x="2304" y="2570"/>
              <a:ext cx="35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9" name="Text Box 11"/>
            <p:cNvSpPr txBox="1">
              <a:spLocks noChangeArrowheads="1"/>
            </p:cNvSpPr>
            <p:nvPr/>
          </p:nvSpPr>
          <p:spPr bwMode="auto">
            <a:xfrm>
              <a:off x="2783" y="2676"/>
              <a:ext cx="35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0" name="Text Box 12"/>
            <p:cNvSpPr txBox="1">
              <a:spLocks noChangeArrowheads="1"/>
            </p:cNvSpPr>
            <p:nvPr/>
          </p:nvSpPr>
          <p:spPr bwMode="auto">
            <a:xfrm>
              <a:off x="3165" y="2869"/>
              <a:ext cx="29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1" name="Text Box 13"/>
            <p:cNvSpPr txBox="1">
              <a:spLocks noChangeArrowheads="1"/>
            </p:cNvSpPr>
            <p:nvPr/>
          </p:nvSpPr>
          <p:spPr bwMode="auto">
            <a:xfrm>
              <a:off x="3358" y="3204"/>
              <a:ext cx="29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2" name="Text Box 14"/>
            <p:cNvSpPr txBox="1">
              <a:spLocks noChangeArrowheads="1"/>
            </p:cNvSpPr>
            <p:nvPr/>
          </p:nvSpPr>
          <p:spPr bwMode="auto">
            <a:xfrm>
              <a:off x="1581" y="2244"/>
              <a:ext cx="29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7" name="Line 25">
            <a:extLst>
              <a:ext uri="{FF2B5EF4-FFF2-40B4-BE49-F238E27FC236}">
                <a16:creationId xmlns:a16="http://schemas.microsoft.com/office/drawing/2014/main" id="{1510B639-54C4-40F7-934B-1566A5A72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612" y="4090023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1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Conjunctions– Analysis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98783" y="902369"/>
                <a:ext cx="8461281" cy="3908170"/>
              </a:xfrm>
            </p:spPr>
            <p:txBody>
              <a:bodyPr>
                <a:normAutofit/>
              </a:bodyPr>
              <a:lstStyle/>
              <a:p>
                <a:r>
                  <a:rPr lang="en-US" sz="1500" dirty="0">
                    <a:solidFill>
                      <a:srgbClr val="000066"/>
                    </a:solidFill>
                  </a:rPr>
                  <a:t>Call a literal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in the hypothesis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500" dirty="0"/>
                  <a:t> </a:t>
                </a:r>
                <a:r>
                  <a:rPr lang="en-US" sz="1500" dirty="0">
                    <a:solidFill>
                      <a:srgbClr val="A50021"/>
                    </a:solidFill>
                  </a:rPr>
                  <a:t>bad</a:t>
                </a:r>
                <a:r>
                  <a:rPr lang="en-US" sz="1500" dirty="0">
                    <a:solidFill>
                      <a:srgbClr val="000066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.</a:t>
                </a:r>
                <a:endParaRPr lang="en-US" sz="1500" dirty="0">
                  <a:solidFill>
                    <a:srgbClr val="000066"/>
                  </a:solidFill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A </a:t>
                </a:r>
                <a:r>
                  <a:rPr lang="en-US" sz="1500" dirty="0">
                    <a:solidFill>
                      <a:srgbClr val="A50021"/>
                    </a:solidFill>
                  </a:rPr>
                  <a:t>bad literal</a:t>
                </a:r>
                <a:r>
                  <a:rPr lang="en-US" sz="1500" dirty="0">
                    <a:solidFill>
                      <a:srgbClr val="000066"/>
                    </a:solidFill>
                  </a:rPr>
                  <a:t> is a literal that is </a:t>
                </a:r>
                <a:r>
                  <a:rPr lang="en-US" sz="1500" dirty="0">
                    <a:solidFill>
                      <a:srgbClr val="0000FF"/>
                    </a:solidFill>
                  </a:rPr>
                  <a:t>not</a:t>
                </a:r>
                <a:r>
                  <a:rPr lang="en-US" sz="1500" dirty="0">
                    <a:solidFill>
                      <a:srgbClr val="000066"/>
                    </a:solidFill>
                  </a:rPr>
                  <a:t> in the target concept </a:t>
                </a:r>
                <a:r>
                  <a:rPr lang="en-US" sz="1500" dirty="0">
                    <a:solidFill>
                      <a:srgbClr val="0000FF"/>
                    </a:solidFill>
                  </a:rPr>
                  <a:t>and</a:t>
                </a:r>
                <a:r>
                  <a:rPr lang="en-US" sz="1500" dirty="0">
                    <a:solidFill>
                      <a:srgbClr val="000066"/>
                    </a:solidFill>
                  </a:rPr>
                  <a:t> has a significant probability to appear false with a positive example.  </a:t>
                </a:r>
              </a:p>
              <a:p>
                <a:r>
                  <a:rPr lang="en-US" sz="1500" dirty="0">
                    <a:solidFill>
                      <a:srgbClr val="A50021"/>
                    </a:solidFill>
                  </a:rPr>
                  <a:t>Claim</a:t>
                </a:r>
                <a:r>
                  <a:rPr lang="en-US" sz="1500" dirty="0">
                    <a:solidFill>
                      <a:srgbClr val="000066"/>
                    </a:solidFill>
                  </a:rPr>
                  <a:t>: If there are </a:t>
                </a:r>
                <a:r>
                  <a:rPr lang="en-US" sz="1500" dirty="0">
                    <a:solidFill>
                      <a:srgbClr val="C00000"/>
                    </a:solidFill>
                  </a:rPr>
                  <a:t>no</a:t>
                </a:r>
                <a:r>
                  <a:rPr lang="en-US" sz="1500" dirty="0">
                    <a:solidFill>
                      <a:srgbClr val="000066"/>
                    </a:solidFill>
                  </a:rPr>
                  <a:t> bad literals, than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.  Reason: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 </a:t>
                </a: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What if there </a:t>
                </a:r>
                <a:r>
                  <a:rPr lang="en-US" sz="1500" dirty="0">
                    <a:solidFill>
                      <a:srgbClr val="C00000"/>
                    </a:solidFill>
                  </a:rPr>
                  <a:t>are</a:t>
                </a:r>
                <a:r>
                  <a:rPr lang="en-US" sz="1500" dirty="0">
                    <a:solidFill>
                      <a:srgbClr val="000066"/>
                    </a:solidFill>
                  </a:rPr>
                  <a:t> bad literals ? 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Let </a:t>
                </a:r>
                <a:r>
                  <a:rPr lang="en-US" sz="1350" dirty="0">
                    <a:solidFill>
                      <a:srgbClr val="A50021"/>
                    </a:solidFill>
                  </a:rPr>
                  <a:t>z</a:t>
                </a:r>
                <a:r>
                  <a:rPr lang="en-US" sz="1350" dirty="0">
                    <a:solidFill>
                      <a:srgbClr val="000066"/>
                    </a:solidFill>
                  </a:rPr>
                  <a:t> be a </a:t>
                </a:r>
                <a:r>
                  <a:rPr lang="en-US" sz="1350" dirty="0">
                    <a:solidFill>
                      <a:srgbClr val="A50021"/>
                    </a:solidFill>
                  </a:rPr>
                  <a:t>bad literal</a:t>
                </a:r>
                <a:r>
                  <a:rPr lang="en-US" sz="1350" dirty="0">
                    <a:solidFill>
                      <a:srgbClr val="000066"/>
                    </a:solidFill>
                  </a:rPr>
                  <a:t>.  	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What is the probability that it will not be eliminated by a given example?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0000FF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𝑠𝑢𝑟𝑣𝑖𝑣𝑒𝑠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𝑒𝑥𝑎𝑚𝑝𝑙𝑒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= 1− </m:t>
                    </m:r>
                    <m:r>
                      <m:rPr>
                        <m:sty m:val="p"/>
                      </m:rPr>
                      <a:rPr lang="en-US" sz="15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𝑒𝑙𝑖𝑚𝑖𝑛𝑎𝑡𝑒𝑑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𝑒𝑥𝑎𝑚𝑝𝑙𝑒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500" dirty="0">
                  <a:solidFill>
                    <a:schemeClr val="accent3"/>
                  </a:solidFill>
                  <a:latin typeface="cmsy10"/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                                                           </a:t>
                </a:r>
                <a:r>
                  <a:rPr lang="en-US" sz="1500" dirty="0">
                    <a:solidFill>
                      <a:srgbClr val="0000FF"/>
                    </a:solidFill>
                    <a:latin typeface="cmsy1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 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1 −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𝑧</m:t>
                        </m:r>
                      </m:e>
                    </m:d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&lt;1 −</m:t>
                    </m:r>
                    <m:f>
                      <m:f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5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</m:oMath>
                </a14:m>
                <a:endParaRPr lang="en-US" sz="1500" b="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The probability that </a:t>
                </a:r>
                <a:r>
                  <a:rPr lang="en-US" sz="1500" dirty="0">
                    <a:solidFill>
                      <a:srgbClr val="A50021"/>
                    </a:solidFill>
                  </a:rPr>
                  <a:t>z</a:t>
                </a:r>
                <a:r>
                  <a:rPr lang="en-US" sz="1500" dirty="0">
                    <a:solidFill>
                      <a:srgbClr val="000066"/>
                    </a:solidFill>
                  </a:rPr>
                  <a:t> will not be eliminated by </a:t>
                </a:r>
                <a:r>
                  <a:rPr lang="en-US" sz="1500" dirty="0">
                    <a:solidFill>
                      <a:srgbClr val="0000FF"/>
                    </a:solidFill>
                  </a:rPr>
                  <a:t>m</a:t>
                </a:r>
                <a:r>
                  <a:rPr lang="en-US" sz="1500" dirty="0">
                    <a:solidFill>
                      <a:srgbClr val="000066"/>
                    </a:solidFill>
                  </a:rPr>
                  <a:t> examples is therefore: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000066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𝑠𝑢𝑟𝑣𝑖𝑣𝑒𝑠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𝑖𝑛𝑑𝑒𝑝𝑒𝑛𝑑𝑒𝑛𝑡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𝑒𝑥𝑎𝑚𝑝𝑙𝑒𝑠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 = </m:t>
                    </m:r>
                    <m:sSup>
                      <m:sSup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1 −</m:t>
                            </m:r>
                            <m:r>
                              <a:rPr lang="en-US" sz="15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5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sz="15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sz="15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5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15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endParaRPr lang="en-US" sz="1500" baseline="30000" dirty="0">
                  <a:solidFill>
                    <a:schemeClr val="accent3"/>
                  </a:solidFill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There are at most </a:t>
                </a:r>
                <a:r>
                  <a:rPr lang="en-US" sz="1500" dirty="0">
                    <a:solidFill>
                      <a:srgbClr val="0000FF"/>
                    </a:solidFill>
                  </a:rPr>
                  <a:t>n</a:t>
                </a:r>
                <a:r>
                  <a:rPr lang="en-US" sz="1500" dirty="0">
                    <a:solidFill>
                      <a:srgbClr val="A50021"/>
                    </a:solidFill>
                  </a:rPr>
                  <a:t> bad literals</a:t>
                </a:r>
                <a:r>
                  <a:rPr lang="en-US" sz="1500" dirty="0">
                    <a:solidFill>
                      <a:srgbClr val="000066"/>
                    </a:solidFill>
                  </a:rPr>
                  <a:t>, so the </a:t>
                </a:r>
                <a:r>
                  <a:rPr lang="en-US" sz="1500" dirty="0">
                    <a:solidFill>
                      <a:srgbClr val="0000FF"/>
                    </a:solidFill>
                  </a:rPr>
                  <a:t>probability that </a:t>
                </a:r>
                <a:r>
                  <a:rPr lang="en-US" sz="1500" dirty="0">
                    <a:solidFill>
                      <a:srgbClr val="A50021"/>
                    </a:solidFill>
                  </a:rPr>
                  <a:t>some </a:t>
                </a:r>
                <a:r>
                  <a:rPr lang="en-US" sz="1500" dirty="0">
                    <a:solidFill>
                      <a:srgbClr val="0000FF"/>
                    </a:solidFill>
                  </a:rPr>
                  <a:t>bad literal</a:t>
                </a:r>
                <a:r>
                  <a:rPr lang="en-US" sz="1500" dirty="0">
                    <a:solidFill>
                      <a:srgbClr val="000066"/>
                    </a:solidFill>
                  </a:rPr>
                  <a:t> survives m examples is bounded by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(1−</m:t>
                    </m:r>
                    <m:r>
                      <a:rPr lang="en-US" sz="15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500" i="1" baseline="30000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3" y="902369"/>
                <a:ext cx="8461281" cy="3908170"/>
              </a:xfrm>
              <a:blipFill>
                <a:blip r:embed="rId3"/>
                <a:stretch>
                  <a:fillRect l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2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Midterm Exam next on 10/28</a:t>
            </a:r>
          </a:p>
          <a:p>
            <a:pPr lvl="1"/>
            <a:r>
              <a:rPr lang="en-US" dirty="0"/>
              <a:t>In class</a:t>
            </a:r>
          </a:p>
          <a:p>
            <a:r>
              <a:rPr lang="en-US" dirty="0"/>
              <a:t>Closed books</a:t>
            </a:r>
          </a:p>
          <a:p>
            <a:r>
              <a:rPr lang="en-US" dirty="0"/>
              <a:t>Examples are on the web site</a:t>
            </a:r>
          </a:p>
          <a:p>
            <a:r>
              <a:rPr lang="en-US" dirty="0"/>
              <a:t>All the material covered in class and HW</a:t>
            </a:r>
          </a:p>
          <a:p>
            <a:pPr lvl="1"/>
            <a:r>
              <a:rPr lang="en-US" dirty="0"/>
              <a:t>Go to the recitations</a:t>
            </a:r>
          </a:p>
          <a:p>
            <a:r>
              <a:rPr lang="en-US" dirty="0"/>
              <a:t>HW2</a:t>
            </a:r>
          </a:p>
          <a:p>
            <a:pPr lvl="1"/>
            <a:r>
              <a:rPr lang="en-US" dirty="0"/>
              <a:t>Efficiency </a:t>
            </a:r>
          </a:p>
          <a:p>
            <a:pPr lvl="1"/>
            <a:r>
              <a:rPr lang="en-US" dirty="0"/>
              <a:t>Go to office hours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53050" y="1565556"/>
            <a:ext cx="2400300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066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867" y="3391614"/>
            <a:ext cx="5088466" cy="706253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29600" cy="39678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500" dirty="0">
                    <a:solidFill>
                      <a:srgbClr val="000066"/>
                    </a:solidFill>
                  </a:rPr>
                  <a:t>We want  this probability to be small. Say,  we want to choose </a:t>
                </a:r>
                <a:r>
                  <a:rPr lang="en-US" sz="1500" dirty="0">
                    <a:solidFill>
                      <a:srgbClr val="A50021"/>
                    </a:solidFill>
                  </a:rPr>
                  <a:t>m</a:t>
                </a:r>
                <a:r>
                  <a:rPr lang="en-US" sz="1500" dirty="0">
                    <a:solidFill>
                      <a:srgbClr val="000066"/>
                    </a:solidFill>
                  </a:rPr>
                  <a:t> large enough such that the </a:t>
                </a:r>
                <a:r>
                  <a:rPr lang="en-US" sz="1500" dirty="0"/>
                  <a:t>probability that</a:t>
                </a:r>
                <a:r>
                  <a:rPr lang="en-US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sz="1500" dirty="0">
                    <a:solidFill>
                      <a:srgbClr val="C00000"/>
                    </a:solidFill>
                  </a:rPr>
                  <a:t>some</a:t>
                </a:r>
                <a:r>
                  <a:rPr lang="en-US" sz="1500" dirty="0">
                    <a:solidFill>
                      <a:srgbClr val="0000FF"/>
                    </a:solidFill>
                  </a:rPr>
                  <a:t> z </a:t>
                </a:r>
                <a:r>
                  <a:rPr lang="en-US" sz="1500" dirty="0"/>
                  <a:t>survives</a:t>
                </a:r>
                <a:r>
                  <a:rPr lang="en-US" sz="1500" dirty="0">
                    <a:solidFill>
                      <a:srgbClr val="0000FF"/>
                    </a:solidFill>
                  </a:rPr>
                  <a:t> m </a:t>
                </a:r>
                <a:r>
                  <a:rPr lang="en-US" sz="1500" dirty="0"/>
                  <a:t>examples is less than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</a:t>
                </a:r>
                <a:r>
                  <a:rPr lang="en-US" sz="1500" dirty="0">
                    <a:solidFill>
                      <a:srgbClr val="000066"/>
                    </a:solidFill>
                    <a:sym typeface="Symbol" pitchFamily="18" charset="2"/>
                  </a:rPr>
                  <a:t>.  </a:t>
                </a:r>
              </a:p>
              <a:p>
                <a:r>
                  <a:rPr lang="en-US" sz="1500" dirty="0">
                    <a:solidFill>
                      <a:srgbClr val="000066"/>
                    </a:solidFill>
                    <a:sym typeface="Symbol" pitchFamily="18" charset="2"/>
                  </a:rPr>
                  <a:t>(I.e., that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z</a:t>
                </a:r>
                <a:r>
                  <a:rPr lang="en-US" sz="1500" dirty="0">
                    <a:solidFill>
                      <a:srgbClr val="000066"/>
                    </a:solidFill>
                    <a:sym typeface="Symbol" pitchFamily="18" charset="2"/>
                  </a:rPr>
                  <a:t> remains in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h</a:t>
                </a:r>
                <a:r>
                  <a:rPr lang="en-US" sz="1500" dirty="0">
                    <a:solidFill>
                      <a:srgbClr val="000066"/>
                    </a:solidFill>
                    <a:sym typeface="Symbol" pitchFamily="18" charset="2"/>
                  </a:rPr>
                  <a:t>, and makes it different from the target function)</a:t>
                </a:r>
                <a:endParaRPr lang="en-US" sz="15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chemeClr val="accent3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𝑠𝑢𝑟𝑣𝑖𝑣𝑒𝑠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𝑒𝑥𝑎𝑚𝑝𝑙𝑒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sz="15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15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500" dirty="0">
                    <a:solidFill>
                      <a:schemeClr val="accent3"/>
                    </a:solidFill>
                  </a:rPr>
                  <a:t> </a:t>
                </a:r>
                <a:endParaRPr lang="en-US" sz="1500" dirty="0">
                  <a:solidFill>
                    <a:schemeClr val="accent3"/>
                  </a:solidFill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Using</a:t>
                </a:r>
                <a14:m>
                  <m:oMath xmlns:m="http://schemas.openxmlformats.org/officeDocument/2006/math">
                    <m:r>
                      <a:rPr lang="en-US" sz="1500" b="0" i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1 −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500" dirty="0">
                    <a:solidFill>
                      <a:schemeClr val="accent3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500" dirty="0">
                    <a:solidFill>
                      <a:schemeClr val="accent3"/>
                    </a:solidFill>
                  </a:rPr>
                  <a:t>)  </a:t>
                </a:r>
                <a:r>
                  <a:rPr lang="en-US" sz="1500" dirty="0">
                    <a:solidFill>
                      <a:srgbClr val="000066"/>
                    </a:solidFill>
                  </a:rPr>
                  <a:t>it is sufficient to require that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5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5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5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15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endParaRPr lang="en-US" sz="1500" dirty="0">
                  <a:solidFill>
                    <a:schemeClr val="accent3"/>
                  </a:solidFill>
                  <a:latin typeface="Symbol" pitchFamily="18" charset="2"/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Therefore, we need :  </a:t>
                </a:r>
                <a:endParaRPr lang="en-US" sz="1500" b="0" i="1" dirty="0">
                  <a:solidFill>
                    <a:srgbClr val="00006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000066"/>
                    </a:solidFill>
                  </a:rPr>
                  <a:t>     examples to guarantee a probability of </a:t>
                </a:r>
                <a:r>
                  <a:rPr lang="en-US" sz="1500" dirty="0">
                    <a:solidFill>
                      <a:srgbClr val="0000FF"/>
                    </a:solidFill>
                  </a:rPr>
                  <a:t>failure</a:t>
                </a:r>
                <a:r>
                  <a:rPr lang="en-US" sz="1500" dirty="0">
                    <a:solidFill>
                      <a:srgbClr val="000066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r>
                      <a:rPr lang="en-US" sz="1500" b="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) of less than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.</a:t>
                </a:r>
              </a:p>
              <a:p>
                <a:r>
                  <a:rPr lang="en-US" sz="1500" dirty="0">
                    <a:sym typeface="Symbol" pitchFamily="18" charset="2"/>
                  </a:rPr>
                  <a:t>Theorem: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If m is as above, then: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&gt; 1− 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, there are no bad literals; </a:t>
                </a:r>
                <a:r>
                  <a:rPr lang="en-US" sz="13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Symbol" pitchFamily="18" charset="2"/>
                  </a:rPr>
                  <a:t>equivalently,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&gt; 1− 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𝐸𝑟𝑟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&lt;</m:t>
                    </m:r>
                    <m:r>
                      <a:rPr lang="en-US" sz="1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mmi10"/>
                  <a:sym typeface="Symbol" pitchFamily="18" charset="2"/>
                </a:endParaRPr>
              </a:p>
              <a:p>
                <a:r>
                  <a:rPr lang="en-US" sz="1500" dirty="0"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=0.1, =0.1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=100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we need  6907 examples.</a:t>
                </a:r>
              </a:p>
              <a:p>
                <a:r>
                  <a:rPr lang="en-US" sz="1500" dirty="0"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=0.1, =0.1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=10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we need  only 460 example, only 690 for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=0.01</m:t>
                    </m:r>
                  </m:oMath>
                </a14:m>
                <a:endParaRPr lang="en-US" sz="1500" dirty="0">
                  <a:sym typeface="Symbol" pitchFamily="18" charset="2"/>
                </a:endParaRPr>
              </a:p>
              <a:p>
                <a:pPr eaLnBrk="1" hangingPunct="1"/>
                <a:endParaRPr lang="en-US" sz="1500" dirty="0"/>
              </a:p>
            </p:txBody>
          </p:sp>
        </mc:Choice>
        <mc:Fallback xmlns="">
          <p:sp>
            <p:nvSpPr>
              <p:cNvPr id="3072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967805"/>
              </a:xfrm>
              <a:blipFill>
                <a:blip r:embed="rId3"/>
                <a:stretch>
                  <a:fillRect l="-222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Conjunctions– Analysis (3)</a:t>
            </a:r>
          </a:p>
        </p:txBody>
      </p:sp>
    </p:spTree>
    <p:extLst>
      <p:ext uri="{BB962C8B-B14F-4D97-AF65-F5344CB8AC3E}">
        <p14:creationId xmlns:p14="http://schemas.microsoft.com/office/powerpoint/2010/main" val="6791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Midterm Exam </a:t>
            </a:r>
            <a:r>
              <a:rPr lang="en-US" dirty="0"/>
              <a:t>on 10/28</a:t>
            </a:r>
          </a:p>
          <a:p>
            <a:pPr lvl="1"/>
            <a:r>
              <a:rPr lang="en-US" dirty="0"/>
              <a:t>In class</a:t>
            </a:r>
          </a:p>
          <a:p>
            <a:r>
              <a:rPr lang="en-US" dirty="0"/>
              <a:t>Closed books</a:t>
            </a:r>
          </a:p>
          <a:p>
            <a:r>
              <a:rPr lang="en-US" dirty="0"/>
              <a:t>Examples are on the web site</a:t>
            </a:r>
          </a:p>
          <a:p>
            <a:r>
              <a:rPr lang="en-US" dirty="0"/>
              <a:t>All the material covered in class, HW[0-2], quizzes </a:t>
            </a:r>
          </a:p>
          <a:p>
            <a:pPr lvl="1"/>
            <a:r>
              <a:rPr lang="en-US" dirty="0"/>
              <a:t>Go to the recitations</a:t>
            </a:r>
          </a:p>
          <a:p>
            <a:r>
              <a:rPr lang="en-US" dirty="0">
                <a:solidFill>
                  <a:srgbClr val="FF0000"/>
                </a:solidFill>
              </a:rPr>
              <a:t>HW2</a:t>
            </a:r>
            <a:r>
              <a:rPr lang="en-US" dirty="0"/>
              <a:t> is due today</a:t>
            </a:r>
          </a:p>
          <a:p>
            <a:r>
              <a:rPr lang="en-US" dirty="0">
                <a:solidFill>
                  <a:srgbClr val="FF0000"/>
                </a:solidFill>
              </a:rPr>
              <a:t>HW1</a:t>
            </a:r>
            <a:r>
              <a:rPr lang="en-US" dirty="0"/>
              <a:t> has been graded; should be released tonight.</a:t>
            </a:r>
          </a:p>
          <a:p>
            <a:r>
              <a:rPr lang="en-US" dirty="0"/>
              <a:t>My office hours today: 5-5:30; 6-6:30</a:t>
            </a:r>
          </a:p>
          <a:p>
            <a:r>
              <a:rPr lang="en-US" dirty="0"/>
              <a:t>My office hours tomorrow: as usual, 5-6</a:t>
            </a:r>
          </a:p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53050" y="1565556"/>
            <a:ext cx="2400300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30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3300"/>
                </a:solidFill>
              </a:rPr>
              <a:t>Formulating Prediction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1500" dirty="0"/>
                  <a:t>Instance Space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, </a:t>
                </a:r>
                <a:r>
                  <a:rPr lang="en-US" sz="1500" dirty="0"/>
                  <a:t>Input to the Classifier;  Output Space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{−1, +1}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</a:endParaRPr>
              </a:p>
              <a:p>
                <a:r>
                  <a:rPr lang="en-US" sz="1500" dirty="0">
                    <a:sym typeface="Wingdings" pitchFamily="2" charset="2"/>
                  </a:rPr>
                  <a:t>Making predictions with: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5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𝑌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en-US" sz="1500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: </a:t>
                </a:r>
                <a:r>
                  <a:rPr lang="en-US" sz="1500" dirty="0"/>
                  <a:t>An unknown distribution over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dirty="0"/>
              </a:p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: </a:t>
                </a:r>
                <a:r>
                  <a:rPr lang="en-US" sz="1500" dirty="0"/>
                  <a:t>A set of examples drawn independently from </a:t>
                </a:r>
                <a:r>
                  <a:rPr lang="en-US" sz="1500" dirty="0">
                    <a:solidFill>
                      <a:srgbClr val="0000FF"/>
                    </a:solidFill>
                  </a:rPr>
                  <a:t>D</a:t>
                </a:r>
                <a:r>
                  <a:rPr lang="en-US" sz="1500" dirty="0"/>
                  <a:t>;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|, </m:t>
                    </m:r>
                  </m:oMath>
                </a14:m>
                <a:r>
                  <a:rPr lang="en-US" sz="1500" dirty="0"/>
                  <a:t>size of sample.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FF0000"/>
                    </a:solidFill>
                  </a:rPr>
                  <a:t>Now we can define:</a:t>
                </a: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True Error: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1500" i="1" baseline="-25000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500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≠ 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sz="1500" dirty="0"/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Empirical Error: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1500" i="1" baseline="-25000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500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) ∈ 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≠ 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1500" i="1" dirty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hr m:val="∑"/>
                        <m:supHide m:val="on"/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1500" dirty="0"/>
              </a:p>
              <a:p>
                <a:pPr lvl="1"/>
                <a:r>
                  <a:rPr lang="en-US" sz="1350" dirty="0"/>
                  <a:t>(Empirical Error == Observed Error) 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FF0000"/>
                    </a:solidFill>
                  </a:rPr>
                  <a:t>This will allow us to ask:  </a:t>
                </a:r>
                <a:r>
                  <a:rPr lang="en-US" sz="1500" dirty="0">
                    <a:solidFill>
                      <a:srgbClr val="0000FF"/>
                    </a:solidFill>
                  </a:rPr>
                  <a:t>(1)</a:t>
                </a:r>
                <a:r>
                  <a:rPr 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sz="1500" dirty="0"/>
                  <a:t>Can we describe/bound  </a:t>
                </a:r>
                <a:r>
                  <a:rPr lang="en-US" sz="1500" dirty="0" err="1">
                    <a:solidFill>
                      <a:srgbClr val="0000FF"/>
                    </a:solidFill>
                    <a:latin typeface="Calibri"/>
                  </a:rPr>
                  <a:t>Error</a:t>
                </a:r>
                <a:r>
                  <a:rPr lang="en-US" sz="1500" baseline="-25000" dirty="0" err="1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sz="1500" dirty="0"/>
                  <a:t>given </a:t>
                </a:r>
                <a:r>
                  <a:rPr lang="en-US" sz="1500" dirty="0" err="1">
                    <a:solidFill>
                      <a:srgbClr val="0000FF"/>
                    </a:solidFill>
                    <a:latin typeface="Calibri"/>
                  </a:rPr>
                  <a:t>Error</a:t>
                </a:r>
                <a:r>
                  <a:rPr lang="en-US" sz="1500" baseline="-25000" dirty="0" err="1">
                    <a:solidFill>
                      <a:srgbClr val="0000FF"/>
                    </a:solidFill>
                    <a:latin typeface="Calibri"/>
                  </a:rPr>
                  <a:t>S</a:t>
                </a:r>
                <a:r>
                  <a:rPr lang="en-US" sz="1500" baseline="-25000" dirty="0">
                    <a:solidFill>
                      <a:srgbClr val="0000FF"/>
                    </a:solidFill>
                    <a:latin typeface="Calibri"/>
                  </a:rPr>
                  <a:t>   </a:t>
                </a:r>
                <a:r>
                  <a:rPr lang="en-US" sz="1500" dirty="0">
                    <a:solidFill>
                      <a:srgbClr val="0000FF"/>
                    </a:solidFill>
                  </a:rPr>
                  <a:t>?</a:t>
                </a:r>
              </a:p>
              <a:p>
                <a:r>
                  <a:rPr lang="en-US" sz="1350" dirty="0">
                    <a:solidFill>
                      <a:srgbClr val="0000FF"/>
                    </a:solidFill>
                  </a:rPr>
                  <a:t>Function Space: C </a:t>
                </a:r>
                <a:r>
                  <a:rPr lang="en-US" sz="1350" dirty="0"/>
                  <a:t>– A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:r>
                  <a:rPr lang="en-US" sz="1350" dirty="0">
                    <a:solidFill>
                      <a:srgbClr val="000066"/>
                    </a:solidFill>
                  </a:rPr>
                  <a:t>set of possible target concepts; target is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𝑌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    </m:t>
                    </m:r>
                  </m:oMath>
                </a14:m>
                <a:endParaRPr lang="en-US" sz="135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r>
                  <a:rPr lang="en-US" sz="1350" dirty="0">
                    <a:solidFill>
                      <a:srgbClr val="0000FF"/>
                    </a:solidFill>
                  </a:rPr>
                  <a:t>Hypothesis Space:</a:t>
                </a:r>
                <a:r>
                  <a:rPr lang="en-US" sz="1350" dirty="0">
                    <a:solidFill>
                      <a:srgbClr val="000066"/>
                    </a:solidFill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</a:rPr>
                  <a:t>H</a:t>
                </a:r>
                <a:r>
                  <a:rPr lang="en-US" sz="1350" dirty="0">
                    <a:solidFill>
                      <a:srgbClr val="000066"/>
                    </a:solidFill>
                  </a:rPr>
                  <a:t>  –  A set of possible hypotheses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FF0000"/>
                    </a:solidFill>
                  </a:rPr>
                  <a:t>This will allow us to ask:  </a:t>
                </a:r>
                <a:r>
                  <a:rPr lang="en-US" sz="1500" dirty="0">
                    <a:solidFill>
                      <a:srgbClr val="0000FF"/>
                    </a:solidFill>
                  </a:rPr>
                  <a:t>(2)</a:t>
                </a:r>
                <a:r>
                  <a:rPr lang="en-US" sz="1500" dirty="0"/>
                  <a:t> 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learnable?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Is it possible to learn a given function in C using functions in H, given the supervised protocol? </a:t>
                </a:r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387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0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of Learning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Cannot expect a learner to learn a concept </a:t>
            </a:r>
            <a:r>
              <a:rPr lang="en-US" dirty="0">
                <a:solidFill>
                  <a:srgbClr val="0000FF"/>
                </a:solidFill>
              </a:rPr>
              <a:t>exactly</a:t>
            </a:r>
            <a:r>
              <a:rPr lang="en-US" dirty="0"/>
              <a:t>, since </a:t>
            </a:r>
          </a:p>
          <a:p>
            <a:pPr lvl="1"/>
            <a:r>
              <a:rPr lang="en-US" dirty="0"/>
              <a:t>There will generally be multiple concepts consistent with the available data (which represent a small fraction of the available instance space).</a:t>
            </a:r>
          </a:p>
          <a:p>
            <a:pPr lvl="1"/>
            <a:r>
              <a:rPr lang="en-US" dirty="0"/>
              <a:t>Unseen examples could </a:t>
            </a:r>
            <a:r>
              <a:rPr lang="en-US" i="1" dirty="0"/>
              <a:t>potentially</a:t>
            </a:r>
            <a:r>
              <a:rPr lang="en-US" dirty="0"/>
              <a:t> have any label    </a:t>
            </a:r>
          </a:p>
          <a:p>
            <a:pPr lvl="1"/>
            <a:r>
              <a:rPr lang="en-US" dirty="0"/>
              <a:t>We “agree” to misclassify </a:t>
            </a:r>
            <a:r>
              <a:rPr lang="en-US" i="1" dirty="0"/>
              <a:t>uncommon</a:t>
            </a:r>
            <a:r>
              <a:rPr lang="en-US" dirty="0"/>
              <a:t> examples that do not show up in the training set.</a:t>
            </a:r>
          </a:p>
          <a:p>
            <a:r>
              <a:rPr lang="en-US" dirty="0"/>
              <a:t>Cannot always expect to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concept since </a:t>
            </a:r>
          </a:p>
          <a:p>
            <a:pPr lvl="1"/>
            <a:r>
              <a:rPr lang="en-US" dirty="0"/>
              <a:t>Sometimes (only in rare learning situations, we hope) the training set   will not be representative (will contain uncommon examples).  </a:t>
            </a:r>
          </a:p>
          <a:p>
            <a:r>
              <a:rPr lang="en-US" dirty="0"/>
              <a:t>Therefore, the only realistic expectation of a good learner is that </a:t>
            </a:r>
            <a:r>
              <a:rPr lang="en-US" dirty="0">
                <a:solidFill>
                  <a:srgbClr val="0000FF"/>
                </a:solidFill>
              </a:rPr>
              <a:t>with high probability </a:t>
            </a:r>
            <a:r>
              <a:rPr lang="en-US" dirty="0"/>
              <a:t>it will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concept.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Probably Approximately Correct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7900736" cy="3532038"/>
              </a:xfrm>
            </p:spPr>
            <p:txBody>
              <a:bodyPr>
                <a:normAutofit fontScale="85000" lnSpcReduction="20000"/>
              </a:bodyPr>
              <a:lstStyle/>
              <a:p>
                <a:pPr eaLnBrk="1" hangingPunct="1"/>
                <a:endParaRPr lang="en-US" dirty="0"/>
              </a:p>
              <a:p>
                <a:pPr eaLnBrk="1" hangingPunct="1"/>
                <a:r>
                  <a:rPr lang="en-US" dirty="0"/>
                  <a:t>Cannot expect a learner to learn a concept </a:t>
                </a:r>
                <a:r>
                  <a:rPr lang="en-US" dirty="0">
                    <a:solidFill>
                      <a:srgbClr val="0000FF"/>
                    </a:solidFill>
                  </a:rPr>
                  <a:t>exactly</a:t>
                </a:r>
                <a:r>
                  <a:rPr lang="en-US" dirty="0"/>
                  <a:t>.</a:t>
                </a:r>
              </a:p>
              <a:p>
                <a:pPr eaLnBrk="1" hangingPunct="1"/>
                <a:r>
                  <a:rPr lang="en-US" dirty="0"/>
                  <a:t>Cannot always expect to learn a </a:t>
                </a:r>
                <a:r>
                  <a:rPr lang="en-US" dirty="0">
                    <a:solidFill>
                      <a:srgbClr val="0000FF"/>
                    </a:solidFill>
                  </a:rPr>
                  <a:t>close approximation </a:t>
                </a:r>
                <a:r>
                  <a:rPr lang="en-US" dirty="0"/>
                  <a:t>to the target concept </a:t>
                </a:r>
              </a:p>
              <a:p>
                <a:pPr eaLnBrk="1" hangingPunct="1"/>
                <a:r>
                  <a:rPr lang="en-US" dirty="0"/>
                  <a:t>Therefore, the only realistic expectation of a good learner is that </a:t>
                </a:r>
                <a:r>
                  <a:rPr lang="en-US" dirty="0">
                    <a:solidFill>
                      <a:srgbClr val="0000FF"/>
                    </a:solidFill>
                  </a:rPr>
                  <a:t>with high probability </a:t>
                </a:r>
                <a:r>
                  <a:rPr lang="en-US" dirty="0"/>
                  <a:t>it will learn a </a:t>
                </a:r>
                <a:r>
                  <a:rPr lang="en-US" dirty="0">
                    <a:solidFill>
                      <a:srgbClr val="0000FF"/>
                    </a:solidFill>
                  </a:rPr>
                  <a:t>close approximation </a:t>
                </a:r>
                <a:r>
                  <a:rPr lang="en-US" dirty="0"/>
                  <a:t>to the target concept.</a:t>
                </a:r>
              </a:p>
              <a:p>
                <a:pPr eaLnBrk="1" hangingPunct="1"/>
                <a:r>
                  <a:rPr lang="en-US" dirty="0">
                    <a:solidFill>
                      <a:srgbClr val="000066"/>
                    </a:solidFill>
                  </a:rPr>
                  <a:t>In </a:t>
                </a:r>
                <a:r>
                  <a:rPr lang="en-US" dirty="0">
                    <a:solidFill>
                      <a:srgbClr val="0000FF"/>
                    </a:solidFill>
                  </a:rPr>
                  <a:t>Probably Approximately Correct (PAC)</a:t>
                </a:r>
                <a:r>
                  <a:rPr lang="en-US" dirty="0">
                    <a:solidFill>
                      <a:srgbClr val="000066"/>
                    </a:solidFill>
                  </a:rPr>
                  <a:t> learning, one requires that given small</a:t>
                </a:r>
                <a:r>
                  <a:rPr lang="en-US" dirty="0"/>
                  <a:t> parameters </a:t>
                </a:r>
                <a:r>
                  <a:rPr lang="en-US" i="0" dirty="0">
                    <a:solidFill>
                      <a:srgbClr val="0000FF"/>
                    </a:solidFill>
                    <a:latin typeface="+mj-lt"/>
                    <a:sym typeface="Symbol" pitchFamily="18" charset="2"/>
                  </a:rPr>
                  <a:t>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and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, 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with probability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)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a learner produces a hypothesis with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error at most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The reason we can hope for that is the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Consistent Distribution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assumption.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</p:txBody>
          </p:sp>
        </mc:Choice>
        <mc:Fallback xmlns="">
          <p:sp>
            <p:nvSpPr>
              <p:cNvPr id="3277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7900736" cy="3532038"/>
              </a:xfrm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0" y="2846917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78931" y="709090"/>
            <a:ext cx="1860821" cy="988650"/>
            <a:chOff x="2211388" y="3473450"/>
            <a:chExt cx="4724400" cy="2955633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211388" y="3473450"/>
              <a:ext cx="4724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0480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5052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083407" y="4015242"/>
              <a:ext cx="687696" cy="1130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0000FF"/>
                  </a:solidFill>
                </a:rPr>
                <a:t>f</a:t>
              </a:r>
              <a:endParaRPr lang="en-US" sz="135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342420" y="4041371"/>
              <a:ext cx="829782" cy="1130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h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2362200" y="4692650"/>
              <a:ext cx="9144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2362200" y="5073650"/>
              <a:ext cx="2743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657599" y="4292602"/>
              <a:ext cx="877144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0000FF"/>
                  </a:solidFill>
                </a:rPr>
                <a:t>+</a:t>
              </a:r>
              <a:endParaRPr lang="en-US" sz="135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419600" y="4460873"/>
              <a:ext cx="877144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6095999" y="4765673"/>
              <a:ext cx="730325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5333998" y="5299075"/>
              <a:ext cx="730325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514602" y="3775074"/>
              <a:ext cx="730325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0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 Learnability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Consider a  concept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defined over an instance space X (containing instances of length n),  and a learner L using a hypothesis space H. 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  <a:r>
                  <a:rPr lang="en-US" u="sng" dirty="0"/>
                  <a:t>PAC learnable</a:t>
                </a:r>
                <a:r>
                  <a:rPr lang="en-US" dirty="0"/>
                  <a:t> by L using H if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for all distributions D  over X, </a:t>
                </a:r>
                <a:r>
                  <a:rPr lang="en-US" dirty="0"/>
                  <a:t> and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,  &lt; 1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</a:p>
              <a:p>
                <a:r>
                  <a:rPr lang="en-US" dirty="0">
                    <a:sym typeface="Symbol" pitchFamily="18" charset="2"/>
                  </a:rPr>
                  <a:t>L, given a collection of m examples sampled independently according to D produces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with probability at least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)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with error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𝐸𝑟𝑟𝑜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[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)]) </m:t>
                        </m:r>
                        <m:r>
                          <m:rPr>
                            <m:nor/>
                          </m:rPr>
                          <a:rPr lang="en-US" dirty="0">
                            <a:sym typeface="Symbol" pitchFamily="18" charset="2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>
                    <a:sym typeface="Symbol" pitchFamily="18" charset="2"/>
                  </a:rPr>
                  <a:t>where m is 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1/ 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1/ 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𝑠𝑖𝑧𝑒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</a:t>
                </a:r>
                <a:r>
                  <a:rPr lang="en-US" u="sng" dirty="0">
                    <a:sym typeface="Symbol" pitchFamily="18" charset="2"/>
                  </a:rPr>
                  <a:t>efficiently learnable</a:t>
                </a:r>
                <a:r>
                  <a:rPr lang="en-US" dirty="0">
                    <a:sym typeface="Symbol" pitchFamily="18" charset="2"/>
                  </a:rPr>
                  <a:t> if L can produce the hypothesis in time 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1/ 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1/ 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𝑠𝑖𝑧𝑒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379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65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052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 Learnability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648222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impose two limitations: </a:t>
                </a:r>
              </a:p>
              <a:p>
                <a:pPr lvl="1"/>
                <a:r>
                  <a:rPr lang="en-US" dirty="0"/>
                  <a:t>Polynomial sample complexity  (a condition on 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; information theoretic constraint)</a:t>
                </a:r>
              </a:p>
              <a:p>
                <a:pPr lvl="2"/>
                <a:r>
                  <a:rPr lang="en-US" dirty="0"/>
                  <a:t>Is there enough information in the sample to distinguish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that approximate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?  </a:t>
                </a:r>
              </a:p>
              <a:p>
                <a:pPr lvl="1"/>
                <a:r>
                  <a:rPr lang="en-US" dirty="0"/>
                  <a:t>Polynomial time complexity (a condition on the efficiency of </a:t>
                </a:r>
                <a:r>
                  <a:rPr lang="en-US" dirty="0">
                    <a:solidFill>
                      <a:srgbClr val="FF0000"/>
                    </a:solidFill>
                  </a:rPr>
                  <a:t>L</a:t>
                </a:r>
                <a:r>
                  <a:rPr lang="en-US" dirty="0"/>
                  <a:t>; computational complexity)</a:t>
                </a:r>
              </a:p>
              <a:p>
                <a:pPr lvl="2"/>
                <a:r>
                  <a:rPr lang="en-US" dirty="0"/>
                  <a:t>Is there an efficient algorithm that can process the sample and produce a good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? </a:t>
                </a:r>
              </a:p>
              <a:p>
                <a:r>
                  <a:rPr lang="en-US" dirty="0"/>
                  <a:t>To be PAC learnable, there must be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with arbitrary small error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 We generally 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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 (Properly PAC learnable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) </a:t>
                </a:r>
              </a:p>
              <a:p>
                <a:r>
                  <a:rPr lang="en-US" dirty="0">
                    <a:sym typeface="Symbol" pitchFamily="18" charset="2"/>
                  </a:rPr>
                  <a:t>Worst Case definition: the algorithm must meet its accuracy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for every distribution (The distribution free assumption)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for every target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in 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648222" cy="3690798"/>
              </a:xfrm>
              <a:blipFill>
                <a:blip r:embed="rId3"/>
                <a:stretch>
                  <a:fillRect l="-635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1">
            <a:extLst>
              <a:ext uri="{FF2B5EF4-FFF2-40B4-BE49-F238E27FC236}">
                <a16:creationId xmlns:a16="http://schemas.microsoft.com/office/drawing/2014/main" id="{E9655790-D963-46BA-96DB-060606DF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088" y="22014"/>
            <a:ext cx="3382658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200" u="none" dirty="0">
                <a:latin typeface="Calibri" pitchFamily="34" charset="0"/>
              </a:rPr>
              <a:t>We want a theory, so that we understand </a:t>
            </a:r>
          </a:p>
          <a:p>
            <a:pPr marL="228600" indent="-228600">
              <a:buAutoNum type="arabicParenBoth"/>
            </a:pPr>
            <a:r>
              <a:rPr lang="en-US" sz="1200" u="none" dirty="0">
                <a:latin typeface="Calibri" pitchFamily="34" charset="0"/>
              </a:rPr>
              <a:t>what </a:t>
            </a:r>
            <a:r>
              <a:rPr lang="en-US" sz="1200" u="none" dirty="0">
                <a:solidFill>
                  <a:srgbClr val="0070C0"/>
                </a:solidFill>
                <a:latin typeface="Calibri" pitchFamily="34" charset="0"/>
              </a:rPr>
              <a:t>observed performance </a:t>
            </a:r>
            <a:r>
              <a:rPr lang="en-US" sz="1200" u="none" dirty="0">
                <a:latin typeface="Calibri" pitchFamily="34" charset="0"/>
              </a:rPr>
              <a:t>says about </a:t>
            </a:r>
            <a:r>
              <a:rPr lang="en-US" sz="1200" u="none" dirty="0">
                <a:solidFill>
                  <a:srgbClr val="0070C0"/>
                </a:solidFill>
                <a:latin typeface="Calibri" pitchFamily="34" charset="0"/>
              </a:rPr>
              <a:t>future performance</a:t>
            </a:r>
            <a:r>
              <a:rPr lang="en-US" sz="1200" u="none" dirty="0">
                <a:latin typeface="Calibri" pitchFamily="34" charset="0"/>
              </a:rPr>
              <a:t>, and </a:t>
            </a:r>
          </a:p>
          <a:p>
            <a:pPr marL="228600" indent="-228600">
              <a:buAutoNum type="arabicParenBoth"/>
            </a:pPr>
            <a:r>
              <a:rPr lang="en-US" sz="1200" u="none" dirty="0">
                <a:latin typeface="Calibri" pitchFamily="34" charset="0"/>
              </a:rPr>
              <a:t>what contributes to this (gap in performance) . </a:t>
            </a:r>
            <a:endParaRPr lang="en-US" sz="1200" u="none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/>
          </a:p>
        </p:txBody>
      </p:sp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Occam’s Razor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154101C-95D8-42B4-B925-9824E70915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Claim:</a:t>
                </a:r>
                <a:r>
                  <a:rPr lang="en-US" dirty="0">
                    <a:solidFill>
                      <a:srgbClr val="000066"/>
                    </a:solidFill>
                  </a:rPr>
                  <a:t>  The probability that there exists a hypothesis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that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(1) is </a:t>
                </a:r>
                <a:r>
                  <a:rPr lang="en-US" dirty="0">
                    <a:solidFill>
                      <a:srgbClr val="0000FF"/>
                    </a:solidFill>
                  </a:rPr>
                  <a:t>consistent </a:t>
                </a:r>
                <a:r>
                  <a:rPr lang="en-US" dirty="0">
                    <a:solidFill>
                      <a:srgbClr val="000066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examples </a:t>
                </a:r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(2) satisfies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  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b="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𝐸𝑟𝑟𝑜𝑟</m:t>
                    </m:r>
                    <m:r>
                      <a:rPr lang="en-US" b="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b="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𝑃𝑟</m:t>
                    </m:r>
                    <m:r>
                      <a:rPr lang="en-US" b="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b="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𝜖</m:t>
                    </m:r>
                    <m:r>
                      <a:rPr lang="en-US" b="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[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)] )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              is  less than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|(1−  )</m:t>
                    </m:r>
                    <m:r>
                      <a:rPr lang="en-US" b="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Proof:</a:t>
                </a:r>
                <a:r>
                  <a:rPr lang="en-US" dirty="0">
                    <a:solidFill>
                      <a:srgbClr val="000066"/>
                    </a:solidFill>
                  </a:rPr>
                  <a:t>  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be such a bad hypothesis.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-  The probability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is consistent with one example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&lt;1  −</m:t>
                      </m:r>
                      <m:r>
                        <a:rPr lang="en-US" b="0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-  Since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examples are drawn independently of each other,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   The probability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is consistent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is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1 −</m:t>
                            </m:r>
                            <m: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 </a:t>
                </a: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-  The probability that </a:t>
                </a:r>
                <a:r>
                  <a:rPr lang="en-US" i="1" dirty="0">
                    <a:solidFill>
                      <a:srgbClr val="0000FF"/>
                    </a:solidFill>
                  </a:rPr>
                  <a:t>some</a:t>
                </a:r>
                <a:r>
                  <a:rPr lang="en-US" dirty="0">
                    <a:solidFill>
                      <a:srgbClr val="000066"/>
                    </a:solidFill>
                  </a:rPr>
                  <a:t>  hypothesis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is consistent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    is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less than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1 −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</m:oMath>
                </a14:m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sym typeface="Symbol" pitchFamily="18" charset="2"/>
                  </a:rPr>
                  <a:t>So, what is m?</a:t>
                </a:r>
              </a:p>
              <a:p>
                <a:endParaRPr lang="en-US" b="1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154101C-95D8-42B4-B925-9824E7091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3726180" y="4001616"/>
                <a:ext cx="3086100" cy="78483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r>
                  <a:rPr lang="en-US" sz="1500" u="none" dirty="0">
                    <a:latin typeface="Calibri" pitchFamily="34" charset="0"/>
                  </a:rPr>
                  <a:t>Note that we don’t need a true </a:t>
                </a:r>
                <a14:m>
                  <m:oMath xmlns:m="http://schemas.openxmlformats.org/officeDocument/2006/math"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500" u="none" dirty="0">
                    <a:latin typeface="Calibri" pitchFamily="34" charset="0"/>
                  </a:rPr>
                  <a:t> for this argument; it can be done with </a:t>
                </a:r>
                <a14:m>
                  <m:oMath xmlns:m="http://schemas.openxmlformats.org/officeDocument/2006/math"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500" u="none" dirty="0">
                    <a:latin typeface="Calibri" pitchFamily="34" charset="0"/>
                  </a:rPr>
                  <a:t>, relative to a distribution over </a:t>
                </a:r>
                <a14:m>
                  <m:oMath xmlns:m="http://schemas.openxmlformats.org/officeDocument/2006/math"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500" i="1" u="none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6180" y="4001616"/>
                <a:ext cx="3086100" cy="784830"/>
              </a:xfrm>
              <a:prstGeom prst="rect">
                <a:avLst/>
              </a:prstGeom>
              <a:blipFill>
                <a:blip r:embed="rId4"/>
                <a:stretch>
                  <a:fillRect l="-589" t="-763" r="-393" b="-6870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1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32F46E-2F8E-4CBC-A085-611D2CE16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want this probability to be smaller than </a:t>
                </a:r>
                <a:r>
                  <a:rPr lang="en-US" dirty="0">
                    <a:sym typeface="Symbol" pitchFamily="18" charset="2"/>
                  </a:rPr>
                  <a:t>, that is: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&lt;  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|) +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)  &lt;  </m:t>
                    </m:r>
                    <m:r>
                      <a:rPr lang="en-US" b="0" i="1" dirty="0">
                        <a:latin typeface="Cambria Math" panose="02040503050406030204" pitchFamily="18" charset="0"/>
                        <a:sym typeface="Symbol" pitchFamily="18" charset="2"/>
                      </a:rPr>
                      <m:t>𝑙𝑛</m:t>
                    </m:r>
                    <m:r>
                      <a:rPr lang="en-US" b="0" dirty="0">
                        <a:latin typeface="Cambria Math" panose="02040503050406030204" pitchFamily="18" charset="0"/>
                        <a:sym typeface="Symbol" pitchFamily="18" charset="2"/>
                      </a:rPr>
                      <m:t>()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(with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sup>
                    </m:sSup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= 1−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6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+…; </m:t>
                    </m:r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sup>
                    </m:sSup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&gt; 1−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600" dirty="0">
                        <a:latin typeface="Cambria Math" panose="02040503050406030204" pitchFamily="18" charset="0"/>
                        <a:sym typeface="Symbol" pitchFamily="18" charset="2"/>
                      </a:rPr>
                      <m:t>; 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     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       </m:t>
                    </m:r>
                    <m:r>
                      <m:rPr>
                        <m:sty m:val="p"/>
                      </m:rPr>
                      <a:rPr lang="en-US" sz="2600" dirty="0">
                        <a:latin typeface="Cambria Math" panose="02040503050406030204" pitchFamily="18" charset="0"/>
                        <a:sym typeface="Symbol" pitchFamily="18" charset="2"/>
                      </a:rPr>
                      <m:t>ln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600" dirty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sz="2600" dirty="0">
                        <a:latin typeface="Cambria Math" panose="02040503050406030204" pitchFamily="18" charset="0"/>
                        <a:sym typeface="Symbol" pitchFamily="18" charset="2"/>
                      </a:rPr>
                      <m:t> &lt; − 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; gives a safer )</a:t>
                </a: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(gross over estimate)</a:t>
                </a:r>
              </a:p>
              <a:p>
                <a:pPr marL="0" indent="0">
                  <a:buNone/>
                </a:pPr>
                <a:r>
                  <a:rPr lang="en-US" dirty="0"/>
                  <a:t>It is called </a:t>
                </a:r>
                <a:r>
                  <a:rPr lang="en-US" b="1" dirty="0">
                    <a:solidFill>
                      <a:schemeClr val="accent3"/>
                    </a:solidFill>
                  </a:rPr>
                  <a:t>Occam’s razor</a:t>
                </a:r>
                <a:r>
                  <a:rPr lang="en-US" dirty="0"/>
                  <a:t>, because it indicates a preference towards </a:t>
                </a:r>
                <a:r>
                  <a:rPr lang="en-US" dirty="0">
                    <a:solidFill>
                      <a:schemeClr val="accent3"/>
                    </a:solidFill>
                  </a:rPr>
                  <a:t>small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hypothesis spaces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What kind of hypothesis spaces do we want ?  Large ?  Small ?</a:t>
                </a:r>
              </a:p>
              <a:p>
                <a:r>
                  <a:rPr lang="en-US" dirty="0"/>
                  <a:t>To guarantee consistency we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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 But do we want the smallest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possible 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32F46E-2F8E-4CBC-A085-611D2CE16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1488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923940" y="744032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US" sz="1500" b="1" u="none" dirty="0">
              <a:solidFill>
                <a:srgbClr val="000066"/>
              </a:solidFill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747" name="Text Box 11"/>
              <p:cNvSpPr txBox="1">
                <a:spLocks noChangeArrowheads="1"/>
              </p:cNvSpPr>
              <p:nvPr/>
            </p:nvSpPr>
            <p:spPr bwMode="auto">
              <a:xfrm>
                <a:off x="6285603" y="2747768"/>
                <a:ext cx="2807277" cy="124649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r>
                  <a:rPr lang="en-US" sz="1500" u="none" dirty="0">
                    <a:latin typeface="Calibri" pitchFamily="34" charset="0"/>
                  </a:rPr>
                  <a:t>We showed that a  </a:t>
                </a:r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m-consistent hypothesis </a:t>
                </a:r>
                <a:r>
                  <a:rPr lang="en-US" sz="1500" u="none" dirty="0">
                    <a:latin typeface="Calibri" pitchFamily="34" charset="0"/>
                  </a:rPr>
                  <a:t>generalizes well </a:t>
                </a:r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𝑒𝑟𝑟</m:t>
                    </m:r>
                    <m:r>
                      <a:rPr lang="en-US" sz="1500" b="1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500" b="1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)</a:t>
                </a:r>
                <a:r>
                  <a:rPr lang="en-US" sz="1500" u="none" dirty="0">
                    <a:latin typeface="Calibri" pitchFamily="34" charset="0"/>
                  </a:rPr>
                  <a:t> </a:t>
                </a:r>
              </a:p>
              <a:p>
                <a:r>
                  <a:rPr lang="en-US" sz="1500" u="none" dirty="0">
                    <a:latin typeface="Calibri" pitchFamily="34" charset="0"/>
                  </a:rPr>
                  <a:t>(The appropriate m is a function of </a:t>
                </a:r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|H|</a:t>
                </a:r>
                <a:r>
                  <a:rPr lang="en-US" sz="1500" u="none" dirty="0">
                    <a:latin typeface="Calibri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474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5603" y="2747768"/>
                <a:ext cx="2807277" cy="1246495"/>
              </a:xfrm>
              <a:prstGeom prst="rect">
                <a:avLst/>
              </a:prstGeom>
              <a:blipFill>
                <a:blip r:embed="rId4"/>
                <a:stretch>
                  <a:fillRect l="-648" t="-485" b="-3883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979680" y="852946"/>
            <a:ext cx="2114550" cy="78483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500" u="none" dirty="0">
                <a:latin typeface="Calibri" pitchFamily="34" charset="0"/>
              </a:rPr>
              <a:t>What do we know now about the </a:t>
            </a:r>
            <a:r>
              <a:rPr lang="en-US" sz="1500" u="none" dirty="0">
                <a:solidFill>
                  <a:srgbClr val="0000FF"/>
                </a:solidFill>
                <a:latin typeface="Calibri" pitchFamily="34" charset="0"/>
              </a:rPr>
              <a:t>Consistent Learner scheme</a:t>
            </a:r>
            <a:r>
              <a:rPr lang="en-US" sz="1500" u="none" dirty="0"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68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now have a theory of generalization</a:t>
                </a:r>
              </a:p>
              <a:p>
                <a:pPr lvl="1"/>
                <a:r>
                  <a:rPr lang="en-US" dirty="0"/>
                  <a:t>We know what the important complexity parameters are,</a:t>
                </a:r>
              </a:p>
              <a:p>
                <a:pPr lvl="1"/>
                <a:r>
                  <a:rPr lang="en-US" dirty="0"/>
                  <a:t>We understand the dependence in the number of examples and in the size of the hypothesis class.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have a generic procedure for learning that is guaranteed to generalize well</a:t>
                </a:r>
              </a:p>
              <a:p>
                <a:pPr lvl="1"/>
                <a:r>
                  <a:rPr lang="en-US" dirty="0"/>
                  <a:t>Draw a sample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Develop an algorithm that is consistent with it.</a:t>
                </a:r>
              </a:p>
              <a:p>
                <a:pPr lvl="1"/>
                <a:r>
                  <a:rPr lang="en-US" dirty="0"/>
                  <a:t>It will be good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was large enough. </a:t>
                </a:r>
              </a:p>
              <a:p>
                <a:pPr marL="3429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149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0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Algorithmically: </a:t>
            </a:r>
          </a:p>
          <a:p>
            <a:pPr lvl="1"/>
            <a:r>
              <a:rPr lang="en-US" dirty="0"/>
              <a:t>Perceptron + Variations</a:t>
            </a:r>
          </a:p>
          <a:p>
            <a:pPr lvl="1"/>
            <a:r>
              <a:rPr lang="en-US" dirty="0"/>
              <a:t> (Stochastic) Gradient Descent </a:t>
            </a:r>
          </a:p>
          <a:p>
            <a:r>
              <a:rPr lang="en-US" dirty="0"/>
              <a:t>  Models:</a:t>
            </a:r>
          </a:p>
          <a:p>
            <a:pPr lvl="1"/>
            <a:r>
              <a:rPr lang="en-US" dirty="0"/>
              <a:t> Online Learning; Mistake Driven Learning</a:t>
            </a:r>
          </a:p>
          <a:p>
            <a:r>
              <a:rPr lang="en-US" dirty="0"/>
              <a:t>What do we know about Generalization? (to previously unseen examples?) </a:t>
            </a:r>
          </a:p>
          <a:p>
            <a:pPr lvl="1"/>
            <a:r>
              <a:rPr lang="en-US" dirty="0"/>
              <a:t> How will your algorithm do on the next example?</a:t>
            </a:r>
          </a:p>
          <a:p>
            <a:r>
              <a:rPr lang="en-US" dirty="0"/>
              <a:t>Next we develop a theory of Generalization.</a:t>
            </a:r>
          </a:p>
          <a:p>
            <a:pPr lvl="1"/>
            <a:r>
              <a:rPr lang="en-US" dirty="0"/>
              <a:t>We will come back to the same (or very similar) algorithms and show how the new theory sheds light on appropriate modifications of them, and provides guarantees. </a:t>
            </a:r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98696" y="3357800"/>
            <a:ext cx="384545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844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/>
          </a:p>
        </p:txBody>
      </p:sp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Consistent Learners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/>
              <a:lstStyle/>
              <a:p>
                <a:r>
                  <a:rPr lang="en-US" sz="1500" dirty="0">
                    <a:solidFill>
                      <a:srgbClr val="000066"/>
                    </a:solidFill>
                  </a:rPr>
                  <a:t>Immediately from the definition, we get the following general scheme for </a:t>
                </a:r>
                <a:r>
                  <a:rPr lang="en-US" sz="1500" dirty="0">
                    <a:solidFill>
                      <a:srgbClr val="0000FF"/>
                    </a:solidFill>
                  </a:rPr>
                  <a:t>PAC learning</a:t>
                </a:r>
                <a:r>
                  <a:rPr lang="en-US" sz="1500" dirty="0">
                    <a:solidFill>
                      <a:srgbClr val="000066"/>
                    </a:solidFill>
                  </a:rPr>
                  <a:t>:</a:t>
                </a: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Given a sample D of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 examples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Find some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  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sz="135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sz="1350" dirty="0">
                    <a:solidFill>
                      <a:srgbClr val="000066"/>
                    </a:solidFill>
                    <a:sym typeface="Symbol" pitchFamily="18" charset="2"/>
                  </a:rPr>
                  <a:t>that is </a:t>
                </a:r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consistent </a:t>
                </a:r>
                <a:r>
                  <a:rPr lang="en-US" sz="1350" dirty="0">
                    <a:solidFill>
                      <a:srgbClr val="000066"/>
                    </a:solidFill>
                    <a:sym typeface="Symbol" pitchFamily="18" charset="2"/>
                  </a:rPr>
                  <a:t>with all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sz="135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00066"/>
                    </a:solidFill>
                    <a:sym typeface="Symbol" pitchFamily="18" charset="2"/>
                  </a:rPr>
                  <a:t>examples</a:t>
                </a:r>
              </a:p>
              <a:p>
                <a:pPr lvl="2"/>
                <a:r>
                  <a:rPr lang="en-US" sz="1200" dirty="0">
                    <a:solidFill>
                      <a:srgbClr val="000066"/>
                    </a:solidFill>
                  </a:rPr>
                  <a:t>We showed that if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200" dirty="0">
                    <a:solidFill>
                      <a:srgbClr val="000066"/>
                    </a:solidFill>
                  </a:rPr>
                  <a:t> is large enough, a consistent hypothesis must be close enough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1200" dirty="0">
                    <a:solidFill>
                      <a:srgbClr val="000066"/>
                    </a:solidFill>
                  </a:rPr>
                  <a:t>Check that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200" dirty="0">
                    <a:solidFill>
                      <a:srgbClr val="000066"/>
                    </a:solidFill>
                  </a:rPr>
                  <a:t> is not too large (polynomial in the relevant parameters) : we showed that the “closeness” guarantee requires that </a:t>
                </a:r>
              </a:p>
              <a:p>
                <a:pPr marL="685800" lvl="2" indent="0">
                  <a:buNone/>
                </a:pPr>
                <a:r>
                  <a:rPr lang="en-US" sz="1200" dirty="0">
                    <a:solidFill>
                      <a:srgbClr val="0000FF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f>
                      <m:fPr>
                        <m:ctrlPr>
                          <a:rPr lang="en-US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</m:t>
                        </m:r>
                      </m:den>
                    </m:f>
                    <m:r>
                      <a:rPr lang="en-US" sz="1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2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Show that the consistent hypothesis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  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sz="135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00066"/>
                    </a:solidFill>
                  </a:rPr>
                  <a:t>can be computed efficiently</a:t>
                </a:r>
              </a:p>
              <a:p>
                <a:endParaRPr lang="en-US" sz="1500" dirty="0">
                  <a:solidFill>
                    <a:srgbClr val="0000FF"/>
                  </a:solidFill>
                </a:endParaRP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In the case of conjunctions 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We used the Elimination algorithm to find a hypothesis h that is consistent with the training set  (easy to compute) 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We showed </a:t>
                </a:r>
                <a:r>
                  <a:rPr lang="en-US" sz="1350" dirty="0">
                    <a:solidFill>
                      <a:srgbClr val="0000FF"/>
                    </a:solidFill>
                  </a:rPr>
                  <a:t>directly</a:t>
                </a:r>
                <a:r>
                  <a:rPr lang="en-US" sz="1350" dirty="0">
                    <a:solidFill>
                      <a:srgbClr val="000066"/>
                    </a:solidFill>
                  </a:rPr>
                  <a:t> that if we have sufficiently many examples (polynomial in the parameters), than h is close to the target function.</a:t>
                </a:r>
              </a:p>
              <a:p>
                <a:pPr lvl="1"/>
                <a:endParaRPr lang="en-US" sz="1350" dirty="0">
                  <a:solidFill>
                    <a:srgbClr val="000066"/>
                  </a:solidFill>
                </a:endParaRPr>
              </a:p>
              <a:p>
                <a:pPr eaLnBrk="1" hangingPunct="1"/>
                <a:endParaRPr lang="en-US" sz="1500" dirty="0"/>
              </a:p>
            </p:txBody>
          </p:sp>
        </mc:Choice>
        <mc:Fallback xmlns="">
          <p:sp>
            <p:nvSpPr>
              <p:cNvPr id="3584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222" t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819342" y="1214607"/>
            <a:ext cx="7264785" cy="18859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716650" y="4385069"/>
            <a:ext cx="2571750" cy="400049"/>
          </a:xfrm>
          <a:prstGeom prst="wedgeRectCallout">
            <a:avLst>
              <a:gd name="adj1" fmla="val -104343"/>
              <a:gd name="adj2" fmla="val -90741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did not need to show it directly.  See above.</a:t>
            </a:r>
          </a:p>
        </p:txBody>
      </p:sp>
    </p:spTree>
    <p:extLst>
      <p:ext uri="{BB962C8B-B14F-4D97-AF65-F5344CB8AC3E}">
        <p14:creationId xmlns:p14="http://schemas.microsoft.com/office/powerpoint/2010/main" val="20905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26E09-4663-4E71-8833-E385C9258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1" y="902369"/>
                <a:ext cx="8905874" cy="369079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Conjunction (general):  The size of the hypothesis space is</a:t>
                </a:r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   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Since there are 3 choices for each feature (not appear, appear positively or appear negatively)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3+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(slightly different than previous bound) </a:t>
                </a:r>
              </a:p>
              <a:p>
                <a:r>
                  <a:rPr lang="en-US" dirty="0"/>
                  <a:t> If we want to guarantee a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95% </m:t>
                    </m:r>
                  </m:oMath>
                </a14:m>
                <a:r>
                  <a:rPr lang="en-US" dirty="0"/>
                  <a:t>chance of learning a hypothesis of at least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lang="en-US" dirty="0"/>
                  <a:t> accuracy, with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en-US" dirty="0"/>
                  <a:t>Boolean variable,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&gt; 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(1/0.05) +10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(3))/0.1 =140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If we go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, this goes just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1130</m:t>
                    </m:r>
                  </m:oMath>
                </a14:m>
                <a:r>
                  <a:rPr lang="en-US" dirty="0"/>
                  <a:t>,  (linear with n) </a:t>
                </a:r>
              </a:p>
              <a:p>
                <a:r>
                  <a:rPr lang="en-US" dirty="0"/>
                  <a:t>but changing the confidence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dirty="0"/>
                  <a:t> it goes just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1145 </m:t>
                    </m:r>
                  </m:oMath>
                </a14:m>
                <a:r>
                  <a:rPr lang="en-US" dirty="0"/>
                  <a:t> (logarithmic with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These results hold  for any consistent learner.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26E09-4663-4E71-8833-E385C9258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902369"/>
                <a:ext cx="8905874" cy="3690798"/>
              </a:xfrm>
              <a:blipFill>
                <a:blip r:embed="rId3"/>
                <a:stretch>
                  <a:fillRect l="-616" t="-2314" b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6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now have a theory of generalization.</a:t>
                </a:r>
              </a:p>
              <a:p>
                <a:pPr lvl="1"/>
                <a:r>
                  <a:rPr lang="en-US" dirty="0"/>
                  <a:t>We know what are the important complexity parameters</a:t>
                </a:r>
              </a:p>
              <a:p>
                <a:pPr lvl="1"/>
                <a:r>
                  <a:rPr lang="en-US" dirty="0"/>
                  <a:t>We understand the dependence in the number of examples and in the size of the hypothesis class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have a generic procedure for learning that is guaranteed to generalize well.</a:t>
                </a:r>
              </a:p>
              <a:p>
                <a:pPr lvl="1"/>
                <a:r>
                  <a:rPr lang="en-US" dirty="0"/>
                  <a:t>Draw a sample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Develop an algorithm that is consistent with it.</a:t>
                </a:r>
              </a:p>
              <a:p>
                <a:pPr lvl="1"/>
                <a:r>
                  <a:rPr lang="en-US" dirty="0"/>
                  <a:t>It will be good.</a:t>
                </a:r>
              </a:p>
              <a:p>
                <a:endParaRPr lang="en-US" dirty="0"/>
              </a:p>
              <a:p>
                <a:r>
                  <a:rPr lang="en-US" dirty="0"/>
                  <a:t>We have tools to prove that some hypothesis classes are learnable and some are not.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4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/>
          </a:p>
        </p:txBody>
      </p:sp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K-CNF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DB92BF-2DF0-46C3-82BE-1602053A1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We will show that the class of K-CNF functions is PAC learnable. 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 Here is an example of a member of this class of functions: </a:t>
                </a:r>
                <a:endParaRPr lang="en-US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We will develop an Occam Algorithm (Consistent Learner algorithm)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hidden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𝐶𝑁𝐹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r>
                  <a:rPr lang="en-US" dirty="0">
                    <a:solidFill>
                      <a:srgbClr val="000066"/>
                    </a:solidFill>
                  </a:rPr>
                  <a:t>Draw a sample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of size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r>
                  <a:rPr lang="en-US" dirty="0">
                    <a:solidFill>
                      <a:srgbClr val="000066"/>
                    </a:solidFill>
                  </a:rPr>
                  <a:t>Find a hypothesis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that is consistent with  all the examples in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Determine sample complexity: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;………;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𝐶𝑁𝐹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………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………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(that is, </a:t>
                </a:r>
                <a:r>
                  <a:rPr lang="en-US" dirty="0" err="1">
                    <a:solidFill>
                      <a:schemeClr val="tx1"/>
                    </a:solidFill>
                  </a:rPr>
                  <a:t>log|H</a:t>
                </a:r>
                <a:r>
                  <a:rPr lang="en-US" dirty="0">
                    <a:solidFill>
                      <a:schemeClr val="tx1"/>
                    </a:solidFill>
                  </a:rPr>
                  <a:t>| is polynomial in n; remember that k is just a fixed number)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(1) </a:t>
                </a:r>
                <a:r>
                  <a:rPr lang="en-US" dirty="0">
                    <a:solidFill>
                      <a:srgbClr val="000066"/>
                    </a:solidFill>
                  </a:rPr>
                  <a:t>Due to the sample complexity result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is guaranteed to be a PAC hypothesis, if we can use the m examples to learn a consistent hypothesis.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How do we find the consistent hypothesis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?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DB92BF-2DF0-46C3-82BE-1602053A1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851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916D39-197F-493B-B4AB-E7B0843BA2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p>
                        <m:e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chemeClr val="accent5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5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(2) How do we find the consistent hypothesis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Define a new set of features (literals), one for each clause of size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=1,2,…,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Use the algorithm for learning monotone conjunctions, over the new set of literals.  We know that the algorithm is efficient.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4,  </m:t>
                    </m:r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=2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; monotone k-CNF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endParaRPr lang="en-US" dirty="0"/>
              </a:p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66"/>
                    </a:solidFill>
                  </a:rPr>
                  <a:t>Original examples: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(0000,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(1010,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(1110,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66"/>
                    </a:solidFill>
                  </a:rPr>
                  <a:t>New examples: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(000000,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(111101,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(111111,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(111111,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916D39-197F-493B-B4AB-E7B0843BA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6723936" y="4333477"/>
            <a:ext cx="1394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j-lt"/>
              </a:rPr>
              <a:t>Distribution?</a:t>
            </a:r>
          </a:p>
        </p:txBody>
      </p:sp>
    </p:spTree>
    <p:extLst>
      <p:ext uri="{BB962C8B-B14F-4D97-AF65-F5344CB8AC3E}">
        <p14:creationId xmlns:p14="http://schemas.microsoft.com/office/powerpoint/2010/main" val="38499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34E716-7B0E-44AA-A91E-7D66AA2643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Unbiased learning:  Consider the hypothesis space of all Boolean functions on n features. </a:t>
                </a:r>
              </a:p>
              <a:p>
                <a:pPr lvl="1"/>
                <a:r>
                  <a:rPr lang="en-US" dirty="0"/>
                  <a:t>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 different functions,  and the bound is therefore exponential in n.</a:t>
                </a:r>
              </a:p>
              <a:p>
                <a:endParaRPr lang="en-US" dirty="0"/>
              </a:p>
              <a:p>
                <a:r>
                  <a:rPr lang="en-US" dirty="0"/>
                  <a:t>k-CNF:  Conjunctions of any number of clauses where each disjunctive clause has at most k literals.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𝐶𝑁𝐹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itchFamily="18" charset="2"/>
                </a:endParaRPr>
              </a:p>
              <a:p>
                <a:r>
                  <a:rPr lang="en-US" dirty="0"/>
                  <a:t>k-clause-CNF:  Conjunctions of at most k disjunctive clauses.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𝑐𝑙𝑎𝑢𝑠𝑒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𝐶𝑁𝐹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e>
                            </m:d>
                          </m:e>
                          <m:sup/>
                        </m:sSup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/>
                  <a:t>k-DNF:  Disjunctions of any number of terms where each conjunctive term has at most k literals.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k-term-DNF:  Disjunctions of at most k conjunctive terms.</a:t>
                </a:r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34E716-7B0E-44AA-A91E-7D66AA2643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222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874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715433" y="902369"/>
            <a:ext cx="5566834" cy="452298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All these classes can be learned using a polynomial size sample.        </a:t>
                </a:r>
              </a:p>
              <a:p>
                <a:pPr lvl="1"/>
                <a:r>
                  <a:rPr lang="en-US" dirty="0"/>
                  <a:t>We want to learn a </a:t>
                </a:r>
                <a:r>
                  <a:rPr lang="en-US" b="1" dirty="0"/>
                  <a:t>2-term-DNF</a:t>
                </a:r>
                <a:r>
                  <a:rPr lang="en-US" dirty="0"/>
                  <a:t>; what should our hypothesis class be? 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k-CNF:  </a:t>
                </a:r>
                <a:r>
                  <a:rPr lang="en-US" dirty="0"/>
                  <a:t>Conjunctions of any number of clauses where each disjunctive clause has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𝐶𝑁𝐹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k-clause-CNF:  </a:t>
                </a:r>
                <a:r>
                  <a:rPr lang="en-US" dirty="0"/>
                  <a:t>Conjunctions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disjunctive clauses.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𝑐𝑙𝑎𝑢𝑠𝑒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𝐶𝑁𝐹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e>
                            </m:d>
                          </m:e>
                          <m:sup/>
                        </m:sSup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k-DNF:  </a:t>
                </a:r>
                <a:r>
                  <a:rPr lang="en-US" dirty="0"/>
                  <a:t>Disjunctions of any number of terms where each conjunctive term has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k-term-DNF:  </a:t>
                </a:r>
                <a:r>
                  <a:rPr lang="en-US" dirty="0"/>
                  <a:t>Disjunctions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conjunctive terms.</a:t>
                </a:r>
              </a:p>
            </p:txBody>
          </p:sp>
        </mc:Choice>
        <mc:Fallback xmlns="">
          <p:sp>
            <p:nvSpPr>
              <p:cNvPr id="4301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9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37</a:t>
            </a:fld>
            <a:endParaRPr lang="en-US"/>
          </a:p>
        </p:txBody>
      </p:sp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Complexity</a:t>
            </a:r>
            <a:endParaRPr lang="en-US" dirty="0"/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Even though from the sample complexity perspective things are good, they are not good from a computational complexity in this case. </a:t>
            </a:r>
          </a:p>
          <a:p>
            <a:r>
              <a:rPr lang="en-US" sz="1500" dirty="0"/>
              <a:t>Determining whether there is a 2-term DNF consistent with a set of training data is NP-Hard. Therefore the class of k-term-DNF is </a:t>
            </a:r>
            <a:r>
              <a:rPr lang="en-US" sz="1500" dirty="0">
                <a:solidFill>
                  <a:srgbClr val="FF9900"/>
                </a:solidFill>
              </a:rPr>
              <a:t>not</a:t>
            </a:r>
            <a:r>
              <a:rPr lang="en-US" sz="1500" dirty="0"/>
              <a:t> efficiently (properly) PAC learnable due to computational complexity</a:t>
            </a:r>
          </a:p>
          <a:p>
            <a:r>
              <a:rPr lang="en-US" sz="1500" dirty="0"/>
              <a:t>But, we have seen an algorithm for learning k-CNF.</a:t>
            </a:r>
          </a:p>
          <a:p>
            <a:r>
              <a:rPr lang="en-US" sz="1500" dirty="0"/>
              <a:t>And,  k-CNF is a superset of k-term-DNF</a:t>
            </a:r>
          </a:p>
          <a:p>
            <a:pPr lvl="1"/>
            <a:r>
              <a:rPr lang="en-US" sz="1200" dirty="0"/>
              <a:t>(That is, every k-term-DNF can be written as a k-CNF)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graphicFrame>
        <p:nvGraphicFramePr>
          <p:cNvPr id="264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01423"/>
              </p:ext>
            </p:extLst>
          </p:nvPr>
        </p:nvGraphicFramePr>
        <p:xfrm>
          <a:off x="1989138" y="3748088"/>
          <a:ext cx="54514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משוואה" r:id="rId4" imgW="3657600" imgH="533520" progId="Equation.3">
                  <p:embed/>
                </p:oleObj>
              </mc:Choice>
              <mc:Fallback>
                <p:oleObj name="משוואה" r:id="rId4" imgW="3657600" imgH="533520" progId="Equation.3">
                  <p:embed/>
                  <p:pic>
                    <p:nvPicPr>
                      <p:cNvPr id="264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748088"/>
                        <a:ext cx="54514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56203"/>
              </p:ext>
            </p:extLst>
          </p:nvPr>
        </p:nvGraphicFramePr>
        <p:xfrm>
          <a:off x="3033579" y="3031465"/>
          <a:ext cx="4120754" cy="80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משוואה" r:id="rId6" imgW="2228867" imgH="419040" progId="Equation.3">
                  <p:embed/>
                </p:oleObj>
              </mc:Choice>
              <mc:Fallback>
                <p:oleObj name="משוואה" r:id="rId6" imgW="2228867" imgH="419040" progId="Equation.3">
                  <p:embed/>
                  <p:pic>
                    <p:nvPicPr>
                      <p:cNvPr id="264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579" y="3031465"/>
                        <a:ext cx="4120754" cy="806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5676900" y="373856"/>
            <a:ext cx="1943100" cy="3231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0066"/>
                </a:solidFill>
                <a:latin typeface="+mj-lt"/>
              </a:rPr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28874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430464" y="902369"/>
            <a:ext cx="6700578" cy="36907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Determining whether there is a </a:t>
            </a:r>
            <a:r>
              <a:rPr lang="en-US" dirty="0">
                <a:solidFill>
                  <a:srgbClr val="FF9900"/>
                </a:solidFill>
              </a:rPr>
              <a:t>2-term DNF </a:t>
            </a:r>
            <a:r>
              <a:rPr lang="en-US" dirty="0"/>
              <a:t>consistent with a set of training data is NP-Hard</a:t>
            </a:r>
          </a:p>
          <a:p>
            <a:r>
              <a:rPr lang="en-US" dirty="0"/>
              <a:t>Therefore the class of </a:t>
            </a:r>
            <a:r>
              <a:rPr lang="en-US" dirty="0">
                <a:solidFill>
                  <a:srgbClr val="FF9900"/>
                </a:solidFill>
              </a:rPr>
              <a:t>k-term-DNF</a:t>
            </a:r>
            <a:r>
              <a:rPr lang="en-US" dirty="0"/>
              <a:t> is </a:t>
            </a:r>
            <a:r>
              <a:rPr lang="en-US" dirty="0">
                <a:solidFill>
                  <a:srgbClr val="FF9900"/>
                </a:solidFill>
              </a:rPr>
              <a:t>not</a:t>
            </a:r>
            <a:r>
              <a:rPr lang="en-US" dirty="0"/>
              <a:t> efficiently (properly) PAC learnable  due to computational complexity</a:t>
            </a:r>
          </a:p>
          <a:p>
            <a:r>
              <a:rPr lang="en-US" dirty="0"/>
              <a:t>We have seen an algorithm for learning </a:t>
            </a:r>
            <a:r>
              <a:rPr lang="en-US" dirty="0">
                <a:solidFill>
                  <a:srgbClr val="FF9900"/>
                </a:solidFill>
              </a:rPr>
              <a:t>k-CNF.</a:t>
            </a:r>
          </a:p>
          <a:p>
            <a:r>
              <a:rPr lang="en-US" dirty="0"/>
              <a:t>And,  </a:t>
            </a:r>
            <a:r>
              <a:rPr lang="en-US" dirty="0">
                <a:solidFill>
                  <a:srgbClr val="FF9900"/>
                </a:solidFill>
              </a:rPr>
              <a:t>k-CNF</a:t>
            </a:r>
            <a:r>
              <a:rPr lang="en-US" dirty="0"/>
              <a:t> is a superset of </a:t>
            </a:r>
            <a:r>
              <a:rPr lang="en-US" dirty="0">
                <a:solidFill>
                  <a:srgbClr val="FF9900"/>
                </a:solidFill>
              </a:rPr>
              <a:t>k-term-DNF</a:t>
            </a:r>
          </a:p>
          <a:p>
            <a:pPr lvl="1"/>
            <a:r>
              <a:rPr lang="en-US" dirty="0"/>
              <a:t>(That is, every k-term-DNF can be written as a k-CNF)</a:t>
            </a:r>
          </a:p>
          <a:p>
            <a:r>
              <a:rPr lang="en-US" dirty="0"/>
              <a:t>Therefore, </a:t>
            </a:r>
            <a:r>
              <a:rPr lang="en-US" dirty="0">
                <a:solidFill>
                  <a:srgbClr val="FF9900"/>
                </a:solidFill>
              </a:rPr>
              <a:t>C=k-term-DNF</a:t>
            </a:r>
            <a:r>
              <a:rPr lang="en-US" dirty="0"/>
              <a:t> can be learned as using </a:t>
            </a:r>
            <a:r>
              <a:rPr lang="en-US" dirty="0">
                <a:solidFill>
                  <a:srgbClr val="FF9900"/>
                </a:solidFill>
              </a:rPr>
              <a:t>H=k-CNF</a:t>
            </a:r>
            <a:r>
              <a:rPr lang="en-US" dirty="0"/>
              <a:t> as the hypothesis Space</a:t>
            </a:r>
          </a:p>
          <a:p>
            <a:pPr>
              <a:spcBef>
                <a:spcPct val="50000"/>
              </a:spcBef>
            </a:pPr>
            <a:r>
              <a:rPr lang="en-US" b="1" u="none" dirty="0">
                <a:solidFill>
                  <a:srgbClr val="FF9900"/>
                </a:solidFill>
              </a:rPr>
              <a:t>Importance of representation:</a:t>
            </a:r>
          </a:p>
          <a:p>
            <a:pPr lvl="1">
              <a:spcBef>
                <a:spcPct val="50000"/>
              </a:spcBef>
            </a:pPr>
            <a:r>
              <a:rPr lang="en-US" u="none" dirty="0"/>
              <a:t>Concepts that cannot be learned using one representation can be learned using another  (more expressive) representation.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38</a:t>
            </a:fld>
            <a:endParaRPr lang="en-US"/>
          </a:p>
        </p:txBody>
      </p:sp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Complexity</a:t>
            </a:r>
            <a:endParaRPr lang="en-US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302724" y="1141677"/>
            <a:ext cx="1337072" cy="1371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531350" y="1469962"/>
            <a:ext cx="803672" cy="815579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35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1622822" y="21717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933186" y="1578769"/>
            <a:ext cx="3433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100" b="1" u="none" dirty="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163340" y="1206878"/>
            <a:ext cx="3433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100" b="1" u="none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591590" y="3324655"/>
            <a:ext cx="2571750" cy="530555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This result is analogous to an earlier observation that it’s better to learn linear separators than conjunctions.</a:t>
            </a:r>
          </a:p>
        </p:txBody>
      </p:sp>
    </p:spTree>
    <p:extLst>
      <p:ext uri="{BB962C8B-B14F-4D97-AF65-F5344CB8AC3E}">
        <p14:creationId xmlns:p14="http://schemas.microsoft.com/office/powerpoint/2010/main" val="29668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utoUpdateAnimBg="0"/>
      <p:bldP spid="13" grpId="0" animBg="1"/>
      <p:bldP spid="14" grpId="0" autoUpdateAnimBg="0"/>
      <p:bldP spid="15" grpId="0" autoUpdateAnimBg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71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Results – 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dirty="0"/>
                  <a:t>Two types of non-learnability results:</a:t>
                </a:r>
              </a:p>
              <a:p>
                <a:pPr lvl="1"/>
                <a:r>
                  <a:rPr lang="en-US" dirty="0"/>
                  <a:t>Complexity Theoretic</a:t>
                </a:r>
              </a:p>
              <a:p>
                <a:pPr lvl="2"/>
                <a:r>
                  <a:rPr lang="en-US" dirty="0"/>
                  <a:t>Showing that various concepts classes cannot be learned, based on well-accepted assumptions from computational complexity theory. </a:t>
                </a:r>
              </a:p>
              <a:p>
                <a:pPr lvl="2"/>
                <a:r>
                  <a:rPr lang="en-US" dirty="0"/>
                  <a:t>E.g.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cannot be learned unless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Information Theoretic</a:t>
                </a:r>
              </a:p>
              <a:p>
                <a:pPr lvl="2"/>
                <a:r>
                  <a:rPr lang="en-US" dirty="0"/>
                  <a:t>The concept class is sufficiently rich that a polynomial number of examples may not be sufficient to distinguish a particular target concept. </a:t>
                </a:r>
              </a:p>
              <a:p>
                <a:pPr lvl="2"/>
                <a:r>
                  <a:rPr lang="en-US" dirty="0"/>
                  <a:t>Both type involve “representation dependent” arguments.</a:t>
                </a:r>
              </a:p>
              <a:p>
                <a:pPr lvl="2"/>
                <a:r>
                  <a:rPr lang="en-US" dirty="0"/>
                  <a:t>The proof shows that a given class cannot be learned by algorithms using hypotheses from the same class.  (So?)</a:t>
                </a:r>
              </a:p>
              <a:p>
                <a:pPr lvl="1"/>
                <a:r>
                  <a:rPr lang="en-US" dirty="0"/>
                  <a:t>Usually proofs are for EXACT learning, but apply for the distribution free case.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7107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9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Learning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general laws constrain inductive learning ?</a:t>
            </a:r>
          </a:p>
          <a:p>
            <a:pPr lvl="1"/>
            <a:r>
              <a:rPr lang="en-US"/>
              <a:t>What learning problems can be solved ?  </a:t>
            </a:r>
          </a:p>
          <a:p>
            <a:pPr lvl="1"/>
            <a:r>
              <a:rPr lang="en-US"/>
              <a:t>When can we trust the output of a  learning  algorithm ? </a:t>
            </a:r>
          </a:p>
          <a:p>
            <a:r>
              <a:rPr lang="en-US"/>
              <a:t>  We seek theory to relate</a:t>
            </a:r>
          </a:p>
          <a:p>
            <a:pPr lvl="1"/>
            <a:r>
              <a:rPr lang="en-US"/>
              <a:t>Probability of successful Learning</a:t>
            </a:r>
          </a:p>
          <a:p>
            <a:pPr lvl="1"/>
            <a:r>
              <a:rPr lang="en-US"/>
              <a:t>Number of training examples</a:t>
            </a:r>
          </a:p>
          <a:p>
            <a:pPr lvl="1"/>
            <a:r>
              <a:rPr lang="en-US"/>
              <a:t>Complexity of hypothesis space</a:t>
            </a:r>
          </a:p>
          <a:p>
            <a:pPr lvl="1"/>
            <a:r>
              <a:rPr lang="en-US"/>
              <a:t>Accuracy to which target concept is approximated</a:t>
            </a:r>
          </a:p>
          <a:p>
            <a:pPr lvl="1"/>
            <a:r>
              <a:rPr lang="en-US"/>
              <a:t>Manner in which training examples are presented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089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Results for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Complexity Theoretic: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-term DNF, for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&gt;1        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-clause CNF,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Neural Networks of fixed architecture (3 nodes;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inputs)</a:t>
                </a:r>
              </a:p>
              <a:p>
                <a:pPr lvl="1"/>
                <a:r>
                  <a:rPr lang="en-US" dirty="0"/>
                  <a:t>“read-once” Boolean formulas</a:t>
                </a:r>
              </a:p>
              <a:p>
                <a:pPr lvl="1"/>
                <a:r>
                  <a:rPr lang="en-US" dirty="0"/>
                  <a:t>Quantified conjunctive concepts </a:t>
                </a:r>
              </a:p>
              <a:p>
                <a:r>
                  <a:rPr lang="en-US" dirty="0"/>
                  <a:t>Information Theoretic: </a:t>
                </a:r>
              </a:p>
              <a:p>
                <a:pPr lvl="1"/>
                <a:r>
                  <a:rPr lang="en-US" dirty="0"/>
                  <a:t>DNF Formulas;  CNF Formulas </a:t>
                </a:r>
              </a:p>
              <a:p>
                <a:pPr lvl="1"/>
                <a:r>
                  <a:rPr lang="en-US" dirty="0"/>
                  <a:t>Deterministic Finite Automata</a:t>
                </a:r>
              </a:p>
              <a:p>
                <a:pPr lvl="1"/>
                <a:r>
                  <a:rPr lang="en-US" dirty="0"/>
                  <a:t>Context Free Grammars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813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5897" name="Group 1049"/>
          <p:cNvGrpSpPr>
            <a:grpSpLocks/>
          </p:cNvGrpSpPr>
          <p:nvPr/>
        </p:nvGrpSpPr>
        <p:grpSpPr bwMode="auto">
          <a:xfrm>
            <a:off x="5892021" y="2374602"/>
            <a:ext cx="2202111" cy="1392569"/>
            <a:chOff x="4224" y="1296"/>
            <a:chExt cx="1440" cy="576"/>
          </a:xfrm>
        </p:grpSpPr>
        <p:sp>
          <p:nvSpPr>
            <p:cNvPr id="335877" name="Oval 1029"/>
            <p:cNvSpPr>
              <a:spLocks noChangeArrowheads="1"/>
            </p:cNvSpPr>
            <p:nvPr/>
          </p:nvSpPr>
          <p:spPr bwMode="auto">
            <a:xfrm>
              <a:off x="4944" y="129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8" name="Oval 1030"/>
            <p:cNvSpPr>
              <a:spLocks noChangeArrowheads="1"/>
            </p:cNvSpPr>
            <p:nvPr/>
          </p:nvSpPr>
          <p:spPr bwMode="auto">
            <a:xfrm>
              <a:off x="4512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9" name="Oval 1031"/>
            <p:cNvSpPr>
              <a:spLocks noChangeArrowheads="1"/>
            </p:cNvSpPr>
            <p:nvPr/>
          </p:nvSpPr>
          <p:spPr bwMode="auto">
            <a:xfrm>
              <a:off x="5424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0" name="Oval 1032"/>
            <p:cNvSpPr>
              <a:spLocks noChangeArrowheads="1"/>
            </p:cNvSpPr>
            <p:nvPr/>
          </p:nvSpPr>
          <p:spPr bwMode="auto">
            <a:xfrm>
              <a:off x="422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1" name="Oval 1033"/>
            <p:cNvSpPr>
              <a:spLocks noChangeArrowheads="1"/>
            </p:cNvSpPr>
            <p:nvPr/>
          </p:nvSpPr>
          <p:spPr bwMode="auto">
            <a:xfrm>
              <a:off x="444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2" name="Oval 1034"/>
            <p:cNvSpPr>
              <a:spLocks noChangeArrowheads="1"/>
            </p:cNvSpPr>
            <p:nvPr/>
          </p:nvSpPr>
          <p:spPr bwMode="auto">
            <a:xfrm>
              <a:off x="4672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3" name="Oval 1035"/>
            <p:cNvSpPr>
              <a:spLocks noChangeArrowheads="1"/>
            </p:cNvSpPr>
            <p:nvPr/>
          </p:nvSpPr>
          <p:spPr bwMode="auto">
            <a:xfrm>
              <a:off x="4896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4" name="Oval 1036"/>
            <p:cNvSpPr>
              <a:spLocks noChangeArrowheads="1"/>
            </p:cNvSpPr>
            <p:nvPr/>
          </p:nvSpPr>
          <p:spPr bwMode="auto">
            <a:xfrm>
              <a:off x="5120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5" name="Oval 1037"/>
            <p:cNvSpPr>
              <a:spLocks noChangeArrowheads="1"/>
            </p:cNvSpPr>
            <p:nvPr/>
          </p:nvSpPr>
          <p:spPr bwMode="auto">
            <a:xfrm>
              <a:off x="534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6" name="Oval 1038"/>
            <p:cNvSpPr>
              <a:spLocks noChangeArrowheads="1"/>
            </p:cNvSpPr>
            <p:nvPr/>
          </p:nvSpPr>
          <p:spPr bwMode="auto">
            <a:xfrm>
              <a:off x="556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8144" name="AutoShape 1040"/>
            <p:cNvCxnSpPr>
              <a:cxnSpLocks noChangeShapeType="1"/>
              <a:stCxn id="335879" idx="0"/>
              <a:endCxn id="335877" idx="5"/>
            </p:cNvCxnSpPr>
            <p:nvPr/>
          </p:nvCxnSpPr>
          <p:spPr bwMode="auto">
            <a:xfrm flipH="1" flipV="1">
              <a:off x="5067" y="1378"/>
              <a:ext cx="429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5" name="AutoShape 1041"/>
            <p:cNvCxnSpPr>
              <a:cxnSpLocks noChangeShapeType="1"/>
              <a:stCxn id="335878" idx="0"/>
              <a:endCxn id="335877" idx="4"/>
            </p:cNvCxnSpPr>
            <p:nvPr/>
          </p:nvCxnSpPr>
          <p:spPr bwMode="auto">
            <a:xfrm flipV="1">
              <a:off x="4584" y="1392"/>
              <a:ext cx="43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6" name="AutoShape 1042"/>
            <p:cNvCxnSpPr>
              <a:cxnSpLocks noChangeShapeType="1"/>
              <a:stCxn id="335880" idx="0"/>
              <a:endCxn id="335878" idx="4"/>
            </p:cNvCxnSpPr>
            <p:nvPr/>
          </p:nvCxnSpPr>
          <p:spPr bwMode="auto">
            <a:xfrm flipV="1">
              <a:off x="4272" y="1632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7" name="AutoShape 1043"/>
            <p:cNvCxnSpPr>
              <a:cxnSpLocks noChangeShapeType="1"/>
              <a:stCxn id="335880" idx="0"/>
            </p:cNvCxnSpPr>
            <p:nvPr/>
          </p:nvCxnSpPr>
          <p:spPr bwMode="auto">
            <a:xfrm flipV="1">
              <a:off x="4272" y="1632"/>
              <a:ext cx="117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8" name="AutoShape 1044"/>
            <p:cNvCxnSpPr>
              <a:cxnSpLocks noChangeShapeType="1"/>
              <a:stCxn id="335881" idx="0"/>
              <a:endCxn id="335879" idx="4"/>
            </p:cNvCxnSpPr>
            <p:nvPr/>
          </p:nvCxnSpPr>
          <p:spPr bwMode="auto">
            <a:xfrm flipV="1">
              <a:off x="4496" y="1632"/>
              <a:ext cx="100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9" name="AutoShape 1045"/>
            <p:cNvCxnSpPr>
              <a:cxnSpLocks noChangeShapeType="1"/>
              <a:stCxn id="335886" idx="0"/>
              <a:endCxn id="335879" idx="4"/>
            </p:cNvCxnSpPr>
            <p:nvPr/>
          </p:nvCxnSpPr>
          <p:spPr bwMode="auto">
            <a:xfrm flipH="1" flipV="1">
              <a:off x="5496" y="1632"/>
              <a:ext cx="12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5894" name="Oval 1046"/>
            <p:cNvSpPr>
              <a:spLocks noChangeArrowheads="1"/>
            </p:cNvSpPr>
            <p:nvPr/>
          </p:nvSpPr>
          <p:spPr bwMode="auto">
            <a:xfrm>
              <a:off x="5136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5" name="Oval 1047"/>
            <p:cNvSpPr>
              <a:spLocks noChangeArrowheads="1"/>
            </p:cNvSpPr>
            <p:nvPr/>
          </p:nvSpPr>
          <p:spPr bwMode="auto">
            <a:xfrm>
              <a:off x="5232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6" name="Oval 1048"/>
            <p:cNvSpPr>
              <a:spLocks noChangeArrowheads="1"/>
            </p:cNvSpPr>
            <p:nvPr/>
          </p:nvSpPr>
          <p:spPr bwMode="auto">
            <a:xfrm>
              <a:off x="5328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90801" y="4311025"/>
            <a:ext cx="5650008" cy="78483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We need to extend the theory in two ways:</a:t>
            </a:r>
          </a:p>
          <a:p>
            <a:pPr marL="257175" indent="-257175">
              <a:buAutoNum type="arabicParenBoth"/>
            </a:pPr>
            <a:r>
              <a:rPr lang="en-US" sz="1500" dirty="0">
                <a:latin typeface="+mj-lt"/>
              </a:rPr>
              <a:t>What if we cannot be 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completely consistent </a:t>
            </a:r>
            <a:r>
              <a:rPr lang="en-US" sz="1500" dirty="0">
                <a:latin typeface="+mj-lt"/>
              </a:rPr>
              <a:t>with the training data?</a:t>
            </a:r>
          </a:p>
          <a:p>
            <a:pPr marL="257175" indent="-257175">
              <a:buAutoNum type="arabicParenBoth"/>
            </a:pPr>
            <a:r>
              <a:rPr lang="en-US" sz="1500" dirty="0">
                <a:latin typeface="+mj-lt"/>
              </a:rPr>
              <a:t>What if the hypothesis class we work with is 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not finite</a:t>
            </a:r>
            <a:r>
              <a:rPr lang="en-US" sz="1500" dirty="0"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362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41</a:t>
            </a:fld>
            <a:endParaRPr lang="en-US"/>
          </a:p>
        </p:txBody>
      </p:sp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Agnostic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500" dirty="0"/>
                  <a:t>Assume we are trying to learn a concept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500" dirty="0"/>
                  <a:t> using hypotheses in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500" dirty="0"/>
                  <a:t>, but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sz="1500" dirty="0">
                  <a:sym typeface="Symbol" pitchFamily="18" charset="2"/>
                </a:endParaRPr>
              </a:p>
              <a:p>
                <a:r>
                  <a:rPr lang="en-US" sz="1500" dirty="0">
                    <a:sym typeface="Symbol" pitchFamily="18" charset="2"/>
                  </a:rPr>
                  <a:t>In this case, our goal should be to find a hypothesis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  with a small training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𝑡𝑟𝑎𝑖𝑛𝑖𝑛𝑔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𝑒𝑥𝑎𝑚𝑝𝑙𝑒𝑠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>
                  <a:sym typeface="Symbol" pitchFamily="18" charset="2"/>
                </a:endParaRPr>
              </a:p>
              <a:p>
                <a:r>
                  <a:rPr lang="en-US" sz="1500" dirty="0"/>
                  <a:t>We want a guarantee that a hypothesis with a small training error will have a good  accuracy on unseen examples </a:t>
                </a:r>
                <a:endParaRPr lang="en-US" sz="1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1500" dirty="0">
                  <a:solidFill>
                    <a:srgbClr val="FF9900"/>
                  </a:solidFill>
                </a:endParaRPr>
              </a:p>
              <a:p>
                <a:r>
                  <a:rPr lang="en-US" sz="1500" dirty="0" err="1">
                    <a:solidFill>
                      <a:srgbClr val="FF9900"/>
                    </a:solidFill>
                  </a:rPr>
                  <a:t>Hoeffding</a:t>
                </a:r>
                <a:r>
                  <a:rPr lang="en-US" sz="1500" dirty="0">
                    <a:solidFill>
                      <a:srgbClr val="FF9900"/>
                    </a:solidFill>
                  </a:rPr>
                  <a:t> bounds </a:t>
                </a:r>
                <a:r>
                  <a:rPr lang="en-US" sz="1500" dirty="0"/>
                  <a:t>characterize the deviation between the </a:t>
                </a:r>
                <a:r>
                  <a:rPr lang="en-US" sz="1500" dirty="0">
                    <a:solidFill>
                      <a:srgbClr val="0000FF"/>
                    </a:solidFill>
                  </a:rPr>
                  <a:t>true</a:t>
                </a:r>
                <a:r>
                  <a:rPr lang="en-US" sz="1500" dirty="0"/>
                  <a:t> probability of some event and its </a:t>
                </a:r>
                <a:r>
                  <a:rPr lang="en-US" sz="1500" dirty="0">
                    <a:solidFill>
                      <a:srgbClr val="0000FF"/>
                    </a:solidFill>
                  </a:rPr>
                  <a:t>observed</a:t>
                </a:r>
                <a:r>
                  <a:rPr lang="en-US" sz="1500" dirty="0"/>
                  <a:t> frequency over m independent trials.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pt-BR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𝑒𝑚𝑝</m:t>
                                </m:r>
                              </m:sub>
                            </m:s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</m:d>
                      </m:e>
                    </m:func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1500" dirty="0"/>
              </a:p>
              <a:p>
                <a:pPr lvl="1"/>
                <a:r>
                  <a:rPr lang="en-US" sz="1350" dirty="0"/>
                  <a:t>(p is the underlying probability of the binary variable (e.g., toss is Head) being 1;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𝑒𝑚𝑝</m:t>
                        </m:r>
                      </m:sub>
                    </m:sSub>
                  </m:oMath>
                </a14:m>
                <a:r>
                  <a:rPr lang="en-US" sz="1350" dirty="0"/>
                  <a:t> is what we observe empirically – empirical error)</a:t>
                </a: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4915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42</a:t>
            </a:fld>
            <a:endParaRPr lang="en-US" dirty="0"/>
          </a:p>
        </p:txBody>
      </p:sp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Agnostic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29600" cy="393633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1500" dirty="0"/>
                  <a:t>Therefore, the probability that an element in H will have training error which is off by more than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can be bounded as follows: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𝐸𝑟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𝐸𝑟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𝑇𝑅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fun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eqArr>
                            <m:eqArr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/>
                          </m:eqArr>
                        </m:sup>
                      </m:sSup>
                    </m:oMath>
                  </m:oMathPara>
                </a14:m>
                <a:endParaRPr lang="en-US" sz="1500" dirty="0"/>
              </a:p>
              <a:p>
                <a:endParaRPr lang="en-US" sz="1500" dirty="0"/>
              </a:p>
              <a:p>
                <a:endParaRPr lang="en-US" sz="1500" dirty="0">
                  <a:sym typeface="Symbol" pitchFamily="18" charset="2"/>
                </a:endParaRPr>
              </a:p>
              <a:p>
                <a:r>
                  <a:rPr lang="en-US" sz="1500" dirty="0">
                    <a:sym typeface="Symbol" pitchFamily="18" charset="2"/>
                  </a:rPr>
                  <a:t>Doing the same union bound  game as before, with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=</m:t>
                    </m:r>
                    <m:d>
                      <m:dPr>
                        <m:begChr m:val="|"/>
                        <m:endChr m:val="|"/>
                        <m:ctrlPr>
                          <a:rPr lang="en-US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e>
                    </m:d>
                    <m:sSup>
                      <m:sSupPr>
                        <m:ctrlP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−2</m:t>
                        </m:r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𝜀</m:t>
                            </m:r>
                          </m:e>
                          <m:sup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15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(from here, we can now isolate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𝜀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) </a:t>
                </a:r>
              </a:p>
              <a:p>
                <a:r>
                  <a:rPr lang="en-US" sz="1500" dirty="0">
                    <a:sym typeface="Symbol" pitchFamily="18" charset="2"/>
                  </a:rPr>
                  <a:t>We get a </a:t>
                </a:r>
                <a:r>
                  <a:rPr lang="en-US" sz="1500" dirty="0">
                    <a:solidFill>
                      <a:srgbClr val="FF9900"/>
                    </a:solidFill>
                    <a:sym typeface="Symbol" pitchFamily="18" charset="2"/>
                  </a:rPr>
                  <a:t>generalization bound </a:t>
                </a:r>
                <a:r>
                  <a:rPr lang="en-US" sz="1500" dirty="0">
                    <a:sym typeface="Symbol" pitchFamily="18" charset="2"/>
                  </a:rPr>
                  <a:t>– a bound on how much will the true error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deviate from the observed (training) error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𝑇𝑅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.</a:t>
                </a:r>
              </a:p>
              <a:p>
                <a:r>
                  <a:rPr lang="en-US" sz="1500" dirty="0">
                    <a:sym typeface="Symbol" pitchFamily="18" charset="2"/>
                  </a:rPr>
                  <a:t>For any distribution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generating training and test instances, with probability at least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1−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 over the choice of the training set of size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(drawn IID), for all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𝐸𝑟𝑟𝑜</m:t>
                      </m:r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&lt;</m:t>
                      </m:r>
                      <m:r>
                        <a:rPr lang="en-US" sz="19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𝐸𝑟𝑟𝑜</m:t>
                      </m:r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𝑇𝑅</m:t>
                          </m:r>
                        </m:sub>
                      </m:sSub>
                      <m:d>
                        <m:dPr>
                          <m:ctrlP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sz="19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9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9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9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𝐻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9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9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9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9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9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9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9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19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                                         See slide 76 in the On-line Lecture</a:t>
                </a: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179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936331"/>
              </a:xfrm>
              <a:blipFill>
                <a:blip r:embed="rId3"/>
                <a:stretch>
                  <a:fillRect l="-148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860054" y="3346170"/>
            <a:ext cx="2240825" cy="342900"/>
          </a:xfrm>
          <a:prstGeom prst="wedgeRectCallout">
            <a:avLst>
              <a:gd name="adj1" fmla="val -60729"/>
              <a:gd name="adj2" fmla="val 33131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Generalization: a function of the Hypothesis class size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747856" y="3269970"/>
            <a:ext cx="1794807" cy="342900"/>
          </a:xfrm>
          <a:prstGeom prst="wedgeRectCallout">
            <a:avLst>
              <a:gd name="adj1" fmla="val -3337"/>
              <a:gd name="adj2" fmla="val 8401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Error on the training data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7212484" y="1865310"/>
            <a:ext cx="1612175" cy="342900"/>
          </a:xfrm>
          <a:prstGeom prst="wedgeRectCallout">
            <a:avLst>
              <a:gd name="adj1" fmla="val -197025"/>
              <a:gd name="adj2" fmla="val 21354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 term that forces simple hypothesis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831955" y="1875462"/>
            <a:ext cx="2286000" cy="342900"/>
          </a:xfrm>
          <a:prstGeom prst="wedgeRectCallout">
            <a:avLst>
              <a:gd name="adj1" fmla="val -99670"/>
              <a:gd name="adj2" fmla="val 176325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 term that minimizes error on the training data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sz="1600" dirty="0"/>
              <a:t>(slide 76; On-line Lecture)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350765" y="772185"/>
            <a:ext cx="2108615" cy="974292"/>
            <a:chOff x="6945122" y="209182"/>
            <a:chExt cx="2811484" cy="1299056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945122" y="536521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7521039" y="536521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66628" y="569256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7255231" y="667457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7432436" y="601990"/>
              <a:ext cx="395835" cy="67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7698244" y="831129"/>
              <a:ext cx="395835" cy="67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7698244" y="536522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7698244" y="667458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8052656" y="634724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8185560" y="765660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8539971" y="732926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dirty="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7068795" y="359213"/>
              <a:ext cx="395834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388135" y="438320"/>
              <a:ext cx="395834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7831149" y="700192"/>
              <a:ext cx="395834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7698244" y="241916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7157398" y="424681"/>
              <a:ext cx="395834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7476737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7786847" y="20918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7875450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8141258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8229861" y="37285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8141258" y="471054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7831149" y="37285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8495670" y="471054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8318464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8008354" y="569256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8805779" y="60199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7210929" y="246007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514814" y="622270"/>
                  <a:ext cx="1241792" cy="400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350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350" dirty="0">
                    <a:latin typeface="Symbol" pitchFamily="18" charset="2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1" name="Text 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14814" y="622270"/>
                  <a:ext cx="1241792" cy="40010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166628" y="307384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7122326" y="372852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Introduced multiple versions of on-line algorithms</a:t>
                </a:r>
              </a:p>
              <a:p>
                <a:r>
                  <a:rPr lang="en-US" dirty="0"/>
                  <a:t>Most turned out to be Stochastic Gradient Algorithms</a:t>
                </a:r>
              </a:p>
              <a:p>
                <a:pPr lvl="1"/>
                <a:r>
                  <a:rPr lang="en-US" dirty="0"/>
                  <a:t>For different loss functions</a:t>
                </a:r>
              </a:p>
              <a:p>
                <a:r>
                  <a:rPr lang="en-US" dirty="0"/>
                  <a:t>Some turned out to be mistake driven</a:t>
                </a:r>
              </a:p>
              <a:p>
                <a:endParaRPr lang="en-US" dirty="0"/>
              </a:p>
              <a:p>
                <a:r>
                  <a:rPr lang="en-US" dirty="0"/>
                  <a:t>We suggested generic improvements via:</a:t>
                </a:r>
              </a:p>
              <a:p>
                <a:pPr lvl="1"/>
                <a:r>
                  <a:rPr lang="en-US" dirty="0"/>
                  <a:t>Regularization via adding a term that forces a “simple hypothesis” </a:t>
                </a:r>
              </a:p>
              <a:p>
                <a:pPr lvl="1"/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/>
                      </a:rPr>
                      <m:t>1, 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Regularization via the Averaged Trick</a:t>
                </a:r>
              </a:p>
              <a:p>
                <a:pPr lvl="2"/>
                <a:r>
                  <a:rPr lang="en-US" dirty="0"/>
                  <a:t>“Stability” of a hypothesis is related to its ability to generalize</a:t>
                </a:r>
              </a:p>
              <a:p>
                <a:pPr lvl="1"/>
                <a:r>
                  <a:rPr lang="en-US" dirty="0"/>
                  <a:t>An improved, adaptive, learning rate (</a:t>
                </a:r>
                <a:r>
                  <a:rPr lang="en-US" dirty="0" err="1"/>
                  <a:t>Adagrad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Dependence on function space and the instance space properties. </a:t>
                </a:r>
              </a:p>
              <a:p>
                <a:r>
                  <a:rPr lang="en-US" dirty="0"/>
                  <a:t>Now: </a:t>
                </a:r>
              </a:p>
              <a:p>
                <a:pPr lvl="1"/>
                <a:r>
                  <a:rPr lang="en-US" dirty="0"/>
                  <a:t>A way to deal with non-linear target functions (Kernels)</a:t>
                </a:r>
              </a:p>
              <a:p>
                <a:pPr lvl="1"/>
                <a:r>
                  <a:rPr lang="en-US" dirty="0"/>
                  <a:t>Beginning of Learning Theory.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6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/>
          </a:p>
        </p:txBody>
      </p:sp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Agnostic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81377" y="902369"/>
                <a:ext cx="8405423" cy="3690798"/>
              </a:xfrm>
            </p:spPr>
            <p:txBody>
              <a:bodyPr/>
              <a:lstStyle/>
              <a:p>
                <a:r>
                  <a:rPr lang="en-US" dirty="0">
                    <a:sym typeface="Symbol" pitchFamily="18" charset="2"/>
                  </a:rPr>
                  <a:t>An agnostic learner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which makes no commitment to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</a:p>
              <a:p>
                <a:r>
                  <a:rPr lang="en-US" dirty="0">
                    <a:sym typeface="Symbol" pitchFamily="18" charset="2"/>
                  </a:rPr>
                  <a:t>returns the hypothesis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with least </a:t>
                </a:r>
                <a:r>
                  <a:rPr lang="en-US" dirty="0">
                    <a:sym typeface="Symbol" pitchFamily="18" charset="2"/>
                  </a:rPr>
                  <a:t>training error over at least the following number of examples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</a:p>
              <a:p>
                <a:r>
                  <a:rPr lang="en-US" dirty="0">
                    <a:sym typeface="Symbol" pitchFamily="18" charset="2"/>
                  </a:rPr>
                  <a:t>can guarantee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(1 −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that its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training error </a:t>
                </a:r>
                <a:r>
                  <a:rPr lang="en-US" dirty="0">
                    <a:sym typeface="Symbol" pitchFamily="18" charset="2"/>
                  </a:rPr>
                  <a:t>is not off by more than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from the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true error</a:t>
                </a:r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{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}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120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377" y="902369"/>
                <a:ext cx="8405423" cy="3690798"/>
              </a:xfrm>
              <a:blipFill>
                <a:blip r:embed="rId3"/>
                <a:stretch>
                  <a:fillRect l="-943" t="-1322" r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914243" y="4153493"/>
            <a:ext cx="7261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FF0000"/>
                </a:solidFill>
                <a:latin typeface="+mn-lt"/>
              </a:rPr>
              <a:t>Learnability depends on the log of the size of the hypothesis space</a:t>
            </a:r>
          </a:p>
        </p:txBody>
      </p:sp>
    </p:spTree>
    <p:extLst>
      <p:ext uri="{BB962C8B-B14F-4D97-AF65-F5344CB8AC3E}">
        <p14:creationId xmlns:p14="http://schemas.microsoft.com/office/powerpoint/2010/main" val="24756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97703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9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3260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3261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2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3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42836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4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2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7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29131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8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6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5307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5308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09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1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36204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63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  <a:endParaRPr lang="en-US" dirty="0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30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0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6331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6332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3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5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6336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7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04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Quantifying Performance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1053547"/>
            <a:ext cx="8229600" cy="3539619"/>
          </a:xfrm>
        </p:spPr>
        <p:txBody>
          <a:bodyPr/>
          <a:lstStyle/>
          <a:p>
            <a:pPr eaLnBrk="1" hangingPunct="1"/>
            <a:r>
              <a:rPr lang="en-US" dirty="0"/>
              <a:t>We want to be able to say something rigorous about the performance of our learning algorithm.</a:t>
            </a:r>
          </a:p>
          <a:p>
            <a:pPr eaLnBrk="1" hangingPunct="1"/>
            <a:r>
              <a:rPr lang="en-US" dirty="0"/>
              <a:t>We will concentrate on discussing the number of examples one needs to </a:t>
            </a:r>
            <a:r>
              <a:rPr lang="en-US" dirty="0">
                <a:solidFill>
                  <a:srgbClr val="FF0000"/>
                </a:solidFill>
              </a:rPr>
              <a:t>see</a:t>
            </a:r>
            <a:r>
              <a:rPr lang="en-US" dirty="0"/>
              <a:t> before we can say that our learned hypothesis is good.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3745" y="250252"/>
            <a:ext cx="2218910" cy="30008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Recall what we did earlier: </a:t>
            </a:r>
          </a:p>
        </p:txBody>
      </p:sp>
    </p:spTree>
    <p:extLst>
      <p:ext uri="{BB962C8B-B14F-4D97-AF65-F5344CB8AC3E}">
        <p14:creationId xmlns:p14="http://schemas.microsoft.com/office/powerpoint/2010/main" val="3858613470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73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3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7355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7356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57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9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7360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1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3" name="Text Box 16"/>
          <p:cNvSpPr txBox="1">
            <a:spLocks noChangeArrowheads="1"/>
          </p:cNvSpPr>
          <p:nvPr/>
        </p:nvSpPr>
        <p:spPr bwMode="auto">
          <a:xfrm>
            <a:off x="3200400" y="23752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4" name="Text Box 17"/>
          <p:cNvSpPr txBox="1">
            <a:spLocks noChangeArrowheads="1"/>
          </p:cNvSpPr>
          <p:nvPr/>
        </p:nvSpPr>
        <p:spPr bwMode="auto">
          <a:xfrm>
            <a:off x="3943350" y="3061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5" name="Text Box 18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6" name="Text Box 19"/>
          <p:cNvSpPr txBox="1">
            <a:spLocks noChangeArrowheads="1"/>
          </p:cNvSpPr>
          <p:nvPr/>
        </p:nvSpPr>
        <p:spPr bwMode="auto">
          <a:xfrm>
            <a:off x="308610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7" name="Text Box 20"/>
          <p:cNvSpPr txBox="1">
            <a:spLocks noChangeArrowheads="1"/>
          </p:cNvSpPr>
          <p:nvPr/>
        </p:nvSpPr>
        <p:spPr bwMode="auto">
          <a:xfrm>
            <a:off x="3600450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8" name="Text Box 21"/>
          <p:cNvSpPr txBox="1">
            <a:spLocks noChangeArrowheads="1"/>
          </p:cNvSpPr>
          <p:nvPr/>
        </p:nvSpPr>
        <p:spPr bwMode="auto">
          <a:xfrm>
            <a:off x="3200400" y="31753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38117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8380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1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3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3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8384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5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7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3200400" y="23752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8" name="Text Box 17"/>
          <p:cNvSpPr txBox="1">
            <a:spLocks noChangeArrowheads="1"/>
          </p:cNvSpPr>
          <p:nvPr/>
        </p:nvSpPr>
        <p:spPr bwMode="auto">
          <a:xfrm>
            <a:off x="3943350" y="3061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9" name="Text Box 18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308610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1" name="Text Box 20"/>
          <p:cNvSpPr txBox="1">
            <a:spLocks noChangeArrowheads="1"/>
          </p:cNvSpPr>
          <p:nvPr/>
        </p:nvSpPr>
        <p:spPr bwMode="auto">
          <a:xfrm>
            <a:off x="3600450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3200400" y="31753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3" name="Text Box 22"/>
          <p:cNvSpPr txBox="1">
            <a:spLocks noChangeArrowheads="1"/>
          </p:cNvSpPr>
          <p:nvPr/>
        </p:nvSpPr>
        <p:spPr bwMode="auto">
          <a:xfrm>
            <a:off x="588645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52842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 Assume the target concept is an axis parallel rectangle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Will we be able to learn the Rectangle?</a:t>
            </a:r>
            <a:endParaRPr lang="en-US" dirty="0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2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9403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9404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7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9408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9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1" name="Text Box 16"/>
          <p:cNvSpPr txBox="1">
            <a:spLocks noChangeArrowheads="1"/>
          </p:cNvSpPr>
          <p:nvPr/>
        </p:nvSpPr>
        <p:spPr bwMode="auto">
          <a:xfrm>
            <a:off x="3200400" y="23752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2" name="Text Box 17"/>
          <p:cNvSpPr txBox="1">
            <a:spLocks noChangeArrowheads="1"/>
          </p:cNvSpPr>
          <p:nvPr/>
        </p:nvSpPr>
        <p:spPr bwMode="auto">
          <a:xfrm>
            <a:off x="3943350" y="3061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3" name="Text Box 18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4" name="Text Box 19"/>
          <p:cNvSpPr txBox="1">
            <a:spLocks noChangeArrowheads="1"/>
          </p:cNvSpPr>
          <p:nvPr/>
        </p:nvSpPr>
        <p:spPr bwMode="auto">
          <a:xfrm>
            <a:off x="308610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5" name="Text Box 20"/>
          <p:cNvSpPr txBox="1">
            <a:spLocks noChangeArrowheads="1"/>
          </p:cNvSpPr>
          <p:nvPr/>
        </p:nvSpPr>
        <p:spPr bwMode="auto">
          <a:xfrm>
            <a:off x="3600450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6" name="Text Box 21"/>
          <p:cNvSpPr txBox="1">
            <a:spLocks noChangeArrowheads="1"/>
          </p:cNvSpPr>
          <p:nvPr/>
        </p:nvSpPr>
        <p:spPr bwMode="auto">
          <a:xfrm>
            <a:off x="3200400" y="31753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7" name="Text Box 22"/>
          <p:cNvSpPr txBox="1">
            <a:spLocks noChangeArrowheads="1"/>
          </p:cNvSpPr>
          <p:nvPr/>
        </p:nvSpPr>
        <p:spPr bwMode="auto">
          <a:xfrm>
            <a:off x="588645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9" name="Rectangle 23"/>
          <p:cNvSpPr>
            <a:spLocks noChangeArrowheads="1"/>
          </p:cNvSpPr>
          <p:nvPr/>
        </p:nvSpPr>
        <p:spPr bwMode="auto">
          <a:xfrm>
            <a:off x="3143250" y="1977628"/>
            <a:ext cx="2971800" cy="14859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584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Assume the target concept is an axis parallel rectangle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  we be able to learn the target rectangle ? </a:t>
            </a:r>
          </a:p>
          <a:p>
            <a:r>
              <a:rPr lang="en-US" dirty="0"/>
              <a:t>Can we come close ? </a:t>
            </a:r>
          </a:p>
          <a:p>
            <a:endParaRPr lang="en-US" dirty="0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6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60427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60428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29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1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0432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3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5" name="Text Box 16"/>
          <p:cNvSpPr txBox="1">
            <a:spLocks noChangeArrowheads="1"/>
          </p:cNvSpPr>
          <p:nvPr/>
        </p:nvSpPr>
        <p:spPr bwMode="auto">
          <a:xfrm>
            <a:off x="3200400" y="23752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6" name="Text Box 17"/>
          <p:cNvSpPr txBox="1">
            <a:spLocks noChangeArrowheads="1"/>
          </p:cNvSpPr>
          <p:nvPr/>
        </p:nvSpPr>
        <p:spPr bwMode="auto">
          <a:xfrm>
            <a:off x="3943350" y="3061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7" name="Text Box 18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8" name="Text Box 19"/>
          <p:cNvSpPr txBox="1">
            <a:spLocks noChangeArrowheads="1"/>
          </p:cNvSpPr>
          <p:nvPr/>
        </p:nvSpPr>
        <p:spPr bwMode="auto">
          <a:xfrm>
            <a:off x="308610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9" name="Text Box 20"/>
          <p:cNvSpPr txBox="1">
            <a:spLocks noChangeArrowheads="1"/>
          </p:cNvSpPr>
          <p:nvPr/>
        </p:nvSpPr>
        <p:spPr bwMode="auto">
          <a:xfrm>
            <a:off x="3600450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0" name="Text Box 21"/>
          <p:cNvSpPr txBox="1">
            <a:spLocks noChangeArrowheads="1"/>
          </p:cNvSpPr>
          <p:nvPr/>
        </p:nvSpPr>
        <p:spPr bwMode="auto">
          <a:xfrm>
            <a:off x="3200400" y="31753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1" name="Text Box 22"/>
          <p:cNvSpPr txBox="1">
            <a:spLocks noChangeArrowheads="1"/>
          </p:cNvSpPr>
          <p:nvPr/>
        </p:nvSpPr>
        <p:spPr bwMode="auto">
          <a:xfrm>
            <a:off x="588645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43" name="Rectangle 23"/>
          <p:cNvSpPr>
            <a:spLocks noChangeArrowheads="1"/>
          </p:cNvSpPr>
          <p:nvPr/>
        </p:nvSpPr>
        <p:spPr bwMode="auto">
          <a:xfrm>
            <a:off x="3143250" y="1977628"/>
            <a:ext cx="2971800" cy="14859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851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14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Infinite Hypothesis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previous analysis was restricted to finite hypothesis spaces </a:t>
                </a:r>
              </a:p>
              <a:p>
                <a:r>
                  <a:rPr lang="en-US" dirty="0"/>
                  <a:t>Some infinite hypothesis spaces are more expressive than others</a:t>
                </a:r>
              </a:p>
              <a:p>
                <a:pPr lvl="1"/>
                <a:r>
                  <a:rPr lang="en-US" dirty="0"/>
                  <a:t>E.g., Rectangles, vs. 17- sides convex polygons vs. general convex polygons</a:t>
                </a:r>
              </a:p>
              <a:p>
                <a:pPr lvl="1"/>
                <a:r>
                  <a:rPr lang="en-US" dirty="0"/>
                  <a:t>Linear threshold function vs. a conjunction of LTUs</a:t>
                </a:r>
              </a:p>
              <a:p>
                <a:r>
                  <a:rPr lang="en-US" dirty="0"/>
                  <a:t>Need a measure of the </a:t>
                </a:r>
                <a:r>
                  <a:rPr lang="en-US" dirty="0">
                    <a:solidFill>
                      <a:srgbClr val="0000FF"/>
                    </a:solidFill>
                  </a:rPr>
                  <a:t>expressiveness</a:t>
                </a:r>
                <a:r>
                  <a:rPr lang="en-US" dirty="0"/>
                  <a:t> of an infinite hypothesis space other than its size </a:t>
                </a:r>
              </a:p>
              <a:p>
                <a:r>
                  <a:rPr lang="en-US" dirty="0">
                    <a:sym typeface="Symbol" pitchFamily="18" charset="2"/>
                  </a:rPr>
                  <a:t>The </a:t>
                </a:r>
                <a:r>
                  <a:rPr lang="en-US" dirty="0" err="1">
                    <a:sym typeface="Symbol" pitchFamily="18" charset="2"/>
                  </a:rPr>
                  <a:t>Vapnik-Chervonenkis</a:t>
                </a:r>
                <a:r>
                  <a:rPr lang="en-US" dirty="0">
                    <a:sym typeface="Symbol" pitchFamily="18" charset="2"/>
                  </a:rPr>
                  <a:t>  dimension (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VC dimension</a:t>
                </a:r>
                <a:r>
                  <a:rPr lang="en-US" dirty="0">
                    <a:sym typeface="Symbol" pitchFamily="18" charset="2"/>
                  </a:rPr>
                  <a:t>)  provides such a measure. </a:t>
                </a:r>
              </a:p>
              <a:p>
                <a:r>
                  <a:rPr lang="en-US" dirty="0">
                    <a:sym typeface="Symbol" pitchFamily="18" charset="2"/>
                  </a:rPr>
                  <a:t>Analogous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there are bounds for sample complexity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𝑉𝐶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44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14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7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55</a:t>
            </a:fld>
            <a:endParaRPr lang="en-US"/>
          </a:p>
        </p:txBody>
      </p:sp>
      <p:sp>
        <p:nvSpPr>
          <p:cNvPr id="62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9349-9FF0-4F72-8C62-02691CD0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1792" name="Oval 16"/>
          <p:cNvSpPr>
            <a:spLocks noChangeArrowheads="1"/>
          </p:cNvSpPr>
          <p:nvPr/>
        </p:nvSpPr>
        <p:spPr bwMode="auto">
          <a:xfrm>
            <a:off x="3371850" y="29718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3" name="Oval 17"/>
          <p:cNvSpPr>
            <a:spLocks noChangeArrowheads="1"/>
          </p:cNvSpPr>
          <p:nvPr/>
        </p:nvSpPr>
        <p:spPr bwMode="auto">
          <a:xfrm>
            <a:off x="3486150" y="16002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4" name="Oval 18"/>
          <p:cNvSpPr>
            <a:spLocks noChangeArrowheads="1"/>
          </p:cNvSpPr>
          <p:nvPr/>
        </p:nvSpPr>
        <p:spPr bwMode="auto">
          <a:xfrm>
            <a:off x="5543550" y="19431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5" name="Oval 19"/>
          <p:cNvSpPr>
            <a:spLocks noChangeArrowheads="1"/>
          </p:cNvSpPr>
          <p:nvPr/>
        </p:nvSpPr>
        <p:spPr bwMode="auto">
          <a:xfrm>
            <a:off x="3314700" y="245745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6" name="Oval 20"/>
          <p:cNvSpPr>
            <a:spLocks noChangeArrowheads="1"/>
          </p:cNvSpPr>
          <p:nvPr/>
        </p:nvSpPr>
        <p:spPr bwMode="auto">
          <a:xfrm>
            <a:off x="3143250" y="22860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7" name="Oval 21"/>
          <p:cNvSpPr>
            <a:spLocks noChangeArrowheads="1"/>
          </p:cNvSpPr>
          <p:nvPr/>
        </p:nvSpPr>
        <p:spPr bwMode="auto">
          <a:xfrm>
            <a:off x="4572000" y="20574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8" name="Oval 22"/>
          <p:cNvSpPr>
            <a:spLocks noChangeArrowheads="1"/>
          </p:cNvSpPr>
          <p:nvPr/>
        </p:nvSpPr>
        <p:spPr bwMode="auto">
          <a:xfrm>
            <a:off x="4057650" y="280035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9" name="Oval 23"/>
          <p:cNvSpPr>
            <a:spLocks noChangeArrowheads="1"/>
          </p:cNvSpPr>
          <p:nvPr/>
        </p:nvSpPr>
        <p:spPr bwMode="auto">
          <a:xfrm>
            <a:off x="4171950" y="22860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0" name="Oval 24"/>
          <p:cNvSpPr>
            <a:spLocks noChangeArrowheads="1"/>
          </p:cNvSpPr>
          <p:nvPr/>
        </p:nvSpPr>
        <p:spPr bwMode="auto">
          <a:xfrm>
            <a:off x="4286250" y="154305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>
            <a:off x="5200650" y="25146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4514850" y="26289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3" name="Oval 27"/>
          <p:cNvSpPr>
            <a:spLocks noChangeArrowheads="1"/>
          </p:cNvSpPr>
          <p:nvPr/>
        </p:nvSpPr>
        <p:spPr bwMode="auto">
          <a:xfrm>
            <a:off x="4972050" y="222885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4" name="Oval 28"/>
          <p:cNvSpPr>
            <a:spLocks noChangeArrowheads="1"/>
          </p:cNvSpPr>
          <p:nvPr/>
        </p:nvSpPr>
        <p:spPr bwMode="auto">
          <a:xfrm>
            <a:off x="4743450" y="28575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5" name="Oval 29"/>
          <p:cNvSpPr>
            <a:spLocks noChangeArrowheads="1"/>
          </p:cNvSpPr>
          <p:nvPr/>
        </p:nvSpPr>
        <p:spPr bwMode="auto">
          <a:xfrm>
            <a:off x="4857750" y="29718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108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Shattering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A926A3-0430-4580-AD99-FF964BC0B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43250" y="1543050"/>
            <a:ext cx="2457450" cy="1485900"/>
            <a:chOff x="2667000" y="2057400"/>
            <a:chExt cx="3276600" cy="1981200"/>
          </a:xfrm>
        </p:grpSpPr>
        <p:sp>
          <p:nvSpPr>
            <p:cNvPr id="332803" name="Oval 3"/>
            <p:cNvSpPr>
              <a:spLocks noChangeArrowheads="1"/>
            </p:cNvSpPr>
            <p:nvPr/>
          </p:nvSpPr>
          <p:spPr bwMode="auto">
            <a:xfrm>
              <a:off x="2971800" y="3962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4" name="Oval 4"/>
            <p:cNvSpPr>
              <a:spLocks noChangeArrowheads="1"/>
            </p:cNvSpPr>
            <p:nvPr/>
          </p:nvSpPr>
          <p:spPr bwMode="auto">
            <a:xfrm>
              <a:off x="3124200" y="2133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5" name="Oval 5"/>
            <p:cNvSpPr>
              <a:spLocks noChangeArrowheads="1"/>
            </p:cNvSpPr>
            <p:nvPr/>
          </p:nvSpPr>
          <p:spPr bwMode="auto">
            <a:xfrm>
              <a:off x="5867400" y="25908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6" name="Oval 6"/>
            <p:cNvSpPr>
              <a:spLocks noChangeArrowheads="1"/>
            </p:cNvSpPr>
            <p:nvPr/>
          </p:nvSpPr>
          <p:spPr bwMode="auto">
            <a:xfrm>
              <a:off x="2895600" y="3276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7" name="Oval 7"/>
            <p:cNvSpPr>
              <a:spLocks noChangeArrowheads="1"/>
            </p:cNvSpPr>
            <p:nvPr/>
          </p:nvSpPr>
          <p:spPr bwMode="auto">
            <a:xfrm>
              <a:off x="26670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8" name="Oval 8"/>
            <p:cNvSpPr>
              <a:spLocks noChangeArrowheads="1"/>
            </p:cNvSpPr>
            <p:nvPr/>
          </p:nvSpPr>
          <p:spPr bwMode="auto">
            <a:xfrm>
              <a:off x="4572000" y="27432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9" name="Oval 9"/>
            <p:cNvSpPr>
              <a:spLocks noChangeArrowheads="1"/>
            </p:cNvSpPr>
            <p:nvPr/>
          </p:nvSpPr>
          <p:spPr bwMode="auto">
            <a:xfrm>
              <a:off x="3886200" y="3733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0" name="Oval 10"/>
            <p:cNvSpPr>
              <a:spLocks noChangeArrowheads="1"/>
            </p:cNvSpPr>
            <p:nvPr/>
          </p:nvSpPr>
          <p:spPr bwMode="auto">
            <a:xfrm>
              <a:off x="40386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1" name="Oval 11"/>
            <p:cNvSpPr>
              <a:spLocks noChangeArrowheads="1"/>
            </p:cNvSpPr>
            <p:nvPr/>
          </p:nvSpPr>
          <p:spPr bwMode="auto">
            <a:xfrm>
              <a:off x="4191000" y="2057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2" name="Oval 12"/>
            <p:cNvSpPr>
              <a:spLocks noChangeArrowheads="1"/>
            </p:cNvSpPr>
            <p:nvPr/>
          </p:nvSpPr>
          <p:spPr bwMode="auto">
            <a:xfrm>
              <a:off x="5410200" y="33528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3" name="Oval 13"/>
            <p:cNvSpPr>
              <a:spLocks noChangeArrowheads="1"/>
            </p:cNvSpPr>
            <p:nvPr/>
          </p:nvSpPr>
          <p:spPr bwMode="auto">
            <a:xfrm>
              <a:off x="4495800" y="35052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4" name="Oval 14"/>
            <p:cNvSpPr>
              <a:spLocks noChangeArrowheads="1"/>
            </p:cNvSpPr>
            <p:nvPr/>
          </p:nvSpPr>
          <p:spPr bwMode="auto">
            <a:xfrm>
              <a:off x="5105400" y="29718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5" name="Oval 15"/>
            <p:cNvSpPr>
              <a:spLocks noChangeArrowheads="1"/>
            </p:cNvSpPr>
            <p:nvPr/>
          </p:nvSpPr>
          <p:spPr bwMode="auto">
            <a:xfrm>
              <a:off x="4800600" y="38100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2817" name="Line 17"/>
          <p:cNvSpPr>
            <a:spLocks noChangeShapeType="1"/>
          </p:cNvSpPr>
          <p:nvPr/>
        </p:nvSpPr>
        <p:spPr bwMode="auto">
          <a:xfrm rot="17629589" flipV="1">
            <a:off x="2376683" y="2630649"/>
            <a:ext cx="3779041" cy="6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1600200" y="4114800"/>
            <a:ext cx="914400" cy="400050"/>
            <a:chOff x="384" y="3456"/>
            <a:chExt cx="768" cy="336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486150" y="4131006"/>
            <a:ext cx="914400" cy="400050"/>
            <a:chOff x="384" y="3456"/>
            <a:chExt cx="768" cy="336"/>
          </a:xfrm>
        </p:grpSpPr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ctangular Callout 28"/>
          <p:cNvSpPr/>
          <p:nvPr/>
        </p:nvSpPr>
        <p:spPr>
          <a:xfrm>
            <a:off x="5192097" y="3335177"/>
            <a:ext cx="2972295" cy="795829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Linear functions are expressive enough to shatter 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points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(4 options; not all shown)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71650" y="4171950"/>
            <a:ext cx="0" cy="1714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57600" y="4343400"/>
            <a:ext cx="0" cy="1714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7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57</a:t>
            </a:fld>
            <a:endParaRPr lang="en-US"/>
          </a:p>
        </p:txBody>
      </p:sp>
      <p:sp>
        <p:nvSpPr>
          <p:cNvPr id="645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p:sp>
        <p:nvSpPr>
          <p:cNvPr id="333827" name="Oval 3"/>
          <p:cNvSpPr>
            <a:spLocks noChangeArrowheads="1"/>
          </p:cNvSpPr>
          <p:nvPr/>
        </p:nvSpPr>
        <p:spPr bwMode="auto">
          <a:xfrm>
            <a:off x="3371850" y="29718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3486150" y="16002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5543550" y="19431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3314700" y="245745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3143250" y="22860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4572000" y="205740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4057650" y="280035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4171950" y="22860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286250" y="154305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5200650" y="251460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4514850" y="262890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8" name="Oval 14"/>
          <p:cNvSpPr>
            <a:spLocks noChangeArrowheads="1"/>
          </p:cNvSpPr>
          <p:nvPr/>
        </p:nvSpPr>
        <p:spPr bwMode="auto">
          <a:xfrm>
            <a:off x="4972050" y="222885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9" name="Oval 15"/>
          <p:cNvSpPr>
            <a:spLocks noChangeArrowheads="1"/>
          </p:cNvSpPr>
          <p:nvPr/>
        </p:nvSpPr>
        <p:spPr bwMode="auto">
          <a:xfrm>
            <a:off x="4743450" y="28575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1600200" y="2743200"/>
            <a:ext cx="58293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1600200" y="2400300"/>
            <a:ext cx="58293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>
            <a:off x="1600200" y="1885950"/>
            <a:ext cx="58293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1600200" y="1257300"/>
            <a:ext cx="58293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6" name="Freeform 22"/>
          <p:cNvSpPr>
            <a:spLocks/>
          </p:cNvSpPr>
          <p:nvPr/>
        </p:nvSpPr>
        <p:spPr bwMode="auto">
          <a:xfrm>
            <a:off x="2457450" y="1371600"/>
            <a:ext cx="3638550" cy="2228850"/>
          </a:xfrm>
          <a:custGeom>
            <a:avLst/>
            <a:gdLst>
              <a:gd name="T0" fmla="*/ 0 w 3056"/>
              <a:gd name="T1" fmla="*/ 288 h 1872"/>
              <a:gd name="T2" fmla="*/ 1008 w 3056"/>
              <a:gd name="T3" fmla="*/ 0 h 1872"/>
              <a:gd name="T4" fmla="*/ 1248 w 3056"/>
              <a:gd name="T5" fmla="*/ 288 h 1872"/>
              <a:gd name="T6" fmla="*/ 480 w 3056"/>
              <a:gd name="T7" fmla="*/ 1008 h 1872"/>
              <a:gd name="T8" fmla="*/ 672 w 3056"/>
              <a:gd name="T9" fmla="*/ 1200 h 1872"/>
              <a:gd name="T10" fmla="*/ 960 w 3056"/>
              <a:gd name="T11" fmla="*/ 1056 h 1872"/>
              <a:gd name="T12" fmla="*/ 1296 w 3056"/>
              <a:gd name="T13" fmla="*/ 576 h 1872"/>
              <a:gd name="T14" fmla="*/ 1584 w 3056"/>
              <a:gd name="T15" fmla="*/ 768 h 1872"/>
              <a:gd name="T16" fmla="*/ 1920 w 3056"/>
              <a:gd name="T17" fmla="*/ 768 h 1872"/>
              <a:gd name="T18" fmla="*/ 2544 w 3056"/>
              <a:gd name="T19" fmla="*/ 288 h 1872"/>
              <a:gd name="T20" fmla="*/ 2688 w 3056"/>
              <a:gd name="T21" fmla="*/ 336 h 1872"/>
              <a:gd name="T22" fmla="*/ 3024 w 3056"/>
              <a:gd name="T23" fmla="*/ 432 h 1872"/>
              <a:gd name="T24" fmla="*/ 2496 w 3056"/>
              <a:gd name="T25" fmla="*/ 720 h 1872"/>
              <a:gd name="T26" fmla="*/ 2208 w 3056"/>
              <a:gd name="T27" fmla="*/ 864 h 1872"/>
              <a:gd name="T28" fmla="*/ 2064 w 3056"/>
              <a:gd name="T29" fmla="*/ 1200 h 1872"/>
              <a:gd name="T30" fmla="*/ 1872 w 3056"/>
              <a:gd name="T31" fmla="*/ 1440 h 1872"/>
              <a:gd name="T32" fmla="*/ 1776 w 3056"/>
              <a:gd name="T33" fmla="*/ 1392 h 1872"/>
              <a:gd name="T34" fmla="*/ 1728 w 3056"/>
              <a:gd name="T35" fmla="*/ 1248 h 1872"/>
              <a:gd name="T36" fmla="*/ 1920 w 3056"/>
              <a:gd name="T37" fmla="*/ 1008 h 1872"/>
              <a:gd name="T38" fmla="*/ 1632 w 3056"/>
              <a:gd name="T39" fmla="*/ 960 h 1872"/>
              <a:gd name="T40" fmla="*/ 1104 w 3056"/>
              <a:gd name="T41" fmla="*/ 1104 h 1872"/>
              <a:gd name="T42" fmla="*/ 960 w 3056"/>
              <a:gd name="T43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56" h="1872">
                <a:moveTo>
                  <a:pt x="0" y="288"/>
                </a:moveTo>
                <a:cubicBezTo>
                  <a:pt x="400" y="144"/>
                  <a:pt x="800" y="0"/>
                  <a:pt x="1008" y="0"/>
                </a:cubicBezTo>
                <a:cubicBezTo>
                  <a:pt x="1216" y="0"/>
                  <a:pt x="1336" y="120"/>
                  <a:pt x="1248" y="288"/>
                </a:cubicBezTo>
                <a:cubicBezTo>
                  <a:pt x="1160" y="456"/>
                  <a:pt x="576" y="856"/>
                  <a:pt x="480" y="1008"/>
                </a:cubicBezTo>
                <a:cubicBezTo>
                  <a:pt x="384" y="1160"/>
                  <a:pt x="592" y="1192"/>
                  <a:pt x="672" y="1200"/>
                </a:cubicBezTo>
                <a:cubicBezTo>
                  <a:pt x="752" y="1208"/>
                  <a:pt x="856" y="1160"/>
                  <a:pt x="960" y="1056"/>
                </a:cubicBezTo>
                <a:cubicBezTo>
                  <a:pt x="1064" y="952"/>
                  <a:pt x="1192" y="624"/>
                  <a:pt x="1296" y="576"/>
                </a:cubicBezTo>
                <a:cubicBezTo>
                  <a:pt x="1400" y="528"/>
                  <a:pt x="1480" y="736"/>
                  <a:pt x="1584" y="768"/>
                </a:cubicBezTo>
                <a:cubicBezTo>
                  <a:pt x="1688" y="800"/>
                  <a:pt x="1760" y="848"/>
                  <a:pt x="1920" y="768"/>
                </a:cubicBezTo>
                <a:cubicBezTo>
                  <a:pt x="2080" y="688"/>
                  <a:pt x="2416" y="360"/>
                  <a:pt x="2544" y="288"/>
                </a:cubicBezTo>
                <a:cubicBezTo>
                  <a:pt x="2672" y="216"/>
                  <a:pt x="2608" y="312"/>
                  <a:pt x="2688" y="336"/>
                </a:cubicBezTo>
                <a:cubicBezTo>
                  <a:pt x="2768" y="360"/>
                  <a:pt x="3056" y="368"/>
                  <a:pt x="3024" y="432"/>
                </a:cubicBezTo>
                <a:cubicBezTo>
                  <a:pt x="2992" y="496"/>
                  <a:pt x="2632" y="648"/>
                  <a:pt x="2496" y="720"/>
                </a:cubicBezTo>
                <a:cubicBezTo>
                  <a:pt x="2360" y="792"/>
                  <a:pt x="2280" y="784"/>
                  <a:pt x="2208" y="864"/>
                </a:cubicBezTo>
                <a:cubicBezTo>
                  <a:pt x="2136" y="944"/>
                  <a:pt x="2120" y="1104"/>
                  <a:pt x="2064" y="1200"/>
                </a:cubicBezTo>
                <a:cubicBezTo>
                  <a:pt x="2008" y="1296"/>
                  <a:pt x="1920" y="1408"/>
                  <a:pt x="1872" y="1440"/>
                </a:cubicBezTo>
                <a:cubicBezTo>
                  <a:pt x="1824" y="1472"/>
                  <a:pt x="1800" y="1424"/>
                  <a:pt x="1776" y="1392"/>
                </a:cubicBezTo>
                <a:cubicBezTo>
                  <a:pt x="1752" y="1360"/>
                  <a:pt x="1704" y="1312"/>
                  <a:pt x="1728" y="1248"/>
                </a:cubicBezTo>
                <a:cubicBezTo>
                  <a:pt x="1752" y="1184"/>
                  <a:pt x="1936" y="1056"/>
                  <a:pt x="1920" y="1008"/>
                </a:cubicBezTo>
                <a:cubicBezTo>
                  <a:pt x="1904" y="960"/>
                  <a:pt x="1768" y="944"/>
                  <a:pt x="1632" y="960"/>
                </a:cubicBezTo>
                <a:cubicBezTo>
                  <a:pt x="1496" y="976"/>
                  <a:pt x="1216" y="952"/>
                  <a:pt x="1104" y="1104"/>
                </a:cubicBezTo>
                <a:cubicBezTo>
                  <a:pt x="992" y="1256"/>
                  <a:pt x="984" y="1744"/>
                  <a:pt x="960" y="1872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000625" y="3585113"/>
            <a:ext cx="3342088" cy="939949"/>
          </a:xfrm>
          <a:prstGeom prst="wedgeRectCallout">
            <a:avLst>
              <a:gd name="adj1" fmla="val -49887"/>
              <a:gd name="adj2" fmla="val -98482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Linear functions </a:t>
            </a:r>
            <a:r>
              <a:rPr lang="en-US" sz="1600" dirty="0">
                <a:solidFill>
                  <a:srgbClr val="FF0000"/>
                </a:solidFill>
              </a:rPr>
              <a:t>are not </a:t>
            </a:r>
            <a:r>
              <a:rPr lang="en-US" sz="1600" dirty="0">
                <a:solidFill>
                  <a:schemeClr val="tx1"/>
                </a:solidFill>
              </a:rPr>
              <a:t>expressive enough to shatter </a:t>
            </a:r>
            <a:r>
              <a:rPr lang="en-US" sz="1600" dirty="0">
                <a:solidFill>
                  <a:srgbClr val="FF0000"/>
                </a:solidFill>
              </a:rPr>
              <a:t>13</a:t>
            </a:r>
            <a:r>
              <a:rPr lang="en-US" sz="1600" dirty="0">
                <a:solidFill>
                  <a:schemeClr val="tx1"/>
                </a:solidFill>
              </a:rPr>
              <a:t> points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DEBFD-A5BC-46B4-90AF-695E683558D2}"/>
              </a:ext>
            </a:extLst>
          </p:cNvPr>
          <p:cNvSpPr/>
          <p:nvPr/>
        </p:nvSpPr>
        <p:spPr>
          <a:xfrm>
            <a:off x="210737" y="3415723"/>
            <a:ext cx="3556789" cy="1169551"/>
          </a:xfrm>
          <a:prstGeom prst="rect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We say that a </a:t>
            </a:r>
            <a:r>
              <a:rPr lang="en-US" sz="1400" dirty="0">
                <a:solidFill>
                  <a:srgbClr val="0000FF"/>
                </a:solidFill>
              </a:rPr>
              <a:t>set S of examples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>
                <a:solidFill>
                  <a:srgbClr val="A50021"/>
                </a:solidFill>
              </a:rPr>
              <a:t>is shattered</a:t>
            </a:r>
            <a:r>
              <a:rPr lang="en-US" sz="1400" dirty="0">
                <a:solidFill>
                  <a:srgbClr val="000066"/>
                </a:solidFill>
              </a:rPr>
              <a:t> by a </a:t>
            </a:r>
            <a:r>
              <a:rPr lang="en-US" sz="1400" dirty="0">
                <a:solidFill>
                  <a:srgbClr val="0000FF"/>
                </a:solidFill>
              </a:rPr>
              <a:t>set of functions H</a:t>
            </a:r>
            <a:r>
              <a:rPr lang="en-US" sz="1400" dirty="0">
                <a:solidFill>
                  <a:srgbClr val="000066"/>
                </a:solidFill>
              </a:rPr>
              <a:t> if  </a:t>
            </a:r>
            <a:r>
              <a:rPr lang="en-US" sz="1400" dirty="0">
                <a:solidFill>
                  <a:srgbClr val="0000FF"/>
                </a:solidFill>
              </a:rPr>
              <a:t>for every partition</a:t>
            </a:r>
            <a:r>
              <a:rPr lang="en-US" sz="1400" dirty="0">
                <a:solidFill>
                  <a:srgbClr val="000066"/>
                </a:solidFill>
              </a:rPr>
              <a:t> of the examples in S into positive and negative examples </a:t>
            </a:r>
            <a:r>
              <a:rPr lang="en-US" sz="1400" dirty="0">
                <a:solidFill>
                  <a:srgbClr val="0000FF"/>
                </a:solidFill>
              </a:rPr>
              <a:t>there is a function</a:t>
            </a:r>
            <a:r>
              <a:rPr lang="en-US" sz="1400" dirty="0">
                <a:solidFill>
                  <a:srgbClr val="000066"/>
                </a:solidFill>
              </a:rPr>
              <a:t> in H that gives exactly these labels to the examples</a:t>
            </a:r>
          </a:p>
        </p:txBody>
      </p:sp>
    </p:spTree>
    <p:extLst>
      <p:ext uri="{BB962C8B-B14F-4D97-AF65-F5344CB8AC3E}">
        <p14:creationId xmlns:p14="http://schemas.microsoft.com/office/powerpoint/2010/main" val="41151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55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Shattering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BA9AC-FDAA-4C24-BE5D-8F9A4421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</a:rPr>
              <a:t>We say that a </a:t>
            </a:r>
            <a:r>
              <a:rPr lang="en-US" dirty="0">
                <a:solidFill>
                  <a:srgbClr val="0000FF"/>
                </a:solidFill>
              </a:rPr>
              <a:t>set S of examples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A50021"/>
                </a:solidFill>
              </a:rPr>
              <a:t>is shattered</a:t>
            </a:r>
            <a:r>
              <a:rPr lang="en-US" dirty="0">
                <a:solidFill>
                  <a:srgbClr val="000066"/>
                </a:solidFill>
              </a:rPr>
              <a:t> by a </a:t>
            </a:r>
            <a:r>
              <a:rPr lang="en-US" dirty="0">
                <a:solidFill>
                  <a:srgbClr val="0000FF"/>
                </a:solidFill>
              </a:rPr>
              <a:t>set of functions H</a:t>
            </a:r>
            <a:r>
              <a:rPr lang="en-US" dirty="0">
                <a:solidFill>
                  <a:srgbClr val="000066"/>
                </a:solidFill>
              </a:rPr>
              <a:t> if  </a:t>
            </a:r>
            <a:r>
              <a:rPr lang="en-US" dirty="0">
                <a:solidFill>
                  <a:srgbClr val="0000FF"/>
                </a:solidFill>
              </a:rPr>
              <a:t>for every partition</a:t>
            </a:r>
            <a:r>
              <a:rPr lang="en-US" dirty="0">
                <a:solidFill>
                  <a:srgbClr val="000066"/>
                </a:solidFill>
              </a:rPr>
              <a:t> of the examples in S into positive and negative examples </a:t>
            </a:r>
            <a:r>
              <a:rPr lang="en-US" dirty="0">
                <a:solidFill>
                  <a:srgbClr val="0000FF"/>
                </a:solidFill>
              </a:rPr>
              <a:t>there is a function</a:t>
            </a:r>
            <a:r>
              <a:rPr lang="en-US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    </a:t>
            </a:r>
            <a:r>
              <a:rPr lang="en-US" u="sng" dirty="0">
                <a:solidFill>
                  <a:srgbClr val="000066"/>
                </a:solidFill>
              </a:rPr>
              <a:t>(Intuition:  A rich set of functions shatters large sets of points)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64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59</a:t>
            </a:fld>
            <a:endParaRPr lang="en-US"/>
          </a:p>
        </p:txBody>
      </p:sp>
      <p:sp>
        <p:nvSpPr>
          <p:cNvPr id="665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D7E4B-EB1B-4050-81D4-E6582F0495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3" y="902368"/>
                <a:ext cx="8618285" cy="2401963"/>
              </a:xfrm>
            </p:spPr>
            <p:txBody>
              <a:bodyPr>
                <a:normAutofit fontScale="92500"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S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H</a:t>
                </a:r>
                <a:r>
                  <a:rPr lang="en-US" dirty="0">
                    <a:solidFill>
                      <a:srgbClr val="000066"/>
                    </a:solidFill>
                  </a:rPr>
                  <a:t> if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S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H that gives exactly these labels to the examples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(Intuition:  A rich set of functions shatters large sets of points)</a:t>
                </a:r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000066"/>
                    </a:solidFill>
                  </a:rPr>
                  <a:t>Left bounded intervals on the real axis: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for some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D7E4B-EB1B-4050-81D4-E6582F0495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8"/>
                <a:ext cx="8618285" cy="2401963"/>
              </a:xfrm>
              <a:blipFill>
                <a:blip r:embed="rId3"/>
                <a:stretch>
                  <a:fillRect l="-991" t="-2030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3567113" y="397822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8" name="Text Box 5"/>
          <p:cNvSpPr txBox="1">
            <a:spLocks noChangeArrowheads="1"/>
          </p:cNvSpPr>
          <p:nvPr/>
        </p:nvSpPr>
        <p:spPr bwMode="auto">
          <a:xfrm>
            <a:off x="3452813" y="4018706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3567113" y="3863925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0" name="Text Box 7"/>
              <p:cNvSpPr txBox="1">
                <a:spLocks noChangeArrowheads="1"/>
              </p:cNvSpPr>
              <p:nvPr/>
            </p:nvSpPr>
            <p:spPr bwMode="auto">
              <a:xfrm>
                <a:off x="4652963" y="3975844"/>
                <a:ext cx="3802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u="none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1800" b="1" u="non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57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2963" y="3975844"/>
                <a:ext cx="380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4767263" y="3863925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2" name="Text Box 9"/>
          <p:cNvSpPr txBox="1">
            <a:spLocks noChangeArrowheads="1"/>
          </p:cNvSpPr>
          <p:nvPr/>
        </p:nvSpPr>
        <p:spPr bwMode="auto">
          <a:xfrm>
            <a:off x="3624263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A50021"/>
                </a:solidFill>
              </a:rPr>
              <a:t>+</a:t>
            </a:r>
            <a:endParaRPr lang="en-US" sz="1800" b="1" u="none" dirty="0">
              <a:solidFill>
                <a:srgbClr val="0000FF"/>
              </a:solidFill>
            </a:endParaRPr>
          </a:p>
        </p:txBody>
      </p:sp>
      <p:sp>
        <p:nvSpPr>
          <p:cNvPr id="66573" name="Text Box 10"/>
          <p:cNvSpPr txBox="1">
            <a:spLocks noChangeArrowheads="1"/>
          </p:cNvSpPr>
          <p:nvPr/>
        </p:nvSpPr>
        <p:spPr bwMode="auto">
          <a:xfrm>
            <a:off x="3824288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A50021"/>
                </a:solidFill>
              </a:rPr>
              <a:t>+</a:t>
            </a:r>
            <a:endParaRPr lang="en-US" sz="1800" b="1" u="none" dirty="0">
              <a:solidFill>
                <a:srgbClr val="0000FF"/>
              </a:solidFill>
            </a:endParaRPr>
          </a:p>
        </p:txBody>
      </p:sp>
      <p:sp>
        <p:nvSpPr>
          <p:cNvPr id="66574" name="Text Box 11"/>
          <p:cNvSpPr txBox="1">
            <a:spLocks noChangeArrowheads="1"/>
          </p:cNvSpPr>
          <p:nvPr/>
        </p:nvSpPr>
        <p:spPr bwMode="auto">
          <a:xfrm>
            <a:off x="4024313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6575" name="Text Box 12"/>
          <p:cNvSpPr txBox="1">
            <a:spLocks noChangeArrowheads="1"/>
          </p:cNvSpPr>
          <p:nvPr/>
        </p:nvSpPr>
        <p:spPr bwMode="auto">
          <a:xfrm>
            <a:off x="4224338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6576" name="Text Box 13"/>
          <p:cNvSpPr txBox="1">
            <a:spLocks noChangeArrowheads="1"/>
          </p:cNvSpPr>
          <p:nvPr/>
        </p:nvSpPr>
        <p:spPr bwMode="auto">
          <a:xfrm>
            <a:off x="4424363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6577" name="Text Box 14"/>
          <p:cNvSpPr txBox="1">
            <a:spLocks noChangeArrowheads="1"/>
          </p:cNvSpPr>
          <p:nvPr/>
        </p:nvSpPr>
        <p:spPr bwMode="auto">
          <a:xfrm>
            <a:off x="5048251" y="366151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6578" name="Text Box 15"/>
          <p:cNvSpPr txBox="1">
            <a:spLocks noChangeArrowheads="1"/>
          </p:cNvSpPr>
          <p:nvPr/>
        </p:nvSpPr>
        <p:spPr bwMode="auto">
          <a:xfrm>
            <a:off x="4824413" y="366151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021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6" grpId="0" animBg="1"/>
      <p:bldP spid="66568" grpId="0"/>
      <p:bldP spid="340998" grpId="0" animBg="1"/>
      <p:bldP spid="66570" grpId="0"/>
      <p:bldP spid="341000" grpId="0" animBg="1"/>
      <p:bldP spid="66572" grpId="0"/>
      <p:bldP spid="66573" grpId="0"/>
      <p:bldP spid="66574" grpId="0"/>
      <p:bldP spid="66575" grpId="0"/>
      <p:bldP spid="66576" grpId="0"/>
      <p:bldP spid="66577" grpId="0"/>
      <p:bldP spid="665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Conjunctions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/>
                  <a:t>There is a hidden conjunction the learner (you) is to learn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How many examples are needed to learn it ?  How ?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Protocol I:  </a:t>
                </a:r>
              </a:p>
              <a:p>
                <a:pPr lvl="2">
                  <a:defRPr/>
                </a:pPr>
                <a:r>
                  <a:rPr lang="en-US" dirty="0"/>
                  <a:t>The learner proposes instances as queries to the teacher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Protocol II:  </a:t>
                </a:r>
              </a:p>
              <a:p>
                <a:pPr lvl="2">
                  <a:defRPr/>
                </a:pPr>
                <a:r>
                  <a:rPr lang="en-US" dirty="0"/>
                  <a:t>The teacher (who knows f) provides training examples 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Protocol III: </a:t>
                </a:r>
              </a:p>
              <a:p>
                <a:pPr lvl="2">
                  <a:defRPr/>
                </a:pPr>
                <a:r>
                  <a:rPr lang="en-US" dirty="0"/>
                  <a:t>Some random source (e.g., Nature) provides training examples; the Teacher (Nature) provides the labels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52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1AAB-15C6-4F52-9058-5CD7CC8A7F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S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H</a:t>
                </a:r>
                <a:r>
                  <a:rPr lang="en-US" dirty="0">
                    <a:solidFill>
                      <a:srgbClr val="000066"/>
                    </a:solidFill>
                  </a:rPr>
                  <a:t> if 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S into positive and negative examples  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H that gives exactly these labels to the examples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(Intuition:  A rich set of functions shatters large sets of points)</a:t>
                </a:r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000066"/>
                    </a:solidFill>
                  </a:rPr>
                  <a:t> Left bounded intervals on the real axis: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for some real number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Sets of</a:t>
                </a:r>
                <a:r>
                  <a:rPr lang="en-US" dirty="0">
                    <a:solidFill>
                      <a:srgbClr val="0000FF"/>
                    </a:solidFill>
                  </a:rPr>
                  <a:t> two</a:t>
                </a:r>
                <a:r>
                  <a:rPr lang="en-US" dirty="0">
                    <a:solidFill>
                      <a:srgbClr val="000066"/>
                    </a:solidFill>
                  </a:rPr>
                  <a:t> points cannot be shattered(we mean: given two points, you can label them in such a way that no concept in this class will be consistent with  their labeling)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1AAB-15C6-4F52-9058-5CD7CC8A7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815" t="-2247" b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60</a:t>
            </a:fld>
            <a:endParaRPr lang="en-US"/>
          </a:p>
        </p:txBody>
      </p:sp>
      <p:sp>
        <p:nvSpPr>
          <p:cNvPr id="67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1771650" y="3006328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1657350" y="3046809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>
            <a:off x="1771650" y="2892028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4" name="Text Box 7"/>
          <p:cNvSpPr txBox="1">
            <a:spLocks noChangeArrowheads="1"/>
          </p:cNvSpPr>
          <p:nvPr/>
        </p:nvSpPr>
        <p:spPr bwMode="auto">
          <a:xfrm>
            <a:off x="2857500" y="3003947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>
            <a:off x="2971800" y="2892028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6" name="Text Box 9"/>
          <p:cNvSpPr txBox="1">
            <a:spLocks noChangeArrowheads="1"/>
          </p:cNvSpPr>
          <p:nvPr/>
        </p:nvSpPr>
        <p:spPr bwMode="auto">
          <a:xfrm>
            <a:off x="1828800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597" name="Text Box 10"/>
          <p:cNvSpPr txBox="1">
            <a:spLocks noChangeArrowheads="1"/>
          </p:cNvSpPr>
          <p:nvPr/>
        </p:nvSpPr>
        <p:spPr bwMode="auto">
          <a:xfrm>
            <a:off x="2028825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598" name="Text Box 11"/>
          <p:cNvSpPr txBox="1">
            <a:spLocks noChangeArrowheads="1"/>
          </p:cNvSpPr>
          <p:nvPr/>
        </p:nvSpPr>
        <p:spPr bwMode="auto">
          <a:xfrm>
            <a:off x="2228850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599" name="Text Box 12"/>
          <p:cNvSpPr txBox="1">
            <a:spLocks noChangeArrowheads="1"/>
          </p:cNvSpPr>
          <p:nvPr/>
        </p:nvSpPr>
        <p:spPr bwMode="auto">
          <a:xfrm>
            <a:off x="2428875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00" name="Text Box 13"/>
          <p:cNvSpPr txBox="1">
            <a:spLocks noChangeArrowheads="1"/>
          </p:cNvSpPr>
          <p:nvPr/>
        </p:nvSpPr>
        <p:spPr bwMode="auto">
          <a:xfrm>
            <a:off x="2628900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01" name="Text Box 14"/>
          <p:cNvSpPr txBox="1">
            <a:spLocks noChangeArrowheads="1"/>
          </p:cNvSpPr>
          <p:nvPr/>
        </p:nvSpPr>
        <p:spPr bwMode="auto">
          <a:xfrm>
            <a:off x="3252788" y="2689622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02" name="Text Box 15"/>
          <p:cNvSpPr txBox="1">
            <a:spLocks noChangeArrowheads="1"/>
          </p:cNvSpPr>
          <p:nvPr/>
        </p:nvSpPr>
        <p:spPr bwMode="auto">
          <a:xfrm>
            <a:off x="3028950" y="2689622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8784" name="Line 16"/>
          <p:cNvSpPr>
            <a:spLocks noChangeShapeType="1"/>
          </p:cNvSpPr>
          <p:nvPr/>
        </p:nvSpPr>
        <p:spPr bwMode="auto">
          <a:xfrm>
            <a:off x="4831556" y="2977753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4" name="Text Box 17"/>
          <p:cNvSpPr txBox="1">
            <a:spLocks noChangeArrowheads="1"/>
          </p:cNvSpPr>
          <p:nvPr/>
        </p:nvSpPr>
        <p:spPr bwMode="auto">
          <a:xfrm>
            <a:off x="4717256" y="3018234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86" name="Line 18"/>
          <p:cNvSpPr>
            <a:spLocks noChangeShapeType="1"/>
          </p:cNvSpPr>
          <p:nvPr/>
        </p:nvSpPr>
        <p:spPr bwMode="auto">
          <a:xfrm>
            <a:off x="4831556" y="2863453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6" name="Text Box 19"/>
          <p:cNvSpPr txBox="1">
            <a:spLocks noChangeArrowheads="1"/>
          </p:cNvSpPr>
          <p:nvPr/>
        </p:nvSpPr>
        <p:spPr bwMode="auto">
          <a:xfrm>
            <a:off x="5917406" y="2975372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88" name="Line 20"/>
          <p:cNvSpPr>
            <a:spLocks noChangeShapeType="1"/>
          </p:cNvSpPr>
          <p:nvPr/>
        </p:nvSpPr>
        <p:spPr bwMode="auto">
          <a:xfrm>
            <a:off x="6031706" y="2863453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8" name="Text Box 21"/>
          <p:cNvSpPr txBox="1">
            <a:spLocks noChangeArrowheads="1"/>
          </p:cNvSpPr>
          <p:nvPr/>
        </p:nvSpPr>
        <p:spPr bwMode="auto">
          <a:xfrm>
            <a:off x="4888706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09" name="Text Box 22"/>
          <p:cNvSpPr txBox="1">
            <a:spLocks noChangeArrowheads="1"/>
          </p:cNvSpPr>
          <p:nvPr/>
        </p:nvSpPr>
        <p:spPr bwMode="auto">
          <a:xfrm>
            <a:off x="5088731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10" name="Text Box 23"/>
          <p:cNvSpPr txBox="1">
            <a:spLocks noChangeArrowheads="1"/>
          </p:cNvSpPr>
          <p:nvPr/>
        </p:nvSpPr>
        <p:spPr bwMode="auto">
          <a:xfrm>
            <a:off x="5288756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11" name="Text Box 24"/>
          <p:cNvSpPr txBox="1">
            <a:spLocks noChangeArrowheads="1"/>
          </p:cNvSpPr>
          <p:nvPr/>
        </p:nvSpPr>
        <p:spPr bwMode="auto">
          <a:xfrm>
            <a:off x="5488781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12" name="Text Box 25"/>
          <p:cNvSpPr txBox="1">
            <a:spLocks noChangeArrowheads="1"/>
          </p:cNvSpPr>
          <p:nvPr/>
        </p:nvSpPr>
        <p:spPr bwMode="auto">
          <a:xfrm>
            <a:off x="5688806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13" name="Text Box 26"/>
          <p:cNvSpPr txBox="1">
            <a:spLocks noChangeArrowheads="1"/>
          </p:cNvSpPr>
          <p:nvPr/>
        </p:nvSpPr>
        <p:spPr bwMode="auto">
          <a:xfrm>
            <a:off x="5314950" y="30039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4" name="Text Box 27"/>
          <p:cNvSpPr txBox="1">
            <a:spLocks noChangeArrowheads="1"/>
          </p:cNvSpPr>
          <p:nvPr/>
        </p:nvSpPr>
        <p:spPr bwMode="auto">
          <a:xfrm>
            <a:off x="6088856" y="26610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5" name="Text Box 28"/>
          <p:cNvSpPr txBox="1">
            <a:spLocks noChangeArrowheads="1"/>
          </p:cNvSpPr>
          <p:nvPr/>
        </p:nvSpPr>
        <p:spPr bwMode="auto">
          <a:xfrm>
            <a:off x="6224587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43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61</a:t>
            </a:fld>
            <a:endParaRPr lang="en-US"/>
          </a:p>
        </p:txBody>
      </p:sp>
      <p:sp>
        <p:nvSpPr>
          <p:cNvPr id="686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170ED-B698-4D5B-AAC4-B6F26965F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2457057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S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H</a:t>
                </a:r>
                <a:r>
                  <a:rPr lang="en-US" dirty="0">
                    <a:solidFill>
                      <a:srgbClr val="000066"/>
                    </a:solidFill>
                  </a:rPr>
                  <a:t> if 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S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H that gives exactly these labels to the examples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</a:t>
                </a:r>
                <a:r>
                  <a:rPr lang="en-US" u="sng" dirty="0">
                    <a:solidFill>
                      <a:srgbClr val="000066"/>
                    </a:solidFill>
                  </a:rPr>
                  <a:t>Intervals on the real axis</a:t>
                </a:r>
                <a:r>
                  <a:rPr lang="en-US" dirty="0">
                    <a:solidFill>
                      <a:srgbClr val="000066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],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for some real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170ED-B698-4D5B-AAC4-B6F26965F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457057"/>
              </a:xfrm>
              <a:blipFill>
                <a:blip r:embed="rId3"/>
                <a:stretch>
                  <a:fillRect l="-1185" t="-2233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3247034" y="4289186"/>
            <a:ext cx="2000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3475634" y="4329667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3589934" y="4174886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8" name="Text Box 7"/>
          <p:cNvSpPr txBox="1">
            <a:spLocks noChangeArrowheads="1"/>
          </p:cNvSpPr>
          <p:nvPr/>
        </p:nvSpPr>
        <p:spPr bwMode="auto">
          <a:xfrm>
            <a:off x="4675784" y="4286804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4790084" y="4174886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0" name="Text Box 9"/>
          <p:cNvSpPr txBox="1">
            <a:spLocks noChangeArrowheads="1"/>
          </p:cNvSpPr>
          <p:nvPr/>
        </p:nvSpPr>
        <p:spPr bwMode="auto">
          <a:xfrm>
            <a:off x="3647084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1" name="Text Box 10"/>
          <p:cNvSpPr txBox="1">
            <a:spLocks noChangeArrowheads="1"/>
          </p:cNvSpPr>
          <p:nvPr/>
        </p:nvSpPr>
        <p:spPr bwMode="auto">
          <a:xfrm>
            <a:off x="3847109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2" name="Text Box 11"/>
          <p:cNvSpPr txBox="1">
            <a:spLocks noChangeArrowheads="1"/>
          </p:cNvSpPr>
          <p:nvPr/>
        </p:nvSpPr>
        <p:spPr bwMode="auto">
          <a:xfrm>
            <a:off x="4047134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3" name="Text Box 12"/>
          <p:cNvSpPr txBox="1">
            <a:spLocks noChangeArrowheads="1"/>
          </p:cNvSpPr>
          <p:nvPr/>
        </p:nvSpPr>
        <p:spPr bwMode="auto">
          <a:xfrm>
            <a:off x="4247159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4447184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5071072" y="397247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6" name="Text Box 15"/>
          <p:cNvSpPr txBox="1">
            <a:spLocks noChangeArrowheads="1"/>
          </p:cNvSpPr>
          <p:nvPr/>
        </p:nvSpPr>
        <p:spPr bwMode="auto">
          <a:xfrm>
            <a:off x="4847234" y="397247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7" name="Text Box 29"/>
          <p:cNvSpPr txBox="1">
            <a:spLocks noChangeArrowheads="1"/>
          </p:cNvSpPr>
          <p:nvPr/>
        </p:nvSpPr>
        <p:spPr bwMode="auto">
          <a:xfrm>
            <a:off x="3330378" y="3943904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8" name="Text Box 30"/>
          <p:cNvSpPr txBox="1">
            <a:spLocks noChangeArrowheads="1"/>
          </p:cNvSpPr>
          <p:nvPr/>
        </p:nvSpPr>
        <p:spPr bwMode="auto">
          <a:xfrm>
            <a:off x="3189884" y="3943904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9827" name="AutoShape 35"/>
          <p:cNvSpPr>
            <a:spLocks noChangeArrowheads="1"/>
          </p:cNvSpPr>
          <p:nvPr/>
        </p:nvSpPr>
        <p:spPr bwMode="auto">
          <a:xfrm>
            <a:off x="1647814" y="2472359"/>
            <a:ext cx="5597812" cy="380172"/>
          </a:xfrm>
          <a:prstGeom prst="wedgeRoundRectCallout">
            <a:avLst>
              <a:gd name="adj1" fmla="val -46417"/>
              <a:gd name="adj2" fmla="val 69792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"/>
              </a:rPr>
              <a:t>This is the set of functions (concept class) considered here</a:t>
            </a:r>
          </a:p>
        </p:txBody>
      </p:sp>
    </p:spTree>
    <p:extLst>
      <p:ext uri="{BB962C8B-B14F-4D97-AF65-F5344CB8AC3E}">
        <p14:creationId xmlns:p14="http://schemas.microsoft.com/office/powerpoint/2010/main" val="31604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62</a:t>
            </a:fld>
            <a:endParaRPr lang="en-US"/>
          </a:p>
        </p:txBody>
      </p:sp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1D393-C0A6-4B97-9743-25A7E988DE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S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H</a:t>
                </a:r>
                <a:r>
                  <a:rPr lang="en-US" dirty="0">
                    <a:solidFill>
                      <a:srgbClr val="000066"/>
                    </a:solidFill>
                  </a:rPr>
                  <a:t> if 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S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H that gives exactly these labels to the examples </a:t>
                </a:r>
              </a:p>
              <a:p>
                <a:pPr>
                  <a:buFontTx/>
                  <a:buChar char="•"/>
                </a:pPr>
                <a:r>
                  <a:rPr lang="en-US" u="sng" dirty="0">
                    <a:solidFill>
                      <a:srgbClr val="000066"/>
                    </a:solidFill>
                  </a:rPr>
                  <a:t>Intervals on the real axis</a:t>
                </a:r>
                <a:r>
                  <a:rPr lang="en-US" dirty="0">
                    <a:solidFill>
                      <a:srgbClr val="000066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],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for some real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All sets of one or two points can be shattered but sets of </a:t>
                </a:r>
                <a:r>
                  <a:rPr lang="en-US" dirty="0">
                    <a:solidFill>
                      <a:srgbClr val="0000FF"/>
                    </a:solidFill>
                  </a:rPr>
                  <a:t>three</a:t>
                </a:r>
                <a:r>
                  <a:rPr lang="en-US" dirty="0">
                    <a:solidFill>
                      <a:srgbClr val="000066"/>
                    </a:solidFill>
                  </a:rPr>
                  <a:t> points cannot be shattered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1D393-C0A6-4B97-9743-25A7E988DE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1428750" y="3002756"/>
            <a:ext cx="2000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0" name="Text Box 5"/>
          <p:cNvSpPr txBox="1">
            <a:spLocks noChangeArrowheads="1"/>
          </p:cNvSpPr>
          <p:nvPr/>
        </p:nvSpPr>
        <p:spPr bwMode="auto">
          <a:xfrm>
            <a:off x="1657350" y="3007519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>
            <a:off x="1771650" y="2888456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2" name="Text Box 7"/>
          <p:cNvSpPr txBox="1">
            <a:spLocks noChangeArrowheads="1"/>
          </p:cNvSpPr>
          <p:nvPr/>
        </p:nvSpPr>
        <p:spPr bwMode="auto">
          <a:xfrm>
            <a:off x="2857500" y="300751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2971800" y="2888456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4" name="Text Box 9"/>
          <p:cNvSpPr txBox="1">
            <a:spLocks noChangeArrowheads="1"/>
          </p:cNvSpPr>
          <p:nvPr/>
        </p:nvSpPr>
        <p:spPr bwMode="auto">
          <a:xfrm>
            <a:off x="1828800" y="2686050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45" name="Text Box 10"/>
          <p:cNvSpPr txBox="1">
            <a:spLocks noChangeArrowheads="1"/>
          </p:cNvSpPr>
          <p:nvPr/>
        </p:nvSpPr>
        <p:spPr bwMode="auto">
          <a:xfrm>
            <a:off x="2028825" y="2686050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46" name="Text Box 11"/>
          <p:cNvSpPr txBox="1">
            <a:spLocks noChangeArrowheads="1"/>
          </p:cNvSpPr>
          <p:nvPr/>
        </p:nvSpPr>
        <p:spPr bwMode="auto">
          <a:xfrm>
            <a:off x="2228850" y="2686050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47" name="Text Box 12"/>
          <p:cNvSpPr txBox="1">
            <a:spLocks noChangeArrowheads="1"/>
          </p:cNvSpPr>
          <p:nvPr/>
        </p:nvSpPr>
        <p:spPr bwMode="auto">
          <a:xfrm>
            <a:off x="2428875" y="2686050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48" name="Text Box 13"/>
          <p:cNvSpPr txBox="1">
            <a:spLocks noChangeArrowheads="1"/>
          </p:cNvSpPr>
          <p:nvPr/>
        </p:nvSpPr>
        <p:spPr bwMode="auto">
          <a:xfrm>
            <a:off x="2628900" y="2686050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49" name="Text Box 14"/>
          <p:cNvSpPr txBox="1">
            <a:spLocks noChangeArrowheads="1"/>
          </p:cNvSpPr>
          <p:nvPr/>
        </p:nvSpPr>
        <p:spPr bwMode="auto">
          <a:xfrm>
            <a:off x="3252788" y="2686050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50" name="Text Box 15"/>
          <p:cNvSpPr txBox="1">
            <a:spLocks noChangeArrowheads="1"/>
          </p:cNvSpPr>
          <p:nvPr/>
        </p:nvSpPr>
        <p:spPr bwMode="auto">
          <a:xfrm>
            <a:off x="3028950" y="2686050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4400551" y="2974181"/>
            <a:ext cx="20883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2" name="Text Box 17"/>
          <p:cNvSpPr txBox="1">
            <a:spLocks noChangeArrowheads="1"/>
          </p:cNvSpPr>
          <p:nvPr/>
        </p:nvSpPr>
        <p:spPr bwMode="auto">
          <a:xfrm>
            <a:off x="4717256" y="3007519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4831556" y="2859881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4" name="Text Box 19"/>
          <p:cNvSpPr txBox="1">
            <a:spLocks noChangeArrowheads="1"/>
          </p:cNvSpPr>
          <p:nvPr/>
        </p:nvSpPr>
        <p:spPr bwMode="auto">
          <a:xfrm>
            <a:off x="5917406" y="300751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6031706" y="2859881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6" name="Text Box 21"/>
          <p:cNvSpPr txBox="1">
            <a:spLocks noChangeArrowheads="1"/>
          </p:cNvSpPr>
          <p:nvPr/>
        </p:nvSpPr>
        <p:spPr bwMode="auto">
          <a:xfrm>
            <a:off x="4888706" y="2657475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57" name="Text Box 22"/>
          <p:cNvSpPr txBox="1">
            <a:spLocks noChangeArrowheads="1"/>
          </p:cNvSpPr>
          <p:nvPr/>
        </p:nvSpPr>
        <p:spPr bwMode="auto">
          <a:xfrm>
            <a:off x="5088731" y="2657475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58" name="Text Box 23"/>
          <p:cNvSpPr txBox="1">
            <a:spLocks noChangeArrowheads="1"/>
          </p:cNvSpPr>
          <p:nvPr/>
        </p:nvSpPr>
        <p:spPr bwMode="auto">
          <a:xfrm>
            <a:off x="5288756" y="2657475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59" name="Text Box 24"/>
          <p:cNvSpPr txBox="1">
            <a:spLocks noChangeArrowheads="1"/>
          </p:cNvSpPr>
          <p:nvPr/>
        </p:nvSpPr>
        <p:spPr bwMode="auto">
          <a:xfrm>
            <a:off x="5488781" y="2657475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60" name="Text Box 25"/>
          <p:cNvSpPr txBox="1">
            <a:spLocks noChangeArrowheads="1"/>
          </p:cNvSpPr>
          <p:nvPr/>
        </p:nvSpPr>
        <p:spPr bwMode="auto">
          <a:xfrm>
            <a:off x="5688806" y="2657475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61" name="Text Box 26"/>
          <p:cNvSpPr txBox="1">
            <a:spLocks noChangeArrowheads="1"/>
          </p:cNvSpPr>
          <p:nvPr/>
        </p:nvSpPr>
        <p:spPr bwMode="auto">
          <a:xfrm>
            <a:off x="5314950" y="3000375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2" name="Text Box 27"/>
          <p:cNvSpPr txBox="1">
            <a:spLocks noChangeArrowheads="1"/>
          </p:cNvSpPr>
          <p:nvPr/>
        </p:nvSpPr>
        <p:spPr bwMode="auto">
          <a:xfrm>
            <a:off x="6088856" y="2657475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3" name="Text Box 28"/>
          <p:cNvSpPr txBox="1">
            <a:spLocks noChangeArrowheads="1"/>
          </p:cNvSpPr>
          <p:nvPr/>
        </p:nvSpPr>
        <p:spPr bwMode="auto">
          <a:xfrm>
            <a:off x="6224587" y="3000375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64" name="Text Box 29"/>
          <p:cNvSpPr txBox="1">
            <a:spLocks noChangeArrowheads="1"/>
          </p:cNvSpPr>
          <p:nvPr/>
        </p:nvSpPr>
        <p:spPr bwMode="auto">
          <a:xfrm>
            <a:off x="1512094" y="2657475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5" name="Text Box 30"/>
          <p:cNvSpPr txBox="1">
            <a:spLocks noChangeArrowheads="1"/>
          </p:cNvSpPr>
          <p:nvPr/>
        </p:nvSpPr>
        <p:spPr bwMode="auto">
          <a:xfrm>
            <a:off x="1371600" y="2657475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6" name="Text Box 31"/>
          <p:cNvSpPr txBox="1">
            <a:spLocks noChangeArrowheads="1"/>
          </p:cNvSpPr>
          <p:nvPr/>
        </p:nvSpPr>
        <p:spPr bwMode="auto">
          <a:xfrm>
            <a:off x="4541044" y="2657475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7" name="Text Box 32"/>
          <p:cNvSpPr txBox="1">
            <a:spLocks noChangeArrowheads="1"/>
          </p:cNvSpPr>
          <p:nvPr/>
        </p:nvSpPr>
        <p:spPr bwMode="auto">
          <a:xfrm>
            <a:off x="4400550" y="2657475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8" name="Text Box 33"/>
          <p:cNvSpPr txBox="1">
            <a:spLocks noChangeArrowheads="1"/>
          </p:cNvSpPr>
          <p:nvPr/>
        </p:nvSpPr>
        <p:spPr bwMode="auto">
          <a:xfrm>
            <a:off x="4400550" y="3000375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7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63</a:t>
            </a:fld>
            <a:endParaRPr lang="en-US"/>
          </a:p>
        </p:txBody>
      </p:sp>
      <p:sp>
        <p:nvSpPr>
          <p:cNvPr id="706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BD1C0-567B-4804-A19F-097246E88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2375431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if 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that gives exactly these labels to the examples</a:t>
                </a:r>
              </a:p>
              <a:p>
                <a:pPr>
                  <a:buFontTx/>
                  <a:buChar char="•"/>
                </a:pPr>
                <a:r>
                  <a:rPr lang="en-US" u="sng" dirty="0">
                    <a:solidFill>
                      <a:srgbClr val="000066"/>
                    </a:solidFill>
                  </a:rPr>
                  <a:t>Half-spaces in the plane: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BD1C0-567B-4804-A19F-097246E88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375431"/>
              </a:xfrm>
              <a:blipFill>
                <a:blip r:embed="rId3"/>
                <a:stretch>
                  <a:fillRect l="-1185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3486150" y="4468187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4" name="Text Box 21"/>
          <p:cNvSpPr txBox="1">
            <a:spLocks noChangeArrowheads="1"/>
          </p:cNvSpPr>
          <p:nvPr/>
        </p:nvSpPr>
        <p:spPr bwMode="auto">
          <a:xfrm>
            <a:off x="3657600" y="370856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0665" name="Text Box 27"/>
          <p:cNvSpPr txBox="1">
            <a:spLocks noChangeArrowheads="1"/>
          </p:cNvSpPr>
          <p:nvPr/>
        </p:nvSpPr>
        <p:spPr bwMode="auto">
          <a:xfrm>
            <a:off x="4972050" y="382286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V="1">
            <a:off x="3486150" y="3310900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 flipV="1">
            <a:off x="3086100" y="3596650"/>
            <a:ext cx="17145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8" name="Text Box 32"/>
          <p:cNvSpPr txBox="1">
            <a:spLocks noChangeArrowheads="1"/>
          </p:cNvSpPr>
          <p:nvPr/>
        </p:nvSpPr>
        <p:spPr bwMode="auto">
          <a:xfrm>
            <a:off x="4629150" y="388001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4343400" y="393716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0" name="Text Box 34"/>
          <p:cNvSpPr txBox="1">
            <a:spLocks noChangeArrowheads="1"/>
          </p:cNvSpPr>
          <p:nvPr/>
        </p:nvSpPr>
        <p:spPr bwMode="auto">
          <a:xfrm>
            <a:off x="4343400" y="410861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1" name="Text Box 35"/>
          <p:cNvSpPr txBox="1">
            <a:spLocks noChangeArrowheads="1"/>
          </p:cNvSpPr>
          <p:nvPr/>
        </p:nvSpPr>
        <p:spPr bwMode="auto">
          <a:xfrm>
            <a:off x="4114800" y="359426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0672" name="Text Box 36"/>
          <p:cNvSpPr txBox="1">
            <a:spLocks noChangeArrowheads="1"/>
          </p:cNvSpPr>
          <p:nvPr/>
        </p:nvSpPr>
        <p:spPr bwMode="auto">
          <a:xfrm>
            <a:off x="4343400" y="34228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0673" name="Text Box 37"/>
          <p:cNvSpPr txBox="1">
            <a:spLocks noChangeArrowheads="1"/>
          </p:cNvSpPr>
          <p:nvPr/>
        </p:nvSpPr>
        <p:spPr bwMode="auto">
          <a:xfrm>
            <a:off x="3257550" y="41086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3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64</a:t>
            </a:fld>
            <a:endParaRPr lang="en-US"/>
          </a:p>
        </p:txBody>
      </p:sp>
      <p:sp>
        <p:nvSpPr>
          <p:cNvPr id="716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73EC0-B572-484B-A91E-0C62DA5E76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if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that gives exactly these labels to the examples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u="sng" dirty="0">
                    <a:solidFill>
                      <a:srgbClr val="000066"/>
                    </a:solidFill>
                  </a:rPr>
                  <a:t>Half-spaces in the plane:</a:t>
                </a: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sets of one, two or three points can be shattered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but there is </a:t>
                </a:r>
                <a:r>
                  <a:rPr lang="en-US" dirty="0">
                    <a:solidFill>
                      <a:srgbClr val="0000FF"/>
                    </a:solidFill>
                  </a:rPr>
                  <a:t>no</a:t>
                </a:r>
                <a:r>
                  <a:rPr lang="en-US" dirty="0">
                    <a:solidFill>
                      <a:srgbClr val="000066"/>
                    </a:solidFill>
                  </a:rPr>
                  <a:t> set of  </a:t>
                </a:r>
                <a:r>
                  <a:rPr lang="en-US" dirty="0">
                    <a:solidFill>
                      <a:srgbClr val="0000FF"/>
                    </a:solidFill>
                  </a:rPr>
                  <a:t>four</a:t>
                </a:r>
                <a:r>
                  <a:rPr lang="en-US" dirty="0">
                    <a:solidFill>
                      <a:srgbClr val="000066"/>
                    </a:solidFill>
                  </a:rPr>
                  <a:t> points that can be shattered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73EC0-B572-484B-A91E-0C62DA5E7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 r="-296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1771650" y="3440906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8" name="Text Box 5"/>
          <p:cNvSpPr txBox="1">
            <a:spLocks noChangeArrowheads="1"/>
          </p:cNvSpPr>
          <p:nvPr/>
        </p:nvSpPr>
        <p:spPr bwMode="auto">
          <a:xfrm>
            <a:off x="1943100" y="268128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1689" name="Text Box 6"/>
          <p:cNvSpPr txBox="1">
            <a:spLocks noChangeArrowheads="1"/>
          </p:cNvSpPr>
          <p:nvPr/>
        </p:nvSpPr>
        <p:spPr bwMode="auto">
          <a:xfrm>
            <a:off x="3257550" y="279558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 flipV="1">
            <a:off x="1771650" y="2283619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 flipV="1">
            <a:off x="1371600" y="2569369"/>
            <a:ext cx="17145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2" name="Text Box 9"/>
          <p:cNvSpPr txBox="1">
            <a:spLocks noChangeArrowheads="1"/>
          </p:cNvSpPr>
          <p:nvPr/>
        </p:nvSpPr>
        <p:spPr bwMode="auto">
          <a:xfrm>
            <a:off x="2914650" y="285273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3" name="Text Box 10"/>
          <p:cNvSpPr txBox="1">
            <a:spLocks noChangeArrowheads="1"/>
          </p:cNvSpPr>
          <p:nvPr/>
        </p:nvSpPr>
        <p:spPr bwMode="auto">
          <a:xfrm>
            <a:off x="2628900" y="290988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4" name="Text Box 11"/>
          <p:cNvSpPr txBox="1">
            <a:spLocks noChangeArrowheads="1"/>
          </p:cNvSpPr>
          <p:nvPr/>
        </p:nvSpPr>
        <p:spPr bwMode="auto">
          <a:xfrm>
            <a:off x="2628900" y="308133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5" name="Text Box 12"/>
          <p:cNvSpPr txBox="1">
            <a:spLocks noChangeArrowheads="1"/>
          </p:cNvSpPr>
          <p:nvPr/>
        </p:nvSpPr>
        <p:spPr bwMode="auto">
          <a:xfrm>
            <a:off x="2400300" y="256698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1696" name="Text Box 13"/>
          <p:cNvSpPr txBox="1">
            <a:spLocks noChangeArrowheads="1"/>
          </p:cNvSpPr>
          <p:nvPr/>
        </p:nvSpPr>
        <p:spPr bwMode="auto">
          <a:xfrm>
            <a:off x="2628900" y="239553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1697" name="Text Box 14"/>
          <p:cNvSpPr txBox="1">
            <a:spLocks noChangeArrowheads="1"/>
          </p:cNvSpPr>
          <p:nvPr/>
        </p:nvSpPr>
        <p:spPr bwMode="auto">
          <a:xfrm>
            <a:off x="1543050" y="308133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5112544" y="3440906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9" name="Text Box 16"/>
          <p:cNvSpPr txBox="1">
            <a:spLocks noChangeArrowheads="1"/>
          </p:cNvSpPr>
          <p:nvPr/>
        </p:nvSpPr>
        <p:spPr bwMode="auto">
          <a:xfrm>
            <a:off x="5283994" y="268128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 flipV="1">
            <a:off x="5112544" y="2283619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906" name="Line 18"/>
          <p:cNvSpPr>
            <a:spLocks noChangeShapeType="1"/>
          </p:cNvSpPr>
          <p:nvPr/>
        </p:nvSpPr>
        <p:spPr bwMode="auto">
          <a:xfrm flipV="1">
            <a:off x="4712494" y="2569369"/>
            <a:ext cx="17145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2" name="Text Box 19"/>
          <p:cNvSpPr txBox="1">
            <a:spLocks noChangeArrowheads="1"/>
          </p:cNvSpPr>
          <p:nvPr/>
        </p:nvSpPr>
        <p:spPr bwMode="auto">
          <a:xfrm>
            <a:off x="6084094" y="268128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3" name="Text Box 20"/>
          <p:cNvSpPr txBox="1">
            <a:spLocks noChangeArrowheads="1"/>
          </p:cNvSpPr>
          <p:nvPr/>
        </p:nvSpPr>
        <p:spPr bwMode="auto">
          <a:xfrm>
            <a:off x="5314950" y="313848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4" name="Text Box 21"/>
          <p:cNvSpPr txBox="1">
            <a:spLocks noChangeArrowheads="1"/>
          </p:cNvSpPr>
          <p:nvPr/>
        </p:nvSpPr>
        <p:spPr bwMode="auto">
          <a:xfrm>
            <a:off x="5772150" y="319563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293910" name="AutoShape 22"/>
          <p:cNvSpPr>
            <a:spLocks noChangeArrowheads="1"/>
          </p:cNvSpPr>
          <p:nvPr/>
        </p:nvSpPr>
        <p:spPr bwMode="auto">
          <a:xfrm>
            <a:off x="7349291" y="2106058"/>
            <a:ext cx="1459706" cy="1889124"/>
          </a:xfrm>
          <a:prstGeom prst="wedgeRoundRectCallout">
            <a:avLst>
              <a:gd name="adj1" fmla="val -70063"/>
              <a:gd name="adj2" fmla="val 3645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1. If the 4 points form a convex polygon… (if not?)</a:t>
            </a:r>
          </a:p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 If one point is inside  the convex hull defined by the other three…</a:t>
            </a:r>
          </a:p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(if not?)</a:t>
            </a: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3512344" y="3092277"/>
            <a:ext cx="1143000" cy="514350"/>
          </a:xfrm>
          <a:prstGeom prst="wedgeRoundRectCallout">
            <a:avLst>
              <a:gd name="adj1" fmla="val -70365"/>
              <a:gd name="adj2" fmla="val 12352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sets of three points?</a:t>
            </a:r>
          </a:p>
        </p:txBody>
      </p:sp>
    </p:spTree>
    <p:extLst>
      <p:ext uri="{BB962C8B-B14F-4D97-AF65-F5344CB8AC3E}">
        <p14:creationId xmlns:p14="http://schemas.microsoft.com/office/powerpoint/2010/main" val="37558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10" grpId="0" animBg="1"/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65</a:t>
            </a:fld>
            <a:endParaRPr lang="en-US"/>
          </a:p>
        </p:txBody>
      </p:sp>
      <p:sp>
        <p:nvSpPr>
          <p:cNvPr id="72706" name="Title 4"/>
          <p:cNvSpPr>
            <a:spLocks noGrp="1"/>
          </p:cNvSpPr>
          <p:nvPr>
            <p:ph type="title"/>
          </p:nvPr>
        </p:nvSpPr>
        <p:spPr>
          <a:xfrm>
            <a:off x="303172" y="15485"/>
            <a:ext cx="8229600" cy="693605"/>
          </a:xfrm>
        </p:spPr>
        <p:txBody>
          <a:bodyPr/>
          <a:lstStyle/>
          <a:p>
            <a:pPr eaLnBrk="1" hangingPunct="1"/>
            <a:r>
              <a:rPr lang="en-US" dirty="0"/>
              <a:t>VC Dimension: 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0BC8D-B494-4A20-A3FA-DFF20A868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An unbiased hypothesis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shatters</a:t>
                </a:r>
                <a:r>
                  <a:rPr lang="en-US" dirty="0">
                    <a:solidFill>
                      <a:srgbClr val="000066"/>
                    </a:solidFill>
                  </a:rPr>
                  <a:t> the entire instance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 err="1">
                    <a:solidFill>
                      <a:srgbClr val="000066"/>
                    </a:solidFill>
                  </a:rPr>
                  <a:t>i.e</a:t>
                </a:r>
                <a:r>
                  <a:rPr lang="en-US" dirty="0">
                    <a:solidFill>
                      <a:srgbClr val="000066"/>
                    </a:solidFill>
                  </a:rPr>
                  <a:t>,  it is able to induce every possible partition on the set of all possible instances. 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The larger the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that can be shattered, the more expressive a hypothesis space is, i.e., the less biased.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0BC8D-B494-4A20-A3FA-DFF20A868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85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5248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66</a:t>
            </a:fld>
            <a:endParaRPr lang="en-US"/>
          </a:p>
        </p:txBody>
      </p:sp>
      <p:sp>
        <p:nvSpPr>
          <p:cNvPr id="737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VC Dimension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3EBCC-9D06-4273-AE07-12760A019E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if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that gives exactly these labels to the examples</a:t>
                </a: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The </a:t>
                </a:r>
                <a:r>
                  <a:rPr lang="en-US" dirty="0">
                    <a:solidFill>
                      <a:srgbClr val="A50021"/>
                    </a:solidFill>
                  </a:rPr>
                  <a:t>VC dimension</a:t>
                </a:r>
                <a:r>
                  <a:rPr lang="en-US" dirty="0">
                    <a:solidFill>
                      <a:srgbClr val="000066"/>
                    </a:solidFill>
                  </a:rPr>
                  <a:t> of hypothesis space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over instance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is the size of  the </a:t>
                </a:r>
                <a:r>
                  <a:rPr lang="en-US" dirty="0">
                    <a:solidFill>
                      <a:srgbClr val="0000FF"/>
                    </a:solidFill>
                  </a:rPr>
                  <a:t>largest finite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that is shattered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</a:t>
                </a:r>
                <a:r>
                  <a:rPr lang="en-US" dirty="0">
                    <a:solidFill>
                      <a:srgbClr val="000066"/>
                    </a:solidFill>
                  </a:rPr>
                  <a:t> 	</a:t>
                </a:r>
                <a:r>
                  <a:rPr lang="en-US" dirty="0">
                    <a:solidFill>
                      <a:srgbClr val="FF0000"/>
                    </a:solidFill>
                  </a:rPr>
                  <a:t>Two steps to proving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:</a:t>
                </a: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 If  </a:t>
                </a:r>
                <a:r>
                  <a:rPr lang="en-US" dirty="0">
                    <a:solidFill>
                      <a:srgbClr val="0000FF"/>
                    </a:solidFill>
                  </a:rPr>
                  <a:t>there exists</a:t>
                </a:r>
                <a:r>
                  <a:rPr lang="en-US" dirty="0">
                    <a:solidFill>
                      <a:srgbClr val="000066"/>
                    </a:solidFill>
                  </a:rPr>
                  <a:t> a subset of size </a:t>
                </a:r>
                <a:r>
                  <a:rPr lang="en-US" dirty="0">
                    <a:solidFill>
                      <a:srgbClr val="0000FF"/>
                    </a:solidFill>
                  </a:rPr>
                  <a:t>d</a:t>
                </a:r>
                <a:r>
                  <a:rPr lang="en-US" dirty="0">
                    <a:solidFill>
                      <a:srgbClr val="000066"/>
                    </a:solidFill>
                  </a:rPr>
                  <a:t> that can be shattered,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 If </a:t>
                </a:r>
                <a:r>
                  <a:rPr lang="en-US" dirty="0">
                    <a:solidFill>
                      <a:srgbClr val="FF0000"/>
                    </a:solidFill>
                  </a:rPr>
                  <a:t>no subset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can be shattered</a:t>
                </a:r>
                <a:r>
                  <a:rPr lang="en-US" dirty="0">
                    <a:solidFill>
                      <a:srgbClr val="000066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	VC(Half intervals) = 1                        (</a:t>
                </a:r>
                <a:r>
                  <a:rPr lang="en-US" dirty="0">
                    <a:solidFill>
                      <a:srgbClr val="0000FF"/>
                    </a:solidFill>
                  </a:rPr>
                  <a:t>no</a:t>
                </a:r>
                <a:r>
                  <a:rPr lang="en-US" dirty="0">
                    <a:solidFill>
                      <a:srgbClr val="000066"/>
                    </a:solidFill>
                  </a:rPr>
                  <a:t> subset of size </a:t>
                </a:r>
                <a:r>
                  <a:rPr lang="en-US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66"/>
                    </a:solidFill>
                  </a:rPr>
                  <a:t> can be shattered)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	VC(Intervals) = 2                                (</a:t>
                </a:r>
                <a:r>
                  <a:rPr lang="en-US" dirty="0">
                    <a:solidFill>
                      <a:srgbClr val="0000FF"/>
                    </a:solidFill>
                  </a:rPr>
                  <a:t>no</a:t>
                </a:r>
                <a:r>
                  <a:rPr lang="en-US" dirty="0">
                    <a:solidFill>
                      <a:srgbClr val="000066"/>
                    </a:solidFill>
                  </a:rPr>
                  <a:t> subset of size </a:t>
                </a:r>
                <a:r>
                  <a:rPr lang="en-US" dirty="0">
                    <a:solidFill>
                      <a:srgbClr val="0000FF"/>
                    </a:solidFill>
                  </a:rPr>
                  <a:t>3</a:t>
                </a:r>
                <a:r>
                  <a:rPr lang="en-US" dirty="0">
                    <a:solidFill>
                      <a:srgbClr val="000066"/>
                    </a:solidFill>
                  </a:rPr>
                  <a:t> can be shattered)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	VC(Half-spaces in the plane) = 3    (</a:t>
                </a:r>
                <a:r>
                  <a:rPr lang="en-US" dirty="0">
                    <a:solidFill>
                      <a:srgbClr val="0000FF"/>
                    </a:solidFill>
                  </a:rPr>
                  <a:t>no</a:t>
                </a:r>
                <a:r>
                  <a:rPr lang="en-US" dirty="0">
                    <a:solidFill>
                      <a:srgbClr val="000066"/>
                    </a:solidFill>
                  </a:rPr>
                  <a:t> subset of size </a:t>
                </a:r>
                <a:r>
                  <a:rPr lang="en-US" dirty="0">
                    <a:solidFill>
                      <a:srgbClr val="0000FF"/>
                    </a:solidFill>
                  </a:rPr>
                  <a:t>4</a:t>
                </a:r>
                <a:r>
                  <a:rPr lang="en-US" dirty="0">
                    <a:solidFill>
                      <a:srgbClr val="000066"/>
                    </a:solidFill>
                  </a:rPr>
                  <a:t> can be shattered)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3EBCC-9D06-4273-AE07-12760A019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2314" r="-815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5803854" y="2473924"/>
            <a:ext cx="3101605" cy="273844"/>
          </a:xfrm>
          <a:prstGeom prst="wedgeRoundRectCallout">
            <a:avLst>
              <a:gd name="adj1" fmla="val -142829"/>
              <a:gd name="adj2" fmla="val -70538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Even if only one subset of this size does it!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828800" y="4620815"/>
            <a:ext cx="2571750" cy="228600"/>
          </a:xfrm>
          <a:prstGeom prst="wedgeRoundRectCallout">
            <a:avLst>
              <a:gd name="adj1" fmla="val -6902"/>
              <a:gd name="adj2" fmla="val -133629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Some are shattered, but some are not</a:t>
            </a:r>
          </a:p>
        </p:txBody>
      </p:sp>
    </p:spTree>
    <p:extLst>
      <p:ext uri="{BB962C8B-B14F-4D97-AF65-F5344CB8AC3E}">
        <p14:creationId xmlns:p14="http://schemas.microsoft.com/office/powerpoint/2010/main" val="28066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67</a:t>
            </a:fld>
            <a:endParaRPr lang="en-US"/>
          </a:p>
        </p:txBody>
      </p:sp>
      <p:sp>
        <p:nvSpPr>
          <p:cNvPr id="7475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Sample Complexity &amp; VC Dimension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F7EC9-6D8B-4F4B-8028-1DCD141AC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152" y="858645"/>
                <a:ext cx="8229600" cy="3690798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sz="2900" dirty="0">
                    <a:solidFill>
                      <a:srgbClr val="000066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9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9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00" dirty="0">
                    <a:solidFill>
                      <a:srgbClr val="000066"/>
                    </a:solidFill>
                  </a:rPr>
                  <a:t>as a measure of expressiveness we have an </a:t>
                </a:r>
                <a:r>
                  <a:rPr lang="en-US" sz="2900" dirty="0">
                    <a:solidFill>
                      <a:srgbClr val="0000FF"/>
                    </a:solidFill>
                  </a:rPr>
                  <a:t>Occam algorithm</a:t>
                </a:r>
                <a:r>
                  <a:rPr lang="en-US" sz="2900" dirty="0">
                    <a:solidFill>
                      <a:srgbClr val="000066"/>
                    </a:solidFill>
                  </a:rPr>
                  <a:t> for </a:t>
                </a:r>
                <a:r>
                  <a:rPr lang="en-US" sz="2900" dirty="0">
                    <a:solidFill>
                      <a:srgbClr val="0000FF"/>
                    </a:solidFill>
                  </a:rPr>
                  <a:t>infinite</a:t>
                </a:r>
                <a:r>
                  <a:rPr lang="en-US" sz="2900" dirty="0">
                    <a:solidFill>
                      <a:srgbClr val="000066"/>
                    </a:solidFill>
                  </a:rPr>
                  <a:t> hypothesis spaces.</a:t>
                </a: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Given a sample 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examples, find some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𝜖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that is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consistent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with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examples</a:t>
                </a:r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     If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{8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+4 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     Then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(1 −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,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has error less than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. (that is,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is polynomial we have a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PAC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learning algorithm; to be efficient, we need to produce the hypothesis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efficiently. 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  <a:p>
                <a:pPr>
                  <a:buFontTx/>
                  <a:buChar char="•"/>
                </a:pPr>
                <a:r>
                  <a:rPr lang="en-US" sz="2900" dirty="0">
                    <a:solidFill>
                      <a:srgbClr val="000066"/>
                    </a:solidFill>
                    <a:sym typeface="Symbol" pitchFamily="18" charset="2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Assume that H shatters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 examples.</a:t>
                </a:r>
              </a:p>
              <a:p>
                <a:pPr>
                  <a:buFontTx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 Notice that to shatter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 examples it must be that: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&gt;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, 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≥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𝑉𝐶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𝐻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F7EC9-6D8B-4F4B-8028-1DCD141AC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58645"/>
                <a:ext cx="8229600" cy="3690798"/>
              </a:xfrm>
              <a:blipFill>
                <a:blip r:embed="rId3"/>
                <a:stretch>
                  <a:fillRect l="-66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4963583" y="1807633"/>
            <a:ext cx="971550" cy="628650"/>
          </a:xfrm>
          <a:prstGeom prst="wedgeRoundRectCallout">
            <a:avLst>
              <a:gd name="adj1" fmla="val -255953"/>
              <a:gd name="adj2" fmla="val -10002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if H is finite?</a:t>
            </a:r>
          </a:p>
        </p:txBody>
      </p:sp>
    </p:spTree>
    <p:extLst>
      <p:ext uri="{BB962C8B-B14F-4D97-AF65-F5344CB8AC3E}">
        <p14:creationId xmlns:p14="http://schemas.microsoft.com/office/powerpoint/2010/main" val="14517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57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B5A5F-189D-47F0-BD3D-1C8ADA837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Consider axis parallel rectangles in the real plane</a:t>
            </a:r>
          </a:p>
          <a:p>
            <a:r>
              <a:rPr lang="en-US"/>
              <a:t> Can we PAC learn it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600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F8CF-D3CB-4934-A4DF-AECA94E6D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10221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Consider axis parallel rectangles in the real plane</a:t>
            </a:r>
          </a:p>
          <a:p>
            <a:r>
              <a:rPr lang="en-US" dirty="0"/>
              <a:t> Can we PAC learn it ? </a:t>
            </a:r>
          </a:p>
          <a:p>
            <a:pPr marL="457200" lvl="1" indent="0">
              <a:buNone/>
            </a:pPr>
            <a:r>
              <a:rPr lang="en-US" dirty="0"/>
              <a:t>(1) What is the VC dimension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3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26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Conjunctions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Protocol I:  </a:t>
                </a:r>
                <a:r>
                  <a:rPr lang="en-US" dirty="0"/>
                  <a:t>The learner proposes instances as queries to the teacher</a:t>
                </a:r>
              </a:p>
              <a:p>
                <a:r>
                  <a:rPr lang="en-US" dirty="0"/>
                  <a:t>Since we know we are after a </a:t>
                </a:r>
                <a:r>
                  <a:rPr lang="en-US" dirty="0">
                    <a:solidFill>
                      <a:schemeClr val="accent1"/>
                    </a:solidFill>
                  </a:rPr>
                  <a:t>monotone conjunction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1,1,1,…,1,0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,?&gt;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(conclusion: Yes)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99</m:t>
                        </m:r>
                      </m:sub>
                    </m:sSub>
                  </m:oMath>
                </a14:m>
                <a:r>
                  <a:rPr lang="en-US" dirty="0"/>
                  <a:t> in?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1,1,…,1,0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,?&gt;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(conclusion: No)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,?&gt;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(conclusion: No)</a:t>
                </a:r>
              </a:p>
              <a:p>
                <a:endParaRPr lang="en-US" dirty="0"/>
              </a:p>
              <a:p>
                <a:r>
                  <a:rPr lang="en-US" dirty="0"/>
                  <a:t>A straight forward algorithm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queries, and will produce as a result the hidden conjunction (exactly).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24485" y="4141846"/>
            <a:ext cx="25910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What happens here if the conjunction </a:t>
            </a:r>
          </a:p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is not known to be monotone?</a:t>
            </a:r>
          </a:p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If we know of a positive example,</a:t>
            </a:r>
          </a:p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the same algorithm works. </a:t>
            </a:r>
          </a:p>
        </p:txBody>
      </p:sp>
    </p:spTree>
    <p:extLst>
      <p:ext uri="{BB962C8B-B14F-4D97-AF65-F5344CB8AC3E}">
        <p14:creationId xmlns:p14="http://schemas.microsoft.com/office/powerpoint/2010/main" val="2034278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78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9043D-C8AC-4620-BA15-E4B9E49D87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 Consider axis parallel rectangles in the real plane</a:t>
                </a:r>
              </a:p>
              <a:p>
                <a:r>
                  <a:rPr lang="en-US" dirty="0"/>
                  <a:t> Can we PAC learn it ?</a:t>
                </a:r>
              </a:p>
              <a:p>
                <a:pPr marL="457200" lvl="1" indent="0">
                  <a:buNone/>
                </a:pPr>
                <a:r>
                  <a:rPr lang="en-US" dirty="0"/>
                  <a:t>(1) What is the VC dimension ?</a:t>
                </a:r>
              </a:p>
              <a:p>
                <a:r>
                  <a:rPr lang="en-US" dirty="0"/>
                  <a:t> Some four instance can be shattered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(need to consider here 16 different rectangles)  Shows that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9043D-C8AC-4620-BA15-E4B9E49D8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9013" name="Line 5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5" name="Oval 7"/>
          <p:cNvSpPr>
            <a:spLocks noChangeArrowheads="1"/>
          </p:cNvSpPr>
          <p:nvPr/>
        </p:nvSpPr>
        <p:spPr bwMode="auto">
          <a:xfrm>
            <a:off x="2571750" y="289202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6" name="Oval 8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7" name="Oval 9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nimBg="1"/>
      <p:bldP spid="299014" grpId="0" animBg="1"/>
      <p:bldP spid="299015" grpId="0" animBg="1"/>
      <p:bldP spid="299016" grpId="0" animBg="1"/>
      <p:bldP spid="299017" grpId="0" animBg="1"/>
      <p:bldP spid="2990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88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0823E-0AFE-4E8C-919A-7FD68728C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 Consider axis parallel rectangles in the real plane</a:t>
                </a:r>
              </a:p>
              <a:p>
                <a:r>
                  <a:rPr lang="en-US" dirty="0"/>
                  <a:t> Can we PAC learn it ? </a:t>
                </a:r>
              </a:p>
              <a:p>
                <a:pPr marL="457200" lvl="1" indent="0">
                  <a:buNone/>
                </a:pPr>
                <a:r>
                  <a:rPr lang="en-US" dirty="0"/>
                  <a:t>(1) What is the VC dimension ?</a:t>
                </a:r>
              </a:p>
              <a:p>
                <a:r>
                  <a:rPr lang="en-US" dirty="0"/>
                  <a:t> Some four instance can be shattered          and some cannot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(need to consider here 16 different rectangles)</a:t>
                </a:r>
              </a:p>
              <a:p>
                <a:r>
                  <a:rPr lang="en-US" dirty="0"/>
                  <a:t>Shows that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0823E-0AFE-4E8C-919A-7FD68728C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 b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108" name="Line 4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2571750" y="289202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2" name="Oval 8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>
            <a:off x="53149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V="1">
            <a:off x="53149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6" name="Oval 12"/>
          <p:cNvSpPr>
            <a:spLocks noChangeArrowheads="1"/>
          </p:cNvSpPr>
          <p:nvPr/>
        </p:nvSpPr>
        <p:spPr bwMode="auto">
          <a:xfrm>
            <a:off x="5886450" y="26062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7" name="Oval 13"/>
          <p:cNvSpPr>
            <a:spLocks noChangeArrowheads="1"/>
          </p:cNvSpPr>
          <p:nvPr/>
        </p:nvSpPr>
        <p:spPr bwMode="auto">
          <a:xfrm>
            <a:off x="58864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8" name="Oval 14"/>
          <p:cNvSpPr>
            <a:spLocks noChangeArrowheads="1"/>
          </p:cNvSpPr>
          <p:nvPr/>
        </p:nvSpPr>
        <p:spPr bwMode="auto">
          <a:xfrm>
            <a:off x="65151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9" name="Oval 15"/>
          <p:cNvSpPr>
            <a:spLocks noChangeArrowheads="1"/>
          </p:cNvSpPr>
          <p:nvPr/>
        </p:nvSpPr>
        <p:spPr bwMode="auto">
          <a:xfrm>
            <a:off x="6172200" y="28348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972175" y="2625328"/>
            <a:ext cx="5429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2417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98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C9103-22EB-4C39-86CF-E6C64025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5314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Consider axis parallel rectangles in the real plan</a:t>
            </a:r>
          </a:p>
          <a:p>
            <a:r>
              <a:rPr lang="en-US" dirty="0"/>
              <a:t> Can we PAC learn it ?</a:t>
            </a:r>
          </a:p>
          <a:p>
            <a:pPr marL="457200" lvl="1" indent="0">
              <a:buNone/>
            </a:pPr>
            <a:r>
              <a:rPr lang="en-US" dirty="0"/>
              <a:t>(1) What is the VC dimension ?</a:t>
            </a:r>
          </a:p>
          <a:p>
            <a:r>
              <a:rPr lang="en-US" dirty="0"/>
              <a:t>But, no five instances can be shattered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2571750" y="26062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6" name="Oval 8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5" name="Oval 17"/>
          <p:cNvSpPr>
            <a:spLocks noChangeArrowheads="1"/>
          </p:cNvSpPr>
          <p:nvPr/>
        </p:nvSpPr>
        <p:spPr bwMode="auto">
          <a:xfrm>
            <a:off x="2686050" y="29491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2257425" y="2625328"/>
            <a:ext cx="7429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39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808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24092-9DFB-4A6E-89F5-818E7B15C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 Consider axis parallel rectangles in the real plan</a:t>
                </a:r>
              </a:p>
              <a:p>
                <a:r>
                  <a:rPr lang="en-US" dirty="0"/>
                  <a:t> Can we PAC learn it ? </a:t>
                </a:r>
              </a:p>
              <a:p>
                <a:pPr marL="457200" lvl="1" indent="0">
                  <a:buNone/>
                </a:pPr>
                <a:r>
                  <a:rPr lang="en-US" dirty="0"/>
                  <a:t>(1) What is the VC dimension ?</a:t>
                </a:r>
              </a:p>
              <a:p>
                <a:r>
                  <a:rPr lang="en-US" dirty="0"/>
                  <a:t> But, no five instances can be shattered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There can be at most 4 distinct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extreme points (smallest or largest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along some dimension) and these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cannot be included (labeled +)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without including the 5th point.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. As far as sample complexity, this guarantees PAC learnability.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24092-9DFB-4A6E-89F5-818E7B15C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 r="-1333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2571750" y="26062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2" name="Oval 10"/>
          <p:cNvSpPr>
            <a:spLocks noChangeArrowheads="1"/>
          </p:cNvSpPr>
          <p:nvPr/>
        </p:nvSpPr>
        <p:spPr bwMode="auto">
          <a:xfrm>
            <a:off x="2686050" y="29491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2257425" y="2625328"/>
            <a:ext cx="7429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0223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819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DF65-A719-4052-AE19-B2474DF1D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Consider axis parallel rectangles in the real plan</a:t>
            </a:r>
          </a:p>
          <a:p>
            <a:r>
              <a:rPr lang="en-US" dirty="0"/>
              <a:t> Can we PAC learn it ?   </a:t>
            </a:r>
          </a:p>
          <a:p>
            <a:pPr marL="457200" lvl="1" indent="0">
              <a:buNone/>
            </a:pPr>
            <a:r>
              <a:rPr lang="en-US" dirty="0"/>
              <a:t>(1) What is the VC dimension ?</a:t>
            </a:r>
          </a:p>
          <a:p>
            <a:pPr marL="457200" lvl="1" indent="0">
              <a:buNone/>
            </a:pPr>
            <a:r>
              <a:rPr lang="en-US" dirty="0"/>
              <a:t>(2) Can we give an efficient algorithm ? </a:t>
            </a:r>
          </a:p>
          <a:p>
            <a:endParaRPr lang="en-US" dirty="0"/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3314700" y="4343401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 flipV="1">
            <a:off x="3314700" y="3186113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3886200" y="34718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3543300" y="39290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4" name="Oval 8"/>
          <p:cNvSpPr>
            <a:spLocks noChangeArrowheads="1"/>
          </p:cNvSpPr>
          <p:nvPr/>
        </p:nvSpPr>
        <p:spPr bwMode="auto">
          <a:xfrm>
            <a:off x="4286250" y="39290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3886200" y="41576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6" name="Oval 10"/>
          <p:cNvSpPr>
            <a:spLocks noChangeArrowheads="1"/>
          </p:cNvSpPr>
          <p:nvPr/>
        </p:nvSpPr>
        <p:spPr bwMode="auto">
          <a:xfrm>
            <a:off x="3371850" y="3757613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3571875" y="3500438"/>
            <a:ext cx="7429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8" name="Oval 12"/>
          <p:cNvSpPr>
            <a:spLocks noChangeArrowheads="1"/>
          </p:cNvSpPr>
          <p:nvPr/>
        </p:nvSpPr>
        <p:spPr bwMode="auto">
          <a:xfrm>
            <a:off x="3429000" y="3300413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9" name="Oval 13"/>
          <p:cNvSpPr>
            <a:spLocks noChangeArrowheads="1"/>
          </p:cNvSpPr>
          <p:nvPr/>
        </p:nvSpPr>
        <p:spPr bwMode="auto">
          <a:xfrm>
            <a:off x="4514850" y="3529013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0" name="Oval 14"/>
          <p:cNvSpPr>
            <a:spLocks noChangeArrowheads="1"/>
          </p:cNvSpPr>
          <p:nvPr/>
        </p:nvSpPr>
        <p:spPr bwMode="auto">
          <a:xfrm>
            <a:off x="3714750" y="37004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4306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DB06B-C382-4303-9092-FE5B4823E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axis parallel rectangles in the real plan</a:t>
            </a:r>
          </a:p>
          <a:p>
            <a:r>
              <a:rPr lang="en-US" dirty="0"/>
              <a:t> Can we PAC learn it ? </a:t>
            </a:r>
          </a:p>
          <a:p>
            <a:pPr marL="457200" lvl="1" indent="0">
              <a:buNone/>
            </a:pPr>
            <a:r>
              <a:rPr lang="en-US" dirty="0"/>
              <a:t>(1) What is the VC dimension ?</a:t>
            </a:r>
          </a:p>
          <a:p>
            <a:pPr marL="457200" lvl="1" indent="0">
              <a:buNone/>
            </a:pPr>
            <a:r>
              <a:rPr lang="en-US" dirty="0"/>
              <a:t>(2) Can we give an efficient algorithm 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Find the smallest rectangle that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contains the positive examples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(necessarily, it will not contain any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negative example, and the hypothesis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is consistent.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Axis parallel rectangles are efficiently PAC learnable.</a:t>
            </a:r>
          </a:p>
          <a:p>
            <a:endParaRPr lang="en-US" dirty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7" name="Line 5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2571750" y="26062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2057400" y="2892028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2257425" y="2634853"/>
            <a:ext cx="7429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2114550" y="2434828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3200400" y="2663428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2400300" y="28348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790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76</a:t>
            </a:fld>
            <a:endParaRPr lang="en-US"/>
          </a:p>
        </p:txBody>
      </p:sp>
      <p:sp>
        <p:nvSpPr>
          <p:cNvPr id="839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 Complexity 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91962-89EF-4FFA-BF67-C20A3843F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There is also a general lower bound on the minimum number of examples necessary  for PAC leaning in the general case.</a:t>
                </a: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Consider any concept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, any learner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and small enough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.  </a:t>
                </a:r>
                <a:r>
                  <a:rPr lang="en-US" dirty="0">
                    <a:solidFill>
                      <a:srgbClr val="000066"/>
                    </a:solidFill>
                  </a:rPr>
                  <a:t>Then, there exists 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 and a target function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 such that 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observes less than   </a:t>
                </a:r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/32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	examples, then with probability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outputs a hypothesis having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𝑒𝑟𝑟𝑜𝑟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&gt;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Ignoring constant factors, the lower bound is the same as the upper bound, except for the extra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𝑙𝑜𝑔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𝜀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factor in the upper bound.</a:t>
                </a:r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91962-89EF-4FFA-BF67-C20A3843F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2314" b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2790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77</a:t>
            </a:fld>
            <a:endParaRPr lang="en-US"/>
          </a:p>
        </p:txBody>
      </p:sp>
      <p:sp>
        <p:nvSpPr>
          <p:cNvPr id="849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The </a:t>
                </a:r>
                <a:r>
                  <a:rPr lang="en-US" sz="1600" dirty="0">
                    <a:solidFill>
                      <a:srgbClr val="0000FF"/>
                    </a:solidFill>
                  </a:rPr>
                  <a:t>PAC framework </a:t>
                </a:r>
                <a:r>
                  <a:rPr lang="en-US" sz="1600" dirty="0"/>
                  <a:t>provides a reasonable model for theoretically analyzing the effectiveness of learning algorithms. </a:t>
                </a:r>
              </a:p>
              <a:p>
                <a:r>
                  <a:rPr lang="en-US" sz="1600" dirty="0"/>
                  <a:t>The </a:t>
                </a:r>
                <a:r>
                  <a:rPr lang="en-US" sz="1600" dirty="0">
                    <a:solidFill>
                      <a:srgbClr val="0000FF"/>
                    </a:solidFill>
                  </a:rPr>
                  <a:t>sample complexity </a:t>
                </a:r>
                <a:r>
                  <a:rPr lang="en-US" sz="1600" dirty="0"/>
                  <a:t>for any consistent learner using the hypothesis space,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, can be determined from a measure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’s expressiveness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|, 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600" dirty="0">
                  <a:solidFill>
                    <a:srgbClr val="0000FF"/>
                  </a:solidFill>
                </a:endParaRPr>
              </a:p>
              <a:p>
                <a:r>
                  <a:rPr lang="en-US" sz="1600" dirty="0"/>
                  <a:t>If the sample complexity is tractable, then the </a:t>
                </a:r>
                <a:r>
                  <a:rPr lang="en-US" sz="1600" dirty="0">
                    <a:solidFill>
                      <a:srgbClr val="0000FF"/>
                    </a:solidFill>
                  </a:rPr>
                  <a:t>computational complexity </a:t>
                </a:r>
                <a:r>
                  <a:rPr lang="en-US" sz="1600" dirty="0"/>
                  <a:t>of  finding a consistent hypothesis governs the complexity of the problem.</a:t>
                </a:r>
                <a:endParaRPr lang="en-US" sz="1600" dirty="0">
                  <a:sym typeface="Symbol" pitchFamily="18" charset="2"/>
                </a:endParaRPr>
              </a:p>
              <a:p>
                <a:r>
                  <a:rPr lang="en-US" sz="1600" dirty="0">
                    <a:sym typeface="Symbol" pitchFamily="18" charset="2"/>
                  </a:rPr>
                  <a:t>Sample complexity bounds given here are far from being tight, but separate  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learnable classes </a:t>
                </a:r>
                <a:r>
                  <a:rPr lang="en-US" sz="1600" dirty="0">
                    <a:sym typeface="Symbol" pitchFamily="18" charset="2"/>
                  </a:rPr>
                  <a:t>from 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non-learnable classes </a:t>
                </a:r>
                <a:r>
                  <a:rPr lang="en-US" sz="1600" dirty="0">
                    <a:sym typeface="Symbol" pitchFamily="18" charset="2"/>
                  </a:rPr>
                  <a:t>(and show what’s important). They also guide us to try and use smaller hypothesis spaces.</a:t>
                </a:r>
              </a:p>
              <a:p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Computational complexity </a:t>
                </a:r>
                <a:r>
                  <a:rPr lang="en-US" sz="1600" dirty="0">
                    <a:sym typeface="Symbol" pitchFamily="18" charset="2"/>
                  </a:rPr>
                  <a:t>results exhibit cases where information theoretic learning is feasible, but finding good hypothesis is intractable. </a:t>
                </a:r>
              </a:p>
              <a:p>
                <a:r>
                  <a:rPr lang="en-US" sz="1600" dirty="0">
                    <a:sym typeface="Symbol" pitchFamily="18" charset="2"/>
                  </a:rPr>
                  <a:t>The theoretical framework allows for a concrete analysis of the 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complexity of learning </a:t>
                </a:r>
                <a:r>
                  <a:rPr lang="en-US" sz="1600" dirty="0">
                    <a:sym typeface="Symbol" pitchFamily="18" charset="2"/>
                  </a:rPr>
                  <a:t>as a function of various assumptions (e.g., relevant variables)   </a:t>
                </a: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296" t="-48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951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860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Conclusions (2)</a:t>
            </a:r>
            <a:endParaRPr lang="en-US" dirty="0"/>
          </a:p>
        </p:txBody>
      </p:sp>
      <p:sp>
        <p:nvSpPr>
          <p:cNvPr id="86019" name="Content Placeholder 5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40704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Many additional models have been studied as extensions of the basic one:      </a:t>
            </a:r>
          </a:p>
          <a:p>
            <a:pPr lvl="1"/>
            <a:r>
              <a:rPr lang="en-US" dirty="0"/>
              <a:t>    Learning with noisy data</a:t>
            </a:r>
          </a:p>
          <a:p>
            <a:pPr lvl="1"/>
            <a:r>
              <a:rPr lang="en-US" dirty="0"/>
              <a:t>    Learning under specific distributions</a:t>
            </a:r>
          </a:p>
          <a:p>
            <a:pPr lvl="1"/>
            <a:r>
              <a:rPr lang="en-US" dirty="0"/>
              <a:t>    Learning probabilistic representations</a:t>
            </a:r>
          </a:p>
          <a:p>
            <a:pPr lvl="1"/>
            <a:r>
              <a:rPr lang="en-US" dirty="0"/>
              <a:t>    Learning neural networks</a:t>
            </a:r>
          </a:p>
          <a:p>
            <a:pPr lvl="1"/>
            <a:r>
              <a:rPr lang="en-US" dirty="0"/>
              <a:t>    Learning finite automata</a:t>
            </a:r>
          </a:p>
          <a:p>
            <a:pPr lvl="1"/>
            <a:r>
              <a:rPr lang="en-US" dirty="0"/>
              <a:t>    Active Learning; Learning with Queries</a:t>
            </a:r>
          </a:p>
          <a:p>
            <a:pPr lvl="1"/>
            <a:r>
              <a:rPr lang="en-US" dirty="0"/>
              <a:t>    Models of Teaching</a:t>
            </a:r>
          </a:p>
          <a:p>
            <a:r>
              <a:rPr lang="en-US" dirty="0"/>
              <a:t>An important extension: PAC-Bayesians theory. </a:t>
            </a:r>
          </a:p>
          <a:p>
            <a:pPr lvl="1"/>
            <a:r>
              <a:rPr lang="en-US" dirty="0"/>
              <a:t>In addition to the Distribution Free assumption of PAC, makes also an assumption of a prior distribution over the hypothesis the learner can choose from. </a:t>
            </a:r>
          </a:p>
        </p:txBody>
      </p:sp>
    </p:spTree>
    <p:extLst>
      <p:ext uri="{BB962C8B-B14F-4D97-AF65-F5344CB8AC3E}">
        <p14:creationId xmlns:p14="http://schemas.microsoft.com/office/powerpoint/2010/main" val="18371802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Conclusions (3)</a:t>
            </a:r>
            <a:endParaRPr lang="en-US" dirty="0"/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Theoretical results shed light on important issues such as the importance of  the bias (</a:t>
            </a:r>
            <a:r>
              <a:rPr lang="en-US" u="sng" dirty="0"/>
              <a:t>representation</a:t>
            </a:r>
            <a:r>
              <a:rPr lang="en-US" dirty="0"/>
              <a:t>), sample and computational complexity,  importance of interaction, etc.</a:t>
            </a:r>
          </a:p>
          <a:p>
            <a:r>
              <a:rPr lang="en-US" dirty="0"/>
              <a:t>Bounds </a:t>
            </a:r>
            <a:r>
              <a:rPr lang="en-US" u="sng" dirty="0"/>
              <a:t>guide model selection</a:t>
            </a:r>
            <a:r>
              <a:rPr lang="en-US" dirty="0"/>
              <a:t> even when not practical. </a:t>
            </a:r>
          </a:p>
          <a:p>
            <a:r>
              <a:rPr lang="en-US" dirty="0"/>
              <a:t>A lot of recent work is on </a:t>
            </a:r>
            <a:r>
              <a:rPr lang="en-US" u="sng" dirty="0"/>
              <a:t>data dependent </a:t>
            </a:r>
            <a:r>
              <a:rPr lang="en-US" dirty="0"/>
              <a:t>bounds.   </a:t>
            </a:r>
          </a:p>
          <a:p>
            <a:r>
              <a:rPr lang="en-US" dirty="0"/>
              <a:t>The impact COLT has had on practical learning system in the last few years has been very significant: </a:t>
            </a:r>
          </a:p>
          <a:p>
            <a:pPr lvl="1"/>
            <a:r>
              <a:rPr lang="en-US" dirty="0"/>
              <a:t>SVMs; </a:t>
            </a:r>
          </a:p>
          <a:p>
            <a:pPr lvl="1"/>
            <a:r>
              <a:rPr lang="en-US" dirty="0"/>
              <a:t>Winnow (Sparsity), </a:t>
            </a:r>
          </a:p>
          <a:p>
            <a:pPr lvl="1"/>
            <a:r>
              <a:rPr lang="en-US" dirty="0"/>
              <a:t>Boosting</a:t>
            </a:r>
          </a:p>
          <a:p>
            <a:pPr lvl="1"/>
            <a:r>
              <a:rPr lang="en-US" dirty="0">
                <a:sym typeface="Symbol" pitchFamily="18" charset="2"/>
              </a:rPr>
              <a:t>Regularization</a:t>
            </a:r>
          </a:p>
        </p:txBody>
      </p:sp>
    </p:spTree>
    <p:extLst>
      <p:ext uri="{BB962C8B-B14F-4D97-AF65-F5344CB8AC3E}">
        <p14:creationId xmlns:p14="http://schemas.microsoft.com/office/powerpoint/2010/main" val="24829531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2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Conjunctions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29600" cy="3719327"/>
              </a:xfrm>
            </p:spPr>
            <p:txBody>
              <a:bodyPr>
                <a:normAutofit fontScale="92500" lnSpcReduction="20000"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chemeClr val="accent3"/>
                    </a:solidFill>
                  </a:rPr>
                  <a:t>Protocol II:  </a:t>
                </a:r>
                <a:r>
                  <a:rPr lang="en-US" dirty="0"/>
                  <a:t>The teacher (who knows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) provides training examples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0,1,1,1,1,0,…,0,1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,1&gt;</m:t>
                    </m:r>
                  </m:oMath>
                </a14:m>
                <a:r>
                  <a:rPr lang="en-US" dirty="0"/>
                  <a:t> </a:t>
                </a:r>
                <a:r>
                  <a:rPr lang="en-US" sz="1350" dirty="0"/>
                  <a:t>(We learned a superset of the good variables)</a:t>
                </a:r>
              </a:p>
              <a:p>
                <a:pPr eaLnBrk="1" hangingPunct="1">
                  <a:defRPr/>
                </a:pPr>
                <a:r>
                  <a:rPr lang="en-US" dirty="0"/>
                  <a:t>To show you that all these variables are required…</a:t>
                </a:r>
              </a:p>
              <a:p>
                <a:pPr marL="457200" lvl="1" indent="0" eaLnBrk="1" hangingPunct="1">
                  <a:buNone/>
                  <a:defRPr/>
                </a:pPr>
                <a:r>
                  <a:rPr lang="en-US" dirty="0"/>
                  <a:t>&lt;(0,0,1,1,1,0,…,0,1), 0&gt;  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457200" lvl="1" indent="0" eaLnBrk="1" hangingPunct="1">
                  <a:buNone/>
                  <a:defRPr/>
                </a:pPr>
                <a:endParaRPr lang="en-US" dirty="0"/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&lt;(0,1,0,1,1,0,…,0,1), 0&gt;  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57200" lvl="1" indent="0" eaLnBrk="1" hangingPunct="1">
                  <a:buNone/>
                  <a:defRPr/>
                </a:pPr>
                <a:r>
                  <a:rPr lang="en-US" dirty="0"/>
                  <a:t>…..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&lt;(0,1,1,1,1,0,…,0,0), 0&gt;  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defRPr/>
                </a:pPr>
                <a:r>
                  <a:rPr lang="en-US" dirty="0"/>
                  <a:t>A straight forward algorithm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e>
                      <m:sub/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examples to produce the hidden conjunction (exactly).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719327"/>
              </a:xfrm>
              <a:blipFill>
                <a:blip r:embed="rId3"/>
                <a:stretch>
                  <a:fillRect l="-889" t="-278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975860" y="2216426"/>
            <a:ext cx="237909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Modeling Teaching is tricky</a:t>
            </a:r>
          </a:p>
          <a:p>
            <a:endParaRPr lang="en-US" sz="135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3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approach to explaining Learning</a:t>
            </a:r>
            <a:endParaRPr lang="en-US" dirty="0"/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No Distributional Assumption</a:t>
            </a:r>
          </a:p>
          <a:p>
            <a:r>
              <a:rPr lang="en-US"/>
              <a:t>Training Distribution is the same as the Test Distribution</a:t>
            </a:r>
          </a:p>
          <a:p>
            <a:r>
              <a:rPr lang="en-US"/>
              <a:t>IID Assumption is the basis for theoretical support </a:t>
            </a:r>
          </a:p>
          <a:p>
            <a:pPr lvl="1"/>
            <a:r>
              <a:rPr lang="en-US"/>
              <a:t>Relaxations have been studied  </a:t>
            </a:r>
          </a:p>
          <a:p>
            <a:r>
              <a:rPr lang="en-US"/>
              <a:t>Generalization bounds depend on this view and affect model selection.  </a:t>
            </a:r>
          </a:p>
          <a:p>
            <a:r>
              <a:rPr lang="en-US"/>
              <a:t>As presented, the VC dimension is a combinatorial parameter that is associated with a class of functions. </a:t>
            </a:r>
          </a:p>
          <a:p>
            <a:r>
              <a:rPr lang="en-US"/>
              <a:t>Next we see that this notion can be refined to depend on a given data set, and this way directly affect the hypothesis chosen for this data set.  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65732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Conjunctions 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Protocol III:  </a:t>
                </a:r>
                <a:r>
                  <a:rPr lang="en-US" dirty="0"/>
                  <a:t>Some random source (e.g., Nature) provides training examples</a:t>
                </a:r>
              </a:p>
              <a:p>
                <a:r>
                  <a:rPr lang="en-US" dirty="0"/>
                  <a:t>Teacher (Nature) provides the labels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1,1,1,0,0,0,…,0,0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,0&gt;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1,1,1,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0,…,0,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,0,…,0,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,0&gt;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1,1,1,1,1,0,…,0,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,1&gt;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1,0,1,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,0,…,0,1,1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,0&gt;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1,1,1,1,1,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,…,0,1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,1&gt;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,0,…,0,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How should we learn?</a:t>
                </a:r>
                <a:endParaRPr lang="en-US" dirty="0">
                  <a:hlinkClick r:id="rId3" action="ppaction://hlinksldjump"/>
                </a:endParaRPr>
              </a:p>
              <a:p>
                <a:r>
                  <a:rPr lang="en-US" dirty="0">
                    <a:hlinkClick r:id="rId3" action="ppaction://hlinksldjump"/>
                  </a:rPr>
                  <a:t>Skip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593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64225" y="242556"/>
                <a:ext cx="2327276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C0128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225" y="242556"/>
                <a:ext cx="2327276" cy="307777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>
                <a:solidFill>
                  <a:srgbClr val="FC012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4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0016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10165</TotalTime>
  <Words>7431</Words>
  <Application>Microsoft Office PowerPoint</Application>
  <PresentationFormat>On-screen Show (16:9)</PresentationFormat>
  <Paragraphs>1148</Paragraphs>
  <Slides>80</Slides>
  <Notes>74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Arial</vt:lpstr>
      <vt:lpstr>Arial Narrow</vt:lpstr>
      <vt:lpstr>Calibri</vt:lpstr>
      <vt:lpstr>Cambria Math</vt:lpstr>
      <vt:lpstr>cmmi10</vt:lpstr>
      <vt:lpstr>cmsy10</vt:lpstr>
      <vt:lpstr>Gill Sans</vt:lpstr>
      <vt:lpstr>Gill Sans MT</vt:lpstr>
      <vt:lpstr>Symbol</vt:lpstr>
      <vt:lpstr>Wingdings</vt:lpstr>
      <vt:lpstr>Office Theme</vt:lpstr>
      <vt:lpstr>משוואה</vt:lpstr>
      <vt:lpstr>Why Machine Learning Works: Explaining Generalization</vt:lpstr>
      <vt:lpstr>Administration </vt:lpstr>
      <vt:lpstr>Where are we?</vt:lpstr>
      <vt:lpstr>Computational Learning Theory</vt:lpstr>
      <vt:lpstr>Quantifying Performance</vt:lpstr>
      <vt:lpstr>Learning Conjunctions</vt:lpstr>
      <vt:lpstr>Learning Conjunctions</vt:lpstr>
      <vt:lpstr>Learning Conjunctions</vt:lpstr>
      <vt:lpstr>Learning Conjunctions (III)</vt:lpstr>
      <vt:lpstr>Learning Conjunctions (III)</vt:lpstr>
      <vt:lpstr>Learning Conjunctions(III)</vt:lpstr>
      <vt:lpstr>Learning Conjunctions (III)</vt:lpstr>
      <vt:lpstr>Two Directions</vt:lpstr>
      <vt:lpstr>Prototypical Concept Learning</vt:lpstr>
      <vt:lpstr>Prototypical Concept Learning</vt:lpstr>
      <vt:lpstr>PAC Learning – Intuition </vt:lpstr>
      <vt:lpstr>The notion of error</vt:lpstr>
      <vt:lpstr>Learning Conjunctions– Analysis (1)</vt:lpstr>
      <vt:lpstr>Learning Conjunctions– Analysis (2)</vt:lpstr>
      <vt:lpstr>Learning Conjunctions– Analysis (3)</vt:lpstr>
      <vt:lpstr>Administration </vt:lpstr>
      <vt:lpstr>Formulating Prediction Theory</vt:lpstr>
      <vt:lpstr>Requirements of Learning</vt:lpstr>
      <vt:lpstr>Probably Approximately Correct</vt:lpstr>
      <vt:lpstr>PAC Learnability</vt:lpstr>
      <vt:lpstr>PAC Learnability</vt:lpstr>
      <vt:lpstr>Occam’s Razor (1)</vt:lpstr>
      <vt:lpstr>Occam’s Razor (1)</vt:lpstr>
      <vt:lpstr>Why Should We Care?</vt:lpstr>
      <vt:lpstr>Consistent Learners</vt:lpstr>
      <vt:lpstr>Examples</vt:lpstr>
      <vt:lpstr>Why Should We Care?</vt:lpstr>
      <vt:lpstr>K-CNF</vt:lpstr>
      <vt:lpstr>K-CNF</vt:lpstr>
      <vt:lpstr>More Examples</vt:lpstr>
      <vt:lpstr>Sample Complexity</vt:lpstr>
      <vt:lpstr>Computational Complexity</vt:lpstr>
      <vt:lpstr>Computational Complexity</vt:lpstr>
      <vt:lpstr>Negative Results – Examples </vt:lpstr>
      <vt:lpstr>Negative Results for Learning</vt:lpstr>
      <vt:lpstr>Agnostic Learning</vt:lpstr>
      <vt:lpstr>Agnostic Learning</vt:lpstr>
      <vt:lpstr>Summary (slide 76; On-line Lecture)</vt:lpstr>
      <vt:lpstr>Agnostic Learning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Infinite Hypothesis Space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VC Dimension: Motivation</vt:lpstr>
      <vt:lpstr>VC Dimension</vt:lpstr>
      <vt:lpstr>Sample Complexity &amp; VC Dimension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Sample Complexity Lower Bound</vt:lpstr>
      <vt:lpstr>COLT Conclusions</vt:lpstr>
      <vt:lpstr>COLT Conclusions (2)</vt:lpstr>
      <vt:lpstr>COLT Conclusions (3)</vt:lpstr>
      <vt:lpstr>COLT approach to explaining Learning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288</cp:revision>
  <dcterms:created xsi:type="dcterms:W3CDTF">2017-09-22T15:37:04Z</dcterms:created>
  <dcterms:modified xsi:type="dcterms:W3CDTF">2019-10-23T02:05:54Z</dcterms:modified>
</cp:coreProperties>
</file>