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16" r:id="rId2"/>
    <p:sldId id="1321" r:id="rId3"/>
    <p:sldId id="1043" r:id="rId4"/>
    <p:sldId id="1197" r:id="rId5"/>
    <p:sldId id="1198" r:id="rId6"/>
    <p:sldId id="1199" r:id="rId7"/>
    <p:sldId id="1200" r:id="rId8"/>
    <p:sldId id="1201" r:id="rId9"/>
    <p:sldId id="1202" r:id="rId10"/>
    <p:sldId id="1203" r:id="rId11"/>
    <p:sldId id="1204" r:id="rId12"/>
    <p:sldId id="1205" r:id="rId13"/>
    <p:sldId id="1206" r:id="rId14"/>
    <p:sldId id="1207" r:id="rId15"/>
    <p:sldId id="1208" r:id="rId16"/>
    <p:sldId id="1209" r:id="rId17"/>
    <p:sldId id="1210" r:id="rId18"/>
    <p:sldId id="1211" r:id="rId19"/>
    <p:sldId id="1212" r:id="rId20"/>
    <p:sldId id="1213" r:id="rId21"/>
    <p:sldId id="1214" r:id="rId22"/>
    <p:sldId id="1217" r:id="rId23"/>
    <p:sldId id="1215" r:id="rId24"/>
    <p:sldId id="1216" r:id="rId25"/>
    <p:sldId id="1218" r:id="rId26"/>
    <p:sldId id="1219" r:id="rId27"/>
    <p:sldId id="1220" r:id="rId28"/>
    <p:sldId id="1223" r:id="rId29"/>
    <p:sldId id="1221" r:id="rId30"/>
    <p:sldId id="1222" r:id="rId31"/>
    <p:sldId id="1224" r:id="rId32"/>
    <p:sldId id="1225" r:id="rId33"/>
    <p:sldId id="1226" r:id="rId34"/>
    <p:sldId id="1227" r:id="rId35"/>
    <p:sldId id="1228" r:id="rId36"/>
    <p:sldId id="1229" r:id="rId37"/>
    <p:sldId id="1230" r:id="rId38"/>
    <p:sldId id="1231" r:id="rId39"/>
    <p:sldId id="1232" r:id="rId40"/>
    <p:sldId id="1233" r:id="rId41"/>
    <p:sldId id="1234" r:id="rId42"/>
    <p:sldId id="1235" r:id="rId43"/>
    <p:sldId id="1236" r:id="rId44"/>
    <p:sldId id="1237" r:id="rId45"/>
    <p:sldId id="1238" r:id="rId46"/>
    <p:sldId id="1239" r:id="rId47"/>
    <p:sldId id="1240" r:id="rId48"/>
    <p:sldId id="1241" r:id="rId49"/>
    <p:sldId id="1242" r:id="rId50"/>
    <p:sldId id="1243" r:id="rId51"/>
    <p:sldId id="1244" r:id="rId52"/>
    <p:sldId id="1245" r:id="rId53"/>
    <p:sldId id="1246" r:id="rId54"/>
    <p:sldId id="1247" r:id="rId55"/>
    <p:sldId id="1248" r:id="rId56"/>
    <p:sldId id="1249" r:id="rId5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316"/>
            <p14:sldId id="1321"/>
            <p14:sldId id="1043"/>
            <p14:sldId id="1197"/>
            <p14:sldId id="1198"/>
            <p14:sldId id="1199"/>
            <p14:sldId id="1200"/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7"/>
            <p14:sldId id="1215"/>
            <p14:sldId id="1216"/>
            <p14:sldId id="1218"/>
            <p14:sldId id="1219"/>
            <p14:sldId id="1220"/>
            <p14:sldId id="1223"/>
            <p14:sldId id="1221"/>
            <p14:sldId id="1222"/>
            <p14:sldId id="1224"/>
            <p14:sldId id="1225"/>
            <p14:sldId id="1226"/>
            <p14:sldId id="1227"/>
            <p14:sldId id="1228"/>
            <p14:sldId id="1229"/>
            <p14:sldId id="1230"/>
            <p14:sldId id="1231"/>
            <p14:sldId id="1232"/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1"/>
            <p14:sldId id="1242"/>
            <p14:sldId id="1243"/>
            <p14:sldId id="1244"/>
            <p14:sldId id="1245"/>
            <p14:sldId id="1246"/>
            <p14:sldId id="1247"/>
            <p14:sldId id="1248"/>
            <p14:sldId id="1249"/>
          </p14:sldIdLst>
        </p14:section>
        <p14:section name="Example: What is Learning" id="{FE206563-2C0B-4881-B654-377F744CEB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D49"/>
    <a:srgbClr val="5A31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5EF24-CE62-487F-8C20-25513ED99664}" v="1" dt="2019-09-04T13:14:48.32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88" autoAdjust="0"/>
    <p:restoredTop sz="98887" autoAdjust="0"/>
  </p:normalViewPr>
  <p:slideViewPr>
    <p:cSldViewPr snapToGrid="0" snapToObjects="1">
      <p:cViewPr varScale="1">
        <p:scale>
          <a:sx n="213" d="100"/>
          <a:sy n="213" d="100"/>
        </p:scale>
        <p:origin x="196" y="1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EEA5EF24-CE62-487F-8C20-25513ED99664}"/>
    <pc:docChg chg="custSel modMainMaster">
      <pc:chgData name="Roth, Dan" userId="18da4c67-dd89-43a7-9856-8592f867a23c" providerId="ADAL" clId="{EEA5EF24-CE62-487F-8C20-25513ED99664}" dt="2019-09-04T13:14:48.324" v="1"/>
      <pc:docMkLst>
        <pc:docMk/>
      </pc:docMkLst>
      <pc:sldMasterChg chg="addSp delSp">
        <pc:chgData name="Roth, Dan" userId="18da4c67-dd89-43a7-9856-8592f867a23c" providerId="ADAL" clId="{EEA5EF24-CE62-487F-8C20-25513ED99664}" dt="2019-09-04T13:14:48.324" v="1"/>
        <pc:sldMasterMkLst>
          <pc:docMk/>
          <pc:sldMasterMk cId="1807833175" sldId="2147483648"/>
        </pc:sldMasterMkLst>
        <pc:spChg chg="add">
          <ac:chgData name="Roth, Dan" userId="18da4c67-dd89-43a7-9856-8592f867a23c" providerId="ADAL" clId="{EEA5EF24-CE62-487F-8C20-25513ED99664}" dt="2019-09-04T13:14:48.324" v="1"/>
          <ac:spMkLst>
            <pc:docMk/>
            <pc:sldMasterMk cId="1807833175" sldId="2147483648"/>
            <ac:spMk id="8" creationId="{222FBB41-50DB-482A-8E9E-5ADA9D8F085D}"/>
          </ac:spMkLst>
        </pc:spChg>
        <pc:picChg chg="del">
          <ac:chgData name="Roth, Dan" userId="18da4c67-dd89-43a7-9856-8592f867a23c" providerId="ADAL" clId="{EEA5EF24-CE62-487F-8C20-25513ED99664}" dt="2019-09-04T13:14:47.308" v="0" actId="478"/>
          <ac:picMkLst>
            <pc:docMk/>
            <pc:sldMasterMk cId="1807833175" sldId="2147483648"/>
            <ac:picMk id="7" creationId="{00000000-0000-0000-0000-00000000000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8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17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89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19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24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20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4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21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8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7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20ECF-A22A-43FA-9008-412250D6FE07}" type="slidenum">
              <a:rPr lang="en-US"/>
              <a:pPr/>
              <a:t>23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9613"/>
            <a:ext cx="6299200" cy="3543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347" y="4489822"/>
            <a:ext cx="5243407" cy="4248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24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20ECF-A22A-43FA-9008-412250D6FE07}" type="slidenum">
              <a:rPr lang="en-US"/>
              <a:pPr/>
              <a:t>24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9613"/>
            <a:ext cx="6299200" cy="3543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347" y="4489822"/>
            <a:ext cx="5243407" cy="4248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8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25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7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36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C65BE-F299-4A18-AD1D-B97A2E806594}" type="slidenum">
              <a:rPr lang="en-US"/>
              <a:pPr/>
              <a:t>27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6438"/>
            <a:ext cx="6300787" cy="3544887"/>
          </a:xfrm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66329-A4AA-4CA8-B9AD-F5BBDE20A470}" type="slidenum">
              <a:rPr lang="en-US"/>
              <a:pPr/>
              <a:t>4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0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28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5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29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value</a:t>
            </a:r>
            <a:r>
              <a:rPr lang="en-US" baseline="0" dirty="0"/>
              <a:t> of slack variable when the data point is classified correctly?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45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30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0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380DA-3952-4FCD-99BF-0DA862EEFF7C}" type="slidenum">
              <a:rPr lang="en-US"/>
              <a:pPr/>
              <a:t>31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04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35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67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36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88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37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2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38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67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39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9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40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7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2196B-9B83-43F9-B7B5-7BA806C52FB7}" type="slidenum">
              <a:rPr lang="en-US"/>
              <a:pPr/>
              <a:t>5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46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20BF-FF5D-4430-BCFE-F53CFE37E3B7}" type="slidenum">
              <a:rPr lang="en-US"/>
              <a:pPr/>
              <a:t>41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8025"/>
            <a:ext cx="6299200" cy="3543300"/>
          </a:xfrm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4487863"/>
            <a:ext cx="5721350" cy="4252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3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CDD60-EC1C-43BF-8438-7316C8849EC9}" type="slidenum">
              <a:rPr lang="en-US"/>
              <a:pPr/>
              <a:t>42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0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02629-646C-4254-959F-B00CF5838B4B}" type="slidenum">
              <a:rPr lang="en-US"/>
              <a:pPr/>
              <a:t>43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41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EE3F8-0A7B-47B0-B8E2-A79138FB1A2D}" type="slidenum">
              <a:rPr lang="en-US"/>
              <a:pPr/>
              <a:t>44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01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A0896-0F75-4FE2-8859-821B967AD4F4}" type="slidenum">
              <a:rPr lang="en-US"/>
              <a:pPr/>
              <a:t>45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493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8508E-BA6D-44D0-AEB2-6AC7E5632726}" type="slidenum">
              <a:rPr lang="en-US"/>
              <a:pPr/>
              <a:t>46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986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67AA-0536-486E-ACD6-0B6AFC19C18F}" type="slidenum">
              <a:rPr lang="en-US"/>
              <a:pPr/>
              <a:t>47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99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F634-1EAF-42DA-AD74-E946D7A78527}" type="slidenum">
              <a:rPr lang="en-US"/>
              <a:pPr/>
              <a:t>48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608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038C3-524D-475B-89B2-D12D447C8633}" type="slidenum">
              <a:rPr lang="en-US"/>
              <a:pPr/>
              <a:t>49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928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91E24-5A8E-4BBD-AAFA-A8DD360A7C5D}" type="slidenum">
              <a:rPr lang="en-US"/>
              <a:pPr/>
              <a:t>50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11538C4-F5E7-466F-BB29-8BEBAA50816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9613"/>
            <a:ext cx="6299200" cy="35433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330" y="4489809"/>
            <a:ext cx="5241442" cy="4248702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1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A4042-6E80-4054-822C-CDF91C643D21}" type="slidenum">
              <a:rPr lang="en-US"/>
              <a:pPr/>
              <a:t>51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707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2C412-708D-4A7A-8EC5-5FC83F5208D3}" type="slidenum">
              <a:rPr lang="en-US"/>
              <a:pPr/>
              <a:t>52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71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4E4F3-2A3F-4294-B9FB-A7CE38ABCB93}" type="slidenum">
              <a:rPr lang="en-US"/>
              <a:pPr/>
              <a:t>53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9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39CE1-08D7-4C4B-9989-33A64A9D1672}" type="slidenum">
              <a:rPr lang="en-US"/>
              <a:pPr/>
              <a:t>54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73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67E3D-8818-4F40-9A3F-86417C6BFB03}" type="slidenum">
              <a:rPr lang="en-US"/>
              <a:pPr/>
              <a:t>55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87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F910B-1B1A-44CA-AAD9-C9F5D3192E14}" type="slidenum">
              <a:rPr lang="en-US"/>
              <a:pPr/>
              <a:t>56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11538C4-F5E7-466F-BB29-8BEBAA508168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9613"/>
            <a:ext cx="6299200" cy="35433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330" y="4489809"/>
            <a:ext cx="5241442" cy="4248702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6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13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2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5DD1B-9723-4E3D-868E-30DBCA3150E9}" type="slidenum">
              <a:rPr lang="en-US"/>
              <a:pPr/>
              <a:t>14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9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15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2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16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9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7"/>
            <a:ext cx="7772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314450"/>
            <a:ext cx="7772400" cy="33944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64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6"/>
            <a:ext cx="7772400" cy="719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914401"/>
            <a:ext cx="7772400" cy="37373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6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464" y="902369"/>
            <a:ext cx="8229600" cy="36907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2FBB41-50DB-482A-8E9E-5ADA9D8F085D}"/>
              </a:ext>
            </a:extLst>
          </p:cNvPr>
          <p:cNvSpPr/>
          <p:nvPr userDrawn="1"/>
        </p:nvSpPr>
        <p:spPr>
          <a:xfrm>
            <a:off x="430464" y="4754593"/>
            <a:ext cx="1386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98A96"/>
                </a:solidFill>
              </a:rPr>
              <a:t>CIS 419/519 Fall’19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  <p:sldLayoutId id="2147483675" r:id="rId18"/>
    <p:sldLayoutId id="2147483677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11.jpe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0.png"/><Relationship Id="rId5" Type="http://schemas.openxmlformats.org/officeDocument/2006/relationships/image" Target="../media/image33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08-LecSvm-dual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cjlin/libsvm/js-toy/example.html" TargetMode="External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0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hyperlink" Target="http://www.csie.ntu.edu.tw/~cjlin/libsvmtools/svmtoy3d/examples/" TargetMode="External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hyperlink" Target="http://www.csie.ntu.edu.tw/~cjlin/libsvm/js-toy/exampl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0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08-LecSvm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C6EF-D9AA-4ADF-B446-0F4780845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Support Vector Machines (SVM)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Dan Roth </a:t>
            </a:r>
          </a:p>
          <a:p>
            <a:r>
              <a:rPr lang="nl-NL" dirty="0"/>
              <a:t>danroth@seas.upenn.edu|http://www.cis.upenn.edu/~danroth/|461C, 3401 Walnut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051" y="4326319"/>
            <a:ext cx="6460958" cy="7155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Slides were created by Dan Roth (for CIS519/419 at Penn or CS446 at UIUC), Eric 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211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Margin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margin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ϒ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a </a:t>
                </a:r>
                <a:r>
                  <a:rPr lang="en-US" dirty="0">
                    <a:solidFill>
                      <a:srgbClr val="0000FF"/>
                    </a:solidFill>
                  </a:rPr>
                  <a:t>point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respect to a linear classifier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defined as the </a:t>
                </a:r>
                <a:r>
                  <a:rPr lang="en-US" dirty="0">
                    <a:solidFill>
                      <a:srgbClr val="FF0000"/>
                    </a:solidFill>
                  </a:rPr>
                  <a:t>distance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from the hyperplane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C0128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30000" dirty="0">
                        <a:solidFill>
                          <a:srgbClr val="FC0128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FC0128"/>
                        </a:solidFill>
                        <a:latin typeface="Cambria Math" panose="02040503050406030204" pitchFamily="18" charset="0"/>
                      </a:rPr>
                      <m:t> ∙ </m:t>
                    </m:r>
                    <m:r>
                      <a:rPr lang="en-US" b="1" i="1" dirty="0">
                        <a:solidFill>
                          <a:srgbClr val="FC0128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solidFill>
                          <a:srgbClr val="FC0128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b="0" i="1" dirty="0">
                        <a:solidFill>
                          <a:srgbClr val="FC0128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FC0128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  <a:latin typeface="cmmi10"/>
                  </a:rPr>
                  <a:t>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ϒ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|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 baseline="30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baseline="-25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spc="-225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 spc="-225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den>
                    </m:f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 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00FF"/>
                    </a:solidFill>
                  </a:rPr>
                  <a:t>margin</a:t>
                </a:r>
                <a:r>
                  <a:rPr lang="en-US" dirty="0"/>
                  <a:t> of a </a:t>
                </a:r>
                <a:r>
                  <a:rPr lang="en-US" dirty="0">
                    <a:solidFill>
                      <a:srgbClr val="0000FF"/>
                    </a:solidFill>
                  </a:rPr>
                  <a:t>set</a:t>
                </a:r>
                <a:r>
                  <a:rPr lang="en-US" dirty="0"/>
                  <a:t> of points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with respect to a </a:t>
                </a:r>
                <a:r>
                  <a:rPr lang="en-US" dirty="0">
                    <a:solidFill>
                      <a:srgbClr val="0000FF"/>
                    </a:solidFill>
                  </a:rPr>
                  <a:t>hyperplane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, is defined as the margin of the point </a:t>
                </a:r>
                <a:r>
                  <a:rPr lang="en-US" dirty="0">
                    <a:solidFill>
                      <a:srgbClr val="FF0000"/>
                    </a:solidFill>
                  </a:rPr>
                  <a:t>closest</a:t>
                </a:r>
                <a:r>
                  <a:rPr lang="en-US" dirty="0"/>
                  <a:t> to the hyperplane: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  <a:latin typeface="cmmi10"/>
                  </a:rPr>
                  <a:t>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ϒ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ϒ</m:t>
                        </m:r>
                        <m:r>
                          <a:rPr lang="en-US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func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f>
                      <m:f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 baseline="30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baseline="-25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spc="-225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 spc="-225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den>
                    </m:f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 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97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7FA9-2A0B-4E61-8101-EE863245E9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 and Linear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</a:rPr>
                          <m:t>ϒ</m:t>
                        </m:r>
                      </m:sub>
                    </m:sSub>
                  </m:oMath>
                </a14:m>
                <a:r>
                  <a:rPr lang="en-US" dirty="0"/>
                  <a:t> is the space of all linear classifiers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that 	separate the training data with margin at least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ϒ</m:t>
                    </m:r>
                  </m:oMath>
                </a14:m>
                <a:r>
                  <a:rPr lang="en-US" dirty="0"/>
                  <a:t>, then: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</a:rPr>
                          <m:t>ϒ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≤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 panose="02040503050406030204" pitchFamily="18" charset="0"/>
                              </a:rPr>
                              <m:t>ϒ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+1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the radius of the smallest sphere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 that contains the data.</a:t>
                </a:r>
              </a:p>
              <a:p>
                <a:r>
                  <a:rPr lang="en-US" dirty="0"/>
                  <a:t>Thus, for such classifiers, we have a bound of the form: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𝐸𝑟𝑟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𝑇𝑅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p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ϒ</m:t>
                                            </m:r>
                                          </m:e>
                                          <m:sup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num>
                                          <m:den>
                                            <m:r>
                                              <a:rPr lang="el-GR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66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74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66701" y="883309"/>
                <a:ext cx="6776448" cy="437789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First observation: </a:t>
                </a:r>
                <a:r>
                  <a:rPr lang="en-US" dirty="0"/>
                  <a:t>When we consider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</a:rPr>
                          <m:t>ϒ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linear hypotheses that separate a given data set with a margin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ϒ</m:t>
                    </m:r>
                  </m:oMath>
                </a14:m>
                <a:r>
                  <a:rPr lang="en-US" dirty="0"/>
                  <a:t>, we see that </a:t>
                </a:r>
              </a:p>
              <a:p>
                <a:pPr lvl="1"/>
                <a:r>
                  <a:rPr lang="en-US" dirty="0"/>
                  <a:t>Large Margin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Small VC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</a:rPr>
                          <m:t>ϒ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Consequently, our goal could be to find a separating hyperplane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 that </a:t>
                </a:r>
                <a:r>
                  <a:rPr lang="en-US" u="sng" dirty="0"/>
                  <a:t>maximizes the margin </a:t>
                </a:r>
                <a:r>
                  <a:rPr lang="en-US" dirty="0"/>
                  <a:t>of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examples. </a:t>
                </a:r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second observation </a:t>
                </a:r>
                <a:r>
                  <a:rPr lang="en-US" dirty="0"/>
                  <a:t>that drives an algorithmic approach is that:</a:t>
                </a:r>
              </a:p>
              <a:p>
                <a:pPr lvl="1"/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||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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Large Margin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Together, this leads to an algorithm: from among all those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’s that agree with the data, find the one with the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minimal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||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|| 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/>
                  <a:t>But, 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separates the data, so does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/7</m:t>
                    </m:r>
                  </m:oMath>
                </a14:m>
                <a:r>
                  <a:rPr lang="en-US" dirty="0"/>
                  <a:t>….</a:t>
                </a:r>
              </a:p>
              <a:p>
                <a:pPr lvl="1"/>
                <a:r>
                  <a:rPr lang="en-US" dirty="0"/>
                  <a:t>We need to better understand the relations between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and the margin </a:t>
                </a: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47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1" y="883309"/>
                <a:ext cx="6776448" cy="4377893"/>
              </a:xfrm>
              <a:blipFill>
                <a:blip r:embed="rId3"/>
                <a:stretch>
                  <a:fillRect l="-450" t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736" y="2345470"/>
            <a:ext cx="2401581" cy="1452974"/>
          </a:xfrm>
          <a:prstGeom prst="rect">
            <a:avLst/>
          </a:prstGeom>
        </p:spPr>
      </p:pic>
      <p:sp>
        <p:nvSpPr>
          <p:cNvPr id="880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u="sng">
                <a:solidFill>
                  <a:schemeClr val="tx1"/>
                </a:solidFill>
                <a:latin typeface="Arial Narrow" pitchFamily="34" charset="0"/>
              </a:defRPr>
            </a:lvl1pPr>
            <a:lvl2pPr marL="557213" indent="-214313">
              <a:defRPr sz="1050" u="sng">
                <a:solidFill>
                  <a:schemeClr val="tx1"/>
                </a:solidFill>
                <a:latin typeface="Arial Narrow" pitchFamily="34" charset="0"/>
              </a:defRPr>
            </a:lvl2pPr>
            <a:lvl3pPr marL="857250" indent="-171450">
              <a:defRPr sz="1050" u="sng">
                <a:solidFill>
                  <a:schemeClr val="tx1"/>
                </a:solidFill>
                <a:latin typeface="Arial Narrow" pitchFamily="34" charset="0"/>
              </a:defRPr>
            </a:lvl3pPr>
            <a:lvl4pPr marL="1200150" indent="-171450">
              <a:defRPr sz="1050" u="sng">
                <a:solidFill>
                  <a:schemeClr val="tx1"/>
                </a:solidFill>
                <a:latin typeface="Arial Narrow" pitchFamily="34" charset="0"/>
              </a:defRPr>
            </a:lvl4pPr>
            <a:lvl5pPr marL="1543050" indent="-171450">
              <a:defRPr sz="1050" u="sng">
                <a:solidFill>
                  <a:schemeClr val="tx1"/>
                </a:solidFill>
                <a:latin typeface="Arial Narrow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BEFFFD1-0D49-4A99-82B3-6562D117789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Towards Max Margin Classifiers 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62700" y="1147980"/>
            <a:ext cx="2514599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alibri" pitchFamily="34" charset="0"/>
              </a:rPr>
              <a:t>But, how can we do it algorithmically? </a:t>
            </a:r>
            <a:endParaRPr lang="en-US" sz="135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81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Margin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145488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discussion motivates the notion of a maximal margin.</a:t>
                </a:r>
              </a:p>
              <a:p>
                <a:r>
                  <a:rPr lang="en-US" dirty="0"/>
                  <a:t>The </a:t>
                </a:r>
                <a:r>
                  <a:rPr lang="en-US" u="sng" dirty="0"/>
                  <a:t>maximal margin</a:t>
                </a:r>
                <a:r>
                  <a:rPr lang="en-US" dirty="0"/>
                  <a:t> of a data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defined as: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||=1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err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14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1454881"/>
              </a:xfrm>
              <a:blipFill>
                <a:blip r:embed="rId3"/>
                <a:stretch>
                  <a:fillRect l="-1037" t="-3347" b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2" y="2357250"/>
            <a:ext cx="4636294" cy="22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5986645" y="2289436"/>
                <a:ext cx="3000631" cy="1661993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257175" indent="-257175">
                  <a:buAutoNum type="arabicPeriod"/>
                </a:pPr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For a given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:</a:t>
                </a:r>
                <a:r>
                  <a:rPr lang="en-US" sz="1350" dirty="0">
                    <a:latin typeface="Calibri" pitchFamily="34" charset="0"/>
                  </a:rPr>
                  <a:t> Find the closest point.  </a:t>
                </a:r>
              </a:p>
              <a:p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2. Then, </a:t>
                </a:r>
                <a:r>
                  <a:rPr lang="en-US" sz="1350" dirty="0">
                    <a:latin typeface="Calibri" pitchFamily="34" charset="0"/>
                  </a:rPr>
                  <a:t>find the point that gives the </a:t>
                </a:r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maximal</a:t>
                </a:r>
                <a:r>
                  <a:rPr lang="en-US" sz="1350" dirty="0">
                    <a:latin typeface="Calibri" pitchFamily="34" charset="0"/>
                  </a:rPr>
                  <a:t> margin value across all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’s </a:t>
                </a:r>
                <a:r>
                  <a:rPr lang="en-US" sz="1350" dirty="0">
                    <a:latin typeface="Calibri" pitchFamily="34" charset="0"/>
                  </a:rPr>
                  <a:t> (of size 1). </a:t>
                </a:r>
              </a:p>
              <a:p>
                <a:r>
                  <a:rPr lang="en-US" sz="1200" dirty="0">
                    <a:solidFill>
                      <a:srgbClr val="FF0000"/>
                    </a:solidFill>
                    <a:latin typeface="Calibri" pitchFamily="34" charset="0"/>
                  </a:rPr>
                  <a:t>Note: </a:t>
                </a:r>
                <a:r>
                  <a:rPr lang="en-US" sz="1200" dirty="0">
                    <a:latin typeface="Calibri" pitchFamily="34" charset="0"/>
                  </a:rPr>
                  <a:t>the selection of the point  is in the </a:t>
                </a:r>
                <a:r>
                  <a:rPr lang="en-US" sz="1200" dirty="0">
                    <a:solidFill>
                      <a:srgbClr val="FF0000"/>
                    </a:solidFill>
                    <a:latin typeface="Calibri" pitchFamily="34" charset="0"/>
                  </a:rPr>
                  <a:t>min</a:t>
                </a:r>
                <a:r>
                  <a:rPr lang="en-US" sz="1200" dirty="0">
                    <a:latin typeface="Calibri" pitchFamily="34" charset="0"/>
                  </a:rPr>
                  <a:t> and therefore  the </a:t>
                </a:r>
                <a:r>
                  <a:rPr lang="en-US" sz="1200" dirty="0">
                    <a:solidFill>
                      <a:srgbClr val="FF0000"/>
                    </a:solidFill>
                    <a:latin typeface="Calibri" pitchFamily="34" charset="0"/>
                  </a:rPr>
                  <a:t>max </a:t>
                </a:r>
                <a:r>
                  <a:rPr lang="en-US" sz="1200" dirty="0">
                    <a:latin typeface="Calibri" pitchFamily="34" charset="0"/>
                  </a:rPr>
                  <a:t>does not change if we scale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alibri" pitchFamily="34" charset="0"/>
                  </a:rPr>
                  <a:t>,</a:t>
                </a:r>
                <a:r>
                  <a:rPr lang="en-US" sz="1200" dirty="0">
                    <a:latin typeface="Calibri" pitchFamily="34" charset="0"/>
                  </a:rPr>
                  <a:t> so it’s okay to only deal with normalized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>
                    <a:latin typeface="Calibri" pitchFamily="34" charset="0"/>
                  </a:rPr>
                  <a:t>’s. </a:t>
                </a: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6645" y="2289436"/>
                <a:ext cx="3000631" cy="1661993"/>
              </a:xfrm>
              <a:prstGeom prst="rect">
                <a:avLst/>
              </a:prstGeom>
              <a:blipFill>
                <a:blip r:embed="rId5"/>
                <a:stretch>
                  <a:fillRect l="-405" t="-730" r="-2632" b="-1825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3838227" y="73722"/>
                <a:ext cx="1932449" cy="85478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The distance between a point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and the hyperplane defined by 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is:  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|/</m:t>
                    </m:r>
                    <m:d>
                      <m:dPr>
                        <m:begChr m:val="|"/>
                        <m:endChr m:val="|"/>
                        <m:ctrlPr>
                          <a:rPr lang="en-US" sz="1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</m:d>
                  </m:oMath>
                </a14:m>
                <a:endParaRPr lang="en-US" sz="135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227" y="73722"/>
                <a:ext cx="1932449" cy="8547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375452" y="4316168"/>
                <a:ext cx="3428999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How does it help us to derive these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’s? </a:t>
                </a:r>
                <a:endParaRPr lang="en-US" sz="135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5452" y="4316168"/>
                <a:ext cx="3428999" cy="276999"/>
              </a:xfrm>
              <a:prstGeom prst="rect">
                <a:avLst/>
              </a:prstGeom>
              <a:blipFill>
                <a:blip r:embed="rId7"/>
                <a:stretch>
                  <a:fillRect b="-14894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43796" y="4665308"/>
                <a:ext cx="3000631" cy="40447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𝑎𝑟𝑔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𝑚𝑎</m:t>
                    </m:r>
                    <m:sSub>
                      <m:sSubPr>
                        <m:ctrlPr>
                          <a:rPr lang="en-US" sz="135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35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350" b="1" i="1" dirty="0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limLow>
                      <m:limLowPr>
                        <m:ctrlPr>
                          <a:rPr lang="en-US" sz="1350" b="0" i="1" baseline="-25000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350" i="0" dirty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5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) ∈ </m:t>
                        </m:r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lim>
                    </m:limLow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350" dirty="0">
                    <a:latin typeface="+mj-lt"/>
                  </a:rPr>
                  <a:t>|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796" y="4665308"/>
                <a:ext cx="3000631" cy="404470"/>
              </a:xfrm>
              <a:prstGeom prst="rect">
                <a:avLst/>
              </a:prstGeom>
              <a:blipFill>
                <a:blip r:embed="rId8"/>
                <a:stretch>
                  <a:fillRect b="-137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103252" y="1935873"/>
                <a:ext cx="1308815" cy="514350"/>
              </a:xfrm>
              <a:prstGeom prst="wedgeRectCallout">
                <a:avLst>
                  <a:gd name="adj1" fmla="val 75198"/>
                  <a:gd name="adj2" fmla="val 73893"/>
                </a:avLst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A hypothesis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2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has many names</a:t>
                </a:r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2" y="1935873"/>
                <a:ext cx="1308815" cy="514350"/>
              </a:xfrm>
              <a:prstGeom prst="wedgeRectCallout">
                <a:avLst>
                  <a:gd name="adj1" fmla="val 75198"/>
                  <a:gd name="adj2" fmla="val 73893"/>
                </a:avLst>
              </a:prstGeom>
              <a:blipFill>
                <a:blip r:embed="rId9"/>
                <a:stretch>
                  <a:fillRect t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5839261" y="4145699"/>
                <a:ext cx="2101771" cy="617935"/>
              </a:xfrm>
              <a:prstGeom prst="wedgeRectCallout">
                <a:avLst>
                  <a:gd name="adj1" fmla="val -80545"/>
                  <a:gd name="adj2" fmla="val 62797"/>
                </a:avLst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FC0128"/>
                    </a:solidFill>
                    <a:latin typeface="Gill Sans"/>
                  </a:rPr>
                  <a:t>Interpretation 1</a:t>
                </a:r>
                <a:r>
                  <a:rPr lang="en-US" sz="1200" dirty="0">
                    <a:solidFill>
                      <a:srgbClr val="FC0128"/>
                    </a:solidFill>
                  </a:rPr>
                  <a:t>: </a:t>
                </a:r>
                <a:r>
                  <a:rPr lang="en-US" sz="1200" dirty="0">
                    <a:solidFill>
                      <a:schemeClr val="tx1"/>
                    </a:solidFill>
                  </a:rPr>
                  <a:t>among all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’s, choose the one that </a:t>
                </a:r>
                <a:r>
                  <a:rPr lang="en-US" sz="1200" dirty="0">
                    <a:solidFill>
                      <a:srgbClr val="0000FF"/>
                    </a:solidFill>
                  </a:rPr>
                  <a:t>maximizes the margin. </a:t>
                </a: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261" y="4145699"/>
                <a:ext cx="2101771" cy="617935"/>
              </a:xfrm>
              <a:prstGeom prst="wedgeRectCallout">
                <a:avLst>
                  <a:gd name="adj1" fmla="val -80545"/>
                  <a:gd name="adj2" fmla="val 62797"/>
                </a:avLst>
              </a:prstGeom>
              <a:blipFill>
                <a:blip r:embed="rId10"/>
                <a:stretch>
                  <a:fillRect r="-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0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4405-FAE2-4B6D-A4AF-E451AB10C8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Margin and VC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15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u="sng" dirty="0">
                    <a:solidFill>
                      <a:srgbClr val="FF0000"/>
                    </a:solidFill>
                  </a:rPr>
                  <a:t>Theorem (</a:t>
                </a:r>
                <a:r>
                  <a:rPr lang="en-US" u="sng" dirty="0" err="1">
                    <a:solidFill>
                      <a:srgbClr val="FF0000"/>
                    </a:solidFill>
                  </a:rPr>
                  <a:t>Vapnik</a:t>
                </a:r>
                <a:r>
                  <a:rPr lang="en-US" u="sng" dirty="0">
                    <a:solidFill>
                      <a:srgbClr val="FF0000"/>
                    </a:solidFill>
                  </a:rPr>
                  <a:t>):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m:rPr>
                        <m:sty m:val="p"/>
                      </m:rPr>
                      <a:rPr lang="el-GR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space of all linear classifiers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that separate the training data with margin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ϒ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FC0128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el-GR" i="1" baseline="-25000" dirty="0">
                          <a:solidFill>
                            <a:srgbClr val="FC012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ϒ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>
                          <a:solidFill>
                            <a:srgbClr val="FC0128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i="1" dirty="0">
                          <a:solidFill>
                            <a:srgbClr val="FC012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ϒ</m:t>
                      </m:r>
                      <m:r>
                        <a:rPr lang="en-US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the radius of the smallest sphere (in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that contains the data.</a:t>
                </a:r>
              </a:p>
              <a:p>
                <a:r>
                  <a:rPr lang="en-US" dirty="0"/>
                  <a:t>This is the </a:t>
                </a:r>
                <a:r>
                  <a:rPr lang="en-US" dirty="0">
                    <a:solidFill>
                      <a:srgbClr val="FF0000"/>
                    </a:solidFill>
                  </a:rPr>
                  <a:t>first observation</a:t>
                </a:r>
                <a:r>
                  <a:rPr lang="en-US" dirty="0"/>
                  <a:t> that will lead to an algorithmic approach.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second observation</a:t>
                </a:r>
                <a:r>
                  <a:rPr lang="en-US" dirty="0"/>
                  <a:t> is that:   </a:t>
                </a:r>
                <a:r>
                  <a:rPr lang="en-US" dirty="0">
                    <a:solidFill>
                      <a:schemeClr val="accent2"/>
                    </a:solidFill>
                  </a:rPr>
                  <a:t>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|| 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sym typeface="Wingdings" pitchFamily="2" charset="2"/>
                  </a:rPr>
                  <a:t> Large Margin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sym typeface="Wingdings" pitchFamily="2" charset="2"/>
                  </a:rPr>
                  <a:t>Consequently, the algorithm will be: from among all those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’</a:t>
                </a:r>
                <a:r>
                  <a:rPr lang="en-US" dirty="0">
                    <a:sym typeface="Wingdings" pitchFamily="2" charset="2"/>
                  </a:rPr>
                  <a:t>s that agree with the data, find the one with the minimal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||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 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1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157" b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156459" y="1045368"/>
            <a:ext cx="628650" cy="244806"/>
          </a:xfrm>
          <a:prstGeom prst="wedgeRectCallout">
            <a:avLst>
              <a:gd name="adj1" fmla="val -49409"/>
              <a:gd name="adj2" fmla="val -17121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Believe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423558" y="3103140"/>
            <a:ext cx="1148442" cy="416256"/>
          </a:xfrm>
          <a:prstGeom prst="wedgeRectCallout">
            <a:avLst>
              <a:gd name="adj1" fmla="val -80196"/>
              <a:gd name="adj2" fmla="val 41458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We’ll show this</a:t>
            </a:r>
          </a:p>
        </p:txBody>
      </p:sp>
    </p:spTree>
    <p:extLst>
      <p:ext uri="{BB962C8B-B14F-4D97-AF65-F5344CB8AC3E}">
        <p14:creationId xmlns:p14="http://schemas.microsoft.com/office/powerpoint/2010/main" val="7602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From Margin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67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6" t="-10619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We want to choose the hyperplane that achieves the largest margin. That is, given a data set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find: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|=1</m:t>
                        </m:r>
                      </m:sub>
                    </m:sSub>
                    <m:limLow>
                      <m:limLow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lim>
                    </m:limLow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How to find this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Claim: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be the solution of the optimization problem:</a:t>
                </a:r>
              </a:p>
              <a:p>
                <a:pPr lvl="1"/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𝑎𝑟𝑔𝑚𝑖𝑛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{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≥ 1 }.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</a:t>
                </a:r>
              </a:p>
              <a:p>
                <a:pPr lvl="1"/>
                <a:r>
                  <a:rPr lang="en-US" dirty="0"/>
                  <a:t>  Then:</a:t>
                </a:r>
              </a:p>
              <a:p>
                <a:pPr lvl="1"/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/|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||=1</m:t>
                        </m:r>
                      </m:sub>
                    </m:sSub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the normalization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corresponds to the largest  margin separating hyperplane.  </a:t>
                </a: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7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>
              <a:xfrm>
                <a:off x="6356074" y="1323095"/>
                <a:ext cx="2101771" cy="862742"/>
              </a:xfrm>
              <a:prstGeom prst="wedgeRectCallout">
                <a:avLst>
                  <a:gd name="adj1" fmla="val -69115"/>
                  <a:gd name="adj2" fmla="val 101659"/>
                </a:avLst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FC0128"/>
                    </a:solidFill>
                  </a:rPr>
                  <a:t>Interpretation 2: </a:t>
                </a:r>
                <a:r>
                  <a:rPr lang="en-US" sz="1200" dirty="0">
                    <a:solidFill>
                      <a:schemeClr val="tx1"/>
                    </a:solidFill>
                  </a:rPr>
                  <a:t>among all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’s that separate the data with margin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, choose the one with minimal size. </a:t>
                </a: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323095"/>
                <a:ext cx="2101771" cy="862742"/>
              </a:xfrm>
              <a:prstGeom prst="wedgeRectCallout">
                <a:avLst>
                  <a:gd name="adj1" fmla="val -69115"/>
                  <a:gd name="adj2" fmla="val 101659"/>
                </a:avLst>
              </a:prstGeom>
              <a:blipFill>
                <a:blip r:embed="rId5"/>
                <a:stretch>
                  <a:fillRect r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cxnSpLocks/>
          </p:cNvCxnSpPr>
          <p:nvPr/>
        </p:nvCxnSpPr>
        <p:spPr>
          <a:xfrm>
            <a:off x="2795381" y="1739347"/>
            <a:ext cx="10411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739348" y="1739347"/>
            <a:ext cx="10038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401668" y="2774909"/>
            <a:ext cx="1895889" cy="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010190" y="2774909"/>
            <a:ext cx="12697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43201" y="4530849"/>
            <a:ext cx="3428999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alibri" pitchFamily="34" charset="0"/>
              </a:rPr>
              <a:t>The next slide will show that the two interpretations are equivalent</a:t>
            </a:r>
            <a:endParaRPr lang="en-US" sz="135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From Margin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dirty="0"/>
                  <a:t>(2)</a:t>
                </a:r>
              </a:p>
            </p:txBody>
          </p:sp>
        </mc:Choice>
        <mc:Fallback xmlns="">
          <p:sp>
            <p:nvSpPr>
              <p:cNvPr id="5867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6" t="-10619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902369"/>
                <a:ext cx="8418443" cy="422564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Claim:</a:t>
                </a:r>
                <a:r>
                  <a:rPr lang="en-US" dirty="0"/>
                  <a:t>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be the solution of the optimization problem:</a:t>
                </a:r>
              </a:p>
              <a:p>
                <a:pPr lvl="1"/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𝑎𝑟𝑔𝑚𝑖𝑛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{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≥ 1 }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(**)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Then: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That is, the normalization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corresponds to the largest  margin separating hyperplane.  </a:t>
                </a: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</a:rPr>
                  <a:t>Proof:</a:t>
                </a:r>
                <a:r>
                  <a:rPr lang="en-US" dirty="0"/>
                  <a:t> Define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/||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the largest-margin separating hyperplane of size 1.  We need to show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=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Note first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ϒ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satisfies the constraints in </a:t>
                </a:r>
                <a:r>
                  <a:rPr lang="en-US" dirty="0">
                    <a:solidFill>
                      <a:srgbClr val="FF0000"/>
                    </a:solidFill>
                  </a:rPr>
                  <a:t>(**)</a:t>
                </a:r>
                <a:r>
                  <a:rPr lang="en-US" dirty="0"/>
                  <a:t>; </a:t>
                </a:r>
              </a:p>
              <a:p>
                <a:pPr marL="0" indent="0">
                  <a:buNone/>
                </a:pPr>
                <a:r>
                  <a:rPr lang="en-US" dirty="0"/>
                  <a:t>       therefore: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|| ≤  ||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)||  = 1/ 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. </a:t>
                </a:r>
              </a:p>
              <a:p>
                <a:pPr lvl="0"/>
                <a:r>
                  <a:rPr lang="en-US" dirty="0"/>
                  <a:t>Consequently:</a:t>
                </a:r>
              </a:p>
              <a:p>
                <a:pPr marL="0" indent="0"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||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≥ 1/||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|| ≥ 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But 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’|| = 1 </m:t>
                    </m:r>
                  </m:oMath>
                </a14:m>
                <a:r>
                  <a:rPr lang="en-US" dirty="0"/>
                  <a:t>this implies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corresponds to the largest margin, that is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’=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2369"/>
                <a:ext cx="8418443" cy="4225646"/>
              </a:xfrm>
              <a:blipFill>
                <a:blip r:embed="rId4"/>
                <a:stretch>
                  <a:fillRect l="-434" t="-1443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2576719" y="3351650"/>
                <a:ext cx="807109" cy="204593"/>
              </a:xfrm>
              <a:prstGeom prst="wedgeRectCallout">
                <a:avLst>
                  <a:gd name="adj1" fmla="val 46639"/>
                  <a:gd name="adj2" fmla="val 98991"/>
                </a:avLst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Def. of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719" y="3351650"/>
                <a:ext cx="807109" cy="204593"/>
              </a:xfrm>
              <a:prstGeom prst="wedgeRectCallout">
                <a:avLst>
                  <a:gd name="adj1" fmla="val 46639"/>
                  <a:gd name="adj2" fmla="val 98991"/>
                </a:avLst>
              </a:prstGeom>
              <a:blipFill>
                <a:blip r:embed="rId5"/>
                <a:stretch>
                  <a:fillRect t="-9434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ular Callout 17"/>
          <p:cNvSpPr/>
          <p:nvPr/>
        </p:nvSpPr>
        <p:spPr>
          <a:xfrm>
            <a:off x="5580375" y="3330690"/>
            <a:ext cx="857250" cy="208128"/>
          </a:xfrm>
          <a:prstGeom prst="wedgeRectCallout">
            <a:avLst>
              <a:gd name="adj1" fmla="val -28514"/>
              <a:gd name="adj2" fmla="val 113865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FF0000"/>
                </a:solidFill>
              </a:rPr>
              <a:t>Prev. </a:t>
            </a:r>
            <a:r>
              <a:rPr lang="en-US" sz="1200" dirty="0" err="1">
                <a:solidFill>
                  <a:srgbClr val="FF0000"/>
                </a:solidFill>
              </a:rPr>
              <a:t>ineq</a:t>
            </a:r>
            <a:r>
              <a:rPr lang="en-US" sz="1200" dirty="0">
                <a:solidFill>
                  <a:srgbClr val="FF0000"/>
                </a:solidFill>
              </a:rPr>
              <a:t>.</a:t>
            </a:r>
            <a:endParaRPr lang="en-US" sz="1200" baseline="-25000" dirty="0">
              <a:solidFill>
                <a:schemeClr val="tx1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4397619" y="3330690"/>
                <a:ext cx="954156" cy="273844"/>
              </a:xfrm>
              <a:prstGeom prst="wedgeRectCallout">
                <a:avLst>
                  <a:gd name="adj1" fmla="val -22550"/>
                  <a:gd name="adj2" fmla="val 82354"/>
                </a:avLst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Def. of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2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200" baseline="-250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619" y="3330690"/>
                <a:ext cx="954156" cy="273844"/>
              </a:xfrm>
              <a:prstGeom prst="wedgeRectCallout">
                <a:avLst>
                  <a:gd name="adj1" fmla="val -22550"/>
                  <a:gd name="adj2" fmla="val 82354"/>
                </a:avLst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8">
                <a:extLst>
                  <a:ext uri="{FF2B5EF4-FFF2-40B4-BE49-F238E27FC236}">
                    <a16:creationId xmlns:a16="http://schemas.microsoft.com/office/drawing/2014/main" id="{FFEB59BC-AF6D-408B-AFEA-1977283A0740}"/>
                  </a:ext>
                </a:extLst>
              </p:cNvPr>
              <p:cNvSpPr/>
              <p:nvPr/>
            </p:nvSpPr>
            <p:spPr>
              <a:xfrm>
                <a:off x="0" y="2571750"/>
                <a:ext cx="695739" cy="459685"/>
              </a:xfrm>
              <a:prstGeom prst="wedgeRectCallout">
                <a:avLst>
                  <a:gd name="adj1" fmla="val 64713"/>
                  <a:gd name="adj2" fmla="val 88692"/>
                </a:avLst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Def. of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2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200" baseline="-250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Rectangular Callout 8">
                <a:extLst>
                  <a:ext uri="{FF2B5EF4-FFF2-40B4-BE49-F238E27FC236}">
                    <a16:creationId xmlns:a16="http://schemas.microsoft.com/office/drawing/2014/main" id="{FFEB59BC-AF6D-408B-AFEA-1977283A0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1750"/>
                <a:ext cx="695739" cy="459685"/>
              </a:xfrm>
              <a:prstGeom prst="wedgeRectCallout">
                <a:avLst>
                  <a:gd name="adj1" fmla="val 64713"/>
                  <a:gd name="adj2" fmla="val 88692"/>
                </a:avLst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0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a Separating </a:t>
            </a:r>
            <a:r>
              <a:rPr lang="en-US" dirty="0" err="1"/>
              <a:t>Hyperplane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-300038">
                  <a:lnSpc>
                    <a:spcPct val="80000"/>
                  </a:lnSpc>
                </a:pPr>
                <a:r>
                  <a:rPr lang="en-US" dirty="0"/>
                  <a:t>A separating hyperplane: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  <a:p>
                <a:pPr marL="257175" lvl="1" indent="-257175">
                  <a:lnSpc>
                    <a:spcPct val="80000"/>
                  </a:lnSpc>
                  <a:buClrTx/>
                  <a:buBlip>
                    <a:blip r:embed="rId3"/>
                  </a:buBlip>
                </a:pPr>
                <a:endParaRPr lang="en-US" dirty="0">
                  <a:solidFill>
                    <a:srgbClr val="0000FF"/>
                  </a:solidFill>
                  <a:latin typeface="cmmi10"/>
                </a:endParaRPr>
              </a:p>
              <a:p>
                <a:pPr marL="0" lvl="1" indent="0">
                  <a:lnSpc>
                    <a:spcPct val="80000"/>
                  </a:lnSpc>
                  <a:buClrTx/>
                  <a:buNone/>
                </a:pPr>
                <a:r>
                  <a:rPr lang="en-US" dirty="0">
                    <a:solidFill>
                      <a:srgbClr val="0000FF"/>
                    </a:solidFill>
                    <a:latin typeface="cmmi10"/>
                  </a:rPr>
                  <a:t>              </a:t>
                </a:r>
                <a:endParaRPr lang="en-US" sz="1800" dirty="0"/>
              </a:p>
              <a:p>
                <a:pPr>
                  <a:lnSpc>
                    <a:spcPct val="80000"/>
                  </a:lnSpc>
                </a:pPr>
                <a:endParaRPr lang="en-US" sz="1800" dirty="0"/>
              </a:p>
              <a:p>
                <a:pPr>
                  <a:lnSpc>
                    <a:spcPct val="80000"/>
                  </a:lnSpc>
                </a:pPr>
                <a:endParaRPr lang="en-US" sz="1800" dirty="0"/>
              </a:p>
              <a:p>
                <a:pPr>
                  <a:lnSpc>
                    <a:spcPct val="80000"/>
                  </a:lnSpc>
                </a:pPr>
                <a:endParaRPr lang="en-US" sz="1800" dirty="0"/>
              </a:p>
              <a:p>
                <a:pPr>
                  <a:lnSpc>
                    <a:spcPct val="80000"/>
                  </a:lnSpc>
                </a:pPr>
                <a:endParaRPr lang="en-US" sz="1800" dirty="0"/>
              </a:p>
              <a:p>
                <a:pPr>
                  <a:lnSpc>
                    <a:spcPct val="80000"/>
                  </a:lnSpc>
                </a:pPr>
                <a:endParaRPr lang="en-US" sz="1800" dirty="0"/>
              </a:p>
            </p:txBody>
          </p:sp>
        </mc:Choice>
        <mc:Fallback xmlns="">
          <p:sp>
            <p:nvSpPr>
              <p:cNvPr id="614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37" t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9719"/>
            <a:ext cx="4636294" cy="23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6089001" y="843711"/>
                <a:ext cx="2880770" cy="196207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Distance between </a:t>
                </a:r>
              </a:p>
              <a:p>
                <a14:m>
                  <m:oMath xmlns:m="http://schemas.openxmlformats.org/officeDocument/2006/math">
                    <m:r>
                      <a:rPr lang="en-US" sz="135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+1</m:t>
                    </m:r>
                    <m:r>
                      <a:rPr lang="zh-TW" alt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−1 </m:t>
                    </m:r>
                  </m:oMath>
                </a14:m>
                <a:r>
                  <a:rPr lang="en-US" altLang="zh-TW" sz="1350" dirty="0">
                    <a:solidFill>
                      <a:srgbClr val="FF0000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TW" sz="13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2/</m:t>
                    </m:r>
                    <m:r>
                      <a:rPr lang="en-US" altLang="zh-TW" sz="13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13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3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zh-TW" sz="13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350" b="1" baseline="-25000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What we did: </a:t>
                </a:r>
              </a:p>
              <a:p>
                <a:pPr marL="342900" indent="-342900">
                  <a:buAutoNum type="arabicPeriod"/>
                </a:pPr>
                <a:r>
                  <a:rPr lang="en-US" sz="1350" dirty="0">
                    <a:solidFill>
                      <a:srgbClr val="0000FF"/>
                    </a:solidFill>
                    <a:latin typeface="Calibri" pitchFamily="34" charset="0"/>
                  </a:rPr>
                  <a:t>Consider all possible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 </a:t>
                </a:r>
                <a:r>
                  <a:rPr lang="en-US" sz="1350" dirty="0">
                    <a:solidFill>
                      <a:srgbClr val="0000FF"/>
                    </a:solidFill>
                    <a:latin typeface="Calibri" pitchFamily="34" charset="0"/>
                  </a:rPr>
                  <a:t>with different angles</a:t>
                </a:r>
              </a:p>
              <a:p>
                <a:pPr marL="342900" indent="-342900">
                  <a:buAutoNum type="arabicPeriod"/>
                </a:pPr>
                <a:r>
                  <a:rPr lang="en-US" sz="1350" dirty="0">
                    <a:solidFill>
                      <a:srgbClr val="0000FF"/>
                    </a:solidFill>
                    <a:latin typeface="Calibri" pitchFamily="34" charset="0"/>
                  </a:rPr>
                  <a:t>Scale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350" dirty="0">
                    <a:solidFill>
                      <a:srgbClr val="0000FF"/>
                    </a:solidFill>
                    <a:latin typeface="Calibri" pitchFamily="34" charset="0"/>
                  </a:rPr>
                  <a:t> such that the constraints are tight</a:t>
                </a:r>
              </a:p>
              <a:p>
                <a:pPr marL="342900" indent="-342900">
                  <a:buAutoNum type="arabicPeriod"/>
                </a:pPr>
                <a:r>
                  <a:rPr lang="en-US" sz="1350" dirty="0">
                    <a:solidFill>
                      <a:srgbClr val="0000FF"/>
                    </a:solidFill>
                    <a:latin typeface="Calibri" pitchFamily="34" charset="0"/>
                  </a:rPr>
                  <a:t>Pick the one with largest margin/minimal size</a:t>
                </a:r>
                <a:endParaRPr lang="en-US" sz="135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9001" y="843711"/>
                <a:ext cx="2880770" cy="1962076"/>
              </a:xfrm>
              <a:prstGeom prst="rect">
                <a:avLst/>
              </a:prstGeom>
              <a:blipFill>
                <a:blip r:embed="rId6"/>
                <a:stretch>
                  <a:fillRect l="-422" b="-1852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11" idx="1"/>
          </p:cNvCxnSpPr>
          <p:nvPr/>
        </p:nvCxnSpPr>
        <p:spPr>
          <a:xfrm flipH="1" flipV="1">
            <a:off x="4743452" y="3630646"/>
            <a:ext cx="529250" cy="8106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72702" y="4256600"/>
                <a:ext cx="1993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300038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5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250" i="1" baseline="30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5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50" b="1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50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50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5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02" y="4256600"/>
                <a:ext cx="199343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 flipV="1">
            <a:off x="4901137" y="3569598"/>
            <a:ext cx="371566" cy="5365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272703" y="392145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00038">
              <a:lnSpc>
                <a:spcPct val="80000"/>
              </a:lnSpc>
            </a:pPr>
            <a:endParaRPr lang="en-US" sz="22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272703" y="4593953"/>
                <a:ext cx="21626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300038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5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250" i="1" baseline="30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5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50" b="1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50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50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5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25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03" y="4593953"/>
                <a:ext cx="2162643" cy="369332"/>
              </a:xfrm>
              <a:prstGeom prst="rect">
                <a:avLst/>
              </a:prstGeom>
              <a:blipFill>
                <a:blip r:embed="rId8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4529569" y="3731551"/>
            <a:ext cx="743134" cy="10470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33293" y="3727559"/>
                <a:ext cx="3892604" cy="1126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300038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1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100" i="1" baseline="-25000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 1  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100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100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100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= 1</m:t>
                      </m:r>
                    </m:oMath>
                  </m:oMathPara>
                </a14:m>
                <a:endParaRPr lang="en-US" sz="2100" dirty="0"/>
              </a:p>
              <a:p>
                <a:pPr marL="0" lvl="1" indent="-300038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1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100" i="1" baseline="-25000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−1  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100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100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100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100" dirty="0"/>
              </a:p>
              <a:p>
                <a:pPr marL="0" lvl="1" indent="-300038">
                  <a:lnSpc>
                    <a:spcPct val="80000"/>
                  </a:lnSpc>
                </a:pPr>
                <a:endParaRPr lang="en-US" sz="2100" dirty="0"/>
              </a:p>
              <a:p>
                <a:pPr marL="0" lvl="1" indent="-300038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)≥1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93" y="3727559"/>
                <a:ext cx="3892604" cy="1126462"/>
              </a:xfrm>
              <a:prstGeom prst="rect">
                <a:avLst/>
              </a:prstGeom>
              <a:blipFill>
                <a:blip r:embed="rId9"/>
                <a:stretch>
                  <a:fillRect t="-1081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5457435" y="2914531"/>
                <a:ext cx="3271866" cy="1131079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TW" sz="1350" dirty="0">
                    <a:solidFill>
                      <a:srgbClr val="FF0000"/>
                    </a:solidFill>
                    <a:latin typeface="Calibri" pitchFamily="34" charset="0"/>
                  </a:rPr>
                  <a:t>Assumption: </a:t>
                </a:r>
                <a:r>
                  <a:rPr lang="en-US" altLang="zh-TW" sz="1350" dirty="0">
                    <a:solidFill>
                      <a:srgbClr val="0000FF"/>
                    </a:solidFill>
                    <a:latin typeface="Calibri" pitchFamily="34" charset="0"/>
                  </a:rPr>
                  <a:t>data is linearly separable</a:t>
                </a:r>
              </a:p>
              <a:p>
                <a:r>
                  <a:rPr lang="en-US" altLang="zh-TW" sz="1350" dirty="0">
                    <a:latin typeface="Calibri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TW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0 ,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sz="1350" dirty="0">
                    <a:latin typeface="Calibri" pitchFamily="34" charset="0"/>
                  </a:rPr>
                  <a:t>be a point on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350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sz="1350" dirty="0">
                  <a:solidFill>
                    <a:srgbClr val="0000FF"/>
                  </a:solidFill>
                </a:endParaRPr>
              </a:p>
              <a:p>
                <a:r>
                  <a:rPr lang="en-US" altLang="zh-TW" sz="1350" dirty="0">
                    <a:latin typeface="Calibri" pitchFamily="34" charset="0"/>
                  </a:rPr>
                  <a:t>Then its distance to the separating plane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en-US" sz="1350" dirty="0"/>
                  <a:t>is: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altLang="zh-TW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|/||</m:t>
                    </m:r>
                    <m:r>
                      <a:rPr lang="en-US" altLang="zh-TW" sz="135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1/</m:t>
                    </m:r>
                    <m:r>
                      <a:rPr lang="en-US" altLang="zh-TW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altLang="zh-TW" sz="135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sz="1350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7435" y="2914531"/>
                <a:ext cx="3271866" cy="1131079"/>
              </a:xfrm>
              <a:prstGeom prst="rect">
                <a:avLst/>
              </a:prstGeom>
              <a:blipFill>
                <a:blip r:embed="rId10"/>
                <a:stretch>
                  <a:fillRect l="-186" b="-532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3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091" y="628650"/>
            <a:ext cx="5029201" cy="3771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350" y="628650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 SVM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have shown that the sought after weight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is the solution of the following optimization problem: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SVM Optimization:  </a:t>
                </a:r>
                <a:r>
                  <a:rPr lang="en-US" dirty="0">
                    <a:solidFill>
                      <a:srgbClr val="FF0000"/>
                    </a:solidFill>
                  </a:rPr>
                  <a:t>(***)</a:t>
                </a:r>
              </a:p>
              <a:p>
                <a:pPr lvl="1"/>
                <a:r>
                  <a:rPr lang="en-US" dirty="0"/>
                  <a:t>Minimize: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½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                                           </a:t>
                </a:r>
              </a:p>
              <a:p>
                <a:pPr lvl="1"/>
                <a:r>
                  <a:rPr lang="en-US" dirty="0"/>
                  <a:t>Subject to: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a quadratic optimization problem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variables,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inequality constraints.   </a:t>
                </a:r>
              </a:p>
              <a:p>
                <a:r>
                  <a:rPr lang="en-US" dirty="0"/>
                  <a:t>It has a unique solution.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7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894859" y="2108335"/>
            <a:ext cx="3239790" cy="2751318"/>
            <a:chOff x="5198918" y="857260"/>
            <a:chExt cx="5852172" cy="438912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918" y="857260"/>
              <a:ext cx="5852172" cy="4389129"/>
            </a:xfrm>
            <a:prstGeom prst="rect">
              <a:avLst/>
            </a:prstGeom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7393571" y="957755"/>
              <a:ext cx="1864727" cy="480991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b="1" dirty="0">
                  <a:latin typeface="+mj-lt"/>
                </a:rPr>
                <a:t>Grads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>
          <a:xfrm>
            <a:off x="2894859" y="2112978"/>
            <a:ext cx="3239790" cy="2746675"/>
            <a:chOff x="1524000" y="1283498"/>
            <a:chExt cx="5852172" cy="438912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283498"/>
              <a:ext cx="5852172" cy="4389129"/>
            </a:xfrm>
            <a:prstGeom prst="rect">
              <a:avLst/>
            </a:prstGeom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331326" y="1375084"/>
              <a:ext cx="2427310" cy="480991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b="1" dirty="0">
                  <a:latin typeface="+mj-lt"/>
                </a:rPr>
                <a:t>Undergrads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 Overall (142):</a:t>
            </a:r>
          </a:p>
          <a:p>
            <a:pPr lvl="1"/>
            <a:r>
              <a:rPr lang="en-US" dirty="0"/>
              <a:t> Mean: 55.36  </a:t>
            </a:r>
          </a:p>
          <a:p>
            <a:pPr lvl="1"/>
            <a:r>
              <a:rPr lang="en-US" dirty="0"/>
              <a:t> Std Dev: 14.9 </a:t>
            </a:r>
          </a:p>
          <a:p>
            <a:pPr lvl="1"/>
            <a:r>
              <a:rPr lang="en-US" dirty="0"/>
              <a:t> Max: 98.5, Min: 1</a:t>
            </a:r>
          </a:p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05682" y="814495"/>
            <a:ext cx="2628899" cy="21698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Midterms will be made available at the recitations,  Wednesday and Thursday.</a:t>
            </a: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Solutions will be available tomorrow. </a:t>
            </a: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This will also be a good opportunity to ask the TAs questions about the grading.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05682" y="180569"/>
            <a:ext cx="2400300" cy="3231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/>
              <a:t>Questions?</a:t>
            </a: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06841" y="2170292"/>
            <a:ext cx="2876846" cy="2645486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05806" y="3815617"/>
            <a:ext cx="3672809" cy="323165"/>
          </a:xfrm>
          <a:prstGeom prst="rect">
            <a:avLst/>
          </a:prstGeom>
          <a:solidFill>
            <a:srgbClr val="FFFFCC"/>
          </a:solidFill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>
                <a:latin typeface="+mj-lt"/>
              </a:rPr>
              <a:t>Class is curved; B+ will be around here</a:t>
            </a:r>
          </a:p>
        </p:txBody>
      </p:sp>
      <p:sp>
        <p:nvSpPr>
          <p:cNvPr id="11" name="Right Arrow 10"/>
          <p:cNvSpPr/>
          <p:nvPr/>
        </p:nvSpPr>
        <p:spPr>
          <a:xfrm rot="16200000">
            <a:off x="4627785" y="4777325"/>
            <a:ext cx="259506" cy="138611"/>
          </a:xfrm>
          <a:prstGeom prst="rightArrow">
            <a:avLst>
              <a:gd name="adj1" fmla="val 55818"/>
              <a:gd name="adj2" fmla="val 50000"/>
            </a:avLst>
          </a:prstGeom>
          <a:solidFill>
            <a:srgbClr val="FC0128"/>
          </a:solidFill>
          <a:ln>
            <a:solidFill>
              <a:srgbClr val="FC0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405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2" grpId="0" animBg="1" autoUpdateAnimBg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Margin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7175" lvl="1" indent="-257175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>
              <a:solidFill>
                <a:srgbClr val="0000FF"/>
              </a:solidFill>
              <a:latin typeface="cmmi10"/>
            </a:endParaRPr>
          </a:p>
          <a:p>
            <a:pPr marL="0" lvl="1" indent="0">
              <a:lnSpc>
                <a:spcPct val="80000"/>
              </a:lnSpc>
              <a:buClrTx/>
              <a:buNone/>
            </a:pPr>
            <a:r>
              <a:rPr lang="en-US" dirty="0">
                <a:solidFill>
                  <a:srgbClr val="0000FF"/>
                </a:solidFill>
                <a:latin typeface="cmmi10"/>
              </a:rPr>
              <a:t>              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14400"/>
            <a:ext cx="4636294" cy="23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5664994" y="1270440"/>
                <a:ext cx="2693504" cy="172752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500" dirty="0">
                    <a:latin typeface="Calibri" pitchFamily="34" charset="0"/>
                  </a:rPr>
                  <a:t>The margin of a linear separator</a:t>
                </a:r>
              </a:p>
              <a:p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</a:rPr>
                  <a:t> </a:t>
                </a:r>
                <a:r>
                  <a:rPr lang="en-US" sz="1500" dirty="0">
                    <a:latin typeface="Calibri" pitchFamily="34" charset="0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5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TW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15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den>
                    </m:f>
                  </m:oMath>
                </a14:m>
                <a:endParaRPr lang="en-US" altLang="zh-TW" sz="1500" dirty="0">
                  <a:solidFill>
                    <a:srgbClr val="0000FF"/>
                  </a:solidFill>
                </a:endParaRPr>
              </a:p>
              <a:p>
                <a:endParaRPr lang="en-US" sz="1500" dirty="0">
                  <a:solidFill>
                    <a:srgbClr val="0000FF"/>
                  </a:solidFill>
                  <a:latin typeface="Calibri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5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f>
                          <m:fPr>
                            <m:ctrlPr>
                              <a:rPr lang="en-US" altLang="zh-TW" sz="15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5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15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altLang="zh-TW" sz="15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altLang="zh-TW" sz="15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</m:den>
                        </m:f>
                      </m:e>
                    </m:func>
                    <m:r>
                      <a:rPr lang="en-US" altLang="zh-TW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TW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⁡||</m:t>
                    </m:r>
                    <m:r>
                      <a:rPr lang="en-US" altLang="zh-TW" sz="15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altLang="zh-TW" sz="1500" dirty="0">
                    <a:solidFill>
                      <a:srgbClr val="0000FF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5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15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TW" sz="15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⁡½ </m:t>
                      </m:r>
                      <m:r>
                        <a:rPr lang="en-US" sz="1500" b="1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i="1" baseline="30000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500" b="1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1500" b="1" dirty="0">
                  <a:solidFill>
                    <a:srgbClr val="0000FF"/>
                  </a:solidFill>
                  <a:latin typeface="Calibri" pitchFamily="34" charset="0"/>
                </a:endParaRPr>
              </a:p>
              <a:p>
                <a:endParaRPr lang="en-US" sz="15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4994" y="1270440"/>
                <a:ext cx="2693504" cy="1727524"/>
              </a:xfrm>
              <a:prstGeom prst="rect">
                <a:avLst/>
              </a:prstGeom>
              <a:blipFill>
                <a:blip r:embed="rId5"/>
                <a:stretch>
                  <a:fillRect l="-676" t="-350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71800" y="3427486"/>
                <a:ext cx="4513928" cy="1022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300038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lvl="1" indent="-300038">
                  <a:lnSpc>
                    <a:spcPct val="80000"/>
                  </a:lnSpc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lvl="1" indent="-300038">
                  <a:lnSpc>
                    <a:spcPct val="80000"/>
                  </a:lnSpc>
                </a:pPr>
                <a:r>
                  <a:rPr lang="en-US" sz="2100" dirty="0">
                    <a:solidFill>
                      <a:srgbClr val="0000FF"/>
                    </a:solidFill>
                  </a:rPr>
                  <a:t> s.t 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TW" sz="2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)≥1, ∀</m:t>
                    </m:r>
                    <m:d>
                      <m:d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1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1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427486"/>
                <a:ext cx="4513928" cy="1022396"/>
              </a:xfrm>
              <a:prstGeom prst="rect">
                <a:avLst/>
              </a:prstGeom>
              <a:blipFill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415362" cy="36907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name “Support Vector Machine” stems from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>
                    <a:solidFill>
                      <a:srgbClr val="0000FF"/>
                    </a:solidFill>
                  </a:rPr>
                  <a:t>supported</a:t>
                </a:r>
                <a:r>
                  <a:rPr lang="en-US" dirty="0"/>
                  <a:t> by (i.e. is the linear span of) the examples that are exactly at a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1/||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|| </m:t>
                    </m:r>
                  </m:oMath>
                </a14:m>
                <a:r>
                  <a:rPr lang="en-US" dirty="0"/>
                  <a:t>from the separating hyperplane. These vectors are therefore called </a:t>
                </a:r>
                <a:r>
                  <a:rPr lang="en-US" dirty="0">
                    <a:solidFill>
                      <a:srgbClr val="0000FF"/>
                    </a:solidFill>
                  </a:rPr>
                  <a:t>support vectors</a:t>
                </a:r>
                <a:r>
                  <a:rPr lang="en-US" dirty="0"/>
                  <a:t>. 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Theorem: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minimizer of</a:t>
                </a:r>
              </a:p>
              <a:p>
                <a:pPr marL="0" indent="0">
                  <a:buNone/>
                </a:pPr>
                <a:r>
                  <a:rPr lang="en-US" dirty="0"/>
                  <a:t>      the SVM optimization problem </a:t>
                </a:r>
                <a:r>
                  <a:rPr lang="en-US" dirty="0">
                    <a:solidFill>
                      <a:srgbClr val="FF0000"/>
                    </a:solidFill>
                  </a:rPr>
                  <a:t>(***)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.   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</a:t>
                </a:r>
                <a:r>
                  <a:rPr lang="en-US" dirty="0"/>
                  <a:t>Then there exists coefficients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&gt;0 </m:t>
                    </m:r>
                  </m:oMath>
                </a14:m>
                <a:r>
                  <a:rPr lang="en-US" dirty="0"/>
                  <a:t>such that: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∈ 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𝐼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00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415362" cy="3690798"/>
              </a:xfrm>
              <a:blipFill>
                <a:blip r:embed="rId3"/>
                <a:stretch>
                  <a:fillRect l="-870" t="-1983" r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ontent Placeholder 1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23" y="2199353"/>
            <a:ext cx="2133600" cy="1858297"/>
          </a:xfrm>
        </p:spPr>
      </p:pic>
      <p:sp>
        <p:nvSpPr>
          <p:cNvPr id="9" name="Rectangular Callout 8"/>
          <p:cNvSpPr/>
          <p:nvPr/>
        </p:nvSpPr>
        <p:spPr>
          <a:xfrm>
            <a:off x="6286500" y="4057650"/>
            <a:ext cx="1428750" cy="457200"/>
          </a:xfrm>
          <a:prstGeom prst="wedgeRectCallout">
            <a:avLst>
              <a:gd name="adj1" fmla="val -100872"/>
              <a:gd name="adj2" fmla="val 8347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FF0000"/>
                </a:solidFill>
              </a:rPr>
              <a:t>This representation should ring a bell…</a:t>
            </a:r>
            <a:endParaRPr lang="en-US" sz="1200" baseline="-250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3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This, and other properties of Support Vector Machines are shown by moving to the </a:t>
                </a:r>
                <a:r>
                  <a:rPr lang="en-US" dirty="0">
                    <a:hlinkClick r:id="rId3" action="ppaction://hlinkfile"/>
                  </a:rPr>
                  <a:t>dual problem</a:t>
                </a:r>
                <a:r>
                  <a:rPr lang="en-US" dirty="0"/>
                  <a:t>.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Theorem: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the minimizer of</a:t>
                </a:r>
              </a:p>
              <a:p>
                <a:pPr marL="0" indent="0">
                  <a:buNone/>
                </a:pPr>
                <a:r>
                  <a:rPr lang="en-US" dirty="0"/>
                  <a:t>      the SVM optimization problem </a:t>
                </a:r>
                <a:r>
                  <a:rPr lang="en-US" dirty="0">
                    <a:solidFill>
                      <a:srgbClr val="FF0000"/>
                    </a:solidFill>
                  </a:rPr>
                  <a:t>(***)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.   </a:t>
                </a:r>
              </a:p>
              <a:p>
                <a:pPr marL="0" indent="0">
                  <a:buNone/>
                </a:pPr>
                <a:r>
                  <a:rPr lang="zh-TW" altLang="en-US" dirty="0"/>
                  <a:t>    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</a:t>
                </a:r>
                <a:r>
                  <a:rPr lang="en-US" dirty="0"/>
                  <a:t>Then there exists coefficients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&gt;0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such that: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az-Cyrl-AZ" sz="135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  <a:sym typeface="Symbol"/>
                      </a:rPr>
                      <m:t>Є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𝐼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ontent Placeholder 1"/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4" y="1800224"/>
            <a:ext cx="2162175" cy="1883185"/>
          </a:xfrm>
        </p:spPr>
      </p:pic>
    </p:spTree>
    <p:extLst>
      <p:ext uri="{BB962C8B-B14F-4D97-AF65-F5344CB8AC3E}">
        <p14:creationId xmlns:p14="http://schemas.microsoft.com/office/powerpoint/2010/main" val="254745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1174-DD0C-4EED-A8E4-1DA71A90467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(recap) Kernel Perceptron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9026" y="902369"/>
                <a:ext cx="8875644" cy="3796630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0" lvl="1" indent="0">
                  <a:lnSpc>
                    <a:spcPct val="80000"/>
                  </a:lnSpc>
                  <a:buNone/>
                </a:pPr>
                <a:r>
                  <a:rPr lang="en-US" dirty="0"/>
                  <a:t>Examples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Non-linear mapping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:r>
                  <a:rPr lang="en-US" dirty="0"/>
                  <a:t>Hypothesis: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; Decision function: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sgn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)=</m:t>
                            </m:r>
                          </m:e>
                        </m:nary>
                      </m:e>
                    </m:func>
                    <m:r>
                      <m:rPr>
                        <m:sty m:val="p"/>
                      </m:rPr>
                      <a:rPr lang="en-US" i="1" dirty="0" err="1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 marL="0" indent="0">
                  <a:buNone/>
                </a:pPr>
                <a:endParaRPr lang="en-US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dirty="0"/>
                  <a:t>is large, we cannot represent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explicitly. However, the weight 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can be written as a linear combination of examples: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number of mistakes </a:t>
                </a:r>
                <a:r>
                  <a:rPr lang="en-US" dirty="0"/>
                  <a:t>made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we can compute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based on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3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026" y="902369"/>
                <a:ext cx="8875644" cy="3796630"/>
              </a:xfrm>
              <a:blipFill>
                <a:blip r:embed="rId3"/>
                <a:stretch>
                  <a:fillRect l="-343" t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5307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6E01174-DD0C-4EED-A8E4-1DA71A90467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(recap) Kernel Perceptron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902369"/>
                <a:ext cx="8349912" cy="369079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500" dirty="0"/>
                  <a:t>Examples </a:t>
                </a:r>
                <a14:m>
                  <m:oMath xmlns:m="http://schemas.openxmlformats.org/officeDocument/2006/math">
                    <m:r>
                      <a:rPr lang="en-US" sz="1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5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1500" dirty="0"/>
                  <a:t> Non-linear mapping </a:t>
                </a:r>
                <a14:m>
                  <m:oMath xmlns:m="http://schemas.openxmlformats.org/officeDocument/2006/math">
                    <m:r>
                      <a:rPr lang="en-US" sz="1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500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15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500" dirty="0"/>
                  <a:t>Hypothesis: </a:t>
                </a:r>
                <a14:m>
                  <m:oMath xmlns:m="http://schemas.openxmlformats.org/officeDocument/2006/math">
                    <m:r>
                      <a:rPr lang="en-US" sz="15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1500" dirty="0"/>
                  <a:t>; Decision </a:t>
                </a:r>
                <a:r>
                  <a:rPr lang="en-US" sz="1500" dirty="0" err="1"/>
                  <a:t>function:</a:t>
                </a:r>
                <a14:m>
                  <m:oMath xmlns:m="http://schemas.openxmlformats.org/officeDocument/2006/math">
                    <m:r>
                      <a:rPr lang="en-US" sz="1500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1500" i="1" dirty="0" err="1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15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1500" dirty="0"/>
              </a:p>
              <a:p>
                <a:pPr>
                  <a:lnSpc>
                    <a:spcPct val="80000"/>
                  </a:lnSpc>
                </a:pPr>
                <a:r>
                  <a:rPr lang="en-US" sz="1500" dirty="0"/>
                  <a:t>In the training phase, we initialize </a:t>
                </a:r>
                <a14:m>
                  <m:oMath xmlns:m="http://schemas.openxmlformats.org/officeDocument/2006/math"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TW" sz="1500" dirty="0"/>
                  <a:t> to be an all-</a:t>
                </a:r>
                <a:r>
                  <a:rPr lang="en-US" altLang="zh-TW" sz="1500" dirty="0" err="1"/>
                  <a:t>zeros</a:t>
                </a:r>
                <a:r>
                  <a:rPr lang="en-US" altLang="zh-TW" sz="1500" dirty="0"/>
                  <a:t> vector.</a:t>
                </a:r>
                <a:endParaRPr lang="en-US" sz="1500" dirty="0"/>
              </a:p>
              <a:p>
                <a:pPr>
                  <a:lnSpc>
                    <a:spcPct val="80000"/>
                  </a:lnSpc>
                </a:pPr>
                <a:r>
                  <a:rPr lang="en-US" sz="1500" dirty="0"/>
                  <a:t>For training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500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500" i="1" dirty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altLang="zh-TW" sz="1500" dirty="0"/>
                  <a:t> i</a:t>
                </a:r>
                <a:r>
                  <a:rPr lang="en-US" sz="1500" dirty="0"/>
                  <a:t>nstead of using the original Perceptron update rule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sSup>
                          <m:sSup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1500" dirty="0"/>
                  <a:t> space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/>
                  <a:t>If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15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5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b="1" i="1">
                        <a:latin typeface="Cambria Math" panose="02040503050406030204" pitchFamily="18" charset="0"/>
                      </a:rPr>
                      <m:t>𝒓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1500" b="1" i="1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15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500" dirty="0"/>
                  <a:t>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500" dirty="0"/>
                  <a:t>we maintain</a:t>
                </a:r>
                <a:r>
                  <a:rPr lang="zh-TW" altLang="en-US" sz="1500" dirty="0"/>
                  <a:t> </a:t>
                </a:r>
                <a14:m>
                  <m:oMath xmlns:m="http://schemas.openxmlformats.org/officeDocument/2006/math"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zh-TW" altLang="en-US" sz="15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by 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/>
                  <a:t>If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1500">
                        <a:latin typeface="Cambria Math" panose="02040503050406030204" pitchFamily="18" charset="0"/>
                      </a:rPr>
                      <m:t>( </m:t>
                    </m:r>
                    <m:nary>
                      <m:naryPr>
                        <m:chr m:val="∑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US" sz="15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1500" i="1" dirty="0">
                        <a:latin typeface="Cambria Math" panose="02040503050406030204" pitchFamily="18" charset="0"/>
                      </a:rPr>
                      <m:t>))≠</m:t>
                    </m:r>
                    <m:sSup>
                      <m:sSup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5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5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15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500" dirty="0"/>
                  <a:t>based on the relationship between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500" dirty="0"/>
                  <a:t> and</a:t>
                </a:r>
                <a:r>
                  <a:rPr lang="zh-TW" altLang="en-US" sz="1500" dirty="0"/>
                  <a:t>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zh-TW" altLang="en-US" sz="15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5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5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1500" dirty="0"/>
              </a:p>
            </p:txBody>
          </p:sp>
        </mc:Choice>
        <mc:Fallback xmlns="">
          <p:sp>
            <p:nvSpPr>
              <p:cNvPr id="993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902369"/>
                <a:ext cx="8349912" cy="3690798"/>
              </a:xfrm>
              <a:blipFill>
                <a:blip r:embed="rId3"/>
                <a:stretch>
                  <a:fillRect l="-292" t="-826" b="-9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9672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Footnote about the threshold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500" dirty="0"/>
                  <a:t>Similar to Perceptron, we can augment vectors to handle the bias term</a:t>
                </a:r>
                <a:br>
                  <a:rPr lang="en-US" sz="1500" dirty="0"/>
                </a:br>
                <a:r>
                  <a:rPr lang="en-US" sz="15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1500" i="1">
                        <a:latin typeface="Cambria Math" panose="02040503050406030204" pitchFamily="18" charset="0"/>
                      </a:rPr>
                      <m:t>⇐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 ,  1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;  </m:t>
                    </m:r>
                    <m:r>
                      <m:rPr>
                        <m:nor/>
                      </m:rPr>
                      <a:rPr lang="en-US" sz="1500" dirty="0"/>
                      <m:t>	</m:t>
                    </m:r>
                    <m:acc>
                      <m:accPr>
                        <m:chr m:val="̅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sz="1500" i="1">
                        <a:latin typeface="Cambria Math" panose="02040503050406030204" pitchFamily="18" charset="0"/>
                      </a:rPr>
                      <m:t>⇐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 , 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500" dirty="0"/>
                  <a:t>   so that </a:t>
                </a:r>
                <a14:m>
                  <m:oMath xmlns:m="http://schemas.openxmlformats.org/officeDocument/2006/math">
                    <m:r>
                      <a:rPr lang="en-US" sz="15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15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900" dirty="0"/>
              </a:p>
              <a:p>
                <a:r>
                  <a:rPr lang="en-US" sz="1500" dirty="0"/>
                  <a:t>Then consider the following formulation 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acc>
                          <m:accPr>
                            <m:chr m:val="̅"/>
                            <m:ctrlPr>
                              <a:rPr lang="en-US" altLang="zh-TW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lim>
                    </m:limLow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     s.t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1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≥1,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1500" dirty="0"/>
              </a:p>
              <a:p>
                <a:r>
                  <a:rPr lang="en-US" sz="1500" dirty="0"/>
                  <a:t>However, this formulation is slightly different from (***), because it is equivalent to</a:t>
                </a:r>
              </a:p>
              <a:p>
                <a:pPr marL="0" lvl="1" indent="0">
                  <a:buClrTx/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  s.t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)≥1, 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1500" dirty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789045" y="3386726"/>
            <a:ext cx="3714750" cy="985957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350" dirty="0">
                <a:latin typeface="Calibri" pitchFamily="34" charset="0"/>
              </a:rPr>
              <a:t>The bias term is included in the regularization. </a:t>
            </a:r>
          </a:p>
          <a:p>
            <a:pPr algn="ctr"/>
            <a:r>
              <a:rPr lang="en-US" sz="1350" dirty="0">
                <a:latin typeface="Calibri" pitchFamily="34" charset="0"/>
              </a:rPr>
              <a:t>This usually doesn’t matter</a:t>
            </a:r>
          </a:p>
          <a:p>
            <a:pPr algn="ctr"/>
            <a:endParaRPr lang="en-US" sz="1350" dirty="0">
              <a:latin typeface="Calibri" pitchFamily="34" charset="0"/>
            </a:endParaRPr>
          </a:p>
          <a:p>
            <a:pPr algn="ctr"/>
            <a:r>
              <a:rPr lang="en-US" sz="1350" dirty="0">
                <a:latin typeface="Calibri" pitchFamily="34" charset="0"/>
              </a:rPr>
              <a:t>For simplicity, we ignore the bias term</a:t>
            </a: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 rot="-5400000">
            <a:off x="2226187" y="2828097"/>
            <a:ext cx="171450" cy="608409"/>
          </a:xfrm>
          <a:prstGeom prst="leftBrace">
            <a:avLst>
              <a:gd name="adj1" fmla="val 2957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06212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Issues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Computational Issues</a:t>
            </a:r>
          </a:p>
          <a:p>
            <a:pPr lvl="1"/>
            <a:r>
              <a:rPr lang="en-US" dirty="0"/>
              <a:t>Training of an SVM used to be is very time consuming – solving quadratic program.</a:t>
            </a:r>
          </a:p>
          <a:p>
            <a:pPr lvl="1"/>
            <a:r>
              <a:rPr lang="en-US" dirty="0"/>
              <a:t>Modern methods are based on Stochastic Gradient Descent and Coordinate Descent and are much faster.</a:t>
            </a:r>
          </a:p>
          <a:p>
            <a:r>
              <a:rPr lang="en-US" dirty="0"/>
              <a:t>Is it really optimal?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Is the objective function we are optimizing the “right” one?</a:t>
            </a:r>
          </a:p>
        </p:txBody>
      </p:sp>
    </p:spTree>
    <p:extLst>
      <p:ext uri="{BB962C8B-B14F-4D97-AF65-F5344CB8AC3E}">
        <p14:creationId xmlns:p14="http://schemas.microsoft.com/office/powerpoint/2010/main" val="827304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FFEE-9410-45A2-B832-22B01C0D0CB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Data  </a:t>
            </a:r>
          </a:p>
        </p:txBody>
      </p:sp>
      <p:sp>
        <p:nvSpPr>
          <p:cNvPr id="62976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17,000 dimensional context sensitive spelling </a:t>
            </a:r>
          </a:p>
          <a:p>
            <a:r>
              <a:rPr lang="en-US"/>
              <a:t>Histogram of distance of points from the hyperplane</a:t>
            </a:r>
            <a:endParaRPr lang="en-US" dirty="0"/>
          </a:p>
        </p:txBody>
      </p:sp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746249"/>
            <a:ext cx="5199408" cy="295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65" name="Line 5"/>
          <p:cNvSpPr>
            <a:spLocks noChangeShapeType="1"/>
          </p:cNvSpPr>
          <p:nvPr/>
        </p:nvSpPr>
        <p:spPr bwMode="auto">
          <a:xfrm>
            <a:off x="4879181" y="2971800"/>
            <a:ext cx="0" cy="14049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5581084" y="1886765"/>
            <a:ext cx="2564500" cy="1546577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350" dirty="0">
                <a:latin typeface="+mj-lt"/>
              </a:rPr>
              <a:t>In practice, even in the separable case, we may not want to depend on the points </a:t>
            </a:r>
            <a:r>
              <a:rPr lang="en-US" sz="1350" dirty="0">
                <a:solidFill>
                  <a:srgbClr val="FF0000"/>
                </a:solidFill>
                <a:latin typeface="+mj-lt"/>
              </a:rPr>
              <a:t>closest to the hyperplane </a:t>
            </a:r>
            <a:r>
              <a:rPr lang="en-US" sz="1350" dirty="0">
                <a:latin typeface="+mj-lt"/>
              </a:rPr>
              <a:t>but rather on the </a:t>
            </a:r>
            <a:r>
              <a:rPr lang="en-US" sz="1350" dirty="0">
                <a:solidFill>
                  <a:srgbClr val="FF0000"/>
                </a:solidFill>
                <a:latin typeface="+mj-lt"/>
              </a:rPr>
              <a:t>distribution of the distance</a:t>
            </a:r>
            <a:r>
              <a:rPr lang="en-US" sz="1350" dirty="0">
                <a:latin typeface="+mj-lt"/>
              </a:rPr>
              <a:t>.  If only a few are close, maybe we can dismiss them.</a:t>
            </a:r>
          </a:p>
        </p:txBody>
      </p:sp>
    </p:spTree>
    <p:extLst>
      <p:ext uri="{BB962C8B-B14F-4D97-AF65-F5344CB8AC3E}">
        <p14:creationId xmlns:p14="http://schemas.microsoft.com/office/powerpoint/2010/main" val="6065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 SVM</a:t>
            </a:r>
            <a:endParaRPr lang="en-US" dirty="0"/>
          </a:p>
        </p:txBody>
      </p:sp>
      <p:sp>
        <p:nvSpPr>
          <p:cNvPr id="627715" name="Rectangle 3"/>
          <p:cNvSpPr>
            <a:spLocks noGrp="1" noChangeArrowheads="1"/>
          </p:cNvSpPr>
          <p:nvPr>
            <p:ph idx="1"/>
          </p:nvPr>
        </p:nvSpPr>
        <p:spPr>
          <a:xfrm>
            <a:off x="195943" y="902369"/>
            <a:ext cx="8464121" cy="3690798"/>
          </a:xfrm>
        </p:spPr>
        <p:txBody>
          <a:bodyPr/>
          <a:lstStyle/>
          <a:p>
            <a:r>
              <a:rPr lang="en-US" dirty="0"/>
              <a:t>The hard SVM formulation assumes linearly separable data.</a:t>
            </a:r>
          </a:p>
          <a:p>
            <a:r>
              <a:rPr lang="en-US" dirty="0"/>
              <a:t>A natural relaxation: </a:t>
            </a:r>
          </a:p>
          <a:p>
            <a:pPr lvl="1"/>
            <a:r>
              <a:rPr lang="en-US" dirty="0"/>
              <a:t>maximize the margin while minimizing the # of examples that violate the margin (separability) constraints. </a:t>
            </a:r>
          </a:p>
          <a:p>
            <a:r>
              <a:rPr lang="en-US" dirty="0"/>
              <a:t>However, this leads to non-convex problem that is hard to solve. </a:t>
            </a:r>
          </a:p>
          <a:p>
            <a:r>
              <a:rPr lang="en-US" dirty="0"/>
              <a:t>Instead, we relax in a different way, that results in optimizing a surrogate loss function that is convex.  </a:t>
            </a:r>
          </a:p>
        </p:txBody>
      </p:sp>
    </p:spTree>
    <p:extLst>
      <p:ext uri="{BB962C8B-B14F-4D97-AF65-F5344CB8AC3E}">
        <p14:creationId xmlns:p14="http://schemas.microsoft.com/office/powerpoint/2010/main" val="2593560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 SVM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Notice that the relaxation of the constraint: </a:t>
                </a:r>
                <a:r>
                  <a:rPr lang="en-US" sz="1800" dirty="0"/>
                  <a:t>        </a:t>
                </a:r>
              </a:p>
              <a:p>
                <a:pPr marL="0" indent="0">
                  <a:buNone/>
                </a:pPr>
                <a:r>
                  <a:rPr lang="en-US" altLang="zh-TW" sz="1800" dirty="0">
                    <a:solidFill>
                      <a:srgbClr val="0000FF"/>
                    </a:solidFill>
                  </a:rPr>
                  <a:t>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TW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1800" dirty="0"/>
                  <a:t>                                </a:t>
                </a:r>
              </a:p>
              <a:p>
                <a:r>
                  <a:rPr lang="en-US" dirty="0"/>
                  <a:t>Can be done by introducing a </a:t>
                </a:r>
                <a:r>
                  <a:rPr lang="en-US" dirty="0">
                    <a:solidFill>
                      <a:srgbClr val="FF0000"/>
                    </a:solidFill>
                  </a:rPr>
                  <a:t>slack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(per example) and requiring:    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0000FF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TW" sz="18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18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180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80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Now, we want to solve: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71801" y="3389407"/>
                <a:ext cx="4001095" cy="1031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300038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300038">
                  <a:lnSpc>
                    <a:spcPct val="80000"/>
                  </a:lnSpc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lvl="1" indent="-300038">
                  <a:lnSpc>
                    <a:spcPct val="80000"/>
                  </a:lnSpc>
                </a:pPr>
                <a:r>
                  <a:rPr lang="en-US" sz="2100" dirty="0">
                    <a:solidFill>
                      <a:srgbClr val="0000FF"/>
                    </a:solidFill>
                  </a:rPr>
                  <a:t> s.t 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1" y="3389407"/>
                <a:ext cx="4001095" cy="1031629"/>
              </a:xfrm>
              <a:prstGeom prst="rect">
                <a:avLst/>
              </a:prstGeom>
              <a:blipFill>
                <a:blip r:embed="rId4"/>
                <a:stretch>
                  <a:fillRect b="-10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ular Callout 1"/>
          <p:cNvSpPr/>
          <p:nvPr/>
        </p:nvSpPr>
        <p:spPr>
          <a:xfrm>
            <a:off x="6282942" y="2415208"/>
            <a:ext cx="2674116" cy="1182757"/>
          </a:xfrm>
          <a:prstGeom prst="wedgeRectCallout">
            <a:avLst>
              <a:gd name="adj1" fmla="val -76761"/>
              <a:gd name="adj2" fmla="val 42135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 large value of C means that misclassifications are bad – we focus on a small training error (at the expense of margin). A small C results in more training error, but hopefully better true error.</a:t>
            </a:r>
          </a:p>
        </p:txBody>
      </p:sp>
    </p:spTree>
    <p:extLst>
      <p:ext uri="{BB962C8B-B14F-4D97-AF65-F5344CB8AC3E}">
        <p14:creationId xmlns:p14="http://schemas.microsoft.com/office/powerpoint/2010/main" val="2177017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Projects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Please start working!</a:t>
            </a:r>
          </a:p>
          <a:p>
            <a:r>
              <a:rPr lang="en-US" dirty="0"/>
              <a:t>Come to my office hours at least once in the next 3 weeks to discuss the project.</a:t>
            </a:r>
          </a:p>
          <a:p>
            <a:r>
              <a:rPr lang="en-US" dirty="0"/>
              <a:t>HW2 Grades are out too.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HW3 is out.</a:t>
            </a:r>
          </a:p>
          <a:p>
            <a:pPr lvl="1"/>
            <a:r>
              <a:rPr lang="en-US" dirty="0"/>
              <a:t>You can only do part of it now. Hopefully can do it all by Wednesday.</a:t>
            </a: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26786"/>
              </p:ext>
            </p:extLst>
          </p:nvPr>
        </p:nvGraphicFramePr>
        <p:xfrm>
          <a:off x="2416634" y="2205971"/>
          <a:ext cx="3808575" cy="1618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715">
                  <a:extLst>
                    <a:ext uri="{9D8B030D-6E8A-4147-A177-3AD203B41FA5}">
                      <a16:colId xmlns:a16="http://schemas.microsoft.com/office/drawing/2014/main" val="3704433882"/>
                    </a:ext>
                  </a:extLst>
                </a:gridCol>
                <a:gridCol w="761715">
                  <a:extLst>
                    <a:ext uri="{9D8B030D-6E8A-4147-A177-3AD203B41FA5}">
                      <a16:colId xmlns:a16="http://schemas.microsoft.com/office/drawing/2014/main" val="799621494"/>
                    </a:ext>
                  </a:extLst>
                </a:gridCol>
                <a:gridCol w="761715">
                  <a:extLst>
                    <a:ext uri="{9D8B030D-6E8A-4147-A177-3AD203B41FA5}">
                      <a16:colId xmlns:a16="http://schemas.microsoft.com/office/drawing/2014/main" val="281191917"/>
                    </a:ext>
                  </a:extLst>
                </a:gridCol>
                <a:gridCol w="761715">
                  <a:extLst>
                    <a:ext uri="{9D8B030D-6E8A-4147-A177-3AD203B41FA5}">
                      <a16:colId xmlns:a16="http://schemas.microsoft.com/office/drawing/2014/main" val="966209223"/>
                    </a:ext>
                  </a:extLst>
                </a:gridCol>
                <a:gridCol w="761715">
                  <a:extLst>
                    <a:ext uri="{9D8B030D-6E8A-4147-A177-3AD203B41FA5}">
                      <a16:colId xmlns:a16="http://schemas.microsoft.com/office/drawing/2014/main" val="442532625"/>
                    </a:ext>
                  </a:extLst>
                </a:gridCol>
              </a:tblGrid>
              <a:tr h="2256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"/>
                        </a:rPr>
                        <a:t> </a:t>
                      </a:r>
                      <a:endParaRPr lang="en-US" sz="1000" dirty="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"/>
                        </a:rPr>
                        <a:t>PDF (40)</a:t>
                      </a:r>
                      <a:endParaRPr lang="en-US" sz="1000" dirty="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"/>
                        </a:rPr>
                        <a:t>Code (60)</a:t>
                      </a:r>
                      <a:endParaRPr lang="en-US" sz="1000" dirty="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Total (100)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EC (10)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64247629"/>
                  </a:ext>
                </a:extLst>
              </a:tr>
              <a:tr h="205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Mean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"/>
                        </a:rPr>
                        <a:t>35.96</a:t>
                      </a:r>
                      <a:endParaRPr lang="en-US" sz="1000" dirty="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"/>
                        </a:rPr>
                        <a:t>54.79</a:t>
                      </a:r>
                      <a:endParaRPr lang="en-US" sz="1000" dirty="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88.51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0.74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285273259"/>
                  </a:ext>
                </a:extLst>
              </a:tr>
              <a:tr h="205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Stdev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6.8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"/>
                        </a:rPr>
                        <a:t>12.75</a:t>
                      </a:r>
                      <a:endParaRPr lang="en-US" sz="1000" dirty="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"/>
                        </a:rPr>
                        <a:t>23.12</a:t>
                      </a:r>
                      <a:endParaRPr lang="en-US" sz="1000" dirty="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2.47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384192555"/>
                  </a:ext>
                </a:extLst>
              </a:tr>
              <a:tr h="205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Max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40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60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"/>
                        </a:rPr>
                        <a:t>100</a:t>
                      </a:r>
                      <a:endParaRPr lang="en-US" sz="1000" dirty="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10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89723161"/>
                  </a:ext>
                </a:extLst>
              </a:tr>
              <a:tr h="205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Min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1.5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0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0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"/>
                        </a:rPr>
                        <a:t>0</a:t>
                      </a:r>
                      <a:endParaRPr lang="en-US" sz="1000" dirty="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91844746"/>
                  </a:ext>
                </a:extLst>
              </a:tr>
              <a:tr h="5714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# submissions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143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139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ill Sans"/>
                        </a:rPr>
                        <a:t>                  -</a:t>
                      </a:r>
                      <a:endParaRPr lang="en-US" sz="100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ill Sans"/>
                        </a:rPr>
                        <a:t>            -</a:t>
                      </a:r>
                      <a:endParaRPr lang="en-US" sz="1000" dirty="0">
                        <a:effectLst/>
                        <a:latin typeface="Gill San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99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486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SVM </a:t>
            </a:r>
            <a:r>
              <a:rPr lang="en-US" sz="3000" dirty="0"/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Now, we want to solve: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257175" lvl="1" indent="-257175" algn="ctr">
                  <a:buNone/>
                </a:pPr>
                <a:endParaRPr lang="en-US" sz="1800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en-US" dirty="0"/>
                  <a:t>Which can be written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lim>
                      </m:limLow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(0, 1−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is the interpretation of this?</a:t>
                </a: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00928" y="1485900"/>
                <a:ext cx="4037387" cy="1036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300038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300038">
                  <a:lnSpc>
                    <a:spcPct val="80000"/>
                  </a:lnSpc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lvl="1" indent="-300038">
                  <a:lnSpc>
                    <a:spcPct val="80000"/>
                  </a:lnSpc>
                </a:pPr>
                <a:r>
                  <a:rPr lang="en-US" sz="2100" dirty="0">
                    <a:solidFill>
                      <a:srgbClr val="0000FF"/>
                    </a:solidFill>
                  </a:rPr>
                  <a:t>  s.t 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928" y="1485900"/>
                <a:ext cx="4037387" cy="1036246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72000" y="2671899"/>
                <a:ext cx="3468757" cy="30008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1350" dirty="0">
                    <a:solidFill>
                      <a:srgbClr val="0000FF"/>
                    </a:solidFill>
                  </a:rPr>
                  <a:t>In  optimum,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3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35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35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135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TW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⁡(0, 1−</m:t>
                    </m:r>
                    <m:sSub>
                      <m:sSubPr>
                        <m:ctrlPr>
                          <a:rPr lang="en-US" altLang="zh-TW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135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35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135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35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b="1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35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71899"/>
                <a:ext cx="3468757" cy="300082"/>
              </a:xfrm>
              <a:prstGeom prst="rect">
                <a:avLst/>
              </a:prstGeom>
              <a:blipFill>
                <a:blip r:embed="rId5"/>
                <a:stretch>
                  <a:fillRect l="-175" t="-1923" b="-1346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00928" y="1485900"/>
                <a:ext cx="3929537" cy="10316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 marL="0" lvl="1" indent="-300038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300038">
                  <a:lnSpc>
                    <a:spcPct val="80000"/>
                  </a:lnSpc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lvl="1" indent="-300038">
                  <a:lnSpc>
                    <a:spcPct val="80000"/>
                  </a:lnSpc>
                </a:pPr>
                <a:r>
                  <a:rPr lang="en-US" sz="2100" dirty="0">
                    <a:solidFill>
                      <a:srgbClr val="0000FF"/>
                    </a:solidFill>
                  </a:rPr>
                  <a:t>  s.t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TW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21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21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928" y="1485900"/>
                <a:ext cx="3929537" cy="1031629"/>
              </a:xfrm>
              <a:prstGeom prst="rect">
                <a:avLst/>
              </a:prstGeom>
              <a:blipFill>
                <a:blip r:embed="rId6"/>
                <a:stretch>
                  <a:fillRect b="-93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 descr="lo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13424"/>
            <a:ext cx="1885950" cy="13987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3" name="Right Arrow 12"/>
          <p:cNvSpPr/>
          <p:nvPr/>
        </p:nvSpPr>
        <p:spPr>
          <a:xfrm rot="7175910" flipV="1">
            <a:off x="7029401" y="1498782"/>
            <a:ext cx="644550" cy="112126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43588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E5ED-210F-4C0B-8F46-8CFEA979784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SVM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385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500" dirty="0">
                    <a:latin typeface="Calibri" pitchFamily="34" charset="0"/>
                  </a:rPr>
                  <a:t>The problem we solved is: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𝑀𝑖𝑛</m:t>
                      </m:r>
                      <m:r>
                        <a:rPr lang="en-US" sz="1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½ ||</m:t>
                      </m:r>
                      <m:r>
                        <a:rPr lang="en-US" altLang="zh-TW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15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+ </m:t>
                      </m:r>
                      <m:r>
                        <a:rPr lang="en-US" sz="15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5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∑ </m:t>
                      </m:r>
                      <m:sSub>
                        <m:sSubPr>
                          <m:ctrlPr>
                            <a:rPr lang="en-US" altLang="zh-TW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TW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</a:endParaRPr>
              </a:p>
              <a:p>
                <a:r>
                  <a:rPr lang="en-US" sz="1500" dirty="0">
                    <a:latin typeface="Calibri" pitchFamily="34" charset="0"/>
                  </a:rPr>
                  <a:t>Where </a:t>
                </a:r>
                <a:r>
                  <a:rPr lang="en-US" sz="15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5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5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 0 </m:t>
                    </m:r>
                  </m:oMath>
                </a14:m>
                <a:r>
                  <a:rPr lang="en-US" sz="1500" dirty="0">
                    <a:latin typeface="Calibri" pitchFamily="34" charset="0"/>
                  </a:rPr>
                  <a:t>is called </a:t>
                </a:r>
                <a:r>
                  <a:rPr lang="en-US" sz="1500" dirty="0">
                    <a:solidFill>
                      <a:srgbClr val="0000FF"/>
                    </a:solidFill>
                    <a:latin typeface="Calibri" pitchFamily="34" charset="0"/>
                  </a:rPr>
                  <a:t>a slack variable</a:t>
                </a:r>
                <a:r>
                  <a:rPr lang="en-US" sz="1500" dirty="0">
                    <a:latin typeface="Calibri" pitchFamily="34" charset="0"/>
                  </a:rPr>
                  <a:t>, and is defined by: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350" i="1" dirty="0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i="1" dirty="0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350" i="1" dirty="0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350" i="1" dirty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⁡(0, 1 – </m:t>
                    </m:r>
                    <m:sSub>
                      <m:sSubPr>
                        <m:ctrlPr>
                          <a:rPr lang="en-US" sz="135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1350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b="1" i="1" dirty="0" err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35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35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35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>
                  <a:latin typeface="Calibri" pitchFamily="34" charset="0"/>
                </a:endParaRPr>
              </a:p>
              <a:p>
                <a:pPr lvl="1"/>
                <a:r>
                  <a:rPr lang="en-US" sz="1350" dirty="0"/>
                  <a:t>Equivalently, we can say that: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1350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350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35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35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350" dirty="0">
                    <a:latin typeface="Calibri" pitchFamily="34" charset="0"/>
                  </a:rPr>
                  <a:t>1 -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35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35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350" dirty="0">
                    <a:latin typeface="Calibri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35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35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350" dirty="0">
                    <a:latin typeface="Calibri" pitchFamily="34" charset="0"/>
                  </a:rPr>
                  <a:t> </a:t>
                </a:r>
                <a:r>
                  <a:rPr lang="en-US" sz="1350" dirty="0">
                    <a:latin typeface="cmsy10"/>
                  </a:rPr>
                  <a:t>≥</a:t>
                </a:r>
                <a:r>
                  <a:rPr lang="en-US" sz="1350" dirty="0">
                    <a:latin typeface="Calibri" pitchFamily="34" charset="0"/>
                  </a:rPr>
                  <a:t> 0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latin typeface="Calibri" pitchFamily="34" charset="0"/>
                  </a:rPr>
                  <a:t>And this can be written as</a:t>
                </a:r>
                <a:r>
                  <a:rPr lang="en-US" sz="1500" dirty="0"/>
                  <a:t>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1500" dirty="0">
                    <a:solidFill>
                      <a:srgbClr val="FF0000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𝑀𝑖𝑛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½ ||</m:t>
                    </m:r>
                    <m:r>
                      <a:rPr lang="en-US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15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+             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endParaRPr lang="en-US" sz="18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1800" dirty="0"/>
              </a:p>
              <a:p>
                <a:pPr>
                  <a:lnSpc>
                    <a:spcPct val="90000"/>
                  </a:lnSpc>
                </a:pPr>
                <a:endParaRPr lang="en-US" sz="1800" dirty="0"/>
              </a:p>
              <a:p>
                <a:pPr>
                  <a:lnSpc>
                    <a:spcPct val="90000"/>
                  </a:lnSpc>
                </a:pPr>
                <a:endParaRPr lang="en-US" sz="1800" dirty="0"/>
              </a:p>
              <a:p>
                <a:pPr>
                  <a:lnSpc>
                    <a:spcPct val="90000"/>
                  </a:lnSpc>
                </a:pPr>
                <a:endParaRPr lang="en-US" sz="1500" dirty="0">
                  <a:latin typeface="Calibri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latin typeface="Calibri" pitchFamily="34" charset="0"/>
                  </a:rPr>
                  <a:t>General Form of a learning algorithm: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350" dirty="0">
                    <a:latin typeface="Calibri" pitchFamily="34" charset="0"/>
                  </a:rPr>
                  <a:t>Minimize empirical loss, and Regularize (to avoid over fitting)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350" dirty="0">
                    <a:latin typeface="Calibri" pitchFamily="34" charset="0"/>
                  </a:rPr>
                  <a:t>Theoretically motivated improvement over the original algorithm we’ve seen at the beginning of the semester.</a:t>
                </a:r>
              </a:p>
            </p:txBody>
          </p:sp>
        </mc:Choice>
        <mc:Fallback xmlns="">
          <p:sp>
            <p:nvSpPr>
              <p:cNvPr id="633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" t="-826" b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3860" name="AutoShape 4"/>
          <p:cNvSpPr>
            <a:spLocks noChangeArrowheads="1"/>
          </p:cNvSpPr>
          <p:nvPr/>
        </p:nvSpPr>
        <p:spPr bwMode="auto">
          <a:xfrm>
            <a:off x="3543300" y="3202785"/>
            <a:ext cx="2032552" cy="514350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350" dirty="0">
                <a:latin typeface="Calibri" pitchFamily="34" charset="0"/>
              </a:rPr>
              <a:t>Can be replaced by other </a:t>
            </a:r>
            <a:r>
              <a:rPr lang="en-US" sz="1350" b="1" dirty="0">
                <a:latin typeface="Calibri" pitchFamily="34" charset="0"/>
              </a:rPr>
              <a:t>loss functions</a:t>
            </a:r>
            <a:endParaRPr lang="en-US" sz="1350" dirty="0">
              <a:latin typeface="Calibri" pitchFamily="34" charset="0"/>
            </a:endParaRPr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>
            <a:off x="824948" y="3202785"/>
            <a:ext cx="2422352" cy="514350"/>
          </a:xfrm>
          <a:prstGeom prst="wedgeRectCallout">
            <a:avLst>
              <a:gd name="adj1" fmla="val 19810"/>
              <a:gd name="adj2" fmla="val -49537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350" dirty="0">
                <a:latin typeface="Calibri" pitchFamily="34" charset="0"/>
              </a:rPr>
              <a:t>Can be replaced by other </a:t>
            </a:r>
            <a:r>
              <a:rPr lang="en-US" sz="1350" b="1" dirty="0">
                <a:latin typeface="Calibri" pitchFamily="34" charset="0"/>
              </a:rPr>
              <a:t>regularization functions</a:t>
            </a:r>
            <a:r>
              <a:rPr lang="en-US" sz="1350" dirty="0">
                <a:latin typeface="Calibri" pitchFamily="34" charset="0"/>
              </a:rPr>
              <a:t>  </a:t>
            </a:r>
          </a:p>
        </p:txBody>
      </p:sp>
      <p:sp>
        <p:nvSpPr>
          <p:cNvPr id="633863" name="AutoShape 7"/>
          <p:cNvSpPr>
            <a:spLocks/>
          </p:cNvSpPr>
          <p:nvPr/>
        </p:nvSpPr>
        <p:spPr bwMode="auto">
          <a:xfrm rot="-5400000">
            <a:off x="3782641" y="2055059"/>
            <a:ext cx="171452" cy="1168727"/>
          </a:xfrm>
          <a:prstGeom prst="leftBrace">
            <a:avLst>
              <a:gd name="adj1" fmla="val 12530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3543300" y="2842593"/>
            <a:ext cx="1314450" cy="276999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200">
                <a:solidFill>
                  <a:srgbClr val="3333CC"/>
                </a:solidFill>
                <a:latin typeface="Calibri" pitchFamily="34" charset="0"/>
                <a:cs typeface="Arial" charset="0"/>
              </a:rPr>
              <a:t>Empirical loss</a:t>
            </a:r>
          </a:p>
        </p:txBody>
      </p:sp>
      <p:sp>
        <p:nvSpPr>
          <p:cNvPr id="633865" name="AutoShape 9"/>
          <p:cNvSpPr>
            <a:spLocks/>
          </p:cNvSpPr>
          <p:nvPr/>
        </p:nvSpPr>
        <p:spPr bwMode="auto">
          <a:xfrm rot="-5400000">
            <a:off x="2400171" y="2348870"/>
            <a:ext cx="171450" cy="608409"/>
          </a:xfrm>
          <a:prstGeom prst="leftBrace">
            <a:avLst>
              <a:gd name="adj1" fmla="val 2957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33866" name="Text Box 10"/>
          <p:cNvSpPr txBox="1">
            <a:spLocks noChangeArrowheads="1"/>
          </p:cNvSpPr>
          <p:nvPr/>
        </p:nvSpPr>
        <p:spPr bwMode="auto">
          <a:xfrm>
            <a:off x="1724491" y="2857501"/>
            <a:ext cx="1522809" cy="276999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200" dirty="0">
                <a:solidFill>
                  <a:srgbClr val="3333CC"/>
                </a:solidFill>
                <a:latin typeface="Calibri" pitchFamily="34" charset="0"/>
                <a:cs typeface="Arial" charset="0"/>
              </a:rPr>
              <a:t>Regularization term</a:t>
            </a:r>
          </a:p>
        </p:txBody>
      </p:sp>
    </p:spTree>
    <p:extLst>
      <p:ext uri="{BB962C8B-B14F-4D97-AF65-F5344CB8AC3E}">
        <p14:creationId xmlns:p14="http://schemas.microsoft.com/office/powerpoint/2010/main" val="225962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  <p:bldP spid="633862" grpId="0" animBg="1"/>
      <p:bldP spid="633863" grpId="0" animBg="1"/>
      <p:bldP spid="633864" grpId="0" animBg="1"/>
      <p:bldP spid="633865" grpId="0" animBg="1"/>
      <p:bldP spid="63386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6C888-74F7-44CE-AC16-63B26E85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64" y="316365"/>
            <a:ext cx="8664883" cy="693605"/>
          </a:xfrm>
        </p:spPr>
        <p:txBody>
          <a:bodyPr>
            <a:normAutofit fontScale="90000"/>
          </a:bodyPr>
          <a:lstStyle/>
          <a:p>
            <a:r>
              <a:rPr lang="en-US" dirty="0"/>
              <a:t>Balance between regularization and empirical loss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D7FA63-ECF2-4669-A976-074B0D377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93" y="922170"/>
            <a:ext cx="6959764" cy="37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9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62" y="61358"/>
            <a:ext cx="8615187" cy="693605"/>
          </a:xfrm>
        </p:spPr>
        <p:txBody>
          <a:bodyPr>
            <a:normAutofit fontScale="90000"/>
          </a:bodyPr>
          <a:lstStyle/>
          <a:p>
            <a:r>
              <a:rPr lang="en-US" dirty="0"/>
              <a:t>Balance between regularization and empirical loss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468C53-8889-454C-B3D0-34C072621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11" y="902369"/>
            <a:ext cx="6728320" cy="37851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02560" y="4589699"/>
            <a:ext cx="14709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(DEMO)</a:t>
            </a:r>
            <a:endParaRPr lang="en-US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2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85264" y="1050942"/>
            <a:ext cx="1493300" cy="1613678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100" dirty="0">
                <a:solidFill>
                  <a:schemeClr val="accent4"/>
                </a:solidFill>
              </a:rPr>
              <a:t>Underfitting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0915" y="1050942"/>
            <a:ext cx="1493300" cy="16136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100" dirty="0">
                <a:solidFill>
                  <a:srgbClr val="0000FF"/>
                </a:solidFill>
              </a:rPr>
              <a:t>Overfitting</a:t>
            </a: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37489" y="1063229"/>
            <a:ext cx="6698458" cy="2056210"/>
            <a:chOff x="288" y="1953"/>
            <a:chExt cx="5626" cy="1727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693" y="3331"/>
              <a:ext cx="222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391"/>
              <a:ext cx="11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cs typeface="Helvetica"/>
                </a:rPr>
                <a:t>Expected</a:t>
              </a:r>
              <a:br>
                <a:rPr lang="en-US" dirty="0">
                  <a:cs typeface="Helvetica"/>
                </a:rPr>
              </a:br>
              <a:r>
                <a:rPr lang="en-US" dirty="0">
                  <a:cs typeface="Helvetica"/>
                </a:rPr>
                <a:t>Error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4"/>
                </a:solidFill>
              </a:rPr>
              <a:t>Underfitting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Overfitting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11964" y="3336656"/>
            <a:ext cx="7348099" cy="1256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9900"/>
                </a:solidFill>
              </a:rPr>
              <a:t>Simple models: </a:t>
            </a:r>
            <a:br>
              <a:rPr lang="en-US" sz="1800" dirty="0">
                <a:solidFill>
                  <a:srgbClr val="FF9900"/>
                </a:solidFill>
              </a:rPr>
            </a:br>
            <a:r>
              <a:rPr lang="en-US" sz="1800" dirty="0">
                <a:solidFill>
                  <a:srgbClr val="FF9900"/>
                </a:solidFill>
              </a:rPr>
              <a:t>High bias and low variance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5784436" y="1934767"/>
            <a:ext cx="7786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3366FF"/>
                </a:solidFill>
                <a:latin typeface="+mj-lt"/>
              </a:rPr>
              <a:t>Variance</a:t>
            </a:r>
          </a:p>
        </p:txBody>
      </p:sp>
      <p:sp>
        <p:nvSpPr>
          <p:cNvPr id="15" name="Freeform 14"/>
          <p:cNvSpPr/>
          <p:nvPr/>
        </p:nvSpPr>
        <p:spPr>
          <a:xfrm flipH="1"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5670" y="228706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9900"/>
                </a:solidFill>
                <a:latin typeface="+mj-lt"/>
              </a:rPr>
              <a:t>Bias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087787" y="2816149"/>
            <a:ext cx="538655" cy="601007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274879" y="2821721"/>
            <a:ext cx="286407" cy="595435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530071" y="3370798"/>
            <a:ext cx="3119621" cy="7207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00FF"/>
                </a:solidFill>
                <a:latin typeface="Gill Sans"/>
              </a:rPr>
              <a:t>Complex models: </a:t>
            </a:r>
            <a:br>
              <a:rPr lang="en-US" sz="1800" dirty="0">
                <a:solidFill>
                  <a:srgbClr val="0000FF"/>
                </a:solidFill>
                <a:latin typeface="Gill Sans"/>
              </a:rPr>
            </a:br>
            <a:r>
              <a:rPr lang="en-US" sz="1800" dirty="0">
                <a:solidFill>
                  <a:srgbClr val="0000FF"/>
                </a:solidFill>
                <a:latin typeface="Gill Sans"/>
              </a:rPr>
              <a:t>High variance </a:t>
            </a:r>
            <a:r>
              <a:rPr lang="en-US" sz="1800" dirty="0">
                <a:latin typeface="Gill Sans"/>
              </a:rPr>
              <a:t>and low bias </a:t>
            </a:r>
          </a:p>
        </p:txBody>
      </p:sp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1311964" y="3932091"/>
            <a:ext cx="2935015" cy="72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1800" b="1" dirty="0">
                <a:solidFill>
                  <a:srgbClr val="FF9900"/>
                </a:solidFill>
              </a:rPr>
              <a:t>Smaller C</a:t>
            </a:r>
            <a:endParaRPr lang="en-US" sz="1800" dirty="0">
              <a:solidFill>
                <a:srgbClr val="FF9900"/>
              </a:solidFill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4566571" y="3981982"/>
            <a:ext cx="3119621" cy="7207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b="1" dirty="0">
                <a:solidFill>
                  <a:srgbClr val="0000FF"/>
                </a:solidFill>
              </a:rPr>
              <a:t>Larger 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06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Optimize?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848AB-A7F8-4F92-A9B0-EBD6D674DD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93798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Logistic Regression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L1-loss SVM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0,1 −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L2-loss SVM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0,1 −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848AB-A7F8-4F92-A9B0-EBD6D674DD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937988"/>
              </a:xfrm>
              <a:blipFill>
                <a:blip r:embed="rId3"/>
                <a:stretch>
                  <a:fillRect l="-1037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74381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Optimize(2)?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2412" y="889868"/>
                <a:ext cx="4459588" cy="369079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get an unconstrained problem. We can use the gradient descent algorithm! However, it is quite slow.</a:t>
                </a:r>
              </a:p>
              <a:p>
                <a:r>
                  <a:rPr lang="en-US" dirty="0"/>
                  <a:t>Many other methods</a:t>
                </a:r>
              </a:p>
              <a:p>
                <a:pPr lvl="1"/>
                <a:r>
                  <a:rPr lang="it-IT" dirty="0"/>
                  <a:t>Iterative scaling; non-linear conjugate gradient; quasi-Newton </a:t>
                </a:r>
                <a:r>
                  <a:rPr lang="en-US" dirty="0"/>
                  <a:t>methods; truncated Newton methods; trust-region newton method.</a:t>
                </a:r>
              </a:p>
              <a:p>
                <a:pPr lvl="1"/>
                <a:r>
                  <a:rPr lang="en-US" dirty="0"/>
                  <a:t>All methods are iterative methods, that generate a sequence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-25000" dirty="0">
                    <a:latin typeface="Calibri"/>
                  </a:rPr>
                  <a:t> </a:t>
                </a:r>
                <a:r>
                  <a:rPr lang="en-US" dirty="0"/>
                  <a:t>that converges to the optimal solution of the optimization problem above.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Currently: Limited memory BFGS is very popular </a:t>
                </a: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412" y="889868"/>
                <a:ext cx="4459588" cy="3690798"/>
              </a:xfrm>
              <a:blipFill>
                <a:blip r:embed="rId3"/>
                <a:stretch>
                  <a:fillRect l="-1230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53" y="802081"/>
            <a:ext cx="4719048" cy="37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7397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Optimization: How to Solve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8"/>
                <a:ext cx="8229600" cy="389823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1. Earlier methods used Quadratic Programming. Very slow.</a:t>
                </a:r>
              </a:p>
              <a:p>
                <a:pPr marL="0" indent="0">
                  <a:buNone/>
                </a:pPr>
                <a:r>
                  <a:rPr lang="en-US" dirty="0"/>
                  <a:t>2. The soft SVM problem is an unconstrained optimization problems. It is possible to use the </a:t>
                </a:r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gradient descent algorithm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Many options within this category: </a:t>
                </a:r>
              </a:p>
              <a:p>
                <a:pPr lvl="1"/>
                <a:r>
                  <a:rPr lang="it-IT" dirty="0"/>
                  <a:t>Iterative scaling; non-linear conjugate gradient; quasi-Newton </a:t>
                </a:r>
                <a:r>
                  <a:rPr lang="en-US" dirty="0"/>
                  <a:t>methods; truncated Newton methods; trust-region newton method.</a:t>
                </a:r>
              </a:p>
              <a:p>
                <a:pPr lvl="1"/>
                <a:r>
                  <a:rPr lang="en-US" dirty="0"/>
                  <a:t>All methods are iterative methods, that generate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that converges to the optimal solution of the optimization problem above.</a:t>
                </a:r>
              </a:p>
              <a:p>
                <a:pPr lvl="1"/>
                <a:r>
                  <a:rPr lang="en-US" dirty="0"/>
                  <a:t>Currently: </a:t>
                </a:r>
                <a:r>
                  <a:rPr lang="en-US" dirty="0">
                    <a:solidFill>
                      <a:srgbClr val="FF0000"/>
                    </a:solidFill>
                  </a:rPr>
                  <a:t>Limited memory BFGS </a:t>
                </a:r>
                <a:r>
                  <a:rPr lang="en-US" dirty="0"/>
                  <a:t>is very popular </a:t>
                </a:r>
              </a:p>
              <a:p>
                <a:pPr marL="0" indent="0">
                  <a:buNone/>
                </a:pPr>
                <a:r>
                  <a:rPr lang="en-US" dirty="0"/>
                  <a:t>3. 3rd generation algorithms are based on Stochastic Gradient Decent </a:t>
                </a:r>
              </a:p>
              <a:p>
                <a:pPr lvl="1"/>
                <a:r>
                  <a:rPr lang="en-US" dirty="0"/>
                  <a:t>The runtime does not depend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=#(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𝑒𝑥𝑎𝑚𝑝𝑙𝑒𝑠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advantage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very large. </a:t>
                </a:r>
              </a:p>
              <a:p>
                <a:pPr lvl="1"/>
                <a:r>
                  <a:rPr lang="en-US" dirty="0"/>
                  <a:t>Stopping  criteria is a problem: method tends to be too aggressive at the beginning and reaches a moderate accuracy quite fast, but it’s convergence becomes slow if we are interested in more accurate solutions.</a:t>
                </a:r>
              </a:p>
              <a:p>
                <a:pPr marL="0" indent="0">
                  <a:buNone/>
                </a:pPr>
                <a:r>
                  <a:rPr lang="en-US" dirty="0"/>
                  <a:t>4. Dual Coordinated Descent (&amp; Stochastic Version)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3898231"/>
              </a:xfrm>
              <a:blipFill>
                <a:blip r:embed="rId3"/>
                <a:stretch>
                  <a:fillRect l="-741" t="-203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06327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SGD</a:t>
            </a:r>
            <a:r>
              <a:rPr lang="zh-TW" altLang="en-US" dirty="0"/>
              <a:t> </a:t>
            </a:r>
            <a:r>
              <a:rPr lang="en-US" altLang="zh-TW" dirty="0"/>
              <a:t>for SVM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1500" dirty="0"/>
                  <a:t>Goal: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lim>
                    </m:limLow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≡  </m:t>
                    </m:r>
                    <m:f>
                      <m:f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1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15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5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0, 1−</m:t>
                                </m:r>
                                <m:sSub>
                                  <m:sSubPr>
                                    <m:ctrlPr>
                                      <a:rPr lang="en-US" altLang="zh-TW" sz="15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5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5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15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5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altLang="zh-TW" sz="15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TW" sz="15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5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15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sz="1500" dirty="0"/>
                  <a:t>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500" dirty="0"/>
                  <a:t>:</a:t>
                </a:r>
                <a:r>
                  <a:rPr lang="zh-TW" altLang="en-US" sz="1500" dirty="0"/>
                  <a:t> </a:t>
                </a:r>
                <a:r>
                  <a:rPr lang="en-US" altLang="zh-TW" sz="1500" dirty="0"/>
                  <a:t>data size</a:t>
                </a:r>
              </a:p>
              <a:p>
                <a:endParaRPr lang="en-US" sz="1500" dirty="0"/>
              </a:p>
              <a:p>
                <a:r>
                  <a:rPr lang="en-US" sz="1500" dirty="0"/>
                  <a:t>Compute sub-gradient of </a:t>
                </a:r>
                <a14:m>
                  <m:oMath xmlns:m="http://schemas.openxmlformats.org/officeDocument/2006/math">
                    <m:r>
                      <a:rPr lang="en-US" altLang="zh-TW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5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15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TW" sz="15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15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0000FF"/>
                    </a:solidFill>
                  </a:rPr>
                  <a:t> 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</a:rPr>
                  <a:t> ; otherwise </a:t>
                </a:r>
                <a14:m>
                  <m:oMath xmlns:m="http://schemas.openxmlformats.org/officeDocument/2006/math">
                    <m:r>
                      <a:rPr lang="en-US" altLang="zh-TW" sz="15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15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351722" y="2168489"/>
                <a:ext cx="6363527" cy="228062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685800" lvl="1" indent="-342900">
                  <a:lnSpc>
                    <a:spcPct val="90000"/>
                  </a:lnSpc>
                  <a:spcBef>
                    <a:spcPct val="50000"/>
                  </a:spcBef>
                  <a:buFontTx/>
                  <a:buAutoNum type="arabicPeriod"/>
                </a:pPr>
                <a:r>
                  <a:rPr lang="en-US" sz="1800" u="none" dirty="0">
                    <a:latin typeface="+mj-lt"/>
                    <a:sym typeface="Symbol" pitchFamily="18" charset="2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altLang="zh-TW" sz="1800" b="1" i="1" u="none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800" i="1" u="none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1" i="1" u="none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i="1" u="none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1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zh-TW" sz="1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u="none" dirty="0">
                  <a:latin typeface="+mj-lt"/>
                  <a:sym typeface="Symbol" pitchFamily="18" charset="2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800" u="none" dirty="0">
                    <a:latin typeface="+mj-lt"/>
                    <a:sym typeface="Symbol" pitchFamily="18" charset="2"/>
                  </a:rPr>
                  <a:t>     2.   For every example </a:t>
                </a:r>
                <a14:m>
                  <m:oMath xmlns:m="http://schemas.openxmlformats.org/officeDocument/2006/math">
                    <m:r>
                      <a:rPr lang="en-US" altLang="zh-TW" sz="1800" i="1" u="none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1800" i="1" u="none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u="none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800" i="1" u="none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i="1" u="none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 u="none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 u="none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 u="none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i="1" u="none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)∈</m:t>
                    </m:r>
                    <m:r>
                      <a:rPr lang="en-US" altLang="zh-TW" sz="1800" i="1" u="none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1800" u="none" dirty="0">
                  <a:latin typeface="+mj-lt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800" u="none" dirty="0">
                    <a:latin typeface="+mj-lt"/>
                  </a:rPr>
                  <a:t>      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1800" i="1" u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u="none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u="none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u="none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1800" u="none" dirty="0">
                    <a:latin typeface="+mj-lt"/>
                    <a:sym typeface="Symbol" pitchFamily="18" charset="2"/>
                  </a:rPr>
                  <a:t> </a:t>
                </a:r>
                <a:r>
                  <a:rPr lang="en-US" sz="1800" u="none" dirty="0">
                    <a:solidFill>
                      <a:srgbClr val="FF0000"/>
                    </a:solidFill>
                    <a:latin typeface="+mj-lt"/>
                    <a:sym typeface="Symbol" pitchFamily="18" charset="2"/>
                  </a:rPr>
                  <a:t>update</a:t>
                </a:r>
                <a:r>
                  <a:rPr lang="en-US" sz="1800" u="none" dirty="0">
                    <a:latin typeface="+mj-lt"/>
                    <a:sym typeface="Symbol" pitchFamily="18" charset="2"/>
                  </a:rPr>
                  <a:t> the weight vector to 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800" i="1" u="none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1800" b="1" i="1" u="none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u="none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18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TW" sz="1800" b="1" i="1" u="none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800" i="1" u="none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i="1" u="none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1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𝐶𝑦</m:t>
                        </m:r>
                      </m:e>
                      <m:sub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u="none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u="none" dirty="0">
                    <a:solidFill>
                      <a:schemeClr val="accent2"/>
                    </a:solidFill>
                    <a:latin typeface="+mj-lt"/>
                    <a:sym typeface="Symbol" pitchFamily="18" charset="2"/>
                  </a:rPr>
                  <a:t>      </a:t>
                </a:r>
                <a:r>
                  <a:rPr lang="en-US" sz="1800" u="none" dirty="0">
                    <a:latin typeface="+mj-lt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 u="none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u="none" dirty="0">
                    <a:latin typeface="+mj-lt"/>
                    <a:sym typeface="Symbol" pitchFamily="18" charset="2"/>
                  </a:rPr>
                  <a:t> - learning rate)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800" u="none" dirty="0">
                    <a:latin typeface="+mj-lt"/>
                    <a:sym typeface="Symbol" pitchFamily="18" charset="2"/>
                  </a:rPr>
                  <a:t>		   Otherwise    </a:t>
                </a:r>
                <a14:m>
                  <m:oMath xmlns:m="http://schemas.openxmlformats.org/officeDocument/2006/math">
                    <m:r>
                      <a:rPr lang="en-US" sz="1800" i="1" u="non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u="none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u="none">
                        <a:latin typeface="Cambria Math" panose="02040503050406030204" pitchFamily="18" charset="0"/>
                      </a:rPr>
                      <m:t>←(1−</m:t>
                    </m:r>
                    <m:r>
                      <a:rPr lang="en-US" sz="1800" i="1" u="none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i="1" u="none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1" i="1" u="none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1800" b="1" u="none" dirty="0">
                  <a:latin typeface="+mj-lt"/>
                  <a:sym typeface="Symbol" pitchFamily="18" charset="2"/>
                </a:endParaRPr>
              </a:p>
              <a:p>
                <a:pPr marL="685800" lvl="1" indent="-342900">
                  <a:lnSpc>
                    <a:spcPct val="90000"/>
                  </a:lnSpc>
                  <a:spcBef>
                    <a:spcPct val="50000"/>
                  </a:spcBef>
                  <a:buFont typeface="+mj-lt"/>
                  <a:buAutoNum type="arabicPeriod" startAt="3"/>
                </a:pPr>
                <a:r>
                  <a:rPr lang="en-US" sz="1800" u="none" dirty="0">
                    <a:latin typeface="+mj-lt"/>
                    <a:sym typeface="Symbol" pitchFamily="18" charset="2"/>
                  </a:rPr>
                  <a:t>Continue until convergence is achieved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1722" y="2168489"/>
                <a:ext cx="6363527" cy="2280624"/>
              </a:xfrm>
              <a:prstGeom prst="rect">
                <a:avLst/>
              </a:prstGeom>
              <a:blipFill>
                <a:blip r:embed="rId4"/>
                <a:stretch>
                  <a:fillRect t="-2111" b="-2639"/>
                </a:stretch>
              </a:blip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6286500" y="4426030"/>
            <a:ext cx="1428750" cy="457200"/>
          </a:xfrm>
          <a:prstGeom prst="wedgeRectCallout">
            <a:avLst>
              <a:gd name="adj1" fmla="val -74807"/>
              <a:gd name="adj2" fmla="val -187384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FF0000"/>
                </a:solidFill>
              </a:rPr>
              <a:t>This algorithm should ring a bell…</a:t>
            </a:r>
            <a:endParaRPr lang="en-US" sz="1200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312738" y="4468875"/>
            <a:ext cx="3714750" cy="514350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350" dirty="0">
                <a:latin typeface="Calibri" pitchFamily="34" charset="0"/>
              </a:rPr>
              <a:t>Convergence can be proved for a slightly complicated version of SGD (</a:t>
            </a:r>
            <a:r>
              <a:rPr lang="en-US" sz="1350" dirty="0" err="1">
                <a:latin typeface="Calibri" pitchFamily="34" charset="0"/>
              </a:rPr>
              <a:t>e.g</a:t>
            </a:r>
            <a:r>
              <a:rPr lang="en-US" sz="1350" dirty="0">
                <a:latin typeface="Calibri" pitchFamily="34" charset="0"/>
              </a:rPr>
              <a:t>, </a:t>
            </a:r>
            <a:r>
              <a:rPr lang="en-US" sz="1350" dirty="0" err="1">
                <a:latin typeface="Calibri" pitchFamily="34" charset="0"/>
              </a:rPr>
              <a:t>Pegasos</a:t>
            </a:r>
            <a:r>
              <a:rPr lang="en-US" sz="1350" dirty="0">
                <a:latin typeface="Calibri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6005238" y="1424456"/>
                <a:ext cx="2913838" cy="550754"/>
              </a:xfrm>
              <a:prstGeom prst="wedgeRectCallout">
                <a:avLst>
                  <a:gd name="adj1" fmla="val -54776"/>
                  <a:gd name="adj2" fmla="val -84232"/>
                </a:avLst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</a:rPr>
                  <a:t> is here for mathematical correctness, it doesn’t matter in the view of modeling.</a:t>
                </a:r>
                <a:endParaRPr lang="en-US" sz="1200" baseline="-250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238" y="1424456"/>
                <a:ext cx="2913838" cy="550754"/>
              </a:xfrm>
              <a:prstGeom prst="wedgeRectCallout">
                <a:avLst>
                  <a:gd name="adj1" fmla="val -54776"/>
                  <a:gd name="adj2" fmla="val -84232"/>
                </a:avLst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145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Nonlinear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500" dirty="0"/>
                  <a:t>We can map data to a high dimensional space: </a:t>
                </a:r>
                <a14:m>
                  <m:oMath xmlns:m="http://schemas.openxmlformats.org/officeDocument/2006/math">
                    <m:r>
                      <a:rPr lang="en-US" altLang="zh-TW" sz="15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TW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5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    </a:t>
                </a:r>
                <a:r>
                  <a:rPr lang="en-US" sz="1500" dirty="0">
                    <a:hlinkClick r:id="rId3"/>
                  </a:rPr>
                  <a:t> (DEMO)</a:t>
                </a:r>
                <a:endParaRPr lang="en-US" sz="1500" dirty="0"/>
              </a:p>
              <a:p>
                <a:r>
                  <a:rPr lang="en-US" sz="1500" dirty="0"/>
                  <a:t>Then use Kernel trick: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5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5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5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5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15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5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500" dirty="0"/>
                  <a:t>                     </a:t>
                </a:r>
                <a:r>
                  <a:rPr lang="en-US" sz="1500" dirty="0">
                    <a:hlinkClick r:id="rId4"/>
                  </a:rPr>
                  <a:t>(DEMO2)</a:t>
                </a:r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7656" y="3786054"/>
                <a:ext cx="5510394" cy="923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Theorem: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minimizer of the primal problem,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minimizer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dual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problem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aseline="-25000" dirty="0">
                  <a:solidFill>
                    <a:srgbClr val="0000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656" y="3786054"/>
                <a:ext cx="5510394" cy="923651"/>
              </a:xfrm>
              <a:prstGeom prst="rect">
                <a:avLst/>
              </a:prstGeom>
              <a:blipFill>
                <a:blip r:embed="rId6"/>
                <a:stretch>
                  <a:fillRect l="-996" t="-3289" r="-1881" b="-7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ED2291-B7FF-4B11-AFDF-4ED20547FBA7}"/>
                  </a:ext>
                </a:extLst>
              </p:cNvPr>
              <p:cNvSpPr txBox="1"/>
              <p:nvPr/>
            </p:nvSpPr>
            <p:spPr>
              <a:xfrm>
                <a:off x="1422206" y="1616930"/>
                <a:ext cx="2687786" cy="2149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Primal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  s.t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≥1 −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ED2291-B7FF-4B11-AFDF-4ED20547F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06" y="1616930"/>
                <a:ext cx="2687786" cy="2149563"/>
              </a:xfrm>
              <a:prstGeom prst="rect">
                <a:avLst/>
              </a:prstGeom>
              <a:blipFill>
                <a:blip r:embed="rId7"/>
                <a:stretch>
                  <a:fillRect l="-1814" t="-1416" b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0E6CFA-6E70-4FFC-BC88-7230B03FC3E7}"/>
                  </a:ext>
                </a:extLst>
              </p:cNvPr>
              <p:cNvSpPr txBox="1"/>
              <p:nvPr/>
            </p:nvSpPr>
            <p:spPr>
              <a:xfrm>
                <a:off x="4424952" y="1618716"/>
                <a:ext cx="2687786" cy="201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Dual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     s.t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0E6CFA-6E70-4FFC-BC88-7230B03FC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952" y="1618716"/>
                <a:ext cx="2687786" cy="2018245"/>
              </a:xfrm>
              <a:prstGeom prst="rect">
                <a:avLst/>
              </a:prstGeom>
              <a:blipFill>
                <a:blip r:embed="rId8"/>
                <a:stretch>
                  <a:fillRect l="-2041" t="-1813" b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2035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COLT approach to explaining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74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9270" y="902369"/>
                <a:ext cx="5623162" cy="36907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 Distributional Assumption</a:t>
                </a:r>
              </a:p>
              <a:p>
                <a:r>
                  <a:rPr lang="en-US" dirty="0"/>
                  <a:t>Training Distribution is the same as the Test Distribution</a:t>
                </a:r>
              </a:p>
              <a:p>
                <a:r>
                  <a:rPr lang="en-US" dirty="0"/>
                  <a:t>Generalization bounds depend on this view and affects </a:t>
                </a:r>
                <a:r>
                  <a:rPr lang="en-US" dirty="0">
                    <a:solidFill>
                      <a:srgbClr val="FF0000"/>
                    </a:solidFill>
                  </a:rPr>
                  <a:t>model selection</a:t>
                </a:r>
                <a:r>
                  <a:rPr lang="en-US" dirty="0"/>
                  <a:t>. 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&lt;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 dirty="0" smtClean="0">
                              <a:latin typeface="Cambria Math" panose="02040503050406030204" pitchFamily="18" charset="0"/>
                            </a:rPr>
                            <m:t>ϒ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),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also called the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“Structural Risk Minimization” </a:t>
                </a:r>
                <a:r>
                  <a:rPr lang="en-US" dirty="0"/>
                  <a:t>principle. </a:t>
                </a:r>
              </a:p>
            </p:txBody>
          </p:sp>
        </mc:Choice>
        <mc:Fallback xmlns="">
          <p:sp>
            <p:nvSpPr>
              <p:cNvPr id="617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70" y="902369"/>
                <a:ext cx="5623162" cy="3690798"/>
              </a:xfrm>
              <a:blipFill>
                <a:blip r:embed="rId3"/>
                <a:stretch>
                  <a:fillRect l="-1518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7476" name="Picture 4" descr="s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10" y="969386"/>
            <a:ext cx="3424781" cy="275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SVM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Tradeoff between training time and accuracy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Complex model vs. simple model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95" y="2040648"/>
            <a:ext cx="6885101" cy="1917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7339" y="4048308"/>
            <a:ext cx="53149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From: http://www.csie.ntu.edu.tw/~cjlin/papers/lowpoly_journal.pdf</a:t>
            </a:r>
          </a:p>
        </p:txBody>
      </p:sp>
    </p:spTree>
    <p:extLst>
      <p:ext uri="{BB962C8B-B14F-4D97-AF65-F5344CB8AC3E}">
        <p14:creationId xmlns:p14="http://schemas.microsoft.com/office/powerpoint/2010/main" val="1018271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A9BE-4C20-4DD8-855D-B2098FD3A1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PEGASOS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C25EB9-EE51-495D-837B-58F82C96B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730" y="901261"/>
                <a:ext cx="7966894" cy="416071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training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)},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Regularization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Number of iterations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Initialize: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||≤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              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&lt;1}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rad>
                                    </m:den>
                                  </m:f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𝐰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t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C25EB9-EE51-495D-837B-58F82C96B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730" y="901261"/>
                <a:ext cx="7966894" cy="4160713"/>
              </a:xfrm>
              <a:blipFill>
                <a:blip r:embed="rId3"/>
                <a:stretch>
                  <a:fillRect l="-153" t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5908" name="AutoShape 4"/>
          <p:cNvSpPr>
            <a:spLocks/>
          </p:cNvSpPr>
          <p:nvPr/>
        </p:nvSpPr>
        <p:spPr bwMode="auto">
          <a:xfrm>
            <a:off x="2575105" y="2432145"/>
            <a:ext cx="273844" cy="1556147"/>
          </a:xfrm>
          <a:prstGeom prst="leftBrace">
            <a:avLst>
              <a:gd name="adj1" fmla="val 47355"/>
              <a:gd name="adj2" fmla="val 50000"/>
            </a:avLst>
          </a:prstGeom>
          <a:noFill/>
          <a:ln w="254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35909" name="Text Box 5"/>
          <p:cNvSpPr txBox="1">
            <a:spLocks noChangeArrowheads="1"/>
          </p:cNvSpPr>
          <p:nvPr/>
        </p:nvSpPr>
        <p:spPr bwMode="auto">
          <a:xfrm>
            <a:off x="1044171" y="3060429"/>
            <a:ext cx="1534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dirty="0" err="1">
                <a:solidFill>
                  <a:srgbClr val="3333CC"/>
                </a:solidFill>
                <a:latin typeface="Arial" charset="0"/>
                <a:cs typeface="Arial" charset="0"/>
              </a:rPr>
              <a:t>Subgradient</a:t>
            </a:r>
            <a:endParaRPr lang="en-US" dirty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635910" name="AutoShape 6"/>
          <p:cNvSpPr>
            <a:spLocks noChangeArrowheads="1"/>
          </p:cNvSpPr>
          <p:nvPr/>
        </p:nvSpPr>
        <p:spPr bwMode="auto">
          <a:xfrm>
            <a:off x="3652882" y="4744916"/>
            <a:ext cx="200543" cy="91005"/>
          </a:xfrm>
          <a:prstGeom prst="leftArrow">
            <a:avLst>
              <a:gd name="adj1" fmla="val 50000"/>
              <a:gd name="adj2" fmla="val 46101"/>
            </a:avLst>
          </a:prstGeom>
          <a:noFill/>
          <a:ln w="25400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en-US" sz="210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2382783" y="4577129"/>
            <a:ext cx="1534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3333CC"/>
                </a:solidFill>
                <a:latin typeface="Arial" charset="0"/>
                <a:cs typeface="Arial" charset="0"/>
              </a:rPr>
              <a:t>Projection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 flipV="1">
            <a:off x="4231349" y="1845317"/>
            <a:ext cx="639920" cy="51780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5913" name="Text Box 9"/>
              <p:cNvSpPr txBox="1">
                <a:spLocks noChangeArrowheads="1"/>
              </p:cNvSpPr>
              <p:nvPr/>
            </p:nvSpPr>
            <p:spPr bwMode="auto">
              <a:xfrm>
                <a:off x="6553200" y="918290"/>
                <a:ext cx="2695431" cy="900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  <a:cs typeface="Arial" charset="0"/>
                        </a:rPr>
                        <m:t>𝐴</m:t>
                      </m:r>
                      <m:r>
                        <a:rPr lang="en-US" sz="2100" i="1" baseline="-25000" dirty="0">
                          <a:latin typeface="Cambria Math" panose="02040503050406030204" pitchFamily="18" charset="0"/>
                          <a:cs typeface="Arial" charset="0"/>
                        </a:rPr>
                        <m:t>𝑡</m:t>
                      </m:r>
                      <m:r>
                        <a:rPr lang="en-US" sz="2100" i="1" dirty="0">
                          <a:latin typeface="Cambria Math" panose="02040503050406030204" pitchFamily="18" charset="0"/>
                          <a:cs typeface="Arial" charset="0"/>
                        </a:rPr>
                        <m:t> = </m:t>
                      </m:r>
                      <m:r>
                        <a:rPr lang="en-US" sz="2100" i="1" dirty="0">
                          <a:latin typeface="Cambria Math" panose="02040503050406030204" pitchFamily="18" charset="0"/>
                          <a:cs typeface="Arial" charset="0"/>
                        </a:rPr>
                        <m:t>𝑆</m:t>
                      </m:r>
                    </m:oMath>
                  </m:oMathPara>
                </a14:m>
                <a:endParaRPr lang="en-US" sz="2100" dirty="0">
                  <a:latin typeface="Arial" charset="0"/>
                  <a:cs typeface="Arial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100" dirty="0" err="1">
                    <a:latin typeface="Arial" charset="0"/>
                    <a:cs typeface="Arial" charset="0"/>
                  </a:rPr>
                  <a:t>Subgradient</a:t>
                </a:r>
                <a:r>
                  <a:rPr lang="en-US" sz="2100" dirty="0">
                    <a:latin typeface="Arial" charset="0"/>
                    <a:cs typeface="Arial" charset="0"/>
                  </a:rPr>
                  <a:t> method</a:t>
                </a:r>
              </a:p>
            </p:txBody>
          </p:sp>
        </mc:Choice>
        <mc:Fallback xmlns="">
          <p:sp>
            <p:nvSpPr>
              <p:cNvPr id="63591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918290"/>
                <a:ext cx="2695431" cy="900246"/>
              </a:xfrm>
              <a:prstGeom prst="rect">
                <a:avLst/>
              </a:prstGeom>
              <a:blipFill>
                <a:blip r:embed="rId4"/>
                <a:stretch>
                  <a:fillRect l="-679" r="-452" b="-1224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5914" name="Text Box 10"/>
              <p:cNvSpPr txBox="1">
                <a:spLocks noChangeArrowheads="1"/>
              </p:cNvSpPr>
              <p:nvPr/>
            </p:nvSpPr>
            <p:spPr bwMode="auto">
              <a:xfrm>
                <a:off x="3973552" y="898973"/>
                <a:ext cx="2526556" cy="900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  <a:cs typeface="Arial" charset="0"/>
                        </a:rPr>
                        <m:t>|</m:t>
                      </m:r>
                      <m:sSub>
                        <m:sSub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10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𝐴</m:t>
                          </m:r>
                        </m:e>
                        <m:sub>
                          <m:r>
                            <a:rPr lang="en-US" sz="210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𝑡</m:t>
                          </m:r>
                        </m:sub>
                      </m:sSub>
                      <m:r>
                        <a:rPr lang="en-US" sz="2100" i="1" dirty="0">
                          <a:latin typeface="Cambria Math" panose="02040503050406030204" pitchFamily="18" charset="0"/>
                          <a:cs typeface="Arial" charset="0"/>
                        </a:rPr>
                        <m:t>| = 1</m:t>
                      </m:r>
                    </m:oMath>
                  </m:oMathPara>
                </a14:m>
                <a:endParaRPr lang="en-US" sz="2100" dirty="0">
                  <a:latin typeface="Arial" charset="0"/>
                  <a:cs typeface="Arial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100" dirty="0">
                    <a:latin typeface="Arial" charset="0"/>
                    <a:cs typeface="Arial" charset="0"/>
                  </a:rPr>
                  <a:t>Stochastic gradient</a:t>
                </a:r>
              </a:p>
            </p:txBody>
          </p:sp>
        </mc:Choice>
        <mc:Fallback xmlns="">
          <p:sp>
            <p:nvSpPr>
              <p:cNvPr id="63591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3552" y="898973"/>
                <a:ext cx="2526556" cy="900246"/>
              </a:xfrm>
              <a:prstGeom prst="rect">
                <a:avLst/>
              </a:prstGeom>
              <a:blipFill>
                <a:blip r:embed="rId5"/>
                <a:stretch>
                  <a:fillRect l="-1449" r="-1449" b="-1216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5915" name="Line 11"/>
          <p:cNvSpPr>
            <a:spLocks noChangeShapeType="1"/>
          </p:cNvSpPr>
          <p:nvPr/>
        </p:nvSpPr>
        <p:spPr bwMode="auto">
          <a:xfrm flipV="1">
            <a:off x="4231349" y="1917209"/>
            <a:ext cx="2695431" cy="51780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35916" name="AutoShape 12"/>
          <p:cNvSpPr>
            <a:spLocks noChangeArrowheads="1"/>
          </p:cNvSpPr>
          <p:nvPr/>
        </p:nvSpPr>
        <p:spPr bwMode="auto">
          <a:xfrm>
            <a:off x="5844321" y="2827115"/>
            <a:ext cx="2695431" cy="1953750"/>
          </a:xfrm>
          <a:prstGeom prst="wedgeRectCallout">
            <a:avLst>
              <a:gd name="adj1" fmla="val -17278"/>
              <a:gd name="adj2" fmla="val -14843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 err="1"/>
              <a:t>LibSVM</a:t>
            </a:r>
            <a:r>
              <a:rPr lang="en-US" dirty="0"/>
              <a:t> has a version that is called </a:t>
            </a:r>
            <a:r>
              <a:rPr lang="en-US" dirty="0" err="1"/>
              <a:t>LibLinear</a:t>
            </a:r>
            <a:r>
              <a:rPr lang="en-US" dirty="0"/>
              <a:t> that implements similar ideas in the dual space. </a:t>
            </a:r>
          </a:p>
          <a:p>
            <a:pPr algn="ctr"/>
            <a:r>
              <a:rPr lang="en-US" dirty="0"/>
              <a:t>At this point these work only for </a:t>
            </a:r>
            <a:r>
              <a:rPr lang="en-US" dirty="0">
                <a:solidFill>
                  <a:srgbClr val="FF0000"/>
                </a:solidFill>
              </a:rPr>
              <a:t>linear kernels</a:t>
            </a:r>
          </a:p>
          <a:p>
            <a:pPr algn="ctr"/>
            <a:r>
              <a:rPr lang="en-US" dirty="0"/>
              <a:t>Not a real problem. </a:t>
            </a:r>
          </a:p>
        </p:txBody>
      </p:sp>
    </p:spTree>
    <p:extLst>
      <p:ext uri="{BB962C8B-B14F-4D97-AF65-F5344CB8AC3E}">
        <p14:creationId xmlns:p14="http://schemas.microsoft.com/office/powerpoint/2010/main" val="41913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3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2" grpId="0" animBg="1"/>
      <p:bldP spid="635913" grpId="0" animBg="1"/>
      <p:bldP spid="635914" grpId="0" animBg="1"/>
      <p:bldP spid="635915" grpId="0" animBg="1"/>
      <p:bldP spid="6359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CBF-0325-4E1E-84D4-C50F8A85E0F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Vector Machines – Short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56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1800" dirty="0"/>
                  <a:t>SVM = Linear Classifier + </a:t>
                </a:r>
                <a:r>
                  <a:rPr lang="en-US" sz="1800" dirty="0">
                    <a:solidFill>
                      <a:srgbClr val="FF0000"/>
                    </a:solidFill>
                  </a:rPr>
                  <a:t>Regularization</a:t>
                </a:r>
                <a:r>
                  <a:rPr lang="en-US" sz="1800" dirty="0"/>
                  <a:t> + [Kernel Trick].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Typically we are looking for the best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i="1" baseline="-25000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𝑜𝑝𝑡</m:t>
                      </m:r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500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𝑎𝑟𝑔𝑚𝑖𝑛</m:t>
                      </m:r>
                      <m:r>
                        <a:rPr lang="en-US" sz="1500" b="1" i="1" baseline="-25000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5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1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5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15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500" dirty="0">
                  <a:solidFill>
                    <a:schemeClr val="accent2"/>
                  </a:solidFill>
                </a:endParaRP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sz="1500" dirty="0"/>
                  <a:t>Where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500" dirty="0"/>
                  <a:t> is a loss function that penalizes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500" dirty="0"/>
                  <a:t> when it makes a mistake.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Typically, L is the 0-1 loss (hinge-loss):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’, 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)=  ½ |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m:rPr>
                          <m:sty m:val="p"/>
                        </m:rPr>
                        <a:rPr lang="en-US" sz="1500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’|           (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’∈{−1,1}) </m:t>
                      </m:r>
                    </m:oMath>
                  </m:oMathPara>
                </a14:m>
                <a:endParaRPr lang="en-US" sz="15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Just optimizing with respect to the training data may lead to </a:t>
                </a:r>
                <a:r>
                  <a:rPr lang="en-US" sz="1800" dirty="0" err="1"/>
                  <a:t>overfitting</a:t>
                </a:r>
                <a:r>
                  <a:rPr lang="en-US" sz="1800" dirty="0"/>
                  <a:t>. We want to achieve good performance on the training while maintaining some notion of “simple” hypothesis. We therefore change our goal to: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i="1" baseline="-25000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𝑜𝑝𝑡</m:t>
                      </m:r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500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𝑎𝑟𝑔𝑚𝑖𝑛</m:t>
                      </m:r>
                      <m:r>
                        <a:rPr lang="en-US" sz="1500" b="1" i="1" baseline="-25000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5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5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15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 +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500" dirty="0">
                              <a:solidFill>
                                <a:schemeClr val="accent2"/>
                              </a:solidFill>
                            </a:rPr>
                            <m:t> </m:t>
                          </m:r>
                        </m:e>
                      </m:nary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/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sz="1500" dirty="0"/>
                  <a:t>Where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500" dirty="0"/>
                  <a:t> is a loss function, and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500" dirty="0"/>
                  <a:t> is a </a:t>
                </a:r>
                <a:r>
                  <a:rPr lang="en-US" sz="1500" dirty="0">
                    <a:solidFill>
                      <a:schemeClr val="accent2"/>
                    </a:solidFill>
                  </a:rPr>
                  <a:t>regularization function,</a:t>
                </a:r>
                <a:r>
                  <a:rPr lang="en-US" sz="1500" dirty="0"/>
                  <a:t> which penalizes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500" dirty="0"/>
                  <a:t> that results in a model that is too complex (high VC dimension).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</m:t>
                    </m:r>
                  </m:oMath>
                </a14:m>
                <a:r>
                  <a:rPr lang="en-US" sz="1500" dirty="0"/>
                  <a:t> determines the tradeoff between the empirical error and the regularization. </a:t>
                </a:r>
                <a:endParaRPr lang="en-US" sz="15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25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6116" r="-148" b="-8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259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C0F3-7AC5-4CCE-824A-EB27FE244F56}" type="slidenum">
              <a:rPr lang="en-US"/>
              <a:pPr/>
              <a:t>43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Vector Machines – Short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98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n-US" sz="1800" dirty="0"/>
                  <a:t>SVM = Linear Classifier + Regularization + </a:t>
                </a:r>
                <a:r>
                  <a:rPr lang="en-US" sz="1800" dirty="0">
                    <a:solidFill>
                      <a:srgbClr val="FF0000"/>
                    </a:solidFill>
                  </a:rPr>
                  <a:t>[Kernel Trick].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800" dirty="0">
                    <a:sym typeface="Wingdings" pitchFamily="2" charset="2"/>
                  </a:rPr>
                  <a:t>This leads to an </a:t>
                </a:r>
                <a:r>
                  <a:rPr lang="en-US" sz="1800" dirty="0">
                    <a:solidFill>
                      <a:schemeClr val="accent2"/>
                    </a:solidFill>
                    <a:sym typeface="Wingdings" pitchFamily="2" charset="2"/>
                  </a:rPr>
                  <a:t>algorithm:</a:t>
                </a:r>
                <a:r>
                  <a:rPr lang="en-US" sz="1800" dirty="0">
                    <a:sym typeface="Wingdings" pitchFamily="2" charset="2"/>
                  </a:rPr>
                  <a:t> from among all those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’</a:t>
                </a:r>
                <a:r>
                  <a:rPr lang="en-US" sz="1800" dirty="0">
                    <a:sym typeface="Wingdings" pitchFamily="2" charset="2"/>
                  </a:rPr>
                  <a:t>s that agree with the data, find the one with the minimal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||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||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  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1800" dirty="0">
                    <a:sym typeface="Wingdings" pitchFamily="2" charset="2"/>
                  </a:rPr>
                  <a:t>		Minimize 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½ ||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||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2</m:t>
                    </m:r>
                  </m:oMath>
                </a14:m>
                <a:endParaRPr lang="en-US" sz="1800" dirty="0">
                  <a:sym typeface="Wingdings" pitchFamily="2" charset="2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1800" dirty="0">
                    <a:sym typeface="Wingdings" pitchFamily="2" charset="2"/>
                  </a:rPr>
                  <a:t>		Subject to: 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⋅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+ 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𝑏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1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𝑆</m:t>
                    </m:r>
                  </m:oMath>
                </a14:m>
                <a:endParaRPr lang="en-US" sz="1800" dirty="0">
                  <a:sym typeface="Wingdings" pitchFamily="2" charset="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800" dirty="0">
                    <a:sym typeface="Wingdings" pitchFamily="2" charset="2"/>
                  </a:rPr>
                  <a:t>This is an optimization problem that can be solved using techniques from optimization theory. By introducing </a:t>
                </a:r>
                <a:r>
                  <a:rPr lang="en-US" sz="1800" dirty="0">
                    <a:solidFill>
                      <a:schemeClr val="accent2"/>
                    </a:solidFill>
                    <a:sym typeface="Wingdings" pitchFamily="2" charset="2"/>
                  </a:rPr>
                  <a:t>Lagrange multipliers </a:t>
                </a:r>
                <a:r>
                  <a:rPr lang="en-US" sz="1800" i="0" dirty="0">
                    <a:solidFill>
                      <a:schemeClr val="accent2"/>
                    </a:solidFill>
                    <a:latin typeface="+mj-lt"/>
                    <a:sym typeface="Symbol" pitchFamily="18" charset="2"/>
                  </a:rPr>
                  <a:t></a:t>
                </a:r>
                <a:r>
                  <a:rPr lang="en-US" sz="1800" dirty="0">
                    <a:latin typeface="Symbol" pitchFamily="18" charset="2"/>
                    <a:sym typeface="Symbol" pitchFamily="18" charset="2"/>
                  </a:rPr>
                  <a:t> </a:t>
                </a:r>
                <a:r>
                  <a:rPr lang="en-US" sz="1800" dirty="0">
                    <a:sym typeface="Wingdings" pitchFamily="2" charset="2"/>
                  </a:rPr>
                  <a:t>we can rewrite the </a:t>
                </a:r>
                <a:r>
                  <a:rPr lang="en-US" sz="1800" dirty="0">
                    <a:solidFill>
                      <a:schemeClr val="accent2"/>
                    </a:solidFill>
                    <a:sym typeface="Wingdings" pitchFamily="2" charset="2"/>
                  </a:rPr>
                  <a:t>dual formulation</a:t>
                </a:r>
                <a:r>
                  <a:rPr lang="en-US" sz="1800" dirty="0">
                    <a:sym typeface="Wingdings" pitchFamily="2" charset="2"/>
                  </a:rPr>
                  <a:t> of this optimization problems as:</a:t>
                </a: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𝒘</m:t>
                      </m:r>
                      <m:r>
                        <a:rPr lang="en-US" sz="1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a:rPr lang="en-US" sz="1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accent2"/>
                  </a:solidFill>
                  <a:sym typeface="Wingdings" pitchFamily="2" charset="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800" dirty="0">
                    <a:sym typeface="Wingdings" pitchFamily="2" charset="2"/>
                  </a:rPr>
                  <a:t>Where the </a:t>
                </a:r>
                <a:r>
                  <a:rPr lang="en-US" sz="1800" dirty="0">
                    <a:latin typeface="Symbol" pitchFamily="18" charset="2"/>
                    <a:sym typeface="Symbol" pitchFamily="18" charset="2"/>
                  </a:rPr>
                  <a:t></a:t>
                </a:r>
                <a:r>
                  <a:rPr lang="en-US" sz="1800" dirty="0">
                    <a:sym typeface="Wingdings" pitchFamily="2" charset="2"/>
                  </a:rPr>
                  <a:t>’s are such that the following functional is maximized:</a:t>
                </a: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𝐿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𝛼</m:t>
                        </m:r>
                      </m:e>
                    </m:d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= −</m:t>
                    </m:r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naryPr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</m:t>
                            </m:r>
                            <m:r>
                              <a:rPr lang="en-US" sz="1800" i="1" baseline="-25000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</m:t>
                            </m:r>
                            <m:r>
                              <a:rPr lang="en-US" sz="1800" i="1" baseline="-25000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sz="1800" b="1" i="1" dirty="0" err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𝒙</m:t>
                            </m:r>
                            <m:r>
                              <a:rPr lang="en-US" sz="1800" i="1" baseline="30000" dirty="0" err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1800" i="1" baseline="30000" dirty="0" err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1800" i="1" baseline="30000" dirty="0" err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e>
                        </m:nary>
                      </m:e>
                    </m:nary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+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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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endParaRPr lang="en-US" sz="1800" baseline="-25000" dirty="0">
                  <a:sym typeface="Symbol" pitchFamily="18" charset="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800" dirty="0">
                    <a:sym typeface="Wingdings" pitchFamily="2" charset="2"/>
                  </a:rPr>
                  <a:t>The optimum setting of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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’s turns out to be:</a:t>
                </a: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n-US" sz="1800" dirty="0">
                    <a:latin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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 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sz="1800" i="1" baseline="30000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d>
                      <m:dPr>
                        <m:ctrlPr>
                          <a:rPr lang="en-US" sz="1800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⋅</m:t>
                        </m:r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𝑖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𝑏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−1 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= 0        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∀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</m:oMath>
                </a14:m>
                <a:endParaRPr lang="en-US" sz="18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589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19" t="-2645" r="-593" b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2648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7707-E9C0-47CD-907C-B3F63F1B3E36}" type="slidenum">
              <a:rPr lang="en-US"/>
              <a:pPr/>
              <a:t>44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Vector Machines – Short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08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3" y="902368"/>
                <a:ext cx="6000154" cy="3947927"/>
              </a:xfrm>
            </p:spPr>
            <p:txBody>
              <a:bodyPr>
                <a:normAutofit fontScale="92500" lnSpcReduction="10000"/>
              </a:bodyPr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2100" dirty="0"/>
                  <a:t>SVM = Linear Classifier + Regularization + </a:t>
                </a:r>
                <a:r>
                  <a:rPr lang="en-US" sz="2100" dirty="0">
                    <a:solidFill>
                      <a:srgbClr val="FF0000"/>
                    </a:solidFill>
                  </a:rPr>
                  <a:t>[Kernel Trick].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800" dirty="0">
                    <a:sym typeface="Wingdings" pitchFamily="2" charset="2"/>
                  </a:rPr>
                  <a:t>		Minimize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	½ ||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||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2</m:t>
                    </m:r>
                  </m:oMath>
                </a14:m>
                <a:endParaRPr lang="en-US" sz="1800" dirty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800" dirty="0">
                    <a:sym typeface="Wingdings" pitchFamily="2" charset="2"/>
                  </a:rPr>
                  <a:t>		Subject to: 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⋅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+ 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𝑏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¸ 1,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𝑓𝑜𝑟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𝑎𝑙𝑙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𝑆</m:t>
                    </m:r>
                  </m:oMath>
                </a14:m>
                <a:endParaRPr lang="en-US" sz="1800" dirty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800" dirty="0">
                    <a:sym typeface="Wingdings" pitchFamily="2" charset="2"/>
                  </a:rPr>
                  <a:t>The dual formulation of this optimization problems gives: 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𝑤</m:t>
                      </m:r>
                      <m:r>
                        <a:rPr lang="en-US" sz="1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a:rPr lang="en-US" sz="1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</m:t>
                          </m:r>
                          <m:r>
                            <a:rPr lang="en-US" sz="1800" i="1" baseline="-25000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1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 </m:t>
                          </m:r>
                        </m:e>
                      </m:nary>
                      <m:r>
                        <a:rPr lang="en-US" sz="18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</m:oMath>
                  </m:oMathPara>
                </a14:m>
                <a:endParaRPr lang="en-US" sz="1800" dirty="0">
                  <a:sym typeface="Wingdings" pitchFamily="2" charset="2"/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1800" dirty="0">
                    <a:sym typeface="Wingdings" pitchFamily="2" charset="2"/>
                  </a:rPr>
                  <a:t>Optimum setting of </a:t>
                </a:r>
                <a:r>
                  <a:rPr lang="en-US" sz="1800" dirty="0">
                    <a:latin typeface="Symbol" pitchFamily="18" charset="2"/>
                    <a:sym typeface="Symbol" pitchFamily="18" charset="2"/>
                  </a:rPr>
                  <a:t></a:t>
                </a:r>
                <a:r>
                  <a:rPr lang="en-US" sz="1800" dirty="0">
                    <a:sym typeface="Wingdings" pitchFamily="2" charset="2"/>
                  </a:rPr>
                  <a:t>’s :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</m:t>
                    </m:r>
                    <m:r>
                      <a:rPr lang="en-US" sz="1800" i="1" baseline="-25000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⋅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sz="1800" i="1" baseline="3000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+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𝑏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−1 </m:t>
                        </m:r>
                      </m:e>
                    </m:d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 0     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∀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</m:oMath>
                </a14:m>
                <a:endParaRPr lang="en-US" sz="1800" dirty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800" dirty="0">
                    <a:sym typeface="Wingdings" pitchFamily="2" charset="2"/>
                  </a:rPr>
                  <a:t>That is,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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0 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only when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sz="1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⋅</m:t>
                    </m:r>
                    <m:r>
                      <a:rPr lang="en-US" sz="1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sz="1800" i="1" baseline="30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+</m:t>
                    </m:r>
                    <m:r>
                      <a:rPr lang="en-US" sz="1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𝑏</m:t>
                    </m:r>
                    <m:r>
                      <a:rPr lang="en-US" sz="1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−1=0</m:t>
                    </m:r>
                  </m:oMath>
                </a14:m>
                <a:endParaRPr lang="en-US" sz="1800" dirty="0">
                  <a:solidFill>
                    <a:schemeClr val="accent2"/>
                  </a:solidFill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800" dirty="0">
                    <a:sym typeface="Wingdings" pitchFamily="2" charset="2"/>
                  </a:rPr>
                  <a:t>Those are the points sitting on the margin, call </a:t>
                </a:r>
                <a:r>
                  <a:rPr lang="en-US" sz="1800" dirty="0">
                    <a:solidFill>
                      <a:schemeClr val="accent2"/>
                    </a:solidFill>
                    <a:sym typeface="Wingdings" pitchFamily="2" charset="2"/>
                  </a:rPr>
                  <a:t>support vectors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800" dirty="0">
                    <a:sym typeface="Wingdings" pitchFamily="2" charset="2"/>
                  </a:rPr>
                  <a:t>We get:</a:t>
                </a:r>
                <a:r>
                  <a:rPr lang="en-US" sz="1800" dirty="0">
                    <a:solidFill>
                      <a:schemeClr val="accent2"/>
                    </a:solidFill>
                    <a:sym typeface="Wingdings" pitchFamily="2" charset="2"/>
                  </a:rPr>
                  <a:t> 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𝑓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1800" b="1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𝒙</m:t>
                          </m:r>
                          <m:r>
                            <a:rPr lang="en-US" sz="18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sz="1800" b="1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𝒘</m:t>
                          </m:r>
                          <m:r>
                            <a:rPr lang="en-US" sz="18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sz="18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𝑏</m:t>
                          </m:r>
                        </m:e>
                      </m:d>
                      <m:r>
                        <a:rPr lang="en-US" sz="18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 </m:t>
                      </m:r>
                      <m:r>
                        <a:rPr lang="en-US" sz="18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𝒘</m:t>
                      </m:r>
                      <m:r>
                        <a:rPr lang="en-US" sz="18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⋅</m:t>
                      </m:r>
                      <m:r>
                        <a:rPr lang="en-US" sz="18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𝒙</m:t>
                      </m:r>
                      <m:r>
                        <a:rPr lang="en-US" sz="18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+</m:t>
                      </m:r>
                      <m:r>
                        <a:rPr lang="en-US" sz="18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𝑏</m:t>
                      </m:r>
                      <m:r>
                        <a:rPr lang="en-US" sz="18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a:rPr lang="en-US" sz="1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</m:t>
                          </m:r>
                          <m:r>
                            <a:rPr lang="en-US" sz="1800" i="1" baseline="-25000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sz="18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𝑦</m:t>
                          </m:r>
                          <m:r>
                            <a:rPr lang="en-US" sz="1800" i="1" baseline="30000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sz="18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𝒙</m:t>
                          </m:r>
                          <m:r>
                            <a:rPr lang="en-US" sz="1800" i="1" baseline="300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⋅ </m:t>
                          </m:r>
                          <m:r>
                            <a:rPr lang="en-US" sz="18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𝒙</m:t>
                          </m:r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 +</m:t>
                          </m:r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chemeClr val="accent2"/>
                              </a:solidFill>
                              <a:sym typeface="Wingdings" pitchFamily="2" charset="2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800" b="0" i="1" dirty="0">
                  <a:solidFill>
                    <a:schemeClr val="accent2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The value of the function depends on the 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  <a:hlinkClick r:id="rId3" action="ppaction://hlinkfile"/>
                  </a:rPr>
                  <a:t>support vectors</a:t>
                </a:r>
                <a:r>
                  <a:rPr lang="en-US" sz="1800" dirty="0">
                    <a:sym typeface="Wingdings" pitchFamily="2" charset="2"/>
                  </a:rPr>
                  <a:t>, and only on their dot product with the 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point of interest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590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3" y="902368"/>
                <a:ext cx="6000154" cy="3947927"/>
              </a:xfrm>
              <a:blipFill>
                <a:blip r:embed="rId4"/>
                <a:stretch>
                  <a:fillRect l="-508" t="-2006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0852" name="AutoShape 4"/>
          <p:cNvSpPr>
            <a:spLocks noChangeArrowheads="1"/>
          </p:cNvSpPr>
          <p:nvPr/>
        </p:nvSpPr>
        <p:spPr bwMode="auto">
          <a:xfrm>
            <a:off x="6662529" y="902369"/>
            <a:ext cx="2322443" cy="2387484"/>
          </a:xfrm>
          <a:prstGeom prst="wedgeRectCallout">
            <a:avLst>
              <a:gd name="adj1" fmla="val -142052"/>
              <a:gd name="adj2" fmla="val 4581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350" b="1" dirty="0"/>
              <a:t>Dependence on the dot product leads to the ability to introduce kernels (just like in perceptron)</a:t>
            </a:r>
            <a:r>
              <a:rPr lang="en-US" sz="1350" b="1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sz="1350" dirty="0"/>
              <a:t>What if the data is not linearly separable?</a:t>
            </a:r>
          </a:p>
          <a:p>
            <a:pPr marL="342900" indent="-342900">
              <a:buFontTx/>
              <a:buAutoNum type="arabicPeriod"/>
            </a:pPr>
            <a:r>
              <a:rPr lang="en-US" sz="1350" b="1" dirty="0"/>
              <a:t>What is the difference from regularized perceptron/Winnow?</a:t>
            </a:r>
          </a:p>
        </p:txBody>
      </p:sp>
    </p:spTree>
    <p:extLst>
      <p:ext uri="{BB962C8B-B14F-4D97-AF65-F5344CB8AC3E}">
        <p14:creationId xmlns:p14="http://schemas.microsoft.com/office/powerpoint/2010/main" val="11146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build="allAtOnce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5569-943F-4EAE-918E-0AC4DF50061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SVM Notes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Chp. 5 of “Support Vector Machine” [Cristianini and Shawe-Taylor] provides an introduction to the theory of Optimization required in order to understand SVMs.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4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8565-B778-459E-AC12-D71EC8BE1C2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44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are interested in finding the minimum or a maximum of a function, typically subject to some constraints.</a:t>
                </a:r>
              </a:p>
              <a:p>
                <a:r>
                  <a:rPr lang="en-US" dirty="0"/>
                  <a:t>The general problem is: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        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 Subject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0, </m:t>
                    </m:r>
                    <m:r>
                      <a:rPr lang="en-US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                           </a:t>
                </a:r>
                <a:endParaRPr lang="en-US" b="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0" dirty="0">
                    <a:solidFill>
                      <a:schemeClr val="accent2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0, </m:t>
                    </m:r>
                    <m:r>
                      <a:rPr lang="en-US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An Inequality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 </m:t>
                    </m:r>
                  </m:oMath>
                </a14:m>
                <a:r>
                  <a:rPr lang="en-US" dirty="0"/>
                  <a:t>is called active if the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 inequality constraint can be transformed into an equality constraint by introducing a slack variable: optimization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0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     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𝑔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𝒘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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= 0,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4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2314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549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265-A252-45BC-8A4A-248640A063F9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 Problems</a:t>
            </a:r>
            <a:endParaRPr lang="en-US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optimization problem in which the objective function and the constraints are linear is called a </a:t>
            </a:r>
            <a:r>
              <a:rPr lang="en-US" dirty="0">
                <a:solidFill>
                  <a:srgbClr val="FF0000"/>
                </a:solidFill>
              </a:rPr>
              <a:t>linear program</a:t>
            </a:r>
            <a:r>
              <a:rPr lang="en-US" dirty="0"/>
              <a:t>.</a:t>
            </a:r>
          </a:p>
          <a:p>
            <a:r>
              <a:rPr lang="en-US" dirty="0"/>
              <a:t>If the objective function is quadratic and the constraints linear it is called a </a:t>
            </a:r>
            <a:r>
              <a:rPr lang="en-US" dirty="0">
                <a:solidFill>
                  <a:srgbClr val="FF0000"/>
                </a:solidFill>
              </a:rPr>
              <a:t>quadratic program</a:t>
            </a:r>
            <a:r>
              <a:rPr lang="en-US" dirty="0"/>
              <a:t>. </a:t>
            </a:r>
          </a:p>
          <a:p>
            <a:r>
              <a:rPr lang="en-US" dirty="0"/>
              <a:t>If the objective function, the constraints and the domain of the functions are </a:t>
            </a:r>
            <a:r>
              <a:rPr lang="en-US" dirty="0">
                <a:solidFill>
                  <a:srgbClr val="FF0000"/>
                </a:solidFill>
              </a:rPr>
              <a:t>convex</a:t>
            </a:r>
            <a:r>
              <a:rPr lang="en-US" dirty="0"/>
              <a:t>, that problem is a </a:t>
            </a:r>
            <a:r>
              <a:rPr lang="en-US" dirty="0">
                <a:solidFill>
                  <a:srgbClr val="FF0000"/>
                </a:solidFill>
              </a:rPr>
              <a:t>convex optimization problem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82800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FA09-39EE-4DD0-BA36-B88203F7BE9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65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 real valued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convex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and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(0,1):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+ 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𝑎𝑓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+ (1−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Claim: If a function is convex, any local minimum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of the unconstrained optimization problem with objective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also a global minimum.</a:t>
                </a:r>
              </a:p>
              <a:p>
                <a:r>
                  <a:rPr lang="en-US" dirty="0"/>
                  <a:t>Proof: Take any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.   </m:t>
                    </m:r>
                  </m:oMath>
                </a14:m>
                <a:r>
                  <a:rPr lang="en-US" dirty="0"/>
                  <a:t>By the definition of the local minimum there exists a sufficiently close to 1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𝑎𝑓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+ (1−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the first inequality is a result of the assumption of local minimum and the second is from the convexity assumption. But that implies (algebra)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important. It renders optimization problems tractable when the functions involved are convex.</a:t>
                </a:r>
              </a:p>
            </p:txBody>
          </p:sp>
        </mc:Choice>
        <mc:Fallback xmlns="">
          <p:sp>
            <p:nvSpPr>
              <p:cNvPr id="5765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6526" name="Group 14"/>
          <p:cNvGrpSpPr>
            <a:grpSpLocks/>
          </p:cNvGrpSpPr>
          <p:nvPr/>
        </p:nvGrpSpPr>
        <p:grpSpPr bwMode="auto">
          <a:xfrm>
            <a:off x="5999558" y="3963193"/>
            <a:ext cx="1366838" cy="882253"/>
            <a:chOff x="4608" y="48"/>
            <a:chExt cx="1148" cy="741"/>
          </a:xfrm>
        </p:grpSpPr>
        <p:sp>
          <p:nvSpPr>
            <p:cNvPr id="576517" name="Line 5"/>
            <p:cNvSpPr>
              <a:spLocks noChangeShapeType="1"/>
            </p:cNvSpPr>
            <p:nvPr/>
          </p:nvSpPr>
          <p:spPr bwMode="auto">
            <a:xfrm rot="16200000" flipH="1">
              <a:off x="4344" y="4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6516" name="Line 4"/>
            <p:cNvSpPr>
              <a:spLocks noChangeShapeType="1"/>
            </p:cNvSpPr>
            <p:nvPr/>
          </p:nvSpPr>
          <p:spPr bwMode="auto">
            <a:xfrm flipH="1">
              <a:off x="4608" y="6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6518" name="Freeform 6"/>
            <p:cNvSpPr>
              <a:spLocks/>
            </p:cNvSpPr>
            <p:nvPr/>
          </p:nvSpPr>
          <p:spPr bwMode="auto">
            <a:xfrm flipV="1">
              <a:off x="4848" y="96"/>
              <a:ext cx="576" cy="624"/>
            </a:xfrm>
            <a:custGeom>
              <a:avLst/>
              <a:gdLst>
                <a:gd name="T0" fmla="*/ 576 w 576"/>
                <a:gd name="T1" fmla="*/ 624 h 624"/>
                <a:gd name="T2" fmla="*/ 336 w 576"/>
                <a:gd name="T3" fmla="*/ 0 h 624"/>
                <a:gd name="T4" fmla="*/ 0 w 576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624">
                  <a:moveTo>
                    <a:pt x="576" y="624"/>
                  </a:moveTo>
                  <a:cubicBezTo>
                    <a:pt x="504" y="312"/>
                    <a:pt x="432" y="0"/>
                    <a:pt x="336" y="0"/>
                  </a:cubicBezTo>
                  <a:cubicBezTo>
                    <a:pt x="240" y="0"/>
                    <a:pt x="56" y="520"/>
                    <a:pt x="0" y="62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6519" name="Text Box 7"/>
            <p:cNvSpPr txBox="1">
              <a:spLocks noChangeArrowheads="1"/>
            </p:cNvSpPr>
            <p:nvPr/>
          </p:nvSpPr>
          <p:spPr bwMode="auto">
            <a:xfrm>
              <a:off x="4848" y="537"/>
              <a:ext cx="2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w</a:t>
              </a:r>
            </a:p>
          </p:txBody>
        </p:sp>
        <p:sp>
          <p:nvSpPr>
            <p:cNvPr id="576520" name="Text Box 8"/>
            <p:cNvSpPr txBox="1">
              <a:spLocks noChangeArrowheads="1"/>
            </p:cNvSpPr>
            <p:nvPr/>
          </p:nvSpPr>
          <p:spPr bwMode="auto">
            <a:xfrm>
              <a:off x="5227" y="528"/>
              <a:ext cx="23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u</a:t>
              </a:r>
            </a:p>
          </p:txBody>
        </p:sp>
        <p:sp>
          <p:nvSpPr>
            <p:cNvPr id="576521" name="Line 9"/>
            <p:cNvSpPr>
              <a:spLocks noChangeShapeType="1"/>
            </p:cNvSpPr>
            <p:nvPr/>
          </p:nvSpPr>
          <p:spPr bwMode="auto">
            <a:xfrm>
              <a:off x="4958" y="384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6522" name="Text Box 10"/>
            <p:cNvSpPr txBox="1">
              <a:spLocks noChangeArrowheads="1"/>
            </p:cNvSpPr>
            <p:nvPr/>
          </p:nvSpPr>
          <p:spPr bwMode="auto">
            <a:xfrm>
              <a:off x="4608" y="240"/>
              <a:ext cx="4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f(w)</a:t>
              </a:r>
            </a:p>
          </p:txBody>
        </p:sp>
        <p:sp>
          <p:nvSpPr>
            <p:cNvPr id="576523" name="Text Box 11"/>
            <p:cNvSpPr txBox="1">
              <a:spLocks noChangeArrowheads="1"/>
            </p:cNvSpPr>
            <p:nvPr/>
          </p:nvSpPr>
          <p:spPr bwMode="auto">
            <a:xfrm>
              <a:off x="5346" y="336"/>
              <a:ext cx="4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f(u)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17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EA6B-227A-4D4C-BE47-57BE8A85BE2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Optimization Problems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75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3345781"/>
              </a:xfrm>
            </p:spPr>
            <p:txBody>
              <a:bodyPr/>
              <a:lstStyle/>
              <a:p>
                <a:r>
                  <a:rPr lang="en-US" dirty="0"/>
                  <a:t>Theorem 1:</a:t>
                </a:r>
              </a:p>
              <a:p>
                <a:pPr marL="0" indent="0">
                  <a:buNone/>
                </a:pPr>
                <a:r>
                  <a:rPr lang="en-US" dirty="0"/>
                  <a:t>A necessary condition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to be a minimum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is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𝑑𝑓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This condition, together with convexity, is also a sufficient solution.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77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345781"/>
              </a:xfrm>
              <a:blipFill>
                <a:blip r:embed="rId3"/>
                <a:stretch>
                  <a:fillRect l="-1185" t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78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COLT approach to explaining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23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184" y="920155"/>
                <a:ext cx="8713536" cy="36907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No Distributional Assumption</a:t>
                </a:r>
              </a:p>
              <a:p>
                <a:r>
                  <a:rPr lang="en-US" dirty="0"/>
                  <a:t>Training Distribution is the same as the Test Distribution</a:t>
                </a:r>
              </a:p>
              <a:p>
                <a:r>
                  <a:rPr lang="en-US" dirty="0"/>
                  <a:t>Generalization bounds depend on this view and affect </a:t>
                </a:r>
                <a:r>
                  <a:rPr lang="en-US" dirty="0">
                    <a:solidFill>
                      <a:srgbClr val="FF0000"/>
                    </a:solidFill>
                  </a:rPr>
                  <a:t>model selection</a:t>
                </a:r>
                <a:r>
                  <a:rPr lang="en-US" dirty="0"/>
                  <a:t>.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⁡(1/</m:t>
                      </m:r>
                      <m:r>
                        <m:rPr>
                          <m:sty m:val="p"/>
                        </m:rPr>
                        <a:rPr lang="el-GR" i="1" dirty="0" smtClean="0">
                          <a:latin typeface="Cambria Math" panose="02040503050406030204" pitchFamily="18" charset="0"/>
                        </a:rPr>
                        <m:t>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),1/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As presented, the VC dimension is a combinatorial parameter that is associated with a class of functions.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We know that the class of linear functions has a lower VC dimension than the class of quadratic functions</a:t>
                </a:r>
                <a:r>
                  <a:rPr lang="en-US" dirty="0">
                    <a:solidFill>
                      <a:schemeClr val="accent1"/>
                    </a:solidFill>
                  </a:rPr>
                  <a:t>. </a:t>
                </a:r>
              </a:p>
              <a:p>
                <a:r>
                  <a:rPr lang="en-US" dirty="0"/>
                  <a:t>But, this notion can be refined to depend on a given data set, and this way directly affect the hypothesis chosen for a given data set.  </a:t>
                </a:r>
              </a:p>
            </p:txBody>
          </p:sp>
        </mc:Choice>
        <mc:Fallback xmlns="">
          <p:sp>
            <p:nvSpPr>
              <p:cNvPr id="612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84" y="920155"/>
                <a:ext cx="8713536" cy="3690798"/>
              </a:xfrm>
              <a:blipFill>
                <a:blip r:embed="rId3"/>
                <a:stretch>
                  <a:fillRect l="-769" t="-2149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2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B22-3EB0-4C90-82A3-FC3898B144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Constrained Optimization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85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853360"/>
                <a:ext cx="8229600" cy="369079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Solved by converting constrained problems to unconstrained problems.</a:t>
                </a:r>
              </a:p>
              <a:p>
                <a:endParaRPr lang="en-US" dirty="0"/>
              </a:p>
              <a:p>
                <a:r>
                  <a:rPr lang="en-US" dirty="0"/>
                  <a:t>When the problems are constrained, there is a need to define the </a:t>
                </a:r>
                <a:r>
                  <a:rPr lang="en-US" dirty="0" err="1"/>
                  <a:t>Lagrangian</a:t>
                </a:r>
                <a:r>
                  <a:rPr lang="en-US" dirty="0"/>
                  <a:t> function, which incorporates information about both the objective function and the constraints, and which can be used to detect solutions.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Lagrangian</a:t>
                </a:r>
                <a:r>
                  <a:rPr lang="en-US" dirty="0"/>
                  <a:t> is defined as the objective function plus a linear combination of the constraints, where the coefficients of the combination are call the Lagrange multipliers. </a:t>
                </a:r>
              </a:p>
              <a:p>
                <a:endParaRPr lang="en-US" dirty="0"/>
              </a:p>
              <a:p>
                <a:r>
                  <a:rPr lang="en-US" dirty="0"/>
                  <a:t>Given an optimization problem with objective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/>
                  <a:t>and equality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we define the </a:t>
                </a:r>
                <a:r>
                  <a:rPr lang="en-US" dirty="0" err="1"/>
                  <a:t>Lagrangian</a:t>
                </a:r>
                <a:r>
                  <a:rPr lang="en-US" dirty="0"/>
                  <a:t> function as: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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𝑚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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  where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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called the Lagrange multipliers.</a:t>
                </a:r>
              </a:p>
            </p:txBody>
          </p:sp>
        </mc:Choice>
        <mc:Fallback xmlns="">
          <p:sp>
            <p:nvSpPr>
              <p:cNvPr id="578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853360"/>
                <a:ext cx="8229600" cy="3690798"/>
              </a:xfrm>
              <a:blipFill>
                <a:blip r:embed="rId3"/>
                <a:stretch>
                  <a:fillRect l="-370" t="-1818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467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FB96-52E6-40D4-9E35-E9ECAA1496E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Constrained Optimization Problems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95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838200"/>
                <a:ext cx="8229600" cy="42291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local minimum for an optimization problem with only equality constraints, it is possible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𝑑𝑓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 </m:t>
                    </m:r>
                  </m:oMath>
                </a14:m>
                <a:r>
                  <a:rPr lang="en-US" dirty="0"/>
                  <a:t>(so, w/o constraints it would not be a candidate for extreme point) but that the direction in which we could move to 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would violate one or more of the constraints.</a:t>
                </a:r>
              </a:p>
              <a:p>
                <a:endParaRPr lang="en-US" dirty="0"/>
              </a:p>
              <a:p>
                <a:r>
                  <a:rPr lang="en-US" dirty="0"/>
                  <a:t>In order to respect the equality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we must move in directions that are perpendicular to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dirty="0"/>
                  <a:t>, that is they do not change the constraints.</a:t>
                </a:r>
              </a:p>
              <a:p>
                <a:endParaRPr lang="en-US" dirty="0"/>
              </a:p>
              <a:p>
                <a:r>
                  <a:rPr lang="en-US" dirty="0"/>
                  <a:t>Therefore, in order to respect all the constraints we must move perpendicular to the subspace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spanned by: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=1,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So, we make the constrained problem be an unconstrained one in which we require that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dirty="0" err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+ 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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𝑚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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dirty="0" err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9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838200"/>
                <a:ext cx="8229600" cy="4229100"/>
              </a:xfrm>
              <a:blipFill>
                <a:blip r:embed="rId3"/>
                <a:stretch>
                  <a:fillRect l="-370" t="-158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0202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E218-035C-4014-ABDC-4DA90AE919A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Constrained Optimization Problems 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06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850854"/>
                <a:ext cx="8229600" cy="369079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Theorem 2 (Lagrange):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necessary condition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 a minimum for an optimization problem with objective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equality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(1,…,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dirty="0" err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 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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𝑚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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dirty="0" err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   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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These conditions are also sufficient provided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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also a convex function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Another way to write it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</m:t>
                            </m:r>
                          </m:e>
                        </m:d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first condition results in a new system of equations. The second, returns the equality constraints. By solving jointly the two systems, one obtains the solution.</a:t>
                </a:r>
              </a:p>
            </p:txBody>
          </p:sp>
        </mc:Choice>
        <mc:Fallback xmlns="">
          <p:sp>
            <p:nvSpPr>
              <p:cNvPr id="580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850854"/>
                <a:ext cx="8229600" cy="3690798"/>
              </a:xfrm>
              <a:blipFill>
                <a:blip r:embed="rId3"/>
                <a:stretch>
                  <a:fillRect l="-741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2751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0463-696C-4BC6-9F60-00DC921783E0}" type="slidenum">
              <a:rPr lang="en-US"/>
              <a:pPr/>
              <a:t>53</a:t>
            </a:fld>
            <a:endParaRPr lang="en-US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Lagrange Theorem: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26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741697"/>
                <a:ext cx="8610599" cy="366010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800" dirty="0"/>
                  <a:t>Consider the standard problem of finding the largest volume box with a given surface area. Let the sides of the box be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Optimization problem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800" dirty="0"/>
                  <a:t>                                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Minimize: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1800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</m:oMath>
                </a14:m>
                <a:endParaRPr lang="en-US" sz="18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800" dirty="0">
                    <a:solidFill>
                      <a:schemeClr val="accent2"/>
                    </a:solidFill>
                  </a:rPr>
                  <a:t>                                Subject to: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𝑤𝑢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𝑣𝑤</m:t>
                    </m:r>
                    <m:r>
                      <a:rPr lang="en-US" sz="1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8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The </a:t>
                </a:r>
                <a:r>
                  <a:rPr lang="en-US" sz="1800" dirty="0" err="1"/>
                  <a:t>Lagrangian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−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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𝑤𝑢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𝑣𝑤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Necessary conditions: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sz="1400" i="1" dirty="0" err="1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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err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i="1" dirty="0" err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𝑤𝑣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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err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i="1" dirty="0" err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𝑑𝑣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𝑢𝑤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1800" dirty="0"/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Solving the equations gives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𝛽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dirty="0"/>
                  <a:t>, 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800" dirty="0"/>
                  <a:t>     implying that the only non trivial solution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180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8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18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2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741697"/>
                <a:ext cx="8610599" cy="3660106"/>
              </a:xfrm>
              <a:blipFill>
                <a:blip r:embed="rId3"/>
                <a:stretch>
                  <a:fillRect l="-496" t="-1667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5291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2B43-2028-481C-867B-94EF6C7D27F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(Maximum Entropy Distribution)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1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760161"/>
                <a:ext cx="8953500" cy="393633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Suppose we wish to find the discrete probability distribution 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with maximal entropy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−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optimization problem: 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subject to</a:t>
                </a:r>
                <a:r>
                  <a:rPr lang="en-US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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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−1 )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Differentiating, we get: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  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implies that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 s are the 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…1/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 is not hard to show that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convex, so the uniform distribution is the global solution. </a:t>
                </a:r>
              </a:p>
            </p:txBody>
          </p:sp>
        </mc:Choice>
        <mc:Fallback xmlns="">
          <p:sp>
            <p:nvSpPr>
              <p:cNvPr id="581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760161"/>
                <a:ext cx="8953500" cy="3936331"/>
              </a:xfrm>
              <a:blipFill>
                <a:blip r:embed="rId3"/>
                <a:stretch>
                  <a:fillRect l="-817" t="-1085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613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22E-B685-4263-BA9B-EF63F0B8CD0F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Optimization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6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765447"/>
                <a:ext cx="8561136" cy="407047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We now move to the general case, where the optimization problem contains both equality and inequality constraints.  Define the generalize </a:t>
                </a:r>
                <a:r>
                  <a:rPr lang="en-US" dirty="0" err="1"/>
                  <a:t>Lagrangian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𝑘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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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𝑚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Theorem 3 (Kuhn-Tucker):Given an optimization problem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  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accent2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          Subject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0, </m:t>
                    </m:r>
                    <m:r>
                      <a:rPr lang="en-US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0, </m:t>
                    </m:r>
                    <m:r>
                      <a:rPr lang="en-US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 Necessary and sufficient conditions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 an optimum are the existence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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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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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 0   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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  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3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765447"/>
                <a:ext cx="8561136" cy="4070474"/>
              </a:xfrm>
              <a:blipFill>
                <a:blip r:embed="rId3"/>
                <a:stretch>
                  <a:fillRect l="-356" t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053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A603-B15D-4101-A3F3-6B72FAE77CD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Optimization Problems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470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735159"/>
                <a:ext cx="8229600" cy="369079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last conditions are called KKT: </a:t>
                </a:r>
                <a:r>
                  <a:rPr lang="en-US" dirty="0" err="1"/>
                  <a:t>Karush</a:t>
                </a:r>
                <a:r>
                  <a:rPr lang="en-US" dirty="0"/>
                  <a:t>-Kuhn-Tucker conditions.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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 0        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       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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 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 implies that solutions can be in one of two positions with respect to the inequality constraints.</a:t>
                </a:r>
              </a:p>
              <a:p>
                <a:r>
                  <a:rPr lang="en-US" dirty="0"/>
                  <a:t>Either the solution is in the interior of the feasible region, so that the constraint is inactive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0) </m:t>
                    </m:r>
                  </m:oMath>
                </a14:m>
                <a:r>
                  <a:rPr lang="en-US" dirty="0"/>
                  <a:t>, or on the boundary defined by that constraints, which is active. In the first case,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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 need to be zero. In the second case, the constraint is active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 0),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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non-zero. This condition will give rise to the notion of support vectors.</a:t>
                </a:r>
              </a:p>
            </p:txBody>
          </p:sp>
        </mc:Choice>
        <mc:Fallback xmlns="">
          <p:sp>
            <p:nvSpPr>
              <p:cNvPr id="584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735159"/>
                <a:ext cx="8229600" cy="3690798"/>
              </a:xfrm>
              <a:blipFill>
                <a:blip r:embed="rId3"/>
                <a:stretch>
                  <a:fillRect l="-667" t="-1818" r="-74" b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32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u="sng">
                <a:solidFill>
                  <a:schemeClr val="tx1"/>
                </a:solidFill>
                <a:latin typeface="Arial Narrow" pitchFamily="34" charset="0"/>
              </a:defRPr>
            </a:lvl1pPr>
            <a:lvl2pPr marL="557213" indent="-214313">
              <a:defRPr sz="1050" u="sng">
                <a:solidFill>
                  <a:schemeClr val="tx1"/>
                </a:solidFill>
                <a:latin typeface="Arial Narrow" pitchFamily="34" charset="0"/>
              </a:defRPr>
            </a:lvl2pPr>
            <a:lvl3pPr marL="857250" indent="-171450">
              <a:defRPr sz="1050" u="sng">
                <a:solidFill>
                  <a:schemeClr val="tx1"/>
                </a:solidFill>
                <a:latin typeface="Arial Narrow" pitchFamily="34" charset="0"/>
              </a:defRPr>
            </a:lvl3pPr>
            <a:lvl4pPr marL="1200150" indent="-171450">
              <a:defRPr sz="1050" u="sng">
                <a:solidFill>
                  <a:schemeClr val="tx1"/>
                </a:solidFill>
                <a:latin typeface="Arial Narrow" pitchFamily="34" charset="0"/>
              </a:defRPr>
            </a:lvl4pPr>
            <a:lvl5pPr marL="1543050" indent="-171450">
              <a:defRPr sz="1050" u="sng">
                <a:solidFill>
                  <a:schemeClr val="tx1"/>
                </a:solidFill>
                <a:latin typeface="Arial Narrow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BEFFFD1-0D49-4A99-82B3-6562D117789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Dependent VC dimension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109330" y="902369"/>
            <a:ext cx="8925340" cy="3690798"/>
          </a:xfrm>
        </p:spPr>
        <p:txBody>
          <a:bodyPr/>
          <a:lstStyle/>
          <a:p>
            <a:r>
              <a:rPr lang="en-US" dirty="0"/>
              <a:t>So far we discussed VC dimension in the context of a </a:t>
            </a:r>
            <a:r>
              <a:rPr lang="en-US" u="sng" dirty="0"/>
              <a:t>fixed</a:t>
            </a:r>
            <a:r>
              <a:rPr lang="en-US" dirty="0"/>
              <a:t> class of functions.  </a:t>
            </a:r>
          </a:p>
          <a:p>
            <a:r>
              <a:rPr lang="en-US" dirty="0"/>
              <a:t>We can also parameterize the class of functions in interesting ways. </a:t>
            </a:r>
            <a:endParaRPr lang="en-US" dirty="0">
              <a:sym typeface="Wingdings" pitchFamily="2" charset="2"/>
            </a:endParaRPr>
          </a:p>
          <a:p>
            <a:r>
              <a:rPr lang="en-US" dirty="0"/>
              <a:t>Consider the class of linear functions, parameterized by their margin.  Note that this is a data dependent notion.</a:t>
            </a:r>
          </a:p>
        </p:txBody>
      </p:sp>
    </p:spTree>
    <p:extLst>
      <p:ext uri="{BB962C8B-B14F-4D97-AF65-F5344CB8AC3E}">
        <p14:creationId xmlns:p14="http://schemas.microsoft.com/office/powerpoint/2010/main" val="569948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Linear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{+1, −1}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of these classifiers would be likely to generalize better?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2143125" y="2600325"/>
            <a:ext cx="1685925" cy="1428750"/>
            <a:chOff x="3200400" y="3276600"/>
            <a:chExt cx="2247900" cy="1905000"/>
          </a:xfrm>
        </p:grpSpPr>
        <p:sp>
          <p:nvSpPr>
            <p:cNvPr id="6" name="Oval 5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Multiply 38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Multiply 39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Multiply 40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Multiply 41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Multiply 44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Multiply 45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Multiply 46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Multiply 47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Multiply 50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Multiply 51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Multiply 52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Multiply 53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Multiply 54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Multiply 55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Multiply 56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Multiply 57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Multiply 58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Multiply 59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Multiply 61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Multiply 62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Multiply 63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Multiply 64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Multiply 65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Multiply 66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Multiply 67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Multiply 68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686300" y="2657475"/>
            <a:ext cx="1685925" cy="1428750"/>
            <a:chOff x="3200400" y="3276600"/>
            <a:chExt cx="2247900" cy="1905000"/>
          </a:xfrm>
        </p:grpSpPr>
        <p:sp>
          <p:nvSpPr>
            <p:cNvPr id="72" name="Oval 71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Multiply 117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Multiply 118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Multiply 119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Multiply 120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Multiply 121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Multiply 122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Multiply 123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Multiply 124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Multiply 125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Multiply 126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Multiply 128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Multiply 130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Multiply 132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Multiply 133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Multiply 134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137" name="Straight Connector 136"/>
          <p:cNvCxnSpPr/>
          <p:nvPr/>
        </p:nvCxnSpPr>
        <p:spPr>
          <a:xfrm flipH="1">
            <a:off x="2886075" y="2257425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200650" y="2371725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2771775" y="2371725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4961814" y="2599473"/>
            <a:ext cx="285750" cy="580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2514600" y="4086225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/>
              </a:rPr>
              <a:t>h</a:t>
            </a:r>
            <a:r>
              <a:rPr lang="en-US" sz="1350" b="1" baseline="-25000" dirty="0">
                <a:latin typeface="Calibri"/>
              </a:rPr>
              <a:t>1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257800" y="4086225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/>
              </a:rPr>
              <a:t>h</a:t>
            </a:r>
            <a:r>
              <a:rPr lang="en-US" sz="1350" b="1" baseline="-25000" dirty="0">
                <a:latin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766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7FA9-2A0B-4E61-8101-EE863245E9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 and Linear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the VC based generalization bound: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𝐸𝑟𝑟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𝑒𝑟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𝑃𝑜𝑙𝑦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𝑉𝐶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 dirty="0" smtClean="0">
                              <a:latin typeface="Cambria Math" panose="02040503050406030204" pitchFamily="18" charset="0"/>
                            </a:rPr>
                            <m:t>ϒ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Here we get the same bound for both classifiers: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 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𝑙𝑖𝑛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𝑙𝑖𝑛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)=3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How, then, can we explain our intuition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should give better generalization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20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both classifiers separate the data, the distance with which the separation is achieved is different: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7FA9-2A0B-4E61-8101-EE863245E9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Classification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2419881" y="2400300"/>
            <a:ext cx="1685925" cy="1428750"/>
            <a:chOff x="3200400" y="3276600"/>
            <a:chExt cx="2247900" cy="1905000"/>
          </a:xfrm>
        </p:grpSpPr>
        <p:sp>
          <p:nvSpPr>
            <p:cNvPr id="6" name="Oval 5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Multiply 38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Multiply 39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Multiply 40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Multiply 41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Multiply 44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Multiply 45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Multiply 46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Multiply 47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Multiply 50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Multiply 51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Multiply 52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Multiply 53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Multiply 54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Multiply 55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Multiply 56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Multiply 57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Multiply 58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Multiply 59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Multiply 61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Multiply 62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Multiply 63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Multiply 64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Multiply 65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Multiply 66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Multiply 67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Multiply 68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963056" y="2457450"/>
            <a:ext cx="1685925" cy="1428750"/>
            <a:chOff x="3200400" y="3276600"/>
            <a:chExt cx="2247900" cy="1905000"/>
          </a:xfrm>
        </p:grpSpPr>
        <p:sp>
          <p:nvSpPr>
            <p:cNvPr id="72" name="Oval 71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Multiply 117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Multiply 118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Multiply 119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Multiply 120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Multiply 121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Multiply 122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Multiply 123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Multiply 124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Multiply 125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Multiply 126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Multiply 128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Multiply 130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Multiply 132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Multiply 133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Multiply 134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137" name="Straight Connector 136"/>
          <p:cNvCxnSpPr/>
          <p:nvPr/>
        </p:nvCxnSpPr>
        <p:spPr>
          <a:xfrm flipH="1">
            <a:off x="3162831" y="2057400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477406" y="2171700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3048531" y="21717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5238570" y="2399448"/>
            <a:ext cx="285750" cy="580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2791356" y="3886200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/>
              </a:rPr>
              <a:t>h</a:t>
            </a:r>
            <a:r>
              <a:rPr lang="en-US" sz="1350" b="1" baseline="-25000" dirty="0">
                <a:latin typeface="Calibri"/>
              </a:rPr>
              <a:t>1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534556" y="3886200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/>
              </a:rPr>
              <a:t>h</a:t>
            </a:r>
            <a:r>
              <a:rPr lang="en-US" sz="1350" b="1" baseline="-25000" dirty="0">
                <a:latin typeface="Calibri"/>
              </a:rPr>
              <a:t>2</a:t>
            </a:r>
          </a:p>
        </p:txBody>
      </p:sp>
      <p:sp>
        <p:nvSpPr>
          <p:cNvPr id="136" name="Oval 135"/>
          <p:cNvSpPr/>
          <p:nvPr/>
        </p:nvSpPr>
        <p:spPr>
          <a:xfrm>
            <a:off x="3162831" y="2743200"/>
            <a:ext cx="242888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5" name="Oval 144"/>
          <p:cNvSpPr/>
          <p:nvPr/>
        </p:nvSpPr>
        <p:spPr>
          <a:xfrm>
            <a:off x="2905656" y="3444780"/>
            <a:ext cx="242888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8" name="Oval 147"/>
          <p:cNvSpPr/>
          <p:nvPr/>
        </p:nvSpPr>
        <p:spPr>
          <a:xfrm>
            <a:off x="5806018" y="3114675"/>
            <a:ext cx="242888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9" name="Oval 148"/>
          <p:cNvSpPr/>
          <p:nvPr/>
        </p:nvSpPr>
        <p:spPr>
          <a:xfrm>
            <a:off x="5334531" y="2914650"/>
            <a:ext cx="242888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5677431" y="2187906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5334531" y="2286000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3219981" y="2057400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3095445" y="2104314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0016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10486</TotalTime>
  <Words>5098</Words>
  <Application>Microsoft Office PowerPoint</Application>
  <PresentationFormat>On-screen Show (16:9)</PresentationFormat>
  <Paragraphs>676</Paragraphs>
  <Slides>56</Slides>
  <Notes>45</Notes>
  <HiddenSlides>18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Arial</vt:lpstr>
      <vt:lpstr>Arial Narrow</vt:lpstr>
      <vt:lpstr>Calibri</vt:lpstr>
      <vt:lpstr>Cambria Math</vt:lpstr>
      <vt:lpstr>cmmi10</vt:lpstr>
      <vt:lpstr>cmsy10</vt:lpstr>
      <vt:lpstr>Gill Sans</vt:lpstr>
      <vt:lpstr>Gill Sans MT</vt:lpstr>
      <vt:lpstr>Symbol</vt:lpstr>
      <vt:lpstr>Tempus Sans ITC</vt:lpstr>
      <vt:lpstr>Times New Roman</vt:lpstr>
      <vt:lpstr>Wingdings</vt:lpstr>
      <vt:lpstr>Office Theme</vt:lpstr>
      <vt:lpstr>Support Vector Machines (SVM)</vt:lpstr>
      <vt:lpstr>Midterm Exams</vt:lpstr>
      <vt:lpstr>Projects</vt:lpstr>
      <vt:lpstr>COLT approach to explaining Learning</vt:lpstr>
      <vt:lpstr>COLT approach to explaining Learning</vt:lpstr>
      <vt:lpstr>Data Dependent VC dimension</vt:lpstr>
      <vt:lpstr>Linear Classification</vt:lpstr>
      <vt:lpstr>VC and Linear Classification</vt:lpstr>
      <vt:lpstr>Linear Classification</vt:lpstr>
      <vt:lpstr>Concept of Margin</vt:lpstr>
      <vt:lpstr>VC and Linear Classification</vt:lpstr>
      <vt:lpstr>Towards Max Margin Classifiers </vt:lpstr>
      <vt:lpstr>Maximal Margin</vt:lpstr>
      <vt:lpstr>Recap: Margin and VC dimension</vt:lpstr>
      <vt:lpstr>From Margin to ||w||</vt:lpstr>
      <vt:lpstr>From Margin to ||w||(2)</vt:lpstr>
      <vt:lpstr>Margin of a Separating Hyperplane</vt:lpstr>
      <vt:lpstr>PowerPoint Presentation</vt:lpstr>
      <vt:lpstr>Hard SVM Optimization</vt:lpstr>
      <vt:lpstr>Maximal Margin</vt:lpstr>
      <vt:lpstr>Support Vector Machines</vt:lpstr>
      <vt:lpstr>Duality</vt:lpstr>
      <vt:lpstr>(recap) Kernel Perceptron</vt:lpstr>
      <vt:lpstr>(recap) Kernel Perceptron</vt:lpstr>
      <vt:lpstr>Footnote about the threshold</vt:lpstr>
      <vt:lpstr>Key Issues</vt:lpstr>
      <vt:lpstr>Real Data  </vt:lpstr>
      <vt:lpstr>Soft SVM</vt:lpstr>
      <vt:lpstr>Soft SVM</vt:lpstr>
      <vt:lpstr>Soft SVM (2)</vt:lpstr>
      <vt:lpstr>SVM Objective Function</vt:lpstr>
      <vt:lpstr>Balance between regularization and empirical loss </vt:lpstr>
      <vt:lpstr>Balance between regularization and empirical loss</vt:lpstr>
      <vt:lpstr>Underfitting and Overfitting</vt:lpstr>
      <vt:lpstr>What Do We Optimize?</vt:lpstr>
      <vt:lpstr>What Do We Optimize(2)?</vt:lpstr>
      <vt:lpstr>Optimization: How to Solve</vt:lpstr>
      <vt:lpstr>SGD for SVM</vt:lpstr>
      <vt:lpstr>Nonlinear SVM</vt:lpstr>
      <vt:lpstr>Nonlinear SVM</vt:lpstr>
      <vt:lpstr>PEGASOS</vt:lpstr>
      <vt:lpstr>Support Vector Machines – Short Summary</vt:lpstr>
      <vt:lpstr>Support Vector Machines – Short Version</vt:lpstr>
      <vt:lpstr>Support Vector Machines – Short Version</vt:lpstr>
      <vt:lpstr>SVM Notes</vt:lpstr>
      <vt:lpstr>Optimization</vt:lpstr>
      <vt:lpstr>Optimization Problems</vt:lpstr>
      <vt:lpstr>Convexity</vt:lpstr>
      <vt:lpstr>Solving Optimization Problems (1)</vt:lpstr>
      <vt:lpstr>Constrained Optimization Problems</vt:lpstr>
      <vt:lpstr>Constrained Optimization Problems (2)</vt:lpstr>
      <vt:lpstr>Constrained Optimization Problems (3)</vt:lpstr>
      <vt:lpstr>Lagrange Theorem: Example</vt:lpstr>
      <vt:lpstr>Example (Maximum Entropy Distribution)</vt:lpstr>
      <vt:lpstr>General Optimization Problems</vt:lpstr>
      <vt:lpstr>General Optimization Problems (2)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Roth, Dan</cp:lastModifiedBy>
  <cp:revision>363</cp:revision>
  <dcterms:created xsi:type="dcterms:W3CDTF">2017-09-22T15:37:04Z</dcterms:created>
  <dcterms:modified xsi:type="dcterms:W3CDTF">2019-09-04T13:15:05Z</dcterms:modified>
</cp:coreProperties>
</file>