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handoutMasterIdLst>
    <p:handoutMasterId r:id="rId94"/>
  </p:handoutMasterIdLst>
  <p:sldIdLst>
    <p:sldId id="316" r:id="rId2"/>
    <p:sldId id="1187" r:id="rId3"/>
    <p:sldId id="1188" r:id="rId4"/>
    <p:sldId id="1189" r:id="rId5"/>
    <p:sldId id="1293" r:id="rId6"/>
    <p:sldId id="1310" r:id="rId7"/>
    <p:sldId id="1309" r:id="rId8"/>
    <p:sldId id="1308" r:id="rId9"/>
    <p:sldId id="1311" r:id="rId10"/>
    <p:sldId id="1195" r:id="rId11"/>
    <p:sldId id="1198" r:id="rId12"/>
    <p:sldId id="1199" r:id="rId13"/>
    <p:sldId id="1201" r:id="rId14"/>
    <p:sldId id="1202" r:id="rId15"/>
    <p:sldId id="1292" r:id="rId16"/>
    <p:sldId id="1281" r:id="rId17"/>
    <p:sldId id="1290" r:id="rId18"/>
    <p:sldId id="1288" r:id="rId19"/>
    <p:sldId id="1313" r:id="rId20"/>
    <p:sldId id="1207" r:id="rId21"/>
    <p:sldId id="1216" r:id="rId22"/>
    <p:sldId id="1279" r:id="rId23"/>
    <p:sldId id="1212" r:id="rId24"/>
    <p:sldId id="1282" r:id="rId25"/>
    <p:sldId id="1213" r:id="rId26"/>
    <p:sldId id="1214" r:id="rId27"/>
    <p:sldId id="1215" r:id="rId28"/>
    <p:sldId id="1280" r:id="rId29"/>
    <p:sldId id="1283" r:id="rId30"/>
    <p:sldId id="1284" r:id="rId31"/>
    <p:sldId id="1291" r:id="rId32"/>
    <p:sldId id="1217" r:id="rId33"/>
    <p:sldId id="1219" r:id="rId34"/>
    <p:sldId id="1218" r:id="rId35"/>
    <p:sldId id="1220" r:id="rId36"/>
    <p:sldId id="1221" r:id="rId37"/>
    <p:sldId id="1222" r:id="rId38"/>
    <p:sldId id="1314" r:id="rId39"/>
    <p:sldId id="1223" r:id="rId40"/>
    <p:sldId id="1224" r:id="rId41"/>
    <p:sldId id="1225" r:id="rId42"/>
    <p:sldId id="1226" r:id="rId43"/>
    <p:sldId id="1287" r:id="rId44"/>
    <p:sldId id="1227" r:id="rId45"/>
    <p:sldId id="1228" r:id="rId46"/>
    <p:sldId id="1229" r:id="rId47"/>
    <p:sldId id="1320" r:id="rId48"/>
    <p:sldId id="1315" r:id="rId49"/>
    <p:sldId id="1317" r:id="rId50"/>
    <p:sldId id="1316" r:id="rId51"/>
    <p:sldId id="1318" r:id="rId52"/>
    <p:sldId id="1319" r:id="rId53"/>
    <p:sldId id="1230" r:id="rId54"/>
    <p:sldId id="1231" r:id="rId55"/>
    <p:sldId id="1232" r:id="rId56"/>
    <p:sldId id="1243" r:id="rId57"/>
    <p:sldId id="1235" r:id="rId58"/>
    <p:sldId id="1303" r:id="rId59"/>
    <p:sldId id="1304" r:id="rId60"/>
    <p:sldId id="1305" r:id="rId61"/>
    <p:sldId id="1323" r:id="rId62"/>
    <p:sldId id="1244" r:id="rId63"/>
    <p:sldId id="1245" r:id="rId64"/>
    <p:sldId id="1246" r:id="rId65"/>
    <p:sldId id="1247" r:id="rId66"/>
    <p:sldId id="1249" r:id="rId67"/>
    <p:sldId id="1250" r:id="rId68"/>
    <p:sldId id="1252" r:id="rId69"/>
    <p:sldId id="1253" r:id="rId70"/>
    <p:sldId id="1254" r:id="rId71"/>
    <p:sldId id="1255" r:id="rId72"/>
    <p:sldId id="1256" r:id="rId73"/>
    <p:sldId id="1258" r:id="rId74"/>
    <p:sldId id="1300" r:id="rId75"/>
    <p:sldId id="1259" r:id="rId76"/>
    <p:sldId id="1260" r:id="rId77"/>
    <p:sldId id="1269" r:id="rId78"/>
    <p:sldId id="1321" r:id="rId79"/>
    <p:sldId id="1297" r:id="rId80"/>
    <p:sldId id="1270" r:id="rId81"/>
    <p:sldId id="1271" r:id="rId82"/>
    <p:sldId id="1272" r:id="rId83"/>
    <p:sldId id="1295" r:id="rId84"/>
    <p:sldId id="1296" r:id="rId85"/>
    <p:sldId id="1273" r:id="rId86"/>
    <p:sldId id="1325" r:id="rId87"/>
    <p:sldId id="1324" r:id="rId88"/>
    <p:sldId id="1299" r:id="rId89"/>
    <p:sldId id="1298" r:id="rId90"/>
    <p:sldId id="1322" r:id="rId91"/>
    <p:sldId id="1326" r:id="rId9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dministration" id="{721573FB-1162-4787-A93A-6E5765BBFAB9}">
          <p14:sldIdLst>
            <p14:sldId id="316"/>
          </p14:sldIdLst>
        </p14:section>
        <p14:section name="Introduction" id="{FE206563-2C0B-4881-B654-377F744CEB0F}">
          <p14:sldIdLst>
            <p14:sldId id="1187"/>
            <p14:sldId id="1188"/>
            <p14:sldId id="1189"/>
            <p14:sldId id="1293"/>
            <p14:sldId id="1310"/>
            <p14:sldId id="1309"/>
            <p14:sldId id="1308"/>
          </p14:sldIdLst>
        </p14:section>
        <p14:section name="NN-1" id="{A09D7B1C-2962-40F1-9D71-121120492093}">
          <p14:sldIdLst>
            <p14:sldId id="1311"/>
            <p14:sldId id="1195"/>
            <p14:sldId id="1198"/>
            <p14:sldId id="1199"/>
            <p14:sldId id="1201"/>
            <p14:sldId id="1202"/>
            <p14:sldId id="1292"/>
            <p14:sldId id="1281"/>
            <p14:sldId id="1290"/>
            <p14:sldId id="1288"/>
            <p14:sldId id="1313"/>
            <p14:sldId id="1207"/>
            <p14:sldId id="1216"/>
            <p14:sldId id="1279"/>
            <p14:sldId id="1212"/>
            <p14:sldId id="1282"/>
            <p14:sldId id="1213"/>
            <p14:sldId id="1214"/>
            <p14:sldId id="1215"/>
            <p14:sldId id="1280"/>
            <p14:sldId id="1283"/>
            <p14:sldId id="1284"/>
            <p14:sldId id="1291"/>
            <p14:sldId id="1217"/>
            <p14:sldId id="1219"/>
            <p14:sldId id="1218"/>
            <p14:sldId id="1220"/>
            <p14:sldId id="1221"/>
            <p14:sldId id="1222"/>
            <p14:sldId id="1314"/>
            <p14:sldId id="1223"/>
            <p14:sldId id="1224"/>
            <p14:sldId id="1225"/>
            <p14:sldId id="1226"/>
            <p14:sldId id="1287"/>
            <p14:sldId id="1227"/>
            <p14:sldId id="1228"/>
            <p14:sldId id="1229"/>
            <p14:sldId id="1320"/>
            <p14:sldId id="1315"/>
            <p14:sldId id="1317"/>
            <p14:sldId id="1316"/>
            <p14:sldId id="1318"/>
            <p14:sldId id="1319"/>
            <p14:sldId id="1230"/>
            <p14:sldId id="1231"/>
            <p14:sldId id="1232"/>
            <p14:sldId id="1243"/>
            <p14:sldId id="1235"/>
            <p14:sldId id="1303"/>
            <p14:sldId id="1304"/>
            <p14:sldId id="1305"/>
          </p14:sldIdLst>
        </p14:section>
        <p14:section name="NN-2" id="{899E8557-FE9E-466C-9E10-899DAC8AE738}">
          <p14:sldIdLst>
            <p14:sldId id="1323"/>
            <p14:sldId id="1244"/>
            <p14:sldId id="1245"/>
            <p14:sldId id="1246"/>
            <p14:sldId id="1247"/>
            <p14:sldId id="1249"/>
            <p14:sldId id="1250"/>
            <p14:sldId id="1252"/>
            <p14:sldId id="1253"/>
            <p14:sldId id="1254"/>
            <p14:sldId id="1255"/>
            <p14:sldId id="1256"/>
            <p14:sldId id="1258"/>
            <p14:sldId id="1300"/>
            <p14:sldId id="1259"/>
            <p14:sldId id="1260"/>
            <p14:sldId id="1269"/>
            <p14:sldId id="1321"/>
            <p14:sldId id="1297"/>
            <p14:sldId id="1270"/>
            <p14:sldId id="1271"/>
            <p14:sldId id="1272"/>
            <p14:sldId id="1295"/>
            <p14:sldId id="1296"/>
            <p14:sldId id="1273"/>
            <p14:sldId id="1325"/>
            <p14:sldId id="1324"/>
            <p14:sldId id="1299"/>
            <p14:sldId id="1298"/>
            <p14:sldId id="1322"/>
            <p14:sldId id="132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870E"/>
    <a:srgbClr val="6B6C6E"/>
    <a:srgbClr val="858587"/>
    <a:srgbClr val="44464B"/>
    <a:srgbClr val="787A7D"/>
    <a:srgbClr val="045EA7"/>
    <a:srgbClr val="A0A1A4"/>
    <a:srgbClr val="5A3149"/>
    <a:srgbClr val="662D49"/>
    <a:srgbClr val="6637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FD2C7F-CB3F-40E1-8935-C2E6B180059A}" v="1" dt="2019-09-04T13:18:13.86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843" autoAdjust="0"/>
    <p:restoredTop sz="86364" autoAdjust="0"/>
  </p:normalViewPr>
  <p:slideViewPr>
    <p:cSldViewPr snapToGrid="0" snapToObjects="1">
      <p:cViewPr varScale="1">
        <p:scale>
          <a:sx n="247" d="100"/>
          <a:sy n="247" d="100"/>
        </p:scale>
        <p:origin x="192" y="2024"/>
      </p:cViewPr>
      <p:guideLst>
        <p:guide orient="horz" pos="162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snapToGrid="0" snapToObjects="1">
      <p:cViewPr varScale="1">
        <p:scale>
          <a:sx n="44" d="100"/>
          <a:sy n="44" d="100"/>
        </p:scale>
        <p:origin x="2294"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EBFD2C7F-CB3F-40E1-8935-C2E6B180059A}"/>
    <pc:docChg chg="custSel modMainMaster">
      <pc:chgData name="Roth, Dan" userId="18da4c67-dd89-43a7-9856-8592f867a23c" providerId="ADAL" clId="{EBFD2C7F-CB3F-40E1-8935-C2E6B180059A}" dt="2019-09-04T13:18:13.868" v="1"/>
      <pc:docMkLst>
        <pc:docMk/>
      </pc:docMkLst>
      <pc:sldMasterChg chg="addSp delSp">
        <pc:chgData name="Roth, Dan" userId="18da4c67-dd89-43a7-9856-8592f867a23c" providerId="ADAL" clId="{EBFD2C7F-CB3F-40E1-8935-C2E6B180059A}" dt="2019-09-04T13:18:13.868" v="1"/>
        <pc:sldMasterMkLst>
          <pc:docMk/>
          <pc:sldMasterMk cId="1807833175" sldId="2147483648"/>
        </pc:sldMasterMkLst>
        <pc:spChg chg="add">
          <ac:chgData name="Roth, Dan" userId="18da4c67-dd89-43a7-9856-8592f867a23c" providerId="ADAL" clId="{EBFD2C7F-CB3F-40E1-8935-C2E6B180059A}" dt="2019-09-04T13:18:13.868" v="1"/>
          <ac:spMkLst>
            <pc:docMk/>
            <pc:sldMasterMk cId="1807833175" sldId="2147483648"/>
            <ac:spMk id="8" creationId="{1E5CAE0A-54AF-4779-BFCF-9940939C1762}"/>
          </ac:spMkLst>
        </pc:spChg>
        <pc:picChg chg="del">
          <ac:chgData name="Roth, Dan" userId="18da4c67-dd89-43a7-9856-8592f867a23c" providerId="ADAL" clId="{EBFD2C7F-CB3F-40E1-8935-C2E6B180059A}" dt="2019-09-04T13:18:11.188" v="0" actId="478"/>
          <ac:picMkLst>
            <pc:docMk/>
            <pc:sldMasterMk cId="1807833175" sldId="2147483648"/>
            <ac:picMk id="7" creationId="{00000000-0000-0000-0000-000000000000}"/>
          </ac:picMkLst>
        </pc:pic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B5E162-9D79-2943-B0A3-211BF28B7513}" type="datetimeFigureOut">
              <a:rPr lang="en-US" smtClean="0"/>
              <a:t>11/5/19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22E400-0EC4-CD46-9C72-78BD5E94273C}" type="slidenum">
              <a:rPr lang="en-US" smtClean="0"/>
              <a:t>‹#›</a:t>
            </a:fld>
            <a:endParaRPr lang="en-US" dirty="0"/>
          </a:p>
        </p:txBody>
      </p:sp>
    </p:spTree>
    <p:extLst>
      <p:ext uri="{BB962C8B-B14F-4D97-AF65-F5344CB8AC3E}">
        <p14:creationId xmlns:p14="http://schemas.microsoft.com/office/powerpoint/2010/main" val="24572427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CBAB52-94AF-9448-9B1C-7768B1879D49}" type="datetimeFigureOut">
              <a:rPr lang="en-US" smtClean="0"/>
              <a:t>11/5/19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447283-AD3B-EE49-8B53-C7D74121EF4E}" type="slidenum">
              <a:rPr lang="en-US" smtClean="0"/>
              <a:t>‹#›</a:t>
            </a:fld>
            <a:endParaRPr lang="en-US" dirty="0"/>
          </a:p>
        </p:txBody>
      </p:sp>
    </p:spTree>
    <p:extLst>
      <p:ext uri="{BB962C8B-B14F-4D97-AF65-F5344CB8AC3E}">
        <p14:creationId xmlns:p14="http://schemas.microsoft.com/office/powerpoint/2010/main" val="2423512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47283-AD3B-EE49-8B53-C7D74121EF4E}" type="slidenum">
              <a:rPr lang="en-US" smtClean="0"/>
              <a:t>1</a:t>
            </a:fld>
            <a:endParaRPr lang="en-US" dirty="0"/>
          </a:p>
        </p:txBody>
      </p:sp>
    </p:spTree>
    <p:extLst>
      <p:ext uri="{BB962C8B-B14F-4D97-AF65-F5344CB8AC3E}">
        <p14:creationId xmlns:p14="http://schemas.microsoft.com/office/powerpoint/2010/main" val="331752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0217A-ADA4-4F6C-A4C2-64E3E3DC1BC7}" type="slidenum">
              <a:rPr lang="en-US" altLang="en-US"/>
              <a:pPr/>
              <a:t>14</a:t>
            </a:fld>
            <a:endParaRPr lang="en-US" altLang="en-US"/>
          </a:p>
        </p:txBody>
      </p:sp>
      <p:sp>
        <p:nvSpPr>
          <p:cNvPr id="516098" name="Rectangle 1026"/>
          <p:cNvSpPr>
            <a:spLocks noGrp="1" noRot="1" noChangeAspect="1" noChangeArrowheads="1" noTextEdit="1"/>
          </p:cNvSpPr>
          <p:nvPr>
            <p:ph type="sldImg"/>
          </p:nvPr>
        </p:nvSpPr>
        <p:spPr>
          <a:ln/>
        </p:spPr>
      </p:sp>
      <p:sp>
        <p:nvSpPr>
          <p:cNvPr id="516099" name="Rectangle 1027"/>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424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0217A-ADA4-4F6C-A4C2-64E3E3DC1BC7}" type="slidenum">
              <a:rPr lang="en-US" altLang="en-US"/>
              <a:pPr/>
              <a:t>19</a:t>
            </a:fld>
            <a:endParaRPr lang="en-US" altLang="en-US"/>
          </a:p>
        </p:txBody>
      </p:sp>
      <p:sp>
        <p:nvSpPr>
          <p:cNvPr id="516098" name="Rectangle 1026"/>
          <p:cNvSpPr>
            <a:spLocks noGrp="1" noRot="1" noChangeAspect="1" noChangeArrowheads="1" noTextEdit="1"/>
          </p:cNvSpPr>
          <p:nvPr>
            <p:ph type="sldImg"/>
          </p:nvPr>
        </p:nvSpPr>
        <p:spPr>
          <a:ln/>
        </p:spPr>
      </p:sp>
      <p:sp>
        <p:nvSpPr>
          <p:cNvPr id="516099" name="Rectangle 1027"/>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3186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81BC2-8AE2-4D31-8A84-35737F083AD0}" type="slidenum">
              <a:rPr lang="en-US"/>
              <a:pPr/>
              <a:t>22</a:t>
            </a:fld>
            <a:endParaRPr lang="en-US"/>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296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81BC2-8AE2-4D31-8A84-35737F083AD0}" type="slidenum">
              <a:rPr lang="en-US"/>
              <a:pPr/>
              <a:t>23</a:t>
            </a:fld>
            <a:endParaRPr lang="en-US"/>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97209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9AE35-7E1F-4C5F-AB08-3A781158685B}" type="slidenum">
              <a:rPr lang="en-US"/>
              <a:pPr/>
              <a:t>24</a:t>
            </a:fld>
            <a:endParaRPr lang="en-US"/>
          </a:p>
        </p:txBody>
      </p:sp>
      <p:sp>
        <p:nvSpPr>
          <p:cNvPr id="1065986" name="Rectangle 2"/>
          <p:cNvSpPr>
            <a:spLocks noGrp="1" noRot="1" noChangeAspect="1" noChangeArrowheads="1" noTextEdit="1"/>
          </p:cNvSpPr>
          <p:nvPr>
            <p:ph type="sldImg"/>
          </p:nvPr>
        </p:nvSpPr>
        <p:spPr>
          <a:xfrm>
            <a:off x="425450" y="708025"/>
            <a:ext cx="6299200" cy="3543300"/>
          </a:xfrm>
          <a:ln/>
        </p:spPr>
      </p:sp>
      <p:sp>
        <p:nvSpPr>
          <p:cNvPr id="1065987" name="Rectangle 3"/>
          <p:cNvSpPr>
            <a:spLocks noGrp="1" noChangeArrowheads="1"/>
          </p:cNvSpPr>
          <p:nvPr>
            <p:ph type="body" idx="1"/>
          </p:nvPr>
        </p:nvSpPr>
        <p:spPr>
          <a:xfrm>
            <a:off x="954088" y="4487863"/>
            <a:ext cx="5241925" cy="4252912"/>
          </a:xfrm>
        </p:spPr>
        <p:txBody>
          <a:bodyPr/>
          <a:lstStyle/>
          <a:p>
            <a:endParaRPr lang="en-US" dirty="0"/>
          </a:p>
        </p:txBody>
      </p:sp>
    </p:spTree>
    <p:extLst>
      <p:ext uri="{BB962C8B-B14F-4D97-AF65-F5344CB8AC3E}">
        <p14:creationId xmlns:p14="http://schemas.microsoft.com/office/powerpoint/2010/main" val="1205073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9AE35-7E1F-4C5F-AB08-3A781158685B}" type="slidenum">
              <a:rPr lang="en-US"/>
              <a:pPr/>
              <a:t>25</a:t>
            </a:fld>
            <a:endParaRPr lang="en-US"/>
          </a:p>
        </p:txBody>
      </p:sp>
      <p:sp>
        <p:nvSpPr>
          <p:cNvPr id="1065986" name="Rectangle 2"/>
          <p:cNvSpPr>
            <a:spLocks noGrp="1" noRot="1" noChangeAspect="1" noChangeArrowheads="1" noTextEdit="1"/>
          </p:cNvSpPr>
          <p:nvPr>
            <p:ph type="sldImg"/>
          </p:nvPr>
        </p:nvSpPr>
        <p:spPr>
          <a:xfrm>
            <a:off x="425450" y="708025"/>
            <a:ext cx="6299200" cy="3543300"/>
          </a:xfrm>
          <a:ln/>
        </p:spPr>
      </p:sp>
      <p:sp>
        <p:nvSpPr>
          <p:cNvPr id="1065987" name="Rectangle 3"/>
          <p:cNvSpPr>
            <a:spLocks noGrp="1" noChangeArrowheads="1"/>
          </p:cNvSpPr>
          <p:nvPr>
            <p:ph type="body" idx="1"/>
          </p:nvPr>
        </p:nvSpPr>
        <p:spPr>
          <a:xfrm>
            <a:off x="954088" y="4487863"/>
            <a:ext cx="5241925" cy="4252912"/>
          </a:xfrm>
        </p:spPr>
        <p:txBody>
          <a:bodyPr/>
          <a:lstStyle/>
          <a:p>
            <a:endParaRPr lang="en-US" dirty="0"/>
          </a:p>
        </p:txBody>
      </p:sp>
    </p:spTree>
    <p:extLst>
      <p:ext uri="{BB962C8B-B14F-4D97-AF65-F5344CB8AC3E}">
        <p14:creationId xmlns:p14="http://schemas.microsoft.com/office/powerpoint/2010/main" val="3533937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9AE35-7E1F-4C5F-AB08-3A781158685B}" type="slidenum">
              <a:rPr lang="en-US"/>
              <a:pPr/>
              <a:t>26</a:t>
            </a:fld>
            <a:endParaRPr lang="en-US"/>
          </a:p>
        </p:txBody>
      </p:sp>
      <p:sp>
        <p:nvSpPr>
          <p:cNvPr id="1065986" name="Rectangle 2"/>
          <p:cNvSpPr>
            <a:spLocks noGrp="1" noRot="1" noChangeAspect="1" noChangeArrowheads="1" noTextEdit="1"/>
          </p:cNvSpPr>
          <p:nvPr>
            <p:ph type="sldImg"/>
          </p:nvPr>
        </p:nvSpPr>
        <p:spPr>
          <a:xfrm>
            <a:off x="425450" y="708025"/>
            <a:ext cx="6299200" cy="3543300"/>
          </a:xfrm>
          <a:ln/>
        </p:spPr>
      </p:sp>
      <p:sp>
        <p:nvSpPr>
          <p:cNvPr id="1065987" name="Rectangle 3"/>
          <p:cNvSpPr>
            <a:spLocks noGrp="1" noChangeArrowheads="1"/>
          </p:cNvSpPr>
          <p:nvPr>
            <p:ph type="body" idx="1"/>
          </p:nvPr>
        </p:nvSpPr>
        <p:spPr>
          <a:xfrm>
            <a:off x="954088" y="4487863"/>
            <a:ext cx="5241925" cy="4252912"/>
          </a:xfrm>
        </p:spPr>
        <p:txBody>
          <a:bodyPr/>
          <a:lstStyle/>
          <a:p>
            <a:endParaRPr lang="en-US" dirty="0"/>
          </a:p>
        </p:txBody>
      </p:sp>
    </p:spTree>
    <p:extLst>
      <p:ext uri="{BB962C8B-B14F-4D97-AF65-F5344CB8AC3E}">
        <p14:creationId xmlns:p14="http://schemas.microsoft.com/office/powerpoint/2010/main" val="3741118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9AE35-7E1F-4C5F-AB08-3A781158685B}" type="slidenum">
              <a:rPr lang="en-US"/>
              <a:pPr/>
              <a:t>27</a:t>
            </a:fld>
            <a:endParaRPr lang="en-US"/>
          </a:p>
        </p:txBody>
      </p:sp>
      <p:sp>
        <p:nvSpPr>
          <p:cNvPr id="1065986" name="Rectangle 2"/>
          <p:cNvSpPr>
            <a:spLocks noGrp="1" noRot="1" noChangeAspect="1" noChangeArrowheads="1" noTextEdit="1"/>
          </p:cNvSpPr>
          <p:nvPr>
            <p:ph type="sldImg"/>
          </p:nvPr>
        </p:nvSpPr>
        <p:spPr>
          <a:xfrm>
            <a:off x="425450" y="708025"/>
            <a:ext cx="6299200" cy="3543300"/>
          </a:xfrm>
          <a:ln/>
        </p:spPr>
      </p:sp>
      <p:sp>
        <p:nvSpPr>
          <p:cNvPr id="1065987" name="Rectangle 3"/>
          <p:cNvSpPr>
            <a:spLocks noGrp="1" noChangeArrowheads="1"/>
          </p:cNvSpPr>
          <p:nvPr>
            <p:ph type="body" idx="1"/>
          </p:nvPr>
        </p:nvSpPr>
        <p:spPr>
          <a:xfrm>
            <a:off x="954088" y="4487863"/>
            <a:ext cx="5241925" cy="4252912"/>
          </a:xfrm>
        </p:spPr>
        <p:txBody>
          <a:bodyPr/>
          <a:lstStyle/>
          <a:p>
            <a:endParaRPr lang="en-US" dirty="0"/>
          </a:p>
        </p:txBody>
      </p:sp>
    </p:spTree>
    <p:extLst>
      <p:ext uri="{BB962C8B-B14F-4D97-AF65-F5344CB8AC3E}">
        <p14:creationId xmlns:p14="http://schemas.microsoft.com/office/powerpoint/2010/main" val="745335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80217A-ADA4-4F6C-A4C2-64E3E3DC1BC7}" type="slidenum">
              <a:rPr lang="en-US" altLang="en-US"/>
              <a:pPr/>
              <a:t>32</a:t>
            </a:fld>
            <a:endParaRPr lang="en-US" altLang="en-US"/>
          </a:p>
        </p:txBody>
      </p:sp>
      <p:sp>
        <p:nvSpPr>
          <p:cNvPr id="516098" name="Rectangle 1026"/>
          <p:cNvSpPr>
            <a:spLocks noGrp="1" noRot="1" noChangeAspect="1" noChangeArrowheads="1" noTextEdit="1"/>
          </p:cNvSpPr>
          <p:nvPr>
            <p:ph type="sldImg"/>
          </p:nvPr>
        </p:nvSpPr>
        <p:spPr>
          <a:ln/>
        </p:spPr>
      </p:sp>
      <p:sp>
        <p:nvSpPr>
          <p:cNvPr id="516099" name="Rectangle 1027"/>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8276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47283-AD3B-EE49-8B53-C7D74121EF4E}" type="slidenum">
              <a:rPr lang="en-US" smtClean="0"/>
              <a:t>47</a:t>
            </a:fld>
            <a:endParaRPr lang="en-US" dirty="0"/>
          </a:p>
        </p:txBody>
      </p:sp>
    </p:spTree>
    <p:extLst>
      <p:ext uri="{BB962C8B-B14F-4D97-AF65-F5344CB8AC3E}">
        <p14:creationId xmlns:p14="http://schemas.microsoft.com/office/powerpoint/2010/main" val="192500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B3C3033-BA2C-4224-B4C7-4A0FA63360C9}" type="slidenum">
              <a:rPr lang="en-US"/>
              <a:pPr/>
              <a:t>2</a:t>
            </a:fld>
            <a:endParaRPr lang="en-US"/>
          </a:p>
        </p:txBody>
      </p:sp>
      <p:sp>
        <p:nvSpPr>
          <p:cNvPr id="1189890" name="Rectangle 2"/>
          <p:cNvSpPr>
            <a:spLocks noGrp="1" noRot="1" noChangeAspect="1" noChangeArrowheads="1" noTextEdit="1"/>
          </p:cNvSpPr>
          <p:nvPr>
            <p:ph type="sldImg"/>
          </p:nvPr>
        </p:nvSpPr>
        <p:spPr>
          <a:ln/>
        </p:spPr>
      </p:sp>
      <p:sp>
        <p:nvSpPr>
          <p:cNvPr id="1189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3326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9AE35-7E1F-4C5F-AB08-3A781158685B}" type="slidenum">
              <a:rPr lang="en-US"/>
              <a:pPr/>
              <a:t>56</a:t>
            </a:fld>
            <a:endParaRPr lang="en-US"/>
          </a:p>
        </p:txBody>
      </p:sp>
      <p:sp>
        <p:nvSpPr>
          <p:cNvPr id="1065986" name="Rectangle 2"/>
          <p:cNvSpPr>
            <a:spLocks noGrp="1" noRot="1" noChangeAspect="1" noChangeArrowheads="1" noTextEdit="1"/>
          </p:cNvSpPr>
          <p:nvPr>
            <p:ph type="sldImg"/>
          </p:nvPr>
        </p:nvSpPr>
        <p:spPr>
          <a:xfrm>
            <a:off x="425450" y="708025"/>
            <a:ext cx="6299200" cy="3543300"/>
          </a:xfrm>
          <a:ln/>
        </p:spPr>
      </p:sp>
      <p:sp>
        <p:nvSpPr>
          <p:cNvPr id="1065987" name="Rectangle 3"/>
          <p:cNvSpPr>
            <a:spLocks noGrp="1" noChangeArrowheads="1"/>
          </p:cNvSpPr>
          <p:nvPr>
            <p:ph type="body" idx="1"/>
          </p:nvPr>
        </p:nvSpPr>
        <p:spPr>
          <a:xfrm>
            <a:off x="954088" y="4487863"/>
            <a:ext cx="5241925" cy="4252912"/>
          </a:xfrm>
        </p:spPr>
        <p:txBody>
          <a:bodyPr/>
          <a:lstStyle/>
          <a:p>
            <a:endParaRPr lang="en-US" dirty="0"/>
          </a:p>
        </p:txBody>
      </p:sp>
    </p:spTree>
    <p:extLst>
      <p:ext uri="{BB962C8B-B14F-4D97-AF65-F5344CB8AC3E}">
        <p14:creationId xmlns:p14="http://schemas.microsoft.com/office/powerpoint/2010/main" val="844593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9DD9E-3990-4E69-827B-956FC0331047}" type="slidenum">
              <a:rPr lang="en-US" smtClean="0"/>
              <a:pPr/>
              <a:t>68</a:t>
            </a:fld>
            <a:endParaRPr lang="en-US"/>
          </a:p>
        </p:txBody>
      </p:sp>
    </p:spTree>
    <p:extLst>
      <p:ext uri="{BB962C8B-B14F-4D97-AF65-F5344CB8AC3E}">
        <p14:creationId xmlns:p14="http://schemas.microsoft.com/office/powerpoint/2010/main" val="262313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9DD9E-3990-4E69-827B-956FC0331047}" type="slidenum">
              <a:rPr lang="en-US" smtClean="0"/>
              <a:pPr/>
              <a:t>80</a:t>
            </a:fld>
            <a:endParaRPr lang="en-US"/>
          </a:p>
        </p:txBody>
      </p:sp>
    </p:spTree>
    <p:extLst>
      <p:ext uri="{BB962C8B-B14F-4D97-AF65-F5344CB8AC3E}">
        <p14:creationId xmlns:p14="http://schemas.microsoft.com/office/powerpoint/2010/main" val="2579551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C467BF4-A1CC-4521-B27B-766AB1D473AB}" type="slidenum">
              <a:rPr lang="en-US"/>
              <a:pPr/>
              <a:t>3</a:t>
            </a:fld>
            <a:endParaRPr lang="en-US"/>
          </a:p>
        </p:txBody>
      </p:sp>
      <p:sp>
        <p:nvSpPr>
          <p:cNvPr id="1190914" name="Rectangle 2"/>
          <p:cNvSpPr>
            <a:spLocks noGrp="1" noRot="1" noChangeAspect="1" noChangeArrowheads="1" noTextEdit="1"/>
          </p:cNvSpPr>
          <p:nvPr>
            <p:ph type="sldImg"/>
          </p:nvPr>
        </p:nvSpPr>
        <p:spPr>
          <a:ln/>
        </p:spPr>
      </p:sp>
      <p:sp>
        <p:nvSpPr>
          <p:cNvPr id="1190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65651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81BC2-8AE2-4D31-8A84-35737F083AD0}" type="slidenum">
              <a:rPr lang="en-US"/>
              <a:pPr/>
              <a:t>4</a:t>
            </a:fld>
            <a:endParaRPr lang="en-US"/>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685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81BC2-8AE2-4D31-8A84-35737F083AD0}" type="slidenum">
              <a:rPr lang="en-US"/>
              <a:pPr/>
              <a:t>7</a:t>
            </a:fld>
            <a:endParaRPr lang="en-US"/>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915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81BC2-8AE2-4D31-8A84-35737F083AD0}" type="slidenum">
              <a:rPr lang="en-US"/>
              <a:pPr/>
              <a:t>8</a:t>
            </a:fld>
            <a:endParaRPr lang="en-US"/>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8223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47283-AD3B-EE49-8B53-C7D74121EF4E}" type="slidenum">
              <a:rPr lang="en-US" smtClean="0"/>
              <a:t>9</a:t>
            </a:fld>
            <a:endParaRPr lang="en-US" dirty="0"/>
          </a:p>
        </p:txBody>
      </p:sp>
    </p:spTree>
    <p:extLst>
      <p:ext uri="{BB962C8B-B14F-4D97-AF65-F5344CB8AC3E}">
        <p14:creationId xmlns:p14="http://schemas.microsoft.com/office/powerpoint/2010/main" val="3069947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47283-AD3B-EE49-8B53-C7D74121EF4E}" type="slidenum">
              <a:rPr lang="en-US" smtClean="0"/>
              <a:t>10</a:t>
            </a:fld>
            <a:endParaRPr lang="en-US" dirty="0"/>
          </a:p>
        </p:txBody>
      </p:sp>
    </p:spTree>
    <p:extLst>
      <p:ext uri="{BB962C8B-B14F-4D97-AF65-F5344CB8AC3E}">
        <p14:creationId xmlns:p14="http://schemas.microsoft.com/office/powerpoint/2010/main" val="173498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F81BC2-8AE2-4D31-8A84-35737F083AD0}" type="slidenum">
              <a:rPr lang="en-US"/>
              <a:pPr/>
              <a:t>13</a:t>
            </a:fld>
            <a:endParaRPr lang="en-US"/>
          </a:p>
        </p:txBody>
      </p:sp>
      <p:sp>
        <p:nvSpPr>
          <p:cNvPr id="809986" name="Rectangle 2"/>
          <p:cNvSpPr>
            <a:spLocks noGrp="1" noRot="1" noChangeAspect="1" noChangeArrowheads="1" noTextEdit="1"/>
          </p:cNvSpPr>
          <p:nvPr>
            <p:ph type="sldImg"/>
          </p:nvPr>
        </p:nvSpPr>
        <p:spPr>
          <a:ln/>
        </p:spPr>
      </p:sp>
      <p:sp>
        <p:nvSpPr>
          <p:cNvPr id="809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4277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15" name="Rectangle 14"/>
          <p:cNvSpPr/>
          <p:nvPr userDrawn="1"/>
        </p:nvSpPr>
        <p:spPr>
          <a:xfrm>
            <a:off x="-56445" y="5"/>
            <a:ext cx="9206200" cy="51514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descr="2-line-whitetext-colorshiel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585599" y="4296762"/>
            <a:ext cx="1769927" cy="650138"/>
          </a:xfrm>
          <a:prstGeom prst="rect">
            <a:avLst/>
          </a:prstGeom>
        </p:spPr>
      </p:pic>
      <p:pic>
        <p:nvPicPr>
          <p:cNvPr id="13" name="Picture 12"/>
          <p:cNvPicPr>
            <a:picLocks/>
          </p:cNvPicPr>
          <p:nvPr userDrawn="1"/>
        </p:nvPicPr>
        <p:blipFill>
          <a:blip r:embed="rId3">
            <a:alphaModFix amt="9000"/>
            <a:extLst>
              <a:ext uri="{28A0092B-C50C-407E-A947-70E740481C1C}">
                <a14:useLocalDpi xmlns:a14="http://schemas.microsoft.com/office/drawing/2010/main" val="0"/>
              </a:ext>
            </a:extLst>
          </a:blip>
          <a:stretch>
            <a:fillRect/>
          </a:stretch>
        </p:blipFill>
        <p:spPr>
          <a:xfrm>
            <a:off x="199388" y="151675"/>
            <a:ext cx="3080816" cy="3457724"/>
          </a:xfrm>
          <a:prstGeom prst="rect">
            <a:avLst/>
          </a:prstGeom>
        </p:spPr>
      </p:pic>
      <p:sp>
        <p:nvSpPr>
          <p:cNvPr id="25" name="Title 1"/>
          <p:cNvSpPr>
            <a:spLocks noGrp="1"/>
          </p:cNvSpPr>
          <p:nvPr userDrawn="1">
            <p:ph type="ctrTitle"/>
          </p:nvPr>
        </p:nvSpPr>
        <p:spPr>
          <a:xfrm>
            <a:off x="958151" y="1073526"/>
            <a:ext cx="7397039" cy="1747125"/>
          </a:xfrm>
          <a:prstGeom prst="rect">
            <a:avLst/>
          </a:prstGeom>
        </p:spPr>
        <p:txBody>
          <a:bodyPr anchor="b"/>
          <a:lstStyle>
            <a:lvl1pPr>
              <a:defRPr b="1">
                <a:solidFill>
                  <a:schemeClr val="bg1"/>
                </a:solidFill>
              </a:defRPr>
            </a:lvl1pPr>
          </a:lstStyle>
          <a:p>
            <a:r>
              <a:rPr lang="en-US" dirty="0"/>
              <a:t>Click to edit Master title style</a:t>
            </a:r>
          </a:p>
        </p:txBody>
      </p:sp>
      <p:sp>
        <p:nvSpPr>
          <p:cNvPr id="26" name="Subtitle 2"/>
          <p:cNvSpPr>
            <a:spLocks noGrp="1"/>
          </p:cNvSpPr>
          <p:nvPr userDrawn="1">
            <p:ph type="subTitle" idx="1"/>
          </p:nvPr>
        </p:nvSpPr>
        <p:spPr>
          <a:xfrm>
            <a:off x="958151" y="3255792"/>
            <a:ext cx="7397039" cy="731520"/>
          </a:xfrm>
        </p:spPr>
        <p:txBody>
          <a:bodyPr>
            <a:normAutofit/>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34" name="Group 33"/>
          <p:cNvGrpSpPr/>
          <p:nvPr userDrawn="1"/>
        </p:nvGrpSpPr>
        <p:grpSpPr>
          <a:xfrm rot="10800000">
            <a:off x="0" y="3001092"/>
            <a:ext cx="8355526" cy="57487"/>
            <a:chOff x="685800" y="1794746"/>
            <a:chExt cx="7772400" cy="179475"/>
          </a:xfrm>
        </p:grpSpPr>
        <p:sp>
          <p:nvSpPr>
            <p:cNvPr id="35" name="Rectangle 34"/>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37" name="Rectangle 36"/>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1052348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sidebar">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142182" y="1782939"/>
            <a:ext cx="2544621" cy="479822"/>
          </a:xfrm>
        </p:spPr>
        <p:txBody>
          <a:bodyPr anchor="b">
            <a:noAutofit/>
          </a:bodyPr>
          <a:lstStyle>
            <a:lvl1pPr marL="0" indent="0">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42182" y="2310651"/>
            <a:ext cx="2544621" cy="2282515"/>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tx1"/>
              </a:buClr>
              <a:buSzTx/>
              <a:buFont typeface="Arial"/>
              <a:buChar char="•"/>
              <a:tabLst/>
              <a:defRPr sz="16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a:buChar char="•"/>
              <a:tabLst/>
              <a:defRPr/>
            </a:pPr>
            <a:r>
              <a:rPr lang="en-US" dirty="0"/>
              <a:t>Click to 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a:buChar char="•"/>
              <a:tabLst/>
              <a:defRPr/>
            </a:pPr>
            <a:r>
              <a:rPr lang="en-US" dirty="0"/>
              <a:t>Click to edit Master text styles</a:t>
            </a:r>
          </a:p>
          <a:p>
            <a:pPr marL="342900" marR="0" lvl="0" indent="-342900" algn="l" defTabSz="457200" rtl="0" eaLnBrk="1" fontAlgn="auto" latinLnBrk="0" hangingPunct="1">
              <a:lnSpc>
                <a:spcPct val="100000"/>
              </a:lnSpc>
              <a:spcBef>
                <a:spcPct val="20000"/>
              </a:spcBef>
              <a:spcAft>
                <a:spcPts val="0"/>
              </a:spcAft>
              <a:buClr>
                <a:schemeClr val="tx1"/>
              </a:buClr>
              <a:buSzTx/>
              <a:buFont typeface="Arial"/>
              <a:buChar char="•"/>
              <a:tabLst/>
              <a:defRPr/>
            </a:pPr>
            <a:r>
              <a:rPr lang="en-US" dirty="0"/>
              <a:t>Click to edit Master text styles</a:t>
            </a:r>
          </a:p>
          <a:p>
            <a:pPr lvl="0"/>
            <a:endParaRPr lang="en-US" dirty="0"/>
          </a:p>
        </p:txBody>
      </p:sp>
      <p:sp>
        <p:nvSpPr>
          <p:cNvPr id="15"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2"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13" name="Group 12"/>
          <p:cNvGrpSpPr/>
          <p:nvPr userDrawn="1"/>
        </p:nvGrpSpPr>
        <p:grpSpPr>
          <a:xfrm>
            <a:off x="-5079" y="708812"/>
            <a:ext cx="8691879" cy="47507"/>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cxnSp>
        <p:nvCxnSpPr>
          <p:cNvPr id="23" name="Straight Connector 22"/>
          <p:cNvCxnSpPr/>
          <p:nvPr userDrawn="1"/>
        </p:nvCxnSpPr>
        <p:spPr>
          <a:xfrm>
            <a:off x="5908842" y="1099992"/>
            <a:ext cx="0" cy="3599013"/>
          </a:xfrm>
          <a:prstGeom prst="line">
            <a:avLst/>
          </a:prstGeom>
          <a:ln w="952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4" name="Content Placeholder 5"/>
          <p:cNvSpPr>
            <a:spLocks noGrp="1"/>
          </p:cNvSpPr>
          <p:nvPr>
            <p:ph sz="quarter" idx="14"/>
          </p:nvPr>
        </p:nvSpPr>
        <p:spPr>
          <a:xfrm>
            <a:off x="310162" y="1485154"/>
            <a:ext cx="5294781" cy="323189"/>
          </a:xfrm>
        </p:spPr>
        <p:txBody>
          <a:bodyPr anchor="b">
            <a:normAutofit/>
          </a:bodyPr>
          <a:lstStyle>
            <a:lvl1pPr marL="0" marR="0" indent="0" algn="l" defTabSz="457200"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p:txBody>
      </p:sp>
      <p:sp>
        <p:nvSpPr>
          <p:cNvPr id="25" name="Content Placeholder 5"/>
          <p:cNvSpPr>
            <a:spLocks noGrp="1"/>
          </p:cNvSpPr>
          <p:nvPr>
            <p:ph sz="quarter" idx="15"/>
          </p:nvPr>
        </p:nvSpPr>
        <p:spPr>
          <a:xfrm>
            <a:off x="310162" y="1808344"/>
            <a:ext cx="5294781" cy="323189"/>
          </a:xfrm>
        </p:spPr>
        <p:txBody>
          <a:bodyPr>
            <a:normAutofit/>
          </a:bodyPr>
          <a:lstStyle>
            <a:lvl1pPr marL="0" marR="0" indent="0" algn="l" defTabSz="457200"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p:txBody>
      </p:sp>
      <p:sp>
        <p:nvSpPr>
          <p:cNvPr id="26" name="Content Placeholder 5"/>
          <p:cNvSpPr>
            <a:spLocks noGrp="1"/>
          </p:cNvSpPr>
          <p:nvPr>
            <p:ph sz="quarter" idx="16"/>
          </p:nvPr>
        </p:nvSpPr>
        <p:spPr>
          <a:xfrm>
            <a:off x="310162" y="2353694"/>
            <a:ext cx="5294781" cy="323189"/>
          </a:xfrm>
        </p:spPr>
        <p:txBody>
          <a:bodyPr anchor="b">
            <a:normAutofit/>
          </a:bodyPr>
          <a:lstStyle>
            <a:lvl1pPr marL="0" marR="0" indent="0" algn="l" defTabSz="457200"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p:txBody>
      </p:sp>
      <p:sp>
        <p:nvSpPr>
          <p:cNvPr id="27" name="Content Placeholder 5"/>
          <p:cNvSpPr>
            <a:spLocks noGrp="1"/>
          </p:cNvSpPr>
          <p:nvPr>
            <p:ph sz="quarter" idx="17"/>
          </p:nvPr>
        </p:nvSpPr>
        <p:spPr>
          <a:xfrm>
            <a:off x="310162" y="2676884"/>
            <a:ext cx="5294781" cy="323189"/>
          </a:xfrm>
        </p:spPr>
        <p:txBody>
          <a:bodyPr>
            <a:normAutofit/>
          </a:bodyPr>
          <a:lstStyle>
            <a:lvl1pPr marL="0" marR="0" indent="0" algn="l" defTabSz="457200"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p:txBody>
      </p:sp>
      <p:sp>
        <p:nvSpPr>
          <p:cNvPr id="28" name="Content Placeholder 5"/>
          <p:cNvSpPr>
            <a:spLocks noGrp="1"/>
          </p:cNvSpPr>
          <p:nvPr>
            <p:ph sz="quarter" idx="18"/>
          </p:nvPr>
        </p:nvSpPr>
        <p:spPr>
          <a:xfrm>
            <a:off x="310162" y="3191895"/>
            <a:ext cx="5294781" cy="323189"/>
          </a:xfrm>
        </p:spPr>
        <p:txBody>
          <a:bodyPr anchor="b">
            <a:normAutofit/>
          </a:bodyPr>
          <a:lstStyle>
            <a:lvl1pPr marL="0" marR="0" indent="0" algn="l" defTabSz="457200" rtl="0" eaLnBrk="1" fontAlgn="auto" latinLnBrk="0" hangingPunct="1">
              <a:lnSpc>
                <a:spcPct val="100000"/>
              </a:lnSpc>
              <a:spcBef>
                <a:spcPct val="20000"/>
              </a:spcBef>
              <a:spcAft>
                <a:spcPts val="0"/>
              </a:spcAft>
              <a:buClr>
                <a:schemeClr val="tx1"/>
              </a:buClr>
              <a:buSzTx/>
              <a:buFont typeface="Arial"/>
              <a:buNone/>
              <a:tabLst/>
              <a:defRPr sz="16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p:txBody>
      </p:sp>
      <p:sp>
        <p:nvSpPr>
          <p:cNvPr id="29" name="Content Placeholder 5"/>
          <p:cNvSpPr>
            <a:spLocks noGrp="1"/>
          </p:cNvSpPr>
          <p:nvPr>
            <p:ph sz="quarter" idx="19"/>
          </p:nvPr>
        </p:nvSpPr>
        <p:spPr>
          <a:xfrm>
            <a:off x="310162" y="3515084"/>
            <a:ext cx="5294781" cy="323189"/>
          </a:xfrm>
        </p:spPr>
        <p:txBody>
          <a:bodyPr>
            <a:normAutofit/>
          </a:bodyPr>
          <a:lstStyle>
            <a:lvl1pPr marL="0" marR="0" indent="0" algn="l" defTabSz="457200" rtl="0" eaLnBrk="1" fontAlgn="auto" latinLnBrk="0" hangingPunct="1">
              <a:lnSpc>
                <a:spcPct val="100000"/>
              </a:lnSpc>
              <a:spcBef>
                <a:spcPct val="20000"/>
              </a:spcBef>
              <a:spcAft>
                <a:spcPts val="0"/>
              </a:spcAft>
              <a:buClr>
                <a:schemeClr val="tx1"/>
              </a:buClr>
              <a:buSzTx/>
              <a:buFont typeface="Arial"/>
              <a:buNone/>
              <a:tabLst/>
              <a:defRPr sz="1400" b="0">
                <a:solidFill>
                  <a:schemeClr val="tx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p:txBody>
      </p:sp>
      <p:sp>
        <p:nvSpPr>
          <p:cNvPr id="7" name="Text Placeholder 6"/>
          <p:cNvSpPr>
            <a:spLocks noGrp="1"/>
          </p:cNvSpPr>
          <p:nvPr>
            <p:ph type="body" sz="quarter" idx="20"/>
          </p:nvPr>
        </p:nvSpPr>
        <p:spPr>
          <a:xfrm>
            <a:off x="309033" y="965872"/>
            <a:ext cx="5295900" cy="419100"/>
          </a:xfrm>
        </p:spPr>
        <p:txBody>
          <a:bodyPr>
            <a:normAutofit/>
          </a:bodyPr>
          <a:lstStyle>
            <a:lvl1pPr marL="0" indent="0">
              <a:buNone/>
              <a:defRPr sz="2000" b="1">
                <a:solidFill>
                  <a:srgbClr val="00144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26121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trics">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2"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13" name="Group 12"/>
          <p:cNvGrpSpPr/>
          <p:nvPr userDrawn="1"/>
        </p:nvGrpSpPr>
        <p:grpSpPr>
          <a:xfrm>
            <a:off x="-5079" y="708812"/>
            <a:ext cx="8691879" cy="47507"/>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19" name="Rectangle 18"/>
          <p:cNvSpPr/>
          <p:nvPr/>
        </p:nvSpPr>
        <p:spPr>
          <a:xfrm>
            <a:off x="457210" y="1110136"/>
            <a:ext cx="2198255" cy="1029799"/>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accent1"/>
              </a:solidFill>
              <a:latin typeface="Gill Sans"/>
              <a:cs typeface="Gill Sans"/>
            </a:endParaRPr>
          </a:p>
        </p:txBody>
      </p:sp>
      <p:sp>
        <p:nvSpPr>
          <p:cNvPr id="22" name="Rectangle 21"/>
          <p:cNvSpPr/>
          <p:nvPr userDrawn="1"/>
        </p:nvSpPr>
        <p:spPr>
          <a:xfrm>
            <a:off x="457209" y="1110132"/>
            <a:ext cx="2198255" cy="475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grpSp>
        <p:nvGrpSpPr>
          <p:cNvPr id="30" name="Group 29"/>
          <p:cNvGrpSpPr/>
          <p:nvPr userDrawn="1"/>
        </p:nvGrpSpPr>
        <p:grpSpPr>
          <a:xfrm>
            <a:off x="457198" y="2210973"/>
            <a:ext cx="3035300" cy="1029799"/>
            <a:chOff x="457198" y="2913323"/>
            <a:chExt cx="3035300" cy="1373065"/>
          </a:xfrm>
        </p:grpSpPr>
        <p:sp>
          <p:nvSpPr>
            <p:cNvPr id="31" name="Rectangle 30"/>
            <p:cNvSpPr/>
            <p:nvPr/>
          </p:nvSpPr>
          <p:spPr>
            <a:xfrm>
              <a:off x="457199" y="2913323"/>
              <a:ext cx="3035299"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2"/>
                </a:solidFill>
                <a:latin typeface="Gill Sans"/>
                <a:cs typeface="Gill Sans"/>
              </a:endParaRPr>
            </a:p>
          </p:txBody>
        </p:sp>
        <p:sp>
          <p:nvSpPr>
            <p:cNvPr id="32" name="Rectangle 31"/>
            <p:cNvSpPr/>
            <p:nvPr userDrawn="1"/>
          </p:nvSpPr>
          <p:spPr>
            <a:xfrm>
              <a:off x="457198" y="2913323"/>
              <a:ext cx="3035300"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2"/>
                </a:solidFill>
              </a:endParaRPr>
            </a:p>
          </p:txBody>
        </p:sp>
      </p:grpSp>
      <p:grpSp>
        <p:nvGrpSpPr>
          <p:cNvPr id="33" name="Group 32"/>
          <p:cNvGrpSpPr/>
          <p:nvPr userDrawn="1"/>
        </p:nvGrpSpPr>
        <p:grpSpPr>
          <a:xfrm>
            <a:off x="457199" y="3303510"/>
            <a:ext cx="8181976" cy="1029799"/>
            <a:chOff x="457199" y="4370039"/>
            <a:chExt cx="8181976" cy="1373065"/>
          </a:xfrm>
        </p:grpSpPr>
        <p:sp>
          <p:nvSpPr>
            <p:cNvPr id="34" name="Rectangle 33"/>
            <p:cNvSpPr/>
            <p:nvPr/>
          </p:nvSpPr>
          <p:spPr>
            <a:xfrm>
              <a:off x="457199" y="4370039"/>
              <a:ext cx="8181976"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bg2"/>
                </a:solidFill>
                <a:latin typeface="Gill Sans"/>
                <a:cs typeface="Gill Sans"/>
              </a:endParaRPr>
            </a:p>
          </p:txBody>
        </p:sp>
        <p:sp>
          <p:nvSpPr>
            <p:cNvPr id="35" name="Rectangle 34"/>
            <p:cNvSpPr/>
            <p:nvPr userDrawn="1"/>
          </p:nvSpPr>
          <p:spPr>
            <a:xfrm>
              <a:off x="457199" y="4370039"/>
              <a:ext cx="8181975" cy="6334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bg2"/>
                </a:solidFill>
              </a:endParaRPr>
            </a:p>
          </p:txBody>
        </p:sp>
      </p:grpSp>
      <p:grpSp>
        <p:nvGrpSpPr>
          <p:cNvPr id="36" name="Group 35"/>
          <p:cNvGrpSpPr/>
          <p:nvPr userDrawn="1"/>
        </p:nvGrpSpPr>
        <p:grpSpPr>
          <a:xfrm>
            <a:off x="2746375" y="1110136"/>
            <a:ext cx="2762250" cy="1029799"/>
            <a:chOff x="2746375" y="1480176"/>
            <a:chExt cx="2762250" cy="1373065"/>
          </a:xfrm>
        </p:grpSpPr>
        <p:sp>
          <p:nvSpPr>
            <p:cNvPr id="37" name="Rectangle 36"/>
            <p:cNvSpPr/>
            <p:nvPr/>
          </p:nvSpPr>
          <p:spPr>
            <a:xfrm>
              <a:off x="2746375" y="1480176"/>
              <a:ext cx="2762250"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accent1"/>
                </a:solidFill>
                <a:latin typeface="Gill Sans"/>
                <a:cs typeface="Gill Sans"/>
              </a:endParaRPr>
            </a:p>
          </p:txBody>
        </p:sp>
        <p:sp>
          <p:nvSpPr>
            <p:cNvPr id="38" name="Rectangle 37"/>
            <p:cNvSpPr/>
            <p:nvPr/>
          </p:nvSpPr>
          <p:spPr>
            <a:xfrm>
              <a:off x="2746375" y="1480176"/>
              <a:ext cx="2762250"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grpSp>
      <p:grpSp>
        <p:nvGrpSpPr>
          <p:cNvPr id="39" name="Group 38"/>
          <p:cNvGrpSpPr/>
          <p:nvPr userDrawn="1"/>
        </p:nvGrpSpPr>
        <p:grpSpPr>
          <a:xfrm>
            <a:off x="5611092" y="1110136"/>
            <a:ext cx="3028082" cy="1029799"/>
            <a:chOff x="5556249" y="1480176"/>
            <a:chExt cx="3082926" cy="1373065"/>
          </a:xfrm>
        </p:grpSpPr>
        <p:sp>
          <p:nvSpPr>
            <p:cNvPr id="40" name="Rectangle 39"/>
            <p:cNvSpPr/>
            <p:nvPr/>
          </p:nvSpPr>
          <p:spPr>
            <a:xfrm>
              <a:off x="5556250" y="1480176"/>
              <a:ext cx="308292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accent1"/>
                </a:solidFill>
                <a:latin typeface="Gill Sans"/>
                <a:cs typeface="Gill Sans"/>
              </a:endParaRPr>
            </a:p>
          </p:txBody>
        </p:sp>
        <p:sp>
          <p:nvSpPr>
            <p:cNvPr id="41" name="Rectangle 40"/>
            <p:cNvSpPr/>
            <p:nvPr/>
          </p:nvSpPr>
          <p:spPr>
            <a:xfrm>
              <a:off x="5556249" y="1480176"/>
              <a:ext cx="3082925" cy="633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solidFill>
              </a:endParaRPr>
            </a:p>
          </p:txBody>
        </p:sp>
      </p:grpSp>
      <p:grpSp>
        <p:nvGrpSpPr>
          <p:cNvPr id="42" name="Group 41"/>
          <p:cNvGrpSpPr/>
          <p:nvPr userDrawn="1"/>
        </p:nvGrpSpPr>
        <p:grpSpPr>
          <a:xfrm>
            <a:off x="3582730" y="2210973"/>
            <a:ext cx="5056446" cy="1029799"/>
            <a:chOff x="3556000" y="2913323"/>
            <a:chExt cx="5083175" cy="1373065"/>
          </a:xfrm>
        </p:grpSpPr>
        <p:sp>
          <p:nvSpPr>
            <p:cNvPr id="43" name="Rectangle 42"/>
            <p:cNvSpPr/>
            <p:nvPr/>
          </p:nvSpPr>
          <p:spPr>
            <a:xfrm>
              <a:off x="3556000" y="2913323"/>
              <a:ext cx="5083175" cy="1373065"/>
            </a:xfrm>
            <a:prstGeom prst="rect">
              <a:avLst/>
            </a:prstGeom>
            <a:solidFill>
              <a:schemeClr val="bg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2"/>
                </a:solidFill>
                <a:latin typeface="Gill Sans"/>
                <a:cs typeface="Gill Sans"/>
              </a:endParaRPr>
            </a:p>
          </p:txBody>
        </p:sp>
        <p:sp>
          <p:nvSpPr>
            <p:cNvPr id="44" name="Rectangle 43"/>
            <p:cNvSpPr/>
            <p:nvPr/>
          </p:nvSpPr>
          <p:spPr>
            <a:xfrm>
              <a:off x="3556000" y="2913323"/>
              <a:ext cx="5083174" cy="6334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tx2"/>
                </a:solidFill>
              </a:endParaRPr>
            </a:p>
          </p:txBody>
        </p:sp>
      </p:grpSp>
      <p:sp>
        <p:nvSpPr>
          <p:cNvPr id="24" name="Content Placeholder 5"/>
          <p:cNvSpPr>
            <a:spLocks noGrp="1"/>
          </p:cNvSpPr>
          <p:nvPr>
            <p:ph sz="quarter" idx="14" hasCustomPrompt="1"/>
          </p:nvPr>
        </p:nvSpPr>
        <p:spPr>
          <a:xfrm>
            <a:off x="457201" y="1197944"/>
            <a:ext cx="2198254" cy="577231"/>
          </a:xfrm>
        </p:spPr>
        <p:txBody>
          <a:bodyPr anchor="b">
            <a:no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t>
            </a:r>
          </a:p>
        </p:txBody>
      </p:sp>
      <p:sp>
        <p:nvSpPr>
          <p:cNvPr id="25" name="Content Placeholder 5"/>
          <p:cNvSpPr>
            <a:spLocks noGrp="1"/>
          </p:cNvSpPr>
          <p:nvPr>
            <p:ph sz="quarter" idx="15"/>
          </p:nvPr>
        </p:nvSpPr>
        <p:spPr>
          <a:xfrm>
            <a:off x="457210" y="1775180"/>
            <a:ext cx="2198255" cy="323189"/>
          </a:xfrm>
        </p:spPr>
        <p:txBody>
          <a:bodyPr>
            <a:norm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a:t>
            </a:r>
          </a:p>
        </p:txBody>
      </p:sp>
      <p:sp>
        <p:nvSpPr>
          <p:cNvPr id="45" name="Content Placeholder 5"/>
          <p:cNvSpPr>
            <a:spLocks noGrp="1"/>
          </p:cNvSpPr>
          <p:nvPr>
            <p:ph sz="quarter" idx="21" hasCustomPrompt="1"/>
          </p:nvPr>
        </p:nvSpPr>
        <p:spPr>
          <a:xfrm>
            <a:off x="2746376" y="1197944"/>
            <a:ext cx="2762250" cy="577231"/>
          </a:xfrm>
        </p:spPr>
        <p:txBody>
          <a:bodyPr anchor="b">
            <a:no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t>
            </a:r>
          </a:p>
        </p:txBody>
      </p:sp>
      <p:sp>
        <p:nvSpPr>
          <p:cNvPr id="46" name="Content Placeholder 5"/>
          <p:cNvSpPr>
            <a:spLocks noGrp="1"/>
          </p:cNvSpPr>
          <p:nvPr>
            <p:ph sz="quarter" idx="22"/>
          </p:nvPr>
        </p:nvSpPr>
        <p:spPr>
          <a:xfrm>
            <a:off x="2746378" y="1775180"/>
            <a:ext cx="2762251" cy="323189"/>
          </a:xfrm>
        </p:spPr>
        <p:txBody>
          <a:bodyPr>
            <a:norm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a:t>
            </a:r>
          </a:p>
        </p:txBody>
      </p:sp>
      <p:sp>
        <p:nvSpPr>
          <p:cNvPr id="47" name="Content Placeholder 5"/>
          <p:cNvSpPr>
            <a:spLocks noGrp="1"/>
          </p:cNvSpPr>
          <p:nvPr>
            <p:ph sz="quarter" idx="23" hasCustomPrompt="1"/>
          </p:nvPr>
        </p:nvSpPr>
        <p:spPr>
          <a:xfrm>
            <a:off x="5611093" y="1197944"/>
            <a:ext cx="3028080" cy="577231"/>
          </a:xfrm>
        </p:spPr>
        <p:txBody>
          <a:bodyPr anchor="b">
            <a:no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4000" b="1">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t>
            </a:r>
          </a:p>
        </p:txBody>
      </p:sp>
      <p:sp>
        <p:nvSpPr>
          <p:cNvPr id="48" name="Content Placeholder 5"/>
          <p:cNvSpPr>
            <a:spLocks noGrp="1"/>
          </p:cNvSpPr>
          <p:nvPr>
            <p:ph sz="quarter" idx="24"/>
          </p:nvPr>
        </p:nvSpPr>
        <p:spPr>
          <a:xfrm>
            <a:off x="5611099" y="1775180"/>
            <a:ext cx="3028081" cy="323189"/>
          </a:xfrm>
        </p:spPr>
        <p:txBody>
          <a:bodyPr>
            <a:norm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2400" b="0">
                <a:solidFill>
                  <a:schemeClr val="accent1"/>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a:t>
            </a:r>
          </a:p>
        </p:txBody>
      </p:sp>
      <p:sp>
        <p:nvSpPr>
          <p:cNvPr id="49" name="Content Placeholder 5"/>
          <p:cNvSpPr>
            <a:spLocks noGrp="1"/>
          </p:cNvSpPr>
          <p:nvPr>
            <p:ph sz="quarter" idx="25" hasCustomPrompt="1"/>
          </p:nvPr>
        </p:nvSpPr>
        <p:spPr>
          <a:xfrm>
            <a:off x="3582731" y="2283875"/>
            <a:ext cx="5056442" cy="577231"/>
          </a:xfrm>
        </p:spPr>
        <p:txBody>
          <a:bodyPr anchor="b">
            <a:no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4000" b="1">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t>
            </a:r>
          </a:p>
        </p:txBody>
      </p:sp>
      <p:sp>
        <p:nvSpPr>
          <p:cNvPr id="50" name="Content Placeholder 5"/>
          <p:cNvSpPr>
            <a:spLocks noGrp="1"/>
          </p:cNvSpPr>
          <p:nvPr>
            <p:ph sz="quarter" idx="26"/>
          </p:nvPr>
        </p:nvSpPr>
        <p:spPr>
          <a:xfrm>
            <a:off x="3582730" y="2861109"/>
            <a:ext cx="5056446" cy="323189"/>
          </a:xfrm>
        </p:spPr>
        <p:txBody>
          <a:bodyPr>
            <a:norm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2400" b="0">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a:t>
            </a:r>
          </a:p>
        </p:txBody>
      </p:sp>
      <p:sp>
        <p:nvSpPr>
          <p:cNvPr id="51" name="Content Placeholder 5"/>
          <p:cNvSpPr>
            <a:spLocks noGrp="1"/>
          </p:cNvSpPr>
          <p:nvPr>
            <p:ph sz="quarter" idx="27" hasCustomPrompt="1"/>
          </p:nvPr>
        </p:nvSpPr>
        <p:spPr>
          <a:xfrm>
            <a:off x="457200" y="2283875"/>
            <a:ext cx="3035298" cy="577231"/>
          </a:xfrm>
        </p:spPr>
        <p:txBody>
          <a:bodyPr anchor="b">
            <a:no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4000" b="1">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t>
            </a:r>
          </a:p>
        </p:txBody>
      </p:sp>
      <p:sp>
        <p:nvSpPr>
          <p:cNvPr id="52" name="Content Placeholder 5"/>
          <p:cNvSpPr>
            <a:spLocks noGrp="1"/>
          </p:cNvSpPr>
          <p:nvPr>
            <p:ph sz="quarter" idx="28"/>
          </p:nvPr>
        </p:nvSpPr>
        <p:spPr>
          <a:xfrm>
            <a:off x="457206" y="2861109"/>
            <a:ext cx="3035299" cy="323189"/>
          </a:xfrm>
        </p:spPr>
        <p:txBody>
          <a:bodyPr>
            <a:norm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2400" b="0">
                <a:solidFill>
                  <a:schemeClr val="tx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a:t>
            </a:r>
          </a:p>
        </p:txBody>
      </p:sp>
      <p:sp>
        <p:nvSpPr>
          <p:cNvPr id="53" name="Content Placeholder 5"/>
          <p:cNvSpPr>
            <a:spLocks noGrp="1"/>
          </p:cNvSpPr>
          <p:nvPr>
            <p:ph sz="quarter" idx="29" hasCustomPrompt="1"/>
          </p:nvPr>
        </p:nvSpPr>
        <p:spPr>
          <a:xfrm>
            <a:off x="457201" y="3385708"/>
            <a:ext cx="8181972" cy="577231"/>
          </a:xfrm>
        </p:spPr>
        <p:txBody>
          <a:bodyPr anchor="b">
            <a:no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4000" b="1">
                <a:solidFill>
                  <a:schemeClr val="bg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Edit</a:t>
            </a:r>
          </a:p>
        </p:txBody>
      </p:sp>
      <p:sp>
        <p:nvSpPr>
          <p:cNvPr id="54" name="Content Placeholder 5"/>
          <p:cNvSpPr>
            <a:spLocks noGrp="1"/>
          </p:cNvSpPr>
          <p:nvPr>
            <p:ph sz="quarter" idx="30"/>
          </p:nvPr>
        </p:nvSpPr>
        <p:spPr>
          <a:xfrm>
            <a:off x="457197" y="3962944"/>
            <a:ext cx="8181980" cy="323189"/>
          </a:xfrm>
        </p:spPr>
        <p:txBody>
          <a:bodyPr>
            <a:normAutofit/>
          </a:bodyPr>
          <a:lstStyle>
            <a:lvl1pPr marL="0" marR="0" indent="0" algn="ctr" defTabSz="457200" rtl="0" eaLnBrk="1" fontAlgn="auto" latinLnBrk="0" hangingPunct="1">
              <a:lnSpc>
                <a:spcPct val="100000"/>
              </a:lnSpc>
              <a:spcBef>
                <a:spcPct val="20000"/>
              </a:spcBef>
              <a:spcAft>
                <a:spcPts val="0"/>
              </a:spcAft>
              <a:buClr>
                <a:schemeClr val="tx1"/>
              </a:buClr>
              <a:buSzTx/>
              <a:buFont typeface="Arial"/>
              <a:buNone/>
              <a:tabLst/>
              <a:defRPr sz="2400" b="0">
                <a:solidFill>
                  <a:schemeClr val="bg2"/>
                </a:solidFill>
              </a:defRPr>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a:t>
            </a:r>
          </a:p>
        </p:txBody>
      </p:sp>
    </p:spTree>
    <p:extLst>
      <p:ext uri="{BB962C8B-B14F-4D97-AF65-F5344CB8AC3E}">
        <p14:creationId xmlns:p14="http://schemas.microsoft.com/office/powerpoint/2010/main" val="209585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8"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9" name="Group 8"/>
          <p:cNvGrpSpPr/>
          <p:nvPr userDrawn="1"/>
        </p:nvGrpSpPr>
        <p:grpSpPr>
          <a:xfrm>
            <a:off x="-5079" y="708812"/>
            <a:ext cx="8691879" cy="47507"/>
            <a:chOff x="685800" y="1794746"/>
            <a:chExt cx="7772400" cy="179475"/>
          </a:xfrm>
        </p:grpSpPr>
        <p:sp>
          <p:nvSpPr>
            <p:cNvPr id="10" name="Rectangle 9"/>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2" name="Rectangle 1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2976028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Tree>
    <p:extLst>
      <p:ext uri="{BB962C8B-B14F-4D97-AF65-F5344CB8AC3E}">
        <p14:creationId xmlns:p14="http://schemas.microsoft.com/office/powerpoint/2010/main" val="2900341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sp>
        <p:nvSpPr>
          <p:cNvPr id="40" name="Oval 39"/>
          <p:cNvSpPr/>
          <p:nvPr userDrawn="1"/>
        </p:nvSpPr>
        <p:spPr>
          <a:xfrm>
            <a:off x="1602040" y="1009064"/>
            <a:ext cx="3742766" cy="3741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a:cs typeface="Calibri"/>
            </a:endParaRPr>
          </a:p>
        </p:txBody>
      </p:sp>
      <p:sp>
        <p:nvSpPr>
          <p:cNvPr id="41" name="Oval 40"/>
          <p:cNvSpPr/>
          <p:nvPr userDrawn="1"/>
        </p:nvSpPr>
        <p:spPr>
          <a:xfrm>
            <a:off x="3764025" y="997539"/>
            <a:ext cx="3742766" cy="3742764"/>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libri"/>
              <a:cs typeface="Calibri"/>
            </a:endParaRPr>
          </a:p>
        </p:txBody>
      </p:sp>
      <p:sp>
        <p:nvSpPr>
          <p:cNvPr id="8"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2" name="Title 1"/>
          <p:cNvSpPr>
            <a:spLocks noGrp="1"/>
          </p:cNvSpPr>
          <p:nvPr>
            <p:ph type="title" hasCustomPrompt="1"/>
          </p:nvPr>
        </p:nvSpPr>
        <p:spPr>
          <a:xfrm>
            <a:off x="1622280" y="2589950"/>
            <a:ext cx="1947510" cy="652254"/>
          </a:xfrm>
          <a:prstGeom prst="rect">
            <a:avLst/>
          </a:prstGeom>
        </p:spPr>
        <p:txBody>
          <a:bodyPr anchor="ctr">
            <a:noAutofit/>
          </a:bodyPr>
          <a:lstStyle>
            <a:lvl1pPr algn="ctr">
              <a:defRPr sz="1800" b="0">
                <a:solidFill>
                  <a:schemeClr val="bg1"/>
                </a:solidFill>
              </a:defRPr>
            </a:lvl1pPr>
          </a:lstStyle>
          <a:p>
            <a:r>
              <a:rPr lang="en-US" dirty="0"/>
              <a:t>CLICK TO EDIT MASTER TITLE STYLE</a:t>
            </a:r>
          </a:p>
        </p:txBody>
      </p:sp>
      <p:grpSp>
        <p:nvGrpSpPr>
          <p:cNvPr id="16" name="Group 15"/>
          <p:cNvGrpSpPr/>
          <p:nvPr userDrawn="1"/>
        </p:nvGrpSpPr>
        <p:grpSpPr>
          <a:xfrm>
            <a:off x="-5079" y="708812"/>
            <a:ext cx="8691879" cy="47507"/>
            <a:chOff x="685800" y="1794746"/>
            <a:chExt cx="7772400" cy="179475"/>
          </a:xfrm>
        </p:grpSpPr>
        <p:sp>
          <p:nvSpPr>
            <p:cNvPr id="17" name="Rectangle 1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9" name="Rectangle 1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23" name="Text Placeholder 22"/>
          <p:cNvSpPr>
            <a:spLocks noGrp="1"/>
          </p:cNvSpPr>
          <p:nvPr>
            <p:ph type="body" sz="quarter" idx="13"/>
          </p:nvPr>
        </p:nvSpPr>
        <p:spPr>
          <a:xfrm>
            <a:off x="310162" y="0"/>
            <a:ext cx="7986713" cy="708422"/>
          </a:xfrm>
        </p:spPr>
        <p:txBody>
          <a:bodyPr anchor="ctr">
            <a:normAutofit/>
          </a:bodyPr>
          <a:lstStyle>
            <a:lvl1pPr marL="0" indent="0">
              <a:buNone/>
              <a:defRPr sz="36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25"/>
          <p:cNvSpPr>
            <a:spLocks noGrp="1"/>
          </p:cNvSpPr>
          <p:nvPr>
            <p:ph type="body" sz="quarter" idx="14" hasCustomPrompt="1"/>
          </p:nvPr>
        </p:nvSpPr>
        <p:spPr>
          <a:xfrm>
            <a:off x="3569790" y="2589610"/>
            <a:ext cx="1968500" cy="652462"/>
          </a:xfrm>
        </p:spPr>
        <p:txBody>
          <a:bodyPr anchor="ctr">
            <a:noAutofit/>
          </a:bodyPr>
          <a:lstStyle>
            <a:lvl1pPr marL="0" indent="0" algn="ctr">
              <a:buNone/>
              <a:defRPr sz="1800">
                <a:solidFill>
                  <a:schemeClr val="bg1"/>
                </a:solidFill>
              </a:defRPr>
            </a:lvl1pPr>
          </a:lstStyle>
          <a:p>
            <a:pPr lvl="0"/>
            <a:r>
              <a:rPr lang="en-US" dirty="0"/>
              <a:t>CLICK TO EDIT MASTER TEXT STYLE</a:t>
            </a:r>
          </a:p>
        </p:txBody>
      </p:sp>
      <p:sp>
        <p:nvSpPr>
          <p:cNvPr id="28" name="Text Placeholder 27"/>
          <p:cNvSpPr>
            <a:spLocks noGrp="1"/>
          </p:cNvSpPr>
          <p:nvPr>
            <p:ph type="body" sz="quarter" idx="15" hasCustomPrompt="1"/>
          </p:nvPr>
        </p:nvSpPr>
        <p:spPr>
          <a:xfrm>
            <a:off x="5538290" y="2589610"/>
            <a:ext cx="1968500" cy="652462"/>
          </a:xfrm>
        </p:spPr>
        <p:txBody>
          <a:bodyPr anchor="ctr">
            <a:noAutofit/>
          </a:bodyPr>
          <a:lstStyle>
            <a:lvl1pPr marL="0" indent="0" algn="ctr">
              <a:buNone/>
              <a:defRPr sz="180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a:t>
            </a:r>
          </a:p>
        </p:txBody>
      </p:sp>
    </p:spTree>
    <p:extLst>
      <p:ext uri="{BB962C8B-B14F-4D97-AF65-F5344CB8AC3E}">
        <p14:creationId xmlns:p14="http://schemas.microsoft.com/office/powerpoint/2010/main" val="113551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239899" y="4582584"/>
            <a:ext cx="2229555" cy="3902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Picture Placeholder 2"/>
          <p:cNvSpPr>
            <a:spLocks noGrp="1"/>
          </p:cNvSpPr>
          <p:nvPr>
            <p:ph type="pic" idx="1"/>
          </p:nvPr>
        </p:nvSpPr>
        <p:spPr>
          <a:xfrm>
            <a:off x="-15075" y="0"/>
            <a:ext cx="9186334" cy="4185826"/>
          </a:xfr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p:cNvSpPr/>
          <p:nvPr userDrawn="1"/>
        </p:nvSpPr>
        <p:spPr>
          <a:xfrm>
            <a:off x="-42334" y="4233334"/>
            <a:ext cx="9242778" cy="91657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p:ph type="body" sz="half" idx="2"/>
          </p:nvPr>
        </p:nvSpPr>
        <p:spPr>
          <a:xfrm>
            <a:off x="465844" y="4471120"/>
            <a:ext cx="5813600" cy="455768"/>
          </a:xfrm>
        </p:spPr>
        <p:txBody>
          <a:bodyPr anchor="ctr">
            <a:normAutofit/>
          </a:bodyPr>
          <a:lstStyle>
            <a:lvl1pPr marL="0" indent="0">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6553200" y="4698999"/>
            <a:ext cx="2133600" cy="273844"/>
          </a:xfrm>
        </p:spPr>
        <p:txBody>
          <a:bodyPr/>
          <a:lstStyle>
            <a:lvl1pPr>
              <a:defRPr>
                <a:solidFill>
                  <a:schemeClr val="bg1"/>
                </a:solidFill>
              </a:defRPr>
            </a:lvl1pPr>
          </a:lstStyle>
          <a:p>
            <a:fld id="{8A758EFE-665F-4341-B5B8-2DAEADA52F6C}" type="slidenum">
              <a:rPr lang="en-US" smtClean="0"/>
              <a:pPr/>
              <a:t>‹#›</a:t>
            </a:fld>
            <a:endParaRPr lang="en-US" dirty="0"/>
          </a:p>
        </p:txBody>
      </p:sp>
      <p:grpSp>
        <p:nvGrpSpPr>
          <p:cNvPr id="12" name="Group 11"/>
          <p:cNvGrpSpPr/>
          <p:nvPr userDrawn="1"/>
        </p:nvGrpSpPr>
        <p:grpSpPr>
          <a:xfrm>
            <a:off x="-42334" y="4185826"/>
            <a:ext cx="9203267" cy="47507"/>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283962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0" name="Rectangle 9"/>
          <p:cNvSpPr/>
          <p:nvPr userDrawn="1"/>
        </p:nvSpPr>
        <p:spPr>
          <a:xfrm>
            <a:off x="312469" y="4593469"/>
            <a:ext cx="2229555" cy="5282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Picture Placeholder 2"/>
          <p:cNvSpPr>
            <a:spLocks noGrp="1"/>
          </p:cNvSpPr>
          <p:nvPr>
            <p:ph type="pic" idx="1"/>
          </p:nvPr>
        </p:nvSpPr>
        <p:spPr>
          <a:xfrm>
            <a:off x="-14817" y="0"/>
            <a:ext cx="9186334" cy="4185826"/>
          </a:xfr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65844" y="4471120"/>
            <a:ext cx="5813600" cy="455768"/>
          </a:xfrm>
        </p:spPr>
        <p:txBody>
          <a:bodyPr anchor="ctr">
            <a:normAutofit/>
          </a:bodyPr>
          <a:lstStyle>
            <a:lvl1pPr marL="0" indent="0">
              <a:buNone/>
              <a:defRPr sz="18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grpSp>
        <p:nvGrpSpPr>
          <p:cNvPr id="21" name="Group 20"/>
          <p:cNvGrpSpPr/>
          <p:nvPr userDrawn="1"/>
        </p:nvGrpSpPr>
        <p:grpSpPr>
          <a:xfrm>
            <a:off x="-42334" y="4185826"/>
            <a:ext cx="9203267" cy="47507"/>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3920860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Rectangle 9"/>
          <p:cNvSpPr/>
          <p:nvPr userDrawn="1"/>
        </p:nvSpPr>
        <p:spPr>
          <a:xfrm>
            <a:off x="363798" y="4553643"/>
            <a:ext cx="2229555" cy="589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Picture Placeholder 2"/>
          <p:cNvSpPr>
            <a:spLocks noGrp="1"/>
          </p:cNvSpPr>
          <p:nvPr>
            <p:ph type="pic" idx="1"/>
          </p:nvPr>
        </p:nvSpPr>
        <p:spPr>
          <a:xfrm>
            <a:off x="-25400" y="1011586"/>
            <a:ext cx="9186334" cy="4138319"/>
          </a:xfr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Rectangle 8"/>
          <p:cNvSpPr/>
          <p:nvPr userDrawn="1"/>
        </p:nvSpPr>
        <p:spPr>
          <a:xfrm>
            <a:off x="-21167" y="-3292"/>
            <a:ext cx="9178768" cy="96737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 Placeholder 3"/>
          <p:cNvSpPr>
            <a:spLocks noGrp="1"/>
          </p:cNvSpPr>
          <p:nvPr>
            <p:ph type="body" sz="half" idx="2"/>
          </p:nvPr>
        </p:nvSpPr>
        <p:spPr>
          <a:xfrm>
            <a:off x="465844" y="231435"/>
            <a:ext cx="8220956" cy="455768"/>
          </a:xfrm>
        </p:spPr>
        <p:txBody>
          <a:bodyPr anchor="ctr">
            <a:normAutofit/>
          </a:bodyPr>
          <a:lstStyle>
            <a:lvl1pPr marL="0" indent="0">
              <a:buNone/>
              <a:defRPr sz="2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grpSp>
        <p:nvGrpSpPr>
          <p:cNvPr id="12" name="Group 11"/>
          <p:cNvGrpSpPr/>
          <p:nvPr userDrawn="1"/>
        </p:nvGrpSpPr>
        <p:grpSpPr>
          <a:xfrm>
            <a:off x="-21168" y="964078"/>
            <a:ext cx="9175834" cy="47507"/>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2279852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85800" y="23116"/>
            <a:ext cx="7772400" cy="719834"/>
          </a:xfrm>
        </p:spPr>
        <p:txBody>
          <a:bodyPr/>
          <a:lstStyle/>
          <a:p>
            <a:r>
              <a:rPr lang="en-US" dirty="0"/>
              <a:t>Click to edit Master title style</a:t>
            </a:r>
          </a:p>
        </p:txBody>
      </p:sp>
      <p:sp>
        <p:nvSpPr>
          <p:cNvPr id="3" name="Content Placeholder 2"/>
          <p:cNvSpPr>
            <a:spLocks noGrp="1"/>
          </p:cNvSpPr>
          <p:nvPr userDrawn="1">
            <p:ph idx="1" hasCustomPrompt="1"/>
          </p:nvPr>
        </p:nvSpPr>
        <p:spPr>
          <a:xfrm>
            <a:off x="685800" y="914401"/>
            <a:ext cx="7772400" cy="3737372"/>
          </a:xfrm>
        </p:spPr>
        <p:txBody>
          <a:bodyPr/>
          <a:lstStyle>
            <a:lvl1pPr marL="257175" marR="0" indent="-257175" algn="l" defTabSz="685800" rtl="0" eaLnBrk="1" fontAlgn="base" latinLnBrk="0" hangingPunct="1">
              <a:lnSpc>
                <a:spcPct val="100000"/>
              </a:lnSpc>
              <a:spcBef>
                <a:spcPct val="20000"/>
              </a:spcBef>
              <a:spcAft>
                <a:spcPct val="0"/>
              </a:spcAft>
              <a:buClrTx/>
              <a:buSzPct val="100000"/>
              <a:buFont typeface="Wingdings" panose="05000000000000000000" pitchFamily="2" charset="2"/>
              <a:buChar char="§"/>
              <a:tabLst/>
              <a:defRPr/>
            </a:lvl1pPr>
            <a:lvl2pPr marL="557213" marR="0" indent="-214313" algn="l" defTabSz="685800" rtl="0" eaLnBrk="1" fontAlgn="base" latinLnBrk="0" hangingPunct="1">
              <a:lnSpc>
                <a:spcPct val="100000"/>
              </a:lnSpc>
              <a:spcBef>
                <a:spcPct val="20000"/>
              </a:spcBef>
              <a:spcAft>
                <a:spcPct val="0"/>
              </a:spcAft>
              <a:buClrTx/>
              <a:buSzPct val="75000"/>
              <a:buFont typeface="Wingdings" panose="05000000000000000000" pitchFamily="2" charset="2"/>
              <a:buChar char="§"/>
              <a:tabLst/>
              <a:defRPr>
                <a:solidFill>
                  <a:schemeClr val="accent2">
                    <a:lumMod val="75000"/>
                    <a:lumOff val="25000"/>
                  </a:schemeClr>
                </a:solidFill>
              </a:defRPr>
            </a:lvl2pPr>
            <a:lvl3pPr marL="857250" marR="0" indent="-171450" algn="l" defTabSz="685800" rtl="0" eaLnBrk="1" fontAlgn="base" latinLnBrk="0" hangingPunct="1">
              <a:lnSpc>
                <a:spcPct val="100000"/>
              </a:lnSpc>
              <a:spcBef>
                <a:spcPct val="20000"/>
              </a:spcBef>
              <a:spcAft>
                <a:spcPct val="0"/>
              </a:spcAft>
              <a:buClrTx/>
              <a:buSzPct val="75000"/>
              <a:buFont typeface="Wingdings" pitchFamily="2" charset="2"/>
              <a:buChar char="§"/>
              <a:tabLst/>
              <a:defRPr/>
            </a:lvl3pPr>
            <a:lvl4pPr marL="1200150" marR="0" indent="-171450" algn="l" defTabSz="685800" rtl="0" eaLnBrk="1" fontAlgn="base" latinLnBrk="0" hangingPunct="1">
              <a:lnSpc>
                <a:spcPct val="100000"/>
              </a:lnSpc>
              <a:spcBef>
                <a:spcPct val="20000"/>
              </a:spcBef>
              <a:spcAft>
                <a:spcPct val="0"/>
              </a:spcAft>
              <a:buClrTx/>
              <a:buSzTx/>
              <a:buFont typeface="Arial" pitchFamily="34" charset="0"/>
              <a:buChar char="•"/>
              <a:tabLst/>
              <a:defRPr>
                <a:solidFill>
                  <a:schemeClr val="accent2">
                    <a:lumMod val="75000"/>
                    <a:lumOff val="25000"/>
                  </a:schemeClr>
                </a:solidFill>
              </a:defRPr>
            </a:lvl4pPr>
            <a:lvl5pPr marL="1543050" marR="0" indent="-171450" algn="l" defTabSz="685800" rtl="0" eaLnBrk="1" fontAlgn="base" latinLnBrk="0" hangingPunct="1">
              <a:lnSpc>
                <a:spcPct val="100000"/>
              </a:lnSpc>
              <a:spcBef>
                <a:spcPct val="20000"/>
              </a:spcBef>
              <a:spcAft>
                <a:spcPct val="0"/>
              </a:spcAft>
              <a:buClrTx/>
              <a:buSzTx/>
              <a:buFont typeface="Arial" pitchFamily="34" charset="0"/>
              <a:buChar char="˗"/>
              <a:tabLst/>
              <a:defRPr/>
            </a:lvl5pPr>
          </a:lstStyle>
          <a:p>
            <a:pPr marL="257175" marR="0" lvl="0" indent="-257175" algn="l" defTabSz="685800" rtl="0" eaLnBrk="1" fontAlgn="base" latinLnBrk="0" hangingPunct="1">
              <a:lnSpc>
                <a:spcPct val="100000"/>
              </a:lnSpc>
              <a:spcBef>
                <a:spcPct val="20000"/>
              </a:spcBef>
              <a:spcAft>
                <a:spcPct val="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0F243E"/>
                </a:solidFill>
                <a:effectLst/>
                <a:uLnTx/>
                <a:uFillTx/>
                <a:latin typeface="+mn-lt"/>
                <a:ea typeface="+mn-ea"/>
                <a:cs typeface="+mn-cs"/>
              </a:rPr>
              <a:t>Click to edit Master text styles</a:t>
            </a:r>
          </a:p>
          <a:p>
            <a:pPr marL="557213" marR="0" lvl="1" indent="-214313" algn="l" defTabSz="685800" rtl="0" eaLnBrk="1" fontAlgn="base" latinLnBrk="0" hangingPunct="1">
              <a:lnSpc>
                <a:spcPct val="100000"/>
              </a:lnSpc>
              <a:spcBef>
                <a:spcPct val="20000"/>
              </a:spcBef>
              <a:spcAft>
                <a:spcPct val="0"/>
              </a:spcAft>
              <a:buClrTx/>
              <a:buSzPct val="75000"/>
              <a:buFont typeface="Wingdings" panose="05000000000000000000" pitchFamily="2" charset="2"/>
              <a:buChar char="§"/>
              <a:tabLst/>
              <a:defRPr/>
            </a:pPr>
            <a:r>
              <a:rPr kumimoji="0" lang="en-US" sz="1500" b="0" i="0" u="none" strike="noStrike" kern="1200" cap="none" spc="0" normalizeH="0" baseline="0" noProof="0" dirty="0">
                <a:ln>
                  <a:noFill/>
                </a:ln>
                <a:solidFill>
                  <a:srgbClr val="0F243E">
                    <a:lumMod val="75000"/>
                    <a:lumOff val="25000"/>
                  </a:srgbClr>
                </a:solidFill>
                <a:effectLst/>
                <a:uLnTx/>
                <a:uFillTx/>
                <a:latin typeface="+mn-lt"/>
                <a:ea typeface="+mn-ea"/>
                <a:cs typeface="+mn-cs"/>
              </a:rPr>
              <a:t>Second level</a:t>
            </a:r>
          </a:p>
          <a:p>
            <a:pPr marL="857250" marR="0" lvl="2" indent="-171450" algn="l" defTabSz="685800" rtl="0" eaLnBrk="1" fontAlgn="base" latinLnBrk="0" hangingPunct="1">
              <a:lnSpc>
                <a:spcPct val="100000"/>
              </a:lnSpc>
              <a:spcBef>
                <a:spcPct val="20000"/>
              </a:spcBef>
              <a:spcAft>
                <a:spcPct val="0"/>
              </a:spcAft>
              <a:buClrTx/>
              <a:buSzPct val="75000"/>
              <a:buFont typeface="Wingdings" pitchFamily="2" charset="2"/>
              <a:buChar char="§"/>
              <a:tabLst/>
              <a:defRPr/>
            </a:pPr>
            <a:r>
              <a:rPr kumimoji="0" lang="en-US" sz="1350" b="0" i="0" u="none" strike="noStrike" kern="1200" cap="none" spc="0" normalizeH="0" baseline="0" noProof="0" dirty="0">
                <a:ln>
                  <a:noFill/>
                </a:ln>
                <a:solidFill>
                  <a:srgbClr val="0F243E"/>
                </a:solidFill>
                <a:effectLst/>
                <a:uLnTx/>
                <a:uFillTx/>
                <a:latin typeface="+mn-lt"/>
                <a:ea typeface="+mn-ea"/>
                <a:cs typeface="+mn-cs"/>
              </a:rPr>
              <a:t>Third level</a:t>
            </a:r>
          </a:p>
          <a:p>
            <a:pPr marL="1200150" marR="0" lvl="3" indent="-171450"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F243E">
                    <a:lumMod val="75000"/>
                    <a:lumOff val="25000"/>
                  </a:srgbClr>
                </a:solidFill>
                <a:effectLst/>
                <a:uLnTx/>
                <a:uFillTx/>
                <a:latin typeface="+mn-lt"/>
                <a:ea typeface="+mn-ea"/>
                <a:cs typeface="+mn-cs"/>
              </a:rPr>
              <a:t>Fourth level</a:t>
            </a:r>
          </a:p>
          <a:p>
            <a:pPr marL="1543050" marR="0" lvl="4" indent="-171450"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sz="1050" b="0" i="0" u="none" strike="noStrike" kern="1200" cap="none" spc="0" normalizeH="0" baseline="0" noProof="0" dirty="0">
                <a:ln>
                  <a:noFill/>
                </a:ln>
                <a:solidFill>
                  <a:srgbClr val="0F243E"/>
                </a:solidFill>
                <a:effectLst/>
                <a:uLnTx/>
                <a:uFillTx/>
                <a:latin typeface="+mn-lt"/>
                <a:ea typeface="+mn-ea"/>
                <a:cs typeface="+mn-cs"/>
              </a:rPr>
              <a:t>Fifth level</a:t>
            </a:r>
          </a:p>
        </p:txBody>
      </p:sp>
      <p:sp>
        <p:nvSpPr>
          <p:cNvPr id="8"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500">
                <a:solidFill>
                  <a:schemeClr val="tx1"/>
                </a:solidFill>
                <a:latin typeface="+mj-lt"/>
              </a:defRPr>
            </a:lvl1pPr>
          </a:lstStyle>
          <a:p>
            <a:fld id="{0C921938-476A-4922-BE24-3B8F6A2854D9}" type="slidenum">
              <a:rPr lang="en-US" smtClean="0"/>
              <a:pPr/>
              <a:t>‹#›</a:t>
            </a:fld>
            <a:endParaRPr lang="en-US" dirty="0"/>
          </a:p>
        </p:txBody>
      </p:sp>
    </p:spTree>
    <p:extLst>
      <p:ext uri="{BB962C8B-B14F-4D97-AF65-F5344CB8AC3E}">
        <p14:creationId xmlns:p14="http://schemas.microsoft.com/office/powerpoint/2010/main" val="230049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50"/>
            <a:ext cx="7772400" cy="1102519"/>
          </a:xfrm>
        </p:spPr>
        <p:txBody>
          <a:bodyPr/>
          <a:lstStyle>
            <a:lvl1pPr>
              <a:defRPr b="0"/>
            </a:lvl1pPr>
          </a:lstStyle>
          <a:p>
            <a:r>
              <a:rPr lang="en-US" dirty="0"/>
              <a:t>Click to edit Master title style</a:t>
            </a:r>
          </a:p>
        </p:txBody>
      </p:sp>
      <p:sp>
        <p:nvSpPr>
          <p:cNvPr id="3" name="Subtitle 2"/>
          <p:cNvSpPr>
            <a:spLocks noGrp="1"/>
          </p:cNvSpPr>
          <p:nvPr>
            <p:ph type="subTitle" idx="1"/>
          </p:nvPr>
        </p:nvSpPr>
        <p:spPr>
          <a:xfrm>
            <a:off x="1371600" y="16573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Slide Number Placeholder 1"/>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500">
                <a:solidFill>
                  <a:schemeClr val="tx1"/>
                </a:solidFill>
                <a:latin typeface="+mj-lt"/>
              </a:defRPr>
            </a:lvl1pPr>
          </a:lstStyle>
          <a:p>
            <a:fld id="{0C921938-476A-4922-BE24-3B8F6A2854D9}" type="slidenum">
              <a:rPr lang="en-US" smtClean="0"/>
              <a:pPr/>
              <a:t>‹#›</a:t>
            </a:fld>
            <a:endParaRPr lang="en-US" dirty="0"/>
          </a:p>
        </p:txBody>
      </p:sp>
    </p:spTree>
    <p:extLst>
      <p:ext uri="{BB962C8B-B14F-4D97-AF65-F5344CB8AC3E}">
        <p14:creationId xmlns:p14="http://schemas.microsoft.com/office/powerpoint/2010/main" val="102107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pic>
        <p:nvPicPr>
          <p:cNvPr id="12" name="Picture 11" descr="2-line-bluetext-colorshield.png"/>
          <p:cNvPicPr>
            <a:picLocks/>
          </p:cNvPicPr>
          <p:nvPr userDrawn="1"/>
        </p:nvPicPr>
        <p:blipFill rotWithShape="1">
          <a:blip r:embed="rId2">
            <a:extLst>
              <a:ext uri="{28A0092B-C50C-407E-A947-70E740481C1C}">
                <a14:useLocalDpi xmlns:a14="http://schemas.microsoft.com/office/drawing/2010/main" val="0"/>
              </a:ext>
            </a:extLst>
          </a:blip>
          <a:srcRect l="-1" r="-157" b="-1906"/>
          <a:stretch/>
        </p:blipFill>
        <p:spPr>
          <a:xfrm>
            <a:off x="6585599" y="4296761"/>
            <a:ext cx="1769927" cy="656963"/>
          </a:xfrm>
          <a:prstGeom prst="rect">
            <a:avLst/>
          </a:prstGeom>
        </p:spPr>
      </p:pic>
      <p:pic>
        <p:nvPicPr>
          <p:cNvPr id="14" name="Picture 13" descr="upennwatermark.pdf"/>
          <p:cNvPicPr>
            <a:picLocks/>
          </p:cNvPicPr>
          <p:nvPr userDrawn="1"/>
        </p:nvPicPr>
        <p:blipFill>
          <a:blip r:embed="rId3">
            <a:alphaModFix amt="6000"/>
            <a:extLst>
              <a:ext uri="{28A0092B-C50C-407E-A947-70E740481C1C}">
                <a14:useLocalDpi xmlns:a14="http://schemas.microsoft.com/office/drawing/2010/main" val="0"/>
              </a:ext>
            </a:extLst>
          </a:blip>
          <a:stretch>
            <a:fillRect/>
          </a:stretch>
        </p:blipFill>
        <p:spPr>
          <a:xfrm>
            <a:off x="199388" y="136510"/>
            <a:ext cx="3080816" cy="3472890"/>
          </a:xfrm>
          <a:prstGeom prst="rect">
            <a:avLst/>
          </a:prstGeom>
        </p:spPr>
      </p:pic>
      <p:sp>
        <p:nvSpPr>
          <p:cNvPr id="2" name="Title 1"/>
          <p:cNvSpPr>
            <a:spLocks noGrp="1"/>
          </p:cNvSpPr>
          <p:nvPr>
            <p:ph type="ctrTitle"/>
          </p:nvPr>
        </p:nvSpPr>
        <p:spPr>
          <a:xfrm>
            <a:off x="958151" y="1073526"/>
            <a:ext cx="7397039" cy="1747125"/>
          </a:xfrm>
          <a:prstGeom prst="rect">
            <a:avLst/>
          </a:prstGeom>
        </p:spPr>
        <p:txBody>
          <a:bodyPr anchor="b"/>
          <a:lstStyle>
            <a:lvl1pPr>
              <a:defRPr b="1"/>
            </a:lvl1pPr>
          </a:lstStyle>
          <a:p>
            <a:r>
              <a:rPr lang="en-US" dirty="0"/>
              <a:t>Click to edit Master title style</a:t>
            </a:r>
          </a:p>
        </p:txBody>
      </p:sp>
      <p:sp>
        <p:nvSpPr>
          <p:cNvPr id="3" name="Subtitle 2"/>
          <p:cNvSpPr>
            <a:spLocks noGrp="1"/>
          </p:cNvSpPr>
          <p:nvPr>
            <p:ph type="subTitle" idx="1"/>
          </p:nvPr>
        </p:nvSpPr>
        <p:spPr>
          <a:xfrm>
            <a:off x="958151" y="3255792"/>
            <a:ext cx="7397039" cy="658114"/>
          </a:xfrm>
        </p:spPr>
        <p:txBody>
          <a:bodyPr>
            <a:normAutofit/>
          </a:bodyPr>
          <a:lstStyle>
            <a:lvl1pPr marL="0" indent="0" algn="l">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10" name="Group 9"/>
          <p:cNvGrpSpPr/>
          <p:nvPr userDrawn="1"/>
        </p:nvGrpSpPr>
        <p:grpSpPr>
          <a:xfrm rot="10800000">
            <a:off x="0" y="3001092"/>
            <a:ext cx="8355526" cy="57487"/>
            <a:chOff x="685800" y="1794746"/>
            <a:chExt cx="7772400" cy="179475"/>
          </a:xfrm>
        </p:grpSpPr>
        <p:sp>
          <p:nvSpPr>
            <p:cNvPr id="7" name="Rectangle 6"/>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9" name="Rectangle 8"/>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
        <p:nvSpPr>
          <p:cNvPr id="6" name="Rectangle 5"/>
          <p:cNvSpPr/>
          <p:nvPr userDrawn="1"/>
        </p:nvSpPr>
        <p:spPr>
          <a:xfrm>
            <a:off x="254010" y="4572000"/>
            <a:ext cx="2243667"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5249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80C5E-14E6-9B4D-87D6-5FF1360063CA}" type="datetime1">
              <a:rPr lang="en-US" smtClean="0">
                <a:solidFill>
                  <a:prstClr val="black">
                    <a:tint val="75000"/>
                  </a:prstClr>
                </a:solidFill>
                <a:latin typeface="Calibri"/>
              </a:rPr>
              <a:t>11/5/19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FE8A11-08F0-9A4C-9469-805DD3644C3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4782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pSp>
        <p:nvGrpSpPr>
          <p:cNvPr id="4" name="Group 3"/>
          <p:cNvGrpSpPr/>
          <p:nvPr userDrawn="1"/>
        </p:nvGrpSpPr>
        <p:grpSpPr>
          <a:xfrm>
            <a:off x="1371598" y="9327"/>
            <a:ext cx="0" cy="4337447"/>
            <a:chOff x="1371598" y="12436"/>
            <a:chExt cx="0" cy="5783262"/>
          </a:xfrm>
        </p:grpSpPr>
        <p:sp>
          <p:nvSpPr>
            <p:cNvPr id="6" name="Line 123"/>
            <p:cNvSpPr>
              <a:spLocks noChangeShapeType="1"/>
            </p:cNvSpPr>
            <p:nvPr/>
          </p:nvSpPr>
          <p:spPr bwMode="auto">
            <a:xfrm flipH="1">
              <a:off x="1371598" y="1143000"/>
              <a:ext cx="0" cy="4652698"/>
            </a:xfrm>
            <a:prstGeom prst="line">
              <a:avLst/>
            </a:prstGeom>
            <a:noFill/>
            <a:ln w="31750">
              <a:solidFill>
                <a:schemeClr val="accent1">
                  <a:lumMod val="75000"/>
                </a:schemeClr>
              </a:solidFill>
              <a:round/>
              <a:headEnd/>
              <a:tailEnd/>
            </a:ln>
            <a:extLst>
              <a:ext uri="{909E8E84-426E-40DD-AFC4-6F175D3DCCD1}">
                <a14:hiddenFill xmlns:a14="http://schemas.microsoft.com/office/drawing/2010/main">
                  <a:noFill/>
                </a14:hiddenFill>
              </a:ext>
            </a:extLst>
          </p:spPr>
          <p:txBody>
            <a:bodyPr lIns="82124" tIns="41061" rIns="82124" bIns="41061" anchor="ctr">
              <a:spAutoFit/>
            </a:bodyPr>
            <a:lstStyle/>
            <a:p>
              <a:endParaRPr lang="en-US" sz="1350"/>
            </a:p>
          </p:txBody>
        </p:sp>
        <p:sp>
          <p:nvSpPr>
            <p:cNvPr id="7" name="Line 124"/>
            <p:cNvSpPr>
              <a:spLocks noChangeShapeType="1"/>
            </p:cNvSpPr>
            <p:nvPr/>
          </p:nvSpPr>
          <p:spPr bwMode="auto">
            <a:xfrm>
              <a:off x="1371598" y="12436"/>
              <a:ext cx="0" cy="1130564"/>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lIns="82124" tIns="41061" rIns="82124" bIns="41061" anchor="ctr">
              <a:spAutoFit/>
            </a:bodyPr>
            <a:lstStyle/>
            <a:p>
              <a:endParaRPr lang="en-US" sz="1350"/>
            </a:p>
          </p:txBody>
        </p:sp>
      </p:grpSp>
      <p:sp>
        <p:nvSpPr>
          <p:cNvPr id="2" name="Title 1"/>
          <p:cNvSpPr>
            <a:spLocks noGrp="1"/>
          </p:cNvSpPr>
          <p:nvPr userDrawn="1">
            <p:ph type="title"/>
          </p:nvPr>
        </p:nvSpPr>
        <p:spPr>
          <a:xfrm>
            <a:off x="1371600" y="23117"/>
            <a:ext cx="7772400" cy="857250"/>
          </a:xfrm>
        </p:spPr>
        <p:txBody>
          <a:bodyPr/>
          <a:lstStyle/>
          <a:p>
            <a:r>
              <a:rPr lang="en-US" dirty="0"/>
              <a:t>Click to edit Master title style</a:t>
            </a:r>
          </a:p>
        </p:txBody>
      </p:sp>
      <p:sp>
        <p:nvSpPr>
          <p:cNvPr id="3" name="Content Placeholder 2"/>
          <p:cNvSpPr>
            <a:spLocks noGrp="1"/>
          </p:cNvSpPr>
          <p:nvPr userDrawn="1">
            <p:ph idx="1"/>
          </p:nvPr>
        </p:nvSpPr>
        <p:spPr>
          <a:xfrm>
            <a:off x="1524000" y="1028701"/>
            <a:ext cx="7162800" cy="3394472"/>
          </a:xfrm>
        </p:spPr>
        <p:txBody>
          <a:bodyPr/>
          <a:lstStyle>
            <a:lvl1pPr marL="257175" indent="-257175">
              <a:buSzPct val="75000"/>
              <a:buFontTx/>
              <a:buBlip>
                <a:blip r:embed="rId2"/>
              </a:buBlip>
              <a:defRPr/>
            </a:lvl1pPr>
            <a:lvl2pPr marL="557213" indent="-214313">
              <a:buClr>
                <a:schemeClr val="accent1"/>
              </a:buClr>
              <a:buSzPct val="75000"/>
              <a:buFont typeface="Wingdings" pitchFamily="2" charset="2"/>
              <a:buChar char="q"/>
              <a:defRPr>
                <a:solidFill>
                  <a:schemeClr val="accent2">
                    <a:lumMod val="75000"/>
                    <a:lumOff val="25000"/>
                  </a:schemeClr>
                </a:solidFill>
              </a:defRPr>
            </a:lvl2pPr>
            <a:lvl3pPr marL="857250" indent="-171450">
              <a:buClr>
                <a:schemeClr val="accent1"/>
              </a:buClr>
              <a:buFont typeface="Wingdings" pitchFamily="2" charset="2"/>
              <a:buChar char="§"/>
              <a:defRPr/>
            </a:lvl3pPr>
            <a:lvl4pPr marL="1200150" indent="-171450">
              <a:buClr>
                <a:schemeClr val="accent1"/>
              </a:buClr>
              <a:buFont typeface="Arial" pitchFamily="34" charset="0"/>
              <a:buChar char="•"/>
              <a:defRPr>
                <a:solidFill>
                  <a:schemeClr val="accent2">
                    <a:lumMod val="75000"/>
                    <a:lumOff val="25000"/>
                  </a:schemeClr>
                </a:solidFill>
              </a:defRPr>
            </a:lvl4pPr>
            <a:lvl5pPr marL="1543050" indent="-171450">
              <a:buFont typeface="Arial"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userDrawn="1">
            <p:ph sz="quarter" idx="13"/>
          </p:nvPr>
        </p:nvSpPr>
        <p:spPr>
          <a:xfrm rot="18627426">
            <a:off x="330291" y="2566033"/>
            <a:ext cx="1637587" cy="1558925"/>
          </a:xfrm>
          <a:noFill/>
          <a:ln>
            <a:noFill/>
          </a:ln>
        </p:spPr>
        <p:style>
          <a:lnRef idx="2">
            <a:schemeClr val="accent6"/>
          </a:lnRef>
          <a:fillRef idx="1">
            <a:schemeClr val="lt1"/>
          </a:fillRef>
          <a:effectRef idx="0">
            <a:schemeClr val="accent6"/>
          </a:effectRef>
          <a:fontRef idx="none"/>
        </p:style>
        <p:txBody>
          <a:bodyPr/>
          <a:lstStyle>
            <a:lvl1pPr marL="0" indent="0">
              <a:buFontTx/>
              <a:buNone/>
              <a:defRPr sz="1500" b="1">
                <a:solidFill>
                  <a:schemeClr val="tx1">
                    <a:lumMod val="50000"/>
                    <a:lumOff val="50000"/>
                  </a:schemeClr>
                </a:solidFill>
              </a:defRPr>
            </a:lvl1pPr>
            <a:lvl2pPr>
              <a:defRPr sz="1200" baseline="0"/>
            </a:lvl2pPr>
            <a:lvl3pPr>
              <a:defRPr sz="1200" baseline="0"/>
            </a:lvl3pPr>
            <a:lvl4pPr>
              <a:defRPr sz="12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4"/>
          </p:nvPr>
        </p:nvSpPr>
        <p:spPr/>
        <p:txBody>
          <a:bodyPr/>
          <a:lstStyle/>
          <a:p>
            <a:fld id="{FA6F6034-1516-478C-9756-BC6A8296D6DE}" type="slidenum">
              <a:rPr lang="en-US" smtClean="0"/>
              <a:pPr/>
              <a:t>‹#›</a:t>
            </a:fld>
            <a:endParaRPr lang="en-US" dirty="0"/>
          </a:p>
        </p:txBody>
      </p:sp>
    </p:spTree>
    <p:extLst>
      <p:ext uri="{BB962C8B-B14F-4D97-AF65-F5344CB8AC3E}">
        <p14:creationId xmlns:p14="http://schemas.microsoft.com/office/powerpoint/2010/main" val="2837589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sp>
        <p:nvSpPr>
          <p:cNvPr id="20" name="Content Placeholder 2"/>
          <p:cNvSpPr>
            <a:spLocks noGrp="1"/>
          </p:cNvSpPr>
          <p:nvPr>
            <p:ph idx="1" hasCustomPrompt="1"/>
          </p:nvPr>
        </p:nvSpPr>
        <p:spPr>
          <a:xfrm>
            <a:off x="430464" y="902369"/>
            <a:ext cx="8229600" cy="3690798"/>
          </a:xfrm>
        </p:spPr>
        <p:txBody>
          <a:bodyPr>
            <a:normAutofit/>
          </a:bodyPr>
          <a:lstStyle>
            <a:lvl1pPr>
              <a:defRPr sz="2400"/>
            </a:lvl1pPr>
            <a:lvl2pPr>
              <a:defRPr sz="2000">
                <a:solidFill>
                  <a:schemeClr val="accent3"/>
                </a:solidFill>
              </a:defRPr>
            </a:lvl2pPr>
            <a:lvl3pPr>
              <a:defRPr sz="1800"/>
            </a:lvl3pPr>
            <a:lvl4pPr>
              <a:defRPr sz="1600">
                <a:solidFill>
                  <a:schemeClr val="accent3"/>
                </a:solidFill>
              </a:defRPr>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5079" y="708812"/>
            <a:ext cx="8691879" cy="47507"/>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315959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Rectangle 8"/>
          <p:cNvSpPr/>
          <p:nvPr userDrawn="1"/>
        </p:nvSpPr>
        <p:spPr>
          <a:xfrm>
            <a:off x="9" y="0"/>
            <a:ext cx="9143999" cy="51435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sp>
        <p:nvSpPr>
          <p:cNvPr id="20" name="Content Placeholder 2"/>
          <p:cNvSpPr>
            <a:spLocks noGrp="1"/>
          </p:cNvSpPr>
          <p:nvPr>
            <p:ph idx="1"/>
          </p:nvPr>
        </p:nvSpPr>
        <p:spPr>
          <a:xfrm>
            <a:off x="430464" y="902369"/>
            <a:ext cx="8229600" cy="36907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5079" y="708812"/>
            <a:ext cx="8691879" cy="47507"/>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pic>
        <p:nvPicPr>
          <p:cNvPr id="13" name="Picture 12" descr="1-line-bluetext-colorshiel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4699003"/>
            <a:ext cx="1809092" cy="347472"/>
          </a:xfrm>
          <a:prstGeom prst="rect">
            <a:avLst/>
          </a:prstGeom>
        </p:spPr>
      </p:pic>
    </p:spTree>
    <p:extLst>
      <p:ext uri="{BB962C8B-B14F-4D97-AF65-F5344CB8AC3E}">
        <p14:creationId xmlns:p14="http://schemas.microsoft.com/office/powerpoint/2010/main" val="202232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5" name="Picture 14" descr="upennwatermark.pdf"/>
          <p:cNvPicPr>
            <a:picLocks/>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199388" y="105531"/>
            <a:ext cx="3336156" cy="3745963"/>
          </a:xfrm>
          <a:prstGeom prst="rect">
            <a:avLst/>
          </a:prstGeom>
        </p:spPr>
      </p:pic>
      <p:sp>
        <p:nvSpPr>
          <p:cNvPr id="2"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430464" y="902369"/>
            <a:ext cx="8229600" cy="369079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grpSp>
        <p:nvGrpSpPr>
          <p:cNvPr id="11" name="Group 10"/>
          <p:cNvGrpSpPr/>
          <p:nvPr userDrawn="1"/>
        </p:nvGrpSpPr>
        <p:grpSpPr>
          <a:xfrm>
            <a:off x="-5079" y="708812"/>
            <a:ext cx="8691879" cy="47507"/>
            <a:chOff x="685800" y="1794746"/>
            <a:chExt cx="7772400" cy="179475"/>
          </a:xfrm>
        </p:grpSpPr>
        <p:sp>
          <p:nvSpPr>
            <p:cNvPr id="12" name="Rectangle 1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4" name="Rectangle 1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375485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Picture Placeholder 2"/>
          <p:cNvSpPr>
            <a:spLocks noGrp="1"/>
          </p:cNvSpPr>
          <p:nvPr>
            <p:ph type="pic" idx="13"/>
          </p:nvPr>
        </p:nvSpPr>
        <p:spPr>
          <a:xfrm>
            <a:off x="4811889" y="1066670"/>
            <a:ext cx="3874912" cy="35279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ext Placeholder 2"/>
          <p:cNvSpPr>
            <a:spLocks noGrp="1"/>
          </p:cNvSpPr>
          <p:nvPr>
            <p:ph type="body" idx="1"/>
          </p:nvPr>
        </p:nvSpPr>
        <p:spPr>
          <a:xfrm>
            <a:off x="457200" y="1066669"/>
            <a:ext cx="4040188" cy="479822"/>
          </a:xfrm>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1"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13" name="Group 12"/>
          <p:cNvGrpSpPr/>
          <p:nvPr userDrawn="1"/>
        </p:nvGrpSpPr>
        <p:grpSpPr>
          <a:xfrm>
            <a:off x="-5079" y="708812"/>
            <a:ext cx="8691879" cy="47507"/>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215261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18" name="Picture 17" descr="upennwatermark.pdf"/>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199388" y="105531"/>
            <a:ext cx="3338896" cy="3749040"/>
          </a:xfrm>
          <a:prstGeom prst="rect">
            <a:avLst/>
          </a:prstGeom>
        </p:spPr>
      </p:pic>
      <p:sp>
        <p:nvSpPr>
          <p:cNvPr id="16" name="Picture Placeholder 2"/>
          <p:cNvSpPr>
            <a:spLocks noGrp="1"/>
          </p:cNvSpPr>
          <p:nvPr>
            <p:ph type="pic" idx="13"/>
          </p:nvPr>
        </p:nvSpPr>
        <p:spPr>
          <a:xfrm>
            <a:off x="4811889" y="1066670"/>
            <a:ext cx="3874912" cy="35279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 name="Text Placeholder 2"/>
          <p:cNvSpPr>
            <a:spLocks noGrp="1"/>
          </p:cNvSpPr>
          <p:nvPr>
            <p:ph type="body" idx="1"/>
          </p:nvPr>
        </p:nvSpPr>
        <p:spPr>
          <a:xfrm>
            <a:off x="457200" y="1066669"/>
            <a:ext cx="4040188" cy="479822"/>
          </a:xfrm>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2"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13" name="Group 12"/>
          <p:cNvGrpSpPr/>
          <p:nvPr userDrawn="1"/>
        </p:nvGrpSpPr>
        <p:grpSpPr>
          <a:xfrm>
            <a:off x="-5079" y="708812"/>
            <a:ext cx="8691879" cy="47507"/>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2" name="Rectangle 21"/>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366939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04904"/>
            <a:ext cx="4038600" cy="3489722"/>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04902"/>
            <a:ext cx="4038600" cy="3489721"/>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0"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11" name="Group 10"/>
          <p:cNvGrpSpPr/>
          <p:nvPr userDrawn="1"/>
        </p:nvGrpSpPr>
        <p:grpSpPr>
          <a:xfrm>
            <a:off x="-5079" y="708812"/>
            <a:ext cx="8691879" cy="47507"/>
            <a:chOff x="685800" y="1794746"/>
            <a:chExt cx="7772400" cy="179475"/>
          </a:xfrm>
        </p:grpSpPr>
        <p:sp>
          <p:nvSpPr>
            <p:cNvPr id="13" name="Rectangle 12"/>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5" name="Rectangle 14"/>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192384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7992"/>
            <a:ext cx="4040188" cy="479822"/>
          </a:xfrm>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546495"/>
            <a:ext cx="4040188" cy="304813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3" y="1066669"/>
            <a:ext cx="4041775" cy="479822"/>
          </a:xfrm>
        </p:spPr>
        <p:txBody>
          <a:bodyPr anchor="b"/>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3" y="1546495"/>
            <a:ext cx="4041775" cy="3048132"/>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12"/>
          </p:nvPr>
        </p:nvSpPr>
        <p:spPr>
          <a:xfrm>
            <a:off x="6553200" y="4698999"/>
            <a:ext cx="2133600" cy="273844"/>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2" name="Title 1"/>
          <p:cNvSpPr>
            <a:spLocks noGrp="1"/>
          </p:cNvSpPr>
          <p:nvPr>
            <p:ph type="title"/>
          </p:nvPr>
        </p:nvSpPr>
        <p:spPr>
          <a:xfrm>
            <a:off x="310152" y="15485"/>
            <a:ext cx="8229600" cy="693605"/>
          </a:xfrm>
          <a:prstGeom prst="rect">
            <a:avLst/>
          </a:prstGeom>
        </p:spPr>
        <p:txBody>
          <a:bodyPr>
            <a:normAutofit/>
          </a:bodyPr>
          <a:lstStyle>
            <a:lvl1pPr>
              <a:defRPr sz="3600"/>
            </a:lvl1pPr>
          </a:lstStyle>
          <a:p>
            <a:r>
              <a:rPr lang="en-US" dirty="0"/>
              <a:t>Click to edit Master title style</a:t>
            </a:r>
          </a:p>
        </p:txBody>
      </p:sp>
      <p:grpSp>
        <p:nvGrpSpPr>
          <p:cNvPr id="13" name="Group 12"/>
          <p:cNvGrpSpPr/>
          <p:nvPr userDrawn="1"/>
        </p:nvGrpSpPr>
        <p:grpSpPr>
          <a:xfrm>
            <a:off x="-5079" y="708812"/>
            <a:ext cx="8691879" cy="47507"/>
            <a:chOff x="685800" y="1794746"/>
            <a:chExt cx="7772400" cy="179475"/>
          </a:xfrm>
        </p:grpSpPr>
        <p:sp>
          <p:nvSpPr>
            <p:cNvPr id="14" name="Rectangle 13"/>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21" name="Rectangle 20"/>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spTree>
    <p:extLst>
      <p:ext uri="{BB962C8B-B14F-4D97-AF65-F5344CB8AC3E}">
        <p14:creationId xmlns:p14="http://schemas.microsoft.com/office/powerpoint/2010/main" val="1514279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0464" y="1029708"/>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Gill Sans"/>
                <a:cs typeface="Gill Sans"/>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8A758EFE-665F-4341-B5B8-2DAEADA52F6C}" type="slidenum">
              <a:rPr lang="en-US" smtClean="0"/>
              <a:pPr/>
              <a:t>‹#›</a:t>
            </a:fld>
            <a:endParaRPr lang="en-US" dirty="0"/>
          </a:p>
        </p:txBody>
      </p:sp>
      <p:sp>
        <p:nvSpPr>
          <p:cNvPr id="20" name="Title Placeholder 1"/>
          <p:cNvSpPr>
            <a:spLocks noGrp="1"/>
          </p:cNvSpPr>
          <p:nvPr>
            <p:ph type="title"/>
          </p:nvPr>
        </p:nvSpPr>
        <p:spPr>
          <a:xfrm>
            <a:off x="323520" y="-19089"/>
            <a:ext cx="8229600" cy="72790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1E5CAE0A-54AF-4779-BFCF-9940939C1762}"/>
              </a:ext>
            </a:extLst>
          </p:cNvPr>
          <p:cNvSpPr/>
          <p:nvPr userDrawn="1"/>
        </p:nvSpPr>
        <p:spPr>
          <a:xfrm>
            <a:off x="430464" y="4754593"/>
            <a:ext cx="1386918" cy="276999"/>
          </a:xfrm>
          <a:prstGeom prst="rect">
            <a:avLst/>
          </a:prstGeom>
        </p:spPr>
        <p:txBody>
          <a:bodyPr wrap="none">
            <a:spAutoFit/>
          </a:bodyPr>
          <a:lstStyle/>
          <a:p>
            <a:r>
              <a:rPr lang="en-US" sz="1200" dirty="0">
                <a:solidFill>
                  <a:srgbClr val="898A96"/>
                </a:solidFill>
              </a:rPr>
              <a:t>CIS 419/519 Fall’19</a:t>
            </a:r>
          </a:p>
        </p:txBody>
      </p:sp>
    </p:spTree>
    <p:extLst>
      <p:ext uri="{BB962C8B-B14F-4D97-AF65-F5344CB8AC3E}">
        <p14:creationId xmlns:p14="http://schemas.microsoft.com/office/powerpoint/2010/main" val="1807833175"/>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70" r:id="rId4"/>
    <p:sldLayoutId id="2147483668" r:id="rId5"/>
    <p:sldLayoutId id="2147483658" r:id="rId6"/>
    <p:sldLayoutId id="2147483667" r:id="rId7"/>
    <p:sldLayoutId id="2147483652" r:id="rId8"/>
    <p:sldLayoutId id="2147483653" r:id="rId9"/>
    <p:sldLayoutId id="2147483671" r:id="rId10"/>
    <p:sldLayoutId id="2147483672" r:id="rId11"/>
    <p:sldLayoutId id="2147483654" r:id="rId12"/>
    <p:sldLayoutId id="2147483655" r:id="rId13"/>
    <p:sldLayoutId id="2147483656" r:id="rId14"/>
    <p:sldLayoutId id="2147483657" r:id="rId15"/>
    <p:sldLayoutId id="2147483666" r:id="rId16"/>
    <p:sldLayoutId id="2147483669" r:id="rId17"/>
    <p:sldLayoutId id="2147483673" r:id="rId18"/>
    <p:sldLayoutId id="2147483674" r:id="rId19"/>
    <p:sldLayoutId id="2147483675" r:id="rId20"/>
    <p:sldLayoutId id="2147483676" r:id="rId21"/>
  </p:sldLayoutIdLst>
  <p:hf hdr="0" ftr="0" dt="0"/>
  <p:txStyles>
    <p:titleStyle>
      <a:lvl1pPr algn="l" defTabSz="457200" rtl="0" eaLnBrk="1" latinLnBrk="0" hangingPunct="1">
        <a:spcBef>
          <a:spcPct val="0"/>
        </a:spcBef>
        <a:buNone/>
        <a:defRPr sz="3600" kern="1200">
          <a:solidFill>
            <a:srgbClr val="95001A"/>
          </a:solidFill>
          <a:latin typeface="Gill Sans"/>
          <a:ea typeface="+mj-ea"/>
          <a:cs typeface="Gill Sans"/>
        </a:defRPr>
      </a:lvl1pPr>
    </p:titleStyle>
    <p:bodyStyle>
      <a:lvl1pPr marL="342900" indent="-342900" algn="l" defTabSz="457200" rtl="0" eaLnBrk="1" latinLnBrk="0" hangingPunct="1">
        <a:spcBef>
          <a:spcPct val="20000"/>
        </a:spcBef>
        <a:buClr>
          <a:schemeClr val="tx1"/>
        </a:buClr>
        <a:buFont typeface="Arial"/>
        <a:buChar char="•"/>
        <a:defRPr sz="28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20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14.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30.png"/><Relationship Id="rId3" Type="http://schemas.openxmlformats.org/officeDocument/2006/relationships/notesSlide" Target="../notesSlides/notesSlide10.xml"/><Relationship Id="rId7" Type="http://schemas.openxmlformats.org/officeDocument/2006/relationships/oleObject" Target="../embeddings/oleObject1.bin"/><Relationship Id="rId12" Type="http://schemas.openxmlformats.org/officeDocument/2006/relationships/image" Target="../media/image290.png"/><Relationship Id="rId2" Type="http://schemas.openxmlformats.org/officeDocument/2006/relationships/slideLayout" Target="../slideLayouts/slideLayout3.xml"/><Relationship Id="rId16" Type="http://schemas.openxmlformats.org/officeDocument/2006/relationships/image" Target="../media/image20.png"/><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image" Target="../media/image280.png"/><Relationship Id="rId5" Type="http://schemas.openxmlformats.org/officeDocument/2006/relationships/image" Target="../media/image22.png"/><Relationship Id="rId15" Type="http://schemas.openxmlformats.org/officeDocument/2006/relationships/image" Target="../media/image35.png"/><Relationship Id="rId10" Type="http://schemas.openxmlformats.org/officeDocument/2006/relationships/image" Target="../media/image17.wmf"/><Relationship Id="rId4" Type="http://schemas.openxmlformats.org/officeDocument/2006/relationships/image" Target="../media/image31.png"/><Relationship Id="rId9" Type="http://schemas.openxmlformats.org/officeDocument/2006/relationships/oleObject" Target="../embeddings/oleObject100.bin"/><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people.idsia.ch/~juergen/who-invented-backpropagation.html"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2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image" Target="../media/image61.png"/><Relationship Id="rId3" Type="http://schemas.openxmlformats.org/officeDocument/2006/relationships/notesSlide" Target="../notesSlides/notesSlide18.xml"/><Relationship Id="rId7" Type="http://schemas.openxmlformats.org/officeDocument/2006/relationships/oleObject" Target="../embeddings/oleObject2.bin"/><Relationship Id="rId12" Type="http://schemas.openxmlformats.org/officeDocument/2006/relationships/image" Target="../media/image290.png"/><Relationship Id="rId17" Type="http://schemas.openxmlformats.org/officeDocument/2006/relationships/image" Target="../media/image63.png"/><Relationship Id="rId2" Type="http://schemas.openxmlformats.org/officeDocument/2006/relationships/slideLayout" Target="../slideLayouts/slideLayout3.xml"/><Relationship Id="rId16" Type="http://schemas.openxmlformats.org/officeDocument/2006/relationships/image" Target="../media/image20.png"/><Relationship Id="rId1" Type="http://schemas.openxmlformats.org/officeDocument/2006/relationships/vmlDrawing" Target="../drawings/vmlDrawing2.vml"/><Relationship Id="rId6" Type="http://schemas.openxmlformats.org/officeDocument/2006/relationships/image" Target="../media/image270.png"/><Relationship Id="rId11" Type="http://schemas.openxmlformats.org/officeDocument/2006/relationships/image" Target="../media/image280.png"/><Relationship Id="rId5" Type="http://schemas.openxmlformats.org/officeDocument/2006/relationships/image" Target="../media/image260.png"/><Relationship Id="rId15" Type="http://schemas.openxmlformats.org/officeDocument/2006/relationships/image" Target="../media/image70.png"/><Relationship Id="rId10" Type="http://schemas.openxmlformats.org/officeDocument/2006/relationships/image" Target="../media/image17.wmf"/><Relationship Id="rId4" Type="http://schemas.openxmlformats.org/officeDocument/2006/relationships/image" Target="../media/image250.png"/><Relationship Id="rId9" Type="http://schemas.openxmlformats.org/officeDocument/2006/relationships/oleObject" Target="../embeddings/oleObject100.bin"/><Relationship Id="rId1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8.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71.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99.png"/><Relationship Id="rId7" Type="http://schemas.openxmlformats.org/officeDocument/2006/relationships/image" Target="../media/image98.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74.png"/><Relationship Id="rId10" Type="http://schemas.openxmlformats.org/officeDocument/2006/relationships/image" Target="../media/image42.pn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40.pn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42.png"/><Relationship Id="rId5" Type="http://schemas.openxmlformats.org/officeDocument/2006/relationships/image" Target="../media/image74.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3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https://playground.tensorflow.org/"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3.png"/><Relationship Id="rId7"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19.png"/><Relationship Id="rId2" Type="http://schemas.openxmlformats.org/officeDocument/2006/relationships/image" Target="../media/image127.png"/><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22.png"/><Relationship Id="rId5" Type="http://schemas.openxmlformats.org/officeDocument/2006/relationships/image" Target="../media/image119.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580.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661.png"/><Relationship Id="rId7" Type="http://schemas.openxmlformats.org/officeDocument/2006/relationships/image" Target="../media/image170.png"/><Relationship Id="rId2" Type="http://schemas.openxmlformats.org/officeDocument/2006/relationships/image" Target="../media/image3600.png"/><Relationship Id="rId1" Type="http://schemas.openxmlformats.org/officeDocument/2006/relationships/slideLayout" Target="../slideLayouts/slideLayout3.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https://teachablemachine.withgoogle.com/"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1930.png"/><Relationship Id="rId4" Type="http://schemas.openxmlformats.org/officeDocument/2006/relationships/image" Target="../media/image193.png"/></Relationships>
</file>

<file path=ppt/slides/_rels/slide8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3.xml"/><Relationship Id="rId4" Type="http://schemas.openxmlformats.org/officeDocument/2006/relationships/image" Target="../media/image193.png"/></Relationships>
</file>

<file path=ppt/slides/_rels/slide82.xml.rels><?xml version="1.0" encoding="UTF-8" standalone="yes"?>
<Relationships xmlns="http://schemas.openxmlformats.org/package/2006/relationships"><Relationship Id="rId3" Type="http://schemas.openxmlformats.org/officeDocument/2006/relationships/image" Target="../media/image1940.png"/><Relationship Id="rId2" Type="http://schemas.openxmlformats.org/officeDocument/2006/relationships/image" Target="../media/image155.png"/><Relationship Id="rId1" Type="http://schemas.openxmlformats.org/officeDocument/2006/relationships/slideLayout" Target="../slideLayouts/slideLayout3.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8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xml"/><Relationship Id="rId5" Type="http://schemas.openxmlformats.org/officeDocument/2006/relationships/image" Target="../media/image171.png"/><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png"/><Relationship Id="rId1" Type="http://schemas.openxmlformats.org/officeDocument/2006/relationships/slideLayout" Target="../slideLayouts/slideLayout3.xml"/><Relationship Id="rId5" Type="http://schemas.openxmlformats.org/officeDocument/2006/relationships/image" Target="../media/image175.png"/><Relationship Id="rId4" Type="http://schemas.openxmlformats.org/officeDocument/2006/relationships/image" Target="../media/image17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C6EF-D9AA-4ADF-B446-0F4780845389}"/>
              </a:ext>
            </a:extLst>
          </p:cNvPr>
          <p:cNvSpPr>
            <a:spLocks noGrp="1"/>
          </p:cNvSpPr>
          <p:nvPr>
            <p:ph type="ctrTitle"/>
          </p:nvPr>
        </p:nvSpPr>
        <p:spPr/>
        <p:txBody>
          <a:bodyPr/>
          <a:lstStyle/>
          <a:p>
            <a:r>
              <a:rPr lang="en-US" dirty="0"/>
              <a:t>Neural Networks and Deep Learning</a:t>
            </a:r>
          </a:p>
        </p:txBody>
      </p:sp>
      <p:sp>
        <p:nvSpPr>
          <p:cNvPr id="6" name="Subtitle 5"/>
          <p:cNvSpPr>
            <a:spLocks noGrp="1"/>
          </p:cNvSpPr>
          <p:nvPr>
            <p:ph type="subTitle" idx="1"/>
          </p:nvPr>
        </p:nvSpPr>
        <p:spPr>
          <a:xfrm>
            <a:off x="958151" y="3255792"/>
            <a:ext cx="7397039" cy="731520"/>
          </a:xfrm>
        </p:spPr>
        <p:txBody>
          <a:bodyPr>
            <a:normAutofit fontScale="85000" lnSpcReduction="10000"/>
          </a:bodyPr>
          <a:lstStyle/>
          <a:p>
            <a:r>
              <a:rPr lang="nl-NL" dirty="0"/>
              <a:t>Dan Roth, Lecture by Nitish Gupta</a:t>
            </a:r>
          </a:p>
          <a:p>
            <a:r>
              <a:rPr lang="nl-NL" dirty="0"/>
              <a:t>danroth@seas.upenn.edu|http://www.cis.upenn.edu/~danroth/|461C, 3401 Walnut</a:t>
            </a:r>
          </a:p>
        </p:txBody>
      </p:sp>
      <p:sp>
        <p:nvSpPr>
          <p:cNvPr id="4" name="Slide Number Placeholder 3"/>
          <p:cNvSpPr>
            <a:spLocks noGrp="1"/>
          </p:cNvSpPr>
          <p:nvPr>
            <p:ph type="sldNum" sz="quarter" idx="4294967295"/>
          </p:nvPr>
        </p:nvSpPr>
        <p:spPr>
          <a:xfrm>
            <a:off x="7010400" y="4767263"/>
            <a:ext cx="2133600" cy="274637"/>
          </a:xfrm>
        </p:spPr>
        <p:txBody>
          <a:bodyPr/>
          <a:lstStyle/>
          <a:p>
            <a:fld id="{0C921938-476A-4922-BE24-3B8F6A2854D9}" type="slidenum">
              <a:rPr lang="en-US" smtClean="0"/>
              <a:pPr/>
              <a:t>1</a:t>
            </a:fld>
            <a:endParaRPr lang="en-US" dirty="0"/>
          </a:p>
        </p:txBody>
      </p:sp>
      <p:sp>
        <p:nvSpPr>
          <p:cNvPr id="7" name="Rectangle 6"/>
          <p:cNvSpPr/>
          <p:nvPr/>
        </p:nvSpPr>
        <p:spPr>
          <a:xfrm>
            <a:off x="107051" y="4326319"/>
            <a:ext cx="6460958" cy="715581"/>
          </a:xfrm>
          <a:prstGeom prst="rect">
            <a:avLst/>
          </a:prstGeom>
        </p:spPr>
        <p:txBody>
          <a:bodyPr wrap="square">
            <a:noAutofit/>
          </a:bodyPr>
          <a:lstStyle/>
          <a:p>
            <a:r>
              <a:rPr lang="en-US" sz="1400" dirty="0">
                <a:solidFill>
                  <a:schemeClr val="bg1"/>
                </a:solidFill>
              </a:rPr>
              <a:t>Slides were created by Dan Roth (for CIS519/419 at Penn or CS446 at UIUC), Eric Eaton for CIS519/419 at Penn, or from other authors who have made their ML slides available. </a:t>
            </a:r>
          </a:p>
        </p:txBody>
      </p:sp>
    </p:spTree>
    <p:extLst>
      <p:ext uri="{BB962C8B-B14F-4D97-AF65-F5344CB8AC3E}">
        <p14:creationId xmlns:p14="http://schemas.microsoft.com/office/powerpoint/2010/main" val="262114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10</a:t>
            </a:fld>
            <a:endParaRPr lang="en-US" dirty="0"/>
          </a:p>
        </p:txBody>
      </p:sp>
      <p:sp>
        <p:nvSpPr>
          <p:cNvPr id="2" name="Title 1"/>
          <p:cNvSpPr>
            <a:spLocks noGrp="1"/>
          </p:cNvSpPr>
          <p:nvPr>
            <p:ph type="title"/>
          </p:nvPr>
        </p:nvSpPr>
        <p:spPr/>
        <p:txBody>
          <a:bodyPr/>
          <a:lstStyle/>
          <a:p>
            <a:r>
              <a:rPr lang="en-US" dirty="0"/>
              <a:t>Neural Networks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0464" y="902368"/>
                <a:ext cx="8229600" cy="3878353"/>
              </a:xfrm>
            </p:spPr>
            <p:txBody>
              <a:bodyPr>
                <a:normAutofit fontScale="92500" lnSpcReduction="20000"/>
              </a:bodyPr>
              <a:lstStyle/>
              <a:p>
                <a:r>
                  <a:rPr lang="en-US" dirty="0"/>
                  <a:t>Neural Networks are functions: </a:t>
                </a:r>
                <a14:m>
                  <m:oMath xmlns:m="http://schemas.openxmlformats.org/officeDocument/2006/math">
                    <m:r>
                      <a:rPr lang="en-US" i="1" dirty="0" smtClean="0">
                        <a:latin typeface="Cambria Math" panose="02040503050406030204" pitchFamily="18" charset="0"/>
                      </a:rPr>
                      <m:t>𝑁𝑁</m:t>
                    </m:r>
                    <m:r>
                      <a:rPr lang="en-US" i="1" dirty="0" smtClean="0">
                        <a:latin typeface="Cambria Math" panose="02040503050406030204" pitchFamily="18" charset="0"/>
                      </a:rPr>
                      <m:t>:</m:t>
                    </m:r>
                    <m:r>
                      <a:rPr lang="en-US" b="1" i="1" dirty="0" smtClean="0">
                        <a:latin typeface="Cambria Math" panose="02040503050406030204" pitchFamily="18" charset="0"/>
                      </a:rPr>
                      <m:t>𝑿</m:t>
                    </m:r>
                    <m:r>
                      <a:rPr lang="en-US" i="1" dirty="0" smtClean="0">
                        <a:latin typeface="Cambria Math" panose="02040503050406030204" pitchFamily="18" charset="0"/>
                      </a:rPr>
                      <m:t>→</m:t>
                    </m:r>
                    <m:r>
                      <a:rPr lang="en-US" i="1" dirty="0" smtClean="0">
                        <a:latin typeface="Cambria Math" panose="02040503050406030204" pitchFamily="18" charset="0"/>
                      </a:rPr>
                      <m:t>𝑌</m:t>
                    </m:r>
                  </m:oMath>
                </a14:m>
                <a:endParaRPr lang="en-US" dirty="0"/>
              </a:p>
              <a:p>
                <a:pPr lvl="1"/>
                <a:r>
                  <a:rPr lang="en-US" dirty="0"/>
                  <a:t>where </a:t>
                </a:r>
                <a14:m>
                  <m:oMath xmlns:m="http://schemas.openxmlformats.org/officeDocument/2006/math">
                    <m:r>
                      <a:rPr lang="en-US" b="1" i="1" dirty="0">
                        <a:latin typeface="Cambria Math" panose="02040503050406030204" pitchFamily="18" charset="0"/>
                      </a:rPr>
                      <m:t>𝑿</m:t>
                    </m:r>
                    <m:r>
                      <a:rPr lang="en-US" i="1" dirty="0">
                        <a:latin typeface="Cambria Math" panose="02040503050406030204" pitchFamily="18" charset="0"/>
                      </a:rPr>
                      <m:t>=</m:t>
                    </m:r>
                    <m:sSup>
                      <m:sSupPr>
                        <m:ctrlPr>
                          <a:rPr lang="en-US" i="1" dirty="0">
                            <a:latin typeface="Cambria Math" panose="02040503050406030204" pitchFamily="18" charset="0"/>
                          </a:rPr>
                        </m:ctrlPr>
                      </m:sSup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0,1</m:t>
                            </m:r>
                          </m:e>
                        </m:d>
                      </m:e>
                      <m:sup>
                        <m:r>
                          <a:rPr lang="en-US" i="1" dirty="0">
                            <a:latin typeface="Cambria Math" panose="02040503050406030204" pitchFamily="18" charset="0"/>
                          </a:rPr>
                          <m:t>𝑛</m:t>
                        </m:r>
                      </m:sup>
                    </m:sSup>
                  </m:oMath>
                </a14:m>
                <a:r>
                  <a:rPr lang="en-US" dirty="0"/>
                  <a:t>, or </a:t>
                </a:r>
                <a14:m>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ℝ</m:t>
                        </m:r>
                      </m:e>
                      <m:sup>
                        <m:r>
                          <a:rPr lang="en-US">
                            <a:latin typeface="Cambria Math" panose="02040503050406030204" pitchFamily="18" charset="0"/>
                          </a:rPr>
                          <m:t>𝑛</m:t>
                        </m:r>
                      </m:sup>
                    </m:sSup>
                  </m:oMath>
                </a14:m>
                <a:r>
                  <a:rPr lang="en-US" dirty="0"/>
                  <a:t> and  </a:t>
                </a:r>
                <a14:m>
                  <m:oMath xmlns:m="http://schemas.openxmlformats.org/officeDocument/2006/math">
                    <m:r>
                      <a:rPr lang="en-US" i="1" dirty="0">
                        <a:latin typeface="Cambria Math" panose="02040503050406030204" pitchFamily="18" charset="0"/>
                      </a:rPr>
                      <m:t>𝑌</m:t>
                    </m:r>
                    <m:r>
                      <a:rPr lang="en-US" i="1" dirty="0">
                        <a:latin typeface="Cambria Math" panose="02040503050406030204" pitchFamily="18" charset="0"/>
                      </a:rPr>
                      <m:t>=[0,1], {0,1}</m:t>
                    </m:r>
                  </m:oMath>
                </a14:m>
                <a:endParaRPr lang="en-US" dirty="0"/>
              </a:p>
              <a:p>
                <a:pPr lvl="1"/>
                <a:r>
                  <a:rPr lang="en-US" dirty="0">
                    <a:solidFill>
                      <a:srgbClr val="FF0000"/>
                    </a:solidFill>
                  </a:rPr>
                  <a:t>Robust</a:t>
                </a:r>
                <a:r>
                  <a:rPr lang="en-US" dirty="0"/>
                  <a:t> approach to approximating </a:t>
                </a:r>
                <a:r>
                  <a:rPr lang="en-US" dirty="0">
                    <a:solidFill>
                      <a:srgbClr val="FF0000"/>
                    </a:solidFill>
                  </a:rPr>
                  <a:t>real-valued</a:t>
                </a:r>
                <a:r>
                  <a:rPr lang="en-US" dirty="0"/>
                  <a:t>, </a:t>
                </a:r>
                <a:r>
                  <a:rPr lang="en-US" dirty="0">
                    <a:solidFill>
                      <a:srgbClr val="FF0000"/>
                    </a:solidFill>
                  </a:rPr>
                  <a:t>discrete-valued</a:t>
                </a:r>
                <a:r>
                  <a:rPr lang="en-US" dirty="0"/>
                  <a:t> and </a:t>
                </a:r>
                <a:r>
                  <a:rPr lang="en-US" dirty="0">
                    <a:solidFill>
                      <a:srgbClr val="FF0000"/>
                    </a:solidFill>
                  </a:rPr>
                  <a:t>vector valued</a:t>
                </a:r>
                <a:r>
                  <a:rPr lang="en-US" dirty="0"/>
                  <a:t> target functions.</a:t>
                </a:r>
              </a:p>
              <a:p>
                <a:r>
                  <a:rPr lang="en-US" dirty="0"/>
                  <a:t>Among the most effective general purpose supervised learning method currently known.</a:t>
                </a:r>
              </a:p>
              <a:p>
                <a:r>
                  <a:rPr lang="en-US" dirty="0"/>
                  <a:t>Effective especially for complex and hard to interpret input data such as real-world sensory data, where a lot of supervision is available. </a:t>
                </a:r>
              </a:p>
              <a:p>
                <a:r>
                  <a:rPr lang="en-US" dirty="0"/>
                  <a:t>Learning:</a:t>
                </a:r>
              </a:p>
              <a:p>
                <a:pPr lvl="1"/>
                <a:r>
                  <a:rPr lang="en-US" dirty="0"/>
                  <a:t>The </a:t>
                </a:r>
                <a:r>
                  <a:rPr lang="en-US" dirty="0">
                    <a:solidFill>
                      <a:srgbClr val="FF0000"/>
                    </a:solidFill>
                  </a:rPr>
                  <a:t>Backpropagation algorithm </a:t>
                </a:r>
                <a:r>
                  <a:rPr lang="en-US" dirty="0"/>
                  <a:t>for neural networks has been shown successful in many practical problems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0464" y="902368"/>
                <a:ext cx="8229600" cy="3878353"/>
              </a:xfrm>
              <a:blipFill>
                <a:blip r:embed="rId3"/>
                <a:stretch>
                  <a:fillRect l="-770" t="-2614" r="-154"/>
                </a:stretch>
              </a:blipFill>
            </p:spPr>
            <p:txBody>
              <a:bodyPr/>
              <a:lstStyle/>
              <a:p>
                <a:r>
                  <a:rPr lang="en-US">
                    <a:noFill/>
                  </a:rPr>
                  <a:t> </a:t>
                </a:r>
              </a:p>
            </p:txBody>
          </p:sp>
        </mc:Fallback>
      </mc:AlternateContent>
    </p:spTree>
    <p:extLst>
      <p:ext uri="{BB962C8B-B14F-4D97-AF65-F5344CB8AC3E}">
        <p14:creationId xmlns:p14="http://schemas.microsoft.com/office/powerpoint/2010/main" val="12928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11</a:t>
            </a:fld>
            <a:endParaRPr lang="en-US" dirty="0"/>
          </a:p>
        </p:txBody>
      </p:sp>
      <p:sp>
        <p:nvSpPr>
          <p:cNvPr id="2" name="Title 1"/>
          <p:cNvSpPr>
            <a:spLocks noGrp="1"/>
          </p:cNvSpPr>
          <p:nvPr>
            <p:ph type="title"/>
          </p:nvPr>
        </p:nvSpPr>
        <p:spPr/>
        <p:txBody>
          <a:bodyPr/>
          <a:lstStyle/>
          <a:p>
            <a:r>
              <a:rPr lang="en-US"/>
              <a:t>Motivation for Neural Networks</a:t>
            </a:r>
            <a:endParaRPr lang="en-US" dirty="0"/>
          </a:p>
        </p:txBody>
      </p:sp>
      <p:sp>
        <p:nvSpPr>
          <p:cNvPr id="3" name="Content Placeholder 2"/>
          <p:cNvSpPr>
            <a:spLocks noGrp="1"/>
          </p:cNvSpPr>
          <p:nvPr>
            <p:ph idx="1"/>
          </p:nvPr>
        </p:nvSpPr>
        <p:spPr/>
        <p:txBody>
          <a:bodyPr>
            <a:normAutofit/>
          </a:bodyPr>
          <a:lstStyle/>
          <a:p>
            <a:r>
              <a:rPr lang="en-US" dirty="0"/>
              <a:t>Inspired by biological neural network systems</a:t>
            </a:r>
          </a:p>
          <a:p>
            <a:pPr lvl="1"/>
            <a:r>
              <a:rPr lang="en-US" dirty="0"/>
              <a:t>But are not identical to them</a:t>
            </a:r>
          </a:p>
          <a:p>
            <a:pPr marL="457200" lvl="1" indent="0">
              <a:buNone/>
            </a:pPr>
            <a:endParaRPr lang="en-US" dirty="0"/>
          </a:p>
          <a:p>
            <a:r>
              <a:rPr lang="en-US" dirty="0"/>
              <a:t>We are currently on rising part of a wave of interest in NN architectures, after a long downtime from the mid-90-ies.</a:t>
            </a:r>
          </a:p>
          <a:p>
            <a:pPr lvl="1"/>
            <a:r>
              <a:rPr lang="en-US" dirty="0"/>
              <a:t>Better computer architecture (parallelism on GPUs &amp; TPUs) </a:t>
            </a:r>
          </a:p>
          <a:p>
            <a:pPr lvl="1"/>
            <a:r>
              <a:rPr lang="en-US" dirty="0"/>
              <a:t>A lot more data than before; in many domains, supervision is available.</a:t>
            </a:r>
          </a:p>
        </p:txBody>
      </p:sp>
    </p:spTree>
    <p:extLst>
      <p:ext uri="{BB962C8B-B14F-4D97-AF65-F5344CB8AC3E}">
        <p14:creationId xmlns:p14="http://schemas.microsoft.com/office/powerpoint/2010/main" val="59896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12</a:t>
            </a:fld>
            <a:endParaRPr lang="en-US" dirty="0"/>
          </a:p>
        </p:txBody>
      </p:sp>
      <p:sp>
        <p:nvSpPr>
          <p:cNvPr id="2" name="Title 1"/>
          <p:cNvSpPr>
            <a:spLocks noGrp="1"/>
          </p:cNvSpPr>
          <p:nvPr>
            <p:ph type="title"/>
          </p:nvPr>
        </p:nvSpPr>
        <p:spPr/>
        <p:txBody>
          <a:bodyPr/>
          <a:lstStyle/>
          <a:p>
            <a:r>
              <a:rPr lang="en-US"/>
              <a:t>Motivation for Neural Networks</a:t>
            </a:r>
            <a:endParaRPr lang="en-US" dirty="0"/>
          </a:p>
        </p:txBody>
      </p:sp>
      <p:sp>
        <p:nvSpPr>
          <p:cNvPr id="3" name="Content Placeholder 2"/>
          <p:cNvSpPr>
            <a:spLocks noGrp="1"/>
          </p:cNvSpPr>
          <p:nvPr>
            <p:ph idx="1"/>
          </p:nvPr>
        </p:nvSpPr>
        <p:spPr/>
        <p:txBody>
          <a:bodyPr>
            <a:normAutofit/>
          </a:bodyPr>
          <a:lstStyle/>
          <a:p>
            <a:r>
              <a:rPr lang="en-US" dirty="0"/>
              <a:t>One potentially interesting perspective:</a:t>
            </a:r>
          </a:p>
          <a:p>
            <a:pPr lvl="1"/>
            <a:r>
              <a:rPr lang="en-US" dirty="0"/>
              <a:t>Before we looked at NN only as function approximators.</a:t>
            </a:r>
          </a:p>
          <a:p>
            <a:pPr lvl="1"/>
            <a:r>
              <a:rPr lang="en-US" dirty="0"/>
              <a:t>Geoffrey Hinton introduced RBMs in the mid 2000s – method to learn high-level representations of input</a:t>
            </a:r>
          </a:p>
          <a:p>
            <a:pPr lvl="1"/>
            <a:r>
              <a:rPr lang="en-US" dirty="0"/>
              <a:t>Ideas are being developed on the value of these intermediate representations for transfer learning etc. </a:t>
            </a:r>
          </a:p>
          <a:p>
            <a:r>
              <a:rPr lang="en-US" dirty="0"/>
              <a:t>We will present in the next two lectures a few of the basic architectures and learning algorithms, and provide some examples for applications</a:t>
            </a:r>
          </a:p>
        </p:txBody>
      </p:sp>
    </p:spTree>
    <p:extLst>
      <p:ext uri="{BB962C8B-B14F-4D97-AF65-F5344CB8AC3E}">
        <p14:creationId xmlns:p14="http://schemas.microsoft.com/office/powerpoint/2010/main" val="163724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xfrm>
            <a:off x="6553200" y="4698999"/>
            <a:ext cx="2133600" cy="273844"/>
          </a:xfrm>
        </p:spPr>
        <p:txBody>
          <a:bodyPr/>
          <a:lstStyle/>
          <a:p>
            <a:fld id="{4078304C-5BE1-484D-994C-369CBE2AEA96}" type="slidenum">
              <a:rPr lang="en-US" smtClean="0"/>
              <a:pPr/>
              <a:t>13</a:t>
            </a:fld>
            <a:endParaRPr lang="en-US"/>
          </a:p>
        </p:txBody>
      </p:sp>
      <p:sp>
        <p:nvSpPr>
          <p:cNvPr id="808962" name="Rectangle 2"/>
          <p:cNvSpPr>
            <a:spLocks noGrp="1" noChangeArrowheads="1"/>
          </p:cNvSpPr>
          <p:nvPr>
            <p:ph type="title"/>
          </p:nvPr>
        </p:nvSpPr>
        <p:spPr/>
        <p:txBody>
          <a:bodyPr/>
          <a:lstStyle/>
          <a:p>
            <a:r>
              <a:rPr lang="en-US"/>
              <a:t>Basic Unit in Multi-Layer Neural Network</a:t>
            </a:r>
            <a:endParaRPr lang="en-US" dirty="0"/>
          </a:p>
        </p:txBody>
      </p:sp>
      <mc:AlternateContent xmlns:mc="http://schemas.openxmlformats.org/markup-compatibility/2006" xmlns:a14="http://schemas.microsoft.com/office/drawing/2010/main">
        <mc:Choice Requires="a14">
          <p:sp>
            <p:nvSpPr>
              <p:cNvPr id="808963" name="Rectangle 3"/>
              <p:cNvSpPr>
                <a:spLocks noGrp="1" noChangeArrowheads="1"/>
              </p:cNvSpPr>
              <p:nvPr>
                <p:ph idx="1"/>
              </p:nvPr>
            </p:nvSpPr>
            <p:spPr>
              <a:xfrm>
                <a:off x="430464" y="902369"/>
                <a:ext cx="8229600" cy="1911883"/>
              </a:xfrm>
            </p:spPr>
            <p:txBody>
              <a:bodyPr>
                <a:normAutofit/>
              </a:bodyPr>
              <a:lstStyle/>
              <a:p>
                <a:r>
                  <a:rPr lang="en-US" dirty="0"/>
                  <a:t>Threshold units: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𝑜</m:t>
                        </m:r>
                      </m:e>
                      <m:sub>
                        <m:r>
                          <a:rPr lang="en-US" i="1" dirty="0" smtClean="0">
                            <a:latin typeface="Cambria Math" panose="02040503050406030204" pitchFamily="18" charset="0"/>
                          </a:rPr>
                          <m:t>𝑗</m:t>
                        </m:r>
                      </m:sub>
                    </m:sSub>
                    <m:r>
                      <a:rPr lang="en-US" i="1" dirty="0" smtClean="0">
                        <a:latin typeface="Cambria Math" panose="02040503050406030204" pitchFamily="18" charset="0"/>
                      </a:rPr>
                      <m:t>=</m:t>
                    </m:r>
                    <m:r>
                      <m:rPr>
                        <m:sty m:val="p"/>
                      </m:rPr>
                      <a:rPr lang="en-US" i="1" dirty="0" err="1" smtClean="0">
                        <a:latin typeface="Cambria Math" panose="02040503050406030204" pitchFamily="18" charset="0"/>
                      </a:rPr>
                      <m:t>sgn</m:t>
                    </m:r>
                    <m:r>
                      <a:rPr lang="en-US" i="1" dirty="0" smtClean="0">
                        <a:latin typeface="Cambria Math" panose="02040503050406030204" pitchFamily="18" charset="0"/>
                      </a:rPr>
                      <m:t>⁡(</m:t>
                    </m:r>
                    <m:r>
                      <a:rPr lang="en-US" b="1" i="1" dirty="0" err="1" smtClean="0">
                        <a:latin typeface="Cambria Math" panose="02040503050406030204" pitchFamily="18" charset="0"/>
                      </a:rPr>
                      <m:t>𝒘</m:t>
                    </m:r>
                    <m:r>
                      <a:rPr lang="en-US" i="1" dirty="0" err="1" smtClean="0">
                        <a:latin typeface="Cambria Math" panose="02040503050406030204" pitchFamily="18" charset="0"/>
                      </a:rPr>
                      <m:t>⋅</m:t>
                    </m:r>
                    <m:r>
                      <a:rPr lang="en-US" b="1" i="1" dirty="0" err="1" smtClean="0">
                        <a:latin typeface="Cambria Math" panose="02040503050406030204" pitchFamily="18" charset="0"/>
                      </a:rPr>
                      <m:t>𝒙</m:t>
                    </m:r>
                    <m:r>
                      <a:rPr lang="en-US" i="1" dirty="0" err="1" smtClean="0">
                        <a:latin typeface="Cambria Math" panose="02040503050406030204" pitchFamily="18" charset="0"/>
                      </a:rPr>
                      <m:t>−</m:t>
                    </m:r>
                    <m:r>
                      <a:rPr lang="en-US" i="1" dirty="0" err="1" smtClean="0">
                        <a:latin typeface="Cambria Math" panose="02040503050406030204" pitchFamily="18" charset="0"/>
                      </a:rPr>
                      <m:t>𝑇</m:t>
                    </m:r>
                    <m:r>
                      <a:rPr lang="en-US" i="1" dirty="0" smtClean="0">
                        <a:latin typeface="Cambria Math" panose="02040503050406030204" pitchFamily="18" charset="0"/>
                      </a:rPr>
                      <m:t>)</m:t>
                    </m:r>
                    <m:r>
                      <a:rPr lang="en-US" i="1" dirty="0">
                        <a:latin typeface="Cambria Math" panose="02040503050406030204" pitchFamily="18" charset="0"/>
                      </a:rPr>
                      <m:t> </m:t>
                    </m:r>
                  </m:oMath>
                </a14:m>
                <a:r>
                  <a:rPr lang="en-US" dirty="0"/>
                  <a:t>introduce non-linearity</a:t>
                </a:r>
              </a:p>
              <a:p>
                <a:pPr lvl="1"/>
                <a:r>
                  <a:rPr lang="en-US" dirty="0">
                    <a:solidFill>
                      <a:srgbClr val="FF0000"/>
                    </a:solidFill>
                  </a:rPr>
                  <a:t>But not differentiable, </a:t>
                </a:r>
              </a:p>
              <a:p>
                <a:pPr lvl="1"/>
                <a:r>
                  <a:rPr lang="en-US" dirty="0">
                    <a:solidFill>
                      <a:srgbClr val="FF0000"/>
                    </a:solidFill>
                  </a:rPr>
                  <a:t>hence unsuitable for learning via Gradient Descent</a:t>
                </a:r>
                <a:endParaRPr lang="en-US" dirty="0"/>
              </a:p>
            </p:txBody>
          </p:sp>
        </mc:Choice>
        <mc:Fallback xmlns="">
          <p:sp>
            <p:nvSpPr>
              <p:cNvPr id="808963" name="Rectangle 3"/>
              <p:cNvSpPr>
                <a:spLocks noGrp="1" noRot="1" noChangeAspect="1" noMove="1" noResize="1" noEditPoints="1" noAdjustHandles="1" noChangeArrowheads="1" noChangeShapeType="1" noTextEdit="1"/>
              </p:cNvSpPr>
              <p:nvPr>
                <p:ph idx="1"/>
              </p:nvPr>
            </p:nvSpPr>
            <p:spPr>
              <a:xfrm>
                <a:off x="430464" y="902369"/>
                <a:ext cx="8229600" cy="1911883"/>
              </a:xfrm>
              <a:blipFill>
                <a:blip r:embed="rId3"/>
                <a:stretch>
                  <a:fillRect l="-924" t="-1974"/>
                </a:stretch>
              </a:blipFill>
            </p:spPr>
            <p:txBody>
              <a:bodyPr/>
              <a:lstStyle/>
              <a:p>
                <a:r>
                  <a:rPr lang="en-US">
                    <a:noFill/>
                  </a:rPr>
                  <a:t> </a:t>
                </a:r>
              </a:p>
            </p:txBody>
          </p:sp>
        </mc:Fallback>
      </mc:AlternateContent>
      <p:grpSp>
        <p:nvGrpSpPr>
          <p:cNvPr id="7" name="Group 26"/>
          <p:cNvGrpSpPr>
            <a:grpSpLocks/>
          </p:cNvGrpSpPr>
          <p:nvPr/>
        </p:nvGrpSpPr>
        <p:grpSpPr bwMode="auto">
          <a:xfrm>
            <a:off x="5667636" y="4290628"/>
            <a:ext cx="1657350" cy="171450"/>
            <a:chOff x="1872" y="3720"/>
            <a:chExt cx="1392" cy="144"/>
          </a:xfrm>
        </p:grpSpPr>
        <p:sp>
          <p:nvSpPr>
            <p:cNvPr id="38"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 name="Group 25"/>
          <p:cNvGrpSpPr>
            <a:grpSpLocks/>
          </p:cNvGrpSpPr>
          <p:nvPr/>
        </p:nvGrpSpPr>
        <p:grpSpPr bwMode="auto">
          <a:xfrm>
            <a:off x="5839086" y="3561965"/>
            <a:ext cx="1257300" cy="171450"/>
            <a:chOff x="2016" y="3168"/>
            <a:chExt cx="1056" cy="144"/>
          </a:xfrm>
        </p:grpSpPr>
        <p:sp>
          <p:nvSpPr>
            <p:cNvPr id="35"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9" name="Group 27"/>
          <p:cNvGrpSpPr>
            <a:grpSpLocks/>
          </p:cNvGrpSpPr>
          <p:nvPr/>
        </p:nvGrpSpPr>
        <p:grpSpPr bwMode="auto">
          <a:xfrm>
            <a:off x="6067686" y="2833302"/>
            <a:ext cx="742950" cy="171450"/>
            <a:chOff x="2208" y="2496"/>
            <a:chExt cx="624" cy="144"/>
          </a:xfrm>
        </p:grpSpPr>
        <p:sp>
          <p:nvSpPr>
            <p:cNvPr id="33"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4"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0" name="AutoShape 28"/>
          <p:cNvCxnSpPr>
            <a:cxnSpLocks noChangeShapeType="1"/>
            <a:stCxn id="34" idx="4"/>
            <a:endCxn id="36" idx="0"/>
          </p:cNvCxnSpPr>
          <p:nvPr/>
        </p:nvCxnSpPr>
        <p:spPr bwMode="auto">
          <a:xfrm>
            <a:off x="6724911" y="3004752"/>
            <a:ext cx="2857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29"/>
          <p:cNvCxnSpPr>
            <a:cxnSpLocks noChangeShapeType="1"/>
            <a:stCxn id="34" idx="4"/>
            <a:endCxn id="37" idx="0"/>
          </p:cNvCxnSpPr>
          <p:nvPr/>
        </p:nvCxnSpPr>
        <p:spPr bwMode="auto">
          <a:xfrm flipH="1">
            <a:off x="6496311" y="3004752"/>
            <a:ext cx="2286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0"/>
          <p:cNvCxnSpPr>
            <a:cxnSpLocks noChangeShapeType="1"/>
            <a:stCxn id="34" idx="4"/>
            <a:endCxn id="35" idx="0"/>
          </p:cNvCxnSpPr>
          <p:nvPr/>
        </p:nvCxnSpPr>
        <p:spPr bwMode="auto">
          <a:xfrm flipH="1">
            <a:off x="5924811" y="3004752"/>
            <a:ext cx="8001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31"/>
          <p:cNvCxnSpPr>
            <a:cxnSpLocks noChangeShapeType="1"/>
            <a:stCxn id="33" idx="4"/>
            <a:endCxn id="36" idx="0"/>
          </p:cNvCxnSpPr>
          <p:nvPr/>
        </p:nvCxnSpPr>
        <p:spPr bwMode="auto">
          <a:xfrm>
            <a:off x="6153411" y="3004752"/>
            <a:ext cx="8572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32"/>
          <p:cNvCxnSpPr>
            <a:cxnSpLocks noChangeShapeType="1"/>
            <a:stCxn id="33" idx="4"/>
            <a:endCxn id="37" idx="0"/>
          </p:cNvCxnSpPr>
          <p:nvPr/>
        </p:nvCxnSpPr>
        <p:spPr bwMode="auto">
          <a:xfrm>
            <a:off x="6153411" y="3004752"/>
            <a:ext cx="3429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33"/>
          <p:cNvCxnSpPr>
            <a:cxnSpLocks noChangeShapeType="1"/>
            <a:stCxn id="33" idx="4"/>
            <a:endCxn id="35" idx="0"/>
          </p:cNvCxnSpPr>
          <p:nvPr/>
        </p:nvCxnSpPr>
        <p:spPr bwMode="auto">
          <a:xfrm flipH="1">
            <a:off x="5924811" y="3004752"/>
            <a:ext cx="2286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4"/>
          <p:cNvCxnSpPr>
            <a:cxnSpLocks noChangeShapeType="1"/>
            <a:stCxn id="35" idx="4"/>
            <a:endCxn id="38" idx="0"/>
          </p:cNvCxnSpPr>
          <p:nvPr/>
        </p:nvCxnSpPr>
        <p:spPr bwMode="auto">
          <a:xfrm flipH="1">
            <a:off x="5753361" y="3733415"/>
            <a:ext cx="1714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5"/>
          <p:cNvCxnSpPr>
            <a:cxnSpLocks noChangeShapeType="1"/>
            <a:stCxn id="35" idx="4"/>
            <a:endCxn id="39" idx="0"/>
          </p:cNvCxnSpPr>
          <p:nvPr/>
        </p:nvCxnSpPr>
        <p:spPr bwMode="auto">
          <a:xfrm>
            <a:off x="5924811" y="3733415"/>
            <a:ext cx="2857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6"/>
          <p:cNvCxnSpPr>
            <a:cxnSpLocks noChangeShapeType="1"/>
            <a:stCxn id="35" idx="4"/>
            <a:endCxn id="42" idx="0"/>
          </p:cNvCxnSpPr>
          <p:nvPr/>
        </p:nvCxnSpPr>
        <p:spPr bwMode="auto">
          <a:xfrm>
            <a:off x="5924811" y="3733415"/>
            <a:ext cx="6286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7"/>
          <p:cNvCxnSpPr>
            <a:cxnSpLocks noChangeShapeType="1"/>
            <a:stCxn id="35" idx="4"/>
            <a:endCxn id="40" idx="0"/>
          </p:cNvCxnSpPr>
          <p:nvPr/>
        </p:nvCxnSpPr>
        <p:spPr bwMode="auto">
          <a:xfrm>
            <a:off x="5924811" y="3733415"/>
            <a:ext cx="9715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8"/>
          <p:cNvCxnSpPr>
            <a:cxnSpLocks noChangeShapeType="1"/>
            <a:stCxn id="35" idx="4"/>
            <a:endCxn id="41" idx="0"/>
          </p:cNvCxnSpPr>
          <p:nvPr/>
        </p:nvCxnSpPr>
        <p:spPr bwMode="auto">
          <a:xfrm>
            <a:off x="5924811" y="3733415"/>
            <a:ext cx="13144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40"/>
          <p:cNvCxnSpPr>
            <a:cxnSpLocks noChangeShapeType="1"/>
            <a:endCxn id="42" idx="0"/>
          </p:cNvCxnSpPr>
          <p:nvPr/>
        </p:nvCxnSpPr>
        <p:spPr bwMode="auto">
          <a:xfrm>
            <a:off x="6486786" y="3752465"/>
            <a:ext cx="66675" cy="53816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41"/>
          <p:cNvCxnSpPr>
            <a:cxnSpLocks noChangeShapeType="1"/>
            <a:stCxn id="37" idx="4"/>
            <a:endCxn id="39" idx="0"/>
          </p:cNvCxnSpPr>
          <p:nvPr/>
        </p:nvCxnSpPr>
        <p:spPr bwMode="auto">
          <a:xfrm flipH="1">
            <a:off x="6210561" y="3733415"/>
            <a:ext cx="2857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42"/>
          <p:cNvCxnSpPr>
            <a:cxnSpLocks noChangeShapeType="1"/>
            <a:endCxn id="38" idx="0"/>
          </p:cNvCxnSpPr>
          <p:nvPr/>
        </p:nvCxnSpPr>
        <p:spPr bwMode="auto">
          <a:xfrm flipH="1">
            <a:off x="5753361" y="3752465"/>
            <a:ext cx="733425" cy="53816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3"/>
          <p:cNvCxnSpPr>
            <a:cxnSpLocks noChangeShapeType="1"/>
          </p:cNvCxnSpPr>
          <p:nvPr/>
        </p:nvCxnSpPr>
        <p:spPr bwMode="auto">
          <a:xfrm>
            <a:off x="6467736" y="3747702"/>
            <a:ext cx="371475" cy="5429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4"/>
          <p:cNvCxnSpPr>
            <a:cxnSpLocks noChangeShapeType="1"/>
            <a:stCxn id="36" idx="4"/>
            <a:endCxn id="41" idx="0"/>
          </p:cNvCxnSpPr>
          <p:nvPr/>
        </p:nvCxnSpPr>
        <p:spPr bwMode="auto">
          <a:xfrm>
            <a:off x="7010661" y="3733415"/>
            <a:ext cx="2286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5"/>
          <p:cNvCxnSpPr>
            <a:cxnSpLocks noChangeShapeType="1"/>
            <a:stCxn id="36" idx="4"/>
            <a:endCxn id="40" idx="0"/>
          </p:cNvCxnSpPr>
          <p:nvPr/>
        </p:nvCxnSpPr>
        <p:spPr bwMode="auto">
          <a:xfrm flipH="1">
            <a:off x="6896361" y="3733415"/>
            <a:ext cx="1143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6"/>
          <p:cNvCxnSpPr>
            <a:cxnSpLocks noChangeShapeType="1"/>
            <a:stCxn id="36" idx="4"/>
            <a:endCxn id="42" idx="0"/>
          </p:cNvCxnSpPr>
          <p:nvPr/>
        </p:nvCxnSpPr>
        <p:spPr bwMode="auto">
          <a:xfrm flipH="1">
            <a:off x="6553461" y="3733415"/>
            <a:ext cx="4572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7"/>
          <p:cNvCxnSpPr>
            <a:cxnSpLocks noChangeShapeType="1"/>
            <a:stCxn id="36" idx="4"/>
            <a:endCxn id="39" idx="0"/>
          </p:cNvCxnSpPr>
          <p:nvPr/>
        </p:nvCxnSpPr>
        <p:spPr bwMode="auto">
          <a:xfrm flipH="1">
            <a:off x="6210561" y="3733415"/>
            <a:ext cx="80010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8"/>
          <p:cNvCxnSpPr>
            <a:cxnSpLocks noChangeShapeType="1"/>
            <a:stCxn id="36" idx="4"/>
            <a:endCxn id="38" idx="7"/>
          </p:cNvCxnSpPr>
          <p:nvPr/>
        </p:nvCxnSpPr>
        <p:spPr bwMode="auto">
          <a:xfrm flipH="1">
            <a:off x="5814083" y="3733415"/>
            <a:ext cx="1196578" cy="58221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9"/>
          <p:cNvCxnSpPr>
            <a:cxnSpLocks noChangeShapeType="1"/>
            <a:stCxn id="37" idx="4"/>
            <a:endCxn id="41" idx="0"/>
          </p:cNvCxnSpPr>
          <p:nvPr/>
        </p:nvCxnSpPr>
        <p:spPr bwMode="auto">
          <a:xfrm>
            <a:off x="6496311" y="3733415"/>
            <a:ext cx="742950" cy="55721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Line 50"/>
          <p:cNvSpPr>
            <a:spLocks noChangeShapeType="1"/>
          </p:cNvSpPr>
          <p:nvPr/>
        </p:nvSpPr>
        <p:spPr bwMode="auto">
          <a:xfrm flipV="1">
            <a:off x="5610234" y="3105470"/>
            <a:ext cx="0" cy="131445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 name="Rectangle 2"/>
          <p:cNvSpPr/>
          <p:nvPr/>
        </p:nvSpPr>
        <p:spPr>
          <a:xfrm>
            <a:off x="5181271" y="2805388"/>
            <a:ext cx="857927" cy="300082"/>
          </a:xfrm>
          <a:prstGeom prst="rect">
            <a:avLst/>
          </a:prstGeom>
          <a:solidFill>
            <a:srgbClr val="FFFFCC"/>
          </a:solidFill>
          <a:ln w="28575">
            <a:solidFill>
              <a:schemeClr val="accent1"/>
            </a:solidFill>
          </a:ln>
        </p:spPr>
        <p:txBody>
          <a:bodyPr wrap="none">
            <a:spAutoFit/>
          </a:bodyPr>
          <a:lstStyle/>
          <a:p>
            <a:r>
              <a:rPr lang="en-US" altLang="en-US" sz="1350" dirty="0"/>
              <a:t>activation</a:t>
            </a:r>
            <a:endParaRPr lang="en-US" sz="1350" dirty="0"/>
          </a:p>
        </p:txBody>
      </p:sp>
      <p:sp>
        <p:nvSpPr>
          <p:cNvPr id="43" name="Rectangle 42"/>
          <p:cNvSpPr/>
          <p:nvPr/>
        </p:nvSpPr>
        <p:spPr>
          <a:xfrm>
            <a:off x="7258798" y="4237852"/>
            <a:ext cx="545342" cy="300082"/>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44" name="Rectangle 43"/>
          <p:cNvSpPr/>
          <p:nvPr/>
        </p:nvSpPr>
        <p:spPr>
          <a:xfrm>
            <a:off x="7125348" y="3509190"/>
            <a:ext cx="694357" cy="300082"/>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45" name="Rectangle 44"/>
          <p:cNvSpPr/>
          <p:nvPr/>
        </p:nvSpPr>
        <p:spPr>
          <a:xfrm>
            <a:off x="7130157" y="2780527"/>
            <a:ext cx="702436" cy="300082"/>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pic>
        <p:nvPicPr>
          <p:cNvPr id="47" name="Picture 46" descr="http://wwwold.ece.utep.edu/research/webfuzzy/docs/kk-thesis/kk-thesis-html/img1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508" y="3065036"/>
            <a:ext cx="3717078" cy="166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643184"/>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2"/>
          </p:nvPr>
        </p:nvSpPr>
        <p:spPr/>
        <p:txBody>
          <a:bodyPr/>
          <a:lstStyle/>
          <a:p>
            <a:fld id="{D0000DCA-2177-4C5C-89EA-59EF7175DB0D}" type="slidenum">
              <a:rPr lang="en-US" altLang="en-US" smtClean="0"/>
              <a:pPr/>
              <a:t>14</a:t>
            </a:fld>
            <a:endParaRPr lang="en-US" altLang="en-US"/>
          </a:p>
        </p:txBody>
      </p:sp>
      <p:sp>
        <p:nvSpPr>
          <p:cNvPr id="2" name="Title 1"/>
          <p:cNvSpPr>
            <a:spLocks noGrp="1"/>
          </p:cNvSpPr>
          <p:nvPr>
            <p:ph type="title"/>
          </p:nvPr>
        </p:nvSpPr>
        <p:spPr/>
        <p:txBody>
          <a:bodyPr/>
          <a:lstStyle/>
          <a:p>
            <a:r>
              <a:rPr lang="en-US" altLang="en-US" dirty="0"/>
              <a:t>Logistic Neuron / Sigmoid Activation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altLang="en-US" dirty="0"/>
                  <a:t>Neuron is modeled by a unit  </a:t>
                </a:r>
                <a14:m>
                  <m:oMath xmlns:m="http://schemas.openxmlformats.org/officeDocument/2006/math">
                    <m:r>
                      <a:rPr lang="en-US" altLang="en-US" i="1">
                        <a:latin typeface="Cambria Math"/>
                      </a:rPr>
                      <m:t>𝑗</m:t>
                    </m:r>
                  </m:oMath>
                </a14:m>
                <a:r>
                  <a:rPr lang="en-US" altLang="en-US" dirty="0"/>
                  <a:t>  connected by weighted links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a:rPr>
                          <m:t>𝑤</m:t>
                        </m:r>
                      </m:e>
                      <m:sub>
                        <m:r>
                          <a:rPr lang="en-US" altLang="en-US" b="0" i="1" smtClean="0">
                            <a:latin typeface="Cambria Math"/>
                          </a:rPr>
                          <m:t>𝑖𝑗</m:t>
                        </m:r>
                      </m:sub>
                    </m:sSub>
                  </m:oMath>
                </a14:m>
                <a:r>
                  <a:rPr lang="en-US" altLang="en-US" dirty="0"/>
                  <a:t> to other units </a:t>
                </a:r>
                <a14:m>
                  <m:oMath xmlns:m="http://schemas.openxmlformats.org/officeDocument/2006/math">
                    <m:r>
                      <a:rPr lang="en-US" altLang="en-US" i="1">
                        <a:latin typeface="Cambria Math"/>
                      </a:rPr>
                      <m:t>𝑖</m:t>
                    </m:r>
                  </m:oMath>
                </a14:m>
                <a:r>
                  <a:rPr lang="en-US" altLang="en-US" dirty="0"/>
                  <a:t>. </a:t>
                </a:r>
              </a:p>
              <a:p>
                <a:endParaRPr lang="en-US" altLang="en-US" dirty="0"/>
              </a:p>
              <a:p>
                <a:endParaRPr lang="en-US" altLang="en-US" dirty="0"/>
              </a:p>
              <a:p>
                <a:endParaRPr lang="en-US" altLang="en-US" dirty="0"/>
              </a:p>
              <a:p>
                <a:endParaRPr lang="en-US" altLang="en-US" dirty="0"/>
              </a:p>
              <a:p>
                <a:endParaRPr lang="en-US" altLang="en-US" dirty="0"/>
              </a:p>
              <a:p>
                <a:pPr lvl="1"/>
                <a:r>
                  <a:rPr lang="en-US" altLang="en-US" dirty="0"/>
                  <a:t>Use a non-linear, differentiable output function such as the sigmoid or logistic function</a:t>
                </a:r>
              </a:p>
              <a:p>
                <a:pPr lvl="1"/>
                <a:r>
                  <a:rPr lang="en-US" altLang="en-US" dirty="0"/>
                  <a:t>Net input to a unit is defined as: </a:t>
                </a:r>
              </a:p>
              <a:p>
                <a:pPr lvl="1"/>
                <a:endParaRPr lang="en-US" altLang="en-US" dirty="0"/>
              </a:p>
              <a:p>
                <a:pPr lvl="1"/>
                <a:r>
                  <a:rPr lang="en-US" altLang="en-US" dirty="0"/>
                  <a:t>Output of a unit is defined as: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67" t="-2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4291852" y="3454789"/>
                <a:ext cx="1724638" cy="379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25" i="1" smtClean="0">
                              <a:latin typeface="Cambria Math" panose="02040503050406030204" pitchFamily="18" charset="0"/>
                            </a:rPr>
                          </m:ctrlPr>
                        </m:sSubPr>
                        <m:e>
                          <m:r>
                            <m:rPr>
                              <m:sty m:val="p"/>
                            </m:rPr>
                            <a:rPr lang="en-US" sz="1725">
                              <a:latin typeface="Cambria Math"/>
                            </a:rPr>
                            <m:t>net</m:t>
                          </m:r>
                        </m:e>
                        <m:sub>
                          <m:r>
                            <a:rPr lang="en-US" sz="1725" i="1">
                              <a:latin typeface="Cambria Math"/>
                            </a:rPr>
                            <m:t>𝑗</m:t>
                          </m:r>
                        </m:sub>
                      </m:sSub>
                      <m:r>
                        <a:rPr lang="en-US" sz="1725" i="1">
                          <a:latin typeface="Cambria Math"/>
                        </a:rPr>
                        <m:t>=∑</m:t>
                      </m:r>
                      <m:sSub>
                        <m:sSubPr>
                          <m:ctrlPr>
                            <a:rPr lang="en-US" sz="1725" i="1">
                              <a:latin typeface="Cambria Math" panose="02040503050406030204" pitchFamily="18" charset="0"/>
                            </a:rPr>
                          </m:ctrlPr>
                        </m:sSubPr>
                        <m:e>
                          <m:r>
                            <a:rPr lang="en-US" sz="1725" b="0" i="1">
                              <a:latin typeface="Cambria Math"/>
                            </a:rPr>
                            <m:t>𝑤</m:t>
                          </m:r>
                        </m:e>
                        <m:sub>
                          <m:r>
                            <a:rPr lang="en-US" sz="1725" i="1">
                              <a:latin typeface="Cambria Math"/>
                            </a:rPr>
                            <m:t>𝑖𝑗</m:t>
                          </m:r>
                        </m:sub>
                      </m:sSub>
                      <m:r>
                        <a:rPr lang="en-US" sz="1725" b="0" i="1" smtClean="0">
                          <a:latin typeface="Cambria Math" panose="02040503050406030204" pitchFamily="18" charset="0"/>
                        </a:rPr>
                        <m:t>⋅</m:t>
                      </m:r>
                      <m:sSub>
                        <m:sSubPr>
                          <m:ctrlPr>
                            <a:rPr lang="en-US" sz="1725" i="1">
                              <a:latin typeface="Cambria Math" panose="02040503050406030204" pitchFamily="18" charset="0"/>
                            </a:rPr>
                          </m:ctrlPr>
                        </m:sSubPr>
                        <m:e>
                          <m:r>
                            <a:rPr lang="en-US" sz="1725" b="0" i="1">
                              <a:latin typeface="Cambria Math"/>
                            </a:rPr>
                            <m:t>𝑥</m:t>
                          </m:r>
                        </m:e>
                        <m:sub>
                          <m:r>
                            <a:rPr lang="en-US" sz="1725" i="1">
                              <a:latin typeface="Cambria Math"/>
                            </a:rPr>
                            <m:t>𝑖</m:t>
                          </m:r>
                        </m:sub>
                      </m:sSub>
                    </m:oMath>
                  </m:oMathPara>
                </a14:m>
                <a:endParaRPr lang="en-US" sz="1725" dirty="0"/>
              </a:p>
            </p:txBody>
          </p:sp>
        </mc:Choice>
        <mc:Fallback xmlns="">
          <p:sp>
            <p:nvSpPr>
              <p:cNvPr id="4" name="Rectangle 3"/>
              <p:cNvSpPr>
                <a:spLocks noRot="1" noChangeAspect="1" noMove="1" noResize="1" noEditPoints="1" noAdjustHandles="1" noChangeArrowheads="1" noChangeShapeType="1" noTextEdit="1"/>
              </p:cNvSpPr>
              <p:nvPr/>
            </p:nvSpPr>
            <p:spPr>
              <a:xfrm>
                <a:off x="4291852" y="3454789"/>
                <a:ext cx="1724638" cy="379206"/>
              </a:xfrm>
              <a:prstGeom prst="rect">
                <a:avLst/>
              </a:prstGeom>
              <a:blipFill>
                <a:blip r:embed="rId5"/>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4216949" y="3870185"/>
                <a:ext cx="3887796" cy="686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25" i="1" smtClean="0">
                              <a:latin typeface="Cambria Math" panose="02040503050406030204" pitchFamily="18" charset="0"/>
                            </a:rPr>
                          </m:ctrlPr>
                        </m:sSubPr>
                        <m:e>
                          <m:r>
                            <a:rPr lang="en-US" sz="1725" i="1">
                              <a:latin typeface="Cambria Math"/>
                            </a:rPr>
                            <m:t>𝑜</m:t>
                          </m:r>
                        </m:e>
                        <m:sub>
                          <m:r>
                            <a:rPr lang="en-US" sz="1725" i="1">
                              <a:latin typeface="Cambria Math"/>
                            </a:rPr>
                            <m:t>𝑗</m:t>
                          </m:r>
                        </m:sub>
                      </m:sSub>
                      <m:r>
                        <a:rPr lang="en-US" sz="1725" i="1">
                          <a:latin typeface="Cambria Math"/>
                        </a:rPr>
                        <m:t>=</m:t>
                      </m:r>
                      <m:r>
                        <a:rPr lang="en-US" sz="1725" b="0" i="1" smtClean="0">
                          <a:latin typeface="Cambria Math" panose="02040503050406030204" pitchFamily="18" charset="0"/>
                        </a:rPr>
                        <m:t>𝜎</m:t>
                      </m:r>
                      <m:d>
                        <m:dPr>
                          <m:ctrlPr>
                            <a:rPr lang="en-US" sz="1725" b="0" i="1" smtClean="0">
                              <a:latin typeface="Cambria Math" panose="02040503050406030204" pitchFamily="18" charset="0"/>
                            </a:rPr>
                          </m:ctrlPr>
                        </m:dPr>
                        <m:e>
                          <m:r>
                            <a:rPr lang="en-US" sz="1725" b="0" i="1" smtClean="0">
                              <a:latin typeface="Cambria Math" panose="02040503050406030204" pitchFamily="18" charset="0"/>
                            </a:rPr>
                            <m:t>𝑛𝑒</m:t>
                          </m:r>
                          <m:sSub>
                            <m:sSubPr>
                              <m:ctrlPr>
                                <a:rPr lang="en-US" sz="1725" b="0" i="1" smtClean="0">
                                  <a:latin typeface="Cambria Math" panose="02040503050406030204" pitchFamily="18" charset="0"/>
                                </a:rPr>
                              </m:ctrlPr>
                            </m:sSubPr>
                            <m:e>
                              <m:r>
                                <a:rPr lang="en-US" sz="1725" b="0" i="1" smtClean="0">
                                  <a:latin typeface="Cambria Math" panose="02040503050406030204" pitchFamily="18" charset="0"/>
                                </a:rPr>
                                <m:t>𝑡</m:t>
                              </m:r>
                            </m:e>
                            <m:sub>
                              <m:r>
                                <a:rPr lang="en-US" sz="1725" b="0" i="1" smtClean="0">
                                  <a:latin typeface="Cambria Math" panose="02040503050406030204" pitchFamily="18" charset="0"/>
                                </a:rPr>
                                <m:t>𝑗</m:t>
                              </m:r>
                            </m:sub>
                          </m:sSub>
                        </m:e>
                      </m:d>
                      <m:r>
                        <a:rPr lang="en-US" sz="1725" b="0" i="1" smtClean="0">
                          <a:latin typeface="Cambria Math" panose="02040503050406030204" pitchFamily="18" charset="0"/>
                        </a:rPr>
                        <m:t>=</m:t>
                      </m:r>
                      <m:f>
                        <m:fPr>
                          <m:ctrlPr>
                            <a:rPr lang="en-US" sz="1725" i="1">
                              <a:latin typeface="Cambria Math" panose="02040503050406030204" pitchFamily="18" charset="0"/>
                            </a:rPr>
                          </m:ctrlPr>
                        </m:fPr>
                        <m:num>
                          <m:r>
                            <a:rPr lang="en-US" sz="1725" i="1">
                              <a:latin typeface="Cambria Math"/>
                            </a:rPr>
                            <m:t>1</m:t>
                          </m:r>
                        </m:num>
                        <m:den>
                          <m:r>
                            <a:rPr lang="en-US" sz="1725" i="1">
                              <a:latin typeface="Cambria Math"/>
                            </a:rPr>
                            <m:t>1+</m:t>
                          </m:r>
                          <m:r>
                            <m:rPr>
                              <m:sty m:val="p"/>
                            </m:rPr>
                            <a:rPr lang="en-US" sz="1725" i="1">
                              <a:latin typeface="Cambria Math"/>
                            </a:rPr>
                            <m:t>exp</m:t>
                          </m:r>
                          <m:d>
                            <m:dPr>
                              <m:ctrlPr>
                                <a:rPr lang="en-US" sz="1725" i="1">
                                  <a:latin typeface="Cambria Math" panose="02040503050406030204" pitchFamily="18" charset="0"/>
                                </a:rPr>
                              </m:ctrlPr>
                            </m:dPr>
                            <m:e>
                              <m:r>
                                <a:rPr lang="en-US" sz="1725" i="1">
                                  <a:latin typeface="Cambria Math"/>
                                </a:rPr>
                                <m:t>−</m:t>
                              </m:r>
                              <m:r>
                                <a:rPr lang="en-US" sz="1725" b="0" i="1" smtClean="0">
                                  <a:latin typeface="Cambria Math" panose="02040503050406030204" pitchFamily="18" charset="0"/>
                                </a:rPr>
                                <m:t> </m:t>
                              </m:r>
                              <m:sSub>
                                <m:sSubPr>
                                  <m:ctrlPr>
                                    <a:rPr lang="en-US" sz="1725" i="1">
                                      <a:latin typeface="Cambria Math" panose="02040503050406030204" pitchFamily="18" charset="0"/>
                                    </a:rPr>
                                  </m:ctrlPr>
                                </m:sSubPr>
                                <m:e>
                                  <m:r>
                                    <a:rPr lang="en-US" sz="1725" b="0" i="0" smtClean="0">
                                      <a:latin typeface="Cambria Math" panose="02040503050406030204" pitchFamily="18" charset="0"/>
                                    </a:rPr>
                                    <m:t>(</m:t>
                                  </m:r>
                                  <m:r>
                                    <m:rPr>
                                      <m:sty m:val="p"/>
                                    </m:rPr>
                                    <a:rPr lang="en-US" sz="1725">
                                      <a:latin typeface="Cambria Math"/>
                                    </a:rPr>
                                    <m:t>net</m:t>
                                  </m:r>
                                </m:e>
                                <m:sub>
                                  <m:r>
                                    <a:rPr lang="en-US" sz="1725" i="1">
                                      <a:latin typeface="Cambria Math"/>
                                    </a:rPr>
                                    <m:t>𝑗</m:t>
                                  </m:r>
                                </m:sub>
                              </m:sSub>
                              <m:r>
                                <a:rPr lang="en-US" sz="1725" b="0" i="1" smtClean="0">
                                  <a:latin typeface="Cambria Math" panose="02040503050406030204" pitchFamily="18" charset="0"/>
                                </a:rPr>
                                <m:t>−</m:t>
                              </m:r>
                              <m:sSub>
                                <m:sSubPr>
                                  <m:ctrlPr>
                                    <a:rPr lang="en-US" sz="1725" i="1">
                                      <a:latin typeface="Cambria Math" panose="02040503050406030204" pitchFamily="18" charset="0"/>
                                    </a:rPr>
                                  </m:ctrlPr>
                                </m:sSubPr>
                                <m:e>
                                  <m:r>
                                    <a:rPr lang="en-US" sz="1725" i="1">
                                      <a:latin typeface="Cambria Math"/>
                                    </a:rPr>
                                    <m:t>𝑇</m:t>
                                  </m:r>
                                </m:e>
                                <m:sub>
                                  <m:r>
                                    <a:rPr lang="en-US" sz="1725" i="1">
                                      <a:latin typeface="Cambria Math"/>
                                    </a:rPr>
                                    <m:t>𝑗</m:t>
                                  </m:r>
                                </m:sub>
                              </m:sSub>
                              <m:r>
                                <a:rPr lang="en-US" sz="1725" b="0" i="1" smtClean="0">
                                  <a:latin typeface="Cambria Math" panose="02040503050406030204" pitchFamily="18" charset="0"/>
                                </a:rPr>
                                <m:t>)</m:t>
                              </m:r>
                            </m:e>
                          </m:d>
                        </m:den>
                      </m:f>
                    </m:oMath>
                  </m:oMathPara>
                </a14:m>
                <a:endParaRPr lang="en-US" sz="1725" dirty="0"/>
              </a:p>
            </p:txBody>
          </p:sp>
        </mc:Choice>
        <mc:Fallback xmlns="">
          <p:sp>
            <p:nvSpPr>
              <p:cNvPr id="47" name="Rectangle 46"/>
              <p:cNvSpPr>
                <a:spLocks noRot="1" noChangeAspect="1" noMove="1" noResize="1" noEditPoints="1" noAdjustHandles="1" noChangeArrowheads="1" noChangeShapeType="1" noTextEdit="1"/>
              </p:cNvSpPr>
              <p:nvPr/>
            </p:nvSpPr>
            <p:spPr>
              <a:xfrm>
                <a:off x="4216949" y="3870185"/>
                <a:ext cx="3887796" cy="686791"/>
              </a:xfrm>
              <a:prstGeom prst="rect">
                <a:avLst/>
              </a:prstGeom>
              <a:blipFill>
                <a:blip r:embed="rId6"/>
                <a:stretch>
                  <a:fillRect b="-1818"/>
                </a:stretch>
              </a:blipFill>
            </p:spPr>
            <p:txBody>
              <a:bodyPr/>
              <a:lstStyle/>
              <a:p>
                <a:r>
                  <a:rPr lang="en-US">
                    <a:noFill/>
                  </a:rPr>
                  <a:t> </a:t>
                </a:r>
              </a:p>
            </p:txBody>
          </p:sp>
        </mc:Fallback>
      </mc:AlternateContent>
      <p:grpSp>
        <p:nvGrpSpPr>
          <p:cNvPr id="14" name="Group 13"/>
          <p:cNvGrpSpPr/>
          <p:nvPr/>
        </p:nvGrpSpPr>
        <p:grpSpPr>
          <a:xfrm>
            <a:off x="2548890" y="1643956"/>
            <a:ext cx="5104287" cy="1408078"/>
            <a:chOff x="1874520" y="2199640"/>
            <a:chExt cx="6805716" cy="1877437"/>
          </a:xfrm>
        </p:grpSpPr>
        <p:sp>
          <p:nvSpPr>
            <p:cNvPr id="454661" name="Oval 5"/>
            <p:cNvSpPr>
              <a:spLocks noChangeArrowheads="1"/>
            </p:cNvSpPr>
            <p:nvPr/>
          </p:nvSpPr>
          <p:spPr bwMode="auto">
            <a:xfrm>
              <a:off x="3533058" y="3130971"/>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2" name="Oval 6"/>
            <p:cNvSpPr>
              <a:spLocks noChangeArrowheads="1"/>
            </p:cNvSpPr>
            <p:nvPr/>
          </p:nvSpPr>
          <p:spPr bwMode="auto">
            <a:xfrm>
              <a:off x="2395559" y="2432794"/>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3" name="Oval 7"/>
            <p:cNvSpPr>
              <a:spLocks noChangeArrowheads="1"/>
            </p:cNvSpPr>
            <p:nvPr/>
          </p:nvSpPr>
          <p:spPr bwMode="auto">
            <a:xfrm>
              <a:off x="2395559" y="2712065"/>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4" name="Oval 8"/>
            <p:cNvSpPr>
              <a:spLocks noChangeArrowheads="1"/>
            </p:cNvSpPr>
            <p:nvPr/>
          </p:nvSpPr>
          <p:spPr bwMode="auto">
            <a:xfrm>
              <a:off x="2395559" y="2991335"/>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5" name="Oval 9"/>
            <p:cNvSpPr>
              <a:spLocks noChangeArrowheads="1"/>
            </p:cNvSpPr>
            <p:nvPr/>
          </p:nvSpPr>
          <p:spPr bwMode="auto">
            <a:xfrm>
              <a:off x="2395559" y="3270606"/>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6" name="Oval 10"/>
            <p:cNvSpPr>
              <a:spLocks noChangeArrowheads="1"/>
            </p:cNvSpPr>
            <p:nvPr/>
          </p:nvSpPr>
          <p:spPr bwMode="auto">
            <a:xfrm>
              <a:off x="2395559" y="3549877"/>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7" name="Oval 11"/>
            <p:cNvSpPr>
              <a:spLocks noChangeArrowheads="1"/>
            </p:cNvSpPr>
            <p:nvPr/>
          </p:nvSpPr>
          <p:spPr bwMode="auto">
            <a:xfrm>
              <a:off x="2395559" y="3829147"/>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350">
                <a:effectLst>
                  <a:outerShdw blurRad="38100" dist="38100" dir="2700000" algn="tl">
                    <a:srgbClr val="FFFFFF"/>
                  </a:outerShdw>
                </a:effectLst>
              </a:endParaRPr>
            </a:p>
          </p:txBody>
        </p:sp>
        <p:cxnSp>
          <p:nvCxnSpPr>
            <p:cNvPr id="454668" name="AutoShape 12"/>
            <p:cNvCxnSpPr>
              <a:cxnSpLocks noChangeShapeType="1"/>
              <a:stCxn id="454662" idx="5"/>
              <a:endCxn id="454661" idx="1"/>
            </p:cNvCxnSpPr>
            <p:nvPr/>
          </p:nvCxnSpPr>
          <p:spPr bwMode="auto">
            <a:xfrm>
              <a:off x="2456286" y="2505521"/>
              <a:ext cx="1087140" cy="622541"/>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69" name="AutoShape 13"/>
            <p:cNvCxnSpPr>
              <a:cxnSpLocks noChangeShapeType="1"/>
              <a:stCxn id="454661" idx="2"/>
              <a:endCxn id="454663" idx="6"/>
            </p:cNvCxnSpPr>
            <p:nvPr/>
          </p:nvCxnSpPr>
          <p:spPr bwMode="auto">
            <a:xfrm flipH="1" flipV="1">
              <a:off x="2479983" y="2746974"/>
              <a:ext cx="1039745" cy="41890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0" name="AutoShape 14"/>
            <p:cNvCxnSpPr>
              <a:cxnSpLocks noChangeShapeType="1"/>
              <a:stCxn id="454664" idx="6"/>
              <a:endCxn id="454661" idx="2"/>
            </p:cNvCxnSpPr>
            <p:nvPr/>
          </p:nvCxnSpPr>
          <p:spPr bwMode="auto">
            <a:xfrm>
              <a:off x="2479983" y="3026244"/>
              <a:ext cx="1039745" cy="13963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1" name="AutoShape 15"/>
            <p:cNvCxnSpPr>
              <a:cxnSpLocks noChangeShapeType="1"/>
              <a:stCxn id="454665" idx="6"/>
              <a:endCxn id="454661" idx="2"/>
            </p:cNvCxnSpPr>
            <p:nvPr/>
          </p:nvCxnSpPr>
          <p:spPr bwMode="auto">
            <a:xfrm flipV="1">
              <a:off x="2479983" y="3165879"/>
              <a:ext cx="1039745" cy="13963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2" name="AutoShape 16"/>
            <p:cNvCxnSpPr>
              <a:cxnSpLocks noChangeShapeType="1"/>
              <a:stCxn id="454666" idx="6"/>
              <a:endCxn id="454661" idx="2"/>
            </p:cNvCxnSpPr>
            <p:nvPr/>
          </p:nvCxnSpPr>
          <p:spPr bwMode="auto">
            <a:xfrm flipV="1">
              <a:off x="2479983" y="3165879"/>
              <a:ext cx="1039745" cy="41890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3" name="AutoShape 17"/>
            <p:cNvCxnSpPr>
              <a:cxnSpLocks noChangeShapeType="1"/>
              <a:endCxn id="454661" idx="3"/>
            </p:cNvCxnSpPr>
            <p:nvPr/>
          </p:nvCxnSpPr>
          <p:spPr bwMode="auto">
            <a:xfrm flipV="1">
              <a:off x="2466653" y="3203697"/>
              <a:ext cx="1076773" cy="69817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graphicFrame>
              <p:nvGraphicFramePr>
                <p:cNvPr id="454683" name="Object 27"/>
                <p:cNvGraphicFramePr>
                  <a:graphicFrameLocks noChangeAspect="1"/>
                </p:cNvGraphicFramePr>
                <p:nvPr/>
              </p:nvGraphicFramePr>
              <p:xfrm>
                <a:off x="3604151" y="2880791"/>
                <a:ext cx="823501" cy="555632"/>
              </p:xfrm>
              <a:graphic>
                <a:graphicData uri="http://schemas.openxmlformats.org/presentationml/2006/ole">
                  <mc:AlternateContent>
                    <mc:Choice xmlns:v="urn:schemas-microsoft-com:vml" Requires="v">
                      <p:oleObj spid="_x0000_s2228" name="Equation" r:id="rId7" imgW="368280" imgH="253800" progId="Equation.3">
                        <p:embed/>
                      </p:oleObj>
                    </mc:Choice>
                    <mc:Fallback>
                      <p:oleObj name="Equation" r:id="rId7" imgW="368280" imgH="253800" progId="Equation.3">
                        <p:embed/>
                        <p:pic>
                          <p:nvPicPr>
                            <p:cNvPr id="454683" name="Object 27"/>
                            <p:cNvPicPr>
                              <a:picLocks noChangeAspect="1" noChangeArrowheads="1"/>
                            </p:cNvPicPr>
                            <p:nvPr/>
                          </p:nvPicPr>
                          <p:blipFill>
                            <a:blip r:embed="rId8">
                              <a:extLst>
                                <a:ext uri="{28A0092B-C50C-407E-A947-70E740481C1C}">
                                  <a14:useLocalDpi val="0"/>
                                </a:ext>
                              </a:extLst>
                            </a:blip>
                            <a:srcRect/>
                            <a:stretch>
                              <a:fillRect/>
                            </a:stretch>
                          </p:blipFill>
                          <p:spPr bwMode="auto">
                            <a:xfrm>
                              <a:off x="3604151" y="2880791"/>
                              <a:ext cx="823501" cy="55563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454683" name="Object 27"/>
                <p:cNvGraphicFramePr>
                  <a:graphicFrameLocks noChangeAspect="1"/>
                </p:cNvGraphicFramePr>
                <p:nvPr>
                  <p:extLst>
                    <p:ext uri="{D42A27DB-BD31-4B8C-83A1-F6EECF244321}">
                      <p14:modId xmlns:p14="http://schemas.microsoft.com/office/powerpoint/2010/main" val="3923246691"/>
                    </p:ext>
                  </p:extLst>
                </p:nvPr>
              </p:nvGraphicFramePr>
              <p:xfrm>
                <a:off x="3604151" y="2880791"/>
                <a:ext cx="823501" cy="555632"/>
              </p:xfrm>
              <a:graphic>
                <a:graphicData uri="http://schemas.openxmlformats.org/presentationml/2006/ole">
                  <mc:AlternateContent>
                    <mc:Choice xmlns:v="urn:schemas-microsoft-com:vml" Requires="v">
                      <p:oleObj spid="_x0000_s54770" name="Equation" r:id="rId9" imgW="368280" imgH="253800" progId="Equation.3">
                        <p:embed/>
                      </p:oleObj>
                    </mc:Choice>
                    <mc:Fallback>
                      <p:oleObj name="Equation" r:id="rId9" imgW="368280" imgH="25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4151" y="2880791"/>
                              <a:ext cx="823501" cy="555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454684" name="Oval 28"/>
            <p:cNvSpPr>
              <a:spLocks noChangeArrowheads="1"/>
            </p:cNvSpPr>
            <p:nvPr/>
          </p:nvSpPr>
          <p:spPr bwMode="auto">
            <a:xfrm>
              <a:off x="3604151" y="2851700"/>
              <a:ext cx="782030" cy="69817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92" name="Line 36"/>
            <p:cNvSpPr>
              <a:spLocks noChangeShapeType="1"/>
            </p:cNvSpPr>
            <p:nvPr/>
          </p:nvSpPr>
          <p:spPr bwMode="auto">
            <a:xfrm>
              <a:off x="5594115" y="2712065"/>
              <a:ext cx="142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6" name="Rectangle 5"/>
                <p:cNvSpPr/>
                <p:nvPr/>
              </p:nvSpPr>
              <p:spPr>
                <a:xfrm>
                  <a:off x="8110079" y="2933871"/>
                  <a:ext cx="570157" cy="5056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25" i="1">
                                <a:latin typeface="Cambria Math" panose="02040503050406030204" pitchFamily="18" charset="0"/>
                              </a:rPr>
                            </m:ctrlPr>
                          </m:sSubPr>
                          <m:e>
                            <m:r>
                              <a:rPr lang="en-US" sz="1725" i="1">
                                <a:latin typeface="Cambria Math"/>
                              </a:rPr>
                              <m:t>𝑜</m:t>
                            </m:r>
                          </m:e>
                          <m:sub>
                            <m:r>
                              <a:rPr lang="en-US" sz="1725" i="1">
                                <a:latin typeface="Cambria Math"/>
                              </a:rPr>
                              <m:t>𝑗</m:t>
                            </m:r>
                          </m:sub>
                        </m:sSub>
                      </m:oMath>
                    </m:oMathPara>
                  </a14:m>
                  <a:endParaRPr lang="en-US" sz="1725" dirty="0"/>
                </a:p>
              </p:txBody>
            </p:sp>
          </mc:Choice>
          <mc:Fallback xmlns="">
            <p:sp>
              <p:nvSpPr>
                <p:cNvPr id="6" name="Rectangle 5"/>
                <p:cNvSpPr>
                  <a:spLocks noRot="1" noChangeAspect="1" noMove="1" noResize="1" noEditPoints="1" noAdjustHandles="1" noChangeArrowheads="1" noChangeShapeType="1" noTextEdit="1"/>
                </p:cNvSpPr>
                <p:nvPr/>
              </p:nvSpPr>
              <p:spPr>
                <a:xfrm>
                  <a:off x="8110079" y="2933871"/>
                  <a:ext cx="570157" cy="505608"/>
                </a:xfrm>
                <a:prstGeom prst="rect">
                  <a:avLst/>
                </a:prstGeom>
                <a:blipFill>
                  <a:blip r:embed="rId11"/>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874520" y="2199640"/>
                  <a:ext cx="609600" cy="18774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1</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2</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3</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4</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5</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6</m:t>
                            </m:r>
                          </m:sub>
                        </m:sSub>
                      </m:oMath>
                    </m:oMathPara>
                  </a14:m>
                  <a:endParaRPr lang="en-US" sz="1425" dirty="0"/>
                </a:p>
              </p:txBody>
            </p:sp>
          </mc:Choice>
          <mc:Fallback xmlns="">
            <p:sp>
              <p:nvSpPr>
                <p:cNvPr id="7" name="Rectangle 6"/>
                <p:cNvSpPr>
                  <a:spLocks noRot="1" noChangeAspect="1" noMove="1" noResize="1" noEditPoints="1" noAdjustHandles="1" noChangeArrowheads="1" noChangeShapeType="1" noTextEdit="1"/>
                </p:cNvSpPr>
                <p:nvPr/>
              </p:nvSpPr>
              <p:spPr>
                <a:xfrm>
                  <a:off x="1874520" y="2199640"/>
                  <a:ext cx="609600" cy="1877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406875" y="2539539"/>
                  <a:ext cx="532967" cy="455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charset="0"/>
                              </a:rPr>
                              <m:t>𝑗</m:t>
                            </m:r>
                          </m:sub>
                        </m:sSub>
                      </m:oMath>
                    </m:oMathPara>
                  </a14:m>
                  <a:endParaRPr lang="en-US" sz="1500" dirty="0"/>
                </a:p>
              </p:txBody>
            </p:sp>
          </mc:Choice>
          <mc:Fallback xmlns="">
            <p:sp>
              <p:nvSpPr>
                <p:cNvPr id="8" name="Rectangle 7"/>
                <p:cNvSpPr>
                  <a:spLocks noRot="1" noChangeAspect="1" noMove="1" noResize="1" noEditPoints="1" noAdjustHandles="1" noChangeArrowheads="1" noChangeShapeType="1" noTextEdit="1"/>
                </p:cNvSpPr>
                <p:nvPr/>
              </p:nvSpPr>
              <p:spPr>
                <a:xfrm>
                  <a:off x="3406875" y="2539539"/>
                  <a:ext cx="532967" cy="455596"/>
                </a:xfrm>
                <a:prstGeom prst="rect">
                  <a:avLst/>
                </a:prstGeom>
                <a:blipFill>
                  <a:blip r:embed="rId13"/>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00699" y="2370403"/>
                  <a:ext cx="727549" cy="455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b="0" i="1">
                                <a:latin typeface="Cambria Math"/>
                              </a:rPr>
                              <m:t>𝑤</m:t>
                            </m:r>
                          </m:e>
                          <m:sub>
                            <m:r>
                              <a:rPr lang="en-US" sz="1500" i="1">
                                <a:latin typeface="Cambria Math"/>
                              </a:rPr>
                              <m:t>1</m:t>
                            </m:r>
                            <m:r>
                              <a:rPr lang="en-US" sz="1500" i="1">
                                <a:latin typeface="Cambria Math" charset="0"/>
                              </a:rPr>
                              <m:t>𝑗</m:t>
                            </m:r>
                          </m:sub>
                        </m:sSub>
                      </m:oMath>
                    </m:oMathPara>
                  </a14:m>
                  <a:endParaRPr lang="en-US" sz="1500" dirty="0"/>
                </a:p>
              </p:txBody>
            </p:sp>
          </mc:Choice>
          <mc:Fallback xmlns="">
            <p:sp>
              <p:nvSpPr>
                <p:cNvPr id="9" name="Rectangle 8"/>
                <p:cNvSpPr>
                  <a:spLocks noRot="1" noChangeAspect="1" noMove="1" noResize="1" noEditPoints="1" noAdjustHandles="1" noChangeArrowheads="1" noChangeShapeType="1" noTextEdit="1"/>
                </p:cNvSpPr>
                <p:nvPr/>
              </p:nvSpPr>
              <p:spPr>
                <a:xfrm>
                  <a:off x="2700699" y="2370403"/>
                  <a:ext cx="727549" cy="455596"/>
                </a:xfrm>
                <a:prstGeom prst="rect">
                  <a:avLst/>
                </a:prstGeom>
                <a:blipFill>
                  <a:blip r:embed="rId14"/>
                  <a:stretch>
                    <a:fillRect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2721019" y="3535680"/>
                  <a:ext cx="733535" cy="455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b="0" i="1">
                                <a:latin typeface="Cambria Math"/>
                              </a:rPr>
                              <m:t>𝑤</m:t>
                            </m:r>
                          </m:e>
                          <m:sub>
                            <m:r>
                              <a:rPr lang="en-US" sz="1500" i="1">
                                <a:latin typeface="Cambria Math"/>
                              </a:rPr>
                              <m:t>6</m:t>
                            </m:r>
                            <m:r>
                              <a:rPr lang="en-US" sz="1500" i="1">
                                <a:latin typeface="Cambria Math" charset="0"/>
                              </a:rPr>
                              <m:t>𝑗</m:t>
                            </m:r>
                          </m:sub>
                        </m:sSub>
                      </m:oMath>
                    </m:oMathPara>
                  </a14:m>
                  <a:endParaRPr lang="en-US" sz="1500" dirty="0"/>
                </a:p>
              </p:txBody>
            </p:sp>
          </mc:Choice>
          <mc:Fallback xmlns="">
            <p:sp>
              <p:nvSpPr>
                <p:cNvPr id="53" name="Rectangle 52"/>
                <p:cNvSpPr>
                  <a:spLocks noRot="1" noChangeAspect="1" noMove="1" noResize="1" noEditPoints="1" noAdjustHandles="1" noChangeArrowheads="1" noChangeShapeType="1" noTextEdit="1"/>
                </p:cNvSpPr>
                <p:nvPr/>
              </p:nvSpPr>
              <p:spPr>
                <a:xfrm>
                  <a:off x="2721019" y="3535680"/>
                  <a:ext cx="733535" cy="455596"/>
                </a:xfrm>
                <a:prstGeom prst="rect">
                  <a:avLst/>
                </a:prstGeom>
                <a:blipFill>
                  <a:blip r:embed="rId15"/>
                  <a:stretch>
                    <a:fillRect b="-3571"/>
                  </a:stretch>
                </a:blipFill>
              </p:spPr>
              <p:txBody>
                <a:bodyPr/>
                <a:lstStyle/>
                <a:p>
                  <a:r>
                    <a:rPr lang="en-US">
                      <a:noFill/>
                    </a:rPr>
                    <a:t> </a:t>
                  </a:r>
                </a:p>
              </p:txBody>
            </p:sp>
          </mc:Fallback>
        </mc:AlternateContent>
        <p:sp>
          <p:nvSpPr>
            <p:cNvPr id="10" name="Right Arrow 9"/>
            <p:cNvSpPr/>
            <p:nvPr/>
          </p:nvSpPr>
          <p:spPr>
            <a:xfrm>
              <a:off x="4495800" y="2999283"/>
              <a:ext cx="533400" cy="383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55" name="Right Arrow 54"/>
            <p:cNvSpPr/>
            <p:nvPr/>
          </p:nvSpPr>
          <p:spPr>
            <a:xfrm>
              <a:off x="7620000" y="3008790"/>
              <a:ext cx="457200" cy="383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grpSp>
      <p:pic>
        <p:nvPicPr>
          <p:cNvPr id="54745" name="Picture 47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64075" y="2005009"/>
            <a:ext cx="1843928" cy="75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8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15</a:t>
            </a:fld>
            <a:endParaRPr lang="en-US" dirty="0"/>
          </a:p>
        </p:txBody>
      </p:sp>
      <p:sp>
        <p:nvSpPr>
          <p:cNvPr id="2" name="Title 1"/>
          <p:cNvSpPr>
            <a:spLocks noGrp="1"/>
          </p:cNvSpPr>
          <p:nvPr>
            <p:ph type="title"/>
          </p:nvPr>
        </p:nvSpPr>
        <p:spPr/>
        <p:txBody>
          <a:bodyPr/>
          <a:lstStyle/>
          <a:p>
            <a:r>
              <a:rPr lang="en-US"/>
              <a:t>Representational Power </a:t>
            </a:r>
            <a:endParaRPr lang="en-US" dirty="0"/>
          </a:p>
        </p:txBody>
      </p:sp>
      <p:sp>
        <p:nvSpPr>
          <p:cNvPr id="3" name="Content Placeholder 2"/>
          <p:cNvSpPr>
            <a:spLocks noGrp="1"/>
          </p:cNvSpPr>
          <p:nvPr>
            <p:ph idx="1"/>
          </p:nvPr>
        </p:nvSpPr>
        <p:spPr>
          <a:xfrm>
            <a:off x="310152" y="902369"/>
            <a:ext cx="8529048" cy="3690798"/>
          </a:xfrm>
        </p:spPr>
        <p:txBody>
          <a:bodyPr>
            <a:normAutofit fontScale="92500" lnSpcReduction="20000"/>
          </a:bodyPr>
          <a:lstStyle/>
          <a:p>
            <a:r>
              <a:rPr lang="en-US" altLang="en-US" dirty="0"/>
              <a:t>Any Boolean function can be represented by a </a:t>
            </a:r>
            <a:r>
              <a:rPr lang="en-US" altLang="en-US" dirty="0">
                <a:solidFill>
                  <a:srgbClr val="FF0000"/>
                </a:solidFill>
              </a:rPr>
              <a:t>two layer </a:t>
            </a:r>
            <a:r>
              <a:rPr lang="en-US" altLang="en-US" dirty="0"/>
              <a:t>network (simulate a two layer AND-OR network)</a:t>
            </a:r>
          </a:p>
          <a:p>
            <a:endParaRPr lang="en-US" altLang="en-US" dirty="0"/>
          </a:p>
          <a:p>
            <a:r>
              <a:rPr lang="en-US" altLang="en-US" dirty="0"/>
              <a:t>Any </a:t>
            </a:r>
            <a:r>
              <a:rPr lang="en-US" altLang="en-US" dirty="0">
                <a:solidFill>
                  <a:srgbClr val="FF0000"/>
                </a:solidFill>
              </a:rPr>
              <a:t>bounded continuous function </a:t>
            </a:r>
            <a:r>
              <a:rPr lang="en-US" altLang="en-US" dirty="0"/>
              <a:t>can be approximated with </a:t>
            </a:r>
            <a:r>
              <a:rPr lang="en-US" altLang="en-US" dirty="0">
                <a:solidFill>
                  <a:srgbClr val="FF0000"/>
                </a:solidFill>
              </a:rPr>
              <a:t>arbitrary small error </a:t>
            </a:r>
            <a:r>
              <a:rPr lang="en-US" altLang="en-US" dirty="0"/>
              <a:t>by a two layer network.</a:t>
            </a:r>
          </a:p>
          <a:p>
            <a:endParaRPr lang="en-US" altLang="en-US" dirty="0"/>
          </a:p>
          <a:p>
            <a:r>
              <a:rPr lang="en-US" altLang="en-US" dirty="0"/>
              <a:t>Sigmoid functions provide a set of </a:t>
            </a:r>
            <a:r>
              <a:rPr lang="en-US" altLang="en-US" dirty="0">
                <a:solidFill>
                  <a:srgbClr val="FF0000"/>
                </a:solidFill>
              </a:rPr>
              <a:t>basis functions </a:t>
            </a:r>
            <a:r>
              <a:rPr lang="en-US" altLang="en-US" dirty="0"/>
              <a:t>from which arbitrary function can be composed. </a:t>
            </a:r>
          </a:p>
          <a:p>
            <a:endParaRPr lang="en-US" altLang="en-US" dirty="0"/>
          </a:p>
          <a:p>
            <a:r>
              <a:rPr lang="en-US" altLang="en-US" dirty="0">
                <a:solidFill>
                  <a:srgbClr val="FF0000"/>
                </a:solidFill>
              </a:rPr>
              <a:t>Any function </a:t>
            </a:r>
            <a:r>
              <a:rPr lang="en-US" altLang="en-US" dirty="0"/>
              <a:t>can be approximated to arbitrary accuracy by a </a:t>
            </a:r>
            <a:r>
              <a:rPr lang="en-US" altLang="en-US" dirty="0">
                <a:solidFill>
                  <a:srgbClr val="FF0000"/>
                </a:solidFill>
              </a:rPr>
              <a:t>three layer</a:t>
            </a:r>
            <a:r>
              <a:rPr lang="en-US" altLang="en-US" dirty="0"/>
              <a:t> network.</a:t>
            </a:r>
          </a:p>
          <a:p>
            <a:endParaRPr lang="en-US" altLang="en-US" dirty="0"/>
          </a:p>
        </p:txBody>
      </p:sp>
    </p:spTree>
    <p:extLst>
      <p:ext uri="{BB962C8B-B14F-4D97-AF65-F5344CB8AC3E}">
        <p14:creationId xmlns:p14="http://schemas.microsoft.com/office/powerpoint/2010/main" val="544973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16</a:t>
            </a:fld>
            <a:endParaRPr lang="en-US" dirty="0"/>
          </a:p>
        </p:txBody>
      </p:sp>
      <p:sp>
        <p:nvSpPr>
          <p:cNvPr id="2" name="Title 1"/>
          <p:cNvSpPr>
            <a:spLocks noGrp="1"/>
          </p:cNvSpPr>
          <p:nvPr>
            <p:ph type="title"/>
          </p:nvPr>
        </p:nvSpPr>
        <p:spPr/>
        <p:txBody>
          <a:bodyPr/>
          <a:lstStyle/>
          <a:p>
            <a:r>
              <a:rPr lang="en-US"/>
              <a:t>Quiz Time!</a:t>
            </a:r>
            <a:endParaRPr lang="en-US" dirty="0"/>
          </a:p>
        </p:txBody>
      </p:sp>
      <p:sp>
        <p:nvSpPr>
          <p:cNvPr id="3" name="Content Placeholder 2"/>
          <p:cNvSpPr>
            <a:spLocks noGrp="1"/>
          </p:cNvSpPr>
          <p:nvPr>
            <p:ph idx="1"/>
          </p:nvPr>
        </p:nvSpPr>
        <p:spPr/>
        <p:txBody>
          <a:bodyPr/>
          <a:lstStyle/>
          <a:p>
            <a:r>
              <a:rPr lang="en-US"/>
              <a:t>Given a neural network, how can we make predictions? </a:t>
            </a:r>
          </a:p>
          <a:p>
            <a:pPr lvl="1"/>
            <a:r>
              <a:rPr lang="en-US"/>
              <a:t>Given input, calculate the output of each layer (starting from the first layer), until you get to the output.</a:t>
            </a:r>
          </a:p>
          <a:p>
            <a:r>
              <a:rPr lang="en-US"/>
              <a:t>What is required to fully specify a neural network? </a:t>
            </a:r>
          </a:p>
          <a:p>
            <a:pPr lvl="1"/>
            <a:r>
              <a:rPr lang="en-US"/>
              <a:t>The weights.</a:t>
            </a:r>
          </a:p>
          <a:p>
            <a:r>
              <a:rPr lang="en-US"/>
              <a:t>Why NN predictions can be quick? </a:t>
            </a:r>
          </a:p>
          <a:p>
            <a:pPr lvl="1"/>
            <a:r>
              <a:rPr lang="en-US"/>
              <a:t>Because many of the computations could be parallelized. </a:t>
            </a:r>
          </a:p>
          <a:p>
            <a:r>
              <a:rPr lang="en-US"/>
              <a:t>What makes a neural networks non-linear approximator? </a:t>
            </a:r>
          </a:p>
          <a:p>
            <a:pPr lvl="1"/>
            <a:r>
              <a:rPr lang="en-US"/>
              <a:t>The non-linear units. </a:t>
            </a:r>
          </a:p>
          <a:p>
            <a:pPr lvl="1"/>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414" y="2031532"/>
            <a:ext cx="1390650" cy="1675893"/>
          </a:xfrm>
          <a:prstGeom prst="rect">
            <a:avLst/>
          </a:prstGeom>
        </p:spPr>
      </p:pic>
    </p:spTree>
    <p:extLst>
      <p:ext uri="{BB962C8B-B14F-4D97-AF65-F5344CB8AC3E}">
        <p14:creationId xmlns:p14="http://schemas.microsoft.com/office/powerpoint/2010/main" val="19324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linds(horizontal)">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8229600" cy="693738"/>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r>
              <a:rPr lang="en-US" dirty="0"/>
              <a:t>       Training a Neural Net</a:t>
            </a:r>
          </a:p>
        </p:txBody>
      </p:sp>
    </p:spTree>
    <p:extLst>
      <p:ext uri="{BB962C8B-B14F-4D97-AF65-F5344CB8AC3E}">
        <p14:creationId xmlns:p14="http://schemas.microsoft.com/office/powerpoint/2010/main" val="1538652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18</a:t>
            </a:fld>
            <a:endParaRPr lang="en-US" dirty="0"/>
          </a:p>
        </p:txBody>
      </p:sp>
      <p:sp>
        <p:nvSpPr>
          <p:cNvPr id="2" name="Title 1"/>
          <p:cNvSpPr>
            <a:spLocks noGrp="1"/>
          </p:cNvSpPr>
          <p:nvPr>
            <p:ph type="title"/>
          </p:nvPr>
        </p:nvSpPr>
        <p:spPr/>
        <p:txBody>
          <a:bodyPr/>
          <a:lstStyle/>
          <a:p>
            <a:r>
              <a:rPr lang="en-US" dirty="0"/>
              <a:t>History: Learning Rules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solidFill>
                      <a:srgbClr val="0000FF"/>
                    </a:solidFill>
                  </a:rPr>
                  <a:t>Hebb (1949)</a:t>
                </a:r>
                <a:r>
                  <a:rPr lang="en-US" dirty="0"/>
                  <a:t> suggested that if two units are both active (firing) then the weights between them should increase:       </a:t>
                </a:r>
              </a:p>
              <a:p>
                <a:pPr marL="0" indent="0">
                  <a:buNone/>
                </a:pP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𝑤</m:t>
                        </m:r>
                      </m:e>
                      <m:sub>
                        <m:r>
                          <a:rPr lang="en-US" b="0" i="1" smtClean="0">
                            <a:latin typeface="Cambria Math"/>
                          </a:rPr>
                          <m:t>𝑖𝑗</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r>
                      <a:rPr lang="en-US" b="0" i="1" smtClean="0">
                        <a:latin typeface="Cambria Math"/>
                      </a:rPr>
                      <m:t>+</m:t>
                    </m:r>
                    <m:r>
                      <a:rPr lang="en-US" b="0" i="1" smtClean="0">
                        <a:solidFill>
                          <a:srgbClr val="FF0000"/>
                        </a:solidFill>
                        <a:latin typeface="Cambria Math"/>
                      </a:rPr>
                      <m:t>𝑅</m:t>
                    </m:r>
                    <m:sSub>
                      <m:sSubPr>
                        <m:ctrlPr>
                          <a:rPr lang="en-US" b="0" i="1" smtClean="0">
                            <a:latin typeface="Cambria Math" panose="02040503050406030204" pitchFamily="18" charset="0"/>
                          </a:rPr>
                        </m:ctrlPr>
                      </m:sSubPr>
                      <m:e>
                        <m:r>
                          <a:rPr lang="en-US" b="0" i="1" smtClean="0">
                            <a:latin typeface="Cambria Math"/>
                          </a:rPr>
                          <m:t>𝑜</m:t>
                        </m:r>
                      </m:e>
                      <m:sub>
                        <m:r>
                          <a:rPr lang="en-US" b="0" i="1" smtClean="0">
                            <a:latin typeface="Cambria Math"/>
                          </a:rPr>
                          <m:t>𝑖</m:t>
                        </m:r>
                      </m:sub>
                    </m:sSub>
                    <m:sSub>
                      <m:sSubPr>
                        <m:ctrlPr>
                          <a:rPr lang="en-US" b="0" i="1" smtClean="0">
                            <a:latin typeface="Cambria Math" panose="02040503050406030204" pitchFamily="18" charset="0"/>
                          </a:rPr>
                        </m:ctrlPr>
                      </m:sSubPr>
                      <m:e>
                        <m:r>
                          <a:rPr lang="en-US" b="0" i="1" smtClean="0">
                            <a:latin typeface="Cambria Math"/>
                          </a:rPr>
                          <m:t>𝑜</m:t>
                        </m:r>
                      </m:e>
                      <m:sub>
                        <m:r>
                          <a:rPr lang="en-US" b="0" i="1" smtClean="0">
                            <a:latin typeface="Cambria Math"/>
                          </a:rPr>
                          <m:t>𝑗</m:t>
                        </m:r>
                      </m:sub>
                    </m:sSub>
                  </m:oMath>
                </a14:m>
                <a:r>
                  <a:rPr lang="en-US" dirty="0"/>
                  <a:t>  </a:t>
                </a:r>
              </a:p>
              <a:p>
                <a:pPr lvl="1"/>
                <a14:m>
                  <m:oMath xmlns:m="http://schemas.openxmlformats.org/officeDocument/2006/math">
                    <m:r>
                      <a:rPr lang="en-US" i="1">
                        <a:solidFill>
                          <a:srgbClr val="FF0000"/>
                        </a:solidFill>
                        <a:latin typeface="Cambria Math"/>
                      </a:rPr>
                      <m:t>𝑅</m:t>
                    </m:r>
                  </m:oMath>
                </a14:m>
                <a:r>
                  <a:rPr lang="en-US" dirty="0"/>
                  <a:t> and is a constant called </a:t>
                </a:r>
                <a:r>
                  <a:rPr lang="en-US" u="sng" dirty="0"/>
                  <a:t>the learning rate</a:t>
                </a:r>
              </a:p>
              <a:p>
                <a:pPr lvl="1"/>
                <a:r>
                  <a:rPr lang="en-US" dirty="0"/>
                  <a:t>Supported by physiological evidence</a:t>
                </a:r>
              </a:p>
              <a:p>
                <a:r>
                  <a:rPr lang="en-US" dirty="0">
                    <a:solidFill>
                      <a:srgbClr val="0000FF"/>
                    </a:solidFill>
                  </a:rPr>
                  <a:t>Rosenblatt (1959)</a:t>
                </a:r>
                <a:r>
                  <a:rPr lang="en-US" dirty="0"/>
                  <a:t> suggested that when a target output value is provided for a single neuron </a:t>
                </a:r>
                <a:r>
                  <a:rPr lang="en-US" dirty="0">
                    <a:solidFill>
                      <a:srgbClr val="FF0000"/>
                    </a:solidFill>
                  </a:rPr>
                  <a:t>with fixed input</a:t>
                </a:r>
                <a:r>
                  <a:rPr lang="en-US" dirty="0"/>
                  <a:t>, it can </a:t>
                </a:r>
                <a:r>
                  <a:rPr lang="en-US" dirty="0">
                    <a:solidFill>
                      <a:srgbClr val="FF0000"/>
                    </a:solidFill>
                  </a:rPr>
                  <a:t>incrementally change weights</a:t>
                </a:r>
                <a:r>
                  <a:rPr lang="en-US" dirty="0"/>
                  <a:t> and learn to produce the output using the </a:t>
                </a:r>
                <a:r>
                  <a:rPr lang="en-US" dirty="0">
                    <a:solidFill>
                      <a:srgbClr val="FF0000"/>
                    </a:solidFill>
                  </a:rPr>
                  <a:t>Perceptron learning rule</a:t>
                </a:r>
                <a:r>
                  <a:rPr lang="en-US" dirty="0"/>
                  <a:t>.</a:t>
                </a:r>
              </a:p>
              <a:p>
                <a:pPr lvl="1"/>
                <a:r>
                  <a:rPr lang="en-US" dirty="0"/>
                  <a:t>assumes </a:t>
                </a:r>
                <a:r>
                  <a:rPr lang="en-US" u="sng" dirty="0"/>
                  <a:t>binary output </a:t>
                </a:r>
                <a:r>
                  <a:rPr lang="en-US" dirty="0"/>
                  <a:t>units; single linear threshold unit</a:t>
                </a:r>
              </a:p>
              <a:p>
                <a:pPr lvl="1"/>
                <a:r>
                  <a:rPr lang="en-US" dirty="0"/>
                  <a:t>Led to the Perceptron Algorithm</a:t>
                </a:r>
              </a:p>
              <a:p>
                <a:r>
                  <a:rPr lang="en-US" dirty="0"/>
                  <a:t>See: </a:t>
                </a:r>
                <a:r>
                  <a:rPr lang="en-US" sz="1200" dirty="0">
                    <a:hlinkClick r:id="rId2"/>
                  </a:rPr>
                  <a:t>http://people.idsia.ch/~juergen/who-invented-backpropagation.html</a:t>
                </a:r>
                <a:endParaRPr lang="en-US" sz="1200" dirty="0">
                  <a:solidFill>
                    <a:schemeClr val="accent1">
                      <a:lumMod val="75000"/>
                    </a:schemeClr>
                  </a:solidFill>
                </a:endParaRP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89" t="-2810" r="-963" b="-1818"/>
                </a:stretch>
              </a:blipFill>
            </p:spPr>
            <p:txBody>
              <a:bodyPr/>
              <a:lstStyle/>
              <a:p>
                <a:r>
                  <a:rPr lang="en-US">
                    <a:noFill/>
                  </a:rPr>
                  <a:t> </a:t>
                </a:r>
              </a:p>
            </p:txBody>
          </p:sp>
        </mc:Fallback>
      </mc:AlternateContent>
    </p:spTree>
    <p:extLst>
      <p:ext uri="{BB962C8B-B14F-4D97-AF65-F5344CB8AC3E}">
        <p14:creationId xmlns:p14="http://schemas.microsoft.com/office/powerpoint/2010/main" val="11052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2"/>
          </p:nvPr>
        </p:nvSpPr>
        <p:spPr/>
        <p:txBody>
          <a:bodyPr/>
          <a:lstStyle/>
          <a:p>
            <a:fld id="{D0000DCA-2177-4C5C-89EA-59EF7175DB0D}" type="slidenum">
              <a:rPr lang="en-US" altLang="en-US" smtClean="0"/>
              <a:pPr/>
              <a:t>19</a:t>
            </a:fld>
            <a:endParaRPr lang="en-US" altLang="en-US"/>
          </a:p>
        </p:txBody>
      </p:sp>
      <p:sp>
        <p:nvSpPr>
          <p:cNvPr id="2" name="Title 1"/>
          <p:cNvSpPr>
            <a:spLocks noGrp="1"/>
          </p:cNvSpPr>
          <p:nvPr>
            <p:ph type="title"/>
          </p:nvPr>
        </p:nvSpPr>
        <p:spPr/>
        <p:txBody>
          <a:bodyPr/>
          <a:lstStyle/>
          <a:p>
            <a:r>
              <a:rPr lang="en-US" altLang="en-US" dirty="0"/>
              <a:t>Two layer Two Unit Neural Network</a:t>
            </a:r>
            <a:endParaRPr lang="en-US" dirty="0"/>
          </a:p>
        </p:txBody>
      </p:sp>
      <p:pic>
        <p:nvPicPr>
          <p:cNvPr id="34" name="Picture 33">
            <a:extLst>
              <a:ext uri="{FF2B5EF4-FFF2-40B4-BE49-F238E27FC236}">
                <a16:creationId xmlns:a16="http://schemas.microsoft.com/office/drawing/2014/main" id="{C97747F6-CBAC-624A-943E-9151AC2DC6E1}"/>
              </a:ext>
            </a:extLst>
          </p:cNvPr>
          <p:cNvPicPr>
            <a:picLocks noChangeAspect="1"/>
          </p:cNvPicPr>
          <p:nvPr/>
        </p:nvPicPr>
        <p:blipFill>
          <a:blip r:embed="rId3"/>
          <a:stretch>
            <a:fillRect/>
          </a:stretch>
        </p:blipFill>
        <p:spPr>
          <a:xfrm>
            <a:off x="4321277" y="1515598"/>
            <a:ext cx="4463846" cy="2376642"/>
          </a:xfrm>
          <a:prstGeom prst="rect">
            <a:avLst/>
          </a:prstGeom>
        </p:spPr>
      </p:pic>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BB4C5C2-FAB7-6046-A32C-8E747408DF40}"/>
                  </a:ext>
                </a:extLst>
              </p:cNvPr>
              <p:cNvSpPr/>
              <p:nvPr/>
            </p:nvSpPr>
            <p:spPr>
              <a:xfrm>
                <a:off x="358877" y="1515598"/>
                <a:ext cx="3917719" cy="2308324"/>
              </a:xfrm>
              <a:prstGeom prst="rect">
                <a:avLst/>
              </a:prstGeom>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𝐻</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𝜎</m:t>
                    </m:r>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13</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23</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2</m:t>
                            </m:r>
                          </m:sub>
                        </m:sSub>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1</m:t>
                        </m:r>
                      </m:sub>
                    </m:sSub>
                  </m:oMath>
                </a14:m>
                <a:r>
                  <a:rPr lang="en-US" dirty="0"/>
                  <a:t>)</a:t>
                </a:r>
              </a:p>
              <a:p>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𝐻</m:t>
                        </m:r>
                      </m:e>
                      <m:sub>
                        <m:r>
                          <a:rPr lang="en-US" b="0" i="1" dirty="0" smtClean="0">
                            <a:latin typeface="Cambria Math" panose="02040503050406030204" pitchFamily="18" charset="0"/>
                          </a:rPr>
                          <m:t>4</m:t>
                        </m:r>
                      </m:sub>
                    </m:sSub>
                    <m:r>
                      <a:rPr lang="en-US" i="1" dirty="0">
                        <a:latin typeface="Cambria Math" panose="02040503050406030204" pitchFamily="18" charset="0"/>
                      </a:rPr>
                      <m:t>=</m:t>
                    </m:r>
                    <m:r>
                      <a:rPr lang="en-US" i="1" dirty="0">
                        <a:latin typeface="Cambria Math" panose="02040503050406030204" pitchFamily="18" charset="0"/>
                      </a:rPr>
                      <m:t>𝜎</m:t>
                    </m:r>
                    <m:r>
                      <a:rPr lang="en-US" i="1" dirty="0">
                        <a:latin typeface="Cambria Math" panose="02040503050406030204" pitchFamily="18" charset="0"/>
                      </a:rPr>
                      <m:t>(</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4</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2</m:t>
                            </m:r>
                            <m:r>
                              <a:rPr lang="en-US" i="1" dirty="0">
                                <a:latin typeface="Cambria Math" panose="02040503050406030204" pitchFamily="18" charset="0"/>
                              </a:rPr>
                              <m:t>4</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2</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2</m:t>
                        </m:r>
                      </m:sub>
                    </m:sSub>
                  </m:oMath>
                </a14:m>
                <a:r>
                  <a:rPr lang="en-US" dirty="0"/>
                  <a:t>)</a:t>
                </a:r>
              </a:p>
              <a:p>
                <a:endParaRPr lang="en-US" dirty="0"/>
              </a:p>
              <a:p>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𝑂</m:t>
                        </m:r>
                      </m:e>
                      <m:sub>
                        <m:r>
                          <a:rPr lang="en-US" b="0" i="1" dirty="0" smtClean="0">
                            <a:latin typeface="Cambria Math" panose="02040503050406030204" pitchFamily="18" charset="0"/>
                          </a:rPr>
                          <m:t>5</m:t>
                        </m:r>
                      </m:sub>
                    </m:sSub>
                    <m:r>
                      <a:rPr lang="en-US" i="1" dirty="0">
                        <a:latin typeface="Cambria Math" panose="02040503050406030204" pitchFamily="18" charset="0"/>
                      </a:rPr>
                      <m:t>=</m:t>
                    </m:r>
                    <m:r>
                      <a:rPr lang="en-US" i="1" dirty="0">
                        <a:latin typeface="Cambria Math" panose="02040503050406030204" pitchFamily="18" charset="0"/>
                      </a:rPr>
                      <m:t>𝜎</m:t>
                    </m:r>
                    <m:r>
                      <a:rPr lang="en-US" i="1" dirty="0">
                        <a:latin typeface="Cambria Math" panose="02040503050406030204" pitchFamily="18" charset="0"/>
                      </a:rPr>
                      <m:t>(</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35</m:t>
                            </m:r>
                          </m:sub>
                        </m:sSub>
                        <m:sSub>
                          <m:sSubPr>
                            <m:ctrlPr>
                              <a:rPr lang="en-US" i="1" dirty="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3</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4</m:t>
                            </m:r>
                            <m:r>
                              <a:rPr lang="en-US" b="0" i="1" dirty="0" smtClean="0">
                                <a:latin typeface="Cambria Math" panose="02040503050406030204" pitchFamily="18" charset="0"/>
                              </a:rPr>
                              <m:t>5</m:t>
                            </m:r>
                          </m:sub>
                        </m:sSub>
                        <m:sSub>
                          <m:sSubPr>
                            <m:ctrlPr>
                              <a:rPr lang="en-US" i="1" dirty="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4</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3</m:t>
                        </m:r>
                      </m:sub>
                    </m:sSub>
                  </m:oMath>
                </a14:m>
                <a:r>
                  <a:rPr lang="en-US" dirty="0"/>
                  <a:t>)</a:t>
                </a:r>
              </a:p>
              <a:p>
                <a:endParaRPr lang="en-US" dirty="0"/>
              </a:p>
              <a:p>
                <a:r>
                  <a:rPr lang="en-US" dirty="0"/>
                  <a:t>Trainable Parameters: </a:t>
                </a:r>
              </a:p>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3</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4</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23</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24</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35</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45</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2</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3</m:t>
                        </m:r>
                      </m:sub>
                    </m:sSub>
                  </m:oMath>
                </a14:m>
                <a:endParaRPr lang="en-US" dirty="0"/>
              </a:p>
              <a:p>
                <a:endParaRPr lang="en-US" dirty="0"/>
              </a:p>
            </p:txBody>
          </p:sp>
        </mc:Choice>
        <mc:Fallback xmlns="">
          <p:sp>
            <p:nvSpPr>
              <p:cNvPr id="35" name="Rectangle 34">
                <a:extLst>
                  <a:ext uri="{FF2B5EF4-FFF2-40B4-BE49-F238E27FC236}">
                    <a16:creationId xmlns:a16="http://schemas.microsoft.com/office/drawing/2014/main" id="{9BB4C5C2-FAB7-6046-A32C-8E747408DF40}"/>
                  </a:ext>
                </a:extLst>
              </p:cNvPr>
              <p:cNvSpPr>
                <a:spLocks noRot="1" noChangeAspect="1" noMove="1" noResize="1" noEditPoints="1" noAdjustHandles="1" noChangeArrowheads="1" noChangeShapeType="1" noTextEdit="1"/>
              </p:cNvSpPr>
              <p:nvPr/>
            </p:nvSpPr>
            <p:spPr>
              <a:xfrm>
                <a:off x="358877" y="1515598"/>
                <a:ext cx="3917719" cy="2308324"/>
              </a:xfrm>
              <a:prstGeom prst="rect">
                <a:avLst/>
              </a:prstGeom>
              <a:blipFill>
                <a:blip r:embed="rId4"/>
                <a:stretch>
                  <a:fillRect l="-968" t="-546"/>
                </a:stretch>
              </a:blipFill>
            </p:spPr>
            <p:txBody>
              <a:bodyPr/>
              <a:lstStyle/>
              <a:p>
                <a:r>
                  <a:rPr lang="en-US">
                    <a:noFill/>
                  </a:rPr>
                  <a:t> </a:t>
                </a:r>
              </a:p>
            </p:txBody>
          </p:sp>
        </mc:Fallback>
      </mc:AlternateContent>
    </p:spTree>
    <p:extLst>
      <p:ext uri="{BB962C8B-B14F-4D97-AF65-F5344CB8AC3E}">
        <p14:creationId xmlns:p14="http://schemas.microsoft.com/office/powerpoint/2010/main" val="936514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921938-476A-4922-BE24-3B8F6A2854D9}" type="slidenum">
              <a:rPr lang="en-US" smtClean="0"/>
              <a:t>2</a:t>
            </a:fld>
            <a:endParaRPr lang="en-US" dirty="0"/>
          </a:p>
        </p:txBody>
      </p:sp>
      <p:sp>
        <p:nvSpPr>
          <p:cNvPr id="1092627" name="Rectangle 19"/>
          <p:cNvSpPr>
            <a:spLocks noGrp="1" noChangeArrowheads="1"/>
          </p:cNvSpPr>
          <p:nvPr>
            <p:ph type="title"/>
          </p:nvPr>
        </p:nvSpPr>
        <p:spPr/>
        <p:txBody>
          <a:bodyPr/>
          <a:lstStyle/>
          <a:p>
            <a:r>
              <a:rPr lang="en-US" dirty="0"/>
              <a:t>Functions Can be Made Linear</a:t>
            </a:r>
          </a:p>
        </p:txBody>
      </p:sp>
      <p:sp>
        <p:nvSpPr>
          <p:cNvPr id="1092611" name="Rectangle 3"/>
          <p:cNvSpPr>
            <a:spLocks noGrp="1" noChangeArrowheads="1"/>
          </p:cNvSpPr>
          <p:nvPr>
            <p:ph idx="1"/>
          </p:nvPr>
        </p:nvSpPr>
        <p:spPr/>
        <p:txBody>
          <a:bodyPr/>
          <a:lstStyle/>
          <a:p>
            <a:r>
              <a:rPr lang="en-US" dirty="0"/>
              <a:t>Data is not linearly separable in one dimension</a:t>
            </a:r>
          </a:p>
          <a:p>
            <a:r>
              <a:rPr lang="en-US" dirty="0">
                <a:solidFill>
                  <a:schemeClr val="tx2"/>
                </a:solidFill>
              </a:rPr>
              <a:t>Not separable if you insist on using a specific class of functions</a:t>
            </a:r>
          </a:p>
          <a:p>
            <a:pPr>
              <a:buFont typeface="Wingdings" pitchFamily="2" charset="2"/>
              <a:buNone/>
            </a:pPr>
            <a:endParaRPr lang="en-US" dirty="0">
              <a:solidFill>
                <a:schemeClr val="tx2"/>
              </a:solidFill>
            </a:endParaRPr>
          </a:p>
        </p:txBody>
      </p:sp>
      <p:sp>
        <p:nvSpPr>
          <p:cNvPr id="1092610" name="Line 2"/>
          <p:cNvSpPr>
            <a:spLocks noChangeShapeType="1"/>
          </p:cNvSpPr>
          <p:nvPr/>
        </p:nvSpPr>
        <p:spPr bwMode="auto">
          <a:xfrm flipV="1">
            <a:off x="1695450" y="3495675"/>
            <a:ext cx="5686425" cy="9525"/>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2" name="Oval 4"/>
          <p:cNvSpPr>
            <a:spLocks noChangeArrowheads="1"/>
          </p:cNvSpPr>
          <p:nvPr/>
        </p:nvSpPr>
        <p:spPr bwMode="auto">
          <a:xfrm>
            <a:off x="5486400" y="3433763"/>
            <a:ext cx="114300" cy="114300"/>
          </a:xfrm>
          <a:prstGeom prst="ellipse">
            <a:avLst/>
          </a:prstGeom>
          <a:solidFill>
            <a:srgbClr val="FC0128"/>
          </a:solidFill>
          <a:ln>
            <a:noFill/>
          </a:ln>
          <a:effectLst/>
        </p:spPr>
        <p:txBody>
          <a:bodyPr wrap="none" anchor="ctr"/>
          <a:lstStyle/>
          <a:p>
            <a:endParaRPr lang="en-US" sz="1350"/>
          </a:p>
        </p:txBody>
      </p:sp>
      <p:sp>
        <p:nvSpPr>
          <p:cNvPr id="1092613" name="Oval 5"/>
          <p:cNvSpPr>
            <a:spLocks noChangeArrowheads="1"/>
          </p:cNvSpPr>
          <p:nvPr/>
        </p:nvSpPr>
        <p:spPr bwMode="auto">
          <a:xfrm>
            <a:off x="5734050" y="3433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4" name="Oval 6"/>
          <p:cNvSpPr>
            <a:spLocks noChangeArrowheads="1"/>
          </p:cNvSpPr>
          <p:nvPr/>
        </p:nvSpPr>
        <p:spPr bwMode="auto">
          <a:xfrm>
            <a:off x="5314950"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5" name="Oval 7"/>
          <p:cNvSpPr>
            <a:spLocks noChangeArrowheads="1"/>
          </p:cNvSpPr>
          <p:nvPr/>
        </p:nvSpPr>
        <p:spPr bwMode="auto">
          <a:xfrm>
            <a:off x="5114925"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6" name="Oval 8"/>
          <p:cNvSpPr>
            <a:spLocks noChangeArrowheads="1"/>
          </p:cNvSpPr>
          <p:nvPr/>
        </p:nvSpPr>
        <p:spPr bwMode="auto">
          <a:xfrm>
            <a:off x="4724400"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7" name="Oval 9"/>
          <p:cNvSpPr>
            <a:spLocks noChangeArrowheads="1"/>
          </p:cNvSpPr>
          <p:nvPr/>
        </p:nvSpPr>
        <p:spPr bwMode="auto">
          <a:xfrm>
            <a:off x="4533900"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8" name="Oval 10"/>
          <p:cNvSpPr>
            <a:spLocks noChangeArrowheads="1"/>
          </p:cNvSpPr>
          <p:nvPr/>
        </p:nvSpPr>
        <p:spPr bwMode="auto">
          <a:xfrm>
            <a:off x="4371975"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19" name="Oval 11"/>
          <p:cNvSpPr>
            <a:spLocks noChangeArrowheads="1"/>
          </p:cNvSpPr>
          <p:nvPr/>
        </p:nvSpPr>
        <p:spPr bwMode="auto">
          <a:xfrm>
            <a:off x="4200525"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20" name="Oval 12"/>
          <p:cNvSpPr>
            <a:spLocks noChangeArrowheads="1"/>
          </p:cNvSpPr>
          <p:nvPr/>
        </p:nvSpPr>
        <p:spPr bwMode="auto">
          <a:xfrm>
            <a:off x="3314700" y="3433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21" name="Oval 13"/>
          <p:cNvSpPr>
            <a:spLocks noChangeArrowheads="1"/>
          </p:cNvSpPr>
          <p:nvPr/>
        </p:nvSpPr>
        <p:spPr bwMode="auto">
          <a:xfrm>
            <a:off x="3771900" y="3433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22" name="Oval 14"/>
          <p:cNvSpPr>
            <a:spLocks noChangeArrowheads="1"/>
          </p:cNvSpPr>
          <p:nvPr/>
        </p:nvSpPr>
        <p:spPr bwMode="auto">
          <a:xfrm>
            <a:off x="6096000" y="3433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23" name="Oval 15"/>
          <p:cNvSpPr>
            <a:spLocks noChangeArrowheads="1"/>
          </p:cNvSpPr>
          <p:nvPr/>
        </p:nvSpPr>
        <p:spPr bwMode="auto">
          <a:xfrm>
            <a:off x="6438900" y="3433763"/>
            <a:ext cx="114300" cy="114300"/>
          </a:xfrm>
          <a:prstGeom prst="ellipse">
            <a:avLst/>
          </a:prstGeom>
          <a:solidFill>
            <a:srgbClr val="FC0128"/>
          </a:solidFill>
          <a:ln>
            <a:noFill/>
          </a:ln>
          <a:effectLst/>
        </p:spPr>
        <p:txBody>
          <a:bodyPr wrap="none" anchor="ctr"/>
          <a:lstStyle/>
          <a:p>
            <a:endParaRPr lang="en-US" sz="1350"/>
          </a:p>
        </p:txBody>
      </p:sp>
      <p:sp>
        <p:nvSpPr>
          <p:cNvPr id="1092624" name="Oval 16"/>
          <p:cNvSpPr>
            <a:spLocks noChangeArrowheads="1"/>
          </p:cNvSpPr>
          <p:nvPr/>
        </p:nvSpPr>
        <p:spPr bwMode="auto">
          <a:xfrm>
            <a:off x="2619375" y="3433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2625" name="Oval 17"/>
          <p:cNvSpPr>
            <a:spLocks noChangeArrowheads="1"/>
          </p:cNvSpPr>
          <p:nvPr/>
        </p:nvSpPr>
        <p:spPr bwMode="auto">
          <a:xfrm>
            <a:off x="3076575" y="3433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92626" name="Text Box 18"/>
              <p:cNvSpPr txBox="1">
                <a:spLocks noChangeArrowheads="1"/>
              </p:cNvSpPr>
              <p:nvPr/>
            </p:nvSpPr>
            <p:spPr bwMode="auto">
              <a:xfrm>
                <a:off x="4274344" y="3699272"/>
                <a:ext cx="37920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𝒙</m:t>
                      </m:r>
                    </m:oMath>
                  </m:oMathPara>
                </a14:m>
                <a:endParaRPr lang="en-US" b="1" dirty="0"/>
              </a:p>
            </p:txBody>
          </p:sp>
        </mc:Choice>
        <mc:Fallback xmlns="">
          <p:sp>
            <p:nvSpPr>
              <p:cNvPr id="1092626" name="Text Box 18"/>
              <p:cNvSpPr txBox="1">
                <a:spLocks noRot="1" noChangeAspect="1" noMove="1" noResize="1" noEditPoints="1" noAdjustHandles="1" noChangeArrowheads="1" noChangeShapeType="1" noTextEdit="1"/>
              </p:cNvSpPr>
              <p:nvPr/>
            </p:nvSpPr>
            <p:spPr bwMode="auto">
              <a:xfrm>
                <a:off x="4274344" y="3699272"/>
                <a:ext cx="379206" cy="369332"/>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092628" name="Freeform 20"/>
          <p:cNvSpPr>
            <a:spLocks/>
          </p:cNvSpPr>
          <p:nvPr/>
        </p:nvSpPr>
        <p:spPr bwMode="auto">
          <a:xfrm>
            <a:off x="2914650" y="2914650"/>
            <a:ext cx="4152900" cy="1333500"/>
          </a:xfrm>
          <a:custGeom>
            <a:avLst/>
            <a:gdLst>
              <a:gd name="T0" fmla="*/ 0 w 3488"/>
              <a:gd name="T1" fmla="*/ 584 h 1120"/>
              <a:gd name="T2" fmla="*/ 720 w 3488"/>
              <a:gd name="T3" fmla="*/ 632 h 1120"/>
              <a:gd name="T4" fmla="*/ 768 w 3488"/>
              <a:gd name="T5" fmla="*/ 152 h 1120"/>
              <a:gd name="T6" fmla="*/ 2256 w 3488"/>
              <a:gd name="T7" fmla="*/ 104 h 1120"/>
              <a:gd name="T8" fmla="*/ 2064 w 3488"/>
              <a:gd name="T9" fmla="*/ 776 h 1120"/>
              <a:gd name="T10" fmla="*/ 3264 w 3488"/>
              <a:gd name="T11" fmla="*/ 1064 h 1120"/>
              <a:gd name="T12" fmla="*/ 3408 w 3488"/>
              <a:gd name="T13" fmla="*/ 1112 h 1120"/>
            </a:gdLst>
            <a:ahLst/>
            <a:cxnLst>
              <a:cxn ang="0">
                <a:pos x="T0" y="T1"/>
              </a:cxn>
              <a:cxn ang="0">
                <a:pos x="T2" y="T3"/>
              </a:cxn>
              <a:cxn ang="0">
                <a:pos x="T4" y="T5"/>
              </a:cxn>
              <a:cxn ang="0">
                <a:pos x="T6" y="T7"/>
              </a:cxn>
              <a:cxn ang="0">
                <a:pos x="T8" y="T9"/>
              </a:cxn>
              <a:cxn ang="0">
                <a:pos x="T10" y="T11"/>
              </a:cxn>
              <a:cxn ang="0">
                <a:pos x="T12" y="T13"/>
              </a:cxn>
            </a:cxnLst>
            <a:rect l="0" t="0" r="r" b="b"/>
            <a:pathLst>
              <a:path w="3488" h="1120">
                <a:moveTo>
                  <a:pt x="0" y="584"/>
                </a:moveTo>
                <a:cubicBezTo>
                  <a:pt x="296" y="644"/>
                  <a:pt x="592" y="704"/>
                  <a:pt x="720" y="632"/>
                </a:cubicBezTo>
                <a:cubicBezTo>
                  <a:pt x="848" y="560"/>
                  <a:pt x="512" y="240"/>
                  <a:pt x="768" y="152"/>
                </a:cubicBezTo>
                <a:cubicBezTo>
                  <a:pt x="1024" y="64"/>
                  <a:pt x="2040" y="0"/>
                  <a:pt x="2256" y="104"/>
                </a:cubicBezTo>
                <a:cubicBezTo>
                  <a:pt x="2472" y="208"/>
                  <a:pt x="1896" y="616"/>
                  <a:pt x="2064" y="776"/>
                </a:cubicBezTo>
                <a:cubicBezTo>
                  <a:pt x="2232" y="936"/>
                  <a:pt x="3040" y="1008"/>
                  <a:pt x="3264" y="1064"/>
                </a:cubicBezTo>
                <a:cubicBezTo>
                  <a:pt x="3488" y="1120"/>
                  <a:pt x="3448" y="1116"/>
                  <a:pt x="3408" y="1112"/>
                </a:cubicBezTo>
              </a:path>
            </a:pathLst>
          </a:custGeom>
          <a:noFill/>
          <a:ln w="28575" cap="flat" cmpd="sng">
            <a:solidFill>
              <a:srgbClr val="99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1442062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926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92628"/>
                                        </p:tgtEl>
                                        <p:attrNameLst>
                                          <p:attrName>style.visibility</p:attrName>
                                        </p:attrNameLst>
                                      </p:cBhvr>
                                      <p:to>
                                        <p:strVal val="visible"/>
                                      </p:to>
                                    </p:set>
                                    <p:anim calcmode="lin" valueType="num">
                                      <p:cBhvr additive="base">
                                        <p:cTn id="11" dur="500" fill="hold"/>
                                        <p:tgtEl>
                                          <p:spTgt spid="1092628"/>
                                        </p:tgtEl>
                                        <p:attrNameLst>
                                          <p:attrName>ppt_x</p:attrName>
                                        </p:attrNameLst>
                                      </p:cBhvr>
                                      <p:tavLst>
                                        <p:tav tm="0">
                                          <p:val>
                                            <p:strVal val="#ppt_x"/>
                                          </p:val>
                                        </p:tav>
                                        <p:tav tm="100000">
                                          <p:val>
                                            <p:strVal val="#ppt_x"/>
                                          </p:val>
                                        </p:tav>
                                      </p:tavLst>
                                    </p:anim>
                                    <p:anim calcmode="lin" valueType="num">
                                      <p:cBhvr additive="base">
                                        <p:cTn id="12" dur="500" fill="hold"/>
                                        <p:tgtEl>
                                          <p:spTgt spid="1092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26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Line 57"/>
          <p:cNvSpPr>
            <a:spLocks noChangeShapeType="1"/>
          </p:cNvSpPr>
          <p:nvPr/>
        </p:nvSpPr>
        <p:spPr bwMode="auto">
          <a:xfrm rot="720175" flipH="1">
            <a:off x="3975664" y="3691553"/>
            <a:ext cx="1285334" cy="549942"/>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Line 57"/>
          <p:cNvSpPr>
            <a:spLocks noChangeShapeType="1"/>
          </p:cNvSpPr>
          <p:nvPr/>
        </p:nvSpPr>
        <p:spPr bwMode="auto">
          <a:xfrm rot="720175" flipH="1">
            <a:off x="4242227" y="3360791"/>
            <a:ext cx="1326527" cy="996305"/>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 name="Slide Number Placeholder 4"/>
          <p:cNvSpPr>
            <a:spLocks noGrp="1"/>
          </p:cNvSpPr>
          <p:nvPr>
            <p:ph type="sldNum" sz="quarter" idx="12"/>
          </p:nvPr>
        </p:nvSpPr>
        <p:spPr/>
        <p:txBody>
          <a:bodyPr/>
          <a:lstStyle/>
          <a:p>
            <a:fld id="{FA6F6034-1516-478C-9756-BC6A8296D6DE}" type="slidenum">
              <a:rPr lang="en-US" smtClean="0"/>
              <a:pPr/>
              <a:t>20</a:t>
            </a:fld>
            <a:endParaRPr lang="en-US" dirty="0"/>
          </a:p>
        </p:txBody>
      </p:sp>
      <p:sp>
        <p:nvSpPr>
          <p:cNvPr id="2" name="Title 1"/>
          <p:cNvSpPr>
            <a:spLocks noGrp="1"/>
          </p:cNvSpPr>
          <p:nvPr>
            <p:ph type="title"/>
          </p:nvPr>
        </p:nvSpPr>
        <p:spPr/>
        <p:txBody>
          <a:bodyPr/>
          <a:lstStyle/>
          <a:p>
            <a:r>
              <a:rPr lang="en-US"/>
              <a:t>Gradient Descent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0464" y="902369"/>
                <a:ext cx="8229600" cy="1701048"/>
              </a:xfrm>
            </p:spPr>
            <p:txBody>
              <a:bodyPr>
                <a:normAutofit fontScale="92500" lnSpcReduction="20000"/>
              </a:bodyPr>
              <a:lstStyle/>
              <a:p>
                <a:r>
                  <a:rPr lang="en-US" dirty="0"/>
                  <a:t>We use gradient descent to determine the weight vector that  minimizes some scalar valued loss function </a:t>
                </a:r>
                <a14:m>
                  <m:oMath xmlns:m="http://schemas.openxmlformats.org/officeDocument/2006/math">
                    <m:r>
                      <a:rPr lang="en-US">
                        <a:latin typeface="Cambria Math" panose="02040503050406030204" pitchFamily="18" charset="0"/>
                      </a:rPr>
                      <m:t>𝐸𝑟𝑟</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a:latin typeface="Cambria Math" panose="02040503050406030204" pitchFamily="18" charset="0"/>
                              </a:rPr>
                              <m:t>𝒘</m:t>
                            </m:r>
                          </m:e>
                          <m:sup>
                            <m:d>
                              <m:dPr>
                                <m:ctrlPr>
                                  <a:rPr lang="en-US" i="1">
                                    <a:latin typeface="Cambria Math" panose="02040503050406030204" pitchFamily="18" charset="0"/>
                                  </a:rPr>
                                </m:ctrlPr>
                              </m:dPr>
                              <m:e>
                                <m:r>
                                  <a:rPr lang="en-US">
                                    <a:latin typeface="Cambria Math" panose="02040503050406030204" pitchFamily="18" charset="0"/>
                                  </a:rPr>
                                  <m:t>𝑗</m:t>
                                </m:r>
                              </m:e>
                            </m:d>
                          </m:sup>
                        </m:sSup>
                      </m:e>
                    </m:d>
                  </m:oMath>
                </a14:m>
                <a:r>
                  <a:rPr lang="en-US" dirty="0"/>
                  <a:t>;</a:t>
                </a:r>
              </a:p>
              <a:p>
                <a:r>
                  <a:rPr lang="en-US" dirty="0"/>
                  <a:t>Fixing the set </a:t>
                </a:r>
                <a14:m>
                  <m:oMath xmlns:m="http://schemas.openxmlformats.org/officeDocument/2006/math">
                    <m:r>
                      <a:rPr lang="en-US" dirty="0">
                        <a:latin typeface="Cambria Math" panose="02040503050406030204" pitchFamily="18" charset="0"/>
                      </a:rPr>
                      <m:t>𝐷</m:t>
                    </m:r>
                  </m:oMath>
                </a14:m>
                <a:r>
                  <a:rPr lang="en-US" dirty="0"/>
                  <a:t> of examples, </a:t>
                </a:r>
                <a14:m>
                  <m:oMath xmlns:m="http://schemas.openxmlformats.org/officeDocument/2006/math">
                    <m:r>
                      <a:rPr lang="en-US" dirty="0">
                        <a:latin typeface="Cambria Math" panose="02040503050406030204" pitchFamily="18" charset="0"/>
                      </a:rPr>
                      <m:t>𝐸</m:t>
                    </m:r>
                    <m:r>
                      <m:rPr>
                        <m:sty m:val="p"/>
                      </m:rPr>
                      <a:rPr lang="en-US" b="0" i="0" dirty="0" smtClean="0">
                        <a:latin typeface="Cambria Math" panose="02040503050406030204" pitchFamily="18" charset="0"/>
                      </a:rPr>
                      <m:t>rr</m:t>
                    </m:r>
                  </m:oMath>
                </a14:m>
                <a:r>
                  <a:rPr lang="en-US" dirty="0"/>
                  <a:t> is a function of  </a:t>
                </a:r>
                <a14:m>
                  <m:oMath xmlns:m="http://schemas.openxmlformats.org/officeDocument/2006/math">
                    <m:sSup>
                      <m:sSupPr>
                        <m:ctrlPr>
                          <a:rPr lang="en-US" i="1">
                            <a:latin typeface="Cambria Math" panose="02040503050406030204" pitchFamily="18" charset="0"/>
                          </a:rPr>
                        </m:ctrlPr>
                      </m:sSupPr>
                      <m:e>
                        <m:r>
                          <a:rPr lang="en-US" smtClean="0">
                            <a:latin typeface="Cambria Math" panose="02040503050406030204" pitchFamily="18" charset="0"/>
                          </a:rPr>
                          <m:t>𝒘</m:t>
                        </m:r>
                      </m:e>
                      <m:sup>
                        <m:d>
                          <m:dPr>
                            <m:ctrlPr>
                              <a:rPr lang="en-US" i="1">
                                <a:latin typeface="Cambria Math" panose="02040503050406030204" pitchFamily="18" charset="0"/>
                              </a:rPr>
                            </m:ctrlPr>
                          </m:dPr>
                          <m:e>
                            <m:r>
                              <a:rPr lang="en-US">
                                <a:latin typeface="Cambria Math" panose="02040503050406030204" pitchFamily="18" charset="0"/>
                              </a:rPr>
                              <m:t>𝑗</m:t>
                            </m:r>
                          </m:e>
                        </m:d>
                      </m:sup>
                    </m:sSup>
                  </m:oMath>
                </a14:m>
                <a:endParaRPr lang="en-US" dirty="0"/>
              </a:p>
              <a:p>
                <a:r>
                  <a:rPr lang="en-US" dirty="0"/>
                  <a:t>At each step, the weight vector is modified in the direction that produces the steepest descent along the error surface.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0464" y="902369"/>
                <a:ext cx="8229600" cy="1701048"/>
              </a:xfrm>
              <a:blipFill>
                <a:blip r:embed="rId2"/>
                <a:stretch>
                  <a:fillRect l="-770" t="-5926" b="-2222"/>
                </a:stretch>
              </a:blipFill>
            </p:spPr>
            <p:txBody>
              <a:bodyPr/>
              <a:lstStyle/>
              <a:p>
                <a:r>
                  <a:rPr lang="en-US">
                    <a:noFill/>
                  </a:rPr>
                  <a:t> </a:t>
                </a:r>
              </a:p>
            </p:txBody>
          </p:sp>
        </mc:Fallback>
      </mc:AlternateContent>
      <p:sp>
        <p:nvSpPr>
          <p:cNvPr id="25" name="Line 51"/>
          <p:cNvSpPr>
            <a:spLocks noChangeShapeType="1"/>
          </p:cNvSpPr>
          <p:nvPr/>
        </p:nvSpPr>
        <p:spPr bwMode="auto">
          <a:xfrm>
            <a:off x="3672977" y="2572063"/>
            <a:ext cx="0" cy="1704921"/>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6" name="Line 52"/>
          <p:cNvSpPr>
            <a:spLocks noChangeShapeType="1"/>
          </p:cNvSpPr>
          <p:nvPr/>
        </p:nvSpPr>
        <p:spPr bwMode="auto">
          <a:xfrm>
            <a:off x="3672977" y="4276985"/>
            <a:ext cx="2499265"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27" name="Text Box 54"/>
              <p:cNvSpPr txBox="1">
                <a:spLocks noChangeArrowheads="1"/>
              </p:cNvSpPr>
              <p:nvPr/>
            </p:nvSpPr>
            <p:spPr bwMode="auto">
              <a:xfrm>
                <a:off x="2810933" y="2499468"/>
                <a:ext cx="843757"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r>
                  <a:rPr lang="en-US" altLang="en-US" sz="1500" dirty="0">
                    <a:solidFill>
                      <a:srgbClr val="0066FF"/>
                    </a:solidFill>
                    <a:latin typeface="Arial Narrow" pitchFamily="34" charset="0"/>
                  </a:rPr>
                  <a:t> </a:t>
                </a:r>
                <a14:m>
                  <m:oMath xmlns:m="http://schemas.openxmlformats.org/officeDocument/2006/math">
                    <m:r>
                      <a:rPr lang="en-US" sz="1500" i="1">
                        <a:solidFill>
                          <a:srgbClr val="0066FF"/>
                        </a:solidFill>
                        <a:latin typeface="Cambria Math"/>
                      </a:rPr>
                      <m:t>𝐸𝑟𝑟</m:t>
                    </m:r>
                    <m:r>
                      <a:rPr lang="en-US" sz="1500" i="1">
                        <a:solidFill>
                          <a:srgbClr val="0066FF"/>
                        </a:solidFill>
                        <a:latin typeface="Cambria Math"/>
                      </a:rPr>
                      <m:t>(</m:t>
                    </m:r>
                    <m:r>
                      <a:rPr lang="en-US" sz="1500" b="1" i="1">
                        <a:solidFill>
                          <a:srgbClr val="0066FF"/>
                        </a:solidFill>
                        <a:latin typeface="Cambria Math"/>
                      </a:rPr>
                      <m:t>𝒘</m:t>
                    </m:r>
                    <m:r>
                      <a:rPr lang="en-US" sz="1500" i="1">
                        <a:solidFill>
                          <a:srgbClr val="0066FF"/>
                        </a:solidFill>
                        <a:latin typeface="Cambria Math"/>
                      </a:rPr>
                      <m:t>)</m:t>
                    </m:r>
                  </m:oMath>
                </a14:m>
                <a:endParaRPr lang="en-US" altLang="en-US" sz="1500" dirty="0">
                  <a:solidFill>
                    <a:srgbClr val="0066FF"/>
                  </a:solidFill>
                  <a:latin typeface="Arial Narrow" pitchFamily="34" charset="0"/>
                </a:endParaRPr>
              </a:p>
            </p:txBody>
          </p:sp>
        </mc:Choice>
        <mc:Fallback xmlns="">
          <p:sp>
            <p:nvSpPr>
              <p:cNvPr id="27" name="Text Box 54"/>
              <p:cNvSpPr txBox="1">
                <a:spLocks noRot="1" noChangeAspect="1" noMove="1" noResize="1" noEditPoints="1" noAdjustHandles="1" noChangeArrowheads="1" noChangeShapeType="1" noTextEdit="1"/>
              </p:cNvSpPr>
              <p:nvPr/>
            </p:nvSpPr>
            <p:spPr bwMode="auto">
              <a:xfrm>
                <a:off x="2810933" y="2499468"/>
                <a:ext cx="843757" cy="323165"/>
              </a:xfrm>
              <a:prstGeom prst="rect">
                <a:avLst/>
              </a:prstGeom>
              <a:blipFill>
                <a:blip r:embed="rId3"/>
                <a:stretch>
                  <a:fillRect b="-150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8" name="Freeform 55"/>
          <p:cNvSpPr>
            <a:spLocks/>
          </p:cNvSpPr>
          <p:nvPr/>
        </p:nvSpPr>
        <p:spPr bwMode="auto">
          <a:xfrm>
            <a:off x="3736034" y="2695567"/>
            <a:ext cx="2369148" cy="1401267"/>
          </a:xfrm>
          <a:custGeom>
            <a:avLst/>
            <a:gdLst>
              <a:gd name="T0" fmla="*/ 0 w 2367"/>
              <a:gd name="T1" fmla="*/ 0 h 1770"/>
              <a:gd name="T2" fmla="*/ 528 w 2367"/>
              <a:gd name="T3" fmla="*/ 1584 h 1770"/>
              <a:gd name="T4" fmla="*/ 1650 w 2367"/>
              <a:gd name="T5" fmla="*/ 1116 h 1770"/>
              <a:gd name="T6" fmla="*/ 2367 w 2367"/>
              <a:gd name="T7" fmla="*/ 56 h 1770"/>
            </a:gdLst>
            <a:ahLst/>
            <a:cxnLst>
              <a:cxn ang="0">
                <a:pos x="T0" y="T1"/>
              </a:cxn>
              <a:cxn ang="0">
                <a:pos x="T2" y="T3"/>
              </a:cxn>
              <a:cxn ang="0">
                <a:pos x="T4" y="T5"/>
              </a:cxn>
              <a:cxn ang="0">
                <a:pos x="T6" y="T7"/>
              </a:cxn>
            </a:cxnLst>
            <a:rect l="0" t="0" r="r" b="b"/>
            <a:pathLst>
              <a:path w="2367" h="1770">
                <a:moveTo>
                  <a:pt x="0" y="0"/>
                </a:moveTo>
                <a:cubicBezTo>
                  <a:pt x="120" y="668"/>
                  <a:pt x="253" y="1398"/>
                  <a:pt x="528" y="1584"/>
                </a:cubicBezTo>
                <a:cubicBezTo>
                  <a:pt x="803" y="1770"/>
                  <a:pt x="1344" y="1371"/>
                  <a:pt x="1650" y="1116"/>
                </a:cubicBezTo>
                <a:cubicBezTo>
                  <a:pt x="1956" y="861"/>
                  <a:pt x="2218" y="277"/>
                  <a:pt x="2367" y="56"/>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29" name="Line 56"/>
          <p:cNvSpPr>
            <a:spLocks noChangeShapeType="1"/>
          </p:cNvSpPr>
          <p:nvPr/>
        </p:nvSpPr>
        <p:spPr bwMode="auto">
          <a:xfrm flipH="1">
            <a:off x="4841035" y="2934395"/>
            <a:ext cx="1345220" cy="110132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0" name="Line 57"/>
          <p:cNvSpPr>
            <a:spLocks noChangeShapeType="1"/>
          </p:cNvSpPr>
          <p:nvPr/>
        </p:nvSpPr>
        <p:spPr bwMode="auto">
          <a:xfrm rot="720175" flipH="1">
            <a:off x="4511165" y="3173552"/>
            <a:ext cx="1237644" cy="1139546"/>
          </a:xfrm>
          <a:prstGeom prst="line">
            <a:avLst/>
          </a:prstGeom>
          <a:noFill/>
          <a:ln w="19050">
            <a:solidFill>
              <a:srgbClr val="A5002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1" name="Line 60"/>
          <p:cNvSpPr>
            <a:spLocks noChangeShapeType="1"/>
          </p:cNvSpPr>
          <p:nvPr/>
        </p:nvSpPr>
        <p:spPr bwMode="auto">
          <a:xfrm flipH="1">
            <a:off x="4408643" y="4215696"/>
            <a:ext cx="1345220"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2" name="Oval 61"/>
          <p:cNvSpPr>
            <a:spLocks noChangeArrowheads="1"/>
          </p:cNvSpPr>
          <p:nvPr/>
        </p:nvSpPr>
        <p:spPr bwMode="auto">
          <a:xfrm>
            <a:off x="5465602" y="4253768"/>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3" name="Oval 62"/>
          <p:cNvSpPr>
            <a:spLocks noChangeArrowheads="1"/>
          </p:cNvSpPr>
          <p:nvPr/>
        </p:nvSpPr>
        <p:spPr bwMode="auto">
          <a:xfrm>
            <a:off x="5129296" y="4253768"/>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4" name="Oval 63"/>
          <p:cNvSpPr>
            <a:spLocks noChangeArrowheads="1"/>
          </p:cNvSpPr>
          <p:nvPr/>
        </p:nvSpPr>
        <p:spPr bwMode="auto">
          <a:xfrm>
            <a:off x="4889079" y="4253768"/>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5" name="Oval 64"/>
          <p:cNvSpPr>
            <a:spLocks noChangeArrowheads="1"/>
          </p:cNvSpPr>
          <p:nvPr/>
        </p:nvSpPr>
        <p:spPr bwMode="auto">
          <a:xfrm>
            <a:off x="4552775" y="4253768"/>
            <a:ext cx="48044" cy="380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36" name="Text Box 65"/>
              <p:cNvSpPr txBox="1">
                <a:spLocks noChangeArrowheads="1"/>
              </p:cNvSpPr>
              <p:nvPr/>
            </p:nvSpPr>
            <p:spPr bwMode="auto">
              <a:xfrm>
                <a:off x="6120707" y="4099671"/>
                <a:ext cx="380232"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sz="1500" b="1" i="1">
                          <a:solidFill>
                            <a:srgbClr val="0066FF"/>
                          </a:solidFill>
                          <a:latin typeface="Cambria Math"/>
                        </a:rPr>
                        <m:t>𝒘</m:t>
                      </m:r>
                    </m:oMath>
                  </m:oMathPara>
                </a14:m>
                <a:endParaRPr lang="en-US" altLang="en-US" sz="1500" b="1" dirty="0">
                  <a:solidFill>
                    <a:srgbClr val="000066"/>
                  </a:solidFill>
                  <a:latin typeface="Arial Narrow" pitchFamily="34" charset="0"/>
                </a:endParaRPr>
              </a:p>
            </p:txBody>
          </p:sp>
        </mc:Choice>
        <mc:Fallback xmlns="">
          <p:sp>
            <p:nvSpPr>
              <p:cNvPr id="36" name="Text Box 65"/>
              <p:cNvSpPr txBox="1">
                <a:spLocks noRot="1" noChangeAspect="1" noMove="1" noResize="1" noEditPoints="1" noAdjustHandles="1" noChangeArrowheads="1" noChangeShapeType="1" noTextEdit="1"/>
              </p:cNvSpPr>
              <p:nvPr/>
            </p:nvSpPr>
            <p:spPr bwMode="auto">
              <a:xfrm>
                <a:off x="6120707" y="4099671"/>
                <a:ext cx="380232" cy="323165"/>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 Box 68"/>
              <p:cNvSpPr txBox="1">
                <a:spLocks noChangeArrowheads="1"/>
              </p:cNvSpPr>
              <p:nvPr/>
            </p:nvSpPr>
            <p:spPr bwMode="auto">
              <a:xfrm>
                <a:off x="4428032" y="4214768"/>
                <a:ext cx="1390445" cy="3231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14:m>
                  <m:oMath xmlns:m="http://schemas.openxmlformats.org/officeDocument/2006/math">
                    <m:sSub>
                      <m:sSubPr>
                        <m:ctrlPr>
                          <a:rPr lang="en-US" sz="1500" i="1">
                            <a:solidFill>
                              <a:srgbClr val="0066FF"/>
                            </a:solidFill>
                            <a:latin typeface="Cambria Math" panose="02040503050406030204" pitchFamily="18" charset="0"/>
                          </a:rPr>
                        </m:ctrlPr>
                      </m:sSubPr>
                      <m:e>
                        <m:r>
                          <a:rPr lang="en-US" sz="1500" b="1" i="1">
                            <a:solidFill>
                              <a:srgbClr val="0066FF"/>
                            </a:solidFill>
                            <a:latin typeface="Cambria Math"/>
                          </a:rPr>
                          <m:t>𝒘</m:t>
                        </m:r>
                      </m:e>
                      <m:sub>
                        <m:r>
                          <a:rPr lang="en-US" sz="1500" i="1">
                            <a:solidFill>
                              <a:srgbClr val="0066FF"/>
                            </a:solidFill>
                            <a:latin typeface="Cambria Math"/>
                          </a:rPr>
                          <m:t>3</m:t>
                        </m:r>
                      </m:sub>
                    </m:sSub>
                  </m:oMath>
                </a14:m>
                <a:r>
                  <a:rPr lang="en-US" altLang="en-US" sz="1500" dirty="0">
                    <a:solidFill>
                      <a:srgbClr val="000066"/>
                    </a:solidFill>
                    <a:latin typeface="Arial Narrow" pitchFamily="34" charset="0"/>
                  </a:rPr>
                  <a:t>  </a:t>
                </a:r>
                <a14:m>
                  <m:oMath xmlns:m="http://schemas.openxmlformats.org/officeDocument/2006/math">
                    <m:sSub>
                      <m:sSubPr>
                        <m:ctrlPr>
                          <a:rPr lang="en-US" sz="1500" i="1">
                            <a:solidFill>
                              <a:srgbClr val="0066FF"/>
                            </a:solidFill>
                            <a:latin typeface="Cambria Math" panose="02040503050406030204" pitchFamily="18" charset="0"/>
                          </a:rPr>
                        </m:ctrlPr>
                      </m:sSubPr>
                      <m:e>
                        <m:r>
                          <a:rPr lang="en-US" sz="1500" b="1" i="1">
                            <a:solidFill>
                              <a:srgbClr val="0066FF"/>
                            </a:solidFill>
                            <a:latin typeface="Cambria Math"/>
                          </a:rPr>
                          <m:t>𝒘</m:t>
                        </m:r>
                      </m:e>
                      <m:sub>
                        <m:r>
                          <a:rPr lang="en-US" sz="1500" i="1">
                            <a:solidFill>
                              <a:srgbClr val="0066FF"/>
                            </a:solidFill>
                            <a:latin typeface="Cambria Math"/>
                          </a:rPr>
                          <m:t>2</m:t>
                        </m:r>
                      </m:sub>
                    </m:sSub>
                  </m:oMath>
                </a14:m>
                <a:r>
                  <a:rPr lang="en-US" altLang="en-US" sz="1500" dirty="0">
                    <a:solidFill>
                      <a:srgbClr val="000066"/>
                    </a:solidFill>
                    <a:latin typeface="Arial Narrow" pitchFamily="34" charset="0"/>
                  </a:rPr>
                  <a:t>  </a:t>
                </a:r>
                <a14:m>
                  <m:oMath xmlns:m="http://schemas.openxmlformats.org/officeDocument/2006/math">
                    <m:sSub>
                      <m:sSubPr>
                        <m:ctrlPr>
                          <a:rPr lang="en-US" sz="1500" i="1">
                            <a:solidFill>
                              <a:srgbClr val="0066FF"/>
                            </a:solidFill>
                            <a:latin typeface="Cambria Math" panose="02040503050406030204" pitchFamily="18" charset="0"/>
                          </a:rPr>
                        </m:ctrlPr>
                      </m:sSubPr>
                      <m:e>
                        <m:r>
                          <a:rPr lang="en-US" sz="1500" b="1" i="1">
                            <a:solidFill>
                              <a:srgbClr val="0066FF"/>
                            </a:solidFill>
                            <a:latin typeface="Cambria Math"/>
                          </a:rPr>
                          <m:t>𝒘</m:t>
                        </m:r>
                      </m:e>
                      <m:sub>
                        <m:r>
                          <a:rPr lang="en-US" sz="1500" i="1">
                            <a:solidFill>
                              <a:srgbClr val="0066FF"/>
                            </a:solidFill>
                            <a:latin typeface="Cambria Math"/>
                          </a:rPr>
                          <m:t>1</m:t>
                        </m:r>
                      </m:sub>
                    </m:sSub>
                  </m:oMath>
                </a14:m>
                <a:r>
                  <a:rPr lang="en-US" altLang="en-US" sz="1500" dirty="0">
                    <a:solidFill>
                      <a:srgbClr val="000066"/>
                    </a:solidFill>
                    <a:latin typeface="Arial Narrow" pitchFamily="34" charset="0"/>
                  </a:rPr>
                  <a:t> </a:t>
                </a:r>
                <a14:m>
                  <m:oMath xmlns:m="http://schemas.openxmlformats.org/officeDocument/2006/math">
                    <m:r>
                      <a:rPr lang="en-US" sz="1500">
                        <a:solidFill>
                          <a:srgbClr val="0066FF"/>
                        </a:solidFill>
                        <a:latin typeface="Cambria Math"/>
                      </a:rPr>
                      <m:t> </m:t>
                    </m:r>
                    <m:sSub>
                      <m:sSubPr>
                        <m:ctrlPr>
                          <a:rPr lang="en-US" sz="1500" i="1">
                            <a:solidFill>
                              <a:srgbClr val="0066FF"/>
                            </a:solidFill>
                            <a:latin typeface="Cambria Math" panose="02040503050406030204" pitchFamily="18" charset="0"/>
                          </a:rPr>
                        </m:ctrlPr>
                      </m:sSubPr>
                      <m:e>
                        <m:r>
                          <a:rPr lang="en-US" sz="1500" i="1">
                            <a:solidFill>
                              <a:srgbClr val="0066FF"/>
                            </a:solidFill>
                            <a:latin typeface="Cambria Math"/>
                          </a:rPr>
                          <m:t>𝑤</m:t>
                        </m:r>
                      </m:e>
                      <m:sub>
                        <m:r>
                          <a:rPr lang="en-US" sz="1500" i="1">
                            <a:solidFill>
                              <a:srgbClr val="0066FF"/>
                            </a:solidFill>
                            <a:latin typeface="Cambria Math"/>
                          </a:rPr>
                          <m:t>0</m:t>
                        </m:r>
                      </m:sub>
                    </m:sSub>
                  </m:oMath>
                </a14:m>
                <a:endParaRPr lang="en-US" altLang="en-US" sz="1500" dirty="0">
                  <a:solidFill>
                    <a:srgbClr val="000066"/>
                  </a:solidFill>
                  <a:latin typeface="Arial Narrow" pitchFamily="34" charset="0"/>
                </a:endParaRPr>
              </a:p>
            </p:txBody>
          </p:sp>
        </mc:Choice>
        <mc:Fallback xmlns="">
          <p:sp>
            <p:nvSpPr>
              <p:cNvPr id="24" name="Text Box 68"/>
              <p:cNvSpPr txBox="1">
                <a:spLocks noRot="1" noChangeAspect="1" noMove="1" noResize="1" noEditPoints="1" noAdjustHandles="1" noChangeArrowheads="1" noChangeShapeType="1" noTextEdit="1"/>
              </p:cNvSpPr>
              <p:nvPr/>
            </p:nvSpPr>
            <p:spPr bwMode="auto">
              <a:xfrm>
                <a:off x="4428032" y="4214768"/>
                <a:ext cx="1390445" cy="323165"/>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8" name="Straight Connector 7"/>
          <p:cNvCxnSpPr/>
          <p:nvPr/>
        </p:nvCxnSpPr>
        <p:spPr>
          <a:xfrm flipV="1">
            <a:off x="5483970" y="3514045"/>
            <a:ext cx="0" cy="76871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147665" y="3758046"/>
            <a:ext cx="0" cy="535074"/>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907973" y="3879273"/>
            <a:ext cx="0" cy="399993"/>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4571143" y="4000500"/>
            <a:ext cx="857" cy="282230"/>
          </a:xfrm>
          <a:prstGeom prst="line">
            <a:avLst/>
          </a:prstGeom>
          <a:ln w="31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547122" y="3949842"/>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p:cNvSpPr/>
          <p:nvPr/>
        </p:nvSpPr>
        <p:spPr>
          <a:xfrm>
            <a:off x="4884939" y="3833378"/>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5130518" y="3701768"/>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5462599" y="3481823"/>
            <a:ext cx="42944" cy="34289"/>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61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21</a:t>
            </a:fld>
            <a:endParaRPr lang="en-US" dirty="0"/>
          </a:p>
        </p:txBody>
      </p:sp>
      <p:sp>
        <p:nvSpPr>
          <p:cNvPr id="2" name="Title 1"/>
          <p:cNvSpPr>
            <a:spLocks noGrp="1"/>
          </p:cNvSpPr>
          <p:nvPr>
            <p:ph type="title"/>
          </p:nvPr>
        </p:nvSpPr>
        <p:spPr/>
        <p:txBody>
          <a:bodyPr/>
          <a:lstStyle/>
          <a:p>
            <a:r>
              <a:rPr lang="en-US"/>
              <a:t>Backpropagation Learning Rule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r>
                  <a:rPr lang="en-US" dirty="0"/>
                  <a:t>Since there could be multiple output units, we define the error as the sum over all the network output units.</a:t>
                </a:r>
              </a:p>
              <a:p>
                <a:r>
                  <a:rPr lang="en-US" dirty="0"/>
                  <a:t>  </a:t>
                </a:r>
                <a14:m>
                  <m:oMath xmlns:m="http://schemas.openxmlformats.org/officeDocument/2006/math">
                    <m:r>
                      <a:rPr lang="en-US">
                        <a:latin typeface="Cambria Math" panose="02040503050406030204" pitchFamily="18" charset="0"/>
                      </a:rPr>
                      <m:t>𝐸𝑟𝑟</m:t>
                    </m:r>
                    <m:d>
                      <m:dPr>
                        <m:ctrlPr>
                          <a:rPr lang="en-US" i="1" smtClean="0">
                            <a:latin typeface="Cambria Math" panose="02040503050406030204" pitchFamily="18" charset="0"/>
                          </a:rPr>
                        </m:ctrlPr>
                      </m:dPr>
                      <m:e>
                        <m:r>
                          <a:rPr lang="en-US" smtClean="0">
                            <a:latin typeface="Cambria Math" panose="02040503050406030204" pitchFamily="18" charset="0"/>
                          </a:rPr>
                          <m:t>𝒘</m:t>
                        </m:r>
                      </m:e>
                    </m:d>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den>
                    </m:f>
                    <m:nary>
                      <m:naryPr>
                        <m:chr m:val="∑"/>
                        <m:ctrlPr>
                          <a:rPr lang="en-US" i="1">
                            <a:latin typeface="Cambria Math" panose="02040503050406030204" pitchFamily="18" charset="0"/>
                          </a:rPr>
                        </m:ctrlPr>
                      </m:naryPr>
                      <m:sub>
                        <m:r>
                          <m:rPr>
                            <m:brk m:alnAt="23"/>
                          </m:rPr>
                          <a:rPr lang="en-US">
                            <a:latin typeface="Cambria Math" panose="02040503050406030204" pitchFamily="18" charset="0"/>
                          </a:rPr>
                          <m:t>𝑑</m:t>
                        </m:r>
                        <m:r>
                          <a:rPr lang="en-US">
                            <a:latin typeface="Cambria Math" panose="02040503050406030204" pitchFamily="18" charset="0"/>
                          </a:rPr>
                          <m:t>∈</m:t>
                        </m:r>
                        <m:r>
                          <a:rPr lang="en-US">
                            <a:latin typeface="Cambria Math" panose="02040503050406030204" pitchFamily="18" charset="0"/>
                          </a:rPr>
                          <m:t>𝐷</m:t>
                        </m:r>
                      </m:sub>
                      <m:sup/>
                      <m:e>
                        <m:nary>
                          <m:naryPr>
                            <m:chr m:val="∑"/>
                            <m:ctrlPr>
                              <a:rPr lang="en-US" i="1" smtClean="0">
                                <a:latin typeface="Cambria Math" panose="02040503050406030204" pitchFamily="18" charset="0"/>
                              </a:rPr>
                            </m:ctrlPr>
                          </m:naryPr>
                          <m:sub>
                            <m:r>
                              <m:rPr>
                                <m:brk m:alnAt="23"/>
                              </m:rPr>
                              <a:rPr lang="en-US" smtClean="0">
                                <a:latin typeface="Cambria Math" panose="02040503050406030204" pitchFamily="18" charset="0"/>
                              </a:rPr>
                              <m:t>𝑘</m:t>
                            </m:r>
                            <m:r>
                              <a:rPr lang="en-US" smtClean="0">
                                <a:latin typeface="Cambria Math" panose="02040503050406030204" pitchFamily="18" charset="0"/>
                              </a:rPr>
                              <m:t>∈</m:t>
                            </m:r>
                            <m:r>
                              <a:rPr lang="en-US" smtClean="0">
                                <a:latin typeface="Cambria Math" panose="02040503050406030204" pitchFamily="18" charset="0"/>
                              </a:rPr>
                              <m:t>𝐾</m:t>
                            </m:r>
                          </m:sub>
                          <m:sup/>
                          <m:e/>
                        </m:nary>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𝑡</m:t>
                                    </m:r>
                                  </m:e>
                                  <m:sub>
                                    <m:r>
                                      <a:rPr lang="en-US" smtClean="0">
                                        <a:latin typeface="Cambria Math" panose="02040503050406030204" pitchFamily="18" charset="0"/>
                                      </a:rPr>
                                      <m:t>𝑘</m:t>
                                    </m:r>
                                    <m:r>
                                      <a:rPr lang="en-US">
                                        <a:latin typeface="Cambria Math" panose="02040503050406030204" pitchFamily="18" charset="0"/>
                                      </a:rPr>
                                      <m:t>𝑑</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𝑜</m:t>
                                    </m:r>
                                  </m:e>
                                  <m:sub>
                                    <m:r>
                                      <a:rPr lang="en-US" smtClean="0">
                                        <a:latin typeface="Cambria Math" panose="02040503050406030204" pitchFamily="18" charset="0"/>
                                      </a:rPr>
                                      <m:t>𝑘</m:t>
                                    </m:r>
                                    <m:r>
                                      <a:rPr lang="en-US">
                                        <a:latin typeface="Cambria Math" panose="02040503050406030204" pitchFamily="18" charset="0"/>
                                      </a:rPr>
                                      <m:t>𝑑</m:t>
                                    </m:r>
                                  </m:sub>
                                </m:sSub>
                              </m:e>
                            </m:d>
                          </m:e>
                          <m:sup>
                            <m:r>
                              <a:rPr lang="en-US">
                                <a:latin typeface="Cambria Math" panose="02040503050406030204" pitchFamily="18" charset="0"/>
                              </a:rPr>
                              <m:t>2</m:t>
                            </m:r>
                          </m:sup>
                        </m:sSup>
                      </m:e>
                    </m:nary>
                  </m:oMath>
                </a14:m>
                <a:endParaRPr lang="en-US" dirty="0"/>
              </a:p>
              <a:p>
                <a:pPr lvl="1"/>
                <a:r>
                  <a:rPr lang="en-US" dirty="0"/>
                  <a:t>where </a:t>
                </a:r>
                <a14:m>
                  <m:oMath xmlns:m="http://schemas.openxmlformats.org/officeDocument/2006/math">
                    <m:r>
                      <a:rPr lang="en-US" dirty="0" smtClean="0">
                        <a:latin typeface="Cambria Math" panose="02040503050406030204" pitchFamily="18" charset="0"/>
                      </a:rPr>
                      <m:t>𝐷</m:t>
                    </m:r>
                  </m:oMath>
                </a14:m>
                <a:r>
                  <a:rPr lang="en-US" dirty="0"/>
                  <a:t> is the set of training examples, </a:t>
                </a:r>
              </a:p>
              <a:p>
                <a:pPr lvl="1"/>
                <a14:m>
                  <m:oMath xmlns:m="http://schemas.openxmlformats.org/officeDocument/2006/math">
                    <m:r>
                      <a:rPr lang="en-US" dirty="0" smtClean="0">
                        <a:latin typeface="Cambria Math" panose="02040503050406030204" pitchFamily="18" charset="0"/>
                      </a:rPr>
                      <m:t>𝐾</m:t>
                    </m:r>
                  </m:oMath>
                </a14:m>
                <a:r>
                  <a:rPr lang="en-US" dirty="0"/>
                  <a:t> is the set of output units</a:t>
                </a:r>
              </a:p>
              <a:p>
                <a:endParaRPr lang="en-US" dirty="0"/>
              </a:p>
              <a:p>
                <a:endParaRPr lang="en-US" dirty="0"/>
              </a:p>
              <a:p>
                <a:r>
                  <a:rPr lang="en-US" dirty="0"/>
                  <a:t>This is used to derive the (global) learning rule which performs gradient descent in the weight space in an attempt to minimize the error function.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Δ</m:t>
                      </m:r>
                      <m:sSub>
                        <m:sSubPr>
                          <m:ctrlPr>
                            <a:rPr lang="en-US" i="1">
                              <a:latin typeface="Cambria Math" panose="02040503050406030204" pitchFamily="18" charset="0"/>
                            </a:rPr>
                          </m:ctrlPr>
                        </m:sSubPr>
                        <m:e>
                          <m:r>
                            <a:rPr lang="en-US">
                              <a:latin typeface="Cambria Math" panose="02040503050406030204" pitchFamily="18" charset="0"/>
                            </a:rPr>
                            <m:t>𝑤</m:t>
                          </m:r>
                        </m:e>
                        <m:sub>
                          <m:r>
                            <a:rPr lang="en-US">
                              <a:latin typeface="Cambria Math" panose="02040503050406030204" pitchFamily="18" charset="0"/>
                            </a:rPr>
                            <m:t>𝑖</m:t>
                          </m:r>
                          <m:r>
                            <a:rPr lang="en-US" smtClean="0">
                              <a:latin typeface="Cambria Math" panose="02040503050406030204" pitchFamily="18" charset="0"/>
                            </a:rPr>
                            <m:t>𝑗</m:t>
                          </m:r>
                        </m:sub>
                      </m:sSub>
                      <m:r>
                        <a:rPr lang="en-US">
                          <a:latin typeface="Cambria Math" panose="02040503050406030204" pitchFamily="18" charset="0"/>
                        </a:rPr>
                        <m:t>=</m:t>
                      </m:r>
                      <m:r>
                        <a:rPr lang="en-US" smtClean="0">
                          <a:latin typeface="Cambria Math" panose="02040503050406030204" pitchFamily="18" charset="0"/>
                        </a:rPr>
                        <m:t>−</m:t>
                      </m:r>
                      <m:r>
                        <a:rPr lang="en-US">
                          <a:latin typeface="Cambria Math" panose="02040503050406030204" pitchFamily="18" charset="0"/>
                        </a:rPr>
                        <m:t>𝑅</m:t>
                      </m:r>
                      <m:f>
                        <m:fPr>
                          <m:ctrlPr>
                            <a:rPr lang="en-US" i="1" smtClean="0">
                              <a:latin typeface="Cambria Math" panose="02040503050406030204" pitchFamily="18" charset="0"/>
                            </a:rPr>
                          </m:ctrlPr>
                        </m:fPr>
                        <m:num>
                          <m:r>
                            <a:rPr lang="en-US" smtClean="0">
                              <a:latin typeface="Cambria Math" panose="02040503050406030204" pitchFamily="18" charset="0"/>
                            </a:rPr>
                            <m:t>𝜕</m:t>
                          </m:r>
                          <m:r>
                            <a:rPr lang="en-US" smtClean="0">
                              <a:latin typeface="Cambria Math" panose="02040503050406030204" pitchFamily="18" charset="0"/>
                            </a:rPr>
                            <m:t>𝐸</m:t>
                          </m:r>
                        </m:num>
                        <m:den>
                          <m:r>
                            <a:rPr lang="en-US" smtClean="0">
                              <a:latin typeface="Cambria Math" panose="02040503050406030204" pitchFamily="18" charset="0"/>
                            </a:rPr>
                            <m:t>𝜕</m:t>
                          </m:r>
                          <m:sSub>
                            <m:sSubPr>
                              <m:ctrlPr>
                                <a:rPr lang="en-US" i="1" smtClean="0">
                                  <a:latin typeface="Cambria Math" panose="02040503050406030204" pitchFamily="18" charset="0"/>
                                </a:rPr>
                              </m:ctrlPr>
                            </m:sSubPr>
                            <m:e>
                              <m:r>
                                <a:rPr lang="en-US" smtClean="0">
                                  <a:latin typeface="Cambria Math" panose="02040503050406030204" pitchFamily="18" charset="0"/>
                                </a:rPr>
                                <m:t>𝑤</m:t>
                              </m:r>
                            </m:e>
                            <m:sub>
                              <m:r>
                                <a:rPr lang="en-US" smtClean="0">
                                  <a:latin typeface="Cambria Math" panose="02040503050406030204" pitchFamily="18" charset="0"/>
                                </a:rPr>
                                <m:t>𝑖𝑗</m:t>
                              </m:r>
                            </m:sub>
                          </m:sSub>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67" t="-1653" r="-667"/>
                </a:stretch>
              </a:blipFill>
            </p:spPr>
            <p:txBody>
              <a:bodyPr/>
              <a:lstStyle/>
              <a:p>
                <a:r>
                  <a:rPr lang="en-US">
                    <a:noFill/>
                  </a:rPr>
                  <a:t> </a:t>
                </a:r>
              </a:p>
            </p:txBody>
          </p:sp>
        </mc:Fallback>
      </mc:AlternateContent>
      <p:grpSp>
        <p:nvGrpSpPr>
          <p:cNvPr id="8" name="Group 51"/>
          <p:cNvGrpSpPr>
            <a:grpSpLocks/>
          </p:cNvGrpSpPr>
          <p:nvPr/>
        </p:nvGrpSpPr>
        <p:grpSpPr bwMode="auto">
          <a:xfrm>
            <a:off x="6511290" y="1870710"/>
            <a:ext cx="1245764" cy="1143000"/>
            <a:chOff x="1872" y="2496"/>
            <a:chExt cx="1392" cy="1368"/>
          </a:xfrm>
        </p:grpSpPr>
        <p:grpSp>
          <p:nvGrpSpPr>
            <p:cNvPr id="13" name="Group 26"/>
            <p:cNvGrpSpPr>
              <a:grpSpLocks/>
            </p:cNvGrpSpPr>
            <p:nvPr/>
          </p:nvGrpSpPr>
          <p:grpSpPr bwMode="auto">
            <a:xfrm>
              <a:off x="1872" y="3720"/>
              <a:ext cx="1392" cy="144"/>
              <a:chOff x="1872" y="3720"/>
              <a:chExt cx="1392" cy="144"/>
            </a:xfrm>
          </p:grpSpPr>
          <p:sp>
            <p:nvSpPr>
              <p:cNvPr id="43"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6"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4" name="Group 25"/>
            <p:cNvGrpSpPr>
              <a:grpSpLocks/>
            </p:cNvGrpSpPr>
            <p:nvPr/>
          </p:nvGrpSpPr>
          <p:grpSpPr bwMode="auto">
            <a:xfrm>
              <a:off x="2016" y="3108"/>
              <a:ext cx="1056" cy="144"/>
              <a:chOff x="2016" y="3168"/>
              <a:chExt cx="1056" cy="144"/>
            </a:xfrm>
          </p:grpSpPr>
          <p:sp>
            <p:nvSpPr>
              <p:cNvPr id="40"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5" name="Group 27"/>
            <p:cNvGrpSpPr>
              <a:grpSpLocks/>
            </p:cNvGrpSpPr>
            <p:nvPr/>
          </p:nvGrpSpPr>
          <p:grpSpPr bwMode="auto">
            <a:xfrm>
              <a:off x="2208" y="2496"/>
              <a:ext cx="624" cy="144"/>
              <a:chOff x="2208" y="2496"/>
              <a:chExt cx="624" cy="144"/>
            </a:xfrm>
          </p:grpSpPr>
          <p:sp>
            <p:nvSpPr>
              <p:cNvPr id="38"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6" name="AutoShape 28"/>
            <p:cNvCxnSpPr>
              <a:cxnSpLocks noChangeShapeType="1"/>
              <a:stCxn id="39" idx="4"/>
              <a:endCxn id="41"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29"/>
            <p:cNvCxnSpPr>
              <a:cxnSpLocks noChangeShapeType="1"/>
              <a:stCxn id="39" idx="4"/>
              <a:endCxn id="42"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0"/>
            <p:cNvCxnSpPr>
              <a:cxnSpLocks noChangeShapeType="1"/>
              <a:stCxn id="39" idx="4"/>
              <a:endCxn id="40"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1"/>
            <p:cNvCxnSpPr>
              <a:cxnSpLocks noChangeShapeType="1"/>
              <a:stCxn id="38" idx="4"/>
              <a:endCxn id="41"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2"/>
            <p:cNvCxnSpPr>
              <a:cxnSpLocks noChangeShapeType="1"/>
              <a:stCxn id="38" idx="4"/>
              <a:endCxn id="42"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3"/>
            <p:cNvCxnSpPr>
              <a:cxnSpLocks noChangeShapeType="1"/>
              <a:stCxn id="38" idx="4"/>
              <a:endCxn id="40"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4"/>
            <p:cNvCxnSpPr>
              <a:cxnSpLocks noChangeShapeType="1"/>
              <a:stCxn id="40" idx="4"/>
              <a:endCxn id="43"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5"/>
            <p:cNvCxnSpPr>
              <a:cxnSpLocks noChangeShapeType="1"/>
              <a:stCxn id="40" idx="4"/>
              <a:endCxn id="44"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6"/>
            <p:cNvCxnSpPr>
              <a:cxnSpLocks noChangeShapeType="1"/>
              <a:stCxn id="40" idx="4"/>
              <a:endCxn id="47"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7"/>
            <p:cNvCxnSpPr>
              <a:cxnSpLocks noChangeShapeType="1"/>
              <a:stCxn id="40" idx="4"/>
              <a:endCxn id="45"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8"/>
            <p:cNvCxnSpPr>
              <a:cxnSpLocks noChangeShapeType="1"/>
              <a:stCxn id="40" idx="4"/>
              <a:endCxn id="46"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0"/>
            <p:cNvCxnSpPr>
              <a:cxnSpLocks noChangeShapeType="1"/>
              <a:endCxn id="47"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1"/>
            <p:cNvCxnSpPr>
              <a:cxnSpLocks noChangeShapeType="1"/>
              <a:stCxn id="42" idx="4"/>
              <a:endCxn id="44"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2"/>
            <p:cNvCxnSpPr>
              <a:cxnSpLocks noChangeShapeType="1"/>
              <a:endCxn id="43"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4"/>
            <p:cNvCxnSpPr>
              <a:cxnSpLocks noChangeShapeType="1"/>
              <a:stCxn id="41" idx="4"/>
              <a:endCxn id="46"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5"/>
            <p:cNvCxnSpPr>
              <a:cxnSpLocks noChangeShapeType="1"/>
              <a:stCxn id="41" idx="4"/>
              <a:endCxn id="45"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6"/>
            <p:cNvCxnSpPr>
              <a:cxnSpLocks noChangeShapeType="1"/>
              <a:stCxn id="41" idx="4"/>
              <a:endCxn id="47"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7"/>
            <p:cNvCxnSpPr>
              <a:cxnSpLocks noChangeShapeType="1"/>
              <a:stCxn id="41" idx="4"/>
              <a:endCxn id="44"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8"/>
            <p:cNvCxnSpPr>
              <a:cxnSpLocks noChangeShapeType="1"/>
              <a:stCxn id="41" idx="4"/>
              <a:endCxn id="43"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9"/>
            <p:cNvCxnSpPr>
              <a:cxnSpLocks noChangeShapeType="1"/>
              <a:stCxn id="42" idx="4"/>
              <a:endCxn id="46"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54" name="TextBox 53"/>
              <p:cNvSpPr txBox="1"/>
              <p:nvPr/>
            </p:nvSpPr>
            <p:spPr>
              <a:xfrm>
                <a:off x="6407258" y="1543050"/>
                <a:ext cx="1475084" cy="1823576"/>
              </a:xfrm>
              <a:prstGeom prst="rect">
                <a:avLst/>
              </a:prstGeom>
              <a:noFill/>
            </p:spPr>
            <p:txBody>
              <a:bodyPr wrap="none" rtlCol="0">
                <a:spAutoFit/>
              </a:bodyPr>
              <a:lstStyle/>
              <a:p>
                <a:pPr algn="ctr"/>
                <a14:m>
                  <m:oMath xmlns:m="http://schemas.openxmlformats.org/officeDocument/2006/math">
                    <m:sSub>
                      <m:sSubPr>
                        <m:ctrlPr>
                          <a:rPr lang="en-US" sz="1875" i="1">
                            <a:latin typeface="Cambria Math" panose="02040503050406030204" pitchFamily="18" charset="0"/>
                          </a:rPr>
                        </m:ctrlPr>
                      </m:sSubPr>
                      <m:e>
                        <m:r>
                          <a:rPr lang="en-US" sz="1875" i="1">
                            <a:latin typeface="Cambria Math"/>
                          </a:rPr>
                          <m:t>𝑜</m:t>
                        </m:r>
                      </m:e>
                      <m:sub>
                        <m:r>
                          <a:rPr lang="en-US" sz="1875" i="1">
                            <a:latin typeface="Cambria Math"/>
                          </a:rPr>
                          <m:t>1</m:t>
                        </m:r>
                      </m:sub>
                    </m:sSub>
                  </m:oMath>
                </a14:m>
                <a:r>
                  <a:rPr lang="en-US" sz="1875" dirty="0"/>
                  <a:t>…</a:t>
                </a:r>
                <a14:m>
                  <m:oMath xmlns:m="http://schemas.openxmlformats.org/officeDocument/2006/math">
                    <m:sSub>
                      <m:sSubPr>
                        <m:ctrlPr>
                          <a:rPr lang="en-US" sz="1875" i="1">
                            <a:latin typeface="Cambria Math" panose="02040503050406030204" pitchFamily="18" charset="0"/>
                          </a:rPr>
                        </m:ctrlPr>
                      </m:sSubPr>
                      <m:e>
                        <m:r>
                          <a:rPr lang="en-US" sz="1875" i="1">
                            <a:latin typeface="Cambria Math"/>
                          </a:rPr>
                          <m:t>𝑜</m:t>
                        </m:r>
                      </m:e>
                      <m:sub>
                        <m:r>
                          <a:rPr lang="en-US" sz="1875" i="1">
                            <a:latin typeface="Cambria Math"/>
                          </a:rPr>
                          <m:t>𝑘</m:t>
                        </m:r>
                      </m:sub>
                    </m:sSub>
                  </m:oMath>
                </a14:m>
                <a:r>
                  <a:rPr lang="en-US" sz="1875" dirty="0"/>
                  <a:t> </a:t>
                </a:r>
              </a:p>
              <a:p>
                <a:pPr algn="ctr"/>
                <a:endParaRPr lang="en-US" sz="1875" dirty="0"/>
              </a:p>
              <a:p>
                <a:pPr algn="ctr"/>
                <a:endParaRPr lang="en-US" sz="1875" dirty="0"/>
              </a:p>
              <a:p>
                <a:pPr algn="ctr"/>
                <a:endParaRPr lang="en-US" sz="1875" dirty="0"/>
              </a:p>
              <a:p>
                <a:pPr algn="ctr"/>
                <a:endParaRPr lang="en-US" sz="1875" dirty="0"/>
              </a:p>
              <a:p>
                <a:pPr algn="ctr"/>
                <a14:m>
                  <m:oMathPara xmlns:m="http://schemas.openxmlformats.org/officeDocument/2006/math">
                    <m:oMathParaPr>
                      <m:jc m:val="centerGroup"/>
                    </m:oMathParaPr>
                    <m:oMath xmlns:m="http://schemas.openxmlformats.org/officeDocument/2006/math">
                      <m:r>
                        <a:rPr lang="en-US" sz="1875" i="1">
                          <a:latin typeface="Cambria Math"/>
                        </a:rPr>
                        <m:t>(1, 0, 1, 0, 0)</m:t>
                      </m:r>
                    </m:oMath>
                  </m:oMathPara>
                </a14:m>
                <a:endParaRPr lang="en-US" sz="1875" dirty="0"/>
              </a:p>
            </p:txBody>
          </p:sp>
        </mc:Choice>
        <mc:Fallback xmlns="">
          <p:sp>
            <p:nvSpPr>
              <p:cNvPr id="54" name="TextBox 53"/>
              <p:cNvSpPr txBox="1">
                <a:spLocks noRot="1" noChangeAspect="1" noMove="1" noResize="1" noEditPoints="1" noAdjustHandles="1" noChangeArrowheads="1" noChangeShapeType="1" noTextEdit="1"/>
              </p:cNvSpPr>
              <p:nvPr/>
            </p:nvSpPr>
            <p:spPr>
              <a:xfrm>
                <a:off x="6407258" y="1543050"/>
                <a:ext cx="1475084" cy="1823576"/>
              </a:xfrm>
              <a:prstGeom prst="rect">
                <a:avLst/>
              </a:prstGeom>
              <a:blipFill>
                <a:blip r:embed="rId3"/>
                <a:stretch>
                  <a:fillRect t="-1672" b="-3010"/>
                </a:stretch>
              </a:blipFill>
            </p:spPr>
            <p:txBody>
              <a:bodyPr/>
              <a:lstStyle/>
              <a:p>
                <a:r>
                  <a:rPr lang="en-US">
                    <a:noFill/>
                  </a:rPr>
                  <a:t> </a:t>
                </a:r>
              </a:p>
            </p:txBody>
          </p:sp>
        </mc:Fallback>
      </mc:AlternateContent>
    </p:spTree>
    <p:extLst>
      <p:ext uri="{BB962C8B-B14F-4D97-AF65-F5344CB8AC3E}">
        <p14:creationId xmlns:p14="http://schemas.microsoft.com/office/powerpoint/2010/main" val="29002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4078304C-5BE1-484D-994C-369CBE2AEA96}" type="slidenum">
              <a:rPr lang="en-US" smtClean="0"/>
              <a:pPr/>
              <a:t>22</a:t>
            </a:fld>
            <a:endParaRPr lang="en-US"/>
          </a:p>
        </p:txBody>
      </p:sp>
      <p:sp>
        <p:nvSpPr>
          <p:cNvPr id="808962" name="Rectangle 2"/>
          <p:cNvSpPr>
            <a:spLocks noGrp="1" noChangeArrowheads="1"/>
          </p:cNvSpPr>
          <p:nvPr>
            <p:ph type="title"/>
          </p:nvPr>
        </p:nvSpPr>
        <p:spPr/>
        <p:txBody>
          <a:bodyPr/>
          <a:lstStyle/>
          <a:p>
            <a:r>
              <a:rPr lang="en-US"/>
              <a:t>Learning with a Multi-Layer  Perceptron</a:t>
            </a:r>
            <a:endParaRPr lang="en-US" dirty="0"/>
          </a:p>
        </p:txBody>
      </p:sp>
      <p:sp>
        <p:nvSpPr>
          <p:cNvPr id="808963" name="Rectangle 3"/>
          <p:cNvSpPr>
            <a:spLocks noGrp="1" noChangeArrowheads="1"/>
          </p:cNvSpPr>
          <p:nvPr>
            <p:ph idx="1"/>
          </p:nvPr>
        </p:nvSpPr>
        <p:spPr>
          <a:xfrm>
            <a:off x="430464" y="902369"/>
            <a:ext cx="8229600" cy="1847675"/>
          </a:xfrm>
        </p:spPr>
        <p:txBody>
          <a:bodyPr>
            <a:normAutofit fontScale="85000" lnSpcReduction="20000"/>
          </a:bodyPr>
          <a:lstStyle/>
          <a:p>
            <a:r>
              <a:rPr lang="en-US" dirty="0"/>
              <a:t>It’s easy to learn the top layer – it’s just a linear unit. </a:t>
            </a:r>
          </a:p>
          <a:p>
            <a:r>
              <a:rPr lang="en-US" dirty="0"/>
              <a:t>Given feedback (truth) at the top layer, and the activation at the layer below it, you can use the Perceptron update rule (more generally, gradient descent) to updated these weights.</a:t>
            </a:r>
          </a:p>
          <a:p>
            <a:r>
              <a:rPr lang="en-US" dirty="0"/>
              <a:t>The problem is what to do with the other set of weights – we do</a:t>
            </a:r>
          </a:p>
          <a:p>
            <a:pPr marL="0" indent="0">
              <a:buNone/>
            </a:pPr>
            <a:r>
              <a:rPr lang="en-US" dirty="0"/>
              <a:t>      not get feedback in the intermediate layer(s). </a:t>
            </a:r>
          </a:p>
        </p:txBody>
      </p:sp>
      <p:grpSp>
        <p:nvGrpSpPr>
          <p:cNvPr id="4" name="Group 3"/>
          <p:cNvGrpSpPr/>
          <p:nvPr/>
        </p:nvGrpSpPr>
        <p:grpSpPr>
          <a:xfrm>
            <a:off x="3321444" y="2823727"/>
            <a:ext cx="2708321" cy="1943100"/>
            <a:chOff x="5562600" y="1981200"/>
            <a:chExt cx="3611094" cy="2590800"/>
          </a:xfrm>
        </p:grpSpPr>
        <p:sp>
          <p:nvSpPr>
            <p:cNvPr id="3" name="Rectangle 2"/>
            <p:cNvSpPr/>
            <p:nvPr/>
          </p:nvSpPr>
          <p:spPr>
            <a:xfrm>
              <a:off x="5562600" y="1981200"/>
              <a:ext cx="3581400" cy="2590800"/>
            </a:xfrm>
            <a:prstGeom prst="rect">
              <a:avLst/>
            </a:prstGeom>
            <a:solidFill>
              <a:srgbClr val="FFFFCC"/>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 name="Group 5"/>
            <p:cNvGrpSpPr/>
            <p:nvPr/>
          </p:nvGrpSpPr>
          <p:grpSpPr>
            <a:xfrm>
              <a:off x="5638599" y="2140638"/>
              <a:ext cx="3535095" cy="2343208"/>
              <a:chOff x="5410200" y="2488168"/>
              <a:chExt cx="3535095" cy="2343208"/>
            </a:xfrm>
          </p:grpSpPr>
          <p:grpSp>
            <p:nvGrpSpPr>
              <p:cNvPr id="7" name="Group 6"/>
              <p:cNvGrpSpPr/>
              <p:nvPr/>
            </p:nvGrpSpPr>
            <p:grpSpPr>
              <a:xfrm>
                <a:off x="5410200" y="2488168"/>
                <a:ext cx="3535095" cy="2343208"/>
                <a:chOff x="5599913" y="3472934"/>
                <a:chExt cx="3535095" cy="2343208"/>
              </a:xfrm>
            </p:grpSpPr>
            <p:grpSp>
              <p:nvGrpSpPr>
                <p:cNvPr id="10" name="Group 51"/>
                <p:cNvGrpSpPr>
                  <a:grpSpLocks/>
                </p:cNvGrpSpPr>
                <p:nvPr/>
              </p:nvGrpSpPr>
              <p:grpSpPr bwMode="auto">
                <a:xfrm>
                  <a:off x="6248400" y="3543300"/>
                  <a:ext cx="2209800" cy="2171700"/>
                  <a:chOff x="1872" y="2496"/>
                  <a:chExt cx="1392" cy="1368"/>
                </a:xfrm>
              </p:grpSpPr>
              <p:grpSp>
                <p:nvGrpSpPr>
                  <p:cNvPr id="16" name="Group 26"/>
                  <p:cNvGrpSpPr>
                    <a:grpSpLocks/>
                  </p:cNvGrpSpPr>
                  <p:nvPr/>
                </p:nvGrpSpPr>
                <p:grpSpPr bwMode="auto">
                  <a:xfrm>
                    <a:off x="1872" y="3720"/>
                    <a:ext cx="1392" cy="144"/>
                    <a:chOff x="1872" y="3720"/>
                    <a:chExt cx="1392" cy="144"/>
                  </a:xfrm>
                </p:grpSpPr>
                <p:sp>
                  <p:nvSpPr>
                    <p:cNvPr id="46"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0"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5"/>
                  <p:cNvGrpSpPr>
                    <a:grpSpLocks/>
                  </p:cNvGrpSpPr>
                  <p:nvPr/>
                </p:nvGrpSpPr>
                <p:grpSpPr bwMode="auto">
                  <a:xfrm>
                    <a:off x="2016" y="3108"/>
                    <a:ext cx="1056" cy="144"/>
                    <a:chOff x="2016" y="3168"/>
                    <a:chExt cx="1056" cy="144"/>
                  </a:xfrm>
                </p:grpSpPr>
                <p:sp>
                  <p:nvSpPr>
                    <p:cNvPr id="43"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8" name="Group 27"/>
                  <p:cNvGrpSpPr>
                    <a:grpSpLocks/>
                  </p:cNvGrpSpPr>
                  <p:nvPr/>
                </p:nvGrpSpPr>
                <p:grpSpPr bwMode="auto">
                  <a:xfrm>
                    <a:off x="2208" y="2496"/>
                    <a:ext cx="624" cy="144"/>
                    <a:chOff x="2208" y="2496"/>
                    <a:chExt cx="624" cy="144"/>
                  </a:xfrm>
                </p:grpSpPr>
                <p:sp>
                  <p:nvSpPr>
                    <p:cNvPr id="41"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9" name="AutoShape 28"/>
                  <p:cNvCxnSpPr>
                    <a:cxnSpLocks noChangeShapeType="1"/>
                    <a:stCxn id="42" idx="4"/>
                    <a:endCxn id="44"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9"/>
                  <p:cNvCxnSpPr>
                    <a:cxnSpLocks noChangeShapeType="1"/>
                    <a:stCxn id="42" idx="4"/>
                    <a:endCxn id="45"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0"/>
                  <p:cNvCxnSpPr>
                    <a:cxnSpLocks noChangeShapeType="1"/>
                    <a:stCxn id="42" idx="4"/>
                    <a:endCxn id="43"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1"/>
                  <p:cNvCxnSpPr>
                    <a:cxnSpLocks noChangeShapeType="1"/>
                    <a:stCxn id="41" idx="4"/>
                    <a:endCxn id="44"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2"/>
                  <p:cNvCxnSpPr>
                    <a:cxnSpLocks noChangeShapeType="1"/>
                    <a:stCxn id="41" idx="4"/>
                    <a:endCxn id="45"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3"/>
                  <p:cNvCxnSpPr>
                    <a:cxnSpLocks noChangeShapeType="1"/>
                    <a:stCxn id="41" idx="4"/>
                    <a:endCxn id="43"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4"/>
                  <p:cNvCxnSpPr>
                    <a:cxnSpLocks noChangeShapeType="1"/>
                    <a:stCxn id="43" idx="4"/>
                    <a:endCxn id="46"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5"/>
                  <p:cNvCxnSpPr>
                    <a:cxnSpLocks noChangeShapeType="1"/>
                    <a:stCxn id="43" idx="4"/>
                    <a:endCxn id="47"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6"/>
                  <p:cNvCxnSpPr>
                    <a:cxnSpLocks noChangeShapeType="1"/>
                    <a:stCxn id="43" idx="4"/>
                    <a:endCxn id="50"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7"/>
                  <p:cNvCxnSpPr>
                    <a:cxnSpLocks noChangeShapeType="1"/>
                    <a:stCxn id="43" idx="4"/>
                    <a:endCxn id="48"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38"/>
                  <p:cNvCxnSpPr>
                    <a:cxnSpLocks noChangeShapeType="1"/>
                    <a:stCxn id="43" idx="4"/>
                    <a:endCxn id="49"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0"/>
                  <p:cNvCxnSpPr>
                    <a:cxnSpLocks noChangeShapeType="1"/>
                    <a:endCxn id="50"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1"/>
                  <p:cNvCxnSpPr>
                    <a:cxnSpLocks noChangeShapeType="1"/>
                    <a:stCxn id="45" idx="4"/>
                    <a:endCxn id="47"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2"/>
                  <p:cNvCxnSpPr>
                    <a:cxnSpLocks noChangeShapeType="1"/>
                    <a:endCxn id="46"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4"/>
                  <p:cNvCxnSpPr>
                    <a:cxnSpLocks noChangeShapeType="1"/>
                    <a:stCxn id="44" idx="4"/>
                    <a:endCxn id="49"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5"/>
                  <p:cNvCxnSpPr>
                    <a:cxnSpLocks noChangeShapeType="1"/>
                    <a:stCxn id="44" idx="4"/>
                    <a:endCxn id="48"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6"/>
                  <p:cNvCxnSpPr>
                    <a:cxnSpLocks noChangeShapeType="1"/>
                    <a:stCxn id="44" idx="4"/>
                    <a:endCxn id="50"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7"/>
                  <p:cNvCxnSpPr>
                    <a:cxnSpLocks noChangeShapeType="1"/>
                    <a:stCxn id="44" idx="4"/>
                    <a:endCxn id="47"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8"/>
                  <p:cNvCxnSpPr>
                    <a:cxnSpLocks noChangeShapeType="1"/>
                    <a:stCxn id="44" idx="4"/>
                    <a:endCxn id="46"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49"/>
                  <p:cNvCxnSpPr>
                    <a:cxnSpLocks noChangeShapeType="1"/>
                    <a:stCxn id="45" idx="4"/>
                    <a:endCxn id="49"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11" name="Rectangle 10"/>
                <p:cNvSpPr/>
                <p:nvPr/>
              </p:nvSpPr>
              <p:spPr>
                <a:xfrm>
                  <a:off x="5599913" y="3506082"/>
                  <a:ext cx="1143902" cy="400109"/>
                </a:xfrm>
                <a:prstGeom prst="rect">
                  <a:avLst/>
                </a:prstGeom>
                <a:solidFill>
                  <a:srgbClr val="FFFFCC"/>
                </a:solidFill>
                <a:ln w="28575">
                  <a:solidFill>
                    <a:schemeClr val="accent1"/>
                  </a:solidFill>
                </a:ln>
              </p:spPr>
              <p:txBody>
                <a:bodyPr wrap="none">
                  <a:spAutoFit/>
                </a:bodyPr>
                <a:lstStyle/>
                <a:p>
                  <a:r>
                    <a:rPr lang="en-US" altLang="en-US" sz="1350" dirty="0"/>
                    <a:t>activation</a:t>
                  </a:r>
                  <a:endParaRPr lang="en-US" sz="1350" dirty="0"/>
                </a:p>
              </p:txBody>
            </p:sp>
            <p:sp>
              <p:nvSpPr>
                <p:cNvPr id="13" name="Rectangle 12"/>
                <p:cNvSpPr/>
                <p:nvPr/>
              </p:nvSpPr>
              <p:spPr>
                <a:xfrm>
                  <a:off x="8369948" y="5416033"/>
                  <a:ext cx="727123"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14" name="Rectangle 13"/>
                <p:cNvSpPr/>
                <p:nvPr/>
              </p:nvSpPr>
              <p:spPr>
                <a:xfrm>
                  <a:off x="8192015" y="4444485"/>
                  <a:ext cx="925809"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15" name="Rectangle 14"/>
                <p:cNvSpPr/>
                <p:nvPr/>
              </p:nvSpPr>
              <p:spPr>
                <a:xfrm>
                  <a:off x="8198427" y="3472934"/>
                  <a:ext cx="936581"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sp>
            <p:nvSpPr>
              <p:cNvPr id="8" name="Rectangle 7"/>
              <p:cNvSpPr/>
              <p:nvPr/>
            </p:nvSpPr>
            <p:spPr>
              <a:xfrm>
                <a:off x="7773187" y="2983468"/>
                <a:ext cx="560411" cy="400109"/>
              </a:xfrm>
              <a:prstGeom prst="rect">
                <a:avLst/>
              </a:prstGeom>
              <a:solidFill>
                <a:srgbClr val="FFFF00"/>
              </a:solidFill>
              <a:ln w="28575">
                <a:solidFill>
                  <a:schemeClr val="accent1"/>
                </a:solidFill>
              </a:ln>
            </p:spPr>
            <p:txBody>
              <a:bodyPr wrap="none">
                <a:spAutoFit/>
              </a:bodyPr>
              <a:lstStyle/>
              <a:p>
                <a:r>
                  <a:rPr lang="en-US" altLang="en-US" sz="1350" dirty="0">
                    <a:latin typeface="Calibri"/>
                  </a:rPr>
                  <a:t>w</a:t>
                </a:r>
                <a:r>
                  <a:rPr lang="en-US" altLang="en-US" sz="1350" baseline="30000" dirty="0">
                    <a:latin typeface="Calibri"/>
                  </a:rPr>
                  <a:t>2</a:t>
                </a:r>
                <a:r>
                  <a:rPr lang="en-US" altLang="en-US" sz="1350" baseline="-25000" dirty="0">
                    <a:latin typeface="Calibri"/>
                  </a:rPr>
                  <a:t>ij</a:t>
                </a:r>
                <a:endParaRPr lang="en-US" sz="1350" baseline="-25000" dirty="0">
                  <a:latin typeface="Calibri"/>
                </a:endParaRPr>
              </a:p>
            </p:txBody>
          </p:sp>
          <p:sp>
            <p:nvSpPr>
              <p:cNvPr id="9" name="Rectangle 8"/>
              <p:cNvSpPr/>
              <p:nvPr/>
            </p:nvSpPr>
            <p:spPr>
              <a:xfrm>
                <a:off x="8057533" y="3914960"/>
                <a:ext cx="560411" cy="400109"/>
              </a:xfrm>
              <a:prstGeom prst="rect">
                <a:avLst/>
              </a:prstGeom>
              <a:solidFill>
                <a:srgbClr val="FFFF00"/>
              </a:solidFill>
              <a:ln w="28575">
                <a:solidFill>
                  <a:schemeClr val="accent1"/>
                </a:solidFill>
              </a:ln>
            </p:spPr>
            <p:txBody>
              <a:bodyPr wrap="none">
                <a:spAutoFit/>
              </a:bodyPr>
              <a:lstStyle/>
              <a:p>
                <a:r>
                  <a:rPr lang="en-US" altLang="en-US" sz="1350" dirty="0">
                    <a:latin typeface="Calibri"/>
                  </a:rPr>
                  <a:t>w</a:t>
                </a:r>
                <a:r>
                  <a:rPr lang="en-US" altLang="en-US" sz="1350" baseline="30000" dirty="0">
                    <a:latin typeface="Calibri"/>
                  </a:rPr>
                  <a:t>1</a:t>
                </a:r>
                <a:r>
                  <a:rPr lang="en-US" altLang="en-US" sz="1350" baseline="-25000" dirty="0">
                    <a:latin typeface="Calibri"/>
                  </a:rPr>
                  <a:t>ij</a:t>
                </a:r>
                <a:endParaRPr lang="en-US" sz="1350" baseline="-25000" dirty="0">
                  <a:latin typeface="Calibri"/>
                </a:endParaRPr>
              </a:p>
            </p:txBody>
          </p:sp>
        </p:grpSp>
      </p:grpSp>
    </p:spTree>
    <p:extLst>
      <p:ext uri="{BB962C8B-B14F-4D97-AF65-F5344CB8AC3E}">
        <p14:creationId xmlns:p14="http://schemas.microsoft.com/office/powerpoint/2010/main" val="21278177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8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89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89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8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4078304C-5BE1-484D-994C-369CBE2AEA96}" type="slidenum">
              <a:rPr lang="en-US" smtClean="0"/>
              <a:pPr/>
              <a:t>23</a:t>
            </a:fld>
            <a:endParaRPr lang="en-US"/>
          </a:p>
        </p:txBody>
      </p:sp>
      <p:sp>
        <p:nvSpPr>
          <p:cNvPr id="808962" name="Rectangle 2"/>
          <p:cNvSpPr>
            <a:spLocks noGrp="1" noChangeArrowheads="1"/>
          </p:cNvSpPr>
          <p:nvPr>
            <p:ph type="title"/>
          </p:nvPr>
        </p:nvSpPr>
        <p:spPr/>
        <p:txBody>
          <a:bodyPr/>
          <a:lstStyle/>
          <a:p>
            <a:r>
              <a:rPr lang="en-US"/>
              <a:t>Learning with a Multi-Layer  Perceptron</a:t>
            </a:r>
            <a:endParaRPr lang="en-US" dirty="0"/>
          </a:p>
        </p:txBody>
      </p:sp>
      <p:sp>
        <p:nvSpPr>
          <p:cNvPr id="808963" name="Rectangle 3"/>
          <p:cNvSpPr>
            <a:spLocks noGrp="1" noChangeArrowheads="1"/>
          </p:cNvSpPr>
          <p:nvPr>
            <p:ph idx="1"/>
          </p:nvPr>
        </p:nvSpPr>
        <p:spPr>
          <a:xfrm>
            <a:off x="327331" y="902368"/>
            <a:ext cx="5226874" cy="4070475"/>
          </a:xfrm>
        </p:spPr>
        <p:txBody>
          <a:bodyPr>
            <a:normAutofit fontScale="70000" lnSpcReduction="20000"/>
          </a:bodyPr>
          <a:lstStyle/>
          <a:p>
            <a:r>
              <a:rPr lang="en-US" dirty="0"/>
              <a:t>The problem is what to do with the other set of weights – we do not get feedback in the intermediate layer(s). </a:t>
            </a:r>
          </a:p>
          <a:p>
            <a:r>
              <a:rPr lang="en-US" dirty="0">
                <a:solidFill>
                  <a:srgbClr val="FF0000"/>
                </a:solidFill>
              </a:rPr>
              <a:t>Solution:</a:t>
            </a:r>
            <a:r>
              <a:rPr lang="en-US" dirty="0"/>
              <a:t> If </a:t>
            </a:r>
            <a:r>
              <a:rPr lang="en-US" dirty="0">
                <a:solidFill>
                  <a:srgbClr val="FF0000"/>
                </a:solidFill>
              </a:rPr>
              <a:t>all the activation functions are differentiable</a:t>
            </a:r>
            <a:r>
              <a:rPr lang="en-US" dirty="0"/>
              <a:t>, then the </a:t>
            </a:r>
            <a:r>
              <a:rPr lang="en-US" u="sng" dirty="0"/>
              <a:t>output</a:t>
            </a:r>
            <a:r>
              <a:rPr lang="en-US" dirty="0"/>
              <a:t> of the network is also a differentiable function of the input and weights in the network.</a:t>
            </a:r>
          </a:p>
          <a:p>
            <a:r>
              <a:rPr lang="en-US" dirty="0">
                <a:solidFill>
                  <a:srgbClr val="FF0000"/>
                </a:solidFill>
              </a:rPr>
              <a:t>Define an error function (e.g., sum of squares) that is a differentiable function of the output</a:t>
            </a:r>
            <a:r>
              <a:rPr lang="en-US" dirty="0"/>
              <a:t>, i.e. this error function is also a differentiable function of the weights. </a:t>
            </a:r>
          </a:p>
          <a:p>
            <a:r>
              <a:rPr lang="en-US" dirty="0"/>
              <a:t>We can then evaluate the derivatives of the error with respect to the weights, and use these derivatives to find weight values that minimize this error function, using gradient descent (or other optimization methods). </a:t>
            </a:r>
          </a:p>
          <a:p>
            <a:r>
              <a:rPr lang="en-US" dirty="0"/>
              <a:t>This results in an algorithm called </a:t>
            </a:r>
            <a:r>
              <a:rPr lang="en-US" dirty="0">
                <a:solidFill>
                  <a:srgbClr val="FF0000"/>
                </a:solidFill>
              </a:rPr>
              <a:t>back-propagation</a:t>
            </a:r>
            <a:r>
              <a:rPr lang="en-US" dirty="0"/>
              <a:t>.</a:t>
            </a:r>
          </a:p>
          <a:p>
            <a:endParaRPr lang="en-US" dirty="0"/>
          </a:p>
        </p:txBody>
      </p:sp>
      <p:grpSp>
        <p:nvGrpSpPr>
          <p:cNvPr id="4" name="Group 3"/>
          <p:cNvGrpSpPr/>
          <p:nvPr/>
        </p:nvGrpSpPr>
        <p:grpSpPr>
          <a:xfrm>
            <a:off x="5697870" y="1036193"/>
            <a:ext cx="2740368" cy="2000174"/>
            <a:chOff x="5519870" y="1816947"/>
            <a:chExt cx="3653825" cy="2666899"/>
          </a:xfrm>
        </p:grpSpPr>
        <p:sp>
          <p:nvSpPr>
            <p:cNvPr id="3" name="Rectangle 2"/>
            <p:cNvSpPr/>
            <p:nvPr/>
          </p:nvSpPr>
          <p:spPr>
            <a:xfrm>
              <a:off x="5519870" y="1816947"/>
              <a:ext cx="3581400" cy="2590800"/>
            </a:xfrm>
            <a:prstGeom prst="rect">
              <a:avLst/>
            </a:prstGeom>
            <a:solidFill>
              <a:srgbClr val="FFFFCC"/>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 name="Group 5"/>
            <p:cNvGrpSpPr/>
            <p:nvPr/>
          </p:nvGrpSpPr>
          <p:grpSpPr>
            <a:xfrm>
              <a:off x="5638599" y="2140638"/>
              <a:ext cx="3535096" cy="2343208"/>
              <a:chOff x="5410200" y="2488168"/>
              <a:chExt cx="3535096" cy="2343208"/>
            </a:xfrm>
          </p:grpSpPr>
          <p:grpSp>
            <p:nvGrpSpPr>
              <p:cNvPr id="7" name="Group 6"/>
              <p:cNvGrpSpPr/>
              <p:nvPr/>
            </p:nvGrpSpPr>
            <p:grpSpPr>
              <a:xfrm>
                <a:off x="5410200" y="2488168"/>
                <a:ext cx="3535096" cy="2343208"/>
                <a:chOff x="5599913" y="3472934"/>
                <a:chExt cx="3535096" cy="2343208"/>
              </a:xfrm>
            </p:grpSpPr>
            <p:grpSp>
              <p:nvGrpSpPr>
                <p:cNvPr id="10" name="Group 51"/>
                <p:cNvGrpSpPr>
                  <a:grpSpLocks/>
                </p:cNvGrpSpPr>
                <p:nvPr/>
              </p:nvGrpSpPr>
              <p:grpSpPr bwMode="auto">
                <a:xfrm>
                  <a:off x="6248400" y="3543300"/>
                  <a:ext cx="2209800" cy="2171700"/>
                  <a:chOff x="1872" y="2496"/>
                  <a:chExt cx="1392" cy="1368"/>
                </a:xfrm>
              </p:grpSpPr>
              <p:grpSp>
                <p:nvGrpSpPr>
                  <p:cNvPr id="16" name="Group 26"/>
                  <p:cNvGrpSpPr>
                    <a:grpSpLocks/>
                  </p:cNvGrpSpPr>
                  <p:nvPr/>
                </p:nvGrpSpPr>
                <p:grpSpPr bwMode="auto">
                  <a:xfrm>
                    <a:off x="1872" y="3720"/>
                    <a:ext cx="1392" cy="144"/>
                    <a:chOff x="1872" y="3720"/>
                    <a:chExt cx="1392" cy="144"/>
                  </a:xfrm>
                </p:grpSpPr>
                <p:sp>
                  <p:nvSpPr>
                    <p:cNvPr id="46"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0"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5"/>
                  <p:cNvGrpSpPr>
                    <a:grpSpLocks/>
                  </p:cNvGrpSpPr>
                  <p:nvPr/>
                </p:nvGrpSpPr>
                <p:grpSpPr bwMode="auto">
                  <a:xfrm>
                    <a:off x="2016" y="3108"/>
                    <a:ext cx="1056" cy="144"/>
                    <a:chOff x="2016" y="3168"/>
                    <a:chExt cx="1056" cy="144"/>
                  </a:xfrm>
                </p:grpSpPr>
                <p:sp>
                  <p:nvSpPr>
                    <p:cNvPr id="43"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8" name="Group 27"/>
                  <p:cNvGrpSpPr>
                    <a:grpSpLocks/>
                  </p:cNvGrpSpPr>
                  <p:nvPr/>
                </p:nvGrpSpPr>
                <p:grpSpPr bwMode="auto">
                  <a:xfrm>
                    <a:off x="2208" y="2496"/>
                    <a:ext cx="624" cy="144"/>
                    <a:chOff x="2208" y="2496"/>
                    <a:chExt cx="624" cy="144"/>
                  </a:xfrm>
                </p:grpSpPr>
                <p:sp>
                  <p:nvSpPr>
                    <p:cNvPr id="41"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9" name="AutoShape 28"/>
                  <p:cNvCxnSpPr>
                    <a:cxnSpLocks noChangeShapeType="1"/>
                    <a:stCxn id="42" idx="4"/>
                    <a:endCxn id="44"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9"/>
                  <p:cNvCxnSpPr>
                    <a:cxnSpLocks noChangeShapeType="1"/>
                    <a:stCxn id="42" idx="4"/>
                    <a:endCxn id="45"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0"/>
                  <p:cNvCxnSpPr>
                    <a:cxnSpLocks noChangeShapeType="1"/>
                    <a:stCxn id="42" idx="4"/>
                    <a:endCxn id="43"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1"/>
                  <p:cNvCxnSpPr>
                    <a:cxnSpLocks noChangeShapeType="1"/>
                    <a:stCxn id="41" idx="4"/>
                    <a:endCxn id="44"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2"/>
                  <p:cNvCxnSpPr>
                    <a:cxnSpLocks noChangeShapeType="1"/>
                    <a:stCxn id="41" idx="4"/>
                    <a:endCxn id="45"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3"/>
                  <p:cNvCxnSpPr>
                    <a:cxnSpLocks noChangeShapeType="1"/>
                    <a:stCxn id="41" idx="4"/>
                    <a:endCxn id="43"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4"/>
                  <p:cNvCxnSpPr>
                    <a:cxnSpLocks noChangeShapeType="1"/>
                    <a:stCxn id="43" idx="4"/>
                    <a:endCxn id="46"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5"/>
                  <p:cNvCxnSpPr>
                    <a:cxnSpLocks noChangeShapeType="1"/>
                    <a:stCxn id="43" idx="4"/>
                    <a:endCxn id="47"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6"/>
                  <p:cNvCxnSpPr>
                    <a:cxnSpLocks noChangeShapeType="1"/>
                    <a:stCxn id="43" idx="4"/>
                    <a:endCxn id="50"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7"/>
                  <p:cNvCxnSpPr>
                    <a:cxnSpLocks noChangeShapeType="1"/>
                    <a:stCxn id="43" idx="4"/>
                    <a:endCxn id="48"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38"/>
                  <p:cNvCxnSpPr>
                    <a:cxnSpLocks noChangeShapeType="1"/>
                    <a:stCxn id="43" idx="4"/>
                    <a:endCxn id="49"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0"/>
                  <p:cNvCxnSpPr>
                    <a:cxnSpLocks noChangeShapeType="1"/>
                    <a:endCxn id="50"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1"/>
                  <p:cNvCxnSpPr>
                    <a:cxnSpLocks noChangeShapeType="1"/>
                    <a:stCxn id="45" idx="4"/>
                    <a:endCxn id="47"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2"/>
                  <p:cNvCxnSpPr>
                    <a:cxnSpLocks noChangeShapeType="1"/>
                    <a:endCxn id="46"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4"/>
                  <p:cNvCxnSpPr>
                    <a:cxnSpLocks noChangeShapeType="1"/>
                    <a:stCxn id="44" idx="4"/>
                    <a:endCxn id="49"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5"/>
                  <p:cNvCxnSpPr>
                    <a:cxnSpLocks noChangeShapeType="1"/>
                    <a:stCxn id="44" idx="4"/>
                    <a:endCxn id="48"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6"/>
                  <p:cNvCxnSpPr>
                    <a:cxnSpLocks noChangeShapeType="1"/>
                    <a:stCxn id="44" idx="4"/>
                    <a:endCxn id="50"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7"/>
                  <p:cNvCxnSpPr>
                    <a:cxnSpLocks noChangeShapeType="1"/>
                    <a:stCxn id="44" idx="4"/>
                    <a:endCxn id="47"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8"/>
                  <p:cNvCxnSpPr>
                    <a:cxnSpLocks noChangeShapeType="1"/>
                    <a:stCxn id="44" idx="4"/>
                    <a:endCxn id="46"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49"/>
                  <p:cNvCxnSpPr>
                    <a:cxnSpLocks noChangeShapeType="1"/>
                    <a:stCxn id="45" idx="4"/>
                    <a:endCxn id="49"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11" name="Rectangle 10"/>
                <p:cNvSpPr/>
                <p:nvPr/>
              </p:nvSpPr>
              <p:spPr>
                <a:xfrm>
                  <a:off x="5599913" y="3506082"/>
                  <a:ext cx="1143902" cy="400109"/>
                </a:xfrm>
                <a:prstGeom prst="rect">
                  <a:avLst/>
                </a:prstGeom>
                <a:solidFill>
                  <a:srgbClr val="FFFFCC"/>
                </a:solidFill>
                <a:ln w="28575">
                  <a:solidFill>
                    <a:schemeClr val="accent1"/>
                  </a:solidFill>
                </a:ln>
              </p:spPr>
              <p:txBody>
                <a:bodyPr wrap="none">
                  <a:spAutoFit/>
                </a:bodyPr>
                <a:lstStyle/>
                <a:p>
                  <a:r>
                    <a:rPr lang="en-US" altLang="en-US" sz="1350" dirty="0"/>
                    <a:t>activation</a:t>
                  </a:r>
                  <a:endParaRPr lang="en-US" sz="1350" dirty="0"/>
                </a:p>
              </p:txBody>
            </p:sp>
            <p:sp>
              <p:nvSpPr>
                <p:cNvPr id="13" name="Rectangle 12"/>
                <p:cNvSpPr/>
                <p:nvPr/>
              </p:nvSpPr>
              <p:spPr>
                <a:xfrm>
                  <a:off x="8369948" y="5416033"/>
                  <a:ext cx="727123"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14" name="Rectangle 13"/>
                <p:cNvSpPr/>
                <p:nvPr/>
              </p:nvSpPr>
              <p:spPr>
                <a:xfrm>
                  <a:off x="8192015" y="4444485"/>
                  <a:ext cx="925810"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15" name="Rectangle 14"/>
                <p:cNvSpPr/>
                <p:nvPr/>
              </p:nvSpPr>
              <p:spPr>
                <a:xfrm>
                  <a:off x="8198427" y="3472934"/>
                  <a:ext cx="936582"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sp>
            <p:nvSpPr>
              <p:cNvPr id="8" name="Rectangle 7"/>
              <p:cNvSpPr/>
              <p:nvPr/>
            </p:nvSpPr>
            <p:spPr>
              <a:xfrm>
                <a:off x="7773188" y="2983468"/>
                <a:ext cx="560411" cy="400109"/>
              </a:xfrm>
              <a:prstGeom prst="rect">
                <a:avLst/>
              </a:prstGeom>
              <a:solidFill>
                <a:srgbClr val="FFFF00"/>
              </a:solidFill>
              <a:ln w="28575">
                <a:solidFill>
                  <a:schemeClr val="accent1"/>
                </a:solidFill>
              </a:ln>
            </p:spPr>
            <p:txBody>
              <a:bodyPr wrap="none">
                <a:spAutoFit/>
              </a:bodyPr>
              <a:lstStyle/>
              <a:p>
                <a:r>
                  <a:rPr lang="en-US" altLang="en-US" sz="1350" dirty="0">
                    <a:latin typeface="Calibri"/>
                  </a:rPr>
                  <a:t>w</a:t>
                </a:r>
                <a:r>
                  <a:rPr lang="en-US" altLang="en-US" sz="1350" baseline="30000" dirty="0">
                    <a:latin typeface="Calibri"/>
                  </a:rPr>
                  <a:t>2</a:t>
                </a:r>
                <a:r>
                  <a:rPr lang="en-US" altLang="en-US" sz="1350" baseline="-25000" dirty="0">
                    <a:latin typeface="Calibri"/>
                  </a:rPr>
                  <a:t>ij</a:t>
                </a:r>
                <a:endParaRPr lang="en-US" sz="1350" baseline="-25000" dirty="0">
                  <a:latin typeface="Calibri"/>
                </a:endParaRPr>
              </a:p>
            </p:txBody>
          </p:sp>
          <p:sp>
            <p:nvSpPr>
              <p:cNvPr id="9" name="Rectangle 8"/>
              <p:cNvSpPr/>
              <p:nvPr/>
            </p:nvSpPr>
            <p:spPr>
              <a:xfrm>
                <a:off x="8057532" y="3914960"/>
                <a:ext cx="560411" cy="400109"/>
              </a:xfrm>
              <a:prstGeom prst="rect">
                <a:avLst/>
              </a:prstGeom>
              <a:solidFill>
                <a:srgbClr val="FFFF00"/>
              </a:solidFill>
              <a:ln w="28575">
                <a:solidFill>
                  <a:schemeClr val="accent1"/>
                </a:solidFill>
              </a:ln>
            </p:spPr>
            <p:txBody>
              <a:bodyPr wrap="none">
                <a:spAutoFit/>
              </a:bodyPr>
              <a:lstStyle/>
              <a:p>
                <a:r>
                  <a:rPr lang="en-US" altLang="en-US" sz="1350" dirty="0">
                    <a:latin typeface="Calibri"/>
                  </a:rPr>
                  <a:t>w</a:t>
                </a:r>
                <a:r>
                  <a:rPr lang="en-US" altLang="en-US" sz="1350" baseline="30000" dirty="0">
                    <a:latin typeface="Calibri"/>
                  </a:rPr>
                  <a:t>1</a:t>
                </a:r>
                <a:r>
                  <a:rPr lang="en-US" altLang="en-US" sz="1350" baseline="-25000" dirty="0">
                    <a:latin typeface="Calibri"/>
                  </a:rPr>
                  <a:t>ij</a:t>
                </a:r>
                <a:endParaRPr lang="en-US" sz="1350" baseline="-25000" dirty="0">
                  <a:latin typeface="Calibri"/>
                </a:endParaRPr>
              </a:p>
            </p:txBody>
          </p:sp>
        </p:grpSp>
      </p:grpSp>
    </p:spTree>
    <p:extLst>
      <p:ext uri="{BB962C8B-B14F-4D97-AF65-F5344CB8AC3E}">
        <p14:creationId xmlns:p14="http://schemas.microsoft.com/office/powerpoint/2010/main" val="8107295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8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89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8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290A62C-F7EB-4847-AE6C-B5EDD3F056E7}" type="slidenum">
              <a:rPr lang="en-US" smtClean="0"/>
              <a:pPr/>
              <a:t>24</a:t>
            </a:fld>
            <a:endParaRPr lang="en-US" dirty="0"/>
          </a:p>
        </p:txBody>
      </p:sp>
      <p:sp>
        <p:nvSpPr>
          <p:cNvPr id="1064962" name="Rectangle 2"/>
          <p:cNvSpPr>
            <a:spLocks noGrp="1" noChangeArrowheads="1"/>
          </p:cNvSpPr>
          <p:nvPr>
            <p:ph type="title"/>
          </p:nvPr>
        </p:nvSpPr>
        <p:spPr/>
        <p:txBody>
          <a:bodyPr/>
          <a:lstStyle/>
          <a:p>
            <a:r>
              <a:rPr lang="en-US"/>
              <a:t>Some facts from real analysis</a:t>
            </a:r>
            <a:endParaRPr lang="en-US" dirty="0"/>
          </a:p>
        </p:txBody>
      </p:sp>
      <mc:AlternateContent xmlns:mc="http://schemas.openxmlformats.org/markup-compatibility/2006" xmlns:a14="http://schemas.microsoft.com/office/drawing/2010/main">
        <mc:Choice Requires="a14">
          <p:sp>
            <p:nvSpPr>
              <p:cNvPr id="1064963" name="Rectangle 3"/>
              <p:cNvSpPr>
                <a:spLocks noGrp="1" noChangeArrowheads="1"/>
              </p:cNvSpPr>
              <p:nvPr>
                <p:ph idx="1"/>
              </p:nvPr>
            </p:nvSpPr>
            <p:spPr/>
            <p:txBody>
              <a:bodyPr/>
              <a:lstStyle/>
              <a:p>
                <a:r>
                  <a:rPr lang="en-US" dirty="0"/>
                  <a:t>First let’s get the notation right: </a:t>
                </a:r>
              </a:p>
              <a:p>
                <a:pPr lvl="1"/>
                <a:endParaRPr lang="en-US" dirty="0"/>
              </a:p>
              <a:p>
                <a:r>
                  <a:rPr lang="en-US" dirty="0"/>
                  <a:t>The arrow shows functional dependence of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 </m:t>
                    </m:r>
                  </m:oMath>
                </a14:m>
                <a:r>
                  <a:rPr lang="en-US" dirty="0"/>
                  <a:t>on </a:t>
                </a:r>
                <a14:m>
                  <m:oMath xmlns:m="http://schemas.openxmlformats.org/officeDocument/2006/math">
                    <m:r>
                      <a:rPr lang="en-US" i="1" dirty="0" smtClean="0">
                        <a:latin typeface="Cambria Math" panose="02040503050406030204" pitchFamily="18" charset="0"/>
                      </a:rPr>
                      <m:t>𝑦</m:t>
                    </m:r>
                  </m:oMath>
                </a14:m>
                <a:endParaRPr lang="en-US" dirty="0"/>
              </a:p>
              <a:p>
                <a:pPr lvl="1"/>
                <a:r>
                  <a:rPr lang="en-US" dirty="0"/>
                  <a:t>	i.e. given </a:t>
                </a:r>
                <a14:m>
                  <m:oMath xmlns:m="http://schemas.openxmlformats.org/officeDocument/2006/math">
                    <m:r>
                      <a:rPr lang="en-US" i="1" dirty="0" smtClean="0">
                        <a:latin typeface="Cambria Math" panose="02040503050406030204" pitchFamily="18" charset="0"/>
                      </a:rPr>
                      <m:t>𝑦</m:t>
                    </m:r>
                  </m:oMath>
                </a14:m>
                <a:r>
                  <a:rPr lang="en-US" dirty="0"/>
                  <a:t>, we can calculate</a:t>
                </a:r>
                <a14:m>
                  <m:oMath xmlns:m="http://schemas.openxmlformats.org/officeDocument/2006/math">
                    <m:r>
                      <a:rPr lang="en-US" i="1" dirty="0" smtClean="0">
                        <a:latin typeface="Cambria Math" panose="02040503050406030204" pitchFamily="18" charset="0"/>
                      </a:rPr>
                      <m:t> </m:t>
                    </m:r>
                    <m:r>
                      <a:rPr lang="en-US" i="1" dirty="0" smtClean="0">
                        <a:latin typeface="Cambria Math" panose="02040503050406030204" pitchFamily="18" charset="0"/>
                      </a:rPr>
                      <m:t>𝑧</m:t>
                    </m:r>
                  </m:oMath>
                </a14:m>
                <a:r>
                  <a:rPr lang="en-US" dirty="0"/>
                  <a:t>. </a:t>
                </a:r>
              </a:p>
              <a:p>
                <a:pPr lvl="1"/>
                <a:r>
                  <a:rPr lang="en-US" dirty="0"/>
                  <a:t>	e.g., for example:</a:t>
                </a:r>
                <a14:m>
                  <m:oMath xmlns:m="http://schemas.openxmlformats.org/officeDocument/2006/math">
                    <m:r>
                      <a:rPr lang="en-US" i="1" dirty="0" smtClean="0">
                        <a:latin typeface="Cambria Math" panose="02040503050406030204" pitchFamily="18" charset="0"/>
                      </a:rPr>
                      <m:t> </m:t>
                    </m:r>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𝑦</m:t>
                    </m:r>
                    <m:r>
                      <a:rPr lang="en-US" i="1" dirty="0" smtClean="0">
                        <a:latin typeface="Cambria Math" panose="02040503050406030204" pitchFamily="18" charset="0"/>
                      </a:rPr>
                      <m:t>) = 2</m:t>
                    </m:r>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𝑦</m:t>
                        </m:r>
                      </m:e>
                      <m:sup>
                        <m:r>
                          <a:rPr lang="en-US" i="1" dirty="0" smtClean="0">
                            <a:latin typeface="Cambria Math" panose="02040503050406030204" pitchFamily="18" charset="0"/>
                          </a:rPr>
                          <m:t>2</m:t>
                        </m:r>
                      </m:sup>
                    </m:sSup>
                    <m:r>
                      <a:rPr lang="en-US" i="1" dirty="0" smtClean="0">
                        <a:latin typeface="Cambria Math" panose="02040503050406030204" pitchFamily="18" charset="0"/>
                      </a:rPr>
                      <m:t> </m:t>
                    </m:r>
                  </m:oMath>
                </a14:m>
                <a:endParaRPr lang="en-US" dirty="0"/>
              </a:p>
              <a:p>
                <a:pPr marL="457200" lvl="1" indent="0">
                  <a:buNone/>
                </a:pPr>
                <a:endParaRPr lang="en-US" dirty="0"/>
              </a:p>
              <a:p>
                <a:pPr marL="457200" lvl="1" indent="0">
                  <a:buNone/>
                </a:pPr>
                <a:r>
                  <a:rPr lang="en-US" dirty="0"/>
                  <a:t>The derivative of </a:t>
                </a:r>
                <a14:m>
                  <m:oMath xmlns:m="http://schemas.openxmlformats.org/officeDocument/2006/math">
                    <m:r>
                      <a:rPr lang="en-US" i="1" dirty="0" smtClean="0">
                        <a:latin typeface="Cambria Math" panose="02040503050406030204" pitchFamily="18" charset="0"/>
                      </a:rPr>
                      <m:t>𝑧</m:t>
                    </m:r>
                  </m:oMath>
                </a14:m>
                <a:r>
                  <a:rPr lang="en-US" dirty="0"/>
                  <a:t>, with respect to </a:t>
                </a:r>
                <a14:m>
                  <m:oMath xmlns:m="http://schemas.openxmlformats.org/officeDocument/2006/math">
                    <m:r>
                      <a:rPr lang="en-US" i="1" dirty="0" smtClean="0">
                        <a:latin typeface="Cambria Math" panose="02040503050406030204" pitchFamily="18" charset="0"/>
                      </a:rPr>
                      <m:t>𝑦</m:t>
                    </m:r>
                  </m:oMath>
                </a14:m>
                <a:r>
                  <a:rPr lang="en-US" dirty="0"/>
                  <a:t>. </a:t>
                </a:r>
              </a:p>
              <a:p>
                <a:pPr lvl="1"/>
                <a:endParaRPr lang="en-US" dirty="0"/>
              </a:p>
            </p:txBody>
          </p:sp>
        </mc:Choice>
        <mc:Fallback xmlns="">
          <p:sp>
            <p:nvSpPr>
              <p:cNvPr id="1064963" name="Rectangle 3"/>
              <p:cNvSpPr>
                <a:spLocks noGrp="1" noRot="1" noChangeAspect="1" noMove="1" noResize="1" noEditPoints="1" noAdjustHandles="1" noChangeArrowheads="1" noChangeShapeType="1" noTextEdit="1"/>
              </p:cNvSpPr>
              <p:nvPr>
                <p:ph idx="1"/>
              </p:nvPr>
            </p:nvSpPr>
            <p:spPr>
              <a:blipFill>
                <a:blip r:embed="rId3"/>
                <a:stretch>
                  <a:fillRect l="-1037" t="-1322"/>
                </a:stretch>
              </a:blipFill>
            </p:spPr>
            <p:txBody>
              <a:bodyPr/>
              <a:lstStyle/>
              <a:p>
                <a:r>
                  <a:rPr lang="en-US">
                    <a:noFill/>
                  </a:rPr>
                  <a:t> </a:t>
                </a:r>
              </a:p>
            </p:txBody>
          </p:sp>
        </mc:Fallback>
      </mc:AlternateContent>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42382"/>
          <a:stretch/>
        </p:blipFill>
        <p:spPr>
          <a:xfrm>
            <a:off x="6861008" y="2288485"/>
            <a:ext cx="1034717" cy="1200150"/>
          </a:xfrm>
          <a:prstGeom prst="rect">
            <a:avLst/>
          </a:prstGeom>
        </p:spPr>
      </p:pic>
    </p:spTree>
    <p:extLst>
      <p:ext uri="{BB962C8B-B14F-4D97-AF65-F5344CB8AC3E}">
        <p14:creationId xmlns:p14="http://schemas.microsoft.com/office/powerpoint/2010/main" val="15397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6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496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496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49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290A62C-F7EB-4847-AE6C-B5EDD3F056E7}" type="slidenum">
              <a:rPr lang="en-US" smtClean="0"/>
              <a:pPr/>
              <a:t>25</a:t>
            </a:fld>
            <a:endParaRPr lang="en-US" dirty="0"/>
          </a:p>
        </p:txBody>
      </p:sp>
      <p:sp>
        <p:nvSpPr>
          <p:cNvPr id="1064962" name="Rectangle 2"/>
          <p:cNvSpPr>
            <a:spLocks noGrp="1" noChangeArrowheads="1"/>
          </p:cNvSpPr>
          <p:nvPr>
            <p:ph type="title"/>
          </p:nvPr>
        </p:nvSpPr>
        <p:spPr/>
        <p:txBody>
          <a:bodyPr/>
          <a:lstStyle/>
          <a:p>
            <a:r>
              <a:rPr lang="en-US"/>
              <a:t>Some facts from real analysis</a:t>
            </a:r>
            <a:endParaRPr lang="en-US" dirty="0"/>
          </a:p>
        </p:txBody>
      </p:sp>
      <mc:AlternateContent xmlns:mc="http://schemas.openxmlformats.org/markup-compatibility/2006" xmlns:a14="http://schemas.microsoft.com/office/drawing/2010/main">
        <mc:Choice Requires="a14">
          <p:sp>
            <p:nvSpPr>
              <p:cNvPr id="1064963" name="Rectangle 3"/>
              <p:cNvSpPr>
                <a:spLocks noGrp="1" noChangeArrowheads="1"/>
              </p:cNvSpPr>
              <p:nvPr>
                <p:ph idx="1"/>
              </p:nvPr>
            </p:nvSpPr>
            <p:spPr/>
            <p:txBody>
              <a:bodyPr/>
              <a:lstStyle/>
              <a:p>
                <a:r>
                  <a:rPr lang="en-US" dirty="0"/>
                  <a:t>Simple chain rule</a:t>
                </a:r>
              </a:p>
              <a:p>
                <a:pPr lvl="1"/>
                <a:r>
                  <a:rPr lang="en-US" dirty="0"/>
                  <a:t>If </a:t>
                </a:r>
                <a14:m>
                  <m:oMath xmlns:m="http://schemas.openxmlformats.org/officeDocument/2006/math">
                    <m:r>
                      <a:rPr lang="en-US" i="1" dirty="0" smtClean="0">
                        <a:latin typeface="Cambria Math" panose="02040503050406030204" pitchFamily="18" charset="0"/>
                      </a:rPr>
                      <m:t>𝑧</m:t>
                    </m:r>
                  </m:oMath>
                </a14:m>
                <a:r>
                  <a:rPr lang="en-US" dirty="0"/>
                  <a:t> is a function of </a:t>
                </a:r>
                <a14:m>
                  <m:oMath xmlns:m="http://schemas.openxmlformats.org/officeDocument/2006/math">
                    <m:r>
                      <a:rPr lang="en-US" smtClean="0">
                        <a:latin typeface="Cambria Math" panose="02040503050406030204" pitchFamily="18" charset="0"/>
                      </a:rPr>
                      <m:t>𝑦</m:t>
                    </m:r>
                  </m:oMath>
                </a14:m>
                <a:r>
                  <a:rPr lang="en-US" dirty="0"/>
                  <a:t>, and </a:t>
                </a:r>
                <a14:m>
                  <m:oMath xmlns:m="http://schemas.openxmlformats.org/officeDocument/2006/math">
                    <m:r>
                      <a:rPr lang="en-US" smtClean="0">
                        <a:latin typeface="Cambria Math" panose="02040503050406030204" pitchFamily="18" charset="0"/>
                      </a:rPr>
                      <m:t>𝑦</m:t>
                    </m:r>
                  </m:oMath>
                </a14:m>
                <a:r>
                  <a:rPr lang="en-US" dirty="0"/>
                  <a:t> is a function of </a:t>
                </a:r>
                <a14:m>
                  <m:oMath xmlns:m="http://schemas.openxmlformats.org/officeDocument/2006/math">
                    <m:r>
                      <a:rPr lang="en-US" smtClean="0">
                        <a:latin typeface="Cambria Math" panose="02040503050406030204" pitchFamily="18" charset="0"/>
                      </a:rPr>
                      <m:t>𝑥</m:t>
                    </m:r>
                  </m:oMath>
                </a14:m>
                <a:endParaRPr lang="en-US" dirty="0"/>
              </a:p>
              <a:p>
                <a:pPr lvl="2"/>
                <a:r>
                  <a:rPr lang="en-US" dirty="0"/>
                  <a:t>Then </a:t>
                </a:r>
                <a14:m>
                  <m:oMath xmlns:m="http://schemas.openxmlformats.org/officeDocument/2006/math">
                    <m:r>
                      <a:rPr lang="en-US">
                        <a:latin typeface="Cambria Math" panose="02040503050406030204" pitchFamily="18" charset="0"/>
                      </a:rPr>
                      <m:t>𝑧</m:t>
                    </m:r>
                  </m:oMath>
                </a14:m>
                <a:r>
                  <a:rPr lang="en-US" dirty="0"/>
                  <a:t> is a function of </a:t>
                </a:r>
                <a14:m>
                  <m:oMath xmlns:m="http://schemas.openxmlformats.org/officeDocument/2006/math">
                    <m:r>
                      <a:rPr lang="en-US" smtClean="0">
                        <a:latin typeface="Cambria Math" panose="02040503050406030204" pitchFamily="18" charset="0"/>
                      </a:rPr>
                      <m:t>𝑥</m:t>
                    </m:r>
                  </m:oMath>
                </a14:m>
                <a:r>
                  <a:rPr lang="en-US" dirty="0"/>
                  <a:t>, as well. </a:t>
                </a:r>
              </a:p>
              <a:p>
                <a:pPr lvl="1"/>
                <a:r>
                  <a:rPr lang="en-US" dirty="0"/>
                  <a:t>Question:  how to find </a:t>
                </a:r>
                <a14:m>
                  <m:oMath xmlns:m="http://schemas.openxmlformats.org/officeDocument/2006/math">
                    <m:f>
                      <m:fPr>
                        <m:ctrlPr>
                          <a:rPr lang="en-US" i="1" smtClean="0">
                            <a:latin typeface="Cambria Math" panose="02040503050406030204" pitchFamily="18" charset="0"/>
                          </a:rPr>
                        </m:ctrlPr>
                      </m:fPr>
                      <m:num>
                        <m:r>
                          <a:rPr lang="en-US" smtClean="0">
                            <a:latin typeface="Cambria Math" panose="02040503050406030204" pitchFamily="18" charset="0"/>
                          </a:rPr>
                          <m:t>𝜕</m:t>
                        </m:r>
                        <m:r>
                          <a:rPr lang="en-US" smtClean="0">
                            <a:latin typeface="Cambria Math" panose="02040503050406030204" pitchFamily="18" charset="0"/>
                          </a:rPr>
                          <m:t>𝑧</m:t>
                        </m:r>
                      </m:num>
                      <m:den>
                        <m:r>
                          <a:rPr lang="en-US" smtClean="0">
                            <a:latin typeface="Cambria Math" panose="02040503050406030204" pitchFamily="18" charset="0"/>
                          </a:rPr>
                          <m:t>𝜕</m:t>
                        </m:r>
                        <m:r>
                          <a:rPr lang="en-US" smtClean="0">
                            <a:latin typeface="Cambria Math" panose="02040503050406030204" pitchFamily="18" charset="0"/>
                          </a:rPr>
                          <m:t>𝑥</m:t>
                        </m:r>
                      </m:den>
                    </m:f>
                  </m:oMath>
                </a14:m>
                <a:endParaRPr lang="en-US" dirty="0"/>
              </a:p>
              <a:p>
                <a:pPr lvl="1"/>
                <a:endParaRPr lang="en-US" dirty="0"/>
              </a:p>
            </p:txBody>
          </p:sp>
        </mc:Choice>
        <mc:Fallback xmlns="">
          <p:sp>
            <p:nvSpPr>
              <p:cNvPr id="1064963" name="Rectangle 3"/>
              <p:cNvSpPr>
                <a:spLocks noGrp="1" noRot="1" noChangeAspect="1" noMove="1" noResize="1" noEditPoints="1" noAdjustHandles="1" noChangeArrowheads="1" noChangeShapeType="1" noTextEdit="1"/>
              </p:cNvSpPr>
              <p:nvPr>
                <p:ph idx="1"/>
              </p:nvPr>
            </p:nvSpPr>
            <p:spPr>
              <a:blipFill>
                <a:blip r:embed="rId3"/>
                <a:stretch>
                  <a:fillRect l="-1037" t="-1322"/>
                </a:stretch>
              </a:blipFill>
            </p:spPr>
            <p:txBody>
              <a:bodyPr/>
              <a:lstStyle/>
              <a:p>
                <a:r>
                  <a:rPr lang="en-US">
                    <a:noFill/>
                  </a:rPr>
                  <a:t> </a:t>
                </a:r>
              </a:p>
            </p:txBody>
          </p:sp>
        </mc:Fallback>
      </mc:AlternateContent>
      <p:sp>
        <p:nvSpPr>
          <p:cNvPr id="2" name="TextBox 1"/>
          <p:cNvSpPr txBox="1"/>
          <p:nvPr/>
        </p:nvSpPr>
        <p:spPr>
          <a:xfrm>
            <a:off x="6316317" y="2095460"/>
            <a:ext cx="2571750" cy="71558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350" dirty="0"/>
              <a:t>We will use these facts to derive the details of the Backpropagation  algorithm. </a:t>
            </a:r>
          </a:p>
        </p:txBody>
      </p:sp>
      <mc:AlternateContent xmlns:mc="http://schemas.openxmlformats.org/markup-compatibility/2006" xmlns:a14="http://schemas.microsoft.com/office/drawing/2010/main">
        <mc:Choice Requires="a14">
          <p:sp>
            <p:nvSpPr>
              <p:cNvPr id="9" name="TextBox 8"/>
              <p:cNvSpPr txBox="1"/>
              <p:nvPr/>
            </p:nvSpPr>
            <p:spPr>
              <a:xfrm>
                <a:off x="6316317" y="2781260"/>
                <a:ext cx="2571750" cy="71558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sz="1350" i="1" dirty="0" smtClean="0">
                        <a:latin typeface="Cambria Math" panose="02040503050406030204" pitchFamily="18" charset="0"/>
                      </a:rPr>
                      <m:t>𝑧</m:t>
                    </m:r>
                  </m:oMath>
                </a14:m>
                <a:r>
                  <a:rPr lang="en-US" sz="1350" dirty="0"/>
                  <a:t> will be the error (loss) function.</a:t>
                </a:r>
              </a:p>
              <a:p>
                <a:r>
                  <a:rPr lang="en-US" sz="1350" dirty="0"/>
                  <a:t>- We need to know how to differentiate</a:t>
                </a:r>
                <a14:m>
                  <m:oMath xmlns:m="http://schemas.openxmlformats.org/officeDocument/2006/math">
                    <m:r>
                      <a:rPr lang="en-US" sz="1350" i="1" dirty="0" smtClean="0">
                        <a:latin typeface="Cambria Math" panose="02040503050406030204" pitchFamily="18" charset="0"/>
                      </a:rPr>
                      <m:t> </m:t>
                    </m:r>
                    <m:r>
                      <a:rPr lang="en-US" sz="1350" i="1" dirty="0" smtClean="0">
                        <a:latin typeface="Cambria Math" panose="02040503050406030204" pitchFamily="18" charset="0"/>
                      </a:rPr>
                      <m:t>𝑧</m:t>
                    </m:r>
                    <m:r>
                      <a:rPr lang="en-US" sz="1350" i="1" dirty="0" smtClean="0">
                        <a:latin typeface="Cambria Math" panose="02040503050406030204" pitchFamily="18" charset="0"/>
                      </a:rPr>
                      <m:t> </m:t>
                    </m:r>
                  </m:oMath>
                </a14:m>
                <a:endParaRPr lang="en-US" sz="1350" dirty="0"/>
              </a:p>
            </p:txBody>
          </p:sp>
        </mc:Choice>
        <mc:Fallback xmlns="">
          <p:sp>
            <p:nvSpPr>
              <p:cNvPr id="9" name="TextBox 8"/>
              <p:cNvSpPr txBox="1">
                <a:spLocks noRot="1" noChangeAspect="1" noMove="1" noResize="1" noEditPoints="1" noAdjustHandles="1" noChangeArrowheads="1" noChangeShapeType="1" noTextEdit="1"/>
              </p:cNvSpPr>
              <p:nvPr/>
            </p:nvSpPr>
            <p:spPr>
              <a:xfrm>
                <a:off x="6316317" y="2781260"/>
                <a:ext cx="2571750" cy="715581"/>
              </a:xfrm>
              <a:prstGeom prst="rect">
                <a:avLst/>
              </a:prstGeom>
              <a:blipFill>
                <a:blip r:embed="rId4"/>
                <a:stretch>
                  <a:fillRect b="-4918"/>
                </a:stretch>
              </a:blipFill>
            </p:spPr>
            <p:txBody>
              <a:bodyPr/>
              <a:lstStyle/>
              <a:p>
                <a:r>
                  <a:rPr lang="en-US">
                    <a:noFill/>
                  </a:rPr>
                  <a:t> </a:t>
                </a:r>
              </a:p>
            </p:txBody>
          </p:sp>
        </mc:Fallback>
      </mc:AlternateContent>
      <p:sp>
        <p:nvSpPr>
          <p:cNvPr id="10" name="TextBox 9"/>
          <p:cNvSpPr txBox="1"/>
          <p:nvPr/>
        </p:nvSpPr>
        <p:spPr>
          <a:xfrm>
            <a:off x="6316317" y="3467059"/>
            <a:ext cx="2571750" cy="113107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350" dirty="0"/>
              <a:t>Intermediate nodes use a logistics function (or another differentiable step function). </a:t>
            </a:r>
          </a:p>
          <a:p>
            <a:r>
              <a:rPr lang="en-US" sz="1350" dirty="0"/>
              <a:t>- We need to know how to differentiate it.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 b="267"/>
          <a:stretch/>
        </p:blipFill>
        <p:spPr>
          <a:xfrm>
            <a:off x="2338673" y="2550719"/>
            <a:ext cx="1034717" cy="207740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921C299-7CA3-4680-9AEC-FA2CCE8A45B6}"/>
                  </a:ext>
                </a:extLst>
              </p:cNvPr>
              <p:cNvSpPr txBox="1"/>
              <p:nvPr/>
            </p:nvSpPr>
            <p:spPr>
              <a:xfrm>
                <a:off x="3373390" y="3146360"/>
                <a:ext cx="2128965" cy="700961"/>
              </a:xfrm>
              <a:prstGeom prst="rect">
                <a:avLst/>
              </a:prstGeom>
              <a:noFill/>
            </p:spPr>
            <p:txBody>
              <a:bodyPr wrap="square" rtlCol="0">
                <a:spAutoFit/>
              </a:bodyPr>
              <a:lstStyle/>
              <a:p>
                <a14:m>
                  <m:oMath xmlns:m="http://schemas.openxmlformats.org/officeDocument/2006/math">
                    <m:f>
                      <m:fPr>
                        <m:ctrlPr>
                          <a:rPr lang="en-US" sz="2500" b="0" i="1" smtClean="0">
                            <a:latin typeface="Cambria Math" panose="02040503050406030204" pitchFamily="18" charset="0"/>
                          </a:rPr>
                        </m:ctrlPr>
                      </m:fPr>
                      <m:num>
                        <m:r>
                          <a:rPr lang="en-US" sz="2500" b="0" i="1" smtClean="0">
                            <a:latin typeface="Cambria Math" panose="02040503050406030204" pitchFamily="18" charset="0"/>
                          </a:rPr>
                          <m:t>𝜕</m:t>
                        </m:r>
                        <m:r>
                          <a:rPr lang="en-US" sz="2500" b="0" i="1" smtClean="0">
                            <a:latin typeface="Cambria Math" panose="02040503050406030204" pitchFamily="18" charset="0"/>
                          </a:rPr>
                          <m:t>𝑧</m:t>
                        </m:r>
                      </m:num>
                      <m:den>
                        <m:r>
                          <a:rPr lang="en-US" sz="2500" b="0" i="1" smtClean="0">
                            <a:latin typeface="Cambria Math" panose="02040503050406030204" pitchFamily="18" charset="0"/>
                          </a:rPr>
                          <m:t>𝜕</m:t>
                        </m:r>
                        <m:r>
                          <a:rPr lang="en-US" sz="2500" b="0" i="1" smtClean="0">
                            <a:latin typeface="Cambria Math" panose="02040503050406030204" pitchFamily="18" charset="0"/>
                          </a:rPr>
                          <m:t>𝑥</m:t>
                        </m:r>
                      </m:den>
                    </m:f>
                    <m:r>
                      <a:rPr lang="en-US" sz="2500" b="0" i="1" smtClean="0">
                        <a:latin typeface="Cambria Math" panose="02040503050406030204" pitchFamily="18" charset="0"/>
                      </a:rPr>
                      <m:t>=</m:t>
                    </m:r>
                    <m:f>
                      <m:fPr>
                        <m:ctrlPr>
                          <a:rPr lang="en-US" sz="2500" i="1">
                            <a:latin typeface="Cambria Math" panose="02040503050406030204" pitchFamily="18" charset="0"/>
                          </a:rPr>
                        </m:ctrlPr>
                      </m:fPr>
                      <m:num>
                        <m:r>
                          <a:rPr lang="en-US" sz="2500" i="1">
                            <a:latin typeface="Cambria Math" panose="02040503050406030204" pitchFamily="18" charset="0"/>
                          </a:rPr>
                          <m:t>𝜕</m:t>
                        </m:r>
                        <m:r>
                          <a:rPr lang="en-US" sz="2500" i="1">
                            <a:latin typeface="Cambria Math" panose="02040503050406030204" pitchFamily="18" charset="0"/>
                          </a:rPr>
                          <m:t>𝑧</m:t>
                        </m:r>
                      </m:num>
                      <m:den>
                        <m:r>
                          <a:rPr lang="en-US" sz="2500" i="1">
                            <a:latin typeface="Cambria Math" panose="02040503050406030204" pitchFamily="18" charset="0"/>
                          </a:rPr>
                          <m:t>𝜕</m:t>
                        </m:r>
                        <m:r>
                          <a:rPr lang="en-US" sz="2500" b="0" i="1" smtClean="0">
                            <a:latin typeface="Cambria Math" panose="02040503050406030204" pitchFamily="18" charset="0"/>
                          </a:rPr>
                          <m:t>𝑦</m:t>
                        </m:r>
                      </m:den>
                    </m:f>
                  </m:oMath>
                </a14:m>
                <a:r>
                  <a:rPr lang="en-US" sz="2500" dirty="0"/>
                  <a:t> </a:t>
                </a:r>
                <a14:m>
                  <m:oMath xmlns:m="http://schemas.openxmlformats.org/officeDocument/2006/math">
                    <m:f>
                      <m:fPr>
                        <m:ctrlPr>
                          <a:rPr lang="en-US" sz="2500" i="1">
                            <a:latin typeface="Cambria Math" panose="02040503050406030204" pitchFamily="18" charset="0"/>
                          </a:rPr>
                        </m:ctrlPr>
                      </m:fPr>
                      <m:num>
                        <m:r>
                          <a:rPr lang="en-US" sz="2500" i="1">
                            <a:latin typeface="Cambria Math" panose="02040503050406030204" pitchFamily="18" charset="0"/>
                          </a:rPr>
                          <m:t>𝜕</m:t>
                        </m:r>
                        <m:r>
                          <a:rPr lang="en-US" sz="2500" b="0" i="1" smtClean="0">
                            <a:latin typeface="Cambria Math" panose="02040503050406030204" pitchFamily="18" charset="0"/>
                          </a:rPr>
                          <m:t>𝑦</m:t>
                        </m:r>
                      </m:num>
                      <m:den>
                        <m:r>
                          <a:rPr lang="en-US" sz="2500" i="1">
                            <a:latin typeface="Cambria Math" panose="02040503050406030204" pitchFamily="18" charset="0"/>
                          </a:rPr>
                          <m:t>𝜕</m:t>
                        </m:r>
                        <m:r>
                          <a:rPr lang="en-US" sz="2500" i="1">
                            <a:latin typeface="Cambria Math" panose="02040503050406030204" pitchFamily="18" charset="0"/>
                          </a:rPr>
                          <m:t>𝑥</m:t>
                        </m:r>
                      </m:den>
                    </m:f>
                  </m:oMath>
                </a14:m>
                <a:endParaRPr lang="en-US" sz="2500" dirty="0"/>
              </a:p>
            </p:txBody>
          </p:sp>
        </mc:Choice>
        <mc:Fallback xmlns="">
          <p:sp>
            <p:nvSpPr>
              <p:cNvPr id="7" name="TextBox 6">
                <a:extLst>
                  <a:ext uri="{FF2B5EF4-FFF2-40B4-BE49-F238E27FC236}">
                    <a16:creationId xmlns:a16="http://schemas.microsoft.com/office/drawing/2014/main" id="{0921C299-7CA3-4680-9AEC-FA2CCE8A45B6}"/>
                  </a:ext>
                </a:extLst>
              </p:cNvPr>
              <p:cNvSpPr txBox="1">
                <a:spLocks noRot="1" noChangeAspect="1" noMove="1" noResize="1" noEditPoints="1" noAdjustHandles="1" noChangeArrowheads="1" noChangeShapeType="1" noTextEdit="1"/>
              </p:cNvSpPr>
              <p:nvPr/>
            </p:nvSpPr>
            <p:spPr>
              <a:xfrm>
                <a:off x="3373390" y="3146360"/>
                <a:ext cx="2128965" cy="70096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219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63">
                                            <p:txEl>
                                              <p:pRg st="3" end="3"/>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290A62C-F7EB-4847-AE6C-B5EDD3F056E7}" type="slidenum">
              <a:rPr lang="en-US" smtClean="0"/>
              <a:pPr/>
              <a:t>26</a:t>
            </a:fld>
            <a:endParaRPr lang="en-US" dirty="0"/>
          </a:p>
        </p:txBody>
      </p:sp>
      <p:sp>
        <p:nvSpPr>
          <p:cNvPr id="1064962" name="Rectangle 2"/>
          <p:cNvSpPr>
            <a:spLocks noGrp="1" noChangeArrowheads="1"/>
          </p:cNvSpPr>
          <p:nvPr>
            <p:ph type="title"/>
          </p:nvPr>
        </p:nvSpPr>
        <p:spPr/>
        <p:txBody>
          <a:bodyPr/>
          <a:lstStyle/>
          <a:p>
            <a:r>
              <a:rPr lang="en-US"/>
              <a:t>Some facts from real analysis</a:t>
            </a:r>
            <a:endParaRPr lang="en-US" dirty="0"/>
          </a:p>
        </p:txBody>
      </p:sp>
      <p:sp>
        <p:nvSpPr>
          <p:cNvPr id="1064963" name="Rectangle 3"/>
          <p:cNvSpPr>
            <a:spLocks noGrp="1" noChangeArrowheads="1"/>
          </p:cNvSpPr>
          <p:nvPr>
            <p:ph idx="1"/>
          </p:nvPr>
        </p:nvSpPr>
        <p:spPr/>
        <p:txBody>
          <a:bodyPr/>
          <a:lstStyle/>
          <a:p>
            <a:r>
              <a:rPr lang="en-US"/>
              <a:t>Multiple path chain rule </a:t>
            </a:r>
            <a:endParaRPr lang="en-US" dirty="0"/>
          </a:p>
        </p:txBody>
      </p:sp>
      <p:sp>
        <p:nvSpPr>
          <p:cNvPr id="48" name="Rectangle 47"/>
          <p:cNvSpPr/>
          <p:nvPr/>
        </p:nvSpPr>
        <p:spPr>
          <a:xfrm>
            <a:off x="3795793" y="4626918"/>
            <a:ext cx="2366032" cy="323165"/>
          </a:xfrm>
          <a:prstGeom prst="rect">
            <a:avLst/>
          </a:prstGeom>
        </p:spPr>
        <p:txBody>
          <a:bodyPr wrap="none">
            <a:spAutoFit/>
          </a:bodyPr>
          <a:lstStyle/>
          <a:p>
            <a:r>
              <a:rPr lang="en-US" sz="1500" dirty="0">
                <a:solidFill>
                  <a:schemeClr val="bg1">
                    <a:lumMod val="75000"/>
                  </a:schemeClr>
                </a:solidFill>
              </a:rPr>
              <a:t>Slide Credit: Richard </a:t>
            </a:r>
            <a:r>
              <a:rPr lang="en-US" sz="1500" dirty="0" err="1">
                <a:solidFill>
                  <a:schemeClr val="bg1">
                    <a:lumMod val="75000"/>
                  </a:schemeClr>
                </a:solidFill>
              </a:rPr>
              <a:t>Socher</a:t>
            </a:r>
            <a:endParaRPr lang="en-US" sz="1500" dirty="0">
              <a:solidFill>
                <a:schemeClr val="bg1">
                  <a:lumMod val="7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011" y="1615171"/>
            <a:ext cx="4839891" cy="283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2D77AF-6EFA-4B4A-9AB6-9A6CAE196D49}"/>
                  </a:ext>
                </a:extLst>
              </p:cNvPr>
              <p:cNvSpPr txBox="1"/>
              <p:nvPr/>
            </p:nvSpPr>
            <p:spPr>
              <a:xfrm>
                <a:off x="3896686" y="3794369"/>
                <a:ext cx="3689306" cy="530530"/>
              </a:xfrm>
              <a:prstGeom prst="rect">
                <a:avLst/>
              </a:prstGeom>
              <a:solidFill>
                <a:schemeClr val="bg1"/>
              </a:solidFill>
            </p:spPr>
            <p:txBody>
              <a:bodyPr wrap="square" rtlCol="0">
                <a:spAutoFit/>
              </a:bodyPr>
              <a:lstStyle/>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𝑧</m:t>
                        </m:r>
                      </m:num>
                      <m:den>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𝑧</m:t>
                        </m:r>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r>
                          <a:rPr lang="en-US" i="1">
                            <a:latin typeface="Cambria Math" panose="02040503050406030204" pitchFamily="18" charset="0"/>
                          </a:rPr>
                          <m:t> </m:t>
                        </m:r>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num>
                      <m:den>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𝑧</m:t>
                        </m:r>
                      </m:num>
                      <m:den>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r>
                          <a:rPr lang="en-US" i="1">
                            <a:latin typeface="Cambria Math" panose="02040503050406030204" pitchFamily="18" charset="0"/>
                          </a:rPr>
                          <m:t> </m:t>
                        </m:r>
                      </m:den>
                    </m:f>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num>
                      <m:den>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den>
                    </m:f>
                  </m:oMath>
                </a14:m>
                <a:endParaRPr lang="en-US" dirty="0"/>
              </a:p>
            </p:txBody>
          </p:sp>
        </mc:Choice>
        <mc:Fallback xmlns="">
          <p:sp>
            <p:nvSpPr>
              <p:cNvPr id="5" name="TextBox 4">
                <a:extLst>
                  <a:ext uri="{FF2B5EF4-FFF2-40B4-BE49-F238E27FC236}">
                    <a16:creationId xmlns:a16="http://schemas.microsoft.com/office/drawing/2014/main" id="{1D2D77AF-6EFA-4B4A-9AB6-9A6CAE196D49}"/>
                  </a:ext>
                </a:extLst>
              </p:cNvPr>
              <p:cNvSpPr txBox="1">
                <a:spLocks noRot="1" noChangeAspect="1" noMove="1" noResize="1" noEditPoints="1" noAdjustHandles="1" noChangeArrowheads="1" noChangeShapeType="1" noTextEdit="1"/>
              </p:cNvSpPr>
              <p:nvPr/>
            </p:nvSpPr>
            <p:spPr>
              <a:xfrm>
                <a:off x="3896686" y="3794369"/>
                <a:ext cx="3689306" cy="530530"/>
              </a:xfrm>
              <a:prstGeom prst="rect">
                <a:avLst/>
              </a:prstGeom>
              <a:blipFill>
                <a:blip r:embed="rId4"/>
                <a:stretch>
                  <a:fillRect b="-2299"/>
                </a:stretch>
              </a:blipFill>
            </p:spPr>
            <p:txBody>
              <a:bodyPr/>
              <a:lstStyle/>
              <a:p>
                <a:r>
                  <a:rPr lang="en-US">
                    <a:noFill/>
                  </a:rPr>
                  <a:t> </a:t>
                </a:r>
              </a:p>
            </p:txBody>
          </p:sp>
        </mc:Fallback>
      </mc:AlternateContent>
    </p:spTree>
    <p:extLst>
      <p:ext uri="{BB962C8B-B14F-4D97-AF65-F5344CB8AC3E}">
        <p14:creationId xmlns:p14="http://schemas.microsoft.com/office/powerpoint/2010/main" val="977763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290A62C-F7EB-4847-AE6C-B5EDD3F056E7}" type="slidenum">
              <a:rPr lang="en-US" smtClean="0"/>
              <a:pPr/>
              <a:t>27</a:t>
            </a:fld>
            <a:endParaRPr lang="en-US" dirty="0"/>
          </a:p>
        </p:txBody>
      </p:sp>
      <p:sp>
        <p:nvSpPr>
          <p:cNvPr id="1064962" name="Rectangle 2"/>
          <p:cNvSpPr>
            <a:spLocks noGrp="1" noChangeArrowheads="1"/>
          </p:cNvSpPr>
          <p:nvPr>
            <p:ph type="title"/>
          </p:nvPr>
        </p:nvSpPr>
        <p:spPr/>
        <p:txBody>
          <a:bodyPr/>
          <a:lstStyle/>
          <a:p>
            <a:r>
              <a:rPr lang="en-US"/>
              <a:t>Some facts from real analysis</a:t>
            </a:r>
            <a:endParaRPr lang="en-US" dirty="0"/>
          </a:p>
        </p:txBody>
      </p:sp>
      <p:sp>
        <p:nvSpPr>
          <p:cNvPr id="1064963" name="Rectangle 3"/>
          <p:cNvSpPr>
            <a:spLocks noGrp="1" noChangeArrowheads="1"/>
          </p:cNvSpPr>
          <p:nvPr>
            <p:ph idx="1"/>
          </p:nvPr>
        </p:nvSpPr>
        <p:spPr/>
        <p:txBody>
          <a:bodyPr/>
          <a:lstStyle/>
          <a:p>
            <a:r>
              <a:rPr lang="en-US"/>
              <a:t>Multiple path chain rule: general </a:t>
            </a:r>
            <a:endParaRPr lang="en-US" dirty="0"/>
          </a:p>
        </p:txBody>
      </p:sp>
      <p:sp>
        <p:nvSpPr>
          <p:cNvPr id="48" name="Rectangle 47"/>
          <p:cNvSpPr/>
          <p:nvPr/>
        </p:nvSpPr>
        <p:spPr>
          <a:xfrm>
            <a:off x="3795793" y="4743450"/>
            <a:ext cx="2366032" cy="323165"/>
          </a:xfrm>
          <a:prstGeom prst="rect">
            <a:avLst/>
          </a:prstGeom>
        </p:spPr>
        <p:txBody>
          <a:bodyPr wrap="none">
            <a:spAutoFit/>
          </a:bodyPr>
          <a:lstStyle/>
          <a:p>
            <a:r>
              <a:rPr lang="en-US" sz="1500" dirty="0">
                <a:solidFill>
                  <a:schemeClr val="bg1">
                    <a:lumMod val="75000"/>
                  </a:schemeClr>
                </a:solidFill>
              </a:rPr>
              <a:t>Slide Credit: Richard </a:t>
            </a:r>
            <a:r>
              <a:rPr lang="en-US" sz="1500" dirty="0" err="1">
                <a:solidFill>
                  <a:schemeClr val="bg1">
                    <a:lumMod val="75000"/>
                  </a:schemeClr>
                </a:solidFill>
              </a:rPr>
              <a:t>Socher</a:t>
            </a:r>
            <a:endParaRPr lang="en-US" sz="1500" dirty="0">
              <a:solidFill>
                <a:schemeClr val="bg1">
                  <a:lumMod val="75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661032"/>
            <a:ext cx="4386263" cy="268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C43A03D-6910-441D-9867-16FA204E8F95}"/>
                  </a:ext>
                </a:extLst>
              </p:cNvPr>
              <p:cNvSpPr txBox="1"/>
              <p:nvPr/>
            </p:nvSpPr>
            <p:spPr>
              <a:xfrm>
                <a:off x="4224980" y="3285226"/>
                <a:ext cx="3507664" cy="848566"/>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𝑧</m:t>
                          </m:r>
                        </m:num>
                        <m:den>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𝑛</m:t>
                          </m:r>
                        </m:sup>
                        <m:e>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𝑧</m:t>
                              </m:r>
                            </m:num>
                            <m:den>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𝑖</m:t>
                                  </m:r>
                                </m:sub>
                              </m:sSub>
                              <m:r>
                                <a:rPr lang="en-US" i="1">
                                  <a:latin typeface="Cambria Math" panose="02040503050406030204" pitchFamily="18" charset="0"/>
                                </a:rPr>
                                <m:t> </m:t>
                              </m:r>
                            </m:den>
                          </m:f>
                          <m:r>
                            <m:rPr>
                              <m:nor/>
                            </m:rPr>
                            <a:rPr lang="en-US" dirty="0"/>
                            <m:t> </m:t>
                          </m:r>
                          <m:f>
                            <m:fPr>
                              <m:ctrlPr>
                                <a:rPr lang="en-US" i="1">
                                  <a:latin typeface="Cambria Math" panose="02040503050406030204" pitchFamily="18" charset="0"/>
                                </a:rPr>
                              </m:ctrlPr>
                            </m:fPr>
                            <m:num>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b="0" i="1" smtClean="0">
                                      <a:latin typeface="Cambria Math" panose="02040503050406030204" pitchFamily="18" charset="0"/>
                                    </a:rPr>
                                    <m:t>𝑖</m:t>
                                  </m:r>
                                </m:sub>
                              </m:sSub>
                            </m:num>
                            <m:den>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 </m:t>
                              </m:r>
                            </m:den>
                          </m:f>
                        </m:e>
                      </m:nary>
                    </m:oMath>
                  </m:oMathPara>
                </a14:m>
                <a:endParaRPr lang="en-US" dirty="0"/>
              </a:p>
            </p:txBody>
          </p:sp>
        </mc:Choice>
        <mc:Fallback xmlns="">
          <p:sp>
            <p:nvSpPr>
              <p:cNvPr id="10" name="TextBox 9">
                <a:extLst>
                  <a:ext uri="{FF2B5EF4-FFF2-40B4-BE49-F238E27FC236}">
                    <a16:creationId xmlns:a16="http://schemas.microsoft.com/office/drawing/2014/main" id="{1C43A03D-6910-441D-9867-16FA204E8F95}"/>
                  </a:ext>
                </a:extLst>
              </p:cNvPr>
              <p:cNvSpPr txBox="1">
                <a:spLocks noRot="1" noChangeAspect="1" noMove="1" noResize="1" noEditPoints="1" noAdjustHandles="1" noChangeArrowheads="1" noChangeShapeType="1" noTextEdit="1"/>
              </p:cNvSpPr>
              <p:nvPr/>
            </p:nvSpPr>
            <p:spPr>
              <a:xfrm>
                <a:off x="4224980" y="3285226"/>
                <a:ext cx="3507664" cy="84856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43883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28</a:t>
            </a:fld>
            <a:endParaRPr lang="en-US" dirty="0"/>
          </a:p>
        </p:txBody>
      </p:sp>
      <p:sp>
        <p:nvSpPr>
          <p:cNvPr id="2" name="Title 1"/>
          <p:cNvSpPr>
            <a:spLocks noGrp="1"/>
          </p:cNvSpPr>
          <p:nvPr>
            <p:ph type="title"/>
          </p:nvPr>
        </p:nvSpPr>
        <p:spPr/>
        <p:txBody>
          <a:bodyPr/>
          <a:lstStyle/>
          <a:p>
            <a:r>
              <a:rPr lang="en-US"/>
              <a:t>Key Intuitions Required for BP</a:t>
            </a:r>
            <a:endParaRPr lang="en-US" dirty="0"/>
          </a:p>
        </p:txBody>
      </p:sp>
      <p:sp>
        <p:nvSpPr>
          <p:cNvPr id="3" name="Content Placeholder 2"/>
          <p:cNvSpPr>
            <a:spLocks noGrp="1"/>
          </p:cNvSpPr>
          <p:nvPr>
            <p:ph idx="1"/>
          </p:nvPr>
        </p:nvSpPr>
        <p:spPr>
          <a:xfrm>
            <a:off x="430464" y="902369"/>
            <a:ext cx="4798761" cy="3690798"/>
          </a:xfrm>
        </p:spPr>
        <p:txBody>
          <a:bodyPr>
            <a:normAutofit fontScale="85000" lnSpcReduction="10000"/>
          </a:bodyPr>
          <a:lstStyle/>
          <a:p>
            <a:r>
              <a:rPr lang="en-US" dirty="0"/>
              <a:t>Gradient Descent </a:t>
            </a:r>
          </a:p>
          <a:p>
            <a:pPr lvl="1"/>
            <a:r>
              <a:rPr lang="en-US" dirty="0"/>
              <a:t>Change the weights in the direction of gradient to minimize the error function. </a:t>
            </a:r>
          </a:p>
          <a:p>
            <a:endParaRPr lang="en-US" dirty="0"/>
          </a:p>
          <a:p>
            <a:r>
              <a:rPr lang="en-US" dirty="0"/>
              <a:t>Chain Rule </a:t>
            </a:r>
          </a:p>
          <a:p>
            <a:pPr lvl="1"/>
            <a:r>
              <a:rPr lang="en-US" dirty="0"/>
              <a:t>Use the chain rule to calculate the weights of the intermediate weights </a:t>
            </a:r>
          </a:p>
          <a:p>
            <a:pPr lvl="1"/>
            <a:endParaRPr lang="en-US" dirty="0"/>
          </a:p>
          <a:p>
            <a:r>
              <a:rPr lang="en-US" dirty="0"/>
              <a:t>Dynamic Programming (</a:t>
            </a:r>
            <a:r>
              <a:rPr lang="en-US" dirty="0" err="1"/>
              <a:t>Memoization</a:t>
            </a:r>
            <a:r>
              <a:rPr lang="en-US" dirty="0"/>
              <a:t>)</a:t>
            </a:r>
          </a:p>
          <a:p>
            <a:pPr lvl="1"/>
            <a:r>
              <a:rPr lang="en-US" dirty="0" err="1"/>
              <a:t>Memoize</a:t>
            </a:r>
            <a:r>
              <a:rPr lang="en-US" dirty="0"/>
              <a:t> the weight updates to make the updates faster.</a:t>
            </a:r>
          </a:p>
        </p:txBody>
      </p:sp>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071" y="830411"/>
            <a:ext cx="2752725" cy="1604130"/>
          </a:xfrm>
          <a:prstGeom prst="rect">
            <a:avLst/>
          </a:prstGeom>
        </p:spPr>
      </p:pic>
      <mc:AlternateContent xmlns:mc="http://schemas.openxmlformats.org/markup-compatibility/2006" xmlns:a14="http://schemas.microsoft.com/office/drawing/2010/main">
        <mc:Choice Requires="a14">
          <p:sp>
            <p:nvSpPr>
              <p:cNvPr id="56" name="Rectangle 55"/>
              <p:cNvSpPr/>
              <p:nvPr/>
            </p:nvSpPr>
            <p:spPr>
              <a:xfrm>
                <a:off x="5082911" y="3491953"/>
                <a:ext cx="866774" cy="4955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200" i="1">
                              <a:solidFill>
                                <a:srgbClr val="C00000"/>
                              </a:solidFill>
                              <a:latin typeface="Cambria Math" panose="02040503050406030204" pitchFamily="18" charset="0"/>
                            </a:rPr>
                          </m:ctrlPr>
                        </m:fPr>
                        <m:num>
                          <m:r>
                            <a:rPr lang="en-US" sz="1200" i="1">
                              <a:solidFill>
                                <a:srgbClr val="C00000"/>
                              </a:solidFill>
                              <a:latin typeface="Cambria Math"/>
                            </a:rPr>
                            <m:t>𝜕</m:t>
                          </m:r>
                          <m:r>
                            <a:rPr lang="en-US" sz="1200" i="1">
                              <a:solidFill>
                                <a:srgbClr val="C00000"/>
                              </a:solidFill>
                              <a:latin typeface="Cambria Math"/>
                            </a:rPr>
                            <m:t>𝐸</m:t>
                          </m:r>
                        </m:num>
                        <m:den>
                          <m:r>
                            <a:rPr lang="en-US" sz="1200" i="1">
                              <a:solidFill>
                                <a:srgbClr val="C00000"/>
                              </a:solidFill>
                              <a:latin typeface="Cambria Math"/>
                            </a:rPr>
                            <m:t>𝜕</m:t>
                          </m:r>
                          <m:sSub>
                            <m:sSubPr>
                              <m:ctrlPr>
                                <a:rPr lang="en-US" sz="1200" i="1">
                                  <a:solidFill>
                                    <a:srgbClr val="C00000"/>
                                  </a:solidFill>
                                  <a:latin typeface="Cambria Math" panose="02040503050406030204" pitchFamily="18" charset="0"/>
                                </a:rPr>
                              </m:ctrlPr>
                            </m:sSubPr>
                            <m:e>
                              <m:r>
                                <a:rPr lang="en-US" sz="1200" i="1">
                                  <a:solidFill>
                                    <a:srgbClr val="C00000"/>
                                  </a:solidFill>
                                  <a:latin typeface="Cambria Math"/>
                                </a:rPr>
                                <m:t>𝑤</m:t>
                              </m:r>
                            </m:e>
                            <m:sub>
                              <m:r>
                                <a:rPr lang="en-US" sz="1200" i="1">
                                  <a:solidFill>
                                    <a:srgbClr val="C00000"/>
                                  </a:solidFill>
                                  <a:latin typeface="Cambria Math"/>
                                </a:rPr>
                                <m:t>𝑖𝑗</m:t>
                              </m:r>
                            </m:sub>
                          </m:sSub>
                        </m:den>
                      </m:f>
                    </m:oMath>
                  </m:oMathPara>
                </a14:m>
                <a:endParaRPr lang="en-US" sz="1200" dirty="0">
                  <a:solidFill>
                    <a:srgbClr val="C00000"/>
                  </a:solidFill>
                </a:endParaRPr>
              </a:p>
            </p:txBody>
          </p:sp>
        </mc:Choice>
        <mc:Fallback xmlns="">
          <p:sp>
            <p:nvSpPr>
              <p:cNvPr id="56" name="Rectangle 55"/>
              <p:cNvSpPr>
                <a:spLocks noRot="1" noChangeAspect="1" noMove="1" noResize="1" noEditPoints="1" noAdjustHandles="1" noChangeArrowheads="1" noChangeShapeType="1" noTextEdit="1"/>
              </p:cNvSpPr>
              <p:nvPr/>
            </p:nvSpPr>
            <p:spPr>
              <a:xfrm>
                <a:off x="5082911" y="3491953"/>
                <a:ext cx="866774" cy="495520"/>
              </a:xfrm>
              <a:prstGeom prst="rect">
                <a:avLst/>
              </a:prstGeom>
              <a:blipFill>
                <a:blip r:embed="rId3"/>
                <a:stretch>
                  <a:fillRect b="-1235"/>
                </a:stretch>
              </a:blipFill>
            </p:spPr>
            <p:txBody>
              <a:bodyPr/>
              <a:lstStyle/>
              <a:p>
                <a:r>
                  <a:rPr lang="en-US">
                    <a:noFill/>
                  </a:rPr>
                  <a:t> </a:t>
                </a:r>
              </a:p>
            </p:txBody>
          </p:sp>
        </mc:Fallback>
      </mc:AlternateContent>
      <p:cxnSp>
        <p:nvCxnSpPr>
          <p:cNvPr id="58" name="Straight Connector 57"/>
          <p:cNvCxnSpPr/>
          <p:nvPr/>
        </p:nvCxnSpPr>
        <p:spPr>
          <a:xfrm flipH="1">
            <a:off x="6229350" y="3572317"/>
            <a:ext cx="244676" cy="371033"/>
          </a:xfrm>
          <a:prstGeom prst="line">
            <a:avLst/>
          </a:prstGeom>
          <a:ln w="28575">
            <a:solidFill>
              <a:srgbClr val="FC0128"/>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cxnSpLocks/>
            <a:stCxn id="56" idx="3"/>
          </p:cNvCxnSpPr>
          <p:nvPr/>
        </p:nvCxnSpPr>
        <p:spPr>
          <a:xfrm>
            <a:off x="5949685" y="3739713"/>
            <a:ext cx="133350" cy="20801"/>
          </a:xfrm>
          <a:prstGeom prst="straightConnector1">
            <a:avLst/>
          </a:prstGeom>
          <a:ln>
            <a:solidFill>
              <a:srgbClr val="FC0128"/>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5945185" y="2446064"/>
            <a:ext cx="2318611" cy="2152673"/>
            <a:chOff x="6402913" y="3261418"/>
            <a:chExt cx="3091481" cy="2870231"/>
          </a:xfrm>
        </p:grpSpPr>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r="34949"/>
            <a:stretch/>
          </p:blipFill>
          <p:spPr>
            <a:xfrm>
              <a:off x="6402913" y="3261418"/>
              <a:ext cx="1521887" cy="281939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rot="16200000">
                  <a:off x="6963577" y="3600832"/>
                  <a:ext cx="2739212" cy="2322422"/>
                </a:xfrm>
                <a:prstGeom prst="rect">
                  <a:avLst/>
                </a:prstGeom>
                <a:noFill/>
              </p:spPr>
              <p:txBody>
                <a:bodyPr vert="vert" wrap="square" rtlCol="0">
                  <a:spAutoFit/>
                </a:bodyPr>
                <a:lstStyle/>
                <a:p>
                  <a:pPr algn="ctr"/>
                  <a:r>
                    <a:rPr lang="en-US" sz="1350" dirty="0"/>
                    <a:t>output</a:t>
                  </a:r>
                </a:p>
                <a:p>
                  <a:pPr algn="ctr"/>
                  <a:r>
                    <a:rPr lang="en-US" sz="1350" dirty="0"/>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1</m:t>
                            </m:r>
                          </m:sub>
                        </m:sSub>
                      </m:oMath>
                    </m:oMathPara>
                  </a14:m>
                  <a:endParaRPr lang="en-US" sz="1350" dirty="0"/>
                </a:p>
                <a:p>
                  <a:pPr algn="ctr"/>
                  <a:r>
                    <a:rPr lang="en-US" sz="1350" dirty="0"/>
                    <a:t>        </a:t>
                  </a:r>
                  <a:r>
                    <a:rPr lang="en-US" sz="1350" i="1" dirty="0">
                      <a:latin typeface="Cambria Math"/>
                    </a:rPr>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2</m:t>
                            </m:r>
                          </m:sub>
                        </m:sSub>
                      </m:oMath>
                    </m:oMathPara>
                  </a14:m>
                  <a:endParaRPr lang="en-US" sz="1350" dirty="0"/>
                </a:p>
                <a:p>
                  <a:pPr algn="ctr"/>
                  <a:r>
                    <a:rPr lang="en-US" sz="1350" dirty="0"/>
                    <a:t>         </a:t>
                  </a:r>
                  <a:endParaRPr lang="en-US" sz="1350" i="1" dirty="0">
                    <a:latin typeface="Cambria Math" charset="0"/>
                  </a:endParaRP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3</m:t>
                            </m:r>
                          </m:sub>
                        </m:sSub>
                      </m:oMath>
                    </m:oMathPara>
                  </a14:m>
                  <a:endParaRPr lang="en-US" sz="1350" i="1" dirty="0">
                    <a:latin typeface="Cambria Math"/>
                  </a:endParaRPr>
                </a:p>
                <a:p>
                  <a:pPr algn="ctr"/>
                  <a:endParaRPr lang="en-US" sz="1350" i="1" dirty="0">
                    <a:latin typeface="Cambria Math"/>
                  </a:endParaRPr>
                </a:p>
                <a:p>
                  <a:pPr algn="ctr"/>
                  <a:r>
                    <a:rPr lang="en-US" sz="1350" dirty="0">
                      <a:latin typeface="Cambria Math"/>
                    </a:rPr>
                    <a:t>input</a:t>
                  </a: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6963577" y="3600832"/>
                  <a:ext cx="2739212" cy="2322422"/>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413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blinds(horizontal)">
                                      <p:cBhvr>
                                        <p:cTn id="29" dur="500"/>
                                        <p:tgtEl>
                                          <p:spTgt spid="58"/>
                                        </p:tgtEl>
                                      </p:cBhvr>
                                    </p:animEffect>
                                  </p:childTnLst>
                                </p:cTn>
                              </p:par>
                              <p:par>
                                <p:cTn id="30" presetID="3" presetClass="entr" presetSubtype="1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linds(horizontal)">
                                      <p:cBhvr>
                                        <p:cTn id="32" dur="500"/>
                                        <p:tgtEl>
                                          <p:spTgt spid="6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blinds(horizontal)">
                                      <p:cBhvr>
                                        <p:cTn id="35" dur="5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29</a:t>
            </a:fld>
            <a:endParaRPr lang="en-US" dirty="0"/>
          </a:p>
        </p:txBody>
      </p:sp>
      <p:sp>
        <p:nvSpPr>
          <p:cNvPr id="2" name="Title 1"/>
          <p:cNvSpPr>
            <a:spLocks noGrp="1"/>
          </p:cNvSpPr>
          <p:nvPr>
            <p:ph type="title"/>
          </p:nvPr>
        </p:nvSpPr>
        <p:spPr/>
        <p:txBody>
          <a:bodyPr/>
          <a:lstStyle/>
          <a:p>
            <a:r>
              <a:rPr lang="en-US" dirty="0"/>
              <a:t>Backpropagation: the big picture</a:t>
            </a:r>
          </a:p>
        </p:txBody>
      </p:sp>
      <p:sp>
        <p:nvSpPr>
          <p:cNvPr id="3" name="Content Placeholder 2"/>
          <p:cNvSpPr>
            <a:spLocks noGrp="1"/>
          </p:cNvSpPr>
          <p:nvPr>
            <p:ph idx="1"/>
          </p:nvPr>
        </p:nvSpPr>
        <p:spPr>
          <a:xfrm>
            <a:off x="430464" y="902369"/>
            <a:ext cx="4770186" cy="3690798"/>
          </a:xfrm>
        </p:spPr>
        <p:txBody>
          <a:bodyPr>
            <a:normAutofit/>
          </a:bodyPr>
          <a:lstStyle/>
          <a:p>
            <a:r>
              <a:rPr lang="en-US" dirty="0"/>
              <a:t>Loop over instances: </a:t>
            </a:r>
          </a:p>
          <a:p>
            <a:pPr marL="685800" lvl="1" indent="-342900">
              <a:buFont typeface="+mj-lt"/>
              <a:buAutoNum type="arabicPeriod"/>
            </a:pPr>
            <a:r>
              <a:rPr lang="en-US" dirty="0"/>
              <a:t>The forward step</a:t>
            </a:r>
          </a:p>
          <a:p>
            <a:pPr lvl="2"/>
            <a:r>
              <a:rPr lang="en-US" dirty="0"/>
              <a:t>Given the input, make predictions layer-by-layer, starting from the first layer)</a:t>
            </a:r>
          </a:p>
          <a:p>
            <a:pPr lvl="2"/>
            <a:endParaRPr lang="en-US" dirty="0"/>
          </a:p>
          <a:p>
            <a:pPr marL="685800" lvl="1" indent="-342900">
              <a:buFont typeface="+mj-lt"/>
              <a:buAutoNum type="arabicPeriod"/>
            </a:pPr>
            <a:r>
              <a:rPr lang="en-US" dirty="0"/>
              <a:t>The backward step </a:t>
            </a:r>
          </a:p>
          <a:p>
            <a:pPr lvl="2"/>
            <a:r>
              <a:rPr lang="en-US" dirty="0"/>
              <a:t>Calculate the error in the output</a:t>
            </a:r>
          </a:p>
          <a:p>
            <a:pPr lvl="2"/>
            <a:r>
              <a:rPr lang="en-US" dirty="0"/>
              <a:t>Update the weights layer-by-layer, starting from the final layer</a:t>
            </a:r>
          </a:p>
        </p:txBody>
      </p:sp>
      <mc:AlternateContent xmlns:mc="http://schemas.openxmlformats.org/markup-compatibility/2006" xmlns:a14="http://schemas.microsoft.com/office/drawing/2010/main">
        <mc:Choice Requires="a14">
          <p:sp>
            <p:nvSpPr>
              <p:cNvPr id="6" name="Rectangle 5"/>
              <p:cNvSpPr/>
              <p:nvPr/>
            </p:nvSpPr>
            <p:spPr>
              <a:xfrm>
                <a:off x="5200650" y="2200275"/>
                <a:ext cx="528734" cy="4955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200" i="1">
                              <a:solidFill>
                                <a:srgbClr val="C00000"/>
                              </a:solidFill>
                              <a:latin typeface="Cambria Math" panose="02040503050406030204" pitchFamily="18" charset="0"/>
                            </a:rPr>
                          </m:ctrlPr>
                        </m:fPr>
                        <m:num>
                          <m:r>
                            <a:rPr lang="en-US" sz="1200" i="1">
                              <a:solidFill>
                                <a:srgbClr val="C00000"/>
                              </a:solidFill>
                              <a:latin typeface="Cambria Math"/>
                            </a:rPr>
                            <m:t>𝜕</m:t>
                          </m:r>
                          <m:r>
                            <a:rPr lang="en-US" sz="1200" i="1">
                              <a:solidFill>
                                <a:srgbClr val="C00000"/>
                              </a:solidFill>
                              <a:latin typeface="Cambria Math"/>
                            </a:rPr>
                            <m:t>𝐸</m:t>
                          </m:r>
                        </m:num>
                        <m:den>
                          <m:r>
                            <a:rPr lang="en-US" sz="1200" i="1">
                              <a:solidFill>
                                <a:srgbClr val="C00000"/>
                              </a:solidFill>
                              <a:latin typeface="Cambria Math"/>
                            </a:rPr>
                            <m:t>𝜕</m:t>
                          </m:r>
                          <m:sSub>
                            <m:sSubPr>
                              <m:ctrlPr>
                                <a:rPr lang="en-US" sz="1200" i="1">
                                  <a:solidFill>
                                    <a:srgbClr val="C00000"/>
                                  </a:solidFill>
                                  <a:latin typeface="Cambria Math" panose="02040503050406030204" pitchFamily="18" charset="0"/>
                                </a:rPr>
                              </m:ctrlPr>
                            </m:sSubPr>
                            <m:e>
                              <m:r>
                                <a:rPr lang="en-US" sz="1200" i="1">
                                  <a:solidFill>
                                    <a:srgbClr val="C00000"/>
                                  </a:solidFill>
                                  <a:latin typeface="Cambria Math"/>
                                </a:rPr>
                                <m:t>𝑤</m:t>
                              </m:r>
                            </m:e>
                            <m:sub>
                              <m:r>
                                <a:rPr lang="en-US" sz="1200" i="1">
                                  <a:solidFill>
                                    <a:srgbClr val="C00000"/>
                                  </a:solidFill>
                                  <a:latin typeface="Cambria Math"/>
                                </a:rPr>
                                <m:t>𝑖𝑗</m:t>
                              </m:r>
                            </m:sub>
                          </m:sSub>
                        </m:den>
                      </m:f>
                    </m:oMath>
                  </m:oMathPara>
                </a14:m>
                <a:endParaRPr lang="en-US" sz="1200" dirty="0">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200650" y="2200275"/>
                <a:ext cx="528734" cy="495520"/>
              </a:xfrm>
              <a:prstGeom prst="rect">
                <a:avLst/>
              </a:prstGeom>
              <a:blipFill>
                <a:blip r:embed="rId2"/>
                <a:stretch>
                  <a:fillRect b="-1235"/>
                </a:stretch>
              </a:blipFill>
            </p:spPr>
            <p:txBody>
              <a:bodyPr/>
              <a:lstStyle/>
              <a:p>
                <a:r>
                  <a:rPr lang="en-US">
                    <a:noFill/>
                  </a:rPr>
                  <a:t> </a:t>
                </a:r>
              </a:p>
            </p:txBody>
          </p:sp>
        </mc:Fallback>
      </mc:AlternateContent>
      <p:cxnSp>
        <p:nvCxnSpPr>
          <p:cNvPr id="7" name="Straight Connector 6"/>
          <p:cNvCxnSpPr/>
          <p:nvPr/>
        </p:nvCxnSpPr>
        <p:spPr>
          <a:xfrm flipH="1">
            <a:off x="6030427" y="2269254"/>
            <a:ext cx="244676" cy="371033"/>
          </a:xfrm>
          <a:prstGeom prst="line">
            <a:avLst/>
          </a:prstGeom>
          <a:ln w="28575">
            <a:solidFill>
              <a:srgbClr val="FC0128"/>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83619" y="2436519"/>
            <a:ext cx="346808" cy="32318"/>
          </a:xfrm>
          <a:prstGeom prst="straightConnector1">
            <a:avLst/>
          </a:prstGeom>
          <a:ln>
            <a:solidFill>
              <a:srgbClr val="FC0128"/>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5916127" y="1143001"/>
            <a:ext cx="2100792" cy="2114549"/>
            <a:chOff x="6364169" y="1524000"/>
            <a:chExt cx="2801056" cy="2819399"/>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681" r="36640"/>
            <a:stretch/>
          </p:blipFill>
          <p:spPr>
            <a:xfrm>
              <a:off x="6364169" y="1524000"/>
              <a:ext cx="1255832" cy="281939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rot="16200000">
                  <a:off x="6634408" y="1772488"/>
                  <a:ext cx="2739212" cy="2322423"/>
                </a:xfrm>
                <a:prstGeom prst="rect">
                  <a:avLst/>
                </a:prstGeom>
                <a:noFill/>
              </p:spPr>
              <p:txBody>
                <a:bodyPr vert="vert" wrap="square" rtlCol="0">
                  <a:spAutoFit/>
                </a:bodyPr>
                <a:lstStyle/>
                <a:p>
                  <a:pPr algn="ctr"/>
                  <a:r>
                    <a:rPr lang="en-US" sz="1350" dirty="0"/>
                    <a:t>output</a:t>
                  </a:r>
                </a:p>
                <a:p>
                  <a:pPr algn="ctr"/>
                  <a:r>
                    <a:rPr lang="en-US" sz="1350" dirty="0"/>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1</m:t>
                            </m:r>
                          </m:sub>
                        </m:sSub>
                      </m:oMath>
                    </m:oMathPara>
                  </a14:m>
                  <a:endParaRPr lang="en-US" sz="1350" dirty="0"/>
                </a:p>
                <a:p>
                  <a:pPr algn="ctr"/>
                  <a:r>
                    <a:rPr lang="en-US" sz="1350" dirty="0"/>
                    <a:t>        </a:t>
                  </a:r>
                  <a:r>
                    <a:rPr lang="en-US" sz="1350" i="1" dirty="0">
                      <a:latin typeface="Cambria Math"/>
                    </a:rPr>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2</m:t>
                            </m:r>
                          </m:sub>
                        </m:sSub>
                      </m:oMath>
                    </m:oMathPara>
                  </a14:m>
                  <a:endParaRPr lang="en-US" sz="1350" dirty="0"/>
                </a:p>
                <a:p>
                  <a:pPr algn="ctr"/>
                  <a:r>
                    <a:rPr lang="en-US" sz="1350" dirty="0"/>
                    <a:t>         </a:t>
                  </a:r>
                  <a:endParaRPr lang="en-US" sz="1350" i="1" dirty="0">
                    <a:latin typeface="Cambria Math" charset="0"/>
                  </a:endParaRP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3</m:t>
                            </m:r>
                          </m:sub>
                        </m:sSub>
                      </m:oMath>
                    </m:oMathPara>
                  </a14:m>
                  <a:endParaRPr lang="en-US" sz="1350" i="1" dirty="0">
                    <a:latin typeface="Cambria Math"/>
                  </a:endParaRPr>
                </a:p>
                <a:p>
                  <a:pPr algn="ctr"/>
                  <a:endParaRPr lang="en-US" sz="1350" i="1" dirty="0">
                    <a:latin typeface="Cambria Math"/>
                  </a:endParaRPr>
                </a:p>
                <a:p>
                  <a:pPr algn="ctr"/>
                  <a:r>
                    <a:rPr lang="en-US" sz="1350" dirty="0">
                      <a:latin typeface="Cambria Math"/>
                    </a:rPr>
                    <a:t>input</a:t>
                  </a:r>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6634408" y="1772488"/>
                  <a:ext cx="2739212" cy="2322423"/>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272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linds(horizontal)">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C921938-476A-4922-BE24-3B8F6A2854D9}" type="slidenum">
              <a:rPr lang="en-US" smtClean="0"/>
              <a:pPr/>
              <a:t>3</a:t>
            </a:fld>
            <a:endParaRPr lang="en-US" dirty="0"/>
          </a:p>
        </p:txBody>
      </p:sp>
      <p:sp>
        <p:nvSpPr>
          <p:cNvPr id="1093635" name="Rectangle 3"/>
          <p:cNvSpPr>
            <a:spLocks noGrp="1" noChangeArrowheads="1"/>
          </p:cNvSpPr>
          <p:nvPr>
            <p:ph type="title"/>
          </p:nvPr>
        </p:nvSpPr>
        <p:spPr/>
        <p:txBody>
          <a:bodyPr/>
          <a:lstStyle/>
          <a:p>
            <a:r>
              <a:rPr lang="en-US" dirty="0"/>
              <a:t>Blown Up Feature Space</a:t>
            </a:r>
          </a:p>
        </p:txBody>
      </p:sp>
      <mc:AlternateContent xmlns:mc="http://schemas.openxmlformats.org/markup-compatibility/2006" xmlns:a14="http://schemas.microsoft.com/office/drawing/2010/main">
        <mc:Choice Requires="a14">
          <p:sp>
            <p:nvSpPr>
              <p:cNvPr id="1093636" name="Rectangle 4"/>
              <p:cNvSpPr>
                <a:spLocks noGrp="1" noChangeArrowheads="1"/>
              </p:cNvSpPr>
              <p:nvPr>
                <p:ph idx="1"/>
              </p:nvPr>
            </p:nvSpPr>
            <p:spPr/>
            <p:txBody>
              <a:bodyPr/>
              <a:lstStyle/>
              <a:p>
                <a:r>
                  <a:rPr lang="en-US" dirty="0"/>
                  <a:t>Data are separable in </a:t>
                </a:r>
                <a14:m>
                  <m:oMath xmlns:m="http://schemas.openxmlformats.org/officeDocument/2006/math">
                    <m:r>
                      <a:rPr lang="en-US" dirty="0" smtClean="0">
                        <a:latin typeface="Cambria Math" panose="02040503050406030204" pitchFamily="18" charset="0"/>
                      </a:rPr>
                      <m:t>&lt;</m:t>
                    </m:r>
                    <m:r>
                      <a:rPr lang="en-US" dirty="0" smtClean="0">
                        <a:latin typeface="Cambria Math" panose="02040503050406030204" pitchFamily="18" charset="0"/>
                      </a:rPr>
                      <m:t>𝒙</m:t>
                    </m:r>
                    <m:r>
                      <a:rPr lang="en-US" dirty="0" smtClean="0">
                        <a:latin typeface="Cambria Math" panose="02040503050406030204" pitchFamily="18" charset="0"/>
                      </a:rPr>
                      <m:t>, </m:t>
                    </m:r>
                    <m:sSup>
                      <m:sSupPr>
                        <m:ctrlPr>
                          <a:rPr lang="en-US" b="0" i="1" dirty="0" smtClean="0">
                            <a:latin typeface="Cambria Math" panose="02040503050406030204" pitchFamily="18" charset="0"/>
                          </a:rPr>
                        </m:ctrlPr>
                      </m:sSupPr>
                      <m:e>
                        <m:r>
                          <a:rPr lang="en-US" dirty="0" smtClean="0">
                            <a:latin typeface="Cambria Math" panose="02040503050406030204" pitchFamily="18" charset="0"/>
                          </a:rPr>
                          <m:t>𝒙</m:t>
                        </m:r>
                      </m:e>
                      <m:sup>
                        <m:r>
                          <a:rPr lang="en-US" dirty="0">
                            <a:latin typeface="Cambria Math" panose="02040503050406030204" pitchFamily="18" charset="0"/>
                          </a:rPr>
                          <m:t>2</m:t>
                        </m:r>
                      </m:sup>
                    </m:sSup>
                    <m:r>
                      <a:rPr lang="en-US" dirty="0">
                        <a:latin typeface="Cambria Math" panose="02040503050406030204" pitchFamily="18" charset="0"/>
                      </a:rPr>
                      <m:t>&gt; </m:t>
                    </m:r>
                  </m:oMath>
                </a14:m>
                <a:r>
                  <a:rPr lang="en-US" dirty="0"/>
                  <a:t>space</a:t>
                </a:r>
              </a:p>
            </p:txBody>
          </p:sp>
        </mc:Choice>
        <mc:Fallback xmlns="">
          <p:sp>
            <p:nvSpPr>
              <p:cNvPr id="1093636" name="Rectangle 4"/>
              <p:cNvSpPr>
                <a:spLocks noGrp="1" noRot="1" noChangeAspect="1" noMove="1" noResize="1" noEditPoints="1" noAdjustHandles="1" noChangeArrowheads="1" noChangeShapeType="1" noTextEdit="1"/>
              </p:cNvSpPr>
              <p:nvPr>
                <p:ph idx="1"/>
              </p:nvPr>
            </p:nvSpPr>
            <p:spPr>
              <a:blipFill>
                <a:blip r:embed="rId3"/>
                <a:stretch>
                  <a:fillRect l="-1037" t="-992"/>
                </a:stretch>
              </a:blipFill>
            </p:spPr>
            <p:txBody>
              <a:bodyPr/>
              <a:lstStyle/>
              <a:p>
                <a:r>
                  <a:rPr lang="en-US">
                    <a:noFill/>
                  </a:rPr>
                  <a:t> </a:t>
                </a:r>
              </a:p>
            </p:txBody>
          </p:sp>
        </mc:Fallback>
      </mc:AlternateContent>
      <p:sp>
        <p:nvSpPr>
          <p:cNvPr id="1093634" name="Line 2"/>
          <p:cNvSpPr>
            <a:spLocks noChangeShapeType="1"/>
          </p:cNvSpPr>
          <p:nvPr/>
        </p:nvSpPr>
        <p:spPr bwMode="auto">
          <a:xfrm flipV="1">
            <a:off x="1704975" y="3924300"/>
            <a:ext cx="5686425" cy="9525"/>
          </a:xfrm>
          <a:prstGeom prst="line">
            <a:avLst/>
          </a:prstGeom>
          <a:noFill/>
          <a:ln w="50800">
            <a:solidFill>
              <a:schemeClr val="accent2">
                <a:lumMod val="25000"/>
                <a:lumOff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37" name="Oval 5"/>
          <p:cNvSpPr>
            <a:spLocks noChangeArrowheads="1"/>
          </p:cNvSpPr>
          <p:nvPr/>
        </p:nvSpPr>
        <p:spPr bwMode="auto">
          <a:xfrm>
            <a:off x="5572125" y="332898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38" name="Oval 6"/>
          <p:cNvSpPr>
            <a:spLocks noChangeArrowheads="1"/>
          </p:cNvSpPr>
          <p:nvPr/>
        </p:nvSpPr>
        <p:spPr bwMode="auto">
          <a:xfrm>
            <a:off x="5772150" y="307181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39" name="Oval 7"/>
          <p:cNvSpPr>
            <a:spLocks noChangeArrowheads="1"/>
          </p:cNvSpPr>
          <p:nvPr/>
        </p:nvSpPr>
        <p:spPr bwMode="auto">
          <a:xfrm>
            <a:off x="5381625" y="35480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0" name="Oval 8"/>
          <p:cNvSpPr>
            <a:spLocks noChangeArrowheads="1"/>
          </p:cNvSpPr>
          <p:nvPr/>
        </p:nvSpPr>
        <p:spPr bwMode="auto">
          <a:xfrm>
            <a:off x="5133975" y="370998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1" name="Oval 9"/>
          <p:cNvSpPr>
            <a:spLocks noChangeArrowheads="1"/>
          </p:cNvSpPr>
          <p:nvPr/>
        </p:nvSpPr>
        <p:spPr bwMode="auto">
          <a:xfrm>
            <a:off x="4743450" y="38147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2" name="Oval 10"/>
          <p:cNvSpPr>
            <a:spLocks noChangeArrowheads="1"/>
          </p:cNvSpPr>
          <p:nvPr/>
        </p:nvSpPr>
        <p:spPr bwMode="auto">
          <a:xfrm>
            <a:off x="4543425" y="3738563"/>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3" name="Oval 11"/>
          <p:cNvSpPr>
            <a:spLocks noChangeArrowheads="1"/>
          </p:cNvSpPr>
          <p:nvPr/>
        </p:nvSpPr>
        <p:spPr bwMode="auto">
          <a:xfrm>
            <a:off x="4381500" y="363378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4" name="Oval 12"/>
          <p:cNvSpPr>
            <a:spLocks noChangeArrowheads="1"/>
          </p:cNvSpPr>
          <p:nvPr/>
        </p:nvSpPr>
        <p:spPr bwMode="auto">
          <a:xfrm>
            <a:off x="4181475" y="3424238"/>
            <a:ext cx="114300" cy="114300"/>
          </a:xfrm>
          <a:prstGeom prst="ellipse">
            <a:avLst/>
          </a:prstGeom>
          <a:solidFill>
            <a:srgbClr val="00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5" name="Oval 13"/>
          <p:cNvSpPr>
            <a:spLocks noChangeArrowheads="1"/>
          </p:cNvSpPr>
          <p:nvPr/>
        </p:nvSpPr>
        <p:spPr bwMode="auto">
          <a:xfrm>
            <a:off x="3352800" y="2185988"/>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6" name="Oval 14"/>
          <p:cNvSpPr>
            <a:spLocks noChangeArrowheads="1"/>
          </p:cNvSpPr>
          <p:nvPr/>
        </p:nvSpPr>
        <p:spPr bwMode="auto">
          <a:xfrm>
            <a:off x="3819525" y="284321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7" name="Oval 15"/>
          <p:cNvSpPr>
            <a:spLocks noChangeArrowheads="1"/>
          </p:cNvSpPr>
          <p:nvPr/>
        </p:nvSpPr>
        <p:spPr bwMode="auto">
          <a:xfrm>
            <a:off x="6067425" y="242411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8" name="Oval 16"/>
          <p:cNvSpPr>
            <a:spLocks noChangeArrowheads="1"/>
          </p:cNvSpPr>
          <p:nvPr/>
        </p:nvSpPr>
        <p:spPr bwMode="auto">
          <a:xfrm>
            <a:off x="6400800" y="150971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093649" name="Oval 17"/>
          <p:cNvSpPr>
            <a:spLocks noChangeArrowheads="1"/>
          </p:cNvSpPr>
          <p:nvPr/>
        </p:nvSpPr>
        <p:spPr bwMode="auto">
          <a:xfrm>
            <a:off x="3105150" y="1528763"/>
            <a:ext cx="114300" cy="114300"/>
          </a:xfrm>
          <a:prstGeom prst="ellipse">
            <a:avLst/>
          </a:prstGeom>
          <a:solidFill>
            <a:srgbClr val="FC0128"/>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93650" name="Text Box 18"/>
              <p:cNvSpPr txBox="1">
                <a:spLocks noChangeArrowheads="1"/>
              </p:cNvSpPr>
              <p:nvPr/>
            </p:nvSpPr>
            <p:spPr bwMode="auto">
              <a:xfrm>
                <a:off x="6141244" y="4013597"/>
                <a:ext cx="37920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𝒙</m:t>
                      </m:r>
                    </m:oMath>
                  </m:oMathPara>
                </a14:m>
                <a:endParaRPr lang="en-US" b="1" dirty="0"/>
              </a:p>
            </p:txBody>
          </p:sp>
        </mc:Choice>
        <mc:Fallback xmlns="">
          <p:sp>
            <p:nvSpPr>
              <p:cNvPr id="1093650" name="Text Box 18"/>
              <p:cNvSpPr txBox="1">
                <a:spLocks noRot="1" noChangeAspect="1" noMove="1" noResize="1" noEditPoints="1" noAdjustHandles="1" noChangeArrowheads="1" noChangeShapeType="1" noTextEdit="1"/>
              </p:cNvSpPr>
              <p:nvPr/>
            </p:nvSpPr>
            <p:spPr bwMode="auto">
              <a:xfrm>
                <a:off x="6141244" y="4013597"/>
                <a:ext cx="379206" cy="369332"/>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093651" name="Line 19"/>
          <p:cNvSpPr>
            <a:spLocks noChangeShapeType="1"/>
          </p:cNvSpPr>
          <p:nvPr/>
        </p:nvSpPr>
        <p:spPr bwMode="auto">
          <a:xfrm flipV="1">
            <a:off x="4876800" y="1590675"/>
            <a:ext cx="0" cy="2809875"/>
          </a:xfrm>
          <a:prstGeom prst="line">
            <a:avLst/>
          </a:prstGeom>
          <a:noFill/>
          <a:ln w="50800">
            <a:solidFill>
              <a:schemeClr val="accent2">
                <a:lumMod val="25000"/>
                <a:lumOff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93652" name="Text Box 20"/>
              <p:cNvSpPr txBox="1">
                <a:spLocks noChangeArrowheads="1"/>
              </p:cNvSpPr>
              <p:nvPr/>
            </p:nvSpPr>
            <p:spPr bwMode="auto">
              <a:xfrm>
                <a:off x="4493419" y="1718072"/>
                <a:ext cx="46679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rPr>
                        <m:t>𝒙</m:t>
                      </m:r>
                      <m:r>
                        <a:rPr lang="en-US" i="1" baseline="30000" dirty="0">
                          <a:latin typeface="Cambria Math" panose="02040503050406030204" pitchFamily="18" charset="0"/>
                        </a:rPr>
                        <m:t>2</m:t>
                      </m:r>
                    </m:oMath>
                  </m:oMathPara>
                </a14:m>
                <a:endParaRPr lang="en-US" dirty="0"/>
              </a:p>
            </p:txBody>
          </p:sp>
        </mc:Choice>
        <mc:Fallback xmlns="">
          <p:sp>
            <p:nvSpPr>
              <p:cNvPr id="1093652" name="Text Box 20"/>
              <p:cNvSpPr txBox="1">
                <a:spLocks noRot="1" noChangeAspect="1" noMove="1" noResize="1" noEditPoints="1" noAdjustHandles="1" noChangeArrowheads="1" noChangeShapeType="1" noTextEdit="1"/>
              </p:cNvSpPr>
              <p:nvPr/>
            </p:nvSpPr>
            <p:spPr bwMode="auto">
              <a:xfrm>
                <a:off x="4493419" y="1718072"/>
                <a:ext cx="466794" cy="369332"/>
              </a:xfrm>
              <a:prstGeom prst="rect">
                <a:avLst/>
              </a:prstGeom>
              <a:blipFill>
                <a:blip r:embed="rId5"/>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093653" name="Line 21"/>
          <p:cNvSpPr>
            <a:spLocks noChangeShapeType="1"/>
          </p:cNvSpPr>
          <p:nvPr/>
        </p:nvSpPr>
        <p:spPr bwMode="auto">
          <a:xfrm>
            <a:off x="2447925" y="2990850"/>
            <a:ext cx="4772025" cy="40005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Tree>
    <p:extLst>
      <p:ext uri="{BB962C8B-B14F-4D97-AF65-F5344CB8AC3E}">
        <p14:creationId xmlns:p14="http://schemas.microsoft.com/office/powerpoint/2010/main" val="967259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3653"/>
                                        </p:tgtEl>
                                        <p:attrNameLst>
                                          <p:attrName>style.visibility</p:attrName>
                                        </p:attrNameLst>
                                      </p:cBhvr>
                                      <p:to>
                                        <p:strVal val="visible"/>
                                      </p:to>
                                    </p:set>
                                    <p:anim calcmode="lin" valueType="num">
                                      <p:cBhvr additive="base">
                                        <p:cTn id="7" dur="500" fill="hold"/>
                                        <p:tgtEl>
                                          <p:spTgt spid="1093653"/>
                                        </p:tgtEl>
                                        <p:attrNameLst>
                                          <p:attrName>ppt_x</p:attrName>
                                        </p:attrNameLst>
                                      </p:cBhvr>
                                      <p:tavLst>
                                        <p:tav tm="0">
                                          <p:val>
                                            <p:strVal val="#ppt_x"/>
                                          </p:val>
                                        </p:tav>
                                        <p:tav tm="100000">
                                          <p:val>
                                            <p:strVal val="#ppt_x"/>
                                          </p:val>
                                        </p:tav>
                                      </p:tavLst>
                                    </p:anim>
                                    <p:anim calcmode="lin" valueType="num">
                                      <p:cBhvr additive="base">
                                        <p:cTn id="8" dur="500" fill="hold"/>
                                        <p:tgtEl>
                                          <p:spTgt spid="109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6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30</a:t>
            </a:fld>
            <a:endParaRPr lang="en-US" dirty="0"/>
          </a:p>
        </p:txBody>
      </p:sp>
      <p:sp>
        <p:nvSpPr>
          <p:cNvPr id="2" name="Title 1"/>
          <p:cNvSpPr>
            <a:spLocks noGrp="1"/>
          </p:cNvSpPr>
          <p:nvPr>
            <p:ph type="title"/>
          </p:nvPr>
        </p:nvSpPr>
        <p:spPr/>
        <p:txBody>
          <a:bodyPr/>
          <a:lstStyle/>
          <a:p>
            <a:r>
              <a:rPr lang="en-US"/>
              <a:t>Quiz time! </a:t>
            </a:r>
            <a:endParaRPr lang="en-US" dirty="0"/>
          </a:p>
        </p:txBody>
      </p:sp>
      <p:sp>
        <p:nvSpPr>
          <p:cNvPr id="3" name="Content Placeholder 2"/>
          <p:cNvSpPr>
            <a:spLocks noGrp="1"/>
          </p:cNvSpPr>
          <p:nvPr>
            <p:ph idx="1"/>
          </p:nvPr>
        </p:nvSpPr>
        <p:spPr/>
        <p:txBody>
          <a:bodyPr>
            <a:normAutofit fontScale="92500" lnSpcReduction="20000"/>
          </a:bodyPr>
          <a:lstStyle/>
          <a:p>
            <a:r>
              <a:rPr lang="en-US"/>
              <a:t>What is the purpose of forward step? </a:t>
            </a:r>
          </a:p>
          <a:p>
            <a:pPr lvl="1"/>
            <a:r>
              <a:rPr lang="en-US"/>
              <a:t>To make predictions, given an input. </a:t>
            </a:r>
          </a:p>
          <a:p>
            <a:endParaRPr lang="en-US"/>
          </a:p>
          <a:p>
            <a:r>
              <a:rPr lang="en-US"/>
              <a:t>What is the purpose of backward step? </a:t>
            </a:r>
          </a:p>
          <a:p>
            <a:pPr lvl="1"/>
            <a:r>
              <a:rPr lang="en-US"/>
              <a:t>To update the weights, given an output error. </a:t>
            </a:r>
          </a:p>
          <a:p>
            <a:pPr lvl="1"/>
            <a:endParaRPr lang="en-US"/>
          </a:p>
          <a:p>
            <a:r>
              <a:rPr lang="en-US"/>
              <a:t>Why do we use the chain rule? </a:t>
            </a:r>
          </a:p>
          <a:p>
            <a:pPr lvl="1"/>
            <a:r>
              <a:rPr lang="en-US"/>
              <a:t>To calculate gradient in the intermediate layers. </a:t>
            </a:r>
          </a:p>
          <a:p>
            <a:pPr lvl="1"/>
            <a:endParaRPr lang="en-US"/>
          </a:p>
          <a:p>
            <a:r>
              <a:rPr lang="en-US"/>
              <a:t>Why backpropagation could be efficient? </a:t>
            </a:r>
          </a:p>
          <a:p>
            <a:pPr lvl="1"/>
            <a:r>
              <a:rPr lang="en-US"/>
              <a:t>Because it can be parallelized. </a:t>
            </a:r>
          </a:p>
          <a:p>
            <a:endParaRPr lang="en-US"/>
          </a:p>
          <a:p>
            <a:endParaRPr lang="en-US"/>
          </a:p>
          <a:p>
            <a:endParaRPr lang="en-US"/>
          </a:p>
          <a:p>
            <a:endParaRPr lang="en-US" dirty="0"/>
          </a:p>
        </p:txBody>
      </p:sp>
    </p:spTree>
    <p:extLst>
      <p:ext uri="{BB962C8B-B14F-4D97-AF65-F5344CB8AC3E}">
        <p14:creationId xmlns:p14="http://schemas.microsoft.com/office/powerpoint/2010/main" val="9576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down)">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86609" y="1258266"/>
            <a:ext cx="8229600" cy="693738"/>
          </a:xfrm>
        </p:spPr>
        <p:txBody>
          <a:bodyPr>
            <a:normAutofit fontScale="90000"/>
          </a:bodyPr>
          <a:lstStyle/>
          <a:p>
            <a:br>
              <a:rPr lang="en-US" dirty="0"/>
            </a:br>
            <a:br>
              <a:rPr lang="en-US" dirty="0"/>
            </a:br>
            <a:br>
              <a:rPr lang="en-US" dirty="0"/>
            </a:br>
            <a:r>
              <a:rPr lang="en-US" dirty="0"/>
              <a:t>Deriving the update rules</a:t>
            </a:r>
          </a:p>
        </p:txBody>
      </p:sp>
    </p:spTree>
    <p:extLst>
      <p:ext uri="{BB962C8B-B14F-4D97-AF65-F5344CB8AC3E}">
        <p14:creationId xmlns:p14="http://schemas.microsoft.com/office/powerpoint/2010/main" val="1282028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2"/>
          </p:nvPr>
        </p:nvSpPr>
        <p:spPr/>
        <p:txBody>
          <a:bodyPr/>
          <a:lstStyle/>
          <a:p>
            <a:fld id="{D0000DCA-2177-4C5C-89EA-59EF7175DB0D}" type="slidenum">
              <a:rPr lang="en-US" altLang="en-US" smtClean="0"/>
              <a:pPr/>
              <a:t>32</a:t>
            </a:fld>
            <a:endParaRPr lang="en-US" altLang="en-US"/>
          </a:p>
        </p:txBody>
      </p:sp>
      <p:sp>
        <p:nvSpPr>
          <p:cNvPr id="2" name="Title 1"/>
          <p:cNvSpPr>
            <a:spLocks noGrp="1"/>
          </p:cNvSpPr>
          <p:nvPr>
            <p:ph type="title"/>
          </p:nvPr>
        </p:nvSpPr>
        <p:spPr/>
        <p:txBody>
          <a:bodyPr/>
          <a:lstStyle/>
          <a:p>
            <a:r>
              <a:rPr lang="en-US" altLang="en-US" sz="3000" dirty="0"/>
              <a:t>Reminder: Model Neuron (Logistic)</a:t>
            </a:r>
            <a:endParaRPr lang="en-US" sz="30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altLang="en-US" dirty="0"/>
                  <a:t>Neuron is modeled by a unit  </a:t>
                </a:r>
                <a14:m>
                  <m:oMath xmlns:m="http://schemas.openxmlformats.org/officeDocument/2006/math">
                    <m:r>
                      <a:rPr lang="en-US" altLang="en-US" i="1">
                        <a:latin typeface="Cambria Math"/>
                      </a:rPr>
                      <m:t>𝑗</m:t>
                    </m:r>
                  </m:oMath>
                </a14:m>
                <a:r>
                  <a:rPr lang="en-US" altLang="en-US" dirty="0"/>
                  <a:t>  connected by weighted links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a:rPr>
                          <m:t>𝑤</m:t>
                        </m:r>
                      </m:e>
                      <m:sub>
                        <m:r>
                          <a:rPr lang="en-US" altLang="en-US" b="0" i="1" smtClean="0">
                            <a:latin typeface="Cambria Math"/>
                          </a:rPr>
                          <m:t>𝑖𝑗</m:t>
                        </m:r>
                      </m:sub>
                    </m:sSub>
                  </m:oMath>
                </a14:m>
                <a:r>
                  <a:rPr lang="en-US" altLang="en-US" dirty="0"/>
                  <a:t> to other units </a:t>
                </a:r>
                <a14:m>
                  <m:oMath xmlns:m="http://schemas.openxmlformats.org/officeDocument/2006/math">
                    <m:r>
                      <a:rPr lang="en-US" altLang="en-US" i="1">
                        <a:latin typeface="Cambria Math"/>
                      </a:rPr>
                      <m:t>𝑖</m:t>
                    </m:r>
                  </m:oMath>
                </a14:m>
                <a:r>
                  <a:rPr lang="en-US" altLang="en-US" dirty="0"/>
                  <a:t>. </a:t>
                </a:r>
              </a:p>
              <a:p>
                <a:endParaRPr lang="en-US" altLang="en-US" dirty="0"/>
              </a:p>
              <a:p>
                <a:endParaRPr lang="en-US" altLang="en-US" dirty="0"/>
              </a:p>
              <a:p>
                <a:endParaRPr lang="en-US" altLang="en-US" dirty="0"/>
              </a:p>
              <a:p>
                <a:endParaRPr lang="en-US" altLang="en-US" dirty="0"/>
              </a:p>
              <a:p>
                <a:endParaRPr lang="en-US" altLang="en-US" dirty="0"/>
              </a:p>
              <a:p>
                <a:pPr lvl="1"/>
                <a:r>
                  <a:rPr lang="en-US" altLang="en-US" dirty="0"/>
                  <a:t>Use a non-linear, differentiable output function such as the sigmoid or logistic function</a:t>
                </a:r>
              </a:p>
              <a:p>
                <a:pPr lvl="1"/>
                <a:r>
                  <a:rPr lang="en-US" altLang="en-US" dirty="0"/>
                  <a:t>Net input to a unit is defined as: </a:t>
                </a:r>
              </a:p>
              <a:p>
                <a:pPr lvl="1"/>
                <a:endParaRPr lang="en-US" altLang="en-US" dirty="0"/>
              </a:p>
              <a:p>
                <a:pPr lvl="1"/>
                <a:r>
                  <a:rPr lang="en-US" altLang="en-US" dirty="0"/>
                  <a:t>Output of a unit is defined as: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67" t="-2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5661748" y="3644392"/>
                <a:ext cx="1645515" cy="379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25" i="1">
                              <a:latin typeface="Cambria Math" panose="02040503050406030204" pitchFamily="18" charset="0"/>
                            </a:rPr>
                          </m:ctrlPr>
                        </m:sSubPr>
                        <m:e>
                          <m:r>
                            <m:rPr>
                              <m:sty m:val="p"/>
                            </m:rPr>
                            <a:rPr lang="en-US" sz="1725">
                              <a:latin typeface="Cambria Math"/>
                            </a:rPr>
                            <m:t>net</m:t>
                          </m:r>
                        </m:e>
                        <m:sub>
                          <m:r>
                            <a:rPr lang="en-US" sz="1725" i="1">
                              <a:latin typeface="Cambria Math"/>
                            </a:rPr>
                            <m:t>𝑗</m:t>
                          </m:r>
                        </m:sub>
                      </m:sSub>
                      <m:r>
                        <a:rPr lang="en-US" sz="1725" i="1">
                          <a:latin typeface="Cambria Math"/>
                        </a:rPr>
                        <m:t>=∑</m:t>
                      </m:r>
                      <m:sSub>
                        <m:sSubPr>
                          <m:ctrlPr>
                            <a:rPr lang="en-US" sz="1725" i="1">
                              <a:latin typeface="Cambria Math" panose="02040503050406030204" pitchFamily="18" charset="0"/>
                            </a:rPr>
                          </m:ctrlPr>
                        </m:sSubPr>
                        <m:e>
                          <m:r>
                            <a:rPr lang="en-US" sz="1725" i="1">
                              <a:latin typeface="Cambria Math"/>
                            </a:rPr>
                            <m:t>𝑤</m:t>
                          </m:r>
                        </m:e>
                        <m:sub>
                          <m:r>
                            <a:rPr lang="en-US" sz="1725" i="1">
                              <a:latin typeface="Cambria Math"/>
                            </a:rPr>
                            <m:t>𝑖𝑗</m:t>
                          </m:r>
                        </m:sub>
                      </m:sSub>
                      <m:r>
                        <a:rPr lang="en-US" sz="1725" i="1">
                          <a:latin typeface="Cambria Math"/>
                        </a:rPr>
                        <m:t>.</m:t>
                      </m:r>
                      <m:sSub>
                        <m:sSubPr>
                          <m:ctrlPr>
                            <a:rPr lang="en-US" sz="1725" i="1">
                              <a:latin typeface="Cambria Math" panose="02040503050406030204" pitchFamily="18" charset="0"/>
                            </a:rPr>
                          </m:ctrlPr>
                        </m:sSubPr>
                        <m:e>
                          <m:r>
                            <a:rPr lang="en-US" sz="1725" i="1">
                              <a:latin typeface="Cambria Math"/>
                            </a:rPr>
                            <m:t>𝑥</m:t>
                          </m:r>
                        </m:e>
                        <m:sub>
                          <m:r>
                            <a:rPr lang="en-US" sz="1725" i="1">
                              <a:latin typeface="Cambria Math"/>
                            </a:rPr>
                            <m:t>𝑖</m:t>
                          </m:r>
                        </m:sub>
                      </m:sSub>
                    </m:oMath>
                  </m:oMathPara>
                </a14:m>
                <a:endParaRPr lang="en-US" sz="1725" dirty="0"/>
              </a:p>
            </p:txBody>
          </p:sp>
        </mc:Choice>
        <mc:Fallback xmlns="">
          <p:sp>
            <p:nvSpPr>
              <p:cNvPr id="4" name="Rectangle 3"/>
              <p:cNvSpPr>
                <a:spLocks noRot="1" noChangeAspect="1" noMove="1" noResize="1" noEditPoints="1" noAdjustHandles="1" noChangeArrowheads="1" noChangeShapeType="1" noTextEdit="1"/>
              </p:cNvSpPr>
              <p:nvPr/>
            </p:nvSpPr>
            <p:spPr>
              <a:xfrm>
                <a:off x="5661748" y="3644392"/>
                <a:ext cx="1645515" cy="379206"/>
              </a:xfrm>
              <a:prstGeom prst="rect">
                <a:avLst/>
              </a:prstGeom>
              <a:blipFill>
                <a:blip r:embed="rId5"/>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5170170" y="4060613"/>
                <a:ext cx="2812501" cy="686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25" i="1">
                              <a:latin typeface="Cambria Math" panose="02040503050406030204" pitchFamily="18" charset="0"/>
                            </a:rPr>
                          </m:ctrlPr>
                        </m:sSubPr>
                        <m:e>
                          <m:r>
                            <a:rPr lang="en-US" sz="1725" i="1">
                              <a:latin typeface="Cambria Math"/>
                            </a:rPr>
                            <m:t>𝑜</m:t>
                          </m:r>
                        </m:e>
                        <m:sub>
                          <m:r>
                            <a:rPr lang="en-US" sz="1725" i="1">
                              <a:latin typeface="Cambria Math"/>
                            </a:rPr>
                            <m:t>𝑗</m:t>
                          </m:r>
                        </m:sub>
                      </m:sSub>
                      <m:r>
                        <a:rPr lang="en-US" sz="1725" i="1">
                          <a:latin typeface="Cambria Math"/>
                        </a:rPr>
                        <m:t>=</m:t>
                      </m:r>
                      <m:f>
                        <m:fPr>
                          <m:ctrlPr>
                            <a:rPr lang="en-US" sz="1725" i="1">
                              <a:latin typeface="Cambria Math" panose="02040503050406030204" pitchFamily="18" charset="0"/>
                            </a:rPr>
                          </m:ctrlPr>
                        </m:fPr>
                        <m:num>
                          <m:r>
                            <a:rPr lang="en-US" sz="1725" i="1">
                              <a:latin typeface="Cambria Math"/>
                            </a:rPr>
                            <m:t>1</m:t>
                          </m:r>
                        </m:num>
                        <m:den>
                          <m:r>
                            <a:rPr lang="en-US" sz="1725" i="1">
                              <a:latin typeface="Cambria Math"/>
                            </a:rPr>
                            <m:t>1+</m:t>
                          </m:r>
                          <m:r>
                            <m:rPr>
                              <m:sty m:val="p"/>
                            </m:rPr>
                            <a:rPr lang="en-US" sz="1725" i="1">
                              <a:latin typeface="Cambria Math"/>
                            </a:rPr>
                            <m:t>exp</m:t>
                          </m:r>
                          <m:d>
                            <m:dPr>
                              <m:ctrlPr>
                                <a:rPr lang="en-US" sz="1725" i="1">
                                  <a:latin typeface="Cambria Math" panose="02040503050406030204" pitchFamily="18" charset="0"/>
                                </a:rPr>
                              </m:ctrlPr>
                            </m:dPr>
                            <m:e>
                              <m:r>
                                <a:rPr lang="en-US" sz="1725" i="1">
                                  <a:latin typeface="Cambria Math"/>
                                </a:rPr>
                                <m:t>−(</m:t>
                              </m:r>
                              <m:sSub>
                                <m:sSubPr>
                                  <m:ctrlPr>
                                    <a:rPr lang="en-US" sz="1725" i="1">
                                      <a:latin typeface="Cambria Math" panose="02040503050406030204" pitchFamily="18" charset="0"/>
                                    </a:rPr>
                                  </m:ctrlPr>
                                </m:sSubPr>
                                <m:e>
                                  <m:r>
                                    <m:rPr>
                                      <m:sty m:val="p"/>
                                    </m:rPr>
                                    <a:rPr lang="en-US" sz="1725">
                                      <a:latin typeface="Cambria Math"/>
                                    </a:rPr>
                                    <m:t>net</m:t>
                                  </m:r>
                                </m:e>
                                <m:sub>
                                  <m:r>
                                    <a:rPr lang="en-US" sz="1725" i="1">
                                      <a:latin typeface="Cambria Math"/>
                                    </a:rPr>
                                    <m:t>𝑗</m:t>
                                  </m:r>
                                </m:sub>
                              </m:sSub>
                              <m:r>
                                <a:rPr lang="en-US" sz="1725" i="1">
                                  <a:latin typeface="Cambria Math"/>
                                </a:rPr>
                                <m:t>−</m:t>
                              </m:r>
                              <m:sSub>
                                <m:sSubPr>
                                  <m:ctrlPr>
                                    <a:rPr lang="en-US" sz="1725" i="1">
                                      <a:latin typeface="Cambria Math" panose="02040503050406030204" pitchFamily="18" charset="0"/>
                                    </a:rPr>
                                  </m:ctrlPr>
                                </m:sSubPr>
                                <m:e>
                                  <m:r>
                                    <a:rPr lang="en-US" sz="1725" i="1">
                                      <a:latin typeface="Cambria Math"/>
                                    </a:rPr>
                                    <m:t>𝑇</m:t>
                                  </m:r>
                                </m:e>
                                <m:sub>
                                  <m:r>
                                    <a:rPr lang="en-US" sz="1725" i="1">
                                      <a:latin typeface="Cambria Math"/>
                                    </a:rPr>
                                    <m:t>𝑗</m:t>
                                  </m:r>
                                </m:sub>
                              </m:sSub>
                              <m:r>
                                <a:rPr lang="en-US" sz="1725" i="1">
                                  <a:latin typeface="Cambria Math"/>
                                </a:rPr>
                                <m:t>)</m:t>
                              </m:r>
                            </m:e>
                          </m:d>
                        </m:den>
                      </m:f>
                    </m:oMath>
                  </m:oMathPara>
                </a14:m>
                <a:endParaRPr lang="en-US" sz="1725" dirty="0"/>
              </a:p>
            </p:txBody>
          </p:sp>
        </mc:Choice>
        <mc:Fallback xmlns="">
          <p:sp>
            <p:nvSpPr>
              <p:cNvPr id="47" name="Rectangle 46"/>
              <p:cNvSpPr>
                <a:spLocks noRot="1" noChangeAspect="1" noMove="1" noResize="1" noEditPoints="1" noAdjustHandles="1" noChangeArrowheads="1" noChangeShapeType="1" noTextEdit="1"/>
              </p:cNvSpPr>
              <p:nvPr/>
            </p:nvSpPr>
            <p:spPr>
              <a:xfrm>
                <a:off x="5170170" y="4060613"/>
                <a:ext cx="2812501" cy="686791"/>
              </a:xfrm>
              <a:prstGeom prst="rect">
                <a:avLst/>
              </a:prstGeom>
              <a:blipFill>
                <a:blip r:embed="rId6"/>
                <a:stretch>
                  <a:fillRect/>
                </a:stretch>
              </a:blipFill>
            </p:spPr>
            <p:txBody>
              <a:bodyPr/>
              <a:lstStyle/>
              <a:p>
                <a:r>
                  <a:rPr lang="en-US">
                    <a:noFill/>
                  </a:rPr>
                  <a:t> </a:t>
                </a:r>
              </a:p>
            </p:txBody>
          </p:sp>
        </mc:Fallback>
      </mc:AlternateContent>
      <p:grpSp>
        <p:nvGrpSpPr>
          <p:cNvPr id="14" name="Group 13"/>
          <p:cNvGrpSpPr/>
          <p:nvPr/>
        </p:nvGrpSpPr>
        <p:grpSpPr>
          <a:xfrm>
            <a:off x="2548890" y="1643956"/>
            <a:ext cx="5104287" cy="1408078"/>
            <a:chOff x="1874520" y="2199640"/>
            <a:chExt cx="6805716" cy="1877437"/>
          </a:xfrm>
        </p:grpSpPr>
        <p:sp>
          <p:nvSpPr>
            <p:cNvPr id="454661" name="Oval 5"/>
            <p:cNvSpPr>
              <a:spLocks noChangeArrowheads="1"/>
            </p:cNvSpPr>
            <p:nvPr/>
          </p:nvSpPr>
          <p:spPr bwMode="auto">
            <a:xfrm>
              <a:off x="3533058" y="3130971"/>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2" name="Oval 6"/>
            <p:cNvSpPr>
              <a:spLocks noChangeArrowheads="1"/>
            </p:cNvSpPr>
            <p:nvPr/>
          </p:nvSpPr>
          <p:spPr bwMode="auto">
            <a:xfrm>
              <a:off x="2395559" y="2432794"/>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3" name="Oval 7"/>
            <p:cNvSpPr>
              <a:spLocks noChangeArrowheads="1"/>
            </p:cNvSpPr>
            <p:nvPr/>
          </p:nvSpPr>
          <p:spPr bwMode="auto">
            <a:xfrm>
              <a:off x="2395559" y="2712065"/>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4" name="Oval 8"/>
            <p:cNvSpPr>
              <a:spLocks noChangeArrowheads="1"/>
            </p:cNvSpPr>
            <p:nvPr/>
          </p:nvSpPr>
          <p:spPr bwMode="auto">
            <a:xfrm>
              <a:off x="2395559" y="2991335"/>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5" name="Oval 9"/>
            <p:cNvSpPr>
              <a:spLocks noChangeArrowheads="1"/>
            </p:cNvSpPr>
            <p:nvPr/>
          </p:nvSpPr>
          <p:spPr bwMode="auto">
            <a:xfrm>
              <a:off x="2395559" y="3270606"/>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6" name="Oval 10"/>
            <p:cNvSpPr>
              <a:spLocks noChangeArrowheads="1"/>
            </p:cNvSpPr>
            <p:nvPr/>
          </p:nvSpPr>
          <p:spPr bwMode="auto">
            <a:xfrm>
              <a:off x="2395559" y="3549877"/>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67" name="Oval 11"/>
            <p:cNvSpPr>
              <a:spLocks noChangeArrowheads="1"/>
            </p:cNvSpPr>
            <p:nvPr/>
          </p:nvSpPr>
          <p:spPr bwMode="auto">
            <a:xfrm>
              <a:off x="2395559" y="3829147"/>
              <a:ext cx="71094" cy="69818"/>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350">
                <a:effectLst>
                  <a:outerShdw blurRad="38100" dist="38100" dir="2700000" algn="tl">
                    <a:srgbClr val="FFFFFF"/>
                  </a:outerShdw>
                </a:effectLst>
              </a:endParaRPr>
            </a:p>
          </p:txBody>
        </p:sp>
        <p:cxnSp>
          <p:nvCxnSpPr>
            <p:cNvPr id="454668" name="AutoShape 12"/>
            <p:cNvCxnSpPr>
              <a:cxnSpLocks noChangeShapeType="1"/>
              <a:stCxn id="454662" idx="5"/>
              <a:endCxn id="454661" idx="1"/>
            </p:cNvCxnSpPr>
            <p:nvPr/>
          </p:nvCxnSpPr>
          <p:spPr bwMode="auto">
            <a:xfrm>
              <a:off x="2456286" y="2505521"/>
              <a:ext cx="1087140" cy="622541"/>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69" name="AutoShape 13"/>
            <p:cNvCxnSpPr>
              <a:cxnSpLocks noChangeShapeType="1"/>
              <a:stCxn id="454661" idx="2"/>
              <a:endCxn id="454663" idx="6"/>
            </p:cNvCxnSpPr>
            <p:nvPr/>
          </p:nvCxnSpPr>
          <p:spPr bwMode="auto">
            <a:xfrm flipH="1" flipV="1">
              <a:off x="2479983" y="2746974"/>
              <a:ext cx="1039745" cy="41890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0" name="AutoShape 14"/>
            <p:cNvCxnSpPr>
              <a:cxnSpLocks noChangeShapeType="1"/>
              <a:stCxn id="454664" idx="6"/>
              <a:endCxn id="454661" idx="2"/>
            </p:cNvCxnSpPr>
            <p:nvPr/>
          </p:nvCxnSpPr>
          <p:spPr bwMode="auto">
            <a:xfrm>
              <a:off x="2479983" y="3026244"/>
              <a:ext cx="1039745" cy="13963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1" name="AutoShape 15"/>
            <p:cNvCxnSpPr>
              <a:cxnSpLocks noChangeShapeType="1"/>
              <a:stCxn id="454665" idx="6"/>
              <a:endCxn id="454661" idx="2"/>
            </p:cNvCxnSpPr>
            <p:nvPr/>
          </p:nvCxnSpPr>
          <p:spPr bwMode="auto">
            <a:xfrm flipV="1">
              <a:off x="2479983" y="3165879"/>
              <a:ext cx="1039745" cy="139635"/>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2" name="AutoShape 16"/>
            <p:cNvCxnSpPr>
              <a:cxnSpLocks noChangeShapeType="1"/>
              <a:stCxn id="454666" idx="6"/>
              <a:endCxn id="454661" idx="2"/>
            </p:cNvCxnSpPr>
            <p:nvPr/>
          </p:nvCxnSpPr>
          <p:spPr bwMode="auto">
            <a:xfrm flipV="1">
              <a:off x="2479983" y="3165879"/>
              <a:ext cx="1039745" cy="41890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4673" name="AutoShape 17"/>
            <p:cNvCxnSpPr>
              <a:cxnSpLocks noChangeShapeType="1"/>
              <a:endCxn id="454661" idx="3"/>
            </p:cNvCxnSpPr>
            <p:nvPr/>
          </p:nvCxnSpPr>
          <p:spPr bwMode="auto">
            <a:xfrm flipV="1">
              <a:off x="2466653" y="3203697"/>
              <a:ext cx="1076773" cy="698176"/>
            </a:xfrm>
            <a:prstGeom prst="straightConnector1">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graphicFrame>
              <p:nvGraphicFramePr>
                <p:cNvPr id="454683" name="Object 27"/>
                <p:cNvGraphicFramePr>
                  <a:graphicFrameLocks noChangeAspect="1"/>
                </p:cNvGraphicFramePr>
                <p:nvPr/>
              </p:nvGraphicFramePr>
              <p:xfrm>
                <a:off x="3604151" y="2880791"/>
                <a:ext cx="823501" cy="555632"/>
              </p:xfrm>
              <a:graphic>
                <a:graphicData uri="http://schemas.openxmlformats.org/presentationml/2006/ole">
                  <mc:AlternateContent>
                    <mc:Choice xmlns:v="urn:schemas-microsoft-com:vml" Requires="v">
                      <p:oleObj spid="_x0000_s4276" name="Equation" r:id="rId7" imgW="368280" imgH="253800" progId="Equation.3">
                        <p:embed/>
                      </p:oleObj>
                    </mc:Choice>
                    <mc:Fallback>
                      <p:oleObj name="Equation" r:id="rId7" imgW="368280" imgH="253800" progId="Equation.3">
                        <p:embed/>
                        <p:pic>
                          <p:nvPicPr>
                            <p:cNvPr id="454683" name="Object 27"/>
                            <p:cNvPicPr>
                              <a:picLocks noChangeAspect="1" noChangeArrowheads="1"/>
                            </p:cNvPicPr>
                            <p:nvPr/>
                          </p:nvPicPr>
                          <p:blipFill>
                            <a:blip r:embed="rId8">
                              <a:extLst>
                                <a:ext uri="{28A0092B-C50C-407E-A947-70E740481C1C}">
                                  <a14:useLocalDpi val="0"/>
                                </a:ext>
                              </a:extLst>
                            </a:blip>
                            <a:srcRect/>
                            <a:stretch>
                              <a:fillRect/>
                            </a:stretch>
                          </p:blipFill>
                          <p:spPr bwMode="auto">
                            <a:xfrm>
                              <a:off x="3604151" y="2880791"/>
                              <a:ext cx="823501" cy="555632"/>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rgbClr val="808080"/>
                                    </a:outerShdw>
                                  </a:effectLst>
                                </a14:hiddenEffects>
                              </a:ext>
                            </a:extLst>
                          </p:spPr>
                        </p:pic>
                      </p:oleObj>
                    </mc:Fallback>
                  </mc:AlternateContent>
                </a:graphicData>
              </a:graphic>
            </p:graphicFrame>
          </mc:Choice>
          <mc:Fallback xmlns="">
            <p:graphicFrame>
              <p:nvGraphicFramePr>
                <p:cNvPr id="454683" name="Object 27"/>
                <p:cNvGraphicFramePr>
                  <a:graphicFrameLocks noChangeAspect="1"/>
                </p:cNvGraphicFramePr>
                <p:nvPr>
                  <p:extLst>
                    <p:ext uri="{D42A27DB-BD31-4B8C-83A1-F6EECF244321}">
                      <p14:modId xmlns:p14="http://schemas.microsoft.com/office/powerpoint/2010/main" val="3923246691"/>
                    </p:ext>
                  </p:extLst>
                </p:nvPr>
              </p:nvGraphicFramePr>
              <p:xfrm>
                <a:off x="3604151" y="2880791"/>
                <a:ext cx="823501" cy="555632"/>
              </p:xfrm>
              <a:graphic>
                <a:graphicData uri="http://schemas.openxmlformats.org/presentationml/2006/ole">
                  <mc:AlternateContent>
                    <mc:Choice xmlns:v="urn:schemas-microsoft-com:vml" Requires="v">
                      <p:oleObj spid="_x0000_s54770" name="Equation" r:id="rId9" imgW="368280" imgH="253800" progId="Equation.3">
                        <p:embed/>
                      </p:oleObj>
                    </mc:Choice>
                    <mc:Fallback>
                      <p:oleObj name="Equation" r:id="rId9" imgW="368280" imgH="253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04151" y="2880791"/>
                              <a:ext cx="823501" cy="555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Fallback>
        </mc:AlternateContent>
        <p:sp>
          <p:nvSpPr>
            <p:cNvPr id="454684" name="Oval 28"/>
            <p:cNvSpPr>
              <a:spLocks noChangeArrowheads="1"/>
            </p:cNvSpPr>
            <p:nvPr/>
          </p:nvSpPr>
          <p:spPr bwMode="auto">
            <a:xfrm>
              <a:off x="3604151" y="2851700"/>
              <a:ext cx="782030" cy="69817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4692" name="Line 36"/>
            <p:cNvSpPr>
              <a:spLocks noChangeShapeType="1"/>
            </p:cNvSpPr>
            <p:nvPr/>
          </p:nvSpPr>
          <p:spPr bwMode="auto">
            <a:xfrm>
              <a:off x="5594115" y="2712065"/>
              <a:ext cx="1421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6" name="Rectangle 5"/>
                <p:cNvSpPr/>
                <p:nvPr/>
              </p:nvSpPr>
              <p:spPr>
                <a:xfrm>
                  <a:off x="8110079" y="2933871"/>
                  <a:ext cx="570157" cy="5056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725" i="1">
                                <a:latin typeface="Cambria Math" panose="02040503050406030204" pitchFamily="18" charset="0"/>
                              </a:rPr>
                            </m:ctrlPr>
                          </m:sSubPr>
                          <m:e>
                            <m:r>
                              <a:rPr lang="en-US" sz="1725" i="1">
                                <a:latin typeface="Cambria Math"/>
                              </a:rPr>
                              <m:t>𝑜</m:t>
                            </m:r>
                          </m:e>
                          <m:sub>
                            <m:r>
                              <a:rPr lang="en-US" sz="1725" i="1">
                                <a:latin typeface="Cambria Math"/>
                              </a:rPr>
                              <m:t>𝑗</m:t>
                            </m:r>
                          </m:sub>
                        </m:sSub>
                      </m:oMath>
                    </m:oMathPara>
                  </a14:m>
                  <a:endParaRPr lang="en-US" sz="1725" dirty="0"/>
                </a:p>
              </p:txBody>
            </p:sp>
          </mc:Choice>
          <mc:Fallback xmlns="">
            <p:sp>
              <p:nvSpPr>
                <p:cNvPr id="6" name="Rectangle 5"/>
                <p:cNvSpPr>
                  <a:spLocks noRot="1" noChangeAspect="1" noMove="1" noResize="1" noEditPoints="1" noAdjustHandles="1" noChangeArrowheads="1" noChangeShapeType="1" noTextEdit="1"/>
                </p:cNvSpPr>
                <p:nvPr/>
              </p:nvSpPr>
              <p:spPr>
                <a:xfrm>
                  <a:off x="8110079" y="2933871"/>
                  <a:ext cx="570157" cy="505608"/>
                </a:xfrm>
                <a:prstGeom prst="rect">
                  <a:avLst/>
                </a:prstGeom>
                <a:blipFill>
                  <a:blip r:embed="rId11"/>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874520" y="2199640"/>
                  <a:ext cx="609600" cy="187743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1</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2</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3</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4</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5</m:t>
                            </m:r>
                          </m:sub>
                        </m:sSub>
                      </m:oMath>
                    </m:oMathPara>
                  </a14:m>
                  <a:endParaRPr lang="en-US" sz="1425" dirty="0"/>
                </a:p>
                <a:p>
                  <a:pPr/>
                  <a14:m>
                    <m:oMathPara xmlns:m="http://schemas.openxmlformats.org/officeDocument/2006/math">
                      <m:oMathParaPr>
                        <m:jc m:val="centerGroup"/>
                      </m:oMathParaPr>
                      <m:oMath xmlns:m="http://schemas.openxmlformats.org/officeDocument/2006/math">
                        <m:sSub>
                          <m:sSubPr>
                            <m:ctrlPr>
                              <a:rPr lang="en-US" sz="1425" i="1">
                                <a:latin typeface="Cambria Math" panose="02040503050406030204" pitchFamily="18" charset="0"/>
                              </a:rPr>
                            </m:ctrlPr>
                          </m:sSubPr>
                          <m:e>
                            <m:r>
                              <a:rPr lang="en-US" sz="1425" i="1">
                                <a:latin typeface="Cambria Math"/>
                              </a:rPr>
                              <m:t>𝑥</m:t>
                            </m:r>
                          </m:e>
                          <m:sub>
                            <m:r>
                              <a:rPr lang="en-US" sz="1425" i="1">
                                <a:latin typeface="Cambria Math"/>
                              </a:rPr>
                              <m:t>6</m:t>
                            </m:r>
                          </m:sub>
                        </m:sSub>
                      </m:oMath>
                    </m:oMathPara>
                  </a14:m>
                  <a:endParaRPr lang="en-US" sz="1425" dirty="0"/>
                </a:p>
              </p:txBody>
            </p:sp>
          </mc:Choice>
          <mc:Fallback xmlns="">
            <p:sp>
              <p:nvSpPr>
                <p:cNvPr id="7" name="Rectangle 6"/>
                <p:cNvSpPr>
                  <a:spLocks noRot="1" noChangeAspect="1" noMove="1" noResize="1" noEditPoints="1" noAdjustHandles="1" noChangeArrowheads="1" noChangeShapeType="1" noTextEdit="1"/>
                </p:cNvSpPr>
                <p:nvPr/>
              </p:nvSpPr>
              <p:spPr>
                <a:xfrm>
                  <a:off x="1874520" y="2199640"/>
                  <a:ext cx="609600" cy="187743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53192" y="2571231"/>
                  <a:ext cx="570755"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7</m:t>
                            </m:r>
                          </m:sub>
                        </m:sSub>
                      </m:oMath>
                    </m:oMathPara>
                  </a14:m>
                  <a:endParaRPr lang="en-US" sz="1500" dirty="0"/>
                </a:p>
              </p:txBody>
            </p:sp>
          </mc:Choice>
          <mc:Fallback xmlns="">
            <p:sp>
              <p:nvSpPr>
                <p:cNvPr id="8" name="Rectangle 7"/>
                <p:cNvSpPr>
                  <a:spLocks noRot="1" noChangeAspect="1" noMove="1" noResize="1" noEditPoints="1" noAdjustHandles="1" noChangeArrowheads="1" noChangeShapeType="1" noTextEdit="1"/>
                </p:cNvSpPr>
                <p:nvPr/>
              </p:nvSpPr>
              <p:spPr>
                <a:xfrm>
                  <a:off x="3353192" y="2571231"/>
                  <a:ext cx="570755" cy="43088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00699" y="2370403"/>
                  <a:ext cx="721139"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a:rPr>
                              <m:t>𝑤</m:t>
                            </m:r>
                          </m:e>
                          <m:sub>
                            <m:r>
                              <a:rPr lang="en-US" sz="1500" i="1">
                                <a:latin typeface="Cambria Math"/>
                              </a:rPr>
                              <m:t>17</m:t>
                            </m:r>
                          </m:sub>
                        </m:sSub>
                      </m:oMath>
                    </m:oMathPara>
                  </a14:m>
                  <a:endParaRPr lang="en-US" sz="1500" dirty="0"/>
                </a:p>
              </p:txBody>
            </p:sp>
          </mc:Choice>
          <mc:Fallback xmlns="">
            <p:sp>
              <p:nvSpPr>
                <p:cNvPr id="9" name="Rectangle 8"/>
                <p:cNvSpPr>
                  <a:spLocks noRot="1" noChangeAspect="1" noMove="1" noResize="1" noEditPoints="1" noAdjustHandles="1" noChangeArrowheads="1" noChangeShapeType="1" noTextEdit="1"/>
                </p:cNvSpPr>
                <p:nvPr/>
              </p:nvSpPr>
              <p:spPr>
                <a:xfrm>
                  <a:off x="2700699" y="2370403"/>
                  <a:ext cx="721139" cy="43088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2721019" y="3535680"/>
                  <a:ext cx="727123"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a:rPr>
                              <m:t>𝑤</m:t>
                            </m:r>
                          </m:e>
                          <m:sub>
                            <m:r>
                              <a:rPr lang="en-US" sz="1500" i="1">
                                <a:latin typeface="Cambria Math"/>
                              </a:rPr>
                              <m:t>67</m:t>
                            </m:r>
                          </m:sub>
                        </m:sSub>
                      </m:oMath>
                    </m:oMathPara>
                  </a14:m>
                  <a:endParaRPr lang="en-US" sz="1500" dirty="0"/>
                </a:p>
              </p:txBody>
            </p:sp>
          </mc:Choice>
          <mc:Fallback xmlns="">
            <p:sp>
              <p:nvSpPr>
                <p:cNvPr id="53" name="Rectangle 52"/>
                <p:cNvSpPr>
                  <a:spLocks noRot="1" noChangeAspect="1" noMove="1" noResize="1" noEditPoints="1" noAdjustHandles="1" noChangeArrowheads="1" noChangeShapeType="1" noTextEdit="1"/>
                </p:cNvSpPr>
                <p:nvPr/>
              </p:nvSpPr>
              <p:spPr>
                <a:xfrm>
                  <a:off x="2721019" y="3535680"/>
                  <a:ext cx="727123" cy="430887"/>
                </a:xfrm>
                <a:prstGeom prst="rect">
                  <a:avLst/>
                </a:prstGeom>
                <a:blipFill>
                  <a:blip r:embed="rId15"/>
                  <a:stretch>
                    <a:fillRect/>
                  </a:stretch>
                </a:blipFill>
              </p:spPr>
              <p:txBody>
                <a:bodyPr/>
                <a:lstStyle/>
                <a:p>
                  <a:r>
                    <a:rPr lang="en-US">
                      <a:noFill/>
                    </a:rPr>
                    <a:t> </a:t>
                  </a:r>
                </a:p>
              </p:txBody>
            </p:sp>
          </mc:Fallback>
        </mc:AlternateContent>
        <p:sp>
          <p:nvSpPr>
            <p:cNvPr id="10" name="Right Arrow 9"/>
            <p:cNvSpPr/>
            <p:nvPr/>
          </p:nvSpPr>
          <p:spPr>
            <a:xfrm>
              <a:off x="4495800" y="2999283"/>
              <a:ext cx="533400" cy="383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55" name="Right Arrow 54"/>
            <p:cNvSpPr/>
            <p:nvPr/>
          </p:nvSpPr>
          <p:spPr>
            <a:xfrm>
              <a:off x="7620000" y="3008790"/>
              <a:ext cx="457200" cy="383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grpSp>
      <p:pic>
        <p:nvPicPr>
          <p:cNvPr id="54745" name="Picture 47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64075" y="2005009"/>
            <a:ext cx="1843928" cy="75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5" name="Rectangle 34"/>
              <p:cNvSpPr/>
              <p:nvPr/>
            </p:nvSpPr>
            <p:spPr>
              <a:xfrm>
                <a:off x="4284171" y="1243444"/>
                <a:ext cx="4584498" cy="652039"/>
              </a:xfrm>
              <a:prstGeom prst="rect">
                <a:avLst/>
              </a:prstGeom>
              <a:solidFill>
                <a:srgbClr val="FFFFCC"/>
              </a:solidFill>
              <a:ln>
                <a:solidFill>
                  <a:schemeClr val="accent1"/>
                </a:solidFill>
              </a:ln>
            </p:spPr>
            <p:style>
              <a:lnRef idx="1">
                <a:schemeClr val="accent5"/>
              </a:lnRef>
              <a:fillRef idx="2">
                <a:schemeClr val="accent5"/>
              </a:fillRef>
              <a:effectRef idx="1">
                <a:schemeClr val="accent5"/>
              </a:effectRef>
              <a:fontRef idx="minor">
                <a:schemeClr val="dk1"/>
              </a:fontRef>
            </p:style>
            <p:txBody>
              <a:bodyPr rtlCol="0" anchor="ctr"/>
              <a:lstStyle/>
              <a:p>
                <a:r>
                  <a:rPr lang="en-US" sz="1400" b="1" dirty="0"/>
                  <a:t>The parameters so far? </a:t>
                </a:r>
              </a:p>
              <a:p>
                <a:r>
                  <a:rPr lang="en-US" sz="1400" dirty="0"/>
                  <a:t>The set of connective weights:  </a:t>
                </a:r>
                <a14:m>
                  <m:oMath xmlns:m="http://schemas.openxmlformats.org/officeDocument/2006/math">
                    <m:sSub>
                      <m:sSubPr>
                        <m:ctrlPr>
                          <a:rPr lang="en-US" sz="1400" i="1">
                            <a:latin typeface="Cambria Math" panose="02040503050406030204" pitchFamily="18" charset="0"/>
                          </a:rPr>
                        </m:ctrlPr>
                      </m:sSubPr>
                      <m:e>
                        <m:r>
                          <a:rPr lang="en-US" sz="1400" i="1">
                            <a:latin typeface="Cambria Math"/>
                          </a:rPr>
                          <m:t>𝑤</m:t>
                        </m:r>
                      </m:e>
                      <m:sub>
                        <m:r>
                          <a:rPr lang="en-US" sz="1400" i="1">
                            <a:latin typeface="Cambria Math"/>
                          </a:rPr>
                          <m:t>𝑖𝑗</m:t>
                        </m:r>
                      </m:sub>
                    </m:sSub>
                  </m:oMath>
                </a14:m>
                <a:r>
                  <a:rPr lang="en-US" sz="1400" dirty="0"/>
                  <a:t> ;  The threshold value: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a:rPr>
                          <m:t>𝑇</m:t>
                        </m:r>
                      </m:e>
                      <m:sub>
                        <m:r>
                          <a:rPr lang="en-US" sz="1400" i="1">
                            <a:latin typeface="Cambria Math"/>
                          </a:rPr>
                          <m:t>𝑗</m:t>
                        </m:r>
                      </m:sub>
                    </m:sSub>
                  </m:oMath>
                </a14:m>
                <a:endParaRPr lang="en-US" sz="1400" dirty="0"/>
              </a:p>
            </p:txBody>
          </p:sp>
        </mc:Choice>
        <mc:Fallback xmlns="">
          <p:sp>
            <p:nvSpPr>
              <p:cNvPr id="35" name="Rectangle 34"/>
              <p:cNvSpPr>
                <a:spLocks noRot="1" noChangeAspect="1" noMove="1" noResize="1" noEditPoints="1" noAdjustHandles="1" noChangeArrowheads="1" noChangeShapeType="1" noTextEdit="1"/>
              </p:cNvSpPr>
              <p:nvPr/>
            </p:nvSpPr>
            <p:spPr>
              <a:xfrm>
                <a:off x="4284171" y="1243444"/>
                <a:ext cx="4584498" cy="652039"/>
              </a:xfrm>
              <a:prstGeom prst="rect">
                <a:avLst/>
              </a:prstGeom>
              <a:blipFill>
                <a:blip r:embed="rId17"/>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34346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bg/>
                                          </p:spTgt>
                                        </p:tgtEl>
                                        <p:attrNameLst>
                                          <p:attrName>style.visibility</p:attrName>
                                        </p:attrNameLst>
                                      </p:cBhvr>
                                      <p:to>
                                        <p:strVal val="visible"/>
                                      </p:to>
                                    </p:set>
                                    <p:animEffect transition="in" filter="wipe(down)">
                                      <p:cBhvr>
                                        <p:cTn id="7" dur="500"/>
                                        <p:tgtEl>
                                          <p:spTgt spid="35">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wipe(down)">
                                      <p:cBhvr>
                                        <p:cTn id="10" dur="500"/>
                                        <p:tgtEl>
                                          <p:spTgt spid="35">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Effect transition="in" filter="wipe(down)">
                                      <p:cBhvr>
                                        <p:cTn id="13"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33</a:t>
            </a:fld>
            <a:endParaRPr lang="en-US" dirty="0"/>
          </a:p>
        </p:txBody>
      </p:sp>
      <p:sp>
        <p:nvSpPr>
          <p:cNvPr id="2" name="Title 1"/>
          <p:cNvSpPr>
            <a:spLocks noGrp="1"/>
          </p:cNvSpPr>
          <p:nvPr>
            <p:ph type="title"/>
          </p:nvPr>
        </p:nvSpPr>
        <p:spPr/>
        <p:txBody>
          <a:bodyPr/>
          <a:lstStyle/>
          <a:p>
            <a:r>
              <a:rPr lang="en-US" dirty="0"/>
              <a:t>Derivation of Learning Rule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The weights are updated incrementally;  the error is computed for</a:t>
                </a:r>
                <a:r>
                  <a:rPr lang="en-US" u="sng" dirty="0"/>
                  <a:t> each example</a:t>
                </a:r>
                <a:r>
                  <a:rPr lang="en-US" b="1" dirty="0"/>
                  <a:t> </a:t>
                </a:r>
                <a:r>
                  <a:rPr lang="en-US" dirty="0"/>
                  <a:t>and the weight update is then derived.</a:t>
                </a:r>
              </a:p>
              <a:p>
                <a:pPr marL="0" indent="0">
                  <a:buNone/>
                </a:pPr>
                <a14:m>
                  <m:oMathPara xmlns:m="http://schemas.openxmlformats.org/officeDocument/2006/math">
                    <m:oMathParaPr>
                      <m:jc m:val="centerGroup"/>
                    </m:oMathParaPr>
                    <m:oMath xmlns:m="http://schemas.openxmlformats.org/officeDocument/2006/math">
                      <m:sSub>
                        <m:sSubPr>
                          <m:ctrlPr>
                            <a:rPr lang="en-US" sz="1500" i="1">
                              <a:solidFill>
                                <a:srgbClr val="008A1B"/>
                              </a:solidFill>
                              <a:latin typeface="Cambria Math" panose="02040503050406030204" pitchFamily="18" charset="0"/>
                            </a:rPr>
                          </m:ctrlPr>
                        </m:sSubPr>
                        <m:e>
                          <m:r>
                            <a:rPr lang="en-US" sz="1500" i="1">
                              <a:solidFill>
                                <a:srgbClr val="008A1B"/>
                              </a:solidFill>
                              <a:latin typeface="Cambria Math" charset="0"/>
                            </a:rPr>
                            <m:t>𝐸</m:t>
                          </m:r>
                        </m:e>
                        <m:sub>
                          <m:r>
                            <a:rPr lang="en-US" sz="1500" i="1">
                              <a:solidFill>
                                <a:srgbClr val="008A1B"/>
                              </a:solidFill>
                              <a:latin typeface="Cambria Math" charset="0"/>
                            </a:rPr>
                            <m:t>𝑑</m:t>
                          </m:r>
                        </m:sub>
                      </m:sSub>
                      <m:d>
                        <m:dPr>
                          <m:ctrlPr>
                            <a:rPr lang="en-US" sz="1500" i="1">
                              <a:latin typeface="Cambria Math" panose="02040503050406030204" pitchFamily="18" charset="0"/>
                            </a:rPr>
                          </m:ctrlPr>
                        </m:dPr>
                        <m:e>
                          <m:r>
                            <a:rPr lang="en-US" sz="1500" b="1" i="1" smtClean="0">
                              <a:latin typeface="Cambria Math" panose="02040503050406030204" pitchFamily="18" charset="0"/>
                            </a:rPr>
                            <m:t>𝒘</m:t>
                          </m:r>
                        </m:e>
                      </m:d>
                      <m:r>
                        <a:rPr lang="en-US" sz="1500" i="1">
                          <a:latin typeface="Cambria Math"/>
                        </a:rPr>
                        <m:t>=</m:t>
                      </m:r>
                      <m:f>
                        <m:fPr>
                          <m:ctrlPr>
                            <a:rPr lang="en-US" sz="1500" i="1">
                              <a:latin typeface="Cambria Math" panose="02040503050406030204" pitchFamily="18" charset="0"/>
                            </a:rPr>
                          </m:ctrlPr>
                        </m:fPr>
                        <m:num>
                          <m:r>
                            <a:rPr lang="en-US" sz="1500" i="1">
                              <a:latin typeface="Cambria Math"/>
                            </a:rPr>
                            <m:t>1</m:t>
                          </m:r>
                        </m:num>
                        <m:den>
                          <m:r>
                            <a:rPr lang="en-US" sz="1500" i="1">
                              <a:latin typeface="Cambria Math"/>
                            </a:rPr>
                            <m:t>2</m:t>
                          </m:r>
                        </m:den>
                      </m:f>
                      <m:nary>
                        <m:naryPr>
                          <m:chr m:val="∑"/>
                          <m:ctrlPr>
                            <a:rPr lang="en-US" sz="1500" i="1">
                              <a:latin typeface="Cambria Math" panose="02040503050406030204" pitchFamily="18" charset="0"/>
                            </a:rPr>
                          </m:ctrlPr>
                        </m:naryPr>
                        <m:sub>
                          <m:r>
                            <m:rPr>
                              <m:brk m:alnAt="23"/>
                            </m:rPr>
                            <a:rPr lang="en-US" sz="1500" i="1">
                              <a:latin typeface="Cambria Math"/>
                            </a:rPr>
                            <m:t>𝑘</m:t>
                          </m:r>
                          <m:r>
                            <a:rPr lang="en-US" sz="1500" i="1">
                              <a:latin typeface="Cambria Math"/>
                            </a:rPr>
                            <m:t>∈</m:t>
                          </m:r>
                          <m:r>
                            <a:rPr lang="en-US" sz="1500" i="1">
                              <a:latin typeface="Cambria Math"/>
                            </a:rPr>
                            <m:t>𝐾</m:t>
                          </m:r>
                        </m:sub>
                        <m:sup/>
                        <m:e>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a:rPr>
                                        <m:t>𝑡</m:t>
                                      </m:r>
                                    </m:e>
                                    <m:sub>
                                      <m:r>
                                        <a:rPr lang="en-US" sz="1500" i="1">
                                          <a:latin typeface="Cambria Math"/>
                                        </a:rPr>
                                        <m:t>𝑘</m:t>
                                      </m:r>
                                    </m:sub>
                                  </m:sSub>
                                  <m:r>
                                    <a:rPr lang="en-US" sz="1500" i="1">
                                      <a:latin typeface="Cambria Math"/>
                                    </a:rPr>
                                    <m:t>−</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𝑘</m:t>
                                      </m:r>
                                    </m:sub>
                                  </m:sSub>
                                </m:e>
                              </m:d>
                            </m:e>
                            <m:sup>
                              <m:r>
                                <a:rPr lang="en-US" sz="1500" i="1">
                                  <a:latin typeface="Cambria Math"/>
                                </a:rPr>
                                <m:t>2</m:t>
                              </m:r>
                            </m:sup>
                          </m:sSup>
                        </m:e>
                      </m:nary>
                    </m:oMath>
                  </m:oMathPara>
                </a14:m>
                <a:endParaRPr lang="en-US" sz="1500" dirty="0"/>
              </a:p>
              <a:p>
                <a14:m>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a:rPr>
                          <m:t>𝑤</m:t>
                        </m:r>
                      </m:e>
                      <m:sub>
                        <m:r>
                          <a:rPr lang="en-US" b="0" i="1" smtClean="0">
                            <a:solidFill>
                              <a:srgbClr val="FF0000"/>
                            </a:solidFill>
                            <a:latin typeface="Cambria Math"/>
                          </a:rPr>
                          <m:t>𝑖𝑗</m:t>
                        </m:r>
                      </m:sub>
                    </m:sSub>
                  </m:oMath>
                </a14:m>
                <a:r>
                  <a:rPr lang="en-US" dirty="0"/>
                  <a:t> influences the output only through  </a:t>
                </a:r>
                <a14:m>
                  <m:oMath xmlns:m="http://schemas.openxmlformats.org/officeDocument/2006/math">
                    <m:sSub>
                      <m:sSubPr>
                        <m:ctrlPr>
                          <a:rPr lang="en-US" i="1" smtClean="0">
                            <a:solidFill>
                              <a:srgbClr val="9900CC"/>
                            </a:solidFill>
                            <a:latin typeface="Cambria Math" panose="02040503050406030204" pitchFamily="18" charset="0"/>
                          </a:rPr>
                        </m:ctrlPr>
                      </m:sSubPr>
                      <m:e>
                        <m:r>
                          <m:rPr>
                            <m:sty m:val="p"/>
                          </m:rPr>
                          <a:rPr lang="en-US">
                            <a:solidFill>
                              <a:srgbClr val="9900CC"/>
                            </a:solidFill>
                            <a:latin typeface="Cambria Math"/>
                          </a:rPr>
                          <m:t>net</m:t>
                        </m:r>
                      </m:e>
                      <m:sub>
                        <m:r>
                          <a:rPr lang="en-US" i="1">
                            <a:solidFill>
                              <a:srgbClr val="9900CC"/>
                            </a:solidFill>
                            <a:latin typeface="Cambria Math"/>
                          </a:rPr>
                          <m:t>𝑗</m:t>
                        </m:r>
                      </m:sub>
                    </m:sSub>
                  </m:oMath>
                </a14:m>
                <a:endParaRPr lang="en-US" dirty="0"/>
              </a:p>
              <a:p>
                <a:pPr marL="0" indent="0">
                  <a:buNone/>
                </a:pPr>
                <a:endParaRPr lang="en-US" dirty="0"/>
              </a:p>
              <a:p>
                <a:endParaRPr lang="en-US" dirty="0"/>
              </a:p>
              <a:p>
                <a:r>
                  <a:rPr lang="en-US" dirty="0"/>
                  <a:t>Therefore:</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solidFill>
                                    <a:srgbClr val="008A1B"/>
                                  </a:solidFill>
                                  <a:latin typeface="Cambria Math" panose="02040503050406030204" pitchFamily="18" charset="0"/>
                                </a:rPr>
                              </m:ctrlPr>
                            </m:sSubPr>
                            <m:e>
                              <m:r>
                                <a:rPr lang="en-US" i="1">
                                  <a:solidFill>
                                    <a:srgbClr val="008A1B"/>
                                  </a:solidFill>
                                  <a:latin typeface="Cambria Math" charset="0"/>
                                </a:rPr>
                                <m:t>𝐸</m:t>
                              </m:r>
                            </m:e>
                            <m:sub>
                              <m:r>
                                <a:rPr lang="en-US" i="1">
                                  <a:solidFill>
                                    <a:srgbClr val="008A1B"/>
                                  </a:solidFill>
                                  <a:latin typeface="Cambria Math" charset="0"/>
                                </a:rPr>
                                <m:t>𝑑</m:t>
                              </m:r>
                            </m:sub>
                          </m:sSub>
                        </m:num>
                        <m:den>
                          <m:r>
                            <a:rPr lang="en-US" i="1">
                              <a:latin typeface="Cambria Math"/>
                            </a:rPr>
                            <m:t>𝜕</m:t>
                          </m:r>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den>
                      </m:f>
                      <m:r>
                        <a:rPr lang="en-US" b="0" i="1" smtClean="0">
                          <a:latin typeface="Cambria Math"/>
                        </a:rPr>
                        <m:t>=</m:t>
                      </m:r>
                      <m:f>
                        <m:fPr>
                          <m:ctrlPr>
                            <a:rPr lang="en-US" i="1">
                              <a:latin typeface="Cambria Math" panose="02040503050406030204" pitchFamily="18" charset="0"/>
                            </a:rPr>
                          </m:ctrlPr>
                        </m:fPr>
                        <m:num>
                          <m:r>
                            <a:rPr lang="en-US" i="1">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𝐸</m:t>
                              </m:r>
                            </m:e>
                            <m:sub>
                              <m:r>
                                <a:rPr lang="en-US" i="1">
                                  <a:solidFill>
                                    <a:srgbClr val="00B050"/>
                                  </a:solidFill>
                                  <a:latin typeface="Cambria Math"/>
                                </a:rPr>
                                <m:t>𝑑</m:t>
                              </m:r>
                            </m:sub>
                          </m:sSub>
                        </m:num>
                        <m:den>
                          <m:r>
                            <a:rPr lang="en-US" i="1">
                              <a:latin typeface="Cambria Math"/>
                            </a:rPr>
                            <m:t>𝜕</m:t>
                          </m:r>
                          <m:sSub>
                            <m:sSubPr>
                              <m:ctrlPr>
                                <a:rPr lang="en-US" i="1">
                                  <a:solidFill>
                                    <a:srgbClr val="0000FF"/>
                                  </a:solidFill>
                                  <a:latin typeface="Cambria Math" panose="02040503050406030204" pitchFamily="18" charset="0"/>
                                </a:rPr>
                              </m:ctrlPr>
                            </m:sSubPr>
                            <m:e>
                              <m:r>
                                <m:rPr>
                                  <m:sty m:val="p"/>
                                </m:rPr>
                                <a:rPr lang="en-US">
                                  <a:solidFill>
                                    <a:srgbClr val="0000FF"/>
                                  </a:solidFill>
                                  <a:latin typeface="Cambria Math"/>
                                </a:rPr>
                                <m:t>o</m:t>
                              </m:r>
                            </m:e>
                            <m:sub>
                              <m:r>
                                <a:rPr lang="en-US" i="1">
                                  <a:solidFill>
                                    <a:srgbClr val="0000FF"/>
                                  </a:solidFill>
                                  <a:latin typeface="Cambria Math"/>
                                </a:rPr>
                                <m:t>𝑗</m:t>
                              </m:r>
                            </m:sub>
                          </m:sSub>
                        </m:den>
                      </m:f>
                      <m:r>
                        <a:rPr lang="en-US" i="1">
                          <a:latin typeface="Cambria Math"/>
                        </a:rPr>
                        <m:t> </m:t>
                      </m:r>
                      <m:f>
                        <m:fPr>
                          <m:ctrlPr>
                            <a:rPr lang="en-US" i="1">
                              <a:latin typeface="Cambria Math" panose="02040503050406030204" pitchFamily="18" charset="0"/>
                            </a:rPr>
                          </m:ctrlPr>
                        </m:fPr>
                        <m:num>
                          <m:r>
                            <a:rPr lang="en-US" i="1">
                              <a:latin typeface="Cambria Math"/>
                            </a:rPr>
                            <m:t>𝜕</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num>
                        <m:den>
                          <m:r>
                            <a:rPr lang="en-US" i="1">
                              <a:latin typeface="Cambria Math"/>
                            </a:rPr>
                            <m:t>𝜕</m:t>
                          </m:r>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a:rPr>
                                <m:t>net</m:t>
                              </m:r>
                            </m:e>
                            <m:sub>
                              <m:r>
                                <a:rPr lang="en-US" i="1">
                                  <a:solidFill>
                                    <a:srgbClr val="9900CC"/>
                                  </a:solidFill>
                                  <a:latin typeface="Cambria Math"/>
                                </a:rPr>
                                <m:t>𝑗</m:t>
                              </m:r>
                            </m:sub>
                          </m:sSub>
                        </m:den>
                      </m:f>
                      <m:f>
                        <m:fPr>
                          <m:ctrlPr>
                            <a:rPr lang="en-US" i="1">
                              <a:latin typeface="Cambria Math" panose="02040503050406030204" pitchFamily="18" charset="0"/>
                            </a:rPr>
                          </m:ctrlPr>
                        </m:fPr>
                        <m:num>
                          <m:r>
                            <a:rPr lang="en-US" i="1">
                              <a:latin typeface="Cambria Math"/>
                            </a:rPr>
                            <m:t>𝜕</m:t>
                          </m:r>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a:rPr>
                                <m:t>net</m:t>
                              </m:r>
                            </m:e>
                            <m:sub>
                              <m:r>
                                <a:rPr lang="en-US" i="1">
                                  <a:solidFill>
                                    <a:srgbClr val="9900CC"/>
                                  </a:solidFill>
                                  <a:latin typeface="Cambria Math"/>
                                </a:rPr>
                                <m:t>𝑗</m:t>
                              </m:r>
                            </m:sub>
                          </m:sSub>
                        </m:num>
                        <m:den>
                          <m:r>
                            <a:rPr lang="en-US" i="1">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89" t="-2149"/>
                </a:stretch>
              </a:blipFill>
            </p:spPr>
            <p:txBody>
              <a:bodyPr/>
              <a:lstStyle/>
              <a:p>
                <a:r>
                  <a:rPr lang="en-US">
                    <a:noFill/>
                  </a:rPr>
                  <a:t> </a:t>
                </a:r>
              </a:p>
            </p:txBody>
          </p:sp>
        </mc:Fallback>
      </mc:AlternateContent>
      <p:grpSp>
        <p:nvGrpSpPr>
          <p:cNvPr id="6" name="Group 5"/>
          <p:cNvGrpSpPr/>
          <p:nvPr/>
        </p:nvGrpSpPr>
        <p:grpSpPr>
          <a:xfrm>
            <a:off x="6386172" y="2714357"/>
            <a:ext cx="1438465" cy="1823576"/>
            <a:chOff x="6836537" y="2552343"/>
            <a:chExt cx="1917953" cy="2431435"/>
          </a:xfrm>
        </p:grpSpPr>
        <p:grpSp>
          <p:nvGrpSpPr>
            <p:cNvPr id="10" name="Group 51"/>
            <p:cNvGrpSpPr>
              <a:grpSpLocks/>
            </p:cNvGrpSpPr>
            <p:nvPr/>
          </p:nvGrpSpPr>
          <p:grpSpPr bwMode="auto">
            <a:xfrm>
              <a:off x="6858000" y="3009543"/>
              <a:ext cx="1661018" cy="1524000"/>
              <a:chOff x="1872" y="2496"/>
              <a:chExt cx="1392" cy="1368"/>
            </a:xfrm>
          </p:grpSpPr>
          <p:grpSp>
            <p:nvGrpSpPr>
              <p:cNvPr id="11" name="Group 26"/>
              <p:cNvGrpSpPr>
                <a:grpSpLocks/>
              </p:cNvGrpSpPr>
              <p:nvPr/>
            </p:nvGrpSpPr>
            <p:grpSpPr bwMode="auto">
              <a:xfrm>
                <a:off x="1872" y="3720"/>
                <a:ext cx="1392" cy="144"/>
                <a:chOff x="1872" y="3720"/>
                <a:chExt cx="1392" cy="144"/>
              </a:xfrm>
            </p:grpSpPr>
            <p:sp>
              <p:nvSpPr>
                <p:cNvPr id="41"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3"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2" name="Group 25"/>
              <p:cNvGrpSpPr>
                <a:grpSpLocks/>
              </p:cNvGrpSpPr>
              <p:nvPr/>
            </p:nvGrpSpPr>
            <p:grpSpPr bwMode="auto">
              <a:xfrm>
                <a:off x="2016" y="3108"/>
                <a:ext cx="1056" cy="144"/>
                <a:chOff x="2016" y="3168"/>
                <a:chExt cx="1056" cy="144"/>
              </a:xfrm>
            </p:grpSpPr>
            <p:sp>
              <p:nvSpPr>
                <p:cNvPr id="38"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3" name="Group 27"/>
              <p:cNvGrpSpPr>
                <a:grpSpLocks/>
              </p:cNvGrpSpPr>
              <p:nvPr/>
            </p:nvGrpSpPr>
            <p:grpSpPr bwMode="auto">
              <a:xfrm>
                <a:off x="2208" y="2496"/>
                <a:ext cx="624" cy="144"/>
                <a:chOff x="2208" y="2496"/>
                <a:chExt cx="624" cy="144"/>
              </a:xfrm>
            </p:grpSpPr>
            <p:sp>
              <p:nvSpPr>
                <p:cNvPr id="36"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4" name="AutoShape 28"/>
              <p:cNvCxnSpPr>
                <a:cxnSpLocks noChangeShapeType="1"/>
                <a:stCxn id="37" idx="4"/>
                <a:endCxn id="39"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29"/>
              <p:cNvCxnSpPr>
                <a:cxnSpLocks noChangeShapeType="1"/>
                <a:stCxn id="37" idx="4"/>
                <a:endCxn id="40"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30"/>
              <p:cNvCxnSpPr>
                <a:cxnSpLocks noChangeShapeType="1"/>
                <a:stCxn id="37" idx="4"/>
                <a:endCxn id="38"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1"/>
              <p:cNvCxnSpPr>
                <a:cxnSpLocks noChangeShapeType="1"/>
                <a:stCxn id="36" idx="4"/>
                <a:endCxn id="39"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2"/>
              <p:cNvCxnSpPr>
                <a:cxnSpLocks noChangeShapeType="1"/>
                <a:stCxn id="36" idx="4"/>
                <a:endCxn id="40"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3"/>
              <p:cNvCxnSpPr>
                <a:cxnSpLocks noChangeShapeType="1"/>
                <a:stCxn id="36" idx="4"/>
                <a:endCxn id="38"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4"/>
              <p:cNvCxnSpPr>
                <a:cxnSpLocks noChangeShapeType="1"/>
                <a:stCxn id="38" idx="4"/>
                <a:endCxn id="41"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5"/>
              <p:cNvCxnSpPr>
                <a:cxnSpLocks noChangeShapeType="1"/>
                <a:stCxn id="38" idx="4"/>
                <a:endCxn id="42"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6"/>
              <p:cNvCxnSpPr>
                <a:cxnSpLocks noChangeShapeType="1"/>
                <a:stCxn id="38" idx="4"/>
                <a:endCxn id="45"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7"/>
              <p:cNvCxnSpPr>
                <a:cxnSpLocks noChangeShapeType="1"/>
                <a:stCxn id="38" idx="4"/>
                <a:endCxn id="43"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8"/>
              <p:cNvCxnSpPr>
                <a:cxnSpLocks noChangeShapeType="1"/>
                <a:stCxn id="38" idx="4"/>
                <a:endCxn id="44"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0"/>
              <p:cNvCxnSpPr>
                <a:cxnSpLocks noChangeShapeType="1"/>
                <a:endCxn id="45"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1"/>
              <p:cNvCxnSpPr>
                <a:cxnSpLocks noChangeShapeType="1"/>
                <a:stCxn id="40" idx="4"/>
                <a:endCxn id="42"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2"/>
              <p:cNvCxnSpPr>
                <a:cxnSpLocks noChangeShapeType="1"/>
                <a:endCxn id="41"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4"/>
              <p:cNvCxnSpPr>
                <a:cxnSpLocks noChangeShapeType="1"/>
                <a:stCxn id="39" idx="4"/>
                <a:endCxn id="44"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5"/>
              <p:cNvCxnSpPr>
                <a:cxnSpLocks noChangeShapeType="1"/>
                <a:stCxn id="39" idx="4"/>
                <a:endCxn id="43"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6"/>
              <p:cNvCxnSpPr>
                <a:cxnSpLocks noChangeShapeType="1"/>
                <a:stCxn id="39" idx="4"/>
                <a:endCxn id="45"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7"/>
              <p:cNvCxnSpPr>
                <a:cxnSpLocks noChangeShapeType="1"/>
                <a:stCxn id="39" idx="4"/>
                <a:endCxn id="42"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8"/>
              <p:cNvCxnSpPr>
                <a:cxnSpLocks noChangeShapeType="1"/>
                <a:stCxn id="39" idx="4"/>
                <a:endCxn id="41"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9"/>
              <p:cNvCxnSpPr>
                <a:cxnSpLocks noChangeShapeType="1"/>
                <a:stCxn id="40" idx="4"/>
                <a:endCxn id="44"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46" name="TextBox 45"/>
                <p:cNvSpPr txBox="1"/>
                <p:nvPr/>
              </p:nvSpPr>
              <p:spPr>
                <a:xfrm>
                  <a:off x="6836537" y="2552343"/>
                  <a:ext cx="1803401" cy="2431435"/>
                </a:xfrm>
                <a:prstGeom prst="rect">
                  <a:avLst/>
                </a:prstGeom>
                <a:noFill/>
              </p:spPr>
              <p:txBody>
                <a:bodyPr wrap="none" rtlCol="0">
                  <a:spAutoFit/>
                </a:bodyPr>
                <a:lstStyle/>
                <a:p>
                  <a:pPr algn="ctr"/>
                  <a14:m>
                    <m:oMath xmlns:m="http://schemas.openxmlformats.org/officeDocument/2006/math">
                      <m:sSub>
                        <m:sSubPr>
                          <m:ctrlPr>
                            <a:rPr lang="en-US" sz="1875" i="1">
                              <a:solidFill>
                                <a:srgbClr val="0000FF"/>
                              </a:solidFill>
                              <a:latin typeface="Cambria Math" panose="02040503050406030204" pitchFamily="18" charset="0"/>
                            </a:rPr>
                          </m:ctrlPr>
                        </m:sSubPr>
                        <m:e>
                          <m:r>
                            <a:rPr lang="en-US" sz="1875" i="1">
                              <a:solidFill>
                                <a:srgbClr val="0000FF"/>
                              </a:solidFill>
                              <a:latin typeface="Cambria Math"/>
                            </a:rPr>
                            <m:t>𝑜</m:t>
                          </m:r>
                        </m:e>
                        <m:sub>
                          <m:r>
                            <a:rPr lang="en-US" sz="1875" i="1">
                              <a:solidFill>
                                <a:srgbClr val="0000FF"/>
                              </a:solidFill>
                              <a:latin typeface="Cambria Math"/>
                            </a:rPr>
                            <m:t>1</m:t>
                          </m:r>
                        </m:sub>
                      </m:sSub>
                    </m:oMath>
                  </a14:m>
                  <a:r>
                    <a:rPr lang="en-US" sz="1875" dirty="0">
                      <a:solidFill>
                        <a:srgbClr val="0000FF"/>
                      </a:solidFill>
                    </a:rPr>
                    <a:t>…</a:t>
                  </a:r>
                  <a14:m>
                    <m:oMath xmlns:m="http://schemas.openxmlformats.org/officeDocument/2006/math">
                      <m:sSub>
                        <m:sSubPr>
                          <m:ctrlPr>
                            <a:rPr lang="en-US" sz="1875" i="1">
                              <a:solidFill>
                                <a:srgbClr val="0000FF"/>
                              </a:solidFill>
                              <a:latin typeface="Cambria Math" panose="02040503050406030204" pitchFamily="18" charset="0"/>
                            </a:rPr>
                          </m:ctrlPr>
                        </m:sSubPr>
                        <m:e>
                          <m:r>
                            <a:rPr lang="en-US" sz="1875" i="1">
                              <a:solidFill>
                                <a:srgbClr val="0000FF"/>
                              </a:solidFill>
                              <a:latin typeface="Cambria Math"/>
                            </a:rPr>
                            <m:t>𝑜</m:t>
                          </m:r>
                        </m:e>
                        <m:sub>
                          <m:r>
                            <a:rPr lang="en-US" sz="1875" i="1">
                              <a:solidFill>
                                <a:srgbClr val="0000FF"/>
                              </a:solidFill>
                              <a:latin typeface="Cambria Math"/>
                            </a:rPr>
                            <m:t>𝑘</m:t>
                          </m:r>
                        </m:sub>
                      </m:sSub>
                    </m:oMath>
                  </a14:m>
                  <a:r>
                    <a:rPr lang="en-US" sz="1875" dirty="0"/>
                    <a:t> </a:t>
                  </a:r>
                </a:p>
                <a:p>
                  <a:pPr algn="ctr"/>
                  <a:endParaRPr lang="en-US" sz="1875" dirty="0"/>
                </a:p>
                <a:p>
                  <a:pPr algn="ctr"/>
                  <a:r>
                    <a:rPr lang="en-US" sz="1875" dirty="0"/>
                    <a:t>                </a:t>
                  </a:r>
                  <a14:m>
                    <m:oMath xmlns:m="http://schemas.openxmlformats.org/officeDocument/2006/math">
                      <m:r>
                        <a:rPr lang="en-US" sz="1875" i="1">
                          <a:latin typeface="Cambria Math"/>
                        </a:rPr>
                        <m:t>𝑗</m:t>
                      </m:r>
                    </m:oMath>
                  </a14:m>
                  <a:endParaRPr lang="en-US" sz="1875" dirty="0"/>
                </a:p>
                <a:p>
                  <a:pPr algn="ctr"/>
                  <a:endParaRPr lang="en-US" sz="1875" dirty="0"/>
                </a:p>
                <a:p>
                  <a:pPr algn="ctr"/>
                  <a:endParaRPr lang="en-US" sz="1875" dirty="0"/>
                </a:p>
                <a:p>
                  <a:pPr algn="ctr"/>
                  <a:r>
                    <a:rPr lang="en-US" sz="1875" dirty="0"/>
                    <a:t>        </a:t>
                  </a:r>
                </a:p>
              </p:txBody>
            </p:sp>
          </mc:Choice>
          <mc:Fallback xmlns="">
            <p:sp>
              <p:nvSpPr>
                <p:cNvPr id="46" name="TextBox 45"/>
                <p:cNvSpPr txBox="1">
                  <a:spLocks noRot="1" noChangeAspect="1" noMove="1" noResize="1" noEditPoints="1" noAdjustHandles="1" noChangeArrowheads="1" noChangeShapeType="1" noTextEdit="1"/>
                </p:cNvSpPr>
                <p:nvPr/>
              </p:nvSpPr>
              <p:spPr>
                <a:xfrm>
                  <a:off x="6836537" y="2552343"/>
                  <a:ext cx="1803401" cy="2431435"/>
                </a:xfrm>
                <a:prstGeom prst="rect">
                  <a:avLst/>
                </a:prstGeom>
                <a:blipFill>
                  <a:blip r:embed="rId3"/>
                  <a:stretch>
                    <a:fillRect t="-1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p:cNvSpPr/>
                <p:nvPr/>
              </p:nvSpPr>
              <p:spPr>
                <a:xfrm>
                  <a:off x="8002233" y="3028028"/>
                  <a:ext cx="752257" cy="522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oMath>
                    </m:oMathPara>
                  </a14:m>
                  <a:endParaRPr lang="en-US" dirty="0"/>
                </a:p>
              </p:txBody>
            </p:sp>
          </mc:Choice>
          <mc:Fallback xmlns="">
            <p:sp>
              <p:nvSpPr>
                <p:cNvPr id="49" name="Rectangle 48"/>
                <p:cNvSpPr>
                  <a:spLocks noRot="1" noChangeAspect="1" noMove="1" noResize="1" noEditPoints="1" noAdjustHandles="1" noChangeArrowheads="1" noChangeShapeType="1" noTextEdit="1"/>
                </p:cNvSpPr>
                <p:nvPr/>
              </p:nvSpPr>
              <p:spPr>
                <a:xfrm>
                  <a:off x="8002233" y="3028028"/>
                  <a:ext cx="752257" cy="522195"/>
                </a:xfrm>
                <a:prstGeom prst="rect">
                  <a:avLst/>
                </a:prstGeom>
                <a:blipFill>
                  <a:blip r:embed="rId4"/>
                  <a:stretch>
                    <a:fillRect b="-625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974258" y="2923444"/>
                <a:ext cx="4094719" cy="472694"/>
              </a:xfrm>
              <a:prstGeom prst="rect">
                <a:avLst/>
              </a:prstGeom>
            </p:spPr>
            <p:txBody>
              <a:bodyPr wrap="square">
                <a:spAutoFit/>
              </a:bodyPr>
              <a:lstStyle/>
              <a:p>
                <a14:m>
                  <m:oMath xmlns:m="http://schemas.openxmlformats.org/officeDocument/2006/math">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charset="0"/>
                          </a:rPr>
                          <m:t>𝑜</m:t>
                        </m:r>
                      </m:e>
                      <m:sub>
                        <m:r>
                          <a:rPr lang="en-US" sz="1500" i="1">
                            <a:solidFill>
                              <a:srgbClr val="0000FF"/>
                            </a:solidFill>
                            <a:latin typeface="Cambria Math" charset="0"/>
                          </a:rPr>
                          <m:t>𝑖</m:t>
                        </m:r>
                      </m:sub>
                    </m:sSub>
                    <m:r>
                      <a:rPr lang="en-US" sz="1500" i="1">
                        <a:latin typeface="Cambria Math"/>
                      </a:rPr>
                      <m:t>=</m:t>
                    </m:r>
                    <m:f>
                      <m:fPr>
                        <m:ctrlPr>
                          <a:rPr lang="en-US" sz="1500" i="1">
                            <a:latin typeface="Cambria Math" panose="02040503050406030204" pitchFamily="18" charset="0"/>
                          </a:rPr>
                        </m:ctrlPr>
                      </m:fPr>
                      <m:num>
                        <m:r>
                          <a:rPr lang="en-US" sz="1500" i="1">
                            <a:latin typeface="Cambria Math"/>
                          </a:rPr>
                          <m:t>1</m:t>
                        </m:r>
                      </m:num>
                      <m:den>
                        <m:r>
                          <a:rPr lang="en-US" sz="1500" i="1">
                            <a:latin typeface="Cambria Math"/>
                          </a:rPr>
                          <m:t>1+</m:t>
                        </m:r>
                        <m:func>
                          <m:funcPr>
                            <m:ctrlPr>
                              <a:rPr lang="en-US" sz="1500" i="1">
                                <a:latin typeface="Cambria Math" panose="02040503050406030204" pitchFamily="18" charset="0"/>
                              </a:rPr>
                            </m:ctrlPr>
                          </m:funcPr>
                          <m:fName>
                            <m:r>
                              <m:rPr>
                                <m:sty m:val="p"/>
                              </m:rPr>
                              <a:rPr lang="en-US" sz="1500">
                                <a:latin typeface="Cambria Math"/>
                              </a:rPr>
                              <m:t>exp</m:t>
                            </m:r>
                          </m:fName>
                          <m:e>
                            <m:r>
                              <a:rPr lang="en-US" sz="1500" i="1">
                                <a:latin typeface="Cambria Math"/>
                              </a:rPr>
                              <m:t>{−(</m:t>
                            </m:r>
                            <m:sSub>
                              <m:sSubPr>
                                <m:ctrlPr>
                                  <a:rPr lang="en-US" sz="1500" i="1">
                                    <a:solidFill>
                                      <a:srgbClr val="9900CC"/>
                                    </a:solidFill>
                                    <a:latin typeface="Cambria Math" panose="02040503050406030204" pitchFamily="18" charset="0"/>
                                  </a:rPr>
                                </m:ctrlPr>
                              </m:sSubPr>
                              <m:e>
                                <m:r>
                                  <m:rPr>
                                    <m:sty m:val="p"/>
                                  </m:rPr>
                                  <a:rPr lang="en-US" sz="1500">
                                    <a:solidFill>
                                      <a:srgbClr val="9900CC"/>
                                    </a:solidFill>
                                    <a:latin typeface="Cambria Math"/>
                                  </a:rPr>
                                  <m:t>net</m:t>
                                </m:r>
                              </m:e>
                              <m:sub>
                                <m:r>
                                  <a:rPr lang="en-US" sz="1500" i="1">
                                    <a:solidFill>
                                      <a:srgbClr val="9900CC"/>
                                    </a:solidFill>
                                    <a:latin typeface="Cambria Math"/>
                                  </a:rPr>
                                  <m:t>𝑗</m:t>
                                </m:r>
                              </m:sub>
                            </m:sSub>
                            <m:r>
                              <a:rPr lang="en-US" sz="1500" i="1">
                                <a:latin typeface="Cambria Math"/>
                              </a:rPr>
                              <m:t>−</m:t>
                            </m:r>
                            <m:r>
                              <a:rPr lang="en-US" sz="1500" i="1">
                                <a:latin typeface="Cambria Math" panose="02040503050406030204" pitchFamily="18" charset="0"/>
                              </a:rPr>
                              <m:t>𝑇</m:t>
                            </m:r>
                            <m:r>
                              <a:rPr lang="en-US" sz="1500" i="1">
                                <a:latin typeface="Cambria Math"/>
                              </a:rPr>
                              <m:t>)}</m:t>
                            </m:r>
                          </m:e>
                        </m:func>
                      </m:den>
                    </m:f>
                  </m:oMath>
                </a14:m>
                <a:r>
                  <a:rPr lang="en-US" sz="1500" dirty="0"/>
                  <a:t>    and    </a:t>
                </a:r>
                <a14:m>
                  <m:oMath xmlns:m="http://schemas.openxmlformats.org/officeDocument/2006/math">
                    <m:sSub>
                      <m:sSubPr>
                        <m:ctrlPr>
                          <a:rPr lang="en-US" sz="1500" i="1">
                            <a:solidFill>
                              <a:srgbClr val="9900CC"/>
                            </a:solidFill>
                            <a:latin typeface="Cambria Math" panose="02040503050406030204" pitchFamily="18" charset="0"/>
                          </a:rPr>
                        </m:ctrlPr>
                      </m:sSubPr>
                      <m:e>
                        <m:r>
                          <m:rPr>
                            <m:sty m:val="p"/>
                          </m:rPr>
                          <a:rPr lang="en-US" sz="1500">
                            <a:solidFill>
                              <a:srgbClr val="9900CC"/>
                            </a:solidFill>
                            <a:latin typeface="Cambria Math"/>
                          </a:rPr>
                          <m:t>net</m:t>
                        </m:r>
                      </m:e>
                      <m:sub>
                        <m:r>
                          <a:rPr lang="en-US" sz="1500" i="1">
                            <a:solidFill>
                              <a:srgbClr val="9900CC"/>
                            </a:solidFill>
                            <a:latin typeface="Cambria Math"/>
                          </a:rPr>
                          <m:t>𝑗</m:t>
                        </m:r>
                      </m:sub>
                    </m:sSub>
                    <m:r>
                      <a:rPr lang="en-US" sz="1500" i="1">
                        <a:latin typeface="Cambria Math"/>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a:rPr>
                          <m:t>𝑖𝑗</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m:t>
                        </m:r>
                      </m:sub>
                    </m:sSub>
                  </m:oMath>
                </a14:m>
                <a:endParaRPr lang="en-US" sz="1500" dirty="0"/>
              </a:p>
            </p:txBody>
          </p:sp>
        </mc:Choice>
        <mc:Fallback xmlns="">
          <p:sp>
            <p:nvSpPr>
              <p:cNvPr id="7" name="Rectangle 6"/>
              <p:cNvSpPr>
                <a:spLocks noRot="1" noChangeAspect="1" noMove="1" noResize="1" noEditPoints="1" noAdjustHandles="1" noChangeArrowheads="1" noChangeShapeType="1" noTextEdit="1"/>
              </p:cNvSpPr>
              <p:nvPr/>
            </p:nvSpPr>
            <p:spPr>
              <a:xfrm>
                <a:off x="1974258" y="2923444"/>
                <a:ext cx="4094719" cy="472694"/>
              </a:xfrm>
              <a:prstGeom prst="rect">
                <a:avLst/>
              </a:prstGeom>
              <a:blipFill>
                <a:blip r:embed="rId5"/>
                <a:stretch>
                  <a:fillRect b="-2597"/>
                </a:stretch>
              </a:blipFill>
            </p:spPr>
            <p:txBody>
              <a:bodyPr/>
              <a:lstStyle/>
              <a:p>
                <a:r>
                  <a:rPr lang="en-US">
                    <a:noFill/>
                  </a:rPr>
                  <a:t> </a:t>
                </a:r>
              </a:p>
            </p:txBody>
          </p:sp>
        </mc:Fallback>
      </mc:AlternateContent>
    </p:spTree>
    <p:extLst>
      <p:ext uri="{BB962C8B-B14F-4D97-AF65-F5344CB8AC3E}">
        <p14:creationId xmlns:p14="http://schemas.microsoft.com/office/powerpoint/2010/main" val="347903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34</a:t>
            </a:fld>
            <a:endParaRPr lang="en-US" dirty="0"/>
          </a:p>
        </p:txBody>
      </p:sp>
      <p:sp>
        <p:nvSpPr>
          <p:cNvPr id="2" name="Title 1"/>
          <p:cNvSpPr>
            <a:spLocks noGrp="1"/>
          </p:cNvSpPr>
          <p:nvPr>
            <p:ph type="title"/>
          </p:nvPr>
        </p:nvSpPr>
        <p:spPr/>
        <p:txBody>
          <a:bodyPr/>
          <a:lstStyle/>
          <a:p>
            <a:r>
              <a:rPr lang="en-US" dirty="0"/>
              <a:t>Derivatives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0152" y="902369"/>
                <a:ext cx="8349912" cy="3796630"/>
              </a:xfrm>
            </p:spPr>
            <p:txBody>
              <a:bodyPr/>
              <a:lstStyle/>
              <a:p>
                <a:r>
                  <a:rPr lang="en-US" sz="1600" dirty="0"/>
                  <a:t>Function 1 (error): </a:t>
                </a:r>
              </a:p>
              <a:p>
                <a:pPr lvl="1"/>
                <a14:m>
                  <m:oMath xmlns:m="http://schemas.openxmlformats.org/officeDocument/2006/math">
                    <m:r>
                      <a:rPr lang="en-US" sz="1600" i="1">
                        <a:solidFill>
                          <a:srgbClr val="008A1B"/>
                        </a:solidFill>
                        <a:latin typeface="Cambria Math" charset="0"/>
                      </a:rPr>
                      <m:t>𝐸</m:t>
                    </m:r>
                    <m:r>
                      <a:rPr lang="en-US" sz="1600" i="1">
                        <a:solidFill>
                          <a:schemeClr val="tx1"/>
                        </a:solidFill>
                        <a:latin typeface="Cambria Math" panose="02040503050406030204" pitchFamily="18" charset="0"/>
                      </a:rPr>
                      <m:t>= </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1</m:t>
                        </m:r>
                      </m:num>
                      <m:den>
                        <m:r>
                          <a:rPr lang="en-US" sz="1600" i="1">
                            <a:solidFill>
                              <a:schemeClr val="tx1"/>
                            </a:solidFill>
                            <a:latin typeface="Cambria Math"/>
                          </a:rPr>
                          <m:t>2</m:t>
                        </m:r>
                      </m:den>
                    </m:f>
                    <m:nary>
                      <m:naryPr>
                        <m:chr m:val="∑"/>
                        <m:ctrlPr>
                          <a:rPr lang="en-US" sz="1600" i="1">
                            <a:solidFill>
                              <a:schemeClr val="tx1"/>
                            </a:solidFill>
                            <a:latin typeface="Cambria Math" panose="02040503050406030204" pitchFamily="18" charset="0"/>
                          </a:rPr>
                        </m:ctrlPr>
                      </m:naryPr>
                      <m:sub>
                        <m:r>
                          <m:rPr>
                            <m:brk m:alnAt="23"/>
                          </m:rPr>
                          <a:rPr lang="en-US" sz="1600" i="1">
                            <a:solidFill>
                              <a:schemeClr val="tx1"/>
                            </a:solidFill>
                            <a:latin typeface="Cambria Math"/>
                          </a:rPr>
                          <m:t>𝑘</m:t>
                        </m:r>
                        <m:r>
                          <a:rPr lang="en-US" sz="1600" i="1">
                            <a:solidFill>
                              <a:schemeClr val="tx1"/>
                            </a:solidFill>
                            <a:latin typeface="Cambria Math"/>
                          </a:rPr>
                          <m:t>∈</m:t>
                        </m:r>
                        <m:r>
                          <a:rPr lang="en-US" sz="1600" i="1">
                            <a:solidFill>
                              <a:schemeClr val="tx1"/>
                            </a:solidFill>
                            <a:latin typeface="Cambria Math"/>
                          </a:rPr>
                          <m:t>𝐾</m:t>
                        </m:r>
                      </m:sub>
                      <m:sup/>
                      <m:e>
                        <m:sSup>
                          <m:sSupPr>
                            <m:ctrlPr>
                              <a:rPr lang="en-US" sz="1600" i="1">
                                <a:solidFill>
                                  <a:schemeClr val="tx1"/>
                                </a:solidFill>
                                <a:latin typeface="Cambria Math" panose="02040503050406030204" pitchFamily="18" charset="0"/>
                              </a:rPr>
                            </m:ctrlPr>
                          </m:sSupPr>
                          <m:e>
                            <m:d>
                              <m:dPr>
                                <m:ctrlPr>
                                  <a:rPr lang="en-US" sz="1600" i="1">
                                    <a:solidFill>
                                      <a:schemeClr val="tx1"/>
                                    </a:solidFill>
                                    <a:latin typeface="Cambria Math" panose="02040503050406030204" pitchFamily="18" charset="0"/>
                                  </a:rPr>
                                </m:ctrlPr>
                              </m:dPr>
                              <m:e>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panose="02040503050406030204" pitchFamily="18" charset="0"/>
                                      </a:rPr>
                                      <m:t>𝑡</m:t>
                                    </m:r>
                                  </m:e>
                                  <m:sub>
                                    <m:r>
                                      <a:rPr lang="en-US" sz="1600" i="1">
                                        <a:solidFill>
                                          <a:schemeClr val="tx1"/>
                                        </a:solidFill>
                                        <a:latin typeface="Cambria Math"/>
                                      </a:rPr>
                                      <m:t>𝑘</m:t>
                                    </m:r>
                                  </m:sub>
                                </m:sSub>
                                <m:r>
                                  <a:rPr lang="en-US" sz="1600" i="1">
                                    <a:solidFill>
                                      <a:schemeClr val="tx1"/>
                                    </a:solidFill>
                                    <a:latin typeface="Cambria Math"/>
                                  </a:rPr>
                                  <m:t>−</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a:rPr>
                                      <m:t>𝑘</m:t>
                                    </m:r>
                                  </m:sub>
                                </m:sSub>
                              </m:e>
                            </m:d>
                          </m:e>
                          <m:sup>
                            <m:r>
                              <a:rPr lang="en-US" sz="1600" i="1">
                                <a:solidFill>
                                  <a:schemeClr val="tx1"/>
                                </a:solidFill>
                                <a:latin typeface="Cambria Math"/>
                              </a:rPr>
                              <m:t>2</m:t>
                            </m:r>
                          </m:sup>
                        </m:sSup>
                      </m:e>
                    </m:nary>
                  </m:oMath>
                </a14:m>
                <a:endParaRPr lang="en-US" sz="1600" dirty="0">
                  <a:solidFill>
                    <a:schemeClr val="tx1"/>
                  </a:solidFill>
                </a:endParaRPr>
              </a:p>
              <a:p>
                <a:pPr lvl="1"/>
                <a14:m>
                  <m:oMath xmlns:m="http://schemas.openxmlformats.org/officeDocument/2006/math">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m:t>
                        </m:r>
                        <m:r>
                          <a:rPr lang="en-US" sz="1600" i="1">
                            <a:solidFill>
                              <a:srgbClr val="008A1B"/>
                            </a:solidFill>
                            <a:latin typeface="Cambria Math" charset="0"/>
                          </a:rPr>
                          <m:t>𝐸</m:t>
                        </m:r>
                      </m:num>
                      <m:den>
                        <m:r>
                          <a:rPr lang="en-US" sz="1600" i="1">
                            <a:solidFill>
                              <a:schemeClr val="tx1"/>
                            </a:solidFill>
                            <a:latin typeface="Cambria Math"/>
                          </a:rPr>
                          <m:t>𝜕</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a:rPr>
                              <m:t>𝑖</m:t>
                            </m:r>
                          </m:sub>
                        </m:sSub>
                      </m:den>
                    </m:f>
                    <m:r>
                      <a:rPr lang="en-US" sz="1600" i="1">
                        <a:solidFill>
                          <a:schemeClr val="tx1"/>
                        </a:solidFill>
                        <a:latin typeface="Cambria Math"/>
                      </a:rPr>
                      <m:t>=</m:t>
                    </m:r>
                    <m:r>
                      <a:rPr lang="en-US" sz="1600" i="1">
                        <a:solidFill>
                          <a:schemeClr val="tx1"/>
                        </a:solidFill>
                        <a:latin typeface="Cambria Math" panose="02040503050406030204" pitchFamily="18" charset="0"/>
                      </a:rPr>
                      <m:t>−</m:t>
                    </m:r>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rPr>
                          <m:t>𝑡</m:t>
                        </m:r>
                        <m:r>
                          <a:rPr lang="en-US" sz="1600" i="1" baseline="-25000">
                            <a:solidFill>
                              <a:schemeClr val="tx1"/>
                            </a:solidFill>
                            <a:latin typeface="Cambria Math" panose="02040503050406030204" pitchFamily="18" charset="0"/>
                          </a:rPr>
                          <m:t>𝑖</m:t>
                        </m:r>
                        <m:r>
                          <a:rPr lang="en-US" sz="1600" i="1">
                            <a:solidFill>
                              <a:schemeClr val="tx1"/>
                            </a:solidFill>
                            <a:latin typeface="Cambria Math" panose="02040503050406030204" pitchFamily="18" charset="0"/>
                          </a:rPr>
                          <m:t> −</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a:rPr>
                              <m:t>𝑖</m:t>
                            </m:r>
                          </m:sub>
                        </m:sSub>
                      </m:e>
                    </m:d>
                  </m:oMath>
                </a14:m>
                <a:endParaRPr lang="en-US" sz="1600" b="0" dirty="0"/>
              </a:p>
              <a:p>
                <a:r>
                  <a:rPr lang="en-US" sz="1600" dirty="0"/>
                  <a:t>Function 2 (linear gate): </a:t>
                </a:r>
              </a:p>
              <a:p>
                <a:pPr lvl="1"/>
                <a14:m>
                  <m:oMath xmlns:m="http://schemas.openxmlformats.org/officeDocument/2006/math">
                    <m:sSub>
                      <m:sSubPr>
                        <m:ctrlPr>
                          <a:rPr lang="en-US" sz="1600" i="1">
                            <a:solidFill>
                              <a:srgbClr val="7030A0"/>
                            </a:solidFill>
                            <a:latin typeface="Cambria Math" panose="02040503050406030204" pitchFamily="18" charset="0"/>
                          </a:rPr>
                        </m:ctrlPr>
                      </m:sSubPr>
                      <m:e>
                        <m:r>
                          <m:rPr>
                            <m:sty m:val="p"/>
                          </m:rPr>
                          <a:rPr lang="en-US" sz="1600">
                            <a:solidFill>
                              <a:srgbClr val="7030A0"/>
                            </a:solidFill>
                            <a:latin typeface="Cambria Math" charset="0"/>
                          </a:rPr>
                          <m:t>net</m:t>
                        </m:r>
                      </m:e>
                      <m:sub>
                        <m:r>
                          <a:rPr lang="en-US" sz="1600" i="1">
                            <a:solidFill>
                              <a:srgbClr val="7030A0"/>
                            </a:solidFill>
                            <a:latin typeface="Cambria Math" charset="0"/>
                          </a:rPr>
                          <m:t>𝑗</m:t>
                        </m:r>
                      </m:sub>
                    </m:sSub>
                    <m:r>
                      <a:rPr lang="en-US" sz="1600" i="1">
                        <a:solidFill>
                          <a:schemeClr val="tx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a:rPr>
                          <m:t>𝑤</m:t>
                        </m:r>
                      </m:e>
                      <m:sub>
                        <m:r>
                          <a:rPr lang="en-US" sz="1600" i="1">
                            <a:solidFill>
                              <a:srgbClr val="FF0000"/>
                            </a:solidFill>
                            <a:latin typeface="Cambria Math"/>
                          </a:rPr>
                          <m:t>𝑖</m:t>
                        </m:r>
                        <m:r>
                          <a:rPr lang="en-US" sz="1600" i="1">
                            <a:solidFill>
                              <a:srgbClr val="FF0000"/>
                            </a:solidFill>
                            <a:latin typeface="Cambria Math" charset="0"/>
                          </a:rPr>
                          <m:t>𝑗</m:t>
                        </m:r>
                      </m:sub>
                    </m:sSub>
                    <m:r>
                      <a:rPr lang="en-US" sz="1600" b="0" i="1" smtClean="0">
                        <a:solidFill>
                          <a:schemeClr val="accent6">
                            <a:lumMod val="50000"/>
                          </a:schemeClr>
                        </a:solidFill>
                        <a:latin typeface="Cambria Math" panose="02040503050406030204" pitchFamily="18" charset="0"/>
                      </a:rPr>
                      <m:t>⋅</m:t>
                    </m:r>
                    <m:sSub>
                      <m:sSubPr>
                        <m:ctrlPr>
                          <a:rPr lang="en-US" sz="1600" i="1">
                            <a:solidFill>
                              <a:schemeClr val="tx1"/>
                            </a:solidFill>
                            <a:latin typeface="Cambria Math" panose="02040503050406030204" pitchFamily="18" charset="0"/>
                          </a:rPr>
                        </m:ctrlPr>
                      </m:sSubPr>
                      <m:e>
                        <m:r>
                          <a:rPr lang="en-US" sz="1600" i="1">
                            <a:solidFill>
                              <a:schemeClr val="tx1"/>
                            </a:solidFill>
                            <a:latin typeface="Cambria Math"/>
                          </a:rPr>
                          <m:t>𝑥</m:t>
                        </m:r>
                      </m:e>
                      <m:sub>
                        <m:r>
                          <a:rPr lang="en-US" sz="1600" i="1">
                            <a:solidFill>
                              <a:schemeClr val="tx1"/>
                            </a:solidFill>
                            <a:latin typeface="Cambria Math"/>
                          </a:rPr>
                          <m:t>𝑖</m:t>
                        </m:r>
                      </m:sub>
                    </m:sSub>
                  </m:oMath>
                </a14:m>
                <a:endParaRPr lang="en-US" sz="1600" dirty="0">
                  <a:solidFill>
                    <a:schemeClr val="tx1"/>
                  </a:solidFill>
                </a:endParaRPr>
              </a:p>
              <a:p>
                <a:pPr lvl="1"/>
                <a14:m>
                  <m:oMath xmlns:m="http://schemas.openxmlformats.org/officeDocument/2006/math">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m:t>
                        </m:r>
                        <m:sSub>
                          <m:sSubPr>
                            <m:ctrlPr>
                              <a:rPr lang="en-US" sz="1600" i="1">
                                <a:solidFill>
                                  <a:srgbClr val="7030A0"/>
                                </a:solidFill>
                                <a:latin typeface="Cambria Math" panose="02040503050406030204" pitchFamily="18" charset="0"/>
                              </a:rPr>
                            </m:ctrlPr>
                          </m:sSubPr>
                          <m:e>
                            <m:r>
                              <m:rPr>
                                <m:sty m:val="p"/>
                              </m:rPr>
                              <a:rPr lang="en-US" sz="1600">
                                <a:solidFill>
                                  <a:srgbClr val="7030A0"/>
                                </a:solidFill>
                                <a:latin typeface="Cambria Math" charset="0"/>
                              </a:rPr>
                              <m:t>net</m:t>
                            </m:r>
                          </m:e>
                          <m:sub>
                            <m:r>
                              <a:rPr lang="en-US" sz="1600" i="1">
                                <a:solidFill>
                                  <a:srgbClr val="7030A0"/>
                                </a:solidFill>
                                <a:latin typeface="Cambria Math" charset="0"/>
                              </a:rPr>
                              <m:t>𝑗</m:t>
                            </m:r>
                          </m:sub>
                        </m:sSub>
                      </m:num>
                      <m:den>
                        <m:r>
                          <a:rPr lang="en-US" sz="1600" i="1">
                            <a:solidFill>
                              <a:schemeClr val="tx1"/>
                            </a:solidFill>
                            <a:latin typeface="Cambria Math"/>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a:rPr>
                              <m:t>𝑤</m:t>
                            </m:r>
                          </m:e>
                          <m:sub>
                            <m:r>
                              <a:rPr lang="en-US" sz="1600" i="1">
                                <a:solidFill>
                                  <a:srgbClr val="FF0000"/>
                                </a:solidFill>
                                <a:latin typeface="Cambria Math"/>
                              </a:rPr>
                              <m:t>𝑖</m:t>
                            </m:r>
                            <m:r>
                              <a:rPr lang="en-US" sz="1600" i="1">
                                <a:solidFill>
                                  <a:srgbClr val="FF0000"/>
                                </a:solidFill>
                                <a:latin typeface="Cambria Math" charset="0"/>
                              </a:rPr>
                              <m:t>𝑗</m:t>
                            </m:r>
                          </m:sub>
                        </m:sSub>
                      </m:den>
                    </m:f>
                    <m:r>
                      <a:rPr lang="en-US" sz="1600" i="1">
                        <a:solidFill>
                          <a:schemeClr val="tx1"/>
                        </a:solidFill>
                        <a:latin typeface="Cambria Math"/>
                      </a:rPr>
                      <m:t>=</m:t>
                    </m:r>
                    <m:r>
                      <a:rPr lang="en-US" sz="1600" i="1">
                        <a:solidFill>
                          <a:schemeClr val="tx1"/>
                        </a:solidFill>
                        <a:latin typeface="Cambria Math" panose="02040503050406030204" pitchFamily="18" charset="0"/>
                      </a:rPr>
                      <m:t>𝑥</m:t>
                    </m:r>
                    <m:r>
                      <a:rPr lang="en-US" sz="1600" i="1" baseline="-25000">
                        <a:solidFill>
                          <a:schemeClr val="tx1"/>
                        </a:solidFill>
                        <a:latin typeface="Cambria Math" panose="02040503050406030204" pitchFamily="18" charset="0"/>
                      </a:rPr>
                      <m:t>𝑖</m:t>
                    </m:r>
                  </m:oMath>
                </a14:m>
                <a:endParaRPr lang="en-US" sz="1600" dirty="0">
                  <a:solidFill>
                    <a:schemeClr val="tx1"/>
                  </a:solidFill>
                </a:endParaRPr>
              </a:p>
              <a:p>
                <a:r>
                  <a:rPr lang="en-US" sz="1600" dirty="0"/>
                  <a:t>Function 3 (differentiable activation function):</a:t>
                </a:r>
              </a:p>
              <a:p>
                <a:pPr lvl="1"/>
                <a14:m>
                  <m:oMath xmlns:m="http://schemas.openxmlformats.org/officeDocument/2006/math">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charset="0"/>
                          </a:rPr>
                          <m:t>𝑖</m:t>
                        </m:r>
                      </m:sub>
                    </m:sSub>
                    <m:r>
                      <a:rPr lang="en-US" sz="1600" i="1">
                        <a:solidFill>
                          <a:schemeClr val="tx1"/>
                        </a:solidFill>
                        <a:latin typeface="Cambria Math"/>
                      </a:rPr>
                      <m:t>=</m:t>
                    </m:r>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1</m:t>
                        </m:r>
                      </m:num>
                      <m:den>
                        <m:r>
                          <a:rPr lang="en-US" sz="1600" i="1">
                            <a:solidFill>
                              <a:schemeClr val="tx1"/>
                            </a:solidFill>
                            <a:latin typeface="Cambria Math"/>
                          </a:rPr>
                          <m:t>1+</m:t>
                        </m:r>
                        <m:func>
                          <m:funcPr>
                            <m:ctrlPr>
                              <a:rPr lang="en-US" sz="1600" i="1">
                                <a:solidFill>
                                  <a:schemeClr val="tx1"/>
                                </a:solidFill>
                                <a:latin typeface="Cambria Math" panose="02040503050406030204" pitchFamily="18" charset="0"/>
                              </a:rPr>
                            </m:ctrlPr>
                          </m:funcPr>
                          <m:fName>
                            <m:r>
                              <m:rPr>
                                <m:sty m:val="p"/>
                              </m:rPr>
                              <a:rPr lang="en-US" sz="1600">
                                <a:solidFill>
                                  <a:schemeClr val="tx1"/>
                                </a:solidFill>
                                <a:latin typeface="Cambria Math"/>
                              </a:rPr>
                              <m:t>exp</m:t>
                            </m:r>
                          </m:fName>
                          <m:e>
                            <m:r>
                              <a:rPr lang="en-US" sz="1600" i="1">
                                <a:solidFill>
                                  <a:schemeClr val="tx1"/>
                                </a:solidFill>
                                <a:latin typeface="Cambria Math"/>
                              </a:rPr>
                              <m:t>{−(</m:t>
                            </m:r>
                            <m:sSub>
                              <m:sSubPr>
                                <m:ctrlPr>
                                  <a:rPr lang="en-US" sz="1600" i="1">
                                    <a:solidFill>
                                      <a:srgbClr val="9900CC"/>
                                    </a:solidFill>
                                    <a:latin typeface="Cambria Math" panose="02040503050406030204" pitchFamily="18" charset="0"/>
                                  </a:rPr>
                                </m:ctrlPr>
                              </m:sSubPr>
                              <m:e>
                                <m:r>
                                  <m:rPr>
                                    <m:sty m:val="p"/>
                                  </m:rPr>
                                  <a:rPr lang="en-US" sz="1600">
                                    <a:solidFill>
                                      <a:srgbClr val="9900CC"/>
                                    </a:solidFill>
                                    <a:latin typeface="Cambria Math"/>
                                  </a:rPr>
                                  <m:t>net</m:t>
                                </m:r>
                              </m:e>
                              <m:sub>
                                <m:r>
                                  <a:rPr lang="en-US" sz="1600" i="1">
                                    <a:solidFill>
                                      <a:srgbClr val="9900CC"/>
                                    </a:solidFill>
                                    <a:latin typeface="Cambria Math"/>
                                  </a:rPr>
                                  <m:t>𝑗</m:t>
                                </m:r>
                              </m:sub>
                            </m:sSub>
                            <m:r>
                              <a:rPr lang="en-US" sz="1600" i="1">
                                <a:solidFill>
                                  <a:schemeClr val="tx1"/>
                                </a:solidFill>
                                <a:latin typeface="Cambria Math"/>
                              </a:rPr>
                              <m:t>−</m:t>
                            </m:r>
                            <m:r>
                              <a:rPr lang="en-US" sz="1600" i="1">
                                <a:solidFill>
                                  <a:schemeClr val="tx1"/>
                                </a:solidFill>
                                <a:latin typeface="Cambria Math" panose="02040503050406030204" pitchFamily="18" charset="0"/>
                              </a:rPr>
                              <m:t>𝑇</m:t>
                            </m:r>
                            <m:r>
                              <a:rPr lang="en-US" sz="1600" i="1">
                                <a:solidFill>
                                  <a:schemeClr val="tx1"/>
                                </a:solidFill>
                                <a:latin typeface="Cambria Math"/>
                              </a:rPr>
                              <m:t>)}</m:t>
                            </m:r>
                          </m:e>
                        </m:func>
                      </m:den>
                    </m:f>
                  </m:oMath>
                </a14:m>
                <a:endParaRPr lang="en-US" sz="1600" dirty="0">
                  <a:solidFill>
                    <a:schemeClr val="tx1"/>
                  </a:solidFill>
                </a:endParaRPr>
              </a:p>
              <a:p>
                <a:pPr lvl="1"/>
                <a14:m>
                  <m:oMath xmlns:m="http://schemas.openxmlformats.org/officeDocument/2006/math">
                    <m:f>
                      <m:fPr>
                        <m:ctrlPr>
                          <a:rPr lang="en-US" sz="1600" i="1">
                            <a:solidFill>
                              <a:schemeClr val="tx1"/>
                            </a:solidFill>
                            <a:latin typeface="Cambria Math" panose="02040503050406030204" pitchFamily="18" charset="0"/>
                          </a:rPr>
                        </m:ctrlPr>
                      </m:fPr>
                      <m:num>
                        <m:r>
                          <a:rPr lang="en-US" sz="1600" i="1">
                            <a:solidFill>
                              <a:schemeClr val="tx1"/>
                            </a:solidFill>
                            <a:latin typeface="Cambria Math"/>
                          </a:rPr>
                          <m:t>𝜕</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charset="0"/>
                              </a:rPr>
                              <m:t>𝑖</m:t>
                            </m:r>
                          </m:sub>
                        </m:sSub>
                      </m:num>
                      <m:den>
                        <m:r>
                          <a:rPr lang="en-US" sz="1600" i="1">
                            <a:solidFill>
                              <a:schemeClr val="tx1"/>
                            </a:solidFill>
                            <a:latin typeface="Cambria Math"/>
                          </a:rPr>
                          <m:t>𝜕</m:t>
                        </m:r>
                        <m:sSub>
                          <m:sSubPr>
                            <m:ctrlPr>
                              <a:rPr lang="en-US" sz="1600" i="1">
                                <a:solidFill>
                                  <a:srgbClr val="9900CC"/>
                                </a:solidFill>
                                <a:latin typeface="Cambria Math" panose="02040503050406030204" pitchFamily="18" charset="0"/>
                              </a:rPr>
                            </m:ctrlPr>
                          </m:sSubPr>
                          <m:e>
                            <m:r>
                              <m:rPr>
                                <m:sty m:val="p"/>
                              </m:rPr>
                              <a:rPr lang="en-US" sz="1600">
                                <a:solidFill>
                                  <a:srgbClr val="9900CC"/>
                                </a:solidFill>
                                <a:latin typeface="Cambria Math"/>
                              </a:rPr>
                              <m:t>net</m:t>
                            </m:r>
                          </m:e>
                          <m:sub>
                            <m:r>
                              <a:rPr lang="en-US" sz="1600" i="1">
                                <a:solidFill>
                                  <a:srgbClr val="9900CC"/>
                                </a:solidFill>
                                <a:latin typeface="Cambria Math"/>
                              </a:rPr>
                              <m:t>𝑗</m:t>
                            </m:r>
                          </m:sub>
                        </m:sSub>
                      </m:den>
                    </m:f>
                    <m:r>
                      <a:rPr lang="en-US" sz="1600" i="1">
                        <a:solidFill>
                          <a:schemeClr val="tx1"/>
                        </a:solidFill>
                        <a:latin typeface="Cambria Math"/>
                      </a:rPr>
                      <m:t>=</m:t>
                    </m:r>
                    <m:f>
                      <m:fPr>
                        <m:ctrlPr>
                          <a:rPr lang="en-US" sz="1600" i="1">
                            <a:solidFill>
                              <a:schemeClr val="tx1"/>
                            </a:solidFill>
                            <a:latin typeface="Cambria Math" panose="02040503050406030204" pitchFamily="18" charset="0"/>
                          </a:rPr>
                        </m:ctrlPr>
                      </m:fPr>
                      <m:num>
                        <m:func>
                          <m:funcPr>
                            <m:ctrlPr>
                              <a:rPr lang="en-US" sz="1600" i="1">
                                <a:solidFill>
                                  <a:schemeClr val="tx1"/>
                                </a:solidFill>
                                <a:latin typeface="Cambria Math" panose="02040503050406030204" pitchFamily="18" charset="0"/>
                              </a:rPr>
                            </m:ctrlPr>
                          </m:funcPr>
                          <m:fName>
                            <m:r>
                              <m:rPr>
                                <m:sty m:val="p"/>
                              </m:rPr>
                              <a:rPr lang="en-US" sz="1600">
                                <a:solidFill>
                                  <a:schemeClr val="tx1"/>
                                </a:solidFill>
                                <a:latin typeface="Cambria Math"/>
                              </a:rPr>
                              <m:t>exp</m:t>
                            </m:r>
                          </m:fName>
                          <m:e>
                            <m:r>
                              <a:rPr lang="en-US" sz="1600" i="1">
                                <a:solidFill>
                                  <a:schemeClr val="tx1"/>
                                </a:solidFill>
                                <a:latin typeface="Cambria Math"/>
                              </a:rPr>
                              <m:t>{−(</m:t>
                            </m:r>
                            <m:sSub>
                              <m:sSubPr>
                                <m:ctrlPr>
                                  <a:rPr lang="en-US" sz="1600" i="1">
                                    <a:solidFill>
                                      <a:srgbClr val="9900CC"/>
                                    </a:solidFill>
                                    <a:latin typeface="Cambria Math" panose="02040503050406030204" pitchFamily="18" charset="0"/>
                                  </a:rPr>
                                </m:ctrlPr>
                              </m:sSubPr>
                              <m:e>
                                <m:r>
                                  <m:rPr>
                                    <m:sty m:val="p"/>
                                  </m:rPr>
                                  <a:rPr lang="en-US" sz="1600">
                                    <a:solidFill>
                                      <a:srgbClr val="9900CC"/>
                                    </a:solidFill>
                                    <a:latin typeface="Cambria Math"/>
                                  </a:rPr>
                                  <m:t>net</m:t>
                                </m:r>
                              </m:e>
                              <m:sub>
                                <m:r>
                                  <a:rPr lang="en-US" sz="1600" i="1">
                                    <a:solidFill>
                                      <a:srgbClr val="9900CC"/>
                                    </a:solidFill>
                                    <a:latin typeface="Cambria Math"/>
                                  </a:rPr>
                                  <m:t>𝑗</m:t>
                                </m:r>
                              </m:sub>
                            </m:sSub>
                            <m:r>
                              <a:rPr lang="en-US" sz="1600" i="1">
                                <a:solidFill>
                                  <a:schemeClr val="tx1"/>
                                </a:solidFill>
                                <a:latin typeface="Cambria Math"/>
                              </a:rPr>
                              <m:t>−</m:t>
                            </m:r>
                            <m:r>
                              <a:rPr lang="en-US" sz="1600" i="1">
                                <a:solidFill>
                                  <a:schemeClr val="tx1"/>
                                </a:solidFill>
                                <a:latin typeface="Cambria Math" panose="02040503050406030204" pitchFamily="18" charset="0"/>
                              </a:rPr>
                              <m:t>𝑇</m:t>
                            </m:r>
                            <m:r>
                              <a:rPr lang="en-US" sz="1600" i="1">
                                <a:solidFill>
                                  <a:schemeClr val="tx1"/>
                                </a:solidFill>
                                <a:latin typeface="Cambria Math"/>
                              </a:rPr>
                              <m:t>)}</m:t>
                            </m:r>
                          </m:e>
                        </m:func>
                      </m:num>
                      <m:den>
                        <m:r>
                          <a:rPr lang="en-US" sz="1600" i="1">
                            <a:solidFill>
                              <a:schemeClr val="tx1"/>
                            </a:solidFill>
                            <a:latin typeface="Cambria Math" panose="02040503050406030204" pitchFamily="18" charset="0"/>
                          </a:rPr>
                          <m:t>(</m:t>
                        </m:r>
                        <m:r>
                          <a:rPr lang="en-US" sz="1600" i="1">
                            <a:solidFill>
                              <a:schemeClr val="tx1"/>
                            </a:solidFill>
                            <a:latin typeface="Cambria Math"/>
                          </a:rPr>
                          <m:t>1+</m:t>
                        </m:r>
                        <m:func>
                          <m:funcPr>
                            <m:ctrlPr>
                              <a:rPr lang="en-US" sz="1600" i="1">
                                <a:solidFill>
                                  <a:schemeClr val="tx1"/>
                                </a:solidFill>
                                <a:latin typeface="Cambria Math" panose="02040503050406030204" pitchFamily="18" charset="0"/>
                              </a:rPr>
                            </m:ctrlPr>
                          </m:funcPr>
                          <m:fName>
                            <m:r>
                              <m:rPr>
                                <m:sty m:val="p"/>
                              </m:rPr>
                              <a:rPr lang="en-US" sz="1600">
                                <a:solidFill>
                                  <a:schemeClr val="tx1"/>
                                </a:solidFill>
                                <a:latin typeface="Cambria Math"/>
                              </a:rPr>
                              <m:t>exp</m:t>
                            </m:r>
                          </m:fName>
                          <m:e>
                            <m:r>
                              <a:rPr lang="en-US" sz="1600" i="1">
                                <a:solidFill>
                                  <a:schemeClr val="tx1"/>
                                </a:solidFill>
                                <a:latin typeface="Cambria Math"/>
                              </a:rPr>
                              <m:t>{−(</m:t>
                            </m:r>
                            <m:sSub>
                              <m:sSubPr>
                                <m:ctrlPr>
                                  <a:rPr lang="en-US" sz="1600" i="1">
                                    <a:solidFill>
                                      <a:srgbClr val="9900CC"/>
                                    </a:solidFill>
                                    <a:latin typeface="Cambria Math" panose="02040503050406030204" pitchFamily="18" charset="0"/>
                                  </a:rPr>
                                </m:ctrlPr>
                              </m:sSubPr>
                              <m:e>
                                <m:r>
                                  <m:rPr>
                                    <m:sty m:val="p"/>
                                  </m:rPr>
                                  <a:rPr lang="en-US" sz="1600">
                                    <a:solidFill>
                                      <a:srgbClr val="9900CC"/>
                                    </a:solidFill>
                                    <a:latin typeface="Cambria Math"/>
                                  </a:rPr>
                                  <m:t>net</m:t>
                                </m:r>
                              </m:e>
                              <m:sub>
                                <m:r>
                                  <a:rPr lang="en-US" sz="1600" i="1">
                                    <a:solidFill>
                                      <a:srgbClr val="9900CC"/>
                                    </a:solidFill>
                                    <a:latin typeface="Cambria Math"/>
                                  </a:rPr>
                                  <m:t>𝑗</m:t>
                                </m:r>
                              </m:sub>
                            </m:sSub>
                            <m:r>
                              <a:rPr lang="en-US" sz="1600" i="1">
                                <a:solidFill>
                                  <a:schemeClr val="tx1"/>
                                </a:solidFill>
                                <a:latin typeface="Cambria Math"/>
                              </a:rPr>
                              <m:t>−</m:t>
                            </m:r>
                            <m:r>
                              <a:rPr lang="en-US" sz="1600" i="1">
                                <a:solidFill>
                                  <a:schemeClr val="tx1"/>
                                </a:solidFill>
                                <a:latin typeface="Cambria Math" panose="02040503050406030204" pitchFamily="18" charset="0"/>
                              </a:rPr>
                              <m:t>𝑇</m:t>
                            </m:r>
                            <m:r>
                              <a:rPr lang="en-US" sz="1600" i="1">
                                <a:solidFill>
                                  <a:schemeClr val="tx1"/>
                                </a:solidFill>
                                <a:latin typeface="Cambria Math"/>
                              </a:rPr>
                              <m:t>)}</m:t>
                            </m:r>
                            <m:r>
                              <a:rPr lang="en-US" sz="1600" i="1">
                                <a:solidFill>
                                  <a:schemeClr val="tx1"/>
                                </a:solidFill>
                                <a:latin typeface="Cambria Math" panose="02040503050406030204" pitchFamily="18" charset="0"/>
                              </a:rPr>
                              <m:t>)</m:t>
                            </m:r>
                            <m:r>
                              <a:rPr lang="en-US" sz="1600" i="1" baseline="30000">
                                <a:solidFill>
                                  <a:schemeClr val="tx1"/>
                                </a:solidFill>
                                <a:latin typeface="Cambria Math" panose="02040503050406030204" pitchFamily="18" charset="0"/>
                              </a:rPr>
                              <m:t>2</m:t>
                            </m:r>
                          </m:e>
                        </m:func>
                      </m:den>
                    </m:f>
                    <m:r>
                      <a:rPr lang="en-US" sz="1600" b="0" i="1" baseline="30000" smtClean="0">
                        <a:solidFill>
                          <a:schemeClr val="tx1"/>
                        </a:solidFill>
                        <a:latin typeface="Cambria Math" panose="02040503050406030204" pitchFamily="18" charset="0"/>
                      </a:rPr>
                      <m:t> </m:t>
                    </m:r>
                  </m:oMath>
                </a14:m>
                <a:r>
                  <a:rPr lang="en-US" sz="1600" dirty="0">
                    <a:solidFill>
                      <a:schemeClr val="tx1"/>
                    </a:solidFill>
                  </a:rPr>
                  <a:t> = </a:t>
                </a:r>
                <a14:m>
                  <m:oMath xmlns:m="http://schemas.openxmlformats.org/officeDocument/2006/math">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charset="0"/>
                          </a:rPr>
                          <m:t>𝑖</m:t>
                        </m:r>
                      </m:sub>
                    </m:sSub>
                    <m:r>
                      <a:rPr lang="en-US" sz="1600" i="1">
                        <a:solidFill>
                          <a:schemeClr val="tx1"/>
                        </a:solidFill>
                        <a:latin typeface="Cambria Math"/>
                      </a:rPr>
                      <m:t>(1−</m:t>
                    </m:r>
                    <m:sSub>
                      <m:sSubPr>
                        <m:ctrlPr>
                          <a:rPr lang="en-US" sz="1600" i="1">
                            <a:solidFill>
                              <a:srgbClr val="0000FF"/>
                            </a:solidFill>
                            <a:latin typeface="Cambria Math" panose="02040503050406030204" pitchFamily="18" charset="0"/>
                          </a:rPr>
                        </m:ctrlPr>
                      </m:sSubPr>
                      <m:e>
                        <m:r>
                          <a:rPr lang="en-US" sz="1600" i="1">
                            <a:solidFill>
                              <a:srgbClr val="0000FF"/>
                            </a:solidFill>
                            <a:latin typeface="Cambria Math" charset="0"/>
                          </a:rPr>
                          <m:t>𝑜</m:t>
                        </m:r>
                      </m:e>
                      <m:sub>
                        <m:r>
                          <a:rPr lang="en-US" sz="1600" i="1">
                            <a:solidFill>
                              <a:srgbClr val="0000FF"/>
                            </a:solidFill>
                            <a:latin typeface="Cambria Math" charset="0"/>
                          </a:rPr>
                          <m:t>𝑖</m:t>
                        </m:r>
                      </m:sub>
                    </m:sSub>
                    <m:r>
                      <a:rPr lang="en-US" sz="1600" i="1">
                        <a:solidFill>
                          <a:schemeClr val="tx1"/>
                        </a:solidFill>
                        <a:latin typeface="Cambria Math"/>
                      </a:rPr>
                      <m:t>)</m:t>
                    </m:r>
                  </m:oMath>
                </a14:m>
                <a:endParaRPr lang="en-US" sz="1600" dirty="0">
                  <a:solidFill>
                    <a:schemeClr val="tx1"/>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0152" y="902369"/>
                <a:ext cx="8349912" cy="3796630"/>
              </a:xfrm>
              <a:blipFill>
                <a:blip r:embed="rId2"/>
                <a:stretch>
                  <a:fillRect l="-304" t="-333"/>
                </a:stretch>
              </a:blipFill>
            </p:spPr>
            <p:txBody>
              <a:bodyPr/>
              <a:lstStyle/>
              <a:p>
                <a:r>
                  <a:rPr lang="en-US">
                    <a:noFill/>
                  </a:rPr>
                  <a:t> </a:t>
                </a:r>
              </a:p>
            </p:txBody>
          </p:sp>
        </mc:Fallback>
      </mc:AlternateContent>
      <p:grpSp>
        <p:nvGrpSpPr>
          <p:cNvPr id="48" name="Group 47"/>
          <p:cNvGrpSpPr/>
          <p:nvPr/>
        </p:nvGrpSpPr>
        <p:grpSpPr>
          <a:xfrm>
            <a:off x="6094410" y="2600057"/>
            <a:ext cx="1723290" cy="1823576"/>
            <a:chOff x="6836537" y="2552343"/>
            <a:chExt cx="2297720" cy="2431435"/>
          </a:xfrm>
        </p:grpSpPr>
        <p:grpSp>
          <p:nvGrpSpPr>
            <p:cNvPr id="50" name="Group 51"/>
            <p:cNvGrpSpPr>
              <a:grpSpLocks/>
            </p:cNvGrpSpPr>
            <p:nvPr/>
          </p:nvGrpSpPr>
          <p:grpSpPr bwMode="auto">
            <a:xfrm>
              <a:off x="6858000" y="3009543"/>
              <a:ext cx="1661018" cy="1524000"/>
              <a:chOff x="1872" y="2496"/>
              <a:chExt cx="1392" cy="1368"/>
            </a:xfrm>
          </p:grpSpPr>
          <p:grpSp>
            <p:nvGrpSpPr>
              <p:cNvPr id="53" name="Group 26"/>
              <p:cNvGrpSpPr>
                <a:grpSpLocks/>
              </p:cNvGrpSpPr>
              <p:nvPr/>
            </p:nvGrpSpPr>
            <p:grpSpPr bwMode="auto">
              <a:xfrm>
                <a:off x="1872" y="3720"/>
                <a:ext cx="1392" cy="144"/>
                <a:chOff x="1872" y="3720"/>
                <a:chExt cx="1392" cy="144"/>
              </a:xfrm>
            </p:grpSpPr>
            <p:sp>
              <p:nvSpPr>
                <p:cNvPr id="83"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4"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5"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6"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7"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54" name="Group 25"/>
              <p:cNvGrpSpPr>
                <a:grpSpLocks/>
              </p:cNvGrpSpPr>
              <p:nvPr/>
            </p:nvGrpSpPr>
            <p:grpSpPr bwMode="auto">
              <a:xfrm>
                <a:off x="2016" y="3108"/>
                <a:ext cx="1056" cy="144"/>
                <a:chOff x="2016" y="3168"/>
                <a:chExt cx="1056" cy="144"/>
              </a:xfrm>
            </p:grpSpPr>
            <p:sp>
              <p:nvSpPr>
                <p:cNvPr id="80"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1"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2"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55" name="Group 27"/>
              <p:cNvGrpSpPr>
                <a:grpSpLocks/>
              </p:cNvGrpSpPr>
              <p:nvPr/>
            </p:nvGrpSpPr>
            <p:grpSpPr bwMode="auto">
              <a:xfrm>
                <a:off x="2208" y="2496"/>
                <a:ext cx="624" cy="144"/>
                <a:chOff x="2208" y="2496"/>
                <a:chExt cx="624" cy="144"/>
              </a:xfrm>
            </p:grpSpPr>
            <p:sp>
              <p:nvSpPr>
                <p:cNvPr id="78"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79"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56" name="AutoShape 28"/>
              <p:cNvCxnSpPr>
                <a:cxnSpLocks noChangeShapeType="1"/>
                <a:stCxn id="84" idx="4"/>
                <a:endCxn id="86"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29"/>
              <p:cNvCxnSpPr>
                <a:cxnSpLocks noChangeShapeType="1"/>
                <a:stCxn id="84" idx="4"/>
                <a:endCxn id="87"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AutoShape 30"/>
              <p:cNvCxnSpPr>
                <a:cxnSpLocks noChangeShapeType="1"/>
                <a:stCxn id="84" idx="4"/>
                <a:endCxn id="85"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AutoShape 31"/>
              <p:cNvCxnSpPr>
                <a:cxnSpLocks noChangeShapeType="1"/>
                <a:stCxn id="83" idx="4"/>
                <a:endCxn id="86"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32"/>
              <p:cNvCxnSpPr>
                <a:cxnSpLocks noChangeShapeType="1"/>
                <a:stCxn id="83" idx="4"/>
                <a:endCxn id="87"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33"/>
              <p:cNvCxnSpPr>
                <a:cxnSpLocks noChangeShapeType="1"/>
                <a:stCxn id="83" idx="4"/>
                <a:endCxn id="85"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AutoShape 34"/>
              <p:cNvCxnSpPr>
                <a:cxnSpLocks noChangeShapeType="1"/>
                <a:stCxn id="85" idx="4"/>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AutoShape 35"/>
              <p:cNvCxnSpPr>
                <a:cxnSpLocks noChangeShapeType="1"/>
                <a:stCxn id="85" idx="4"/>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AutoShape 36"/>
              <p:cNvCxnSpPr>
                <a:cxnSpLocks noChangeShapeType="1"/>
                <a:stCxn id="85" idx="4"/>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AutoShape 37"/>
              <p:cNvCxnSpPr>
                <a:cxnSpLocks noChangeShapeType="1"/>
                <a:stCxn id="85" idx="4"/>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AutoShape 38"/>
              <p:cNvCxnSpPr>
                <a:cxnSpLocks noChangeShapeType="1"/>
                <a:stCxn id="85" idx="4"/>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AutoShape 40"/>
              <p:cNvCxnSpPr>
                <a:cxnSpLocks noChangeShapeType="1"/>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AutoShape 41"/>
              <p:cNvCxnSpPr>
                <a:cxnSpLocks noChangeShapeType="1"/>
                <a:stCxn id="87" idx="4"/>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AutoShape 42"/>
              <p:cNvCxnSpPr>
                <a:cxnSpLocks noChangeShapeType="1"/>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AutoShape 44"/>
              <p:cNvCxnSpPr>
                <a:cxnSpLocks noChangeShapeType="1"/>
                <a:stCxn id="86" idx="4"/>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45"/>
              <p:cNvCxnSpPr>
                <a:cxnSpLocks noChangeShapeType="1"/>
                <a:stCxn id="86" idx="4"/>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AutoShape 46"/>
              <p:cNvCxnSpPr>
                <a:cxnSpLocks noChangeShapeType="1"/>
                <a:stCxn id="86" idx="4"/>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AutoShape 47"/>
              <p:cNvCxnSpPr>
                <a:cxnSpLocks noChangeShapeType="1"/>
                <a:stCxn id="86" idx="4"/>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AutoShape 48"/>
              <p:cNvCxnSpPr>
                <a:cxnSpLocks noChangeShapeType="1"/>
                <a:stCxn id="86" idx="4"/>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49"/>
              <p:cNvCxnSpPr>
                <a:cxnSpLocks noChangeShapeType="1"/>
                <a:stCxn id="87" idx="4"/>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51" name="TextBox 50"/>
                <p:cNvSpPr txBox="1"/>
                <p:nvPr/>
              </p:nvSpPr>
              <p:spPr>
                <a:xfrm>
                  <a:off x="6836537" y="2552343"/>
                  <a:ext cx="1803401" cy="2431435"/>
                </a:xfrm>
                <a:prstGeom prst="rect">
                  <a:avLst/>
                </a:prstGeom>
                <a:noFill/>
              </p:spPr>
              <p:txBody>
                <a:bodyPr wrap="none" rtlCol="0">
                  <a:spAutoFit/>
                </a:bodyPr>
                <a:lstStyle/>
                <a:p>
                  <a:pPr algn="ctr"/>
                  <a14:m>
                    <m:oMath xmlns:m="http://schemas.openxmlformats.org/officeDocument/2006/math">
                      <m:sSub>
                        <m:sSubPr>
                          <m:ctrlPr>
                            <a:rPr lang="en-US" sz="1875" i="1">
                              <a:solidFill>
                                <a:srgbClr val="0000FF"/>
                              </a:solidFill>
                              <a:latin typeface="Cambria Math" panose="02040503050406030204" pitchFamily="18" charset="0"/>
                            </a:rPr>
                          </m:ctrlPr>
                        </m:sSubPr>
                        <m:e>
                          <m:r>
                            <a:rPr lang="en-US" sz="1875" i="1">
                              <a:solidFill>
                                <a:srgbClr val="0000FF"/>
                              </a:solidFill>
                              <a:latin typeface="Cambria Math"/>
                            </a:rPr>
                            <m:t>𝑜</m:t>
                          </m:r>
                        </m:e>
                        <m:sub>
                          <m:r>
                            <a:rPr lang="en-US" sz="1875" i="1">
                              <a:solidFill>
                                <a:srgbClr val="0000FF"/>
                              </a:solidFill>
                              <a:latin typeface="Cambria Math"/>
                            </a:rPr>
                            <m:t>1</m:t>
                          </m:r>
                        </m:sub>
                      </m:sSub>
                    </m:oMath>
                  </a14:m>
                  <a:r>
                    <a:rPr lang="en-US" sz="1875" dirty="0">
                      <a:solidFill>
                        <a:srgbClr val="0000FF"/>
                      </a:solidFill>
                    </a:rPr>
                    <a:t>…</a:t>
                  </a:r>
                  <a14:m>
                    <m:oMath xmlns:m="http://schemas.openxmlformats.org/officeDocument/2006/math">
                      <m:sSub>
                        <m:sSubPr>
                          <m:ctrlPr>
                            <a:rPr lang="en-US" sz="1875" i="1">
                              <a:solidFill>
                                <a:srgbClr val="0000FF"/>
                              </a:solidFill>
                              <a:latin typeface="Cambria Math" panose="02040503050406030204" pitchFamily="18" charset="0"/>
                            </a:rPr>
                          </m:ctrlPr>
                        </m:sSubPr>
                        <m:e>
                          <m:r>
                            <a:rPr lang="en-US" sz="1875" i="1">
                              <a:solidFill>
                                <a:srgbClr val="0000FF"/>
                              </a:solidFill>
                              <a:latin typeface="Cambria Math"/>
                            </a:rPr>
                            <m:t>𝑜</m:t>
                          </m:r>
                        </m:e>
                        <m:sub>
                          <m:r>
                            <a:rPr lang="en-US" sz="1875" i="1">
                              <a:solidFill>
                                <a:srgbClr val="0000FF"/>
                              </a:solidFill>
                              <a:latin typeface="Cambria Math"/>
                            </a:rPr>
                            <m:t>𝑘</m:t>
                          </m:r>
                        </m:sub>
                      </m:sSub>
                    </m:oMath>
                  </a14:m>
                  <a:r>
                    <a:rPr lang="en-US" sz="1875" dirty="0"/>
                    <a:t> </a:t>
                  </a:r>
                </a:p>
                <a:p>
                  <a:pPr algn="ctr"/>
                  <a:endParaRPr lang="en-US" sz="1875" dirty="0"/>
                </a:p>
                <a:p>
                  <a:pPr algn="ctr"/>
                  <a:r>
                    <a:rPr lang="en-US" sz="1875" dirty="0"/>
                    <a:t>                </a:t>
                  </a:r>
                  <a14:m>
                    <m:oMath xmlns:m="http://schemas.openxmlformats.org/officeDocument/2006/math">
                      <m:r>
                        <a:rPr lang="en-US" sz="1875" i="1">
                          <a:latin typeface="Cambria Math"/>
                        </a:rPr>
                        <m:t>𝑗</m:t>
                      </m:r>
                    </m:oMath>
                  </a14:m>
                  <a:endParaRPr lang="en-US" sz="1875" dirty="0"/>
                </a:p>
                <a:p>
                  <a:pPr algn="ctr"/>
                  <a:endParaRPr lang="en-US" sz="1875" dirty="0"/>
                </a:p>
                <a:p>
                  <a:pPr algn="ctr"/>
                  <a:endParaRPr lang="en-US" sz="1875" dirty="0"/>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51" name="TextBox 50"/>
                <p:cNvSpPr txBox="1">
                  <a:spLocks noRot="1" noChangeAspect="1" noMove="1" noResize="1" noEditPoints="1" noAdjustHandles="1" noChangeArrowheads="1" noChangeShapeType="1" noTextEdit="1"/>
                </p:cNvSpPr>
                <p:nvPr/>
              </p:nvSpPr>
              <p:spPr>
                <a:xfrm>
                  <a:off x="6836537" y="2552343"/>
                  <a:ext cx="1803401" cy="2431435"/>
                </a:xfrm>
                <a:prstGeom prst="rect">
                  <a:avLst/>
                </a:prstGeom>
                <a:blipFill>
                  <a:blip r:embed="rId3"/>
                  <a:stretch>
                    <a:fillRect t="-1672" r="-4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51"/>
                <p:cNvSpPr/>
                <p:nvPr/>
              </p:nvSpPr>
              <p:spPr>
                <a:xfrm>
                  <a:off x="8382000" y="3851983"/>
                  <a:ext cx="752257" cy="522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oMath>
                    </m:oMathPara>
                  </a14:m>
                  <a:endParaRPr lang="en-US" dirty="0"/>
                </a:p>
              </p:txBody>
            </p:sp>
          </mc:Choice>
          <mc:Fallback xmlns="">
            <p:sp>
              <p:nvSpPr>
                <p:cNvPr id="52" name="Rectangle 51"/>
                <p:cNvSpPr>
                  <a:spLocks noRot="1" noChangeAspect="1" noMove="1" noResize="1" noEditPoints="1" noAdjustHandles="1" noChangeArrowheads="1" noChangeShapeType="1" noTextEdit="1"/>
                </p:cNvSpPr>
                <p:nvPr/>
              </p:nvSpPr>
              <p:spPr>
                <a:xfrm>
                  <a:off x="8382000" y="3851983"/>
                  <a:ext cx="752257" cy="522195"/>
                </a:xfrm>
                <a:prstGeom prst="rect">
                  <a:avLst/>
                </a:prstGeom>
                <a:blipFill>
                  <a:blip r:embed="rId4"/>
                  <a:stretch>
                    <a:fillRect b="-7692"/>
                  </a:stretch>
                </a:blipFill>
              </p:spPr>
              <p:txBody>
                <a:bodyPr/>
                <a:lstStyle/>
                <a:p>
                  <a:r>
                    <a:rPr lang="en-US">
                      <a:noFill/>
                    </a:rPr>
                    <a:t> </a:t>
                  </a:r>
                </a:p>
              </p:txBody>
            </p:sp>
          </mc:Fallback>
        </mc:AlternateContent>
      </p:grpSp>
    </p:spTree>
    <p:extLst>
      <p:ext uri="{BB962C8B-B14F-4D97-AF65-F5344CB8AC3E}">
        <p14:creationId xmlns:p14="http://schemas.microsoft.com/office/powerpoint/2010/main" val="234294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 name="Rectangle 43"/>
              <p:cNvSpPr/>
              <p:nvPr/>
            </p:nvSpPr>
            <p:spPr>
              <a:xfrm>
                <a:off x="3036925" y="3135276"/>
                <a:ext cx="3038204" cy="41139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i="1">
                          <a:latin typeface="Cambria Math"/>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𝑡</m:t>
                              </m:r>
                            </m:e>
                            <m:sub>
                              <m:r>
                                <a:rPr lang="en-US" i="1">
                                  <a:latin typeface="Cambria Math"/>
                                </a:rPr>
                                <m:t>𝑗</m:t>
                              </m:r>
                            </m:sub>
                          </m:sSub>
                          <m:r>
                            <a:rPr lang="en-US" i="1">
                              <a:latin typeface="Cambria Math"/>
                            </a:rPr>
                            <m:t>−</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e>
                      </m:d>
                      <m:r>
                        <a:rPr lang="en-US" i="1">
                          <a:latin typeface="Cambria Math"/>
                        </a:rPr>
                        <m:t>   </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d>
                        <m:dPr>
                          <m:ctrlPr>
                            <a:rPr lang="en-US" i="1">
                              <a:latin typeface="Cambria Math" panose="02040503050406030204" pitchFamily="18" charset="0"/>
                            </a:rPr>
                          </m:ctrlPr>
                        </m:dPr>
                        <m:e>
                          <m:r>
                            <a:rPr lang="en-US" i="1">
                              <a:latin typeface="Cambria Math"/>
                            </a:rPr>
                            <m:t>1−</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e>
                      </m:d>
                      <m:r>
                        <a:rPr lang="en-US" i="1">
                          <a:latin typeface="Cambria Math"/>
                        </a:rPr>
                        <m:t>    </m:t>
                      </m:r>
                      <m:sSub>
                        <m:sSubPr>
                          <m:ctrlPr>
                            <a:rPr lang="en-US" i="1">
                              <a:latin typeface="Cambria Math" panose="02040503050406030204" pitchFamily="18" charset="0"/>
                            </a:rPr>
                          </m:ctrlPr>
                        </m:sSubPr>
                        <m:e>
                          <m:r>
                            <a:rPr lang="en-US" i="1">
                              <a:latin typeface="Cambria Math"/>
                            </a:rPr>
                            <m:t>𝑥</m:t>
                          </m:r>
                        </m:e>
                        <m:sub>
                          <m:r>
                            <a:rPr lang="en-US" i="1">
                              <a:latin typeface="Cambria Math"/>
                            </a:rPr>
                            <m:t>𝑖</m:t>
                          </m:r>
                        </m:sub>
                      </m:sSub>
                    </m:oMath>
                  </m:oMathPara>
                </a14:m>
                <a:endParaRPr lang="en-US" dirty="0"/>
              </a:p>
            </p:txBody>
          </p:sp>
        </mc:Choice>
        <mc:Fallback xmlns="">
          <p:sp>
            <p:nvSpPr>
              <p:cNvPr id="44" name="Rectangle 43"/>
              <p:cNvSpPr>
                <a:spLocks noRot="1" noChangeAspect="1" noMove="1" noResize="1" noEditPoints="1" noAdjustHandles="1" noChangeArrowheads="1" noChangeShapeType="1" noTextEdit="1"/>
              </p:cNvSpPr>
              <p:nvPr/>
            </p:nvSpPr>
            <p:spPr>
              <a:xfrm>
                <a:off x="3036925" y="3135276"/>
                <a:ext cx="3038204" cy="411395"/>
              </a:xfrm>
              <a:prstGeom prst="rect">
                <a:avLst/>
              </a:prstGeom>
              <a:blipFill>
                <a:blip r:embed="rId2"/>
                <a:stretch>
                  <a:fillRect b="-7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2530610" y="2526265"/>
                <a:ext cx="3048720" cy="7051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m:t>
                          </m:r>
                          <m:sSub>
                            <m:sSubPr>
                              <m:ctrlPr>
                                <a:rPr lang="en-US" i="1">
                                  <a:solidFill>
                                    <a:srgbClr val="008A1B"/>
                                  </a:solidFill>
                                  <a:latin typeface="Cambria Math" panose="02040503050406030204" pitchFamily="18" charset="0"/>
                                </a:rPr>
                              </m:ctrlPr>
                            </m:sSubPr>
                            <m:e>
                              <m:r>
                                <a:rPr lang="en-US" i="1">
                                  <a:solidFill>
                                    <a:srgbClr val="008A1B"/>
                                  </a:solidFill>
                                  <a:latin typeface="Cambria Math" charset="0"/>
                                </a:rPr>
                                <m:t>𝐸</m:t>
                              </m:r>
                            </m:e>
                            <m:sub>
                              <m:r>
                                <a:rPr lang="en-US" i="1">
                                  <a:solidFill>
                                    <a:srgbClr val="008A1B"/>
                                  </a:solidFill>
                                  <a:latin typeface="Cambria Math" charset="0"/>
                                </a:rPr>
                                <m:t>𝑑</m:t>
                              </m:r>
                            </m:sub>
                          </m:sSub>
                        </m:num>
                        <m:den>
                          <m:r>
                            <a:rPr lang="en-US" i="1">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den>
                      </m:f>
                      <m:r>
                        <a:rPr lang="en-US" i="1">
                          <a:latin typeface="Cambria Math"/>
                        </a:rPr>
                        <m:t>=</m:t>
                      </m:r>
                      <m:f>
                        <m:fPr>
                          <m:ctrlPr>
                            <a:rPr lang="en-US" i="1">
                              <a:latin typeface="Cambria Math" panose="02040503050406030204" pitchFamily="18" charset="0"/>
                            </a:rPr>
                          </m:ctrlPr>
                        </m:fPr>
                        <m:num>
                          <m:r>
                            <a:rPr lang="en-US" i="1">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𝐸</m:t>
                              </m:r>
                            </m:e>
                            <m:sub>
                              <m:r>
                                <a:rPr lang="en-US" i="1">
                                  <a:solidFill>
                                    <a:srgbClr val="00B050"/>
                                  </a:solidFill>
                                  <a:latin typeface="Cambria Math"/>
                                </a:rPr>
                                <m:t>𝑑</m:t>
                              </m:r>
                            </m:sub>
                          </m:sSub>
                        </m:num>
                        <m:den>
                          <m:r>
                            <a:rPr lang="en-US" i="1">
                              <a:latin typeface="Cambria Math"/>
                            </a:rPr>
                            <m:t>𝜕</m:t>
                          </m:r>
                          <m:sSub>
                            <m:sSubPr>
                              <m:ctrlPr>
                                <a:rPr lang="en-US" i="1">
                                  <a:solidFill>
                                    <a:srgbClr val="0000FF"/>
                                  </a:solidFill>
                                  <a:latin typeface="Cambria Math" panose="02040503050406030204" pitchFamily="18" charset="0"/>
                                </a:rPr>
                              </m:ctrlPr>
                            </m:sSubPr>
                            <m:e>
                              <m:r>
                                <m:rPr>
                                  <m:sty m:val="p"/>
                                </m:rPr>
                                <a:rPr lang="en-US">
                                  <a:solidFill>
                                    <a:srgbClr val="0000FF"/>
                                  </a:solidFill>
                                  <a:latin typeface="Cambria Math"/>
                                </a:rPr>
                                <m:t>o</m:t>
                              </m:r>
                            </m:e>
                            <m:sub>
                              <m:r>
                                <a:rPr lang="en-US" i="1">
                                  <a:solidFill>
                                    <a:srgbClr val="0000FF"/>
                                  </a:solidFill>
                                  <a:latin typeface="Cambria Math"/>
                                </a:rPr>
                                <m:t>𝑗</m:t>
                              </m:r>
                            </m:sub>
                          </m:sSub>
                        </m:den>
                      </m:f>
                      <m:r>
                        <a:rPr lang="en-US" i="1">
                          <a:latin typeface="Cambria Math"/>
                        </a:rPr>
                        <m:t>     </m:t>
                      </m:r>
                      <m:f>
                        <m:fPr>
                          <m:ctrlPr>
                            <a:rPr lang="en-US" i="1">
                              <a:latin typeface="Cambria Math" panose="02040503050406030204" pitchFamily="18" charset="0"/>
                            </a:rPr>
                          </m:ctrlPr>
                        </m:fPr>
                        <m:num>
                          <m:r>
                            <a:rPr lang="en-US" i="1">
                              <a:latin typeface="Cambria Math"/>
                            </a:rPr>
                            <m:t>𝜕</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num>
                        <m:den>
                          <m:r>
                            <a:rPr lang="en-US" i="1">
                              <a:latin typeface="Cambria Math"/>
                            </a:rPr>
                            <m:t>𝜕</m:t>
                          </m:r>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a:rPr>
                                <m:t>net</m:t>
                              </m:r>
                            </m:e>
                            <m:sub>
                              <m:r>
                                <a:rPr lang="en-US" i="1">
                                  <a:solidFill>
                                    <a:srgbClr val="9900CC"/>
                                  </a:solidFill>
                                  <a:latin typeface="Cambria Math"/>
                                </a:rPr>
                                <m:t>𝑗</m:t>
                              </m:r>
                            </m:sub>
                          </m:sSub>
                        </m:den>
                      </m:f>
                      <m:r>
                        <a:rPr lang="en-US" i="1">
                          <a:latin typeface="Cambria Math"/>
                        </a:rPr>
                        <m:t>     </m:t>
                      </m:r>
                      <m:f>
                        <m:fPr>
                          <m:ctrlPr>
                            <a:rPr lang="en-US" i="1">
                              <a:latin typeface="Cambria Math" panose="02040503050406030204" pitchFamily="18" charset="0"/>
                            </a:rPr>
                          </m:ctrlPr>
                        </m:fPr>
                        <m:num>
                          <m:r>
                            <a:rPr lang="en-US" i="1">
                              <a:latin typeface="Cambria Math"/>
                            </a:rPr>
                            <m:t>𝜕</m:t>
                          </m:r>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a:rPr>
                                <m:t>net</m:t>
                              </m:r>
                            </m:e>
                            <m:sub>
                              <m:r>
                                <a:rPr lang="en-US" i="1">
                                  <a:solidFill>
                                    <a:srgbClr val="9900CC"/>
                                  </a:solidFill>
                                  <a:latin typeface="Cambria Math"/>
                                </a:rPr>
                                <m:t>𝑗</m:t>
                              </m:r>
                            </m:sub>
                          </m:sSub>
                        </m:num>
                        <m:den>
                          <m:r>
                            <a:rPr lang="en-US" i="1">
                              <a:latin typeface="Cambria Math"/>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den>
                      </m:f>
                    </m:oMath>
                  </m:oMathPara>
                </a14:m>
                <a:endParaRPr lang="en-US" dirty="0"/>
              </a:p>
            </p:txBody>
          </p:sp>
        </mc:Choice>
        <mc:Fallback xmlns="">
          <p:sp>
            <p:nvSpPr>
              <p:cNvPr id="43" name="Rectangle 42"/>
              <p:cNvSpPr>
                <a:spLocks noRot="1" noChangeAspect="1" noMove="1" noResize="1" noEditPoints="1" noAdjustHandles="1" noChangeArrowheads="1" noChangeShapeType="1" noTextEdit="1"/>
              </p:cNvSpPr>
              <p:nvPr/>
            </p:nvSpPr>
            <p:spPr>
              <a:xfrm>
                <a:off x="2530610" y="2526265"/>
                <a:ext cx="3048720" cy="705129"/>
              </a:xfrm>
              <a:prstGeom prst="rect">
                <a:avLst/>
              </a:prstGeom>
              <a:blipFill>
                <a:blip r:embed="rId3"/>
                <a:stretch>
                  <a:fillRect/>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FA6F6034-1516-478C-9756-BC6A8296D6DE}" type="slidenum">
              <a:rPr lang="en-US" smtClean="0"/>
              <a:pPr/>
              <a:t>35</a:t>
            </a:fld>
            <a:endParaRPr lang="en-US" dirty="0"/>
          </a:p>
        </p:txBody>
      </p:sp>
      <p:sp>
        <p:nvSpPr>
          <p:cNvPr id="2" name="Title 1"/>
          <p:cNvSpPr>
            <a:spLocks noGrp="1"/>
          </p:cNvSpPr>
          <p:nvPr>
            <p:ph type="title"/>
          </p:nvPr>
        </p:nvSpPr>
        <p:spPr/>
        <p:txBody>
          <a:bodyPr/>
          <a:lstStyle/>
          <a:p>
            <a:r>
              <a:rPr lang="en-US" dirty="0"/>
              <a:t>Derivation of Learning Rule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Weight updates of output units:</a:t>
                </a:r>
              </a:p>
              <a:p>
                <a:pPr lvl="1"/>
                <a14:m>
                  <m:oMath xmlns:m="http://schemas.openxmlformats.org/officeDocument/2006/math">
                    <m:sSub>
                      <m:sSubPr>
                        <m:ctrlPr>
                          <a:rPr lang="en-US" i="1">
                            <a:latin typeface="Cambria Math" panose="02040503050406030204" pitchFamily="18" charset="0"/>
                          </a:rPr>
                        </m:ctrlPr>
                      </m:sSubPr>
                      <m:e>
                        <m:r>
                          <a:rPr lang="en-US" i="1">
                            <a:latin typeface="Cambria Math"/>
                          </a:rPr>
                          <m:t>𝑤</m:t>
                        </m:r>
                      </m:e>
                      <m:sub>
                        <m:r>
                          <a:rPr lang="en-US" i="1">
                            <a:latin typeface="Cambria Math"/>
                          </a:rPr>
                          <m:t>𝑖𝑗</m:t>
                        </m:r>
                      </m:sub>
                    </m:sSub>
                  </m:oMath>
                </a14:m>
                <a:r>
                  <a:rPr lang="en-US" dirty="0"/>
                  <a:t> influences the output only through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a:rPr>
                          <m:t>net</m:t>
                        </m:r>
                      </m:e>
                      <m:sub>
                        <m:r>
                          <a:rPr lang="en-US" i="1">
                            <a:latin typeface="Cambria Math"/>
                          </a:rPr>
                          <m:t>𝑗</m:t>
                        </m:r>
                      </m:sub>
                    </m:sSub>
                  </m:oMath>
                </a14:m>
                <a:endParaRPr lang="en-US" dirty="0"/>
              </a:p>
              <a:p>
                <a:r>
                  <a:rPr lang="en-US" dirty="0"/>
                  <a:t>Therefore:</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037" t="-1322"/>
                </a:stretch>
              </a:blipFill>
            </p:spPr>
            <p:txBody>
              <a:bodyPr/>
              <a:lstStyle/>
              <a:p>
                <a:r>
                  <a:rPr lang="en-US">
                    <a:noFill/>
                  </a:rPr>
                  <a:t> </a:t>
                </a:r>
              </a:p>
            </p:txBody>
          </p:sp>
        </mc:Fallback>
      </mc:AlternateContent>
      <p:grpSp>
        <p:nvGrpSpPr>
          <p:cNvPr id="67" name="Group 66"/>
          <p:cNvGrpSpPr/>
          <p:nvPr/>
        </p:nvGrpSpPr>
        <p:grpSpPr>
          <a:xfrm>
            <a:off x="6109806" y="1885951"/>
            <a:ext cx="2029420" cy="1771649"/>
            <a:chOff x="6477000" y="2590800"/>
            <a:chExt cx="2705893" cy="2362199"/>
          </a:xfrm>
        </p:grpSpPr>
        <p:grpSp>
          <p:nvGrpSpPr>
            <p:cNvPr id="6" name="Group 51"/>
            <p:cNvGrpSpPr>
              <a:grpSpLocks/>
            </p:cNvGrpSpPr>
            <p:nvPr/>
          </p:nvGrpSpPr>
          <p:grpSpPr bwMode="auto">
            <a:xfrm>
              <a:off x="6477000" y="2704742"/>
              <a:ext cx="2430053" cy="2248257"/>
              <a:chOff x="1872" y="2496"/>
              <a:chExt cx="1392" cy="1368"/>
            </a:xfrm>
          </p:grpSpPr>
          <p:grpSp>
            <p:nvGrpSpPr>
              <p:cNvPr id="7" name="Group 26"/>
              <p:cNvGrpSpPr>
                <a:grpSpLocks/>
              </p:cNvGrpSpPr>
              <p:nvPr/>
            </p:nvGrpSpPr>
            <p:grpSpPr bwMode="auto">
              <a:xfrm>
                <a:off x="1872" y="3720"/>
                <a:ext cx="1392" cy="144"/>
                <a:chOff x="1872" y="3720"/>
                <a:chExt cx="1392" cy="144"/>
              </a:xfrm>
            </p:grpSpPr>
            <p:sp>
              <p:nvSpPr>
                <p:cNvPr id="37"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8"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 name="Group 25"/>
              <p:cNvGrpSpPr>
                <a:grpSpLocks/>
              </p:cNvGrpSpPr>
              <p:nvPr/>
            </p:nvGrpSpPr>
            <p:grpSpPr bwMode="auto">
              <a:xfrm>
                <a:off x="2016" y="3108"/>
                <a:ext cx="1056" cy="144"/>
                <a:chOff x="2016" y="3168"/>
                <a:chExt cx="1056" cy="144"/>
              </a:xfrm>
            </p:grpSpPr>
            <p:sp>
              <p:nvSpPr>
                <p:cNvPr id="34"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5"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9" name="Group 27"/>
              <p:cNvGrpSpPr>
                <a:grpSpLocks/>
              </p:cNvGrpSpPr>
              <p:nvPr/>
            </p:nvGrpSpPr>
            <p:grpSpPr bwMode="auto">
              <a:xfrm>
                <a:off x="2208" y="2496"/>
                <a:ext cx="624" cy="144"/>
                <a:chOff x="2208" y="2496"/>
                <a:chExt cx="624" cy="144"/>
              </a:xfrm>
            </p:grpSpPr>
            <p:sp>
              <p:nvSpPr>
                <p:cNvPr id="32"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3"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0" name="AutoShape 28"/>
              <p:cNvCxnSpPr>
                <a:cxnSpLocks noChangeShapeType="1"/>
                <a:stCxn id="33" idx="4"/>
                <a:endCxn id="35"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29"/>
              <p:cNvCxnSpPr>
                <a:cxnSpLocks noChangeShapeType="1"/>
                <a:stCxn id="33" idx="4"/>
                <a:endCxn id="36"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30"/>
              <p:cNvCxnSpPr>
                <a:cxnSpLocks noChangeShapeType="1"/>
                <a:stCxn id="33" idx="4"/>
                <a:endCxn id="34"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1"/>
              <p:cNvCxnSpPr>
                <a:cxnSpLocks noChangeShapeType="1"/>
                <a:stCxn id="32" idx="4"/>
                <a:endCxn id="35"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32"/>
              <p:cNvCxnSpPr>
                <a:cxnSpLocks noChangeShapeType="1"/>
                <a:stCxn id="32" idx="4"/>
                <a:endCxn id="36"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33"/>
              <p:cNvCxnSpPr>
                <a:cxnSpLocks noChangeShapeType="1"/>
                <a:stCxn id="32" idx="4"/>
                <a:endCxn id="34"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34"/>
              <p:cNvCxnSpPr>
                <a:cxnSpLocks noChangeShapeType="1"/>
                <a:stCxn id="34" idx="4"/>
                <a:endCxn id="37"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5"/>
              <p:cNvCxnSpPr>
                <a:cxnSpLocks noChangeShapeType="1"/>
                <a:stCxn id="34" idx="4"/>
                <a:endCxn id="38"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6"/>
              <p:cNvCxnSpPr>
                <a:cxnSpLocks noChangeShapeType="1"/>
                <a:stCxn id="34" idx="4"/>
                <a:endCxn id="41"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7"/>
              <p:cNvCxnSpPr>
                <a:cxnSpLocks noChangeShapeType="1"/>
                <a:stCxn id="34" idx="4"/>
                <a:endCxn id="39"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8"/>
              <p:cNvCxnSpPr>
                <a:cxnSpLocks noChangeShapeType="1"/>
                <a:stCxn id="34" idx="4"/>
                <a:endCxn id="40"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40"/>
              <p:cNvCxnSpPr>
                <a:cxnSpLocks noChangeShapeType="1"/>
                <a:endCxn id="41"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41"/>
              <p:cNvCxnSpPr>
                <a:cxnSpLocks noChangeShapeType="1"/>
                <a:stCxn id="36" idx="4"/>
                <a:endCxn id="38"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42"/>
              <p:cNvCxnSpPr>
                <a:cxnSpLocks noChangeShapeType="1"/>
                <a:endCxn id="37"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4"/>
              <p:cNvCxnSpPr>
                <a:cxnSpLocks noChangeShapeType="1"/>
                <a:stCxn id="35" idx="4"/>
                <a:endCxn id="40"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5"/>
              <p:cNvCxnSpPr>
                <a:cxnSpLocks noChangeShapeType="1"/>
                <a:stCxn id="35" idx="4"/>
                <a:endCxn id="39"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6"/>
              <p:cNvCxnSpPr>
                <a:cxnSpLocks noChangeShapeType="1"/>
                <a:stCxn id="35" idx="4"/>
                <a:endCxn id="41"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7"/>
              <p:cNvCxnSpPr>
                <a:cxnSpLocks noChangeShapeType="1"/>
                <a:stCxn id="35" idx="4"/>
                <a:endCxn id="38"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8"/>
              <p:cNvCxnSpPr>
                <a:cxnSpLocks noChangeShapeType="1"/>
                <a:stCxn id="35" idx="4"/>
                <a:endCxn id="37"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9"/>
              <p:cNvCxnSpPr>
                <a:cxnSpLocks noChangeShapeType="1"/>
                <a:stCxn id="36" idx="4"/>
                <a:endCxn id="40"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42" name="TextBox 41"/>
                <p:cNvSpPr txBox="1"/>
                <p:nvPr/>
              </p:nvSpPr>
              <p:spPr>
                <a:xfrm>
                  <a:off x="7196088" y="2590800"/>
                  <a:ext cx="1264792" cy="1277274"/>
                </a:xfrm>
                <a:prstGeom prst="rect">
                  <a:avLst/>
                </a:prstGeom>
                <a:noFill/>
              </p:spPr>
              <p:txBody>
                <a:bodyPr wrap="none" rtlCol="0">
                  <a:spAutoFit/>
                </a:bodyPr>
                <a:lstStyle/>
                <a:p>
                  <a:pPr algn="ctr"/>
                  <a14:m>
                    <m:oMath xmlns:m="http://schemas.openxmlformats.org/officeDocument/2006/math">
                      <m:r>
                        <a:rPr lang="en-US" sz="1875" i="1">
                          <a:latin typeface="Cambria Math"/>
                        </a:rPr>
                        <m:t>𝑗</m:t>
                      </m:r>
                    </m:oMath>
                  </a14:m>
                  <a:r>
                    <a:rPr lang="en-US" sz="1875" dirty="0"/>
                    <a:t>          </a:t>
                  </a:r>
                </a:p>
                <a:p>
                  <a:pPr algn="ctr"/>
                  <a:endParaRPr lang="en-US" sz="1875" i="1" dirty="0">
                    <a:latin typeface="Cambria Math"/>
                  </a:endParaRPr>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42" name="TextBox 41"/>
                <p:cNvSpPr txBox="1">
                  <a:spLocks noRot="1" noChangeAspect="1" noMove="1" noResize="1" noEditPoints="1" noAdjustHandles="1" noChangeArrowheads="1" noChangeShapeType="1" noTextEdit="1"/>
                </p:cNvSpPr>
                <p:nvPr/>
              </p:nvSpPr>
              <p:spPr>
                <a:xfrm>
                  <a:off x="7196088" y="2590800"/>
                  <a:ext cx="1264792" cy="1277274"/>
                </a:xfrm>
                <a:prstGeom prst="rect">
                  <a:avLst/>
                </a:prstGeom>
                <a:blipFill>
                  <a:blip r:embed="rId5"/>
                  <a:stretch>
                    <a:fillRect l="-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8364720" y="2656137"/>
                  <a:ext cx="818173" cy="58862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100" i="1">
                                <a:solidFill>
                                  <a:srgbClr val="FF0000"/>
                                </a:solidFill>
                                <a:latin typeface="Cambria Math" panose="02040503050406030204" pitchFamily="18" charset="0"/>
                              </a:rPr>
                            </m:ctrlPr>
                          </m:sSubPr>
                          <m:e>
                            <m:r>
                              <a:rPr lang="en-US" sz="2100" i="1">
                                <a:solidFill>
                                  <a:srgbClr val="FF0000"/>
                                </a:solidFill>
                                <a:latin typeface="Cambria Math"/>
                              </a:rPr>
                              <m:t>𝑤</m:t>
                            </m:r>
                          </m:e>
                          <m:sub>
                            <m:r>
                              <a:rPr lang="en-US" sz="2100" i="1">
                                <a:solidFill>
                                  <a:srgbClr val="FF0000"/>
                                </a:solidFill>
                                <a:latin typeface="Cambria Math"/>
                              </a:rPr>
                              <m:t>𝑖𝑗</m:t>
                            </m:r>
                          </m:sub>
                        </m:sSub>
                      </m:oMath>
                    </m:oMathPara>
                  </a14:m>
                  <a:endParaRPr lang="en-US" sz="2100" i="1" dirty="0">
                    <a:latin typeface="Cambria Math"/>
                  </a:endParaRPr>
                </a:p>
              </p:txBody>
            </p:sp>
          </mc:Choice>
          <mc:Fallback xmlns="">
            <p:sp>
              <p:nvSpPr>
                <p:cNvPr id="47" name="Rectangle 46"/>
                <p:cNvSpPr>
                  <a:spLocks noRot="1" noChangeAspect="1" noMove="1" noResize="1" noEditPoints="1" noAdjustHandles="1" noChangeArrowheads="1" noChangeShapeType="1" noTextEdit="1"/>
                </p:cNvSpPr>
                <p:nvPr/>
              </p:nvSpPr>
              <p:spPr>
                <a:xfrm>
                  <a:off x="8364720" y="2656137"/>
                  <a:ext cx="818173" cy="588624"/>
                </a:xfrm>
                <a:prstGeom prst="rect">
                  <a:avLst/>
                </a:prstGeom>
                <a:blipFill>
                  <a:blip r:embed="rId6"/>
                  <a:stretch>
                    <a:fillRect b="-8219"/>
                  </a:stretch>
                </a:blipFill>
              </p:spPr>
              <p:txBody>
                <a:bodyPr/>
                <a:lstStyle/>
                <a:p>
                  <a:r>
                    <a:rPr lang="en-US">
                      <a:noFill/>
                    </a:rPr>
                    <a:t> </a:t>
                  </a:r>
                </a:p>
              </p:txBody>
            </p:sp>
          </mc:Fallback>
        </mc:AlternateContent>
        <p:cxnSp>
          <p:nvCxnSpPr>
            <p:cNvPr id="49" name="Straight Arrow Connector 48"/>
            <p:cNvCxnSpPr/>
            <p:nvPr/>
          </p:nvCxnSpPr>
          <p:spPr>
            <a:xfrm flipH="1">
              <a:off x="7543801" y="3020287"/>
              <a:ext cx="902380" cy="408713"/>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53" name="Rounded Rectangle 52"/>
          <p:cNvSpPr/>
          <p:nvPr/>
        </p:nvSpPr>
        <p:spPr>
          <a:xfrm>
            <a:off x="4816815" y="2565248"/>
            <a:ext cx="685800" cy="595722"/>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4" name="Rounded Rectangle 53"/>
          <p:cNvSpPr/>
          <p:nvPr/>
        </p:nvSpPr>
        <p:spPr>
          <a:xfrm>
            <a:off x="5593080" y="3175074"/>
            <a:ext cx="373380" cy="311467"/>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5" name="Rounded Rectangle 54"/>
          <p:cNvSpPr/>
          <p:nvPr/>
        </p:nvSpPr>
        <p:spPr>
          <a:xfrm>
            <a:off x="4015665" y="2542998"/>
            <a:ext cx="683895" cy="609600"/>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6" name="Rounded Rectangle 55"/>
          <p:cNvSpPr/>
          <p:nvPr/>
        </p:nvSpPr>
        <p:spPr>
          <a:xfrm>
            <a:off x="4480560" y="3182304"/>
            <a:ext cx="1009650" cy="311467"/>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7" name="Rounded Rectangle 56"/>
          <p:cNvSpPr/>
          <p:nvPr/>
        </p:nvSpPr>
        <p:spPr>
          <a:xfrm>
            <a:off x="3337560" y="3174684"/>
            <a:ext cx="1024890" cy="311467"/>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8" name="Rounded Rectangle 57"/>
          <p:cNvSpPr/>
          <p:nvPr/>
        </p:nvSpPr>
        <p:spPr>
          <a:xfrm>
            <a:off x="3369999" y="2550571"/>
            <a:ext cx="499110" cy="613070"/>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64" name="Rectangle 63"/>
              <p:cNvSpPr/>
              <p:nvPr/>
            </p:nvSpPr>
            <p:spPr>
              <a:xfrm>
                <a:off x="1371600" y="3714750"/>
                <a:ext cx="2343150" cy="7616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500" i="1" smtClean="0">
                              <a:solidFill>
                                <a:srgbClr val="00B050"/>
                              </a:solidFill>
                              <a:latin typeface="Cambria Math" panose="02040503050406030204" pitchFamily="18" charset="0"/>
                            </a:rPr>
                          </m:ctrlPr>
                        </m:sSubPr>
                        <m:e>
                          <m:r>
                            <a:rPr lang="en-US" sz="1500" i="1">
                              <a:solidFill>
                                <a:srgbClr val="00B050"/>
                              </a:solidFill>
                              <a:latin typeface="Cambria Math" charset="0"/>
                            </a:rPr>
                            <m:t>𝐸</m:t>
                          </m:r>
                        </m:e>
                        <m:sub>
                          <m:r>
                            <a:rPr lang="en-US" sz="1500" i="1">
                              <a:solidFill>
                                <a:srgbClr val="00B050"/>
                              </a:solidFill>
                              <a:latin typeface="Cambria Math"/>
                            </a:rPr>
                            <m:t>𝑑</m:t>
                          </m:r>
                        </m:sub>
                      </m:sSub>
                      <m:d>
                        <m:dPr>
                          <m:ctrlPr>
                            <a:rPr lang="en-US" sz="1500" i="1">
                              <a:latin typeface="Cambria Math" panose="02040503050406030204" pitchFamily="18" charset="0"/>
                            </a:rPr>
                          </m:ctrlPr>
                        </m:dPr>
                        <m:e>
                          <m:r>
                            <a:rPr lang="en-US" sz="1500" b="1" i="1" smtClean="0">
                              <a:latin typeface="Cambria Math" panose="02040503050406030204" pitchFamily="18" charset="0"/>
                            </a:rPr>
                            <m:t>𝒘</m:t>
                          </m:r>
                        </m:e>
                      </m:d>
                      <m:r>
                        <a:rPr lang="en-US" sz="1500" i="1">
                          <a:latin typeface="Cambria Math"/>
                        </a:rPr>
                        <m:t>=</m:t>
                      </m:r>
                      <m:f>
                        <m:fPr>
                          <m:ctrlPr>
                            <a:rPr lang="en-US" sz="1500" i="1">
                              <a:latin typeface="Cambria Math" panose="02040503050406030204" pitchFamily="18" charset="0"/>
                            </a:rPr>
                          </m:ctrlPr>
                        </m:fPr>
                        <m:num>
                          <m:r>
                            <a:rPr lang="en-US" sz="1500" i="1">
                              <a:latin typeface="Cambria Math"/>
                            </a:rPr>
                            <m:t>1</m:t>
                          </m:r>
                        </m:num>
                        <m:den>
                          <m:r>
                            <a:rPr lang="en-US" sz="1500" i="1">
                              <a:latin typeface="Cambria Math"/>
                            </a:rPr>
                            <m:t>2</m:t>
                          </m:r>
                        </m:den>
                      </m:f>
                      <m:nary>
                        <m:naryPr>
                          <m:chr m:val="∑"/>
                          <m:ctrlPr>
                            <a:rPr lang="en-US" sz="1500" i="1">
                              <a:latin typeface="Cambria Math" panose="02040503050406030204" pitchFamily="18" charset="0"/>
                            </a:rPr>
                          </m:ctrlPr>
                        </m:naryPr>
                        <m:sub>
                          <m:r>
                            <m:rPr>
                              <m:brk m:alnAt="23"/>
                            </m:rPr>
                            <a:rPr lang="en-US" sz="1500" i="1">
                              <a:latin typeface="Cambria Math"/>
                            </a:rPr>
                            <m:t>𝑘</m:t>
                          </m:r>
                          <m:r>
                            <a:rPr lang="en-US" sz="1500" i="1">
                              <a:latin typeface="Cambria Math"/>
                            </a:rPr>
                            <m:t>∈</m:t>
                          </m:r>
                          <m:r>
                            <a:rPr lang="en-US" sz="1500" i="1">
                              <a:latin typeface="Cambria Math"/>
                            </a:rPr>
                            <m:t>𝐾</m:t>
                          </m:r>
                        </m:sub>
                        <m:sup/>
                        <m:e>
                          <m:sSup>
                            <m:sSupPr>
                              <m:ctrlPr>
                                <a:rPr lang="en-US" sz="1500" i="1">
                                  <a:latin typeface="Cambria Math" panose="02040503050406030204" pitchFamily="18" charset="0"/>
                                </a:rPr>
                              </m:ctrlPr>
                            </m:sSupPr>
                            <m:e>
                              <m:d>
                                <m:dPr>
                                  <m:ctrlPr>
                                    <a:rPr lang="en-US" sz="1500" i="1">
                                      <a:latin typeface="Cambria Math" panose="02040503050406030204" pitchFamily="18" charset="0"/>
                                    </a:rPr>
                                  </m:ctrlPr>
                                </m:dPr>
                                <m:e>
                                  <m:sSub>
                                    <m:sSubPr>
                                      <m:ctrlPr>
                                        <a:rPr lang="en-US" sz="1500" i="1">
                                          <a:latin typeface="Cambria Math" panose="02040503050406030204" pitchFamily="18" charset="0"/>
                                        </a:rPr>
                                      </m:ctrlPr>
                                    </m:sSubPr>
                                    <m:e>
                                      <m:r>
                                        <a:rPr lang="en-US" sz="1500" i="1">
                                          <a:latin typeface="Cambria Math"/>
                                        </a:rPr>
                                        <m:t>𝑡</m:t>
                                      </m:r>
                                    </m:e>
                                    <m:sub>
                                      <m:r>
                                        <a:rPr lang="en-US" sz="1500" i="1">
                                          <a:latin typeface="Cambria Math"/>
                                        </a:rPr>
                                        <m:t>𝑘</m:t>
                                      </m:r>
                                    </m:sub>
                                  </m:sSub>
                                  <m:r>
                                    <a:rPr lang="en-US" sz="1500" i="1">
                                      <a:latin typeface="Cambria Math"/>
                                    </a:rPr>
                                    <m:t>−</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𝑘</m:t>
                                      </m:r>
                                    </m:sub>
                                  </m:sSub>
                                </m:e>
                              </m:d>
                            </m:e>
                            <m:sup>
                              <m:r>
                                <a:rPr lang="en-US" sz="1500" i="1">
                                  <a:latin typeface="Cambria Math"/>
                                </a:rPr>
                                <m:t>2</m:t>
                              </m:r>
                            </m:sup>
                          </m:sSup>
                        </m:e>
                      </m:nary>
                    </m:oMath>
                  </m:oMathPara>
                </a14:m>
                <a:endParaRPr lang="en-US" sz="1500" dirty="0"/>
              </a:p>
            </p:txBody>
          </p:sp>
        </mc:Choice>
        <mc:Fallback xmlns="">
          <p:sp>
            <p:nvSpPr>
              <p:cNvPr id="64" name="Rectangle 63"/>
              <p:cNvSpPr>
                <a:spLocks noRot="1" noChangeAspect="1" noMove="1" noResize="1" noEditPoints="1" noAdjustHandles="1" noChangeArrowheads="1" noChangeShapeType="1" noTextEdit="1"/>
              </p:cNvSpPr>
              <p:nvPr/>
            </p:nvSpPr>
            <p:spPr>
              <a:xfrm>
                <a:off x="1371600" y="3714750"/>
                <a:ext cx="2343150" cy="76161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5372100" y="3959420"/>
                <a:ext cx="1472519" cy="3416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500" i="1">
                              <a:solidFill>
                                <a:srgbClr val="9900CC"/>
                              </a:solidFill>
                              <a:latin typeface="Cambria Math" panose="02040503050406030204" pitchFamily="18" charset="0"/>
                            </a:rPr>
                          </m:ctrlPr>
                        </m:sSubPr>
                        <m:e>
                          <m:r>
                            <m:rPr>
                              <m:sty m:val="p"/>
                            </m:rPr>
                            <a:rPr lang="en-US" sz="1500" i="1">
                              <a:solidFill>
                                <a:srgbClr val="9900CC"/>
                              </a:solidFill>
                              <a:latin typeface="Cambria Math"/>
                            </a:rPr>
                            <m:t>net</m:t>
                          </m:r>
                        </m:e>
                        <m:sub>
                          <m:r>
                            <a:rPr lang="en-US" sz="1500" i="1">
                              <a:solidFill>
                                <a:srgbClr val="9900CC"/>
                              </a:solidFill>
                              <a:latin typeface="Cambria Math"/>
                            </a:rPr>
                            <m:t>𝑗</m:t>
                          </m:r>
                        </m:sub>
                      </m:sSub>
                      <m:r>
                        <a:rPr lang="en-US" sz="1500" i="1">
                          <a:latin typeface="Cambria Math"/>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a:rPr>
                            <m:t>𝑖𝑗</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m:t>
                          </m:r>
                        </m:sub>
                      </m:sSub>
                    </m:oMath>
                  </m:oMathPara>
                </a14:m>
                <a:endParaRPr lang="en-US" sz="1500" i="1" dirty="0">
                  <a:latin typeface="Cambria Math"/>
                </a:endParaRPr>
              </a:p>
            </p:txBody>
          </p:sp>
        </mc:Choice>
        <mc:Fallback xmlns="">
          <p:sp>
            <p:nvSpPr>
              <p:cNvPr id="65" name="Rectangle 64"/>
              <p:cNvSpPr>
                <a:spLocks noRot="1" noChangeAspect="1" noMove="1" noResize="1" noEditPoints="1" noAdjustHandles="1" noChangeArrowheads="1" noChangeShapeType="1" noTextEdit="1"/>
              </p:cNvSpPr>
              <p:nvPr/>
            </p:nvSpPr>
            <p:spPr>
              <a:xfrm>
                <a:off x="5372100" y="3959420"/>
                <a:ext cx="1472519" cy="341697"/>
              </a:xfrm>
              <a:prstGeom prst="rect">
                <a:avLst/>
              </a:prstGeom>
              <a:blipFill>
                <a:blip r:embed="rId8"/>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p:cNvSpPr/>
              <p:nvPr/>
            </p:nvSpPr>
            <p:spPr>
              <a:xfrm>
                <a:off x="3789252" y="3714750"/>
                <a:ext cx="2211498" cy="127906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a:rPr>
                            <m:t>𝜕</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num>
                        <m:den>
                          <m:r>
                            <a:rPr lang="en-US" sz="1500" i="1">
                              <a:latin typeface="Cambria Math"/>
                            </a:rPr>
                            <m:t>𝜕</m:t>
                          </m:r>
                          <m:sSub>
                            <m:sSubPr>
                              <m:ctrlPr>
                                <a:rPr lang="en-US" sz="1500" i="1">
                                  <a:solidFill>
                                    <a:srgbClr val="9900CC"/>
                                  </a:solidFill>
                                  <a:latin typeface="Cambria Math" panose="02040503050406030204" pitchFamily="18" charset="0"/>
                                </a:rPr>
                              </m:ctrlPr>
                            </m:sSubPr>
                            <m:e>
                              <m:r>
                                <m:rPr>
                                  <m:sty m:val="p"/>
                                </m:rPr>
                                <a:rPr lang="en-US" sz="1500">
                                  <a:solidFill>
                                    <a:srgbClr val="9900CC"/>
                                  </a:solidFill>
                                  <a:latin typeface="Cambria Math"/>
                                </a:rPr>
                                <m:t>net</m:t>
                              </m:r>
                            </m:e>
                            <m:sub>
                              <m:r>
                                <a:rPr lang="en-US" sz="1500" i="1">
                                  <a:solidFill>
                                    <a:srgbClr val="9900CC"/>
                                  </a:solidFill>
                                  <a:latin typeface="Cambria Math"/>
                                </a:rPr>
                                <m:t>𝑗</m:t>
                              </m:r>
                            </m:sub>
                          </m:sSub>
                        </m:den>
                      </m:f>
                      <m:r>
                        <a:rPr lang="en-US" sz="1500" i="1">
                          <a:latin typeface="Cambria Math"/>
                        </a:rPr>
                        <m:t>=</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r>
                        <a:rPr lang="en-US" sz="1500" i="1">
                          <a:latin typeface="Cambria Math"/>
                        </a:rPr>
                        <m:t>(1−</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r>
                        <a:rPr lang="en-US" sz="1500" i="1">
                          <a:latin typeface="Cambria Math"/>
                        </a:rPr>
                        <m:t>)</m:t>
                      </m:r>
                    </m:oMath>
                  </m:oMathPara>
                </a14:m>
                <a:endParaRPr lang="en-US" sz="1500" i="1" dirty="0">
                  <a:latin typeface="Cambria Math"/>
                </a:endParaRPr>
              </a:p>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𝑜</m:t>
                          </m:r>
                        </m:e>
                        <m:sub>
                          <m:r>
                            <a:rPr lang="en-US" sz="1350" i="1">
                              <a:latin typeface="Cambria Math"/>
                            </a:rPr>
                            <m:t>𝑗</m:t>
                          </m:r>
                        </m:sub>
                      </m:sSub>
                      <m:r>
                        <a:rPr lang="en-US" sz="1350" i="1">
                          <a:latin typeface="Cambria Math"/>
                        </a:rPr>
                        <m:t>=</m:t>
                      </m:r>
                      <m:f>
                        <m:fPr>
                          <m:ctrlPr>
                            <a:rPr lang="en-US" sz="1350" i="1">
                              <a:latin typeface="Cambria Math" panose="02040503050406030204" pitchFamily="18" charset="0"/>
                            </a:rPr>
                          </m:ctrlPr>
                        </m:fPr>
                        <m:num>
                          <m:r>
                            <a:rPr lang="en-US" sz="1350" i="1">
                              <a:latin typeface="Cambria Math"/>
                            </a:rPr>
                            <m:t>1</m:t>
                          </m:r>
                        </m:num>
                        <m:den>
                          <m:r>
                            <a:rPr lang="en-US" sz="1350" i="1">
                              <a:latin typeface="Cambria Math"/>
                            </a:rPr>
                            <m:t>1+</m:t>
                          </m:r>
                          <m:func>
                            <m:funcPr>
                              <m:ctrlPr>
                                <a:rPr lang="en-US" sz="1350" i="1">
                                  <a:latin typeface="Cambria Math" panose="02040503050406030204" pitchFamily="18" charset="0"/>
                                </a:rPr>
                              </m:ctrlPr>
                            </m:funcPr>
                            <m:fName>
                              <m:r>
                                <m:rPr>
                                  <m:sty m:val="p"/>
                                </m:rPr>
                                <a:rPr lang="en-US" sz="1350">
                                  <a:latin typeface="Cambria Math"/>
                                </a:rPr>
                                <m:t>exp</m:t>
                              </m:r>
                            </m:fName>
                            <m:e>
                              <m:r>
                                <a:rPr lang="en-US" sz="1350" i="1">
                                  <a:latin typeface="Cambria Math"/>
                                </a:rPr>
                                <m:t>{−(</m:t>
                              </m:r>
                              <m:sSub>
                                <m:sSubPr>
                                  <m:ctrlPr>
                                    <a:rPr lang="en-US" sz="1500" i="1">
                                      <a:solidFill>
                                        <a:srgbClr val="9900CC"/>
                                      </a:solidFill>
                                      <a:latin typeface="Cambria Math" panose="02040503050406030204" pitchFamily="18" charset="0"/>
                                    </a:rPr>
                                  </m:ctrlPr>
                                </m:sSubPr>
                                <m:e>
                                  <m:r>
                                    <m:rPr>
                                      <m:sty m:val="p"/>
                                    </m:rPr>
                                    <a:rPr lang="en-US" sz="1500">
                                      <a:solidFill>
                                        <a:srgbClr val="9900CC"/>
                                      </a:solidFill>
                                      <a:latin typeface="Cambria Math"/>
                                    </a:rPr>
                                    <m:t>net</m:t>
                                  </m:r>
                                </m:e>
                                <m:sub>
                                  <m:r>
                                    <a:rPr lang="en-US" sz="1500" i="1">
                                      <a:solidFill>
                                        <a:srgbClr val="9900CC"/>
                                      </a:solidFill>
                                      <a:latin typeface="Cambria Math"/>
                                    </a:rPr>
                                    <m:t>𝑗</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𝑇</m:t>
                                  </m:r>
                                </m:e>
                                <m:sub>
                                  <m:r>
                                    <a:rPr lang="en-US" sz="1500" i="1">
                                      <a:latin typeface="Cambria Math"/>
                                    </a:rPr>
                                    <m:t>𝑗</m:t>
                                  </m:r>
                                </m:sub>
                              </m:sSub>
                              <m:r>
                                <a:rPr lang="en-US" sz="1500" i="1">
                                  <a:latin typeface="Cambria Math"/>
                                </a:rPr>
                                <m:t>)}</m:t>
                              </m:r>
                            </m:e>
                          </m:func>
                        </m:den>
                      </m:f>
                    </m:oMath>
                  </m:oMathPara>
                </a14:m>
                <a:endParaRPr lang="en-US" sz="1500" i="1" dirty="0">
                  <a:latin typeface="Cambria Math"/>
                </a:endParaRPr>
              </a:p>
            </p:txBody>
          </p:sp>
        </mc:Choice>
        <mc:Fallback xmlns="">
          <p:sp>
            <p:nvSpPr>
              <p:cNvPr id="66" name="Rectangle 65"/>
              <p:cNvSpPr>
                <a:spLocks noRot="1" noChangeAspect="1" noMove="1" noResize="1" noEditPoints="1" noAdjustHandles="1" noChangeArrowheads="1" noChangeShapeType="1" noTextEdit="1"/>
              </p:cNvSpPr>
              <p:nvPr/>
            </p:nvSpPr>
            <p:spPr>
              <a:xfrm>
                <a:off x="3789252" y="3714750"/>
                <a:ext cx="2211498" cy="1279068"/>
              </a:xfrm>
              <a:prstGeom prst="rect">
                <a:avLst/>
              </a:prstGeom>
              <a:blipFill>
                <a:blip r:embed="rId9"/>
                <a:stretch>
                  <a:fillRect b="-467"/>
                </a:stretch>
              </a:blipFill>
            </p:spPr>
            <p:txBody>
              <a:bodyPr/>
              <a:lstStyle/>
              <a:p>
                <a:r>
                  <a:rPr lang="en-US">
                    <a:noFill/>
                  </a:rPr>
                  <a:t> </a:t>
                </a:r>
              </a:p>
            </p:txBody>
          </p:sp>
        </mc:Fallback>
      </mc:AlternateContent>
      <p:cxnSp>
        <p:nvCxnSpPr>
          <p:cNvPr id="68" name="Straight Arrow Connector 67"/>
          <p:cNvCxnSpPr>
            <a:cxnSpLocks/>
          </p:cNvCxnSpPr>
          <p:nvPr/>
        </p:nvCxnSpPr>
        <p:spPr>
          <a:xfrm flipV="1">
            <a:off x="2572734" y="3011115"/>
            <a:ext cx="794796" cy="703636"/>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4" idx="0"/>
          </p:cNvCxnSpPr>
          <p:nvPr/>
        </p:nvCxnSpPr>
        <p:spPr>
          <a:xfrm flipV="1">
            <a:off x="2543175" y="3477232"/>
            <a:ext cx="794385" cy="237518"/>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4279582" y="3175074"/>
            <a:ext cx="82868" cy="539676"/>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56" idx="2"/>
          </p:cNvCxnSpPr>
          <p:nvPr/>
        </p:nvCxnSpPr>
        <p:spPr>
          <a:xfrm flipV="1">
            <a:off x="4362450" y="3493771"/>
            <a:ext cx="622935" cy="220979"/>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65" idx="0"/>
            <a:endCxn id="54" idx="2"/>
          </p:cNvCxnSpPr>
          <p:nvPr/>
        </p:nvCxnSpPr>
        <p:spPr>
          <a:xfrm flipH="1" flipV="1">
            <a:off x="5779770" y="3486541"/>
            <a:ext cx="328590" cy="472879"/>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53" idx="2"/>
          </p:cNvCxnSpPr>
          <p:nvPr/>
        </p:nvCxnSpPr>
        <p:spPr>
          <a:xfrm flipH="1" flipV="1">
            <a:off x="5159715" y="3160969"/>
            <a:ext cx="1014390" cy="789611"/>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6447905" y="1516003"/>
                <a:ext cx="697435" cy="300082"/>
              </a:xfrm>
              <a:prstGeom prst="rect">
                <a:avLst/>
              </a:prstGeom>
            </p:spPr>
            <p:txBody>
              <a:bodyPr wrap="none">
                <a:spAutoFit/>
              </a:bodyPr>
              <a:lstStyle/>
              <a:p>
                <a14:m>
                  <m:oMath xmlns:m="http://schemas.openxmlformats.org/officeDocument/2006/math">
                    <m:sSub>
                      <m:sSubPr>
                        <m:ctrlPr>
                          <a:rPr lang="en-US" sz="1350" i="1">
                            <a:solidFill>
                              <a:srgbClr val="0000FF"/>
                            </a:solidFill>
                            <a:latin typeface="Cambria Math" panose="02040503050406030204" pitchFamily="18" charset="0"/>
                          </a:rPr>
                        </m:ctrlPr>
                      </m:sSubPr>
                      <m:e>
                        <m:r>
                          <a:rPr lang="en-US" sz="1350" i="1">
                            <a:solidFill>
                              <a:srgbClr val="0000FF"/>
                            </a:solidFill>
                            <a:latin typeface="Cambria Math"/>
                          </a:rPr>
                          <m:t>𝑜</m:t>
                        </m:r>
                      </m:e>
                      <m:sub>
                        <m:r>
                          <a:rPr lang="en-US" sz="1350" i="1">
                            <a:solidFill>
                              <a:srgbClr val="0000FF"/>
                            </a:solidFill>
                            <a:latin typeface="Cambria Math"/>
                          </a:rPr>
                          <m:t>1</m:t>
                        </m:r>
                      </m:sub>
                    </m:sSub>
                  </m:oMath>
                </a14:m>
                <a:r>
                  <a:rPr lang="en-US" sz="1350" dirty="0">
                    <a:solidFill>
                      <a:srgbClr val="0000FF"/>
                    </a:solidFill>
                  </a:rPr>
                  <a:t>…</a:t>
                </a:r>
                <a14:m>
                  <m:oMath xmlns:m="http://schemas.openxmlformats.org/officeDocument/2006/math">
                    <m:sSub>
                      <m:sSubPr>
                        <m:ctrlPr>
                          <a:rPr lang="en-US" sz="1350" i="1">
                            <a:solidFill>
                              <a:srgbClr val="0000FF"/>
                            </a:solidFill>
                            <a:latin typeface="Cambria Math" panose="02040503050406030204" pitchFamily="18" charset="0"/>
                          </a:rPr>
                        </m:ctrlPr>
                      </m:sSubPr>
                      <m:e>
                        <m:r>
                          <a:rPr lang="en-US" sz="1350" i="1">
                            <a:solidFill>
                              <a:srgbClr val="0000FF"/>
                            </a:solidFill>
                            <a:latin typeface="Cambria Math"/>
                          </a:rPr>
                          <m:t>𝑜</m:t>
                        </m:r>
                      </m:e>
                      <m:sub>
                        <m:r>
                          <a:rPr lang="en-US" sz="1350" i="1">
                            <a:solidFill>
                              <a:srgbClr val="0000FF"/>
                            </a:solidFill>
                            <a:latin typeface="Cambria Math"/>
                          </a:rPr>
                          <m:t>𝑘</m:t>
                        </m:r>
                      </m:sub>
                    </m:sSub>
                  </m:oMath>
                </a14:m>
                <a:endParaRPr lang="en-US" sz="1350" dirty="0"/>
              </a:p>
            </p:txBody>
          </p:sp>
        </mc:Choice>
        <mc:Fallback xmlns="">
          <p:sp>
            <p:nvSpPr>
              <p:cNvPr id="4" name="Rectangle 3"/>
              <p:cNvSpPr>
                <a:spLocks noRot="1" noChangeAspect="1" noMove="1" noResize="1" noEditPoints="1" noAdjustHandles="1" noChangeArrowheads="1" noChangeShapeType="1" noTextEdit="1"/>
              </p:cNvSpPr>
              <p:nvPr/>
            </p:nvSpPr>
            <p:spPr>
              <a:xfrm>
                <a:off x="6447905" y="1516003"/>
                <a:ext cx="697435" cy="300082"/>
              </a:xfrm>
              <a:prstGeom prst="rect">
                <a:avLst/>
              </a:prstGeom>
              <a:blipFill>
                <a:blip r:embed="rId10"/>
                <a:stretch>
                  <a:fillRect t="-6122" b="-18367"/>
                </a:stretch>
              </a:blipFill>
            </p:spPr>
            <p:txBody>
              <a:bodyPr/>
              <a:lstStyle/>
              <a:p>
                <a:r>
                  <a:rPr lang="en-US">
                    <a:noFill/>
                  </a:rPr>
                  <a:t> </a:t>
                </a:r>
              </a:p>
            </p:txBody>
          </p:sp>
        </mc:Fallback>
      </mc:AlternateContent>
    </p:spTree>
    <p:extLst>
      <p:ext uri="{BB962C8B-B14F-4D97-AF65-F5344CB8AC3E}">
        <p14:creationId xmlns:p14="http://schemas.microsoft.com/office/powerpoint/2010/main" val="80759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50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7"/>
                                        </p:tgtEl>
                                      </p:cBhvr>
                                    </p:animEffect>
                                    <p:set>
                                      <p:cBhvr>
                                        <p:cTn id="36" dur="1" fill="hold">
                                          <p:stCondLst>
                                            <p:cond delay="499"/>
                                          </p:stCondLst>
                                        </p:cTn>
                                        <p:tgtEl>
                                          <p:spTgt spid="5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58"/>
                                        </p:tgtEl>
                                      </p:cBhvr>
                                    </p:animEffect>
                                    <p:set>
                                      <p:cBhvr>
                                        <p:cTn id="39" dur="1" fill="hold">
                                          <p:stCondLst>
                                            <p:cond delay="499"/>
                                          </p:stCondLst>
                                        </p:cTn>
                                        <p:tgtEl>
                                          <p:spTgt spid="5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1"/>
                                        </p:tgtEl>
                                      </p:cBhvr>
                                    </p:animEffect>
                                    <p:set>
                                      <p:cBhvr>
                                        <p:cTn id="42" dur="1" fill="hold">
                                          <p:stCondLst>
                                            <p:cond delay="499"/>
                                          </p:stCondLst>
                                        </p:cTn>
                                        <p:tgtEl>
                                          <p:spTgt spid="7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4"/>
                                        </p:tgtEl>
                                      </p:cBhvr>
                                    </p:animEffect>
                                    <p:set>
                                      <p:cBhvr>
                                        <p:cTn id="48" dur="1" fill="hold">
                                          <p:stCondLst>
                                            <p:cond delay="499"/>
                                          </p:stCondLst>
                                        </p:cTn>
                                        <p:tgtEl>
                                          <p:spTgt spid="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0" presetClass="entr" presetSubtype="0"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fade">
                                      <p:cBhvr>
                                        <p:cTn id="64" dur="500"/>
                                        <p:tgtEl>
                                          <p:spTgt spid="78"/>
                                        </p:tgtEl>
                                      </p:cBhvr>
                                    </p:animEffect>
                                  </p:childTnLst>
                                </p:cTn>
                              </p:par>
                              <p:par>
                                <p:cTn id="65" presetID="10"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fade">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56"/>
                                        </p:tgtEl>
                                      </p:cBhvr>
                                    </p:animEffect>
                                    <p:set>
                                      <p:cBhvr>
                                        <p:cTn id="72" dur="1" fill="hold">
                                          <p:stCondLst>
                                            <p:cond delay="499"/>
                                          </p:stCondLst>
                                        </p:cTn>
                                        <p:tgtEl>
                                          <p:spTgt spid="56"/>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5"/>
                                        </p:tgtEl>
                                      </p:cBhvr>
                                    </p:animEffect>
                                    <p:set>
                                      <p:cBhvr>
                                        <p:cTn id="75" dur="1" fill="hold">
                                          <p:stCondLst>
                                            <p:cond delay="499"/>
                                          </p:stCondLst>
                                        </p:cTn>
                                        <p:tgtEl>
                                          <p:spTgt spid="5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66"/>
                                        </p:tgtEl>
                                      </p:cBhvr>
                                    </p:animEffect>
                                    <p:set>
                                      <p:cBhvr>
                                        <p:cTn id="78" dur="1" fill="hold">
                                          <p:stCondLst>
                                            <p:cond delay="499"/>
                                          </p:stCondLst>
                                        </p:cTn>
                                        <p:tgtEl>
                                          <p:spTgt spid="6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78"/>
                                        </p:tgtEl>
                                      </p:cBhvr>
                                    </p:animEffect>
                                    <p:set>
                                      <p:cBhvr>
                                        <p:cTn id="81" dur="1" fill="hold">
                                          <p:stCondLst>
                                            <p:cond delay="499"/>
                                          </p:stCondLst>
                                        </p:cTn>
                                        <p:tgtEl>
                                          <p:spTgt spid="7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74"/>
                                        </p:tgtEl>
                                      </p:cBhvr>
                                    </p:animEffect>
                                    <p:set>
                                      <p:cBhvr>
                                        <p:cTn id="84" dur="1" fill="hold">
                                          <p:stCondLst>
                                            <p:cond delay="499"/>
                                          </p:stCondLst>
                                        </p:cTn>
                                        <p:tgtEl>
                                          <p:spTgt spid="7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500"/>
                                        <p:tgtEl>
                                          <p:spTgt spid="5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fade">
                                      <p:cBhvr>
                                        <p:cTn id="92" dur="500"/>
                                        <p:tgtEl>
                                          <p:spTgt spid="5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87"/>
                                        </p:tgtEl>
                                        <p:attrNameLst>
                                          <p:attrName>style.visibility</p:attrName>
                                        </p:attrNameLst>
                                      </p:cBhvr>
                                      <p:to>
                                        <p:strVal val="visible"/>
                                      </p:to>
                                    </p:set>
                                    <p:animEffect transition="in" filter="fade">
                                      <p:cBhvr>
                                        <p:cTn id="97" dur="500"/>
                                        <p:tgtEl>
                                          <p:spTgt spid="87"/>
                                        </p:tgtEl>
                                      </p:cBhvr>
                                    </p:animEffect>
                                  </p:childTnLst>
                                </p:cTn>
                              </p:par>
                              <p:par>
                                <p:cTn id="98" presetID="10" presetClass="entr" presetSubtype="0"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Effect transition="in" filter="fade">
                                      <p:cBhvr>
                                        <p:cTn id="10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3" grpId="0"/>
      <p:bldP spid="53" grpId="0" animBg="1"/>
      <p:bldP spid="54" grpId="0" animBg="1"/>
      <p:bldP spid="55" grpId="0" animBg="1"/>
      <p:bldP spid="55" grpId="1" animBg="1"/>
      <p:bldP spid="56" grpId="0" animBg="1"/>
      <p:bldP spid="56" grpId="1" animBg="1"/>
      <p:bldP spid="57" grpId="0" animBg="1"/>
      <p:bldP spid="57" grpId="1" animBg="1"/>
      <p:bldP spid="58" grpId="0" animBg="1"/>
      <p:bldP spid="58" grpId="1" animBg="1"/>
      <p:bldP spid="64" grpId="0" animBg="1"/>
      <p:bldP spid="64" grpId="1" animBg="1"/>
      <p:bldP spid="65" grpId="0" animBg="1"/>
      <p:bldP spid="66" grpId="0" animBg="1"/>
      <p:bldP spid="6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36</a:t>
            </a:fld>
            <a:endParaRPr lang="en-US" dirty="0"/>
          </a:p>
        </p:txBody>
      </p:sp>
      <p:sp>
        <p:nvSpPr>
          <p:cNvPr id="2" name="Title 1"/>
          <p:cNvSpPr>
            <a:spLocks noGrp="1"/>
          </p:cNvSpPr>
          <p:nvPr>
            <p:ph type="title"/>
          </p:nvPr>
        </p:nvSpPr>
        <p:spPr/>
        <p:txBody>
          <a:bodyPr/>
          <a:lstStyle/>
          <a:p>
            <a:r>
              <a:rPr lang="en-US" dirty="0"/>
              <a:t>Derivation of Learning Rule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ln>
                <a:solidFill>
                  <a:schemeClr val="bg1"/>
                </a:solidFill>
              </a:ln>
            </p:spPr>
            <p:txBody>
              <a:bodyPr>
                <a:normAutofit/>
              </a:bodyPr>
              <a:lstStyle/>
              <a:p>
                <a:r>
                  <a:rPr lang="en-US" dirty="0"/>
                  <a:t>Weights of output units:</a:t>
                </a:r>
              </a:p>
              <a:p>
                <a:pPr lvl="1"/>
                <a14:m>
                  <m:oMath xmlns:m="http://schemas.openxmlformats.org/officeDocument/2006/math">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𝑤</m:t>
                        </m:r>
                      </m:e>
                      <m:sub>
                        <m:r>
                          <a:rPr lang="en-US" i="1">
                            <a:solidFill>
                              <a:schemeClr val="dk1"/>
                            </a:solidFill>
                            <a:latin typeface="Cambria Math"/>
                          </a:rPr>
                          <m:t>𝑖𝑗</m:t>
                        </m:r>
                      </m:sub>
                    </m:sSub>
                  </m:oMath>
                </a14:m>
                <a:r>
                  <a:rPr lang="en-US" dirty="0"/>
                  <a:t> is changed by:</a:t>
                </a:r>
              </a:p>
              <a:p>
                <a:pPr marL="0" indent="0">
                  <a:buNone/>
                </a:pPr>
                <a:r>
                  <a:rPr lang="en-US" dirty="0"/>
                  <a:t> </a:t>
                </a:r>
              </a:p>
              <a:p>
                <a:pPr marL="0" indent="0">
                  <a:buNone/>
                </a:pPr>
                <a:endParaRPr lang="en-US" dirty="0"/>
              </a:p>
              <a:p>
                <a:pPr marL="0" indent="0">
                  <a:buNone/>
                </a:pPr>
                <a:endParaRPr lang="en-US" dirty="0"/>
              </a:p>
              <a:p>
                <a:pPr marL="0" indent="0">
                  <a:buNone/>
                </a:pPr>
                <a:r>
                  <a:rPr lang="en-US" dirty="0"/>
                  <a:t>Where we defined:  </a:t>
                </a:r>
              </a:p>
              <a:p>
                <a:pPr marL="0" indent="0">
                  <a:buNone/>
                </a:pPr>
                <a:r>
                  <a:rPr lang="en-US" dirty="0">
                    <a:solidFill>
                      <a:srgbClr val="FF0000"/>
                    </a:solidFill>
                  </a:rPr>
                  <a:t>	</a:t>
                </a:r>
                <a14:m>
                  <m:oMath xmlns:m="http://schemas.openxmlformats.org/officeDocument/2006/math">
                    <m:sSub>
                      <m:sSubPr>
                        <m:ctrlPr>
                          <a:rPr lang="en-US" i="1" smtClean="0">
                            <a:solidFill>
                              <a:srgbClr val="FF6600"/>
                            </a:solidFill>
                            <a:latin typeface="Cambria Math" panose="02040503050406030204" pitchFamily="18" charset="0"/>
                          </a:rPr>
                        </m:ctrlPr>
                      </m:sSubPr>
                      <m:e>
                        <m:r>
                          <a:rPr lang="en-US" i="1">
                            <a:solidFill>
                              <a:srgbClr val="FF6600"/>
                            </a:solidFill>
                            <a:latin typeface="Cambria Math"/>
                          </a:rPr>
                          <m:t>𝛿</m:t>
                        </m:r>
                      </m:e>
                      <m:sub>
                        <m:r>
                          <a:rPr lang="en-US" i="1">
                            <a:solidFill>
                              <a:srgbClr val="FF6600"/>
                            </a:solidFill>
                            <a:latin typeface="Cambria Math"/>
                          </a:rPr>
                          <m:t>𝑗</m:t>
                        </m:r>
                      </m:sub>
                    </m:sSub>
                    <m:r>
                      <a:rPr lang="en-US" b="0" i="1" smtClean="0">
                        <a:solidFill>
                          <a:srgbClr val="FF6600"/>
                        </a:solidFill>
                        <a:latin typeface="Cambria Math"/>
                      </a:rPr>
                      <m:t>=</m:t>
                    </m:r>
                    <m:f>
                      <m:fPr>
                        <m:ctrlPr>
                          <a:rPr lang="en-US" i="1">
                            <a:latin typeface="Cambria Math" panose="02040503050406030204" pitchFamily="18" charset="0"/>
                          </a:rPr>
                        </m:ctrlPr>
                      </m:fPr>
                      <m:num>
                        <m:r>
                          <a:rPr lang="en-US" i="1">
                            <a:latin typeface="Cambria Math"/>
                          </a:rPr>
                          <m:t>𝜕</m:t>
                        </m:r>
                        <m:sSub>
                          <m:sSubPr>
                            <m:ctrlPr>
                              <a:rPr lang="en-US" i="1">
                                <a:solidFill>
                                  <a:srgbClr val="008A1B"/>
                                </a:solidFill>
                                <a:latin typeface="Cambria Math" panose="02040503050406030204" pitchFamily="18" charset="0"/>
                              </a:rPr>
                            </m:ctrlPr>
                          </m:sSubPr>
                          <m:e>
                            <m:r>
                              <a:rPr lang="en-US" i="1">
                                <a:solidFill>
                                  <a:srgbClr val="008A1B"/>
                                </a:solidFill>
                                <a:latin typeface="Cambria Math" charset="0"/>
                              </a:rPr>
                              <m:t>𝐸</m:t>
                            </m:r>
                          </m:e>
                          <m:sub>
                            <m:r>
                              <a:rPr lang="en-US" i="1">
                                <a:solidFill>
                                  <a:srgbClr val="008A1B"/>
                                </a:solidFill>
                                <a:latin typeface="Cambria Math" charset="0"/>
                              </a:rPr>
                              <m:t>𝑑</m:t>
                            </m:r>
                          </m:sub>
                        </m:sSub>
                      </m:num>
                      <m:den>
                        <m:r>
                          <a:rPr lang="en-US" i="1">
                            <a:latin typeface="Cambria Math"/>
                          </a:rPr>
                          <m:t>𝜕</m:t>
                        </m:r>
                        <m:sSub>
                          <m:sSubPr>
                            <m:ctrlPr>
                              <a:rPr lang="en-US" i="1">
                                <a:solidFill>
                                  <a:srgbClr val="9900CC"/>
                                </a:solidFill>
                                <a:latin typeface="Cambria Math" panose="02040503050406030204" pitchFamily="18" charset="0"/>
                              </a:rPr>
                            </m:ctrlPr>
                          </m:sSubPr>
                          <m:e>
                            <m:r>
                              <m:rPr>
                                <m:sty m:val="p"/>
                              </m:rPr>
                              <a:rPr lang="en-US">
                                <a:solidFill>
                                  <a:srgbClr val="9900CC"/>
                                </a:solidFill>
                                <a:latin typeface="Cambria Math"/>
                              </a:rPr>
                              <m:t>net</m:t>
                            </m:r>
                          </m:e>
                          <m:sub>
                            <m:r>
                              <a:rPr lang="en-US" i="1">
                                <a:solidFill>
                                  <a:srgbClr val="9900CC"/>
                                </a:solidFill>
                                <a:latin typeface="Cambria Math"/>
                              </a:rPr>
                              <m:t>𝑗</m:t>
                            </m:r>
                          </m:sub>
                        </m:sSub>
                      </m:den>
                    </m:f>
                    <m:r>
                      <a:rPr lang="en-US" b="0" i="1" smtClean="0">
                        <a:solidFill>
                          <a:schemeClr val="tx1"/>
                        </a:solidFill>
                        <a:latin typeface="Cambria Math" charset="0"/>
                      </a:rPr>
                      <m:t>=</m:t>
                    </m:r>
                    <m:d>
                      <m:dPr>
                        <m:ctrlPr>
                          <a:rPr lang="en-US" i="1">
                            <a:solidFill>
                              <a:schemeClr val="dk1"/>
                            </a:solidFill>
                            <a:latin typeface="Cambria Math" panose="02040503050406030204" pitchFamily="18" charset="0"/>
                          </a:rPr>
                        </m:ctrlPr>
                      </m:dPr>
                      <m:e>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𝑡</m:t>
                            </m:r>
                          </m:e>
                          <m:sub>
                            <m:r>
                              <a:rPr lang="en-US" i="1">
                                <a:solidFill>
                                  <a:schemeClr val="dk1"/>
                                </a:solidFill>
                                <a:latin typeface="Cambria Math"/>
                              </a:rPr>
                              <m:t>𝑗</m:t>
                            </m:r>
                          </m:sub>
                        </m:sSub>
                        <m:r>
                          <a:rPr lang="en-US" i="1">
                            <a:solidFill>
                              <a:schemeClr val="dk1"/>
                            </a:solidFill>
                            <a:latin typeface="Cambria Math"/>
                          </a:rPr>
                          <m:t>−</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e>
                    </m:d>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d>
                      <m:dPr>
                        <m:ctrlPr>
                          <a:rPr lang="en-US" i="1">
                            <a:solidFill>
                              <a:schemeClr val="dk1"/>
                            </a:solidFill>
                            <a:latin typeface="Cambria Math" panose="02040503050406030204" pitchFamily="18" charset="0"/>
                          </a:rPr>
                        </m:ctrlPr>
                      </m:dPr>
                      <m:e>
                        <m:r>
                          <a:rPr lang="en-US" i="1">
                            <a:solidFill>
                              <a:schemeClr val="dk1"/>
                            </a:solidFill>
                            <a:latin typeface="Cambria Math"/>
                          </a:rPr>
                          <m:t>1−</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e>
                    </m:d>
                  </m:oMath>
                </a14:m>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09" t="-1153"/>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p:cNvSpPr/>
              <p:nvPr/>
            </p:nvSpPr>
            <p:spPr>
              <a:xfrm>
                <a:off x="2514600" y="1828801"/>
                <a:ext cx="3388939" cy="71070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sty m:val="p"/>
                        </m:rPr>
                        <a:rPr lang="en-US">
                          <a:solidFill>
                            <a:schemeClr val="dk1"/>
                          </a:solidFill>
                          <a:latin typeface="Cambria Math"/>
                        </a:rPr>
                        <m:t>Δ</m:t>
                      </m:r>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r>
                        <a:rPr lang="en-US" i="1">
                          <a:solidFill>
                            <a:schemeClr val="dk1"/>
                          </a:solidFill>
                          <a:latin typeface="Cambria Math"/>
                        </a:rPr>
                        <m:t>=</m:t>
                      </m:r>
                      <m:r>
                        <a:rPr lang="en-US" i="1">
                          <a:solidFill>
                            <a:schemeClr val="dk1"/>
                          </a:solidFill>
                          <a:latin typeface="Cambria Math"/>
                        </a:rPr>
                        <m:t>𝑅</m:t>
                      </m:r>
                      <m:d>
                        <m:dPr>
                          <m:ctrlPr>
                            <a:rPr lang="en-US" i="1">
                              <a:solidFill>
                                <a:schemeClr val="dk1"/>
                              </a:solidFill>
                              <a:latin typeface="Cambria Math" panose="02040503050406030204" pitchFamily="18" charset="0"/>
                            </a:rPr>
                          </m:ctrlPr>
                        </m:dPr>
                        <m:e>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𝑡</m:t>
                              </m:r>
                            </m:e>
                            <m:sub>
                              <m:r>
                                <a:rPr lang="en-US" i="1">
                                  <a:solidFill>
                                    <a:schemeClr val="dk1"/>
                                  </a:solidFill>
                                  <a:latin typeface="Cambria Math"/>
                                </a:rPr>
                                <m:t>𝑗</m:t>
                              </m:r>
                            </m:sub>
                          </m:sSub>
                          <m:r>
                            <a:rPr lang="en-US" i="1">
                              <a:solidFill>
                                <a:schemeClr val="dk1"/>
                              </a:solidFill>
                              <a:latin typeface="Cambria Math"/>
                            </a:rPr>
                            <m:t>−</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e>
                      </m:d>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d>
                        <m:dPr>
                          <m:ctrlPr>
                            <a:rPr lang="en-US" i="1">
                              <a:solidFill>
                                <a:schemeClr val="dk1"/>
                              </a:solidFill>
                              <a:latin typeface="Cambria Math" panose="02040503050406030204" pitchFamily="18" charset="0"/>
                            </a:rPr>
                          </m:ctrlPr>
                        </m:dPr>
                        <m:e>
                          <m:r>
                            <a:rPr lang="en-US" i="1">
                              <a:solidFill>
                                <a:schemeClr val="dk1"/>
                              </a:solidFill>
                              <a:latin typeface="Cambria Math"/>
                            </a:rPr>
                            <m:t>1−</m:t>
                          </m:r>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e>
                      </m:d>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𝑥</m:t>
                          </m:r>
                        </m:e>
                        <m:sub>
                          <m:r>
                            <a:rPr lang="en-US" i="1">
                              <a:solidFill>
                                <a:schemeClr val="dk1"/>
                              </a:solidFill>
                              <a:latin typeface="Cambria Math"/>
                            </a:rPr>
                            <m:t>𝑖</m:t>
                          </m:r>
                        </m:sub>
                      </m:sSub>
                    </m:oMath>
                  </m:oMathPara>
                </a14:m>
                <a:endParaRPr lang="en-US" i="1" dirty="0">
                  <a:solidFill>
                    <a:schemeClr val="dk1"/>
                  </a:solidFill>
                  <a:latin typeface="Cambria Math" charset="0"/>
                </a:endParaRPr>
              </a:p>
              <a:p>
                <a:r>
                  <a:rPr lang="en-US" dirty="0">
                    <a:solidFill>
                      <a:schemeClr val="dk1"/>
                    </a:solidFill>
                  </a:rPr>
                  <a:t>        </a:t>
                </a:r>
                <a14:m>
                  <m:oMath xmlns:m="http://schemas.openxmlformats.org/officeDocument/2006/math">
                    <m:r>
                      <a:rPr lang="en-US">
                        <a:solidFill>
                          <a:schemeClr val="dk1"/>
                        </a:solidFill>
                        <a:latin typeface="Cambria Math"/>
                      </a:rPr>
                      <m:t>=</m:t>
                    </m:r>
                    <m:r>
                      <a:rPr lang="en-US" i="1">
                        <a:solidFill>
                          <a:schemeClr val="dk1"/>
                        </a:solidFill>
                        <a:latin typeface="Cambria Math"/>
                      </a:rPr>
                      <m:t>𝑅</m:t>
                    </m:r>
                    <m:sSub>
                      <m:sSubPr>
                        <m:ctrlPr>
                          <a:rPr lang="en-US" i="1">
                            <a:solidFill>
                              <a:srgbClr val="FF6600"/>
                            </a:solidFill>
                            <a:latin typeface="Cambria Math" panose="02040503050406030204" pitchFamily="18" charset="0"/>
                          </a:rPr>
                        </m:ctrlPr>
                      </m:sSubPr>
                      <m:e>
                        <m:r>
                          <a:rPr lang="en-US" i="1">
                            <a:solidFill>
                              <a:srgbClr val="FF6600"/>
                            </a:solidFill>
                            <a:latin typeface="Cambria Math"/>
                          </a:rPr>
                          <m:t>𝛿</m:t>
                        </m:r>
                      </m:e>
                      <m:sub>
                        <m:r>
                          <a:rPr lang="en-US" i="1">
                            <a:solidFill>
                              <a:srgbClr val="FF6600"/>
                            </a:solidFill>
                            <a:latin typeface="Cambria Math"/>
                          </a:rPr>
                          <m:t>𝑗</m:t>
                        </m:r>
                      </m:sub>
                    </m:sSub>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𝑥</m:t>
                        </m:r>
                      </m:e>
                      <m:sub>
                        <m:r>
                          <a:rPr lang="en-US" i="1">
                            <a:solidFill>
                              <a:schemeClr val="dk1"/>
                            </a:solidFill>
                            <a:latin typeface="Cambria Math"/>
                          </a:rPr>
                          <m:t>𝑖</m:t>
                        </m:r>
                      </m:sub>
                    </m:sSub>
                  </m:oMath>
                </a14:m>
                <a:endParaRPr lang="en-US" dirty="0">
                  <a:solidFill>
                    <a:schemeClr val="dk1"/>
                  </a:solidFill>
                </a:endParaRPr>
              </a:p>
            </p:txBody>
          </p:sp>
        </mc:Choice>
        <mc:Fallback xmlns="">
          <p:sp>
            <p:nvSpPr>
              <p:cNvPr id="50" name="Rectangle 49"/>
              <p:cNvSpPr>
                <a:spLocks noRot="1" noChangeAspect="1" noMove="1" noResize="1" noEditPoints="1" noAdjustHandles="1" noChangeArrowheads="1" noChangeShapeType="1" noTextEdit="1"/>
              </p:cNvSpPr>
              <p:nvPr/>
            </p:nvSpPr>
            <p:spPr>
              <a:xfrm>
                <a:off x="2514600" y="1828801"/>
                <a:ext cx="3388939" cy="710707"/>
              </a:xfrm>
              <a:prstGeom prst="rect">
                <a:avLst/>
              </a:prstGeom>
              <a:blipFill>
                <a:blip r:embed="rId3"/>
                <a:stretch>
                  <a:fillRect b="-3419"/>
                </a:stretch>
              </a:blipFill>
            </p:spPr>
            <p:txBody>
              <a:bodyPr/>
              <a:lstStyle/>
              <a:p>
                <a:r>
                  <a:rPr lang="en-US">
                    <a:noFill/>
                  </a:rPr>
                  <a:t> </a:t>
                </a:r>
              </a:p>
            </p:txBody>
          </p:sp>
        </mc:Fallback>
      </mc:AlternateContent>
      <p:grpSp>
        <p:nvGrpSpPr>
          <p:cNvPr id="55" name="Group 54"/>
          <p:cNvGrpSpPr/>
          <p:nvPr/>
        </p:nvGrpSpPr>
        <p:grpSpPr>
          <a:xfrm>
            <a:off x="5943600" y="1200150"/>
            <a:ext cx="1904156" cy="2057400"/>
            <a:chOff x="6400800" y="1600200"/>
            <a:chExt cx="2538874" cy="2743200"/>
          </a:xfrm>
        </p:grpSpPr>
        <p:grpSp>
          <p:nvGrpSpPr>
            <p:cNvPr id="6" name="Group 5"/>
            <p:cNvGrpSpPr/>
            <p:nvPr/>
          </p:nvGrpSpPr>
          <p:grpSpPr>
            <a:xfrm>
              <a:off x="6400800" y="1981201"/>
              <a:ext cx="2538874" cy="2362199"/>
              <a:chOff x="6477000" y="2590800"/>
              <a:chExt cx="2538874" cy="2362199"/>
            </a:xfrm>
          </p:grpSpPr>
          <p:grpSp>
            <p:nvGrpSpPr>
              <p:cNvPr id="7" name="Group 51"/>
              <p:cNvGrpSpPr>
                <a:grpSpLocks/>
              </p:cNvGrpSpPr>
              <p:nvPr/>
            </p:nvGrpSpPr>
            <p:grpSpPr bwMode="auto">
              <a:xfrm>
                <a:off x="6477000" y="2704742"/>
                <a:ext cx="2430053" cy="2248257"/>
                <a:chOff x="1872" y="2496"/>
                <a:chExt cx="1392" cy="1368"/>
              </a:xfrm>
            </p:grpSpPr>
            <p:grpSp>
              <p:nvGrpSpPr>
                <p:cNvPr id="11" name="Group 26"/>
                <p:cNvGrpSpPr>
                  <a:grpSpLocks/>
                </p:cNvGrpSpPr>
                <p:nvPr/>
              </p:nvGrpSpPr>
              <p:grpSpPr bwMode="auto">
                <a:xfrm>
                  <a:off x="1872" y="3720"/>
                  <a:ext cx="1392" cy="144"/>
                  <a:chOff x="1872" y="3720"/>
                  <a:chExt cx="1392" cy="144"/>
                </a:xfrm>
              </p:grpSpPr>
              <p:sp>
                <p:nvSpPr>
                  <p:cNvPr id="41"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3"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2" name="Group 25"/>
                <p:cNvGrpSpPr>
                  <a:grpSpLocks/>
                </p:cNvGrpSpPr>
                <p:nvPr/>
              </p:nvGrpSpPr>
              <p:grpSpPr bwMode="auto">
                <a:xfrm>
                  <a:off x="2016" y="3108"/>
                  <a:ext cx="1056" cy="144"/>
                  <a:chOff x="2016" y="3168"/>
                  <a:chExt cx="1056" cy="144"/>
                </a:xfrm>
              </p:grpSpPr>
              <p:sp>
                <p:nvSpPr>
                  <p:cNvPr id="38"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3" name="Group 27"/>
                <p:cNvGrpSpPr>
                  <a:grpSpLocks/>
                </p:cNvGrpSpPr>
                <p:nvPr/>
              </p:nvGrpSpPr>
              <p:grpSpPr bwMode="auto">
                <a:xfrm>
                  <a:off x="2208" y="2496"/>
                  <a:ext cx="624" cy="144"/>
                  <a:chOff x="2208" y="2496"/>
                  <a:chExt cx="624" cy="144"/>
                </a:xfrm>
              </p:grpSpPr>
              <p:sp>
                <p:nvSpPr>
                  <p:cNvPr id="36"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4" name="AutoShape 28"/>
                <p:cNvCxnSpPr>
                  <a:cxnSpLocks noChangeShapeType="1"/>
                  <a:stCxn id="37" idx="4"/>
                  <a:endCxn id="39"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29"/>
                <p:cNvCxnSpPr>
                  <a:cxnSpLocks noChangeShapeType="1"/>
                  <a:stCxn id="37" idx="4"/>
                  <a:endCxn id="40"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30"/>
                <p:cNvCxnSpPr>
                  <a:cxnSpLocks noChangeShapeType="1"/>
                  <a:stCxn id="37" idx="4"/>
                  <a:endCxn id="38"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1"/>
                <p:cNvCxnSpPr>
                  <a:cxnSpLocks noChangeShapeType="1"/>
                  <a:stCxn id="36" idx="4"/>
                  <a:endCxn id="39"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2"/>
                <p:cNvCxnSpPr>
                  <a:cxnSpLocks noChangeShapeType="1"/>
                  <a:stCxn id="36" idx="4"/>
                  <a:endCxn id="40"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3"/>
                <p:cNvCxnSpPr>
                  <a:cxnSpLocks noChangeShapeType="1"/>
                  <a:stCxn id="36" idx="4"/>
                  <a:endCxn id="38"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4"/>
                <p:cNvCxnSpPr>
                  <a:cxnSpLocks noChangeShapeType="1"/>
                  <a:stCxn id="38" idx="4"/>
                  <a:endCxn id="41"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5"/>
                <p:cNvCxnSpPr>
                  <a:cxnSpLocks noChangeShapeType="1"/>
                  <a:stCxn id="38" idx="4"/>
                  <a:endCxn id="42"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6"/>
                <p:cNvCxnSpPr>
                  <a:cxnSpLocks noChangeShapeType="1"/>
                  <a:stCxn id="38" idx="4"/>
                  <a:endCxn id="45"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7"/>
                <p:cNvCxnSpPr>
                  <a:cxnSpLocks noChangeShapeType="1"/>
                  <a:stCxn id="38" idx="4"/>
                  <a:endCxn id="43"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8"/>
                <p:cNvCxnSpPr>
                  <a:cxnSpLocks noChangeShapeType="1"/>
                  <a:stCxn id="38" idx="4"/>
                  <a:endCxn id="44"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0"/>
                <p:cNvCxnSpPr>
                  <a:cxnSpLocks noChangeShapeType="1"/>
                  <a:endCxn id="45"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1"/>
                <p:cNvCxnSpPr>
                  <a:cxnSpLocks noChangeShapeType="1"/>
                  <a:stCxn id="40" idx="4"/>
                  <a:endCxn id="42"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2"/>
                <p:cNvCxnSpPr>
                  <a:cxnSpLocks noChangeShapeType="1"/>
                  <a:endCxn id="41"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4"/>
                <p:cNvCxnSpPr>
                  <a:cxnSpLocks noChangeShapeType="1"/>
                  <a:stCxn id="39" idx="4"/>
                  <a:endCxn id="44"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5"/>
                <p:cNvCxnSpPr>
                  <a:cxnSpLocks noChangeShapeType="1"/>
                  <a:stCxn id="39" idx="4"/>
                  <a:endCxn id="43"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6"/>
                <p:cNvCxnSpPr>
                  <a:cxnSpLocks noChangeShapeType="1"/>
                  <a:stCxn id="39" idx="4"/>
                  <a:endCxn id="45"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7"/>
                <p:cNvCxnSpPr>
                  <a:cxnSpLocks noChangeShapeType="1"/>
                  <a:stCxn id="39" idx="4"/>
                  <a:endCxn id="42"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8"/>
                <p:cNvCxnSpPr>
                  <a:cxnSpLocks noChangeShapeType="1"/>
                  <a:stCxn id="39" idx="4"/>
                  <a:endCxn id="41"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9"/>
                <p:cNvCxnSpPr>
                  <a:cxnSpLocks noChangeShapeType="1"/>
                  <a:stCxn id="40" idx="4"/>
                  <a:endCxn id="44"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8" name="TextBox 7"/>
                  <p:cNvSpPr txBox="1"/>
                  <p:nvPr/>
                </p:nvSpPr>
                <p:spPr>
                  <a:xfrm>
                    <a:off x="7196088" y="2590800"/>
                    <a:ext cx="1264792" cy="1277274"/>
                  </a:xfrm>
                  <a:prstGeom prst="rect">
                    <a:avLst/>
                  </a:prstGeom>
                  <a:noFill/>
                </p:spPr>
                <p:txBody>
                  <a:bodyPr wrap="none" rtlCol="0">
                    <a:spAutoFit/>
                  </a:bodyPr>
                  <a:lstStyle/>
                  <a:p>
                    <a:pPr algn="ctr"/>
                    <a14:m>
                      <m:oMath xmlns:m="http://schemas.openxmlformats.org/officeDocument/2006/math">
                        <m:r>
                          <a:rPr lang="en-US" sz="1875" i="1">
                            <a:latin typeface="Cambria Math"/>
                          </a:rPr>
                          <m:t>𝑗</m:t>
                        </m:r>
                      </m:oMath>
                    </a14:m>
                    <a:r>
                      <a:rPr lang="en-US" sz="1875" dirty="0"/>
                      <a:t>          </a:t>
                    </a:r>
                  </a:p>
                  <a:p>
                    <a:pPr algn="ctr"/>
                    <a:endParaRPr lang="en-US" sz="1875" i="1" dirty="0">
                      <a:latin typeface="Cambria Math"/>
                    </a:endParaRPr>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8" name="TextBox 7"/>
                  <p:cNvSpPr txBox="1">
                    <a:spLocks noRot="1" noChangeAspect="1" noMove="1" noResize="1" noEditPoints="1" noAdjustHandles="1" noChangeArrowheads="1" noChangeShapeType="1" noTextEdit="1"/>
                  </p:cNvSpPr>
                  <p:nvPr/>
                </p:nvSpPr>
                <p:spPr>
                  <a:xfrm>
                    <a:off x="7196088" y="2590800"/>
                    <a:ext cx="1264792" cy="1277274"/>
                  </a:xfrm>
                  <a:prstGeom prst="rect">
                    <a:avLst/>
                  </a:prstGeom>
                  <a:blipFill>
                    <a:blip r:embed="rId4"/>
                    <a:stretch>
                      <a:fillRect l="-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197701" y="2656137"/>
                    <a:ext cx="818173" cy="58862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100" i="1">
                                  <a:solidFill>
                                    <a:srgbClr val="FF0000"/>
                                  </a:solidFill>
                                  <a:latin typeface="Cambria Math" panose="02040503050406030204" pitchFamily="18" charset="0"/>
                                </a:rPr>
                              </m:ctrlPr>
                            </m:sSubPr>
                            <m:e>
                              <m:r>
                                <a:rPr lang="en-US" sz="2100" i="1">
                                  <a:solidFill>
                                    <a:srgbClr val="FF0000"/>
                                  </a:solidFill>
                                  <a:latin typeface="Cambria Math"/>
                                </a:rPr>
                                <m:t>𝑤</m:t>
                              </m:r>
                            </m:e>
                            <m:sub>
                              <m:r>
                                <a:rPr lang="en-US" sz="2100" i="1">
                                  <a:solidFill>
                                    <a:srgbClr val="FF0000"/>
                                  </a:solidFill>
                                  <a:latin typeface="Cambria Math"/>
                                </a:rPr>
                                <m:t>𝑖𝑗</m:t>
                              </m:r>
                            </m:sub>
                          </m:sSub>
                        </m:oMath>
                      </m:oMathPara>
                    </a14:m>
                    <a:endParaRPr lang="en-US" sz="2100" i="1" dirty="0">
                      <a:latin typeface="Cambria Math"/>
                    </a:endParaRPr>
                  </a:p>
                </p:txBody>
              </p:sp>
            </mc:Choice>
            <mc:Fallback xmlns="">
              <p:sp>
                <p:nvSpPr>
                  <p:cNvPr id="9" name="Rectangle 8"/>
                  <p:cNvSpPr>
                    <a:spLocks noRot="1" noChangeAspect="1" noMove="1" noResize="1" noEditPoints="1" noAdjustHandles="1" noChangeArrowheads="1" noChangeShapeType="1" noTextEdit="1"/>
                  </p:cNvSpPr>
                  <p:nvPr/>
                </p:nvSpPr>
                <p:spPr>
                  <a:xfrm>
                    <a:off x="8197701" y="2656137"/>
                    <a:ext cx="818173" cy="588624"/>
                  </a:xfrm>
                  <a:prstGeom prst="rect">
                    <a:avLst/>
                  </a:prstGeom>
                  <a:blipFill>
                    <a:blip r:embed="rId5"/>
                    <a:stretch>
                      <a:fillRect b="-9722"/>
                    </a:stretch>
                  </a:blipFill>
                </p:spPr>
                <p:txBody>
                  <a:bodyPr/>
                  <a:lstStyle/>
                  <a:p>
                    <a:r>
                      <a:rPr lang="en-US">
                        <a:noFill/>
                      </a:rPr>
                      <a:t> </a:t>
                    </a:r>
                  </a:p>
                </p:txBody>
              </p:sp>
            </mc:Fallback>
          </mc:AlternateContent>
          <p:cxnSp>
            <p:nvCxnSpPr>
              <p:cNvPr id="10" name="Straight Arrow Connector 9"/>
              <p:cNvCxnSpPr/>
              <p:nvPr/>
            </p:nvCxnSpPr>
            <p:spPr>
              <a:xfrm flipH="1">
                <a:off x="7403420" y="2971800"/>
                <a:ext cx="902380" cy="408713"/>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51" name="Line 57"/>
            <p:cNvSpPr>
              <a:spLocks noChangeShapeType="1"/>
            </p:cNvSpPr>
            <p:nvPr/>
          </p:nvSpPr>
          <p:spPr bwMode="auto">
            <a:xfrm>
              <a:off x="7086600" y="175260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2" name="Line 57"/>
            <p:cNvSpPr>
              <a:spLocks noChangeShapeType="1"/>
            </p:cNvSpPr>
            <p:nvPr/>
          </p:nvSpPr>
          <p:spPr bwMode="auto">
            <a:xfrm>
              <a:off x="7609840" y="276352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53" name="Rectangle 52"/>
                <p:cNvSpPr/>
                <p:nvPr/>
              </p:nvSpPr>
              <p:spPr>
                <a:xfrm>
                  <a:off x="6648557" y="1600200"/>
                  <a:ext cx="584349" cy="5221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𝑗</m:t>
                            </m:r>
                          </m:sub>
                        </m:sSub>
                      </m:oMath>
                    </m:oMathPara>
                  </a14:m>
                  <a:endParaRPr lang="en-US" dirty="0">
                    <a:solidFill>
                      <a:srgbClr val="0000FF"/>
                    </a:solidFill>
                  </a:endParaRPr>
                </a:p>
              </p:txBody>
            </p:sp>
          </mc:Choice>
          <mc:Fallback xmlns="">
            <p:sp>
              <p:nvSpPr>
                <p:cNvPr id="53" name="Rectangle 52"/>
                <p:cNvSpPr>
                  <a:spLocks noRot="1" noChangeAspect="1" noMove="1" noResize="1" noEditPoints="1" noAdjustHandles="1" noChangeArrowheads="1" noChangeShapeType="1" noTextEdit="1"/>
                </p:cNvSpPr>
                <p:nvPr/>
              </p:nvSpPr>
              <p:spPr>
                <a:xfrm>
                  <a:off x="6648557" y="1600200"/>
                  <a:ext cx="584349" cy="522195"/>
                </a:xfrm>
                <a:prstGeom prst="rect">
                  <a:avLst/>
                </a:prstGeom>
                <a:blipFill>
                  <a:blip r:embed="rId6"/>
                  <a:stretch>
                    <a:fillRect b="-78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53"/>
                <p:cNvSpPr/>
                <p:nvPr/>
              </p:nvSpPr>
              <p:spPr>
                <a:xfrm>
                  <a:off x="7122578" y="2748435"/>
                  <a:ext cx="592812"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𝑥</m:t>
                            </m:r>
                          </m:e>
                          <m:sub>
                            <m:r>
                              <a:rPr lang="en-US" i="1">
                                <a:latin typeface="Cambria Math"/>
                              </a:rPr>
                              <m:t>𝑖</m:t>
                            </m:r>
                          </m:sub>
                        </m:sSub>
                      </m:oMath>
                    </m:oMathPara>
                  </a14:m>
                  <a:endParaRPr lang="en-US" dirty="0"/>
                </a:p>
              </p:txBody>
            </p:sp>
          </mc:Choice>
          <mc:Fallback xmlns="">
            <p:sp>
              <p:nvSpPr>
                <p:cNvPr id="54" name="Rectangle 53"/>
                <p:cNvSpPr>
                  <a:spLocks noRot="1" noChangeAspect="1" noMove="1" noResize="1" noEditPoints="1" noAdjustHandles="1" noChangeArrowheads="1" noChangeShapeType="1" noTextEdit="1"/>
                </p:cNvSpPr>
                <p:nvPr/>
              </p:nvSpPr>
              <p:spPr>
                <a:xfrm>
                  <a:off x="7122578" y="2748435"/>
                  <a:ext cx="592812" cy="492443"/>
                </a:xfrm>
                <a:prstGeom prst="rect">
                  <a:avLst/>
                </a:prstGeom>
                <a:blipFill>
                  <a:blip r:embed="rId7"/>
                  <a:stretch>
                    <a:fillRect b="-1639"/>
                  </a:stretch>
                </a:blipFill>
              </p:spPr>
              <p:txBody>
                <a:bodyPr/>
                <a:lstStyle/>
                <a:p>
                  <a:r>
                    <a:rPr lang="en-US">
                      <a:noFill/>
                    </a:rPr>
                    <a:t> </a:t>
                  </a:r>
                </a:p>
              </p:txBody>
            </p:sp>
          </mc:Fallback>
        </mc:AlternateContent>
      </p:grpSp>
    </p:spTree>
    <p:extLst>
      <p:ext uri="{BB962C8B-B14F-4D97-AF65-F5344CB8AC3E}">
        <p14:creationId xmlns:p14="http://schemas.microsoft.com/office/powerpoint/2010/main" val="2242140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8" name="Rectangle 57"/>
              <p:cNvSpPr/>
              <p:nvPr/>
            </p:nvSpPr>
            <p:spPr>
              <a:xfrm>
                <a:off x="1832617" y="1910125"/>
                <a:ext cx="2600320" cy="65421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1650" i="1">
                              <a:latin typeface="Cambria Math" panose="02040503050406030204" pitchFamily="18" charset="0"/>
                            </a:rPr>
                          </m:ctrlPr>
                        </m:fPr>
                        <m:num>
                          <m:r>
                            <a:rPr lang="en-US" sz="1650" i="1">
                              <a:latin typeface="Cambria Math"/>
                            </a:rPr>
                            <m:t>𝜕</m:t>
                          </m:r>
                          <m:sSub>
                            <m:sSubPr>
                              <m:ctrlPr>
                                <a:rPr lang="en-US" sz="1650" i="1">
                                  <a:solidFill>
                                    <a:srgbClr val="008A1B"/>
                                  </a:solidFill>
                                  <a:latin typeface="Cambria Math" panose="02040503050406030204" pitchFamily="18" charset="0"/>
                                </a:rPr>
                              </m:ctrlPr>
                            </m:sSubPr>
                            <m:e>
                              <m:r>
                                <a:rPr lang="en-US" sz="1650" i="1">
                                  <a:solidFill>
                                    <a:srgbClr val="008A1B"/>
                                  </a:solidFill>
                                  <a:latin typeface="Cambria Math"/>
                                </a:rPr>
                                <m:t>𝐸</m:t>
                              </m:r>
                            </m:e>
                            <m:sub>
                              <m:r>
                                <a:rPr lang="en-US" sz="1650" i="1">
                                  <a:solidFill>
                                    <a:srgbClr val="008A1B"/>
                                  </a:solidFill>
                                  <a:latin typeface="Cambria Math"/>
                                </a:rPr>
                                <m:t>𝑑</m:t>
                              </m:r>
                            </m:sub>
                          </m:sSub>
                        </m:num>
                        <m:den>
                          <m:r>
                            <a:rPr lang="en-US" sz="1650" i="1">
                              <a:latin typeface="Cambria Math"/>
                            </a:rPr>
                            <m:t>𝜕</m:t>
                          </m:r>
                          <m:sSub>
                            <m:sSubPr>
                              <m:ctrlPr>
                                <a:rPr lang="en-US" sz="1650" i="1">
                                  <a:solidFill>
                                    <a:srgbClr val="FF0000"/>
                                  </a:solidFill>
                                  <a:latin typeface="Cambria Math" panose="02040503050406030204" pitchFamily="18" charset="0"/>
                                </a:rPr>
                              </m:ctrlPr>
                            </m:sSubPr>
                            <m:e>
                              <m:r>
                                <a:rPr lang="en-US" sz="1650" i="1">
                                  <a:solidFill>
                                    <a:srgbClr val="FF0000"/>
                                  </a:solidFill>
                                  <a:latin typeface="Cambria Math"/>
                                </a:rPr>
                                <m:t>𝑤</m:t>
                              </m:r>
                            </m:e>
                            <m:sub>
                              <m:r>
                                <a:rPr lang="en-US" sz="1650" i="1">
                                  <a:solidFill>
                                    <a:srgbClr val="FF0000"/>
                                  </a:solidFill>
                                  <a:latin typeface="Cambria Math"/>
                                </a:rPr>
                                <m:t>𝑖𝑗</m:t>
                              </m:r>
                            </m:sub>
                          </m:sSub>
                        </m:den>
                      </m:f>
                    </m:oMath>
                  </m:oMathPara>
                </a14:m>
                <a:endParaRPr lang="en-US" sz="1650" dirty="0"/>
              </a:p>
            </p:txBody>
          </p:sp>
        </mc:Choice>
        <mc:Fallback xmlns="">
          <p:sp>
            <p:nvSpPr>
              <p:cNvPr id="58" name="Rectangle 57"/>
              <p:cNvSpPr>
                <a:spLocks noRot="1" noChangeAspect="1" noMove="1" noResize="1" noEditPoints="1" noAdjustHandles="1" noChangeArrowheads="1" noChangeShapeType="1" noTextEdit="1"/>
              </p:cNvSpPr>
              <p:nvPr/>
            </p:nvSpPr>
            <p:spPr>
              <a:xfrm>
                <a:off x="1832617" y="1910125"/>
                <a:ext cx="2600320" cy="654218"/>
              </a:xfrm>
              <a:prstGeom prst="rect">
                <a:avLst/>
              </a:prstGeom>
              <a:blipFill>
                <a:blip r:embed="rId2"/>
                <a:stretch>
                  <a:fillRect/>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FA6F6034-1516-478C-9756-BC6A8296D6DE}" type="slidenum">
              <a:rPr lang="en-US" smtClean="0"/>
              <a:pPr/>
              <a:t>37</a:t>
            </a:fld>
            <a:endParaRPr lang="en-US" dirty="0"/>
          </a:p>
        </p:txBody>
      </p:sp>
      <p:sp>
        <p:nvSpPr>
          <p:cNvPr id="2" name="Title 1"/>
          <p:cNvSpPr>
            <a:spLocks noGrp="1"/>
          </p:cNvSpPr>
          <p:nvPr>
            <p:ph type="title"/>
          </p:nvPr>
        </p:nvSpPr>
        <p:spPr/>
        <p:txBody>
          <a:bodyPr/>
          <a:lstStyle/>
          <a:p>
            <a:r>
              <a:rPr lang="en-US" dirty="0"/>
              <a:t>Derivation of Learning Rule (4)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0464" y="902369"/>
                <a:ext cx="8229600" cy="969832"/>
              </a:xfrm>
            </p:spPr>
            <p:txBody>
              <a:bodyPr>
                <a:normAutofit fontScale="92500" lnSpcReduction="20000"/>
              </a:bodyPr>
              <a:lstStyle/>
              <a:p>
                <a:r>
                  <a:rPr lang="en-US" dirty="0"/>
                  <a:t>Weights of hidden units:</a:t>
                </a:r>
              </a:p>
              <a:p>
                <a:pPr lvl="1"/>
                <a14:m>
                  <m:oMath xmlns:m="http://schemas.openxmlformats.org/officeDocument/2006/math">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𝑤</m:t>
                        </m:r>
                      </m:e>
                      <m:sub>
                        <m:r>
                          <a:rPr lang="en-US" i="1">
                            <a:solidFill>
                              <a:schemeClr val="dk1"/>
                            </a:solidFill>
                            <a:latin typeface="Cambria Math"/>
                          </a:rPr>
                          <m:t>𝑖𝑗</m:t>
                        </m:r>
                      </m:sub>
                    </m:sSub>
                  </m:oMath>
                </a14:m>
                <a:r>
                  <a:rPr lang="en-US" dirty="0"/>
                  <a:t> Influences the output only through all the units whose direct input include </a:t>
                </a:r>
                <a14:m>
                  <m:oMath xmlns:m="http://schemas.openxmlformats.org/officeDocument/2006/math">
                    <m:r>
                      <a:rPr lang="en-US" i="1">
                        <a:solidFill>
                          <a:schemeClr val="dk1"/>
                        </a:solidFill>
                        <a:latin typeface="Cambria Math"/>
                      </a:rPr>
                      <m:t>𝑗</m:t>
                    </m:r>
                  </m:oMath>
                </a14:m>
                <a:endParaRPr lang="en-US" dirty="0"/>
              </a:p>
              <a:p>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0464" y="902369"/>
                <a:ext cx="8229600" cy="969832"/>
              </a:xfrm>
              <a:blipFill>
                <a:blip r:embed="rId5"/>
                <a:stretch>
                  <a:fillRect l="-889" t="-10692" b="-5031"/>
                </a:stretch>
              </a:blipFill>
            </p:spPr>
            <p:txBody>
              <a:bodyPr/>
              <a:lstStyle/>
              <a:p>
                <a:r>
                  <a:rPr lang="en-US">
                    <a:noFill/>
                  </a:rPr>
                  <a:t> </a:t>
                </a:r>
              </a:p>
            </p:txBody>
          </p:sp>
        </mc:Fallback>
      </mc:AlternateContent>
      <p:grpSp>
        <p:nvGrpSpPr>
          <p:cNvPr id="64" name="Group 63"/>
          <p:cNvGrpSpPr/>
          <p:nvPr/>
        </p:nvGrpSpPr>
        <p:grpSpPr>
          <a:xfrm>
            <a:off x="6044389" y="2066424"/>
            <a:ext cx="1963712" cy="2201402"/>
            <a:chOff x="6400800" y="3352800"/>
            <a:chExt cx="3066031" cy="3107862"/>
          </a:xfrm>
        </p:grpSpPr>
        <p:grpSp>
          <p:nvGrpSpPr>
            <p:cNvPr id="6" name="Group 5"/>
            <p:cNvGrpSpPr/>
            <p:nvPr/>
          </p:nvGrpSpPr>
          <p:grpSpPr>
            <a:xfrm>
              <a:off x="6400800" y="3352800"/>
              <a:ext cx="3066031" cy="3107862"/>
              <a:chOff x="6400800" y="1600200"/>
              <a:chExt cx="3066031" cy="3107862"/>
            </a:xfrm>
          </p:grpSpPr>
          <p:grpSp>
            <p:nvGrpSpPr>
              <p:cNvPr id="7" name="Group 6"/>
              <p:cNvGrpSpPr/>
              <p:nvPr/>
            </p:nvGrpSpPr>
            <p:grpSpPr>
              <a:xfrm>
                <a:off x="6400800" y="2095143"/>
                <a:ext cx="3066031" cy="2612919"/>
                <a:chOff x="6477000" y="2704742"/>
                <a:chExt cx="3066031" cy="2612919"/>
              </a:xfrm>
            </p:grpSpPr>
            <p:grpSp>
              <p:nvGrpSpPr>
                <p:cNvPr id="12" name="Group 51"/>
                <p:cNvGrpSpPr>
                  <a:grpSpLocks/>
                </p:cNvGrpSpPr>
                <p:nvPr/>
              </p:nvGrpSpPr>
              <p:grpSpPr bwMode="auto">
                <a:xfrm>
                  <a:off x="6477000" y="2704742"/>
                  <a:ext cx="2430053" cy="2248257"/>
                  <a:chOff x="1872" y="2496"/>
                  <a:chExt cx="1392" cy="1368"/>
                </a:xfrm>
              </p:grpSpPr>
              <p:grpSp>
                <p:nvGrpSpPr>
                  <p:cNvPr id="16" name="Group 26"/>
                  <p:cNvGrpSpPr>
                    <a:grpSpLocks/>
                  </p:cNvGrpSpPr>
                  <p:nvPr/>
                </p:nvGrpSpPr>
                <p:grpSpPr bwMode="auto">
                  <a:xfrm>
                    <a:off x="1872" y="3720"/>
                    <a:ext cx="1392" cy="144"/>
                    <a:chOff x="1872" y="3720"/>
                    <a:chExt cx="1392" cy="144"/>
                  </a:xfrm>
                </p:grpSpPr>
                <p:sp>
                  <p:nvSpPr>
                    <p:cNvPr id="46"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0"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5"/>
                  <p:cNvGrpSpPr>
                    <a:grpSpLocks/>
                  </p:cNvGrpSpPr>
                  <p:nvPr/>
                </p:nvGrpSpPr>
                <p:grpSpPr bwMode="auto">
                  <a:xfrm>
                    <a:off x="2016" y="3108"/>
                    <a:ext cx="1056" cy="144"/>
                    <a:chOff x="2016" y="3168"/>
                    <a:chExt cx="1056" cy="144"/>
                  </a:xfrm>
                </p:grpSpPr>
                <p:sp>
                  <p:nvSpPr>
                    <p:cNvPr id="43"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8" name="Group 27"/>
                  <p:cNvGrpSpPr>
                    <a:grpSpLocks/>
                  </p:cNvGrpSpPr>
                  <p:nvPr/>
                </p:nvGrpSpPr>
                <p:grpSpPr bwMode="auto">
                  <a:xfrm>
                    <a:off x="2208" y="2496"/>
                    <a:ext cx="624" cy="144"/>
                    <a:chOff x="2208" y="2496"/>
                    <a:chExt cx="624" cy="144"/>
                  </a:xfrm>
                </p:grpSpPr>
                <p:sp>
                  <p:nvSpPr>
                    <p:cNvPr id="41"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9" name="AutoShape 28"/>
                  <p:cNvCxnSpPr>
                    <a:cxnSpLocks noChangeShapeType="1"/>
                    <a:stCxn id="42" idx="4"/>
                    <a:endCxn id="44"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9"/>
                  <p:cNvCxnSpPr>
                    <a:cxnSpLocks noChangeShapeType="1"/>
                    <a:stCxn id="42" idx="4"/>
                    <a:endCxn id="45"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0"/>
                  <p:cNvCxnSpPr>
                    <a:cxnSpLocks noChangeShapeType="1"/>
                    <a:stCxn id="42" idx="4"/>
                    <a:endCxn id="43"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1"/>
                  <p:cNvCxnSpPr>
                    <a:cxnSpLocks noChangeShapeType="1"/>
                    <a:stCxn id="41" idx="4"/>
                    <a:endCxn id="44"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2"/>
                  <p:cNvCxnSpPr>
                    <a:cxnSpLocks noChangeShapeType="1"/>
                    <a:stCxn id="41" idx="4"/>
                    <a:endCxn id="45"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3"/>
                  <p:cNvCxnSpPr>
                    <a:cxnSpLocks noChangeShapeType="1"/>
                    <a:stCxn id="41" idx="4"/>
                    <a:endCxn id="43"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4"/>
                  <p:cNvCxnSpPr>
                    <a:cxnSpLocks noChangeShapeType="1"/>
                    <a:stCxn id="43" idx="4"/>
                    <a:endCxn id="46"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5"/>
                  <p:cNvCxnSpPr>
                    <a:cxnSpLocks noChangeShapeType="1"/>
                    <a:stCxn id="43" idx="4"/>
                    <a:endCxn id="47"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6"/>
                  <p:cNvCxnSpPr>
                    <a:cxnSpLocks noChangeShapeType="1"/>
                    <a:stCxn id="43" idx="4"/>
                    <a:endCxn id="50"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7"/>
                  <p:cNvCxnSpPr>
                    <a:cxnSpLocks noChangeShapeType="1"/>
                    <a:stCxn id="43" idx="4"/>
                    <a:endCxn id="48"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38"/>
                  <p:cNvCxnSpPr>
                    <a:cxnSpLocks noChangeShapeType="1"/>
                    <a:stCxn id="43" idx="4"/>
                    <a:endCxn id="49"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0"/>
                  <p:cNvCxnSpPr>
                    <a:cxnSpLocks noChangeShapeType="1"/>
                    <a:endCxn id="50"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1"/>
                  <p:cNvCxnSpPr>
                    <a:cxnSpLocks noChangeShapeType="1"/>
                    <a:stCxn id="45" idx="4"/>
                    <a:endCxn id="47"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2"/>
                  <p:cNvCxnSpPr>
                    <a:cxnSpLocks noChangeShapeType="1"/>
                    <a:endCxn id="46"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4"/>
                  <p:cNvCxnSpPr>
                    <a:cxnSpLocks noChangeShapeType="1"/>
                    <a:stCxn id="44" idx="4"/>
                    <a:endCxn id="49"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5"/>
                  <p:cNvCxnSpPr>
                    <a:cxnSpLocks noChangeShapeType="1"/>
                    <a:stCxn id="44" idx="4"/>
                    <a:endCxn id="48"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6"/>
                  <p:cNvCxnSpPr>
                    <a:cxnSpLocks noChangeShapeType="1"/>
                    <a:stCxn id="44" idx="4"/>
                    <a:endCxn id="50"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7"/>
                  <p:cNvCxnSpPr>
                    <a:cxnSpLocks noChangeShapeType="1"/>
                    <a:stCxn id="44" idx="4"/>
                    <a:endCxn id="47"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8"/>
                  <p:cNvCxnSpPr>
                    <a:cxnSpLocks noChangeShapeType="1"/>
                    <a:stCxn id="44" idx="4"/>
                    <a:endCxn id="46"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49"/>
                  <p:cNvCxnSpPr>
                    <a:cxnSpLocks noChangeShapeType="1"/>
                    <a:stCxn id="45" idx="4"/>
                    <a:endCxn id="49"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13" name="TextBox 12"/>
                    <p:cNvSpPr txBox="1"/>
                    <p:nvPr/>
                  </p:nvSpPr>
                  <p:spPr>
                    <a:xfrm>
                      <a:off x="6774174" y="2743200"/>
                      <a:ext cx="2286001" cy="2574461"/>
                    </a:xfrm>
                    <a:prstGeom prst="rect">
                      <a:avLst/>
                    </a:prstGeom>
                    <a:noFill/>
                  </p:spPr>
                  <p:txBody>
                    <a:bodyPr wrap="square" rtlCol="0">
                      <a:spAutoFit/>
                    </a:bodyPr>
                    <a:lstStyle/>
                    <a:p>
                      <a:pPr algn="ctr"/>
                      <a:r>
                        <a:rPr lang="en-US" sz="1875" dirty="0"/>
                        <a:t>        </a:t>
                      </a:r>
                      <a14:m>
                        <m:oMath xmlns:m="http://schemas.openxmlformats.org/officeDocument/2006/math">
                          <m:r>
                            <a:rPr lang="en-US" sz="1875" i="1">
                              <a:latin typeface="Cambria Math"/>
                            </a:rPr>
                            <m:t>𝑘</m:t>
                          </m:r>
                        </m:oMath>
                      </a14:m>
                      <a:endParaRPr lang="en-US" sz="1875" i="1" dirty="0">
                        <a:latin typeface="Cambria Math"/>
                      </a:endParaRPr>
                    </a:p>
                    <a:p>
                      <a:pPr algn="ctr"/>
                      <a:endParaRPr lang="en-US" sz="1875" i="1" dirty="0">
                        <a:latin typeface="Cambria Math"/>
                      </a:endParaRPr>
                    </a:p>
                    <a:p>
                      <a:pPr algn="ctr"/>
                      <a14:m>
                        <m:oMath xmlns:m="http://schemas.openxmlformats.org/officeDocument/2006/math">
                          <m:r>
                            <a:rPr lang="en-US" sz="1875" i="1">
                              <a:latin typeface="Cambria Math"/>
                            </a:rPr>
                            <m:t>𝑗</m:t>
                          </m:r>
                        </m:oMath>
                      </a14:m>
                      <a:r>
                        <a:rPr lang="en-US" sz="1875" dirty="0"/>
                        <a:t>          </a:t>
                      </a:r>
                    </a:p>
                    <a:p>
                      <a:pPr algn="ctr"/>
                      <a:endParaRPr lang="en-US" sz="1875" i="1" dirty="0">
                        <a:latin typeface="Cambria Math"/>
                      </a:endParaRPr>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13" name="TextBox 12"/>
                    <p:cNvSpPr txBox="1">
                      <a:spLocks noRot="1" noChangeAspect="1" noMove="1" noResize="1" noEditPoints="1" noAdjustHandles="1" noChangeArrowheads="1" noChangeShapeType="1" noTextEdit="1"/>
                    </p:cNvSpPr>
                    <p:nvPr/>
                  </p:nvSpPr>
                  <p:spPr>
                    <a:xfrm>
                      <a:off x="6774174" y="2743200"/>
                      <a:ext cx="2286001" cy="25744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84943" y="3328289"/>
                      <a:ext cx="958088" cy="62324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100" i="1">
                                    <a:solidFill>
                                      <a:srgbClr val="FF0000"/>
                                    </a:solidFill>
                                    <a:latin typeface="Cambria Math" panose="02040503050406030204" pitchFamily="18" charset="0"/>
                                  </a:rPr>
                                </m:ctrlPr>
                              </m:sSubPr>
                              <m:e>
                                <m:r>
                                  <a:rPr lang="en-US" sz="2100" i="1">
                                    <a:solidFill>
                                      <a:srgbClr val="FF0000"/>
                                    </a:solidFill>
                                    <a:latin typeface="Cambria Math"/>
                                  </a:rPr>
                                  <m:t>𝑤</m:t>
                                </m:r>
                              </m:e>
                              <m:sub>
                                <m:r>
                                  <a:rPr lang="en-US" sz="2100" i="1">
                                    <a:solidFill>
                                      <a:srgbClr val="FF0000"/>
                                    </a:solidFill>
                                    <a:latin typeface="Cambria Math"/>
                                  </a:rPr>
                                  <m:t>𝑖𝑗</m:t>
                                </m:r>
                              </m:sub>
                            </m:sSub>
                          </m:oMath>
                        </m:oMathPara>
                      </a14:m>
                      <a:endParaRPr lang="en-US" sz="2100" i="1" dirty="0">
                        <a:solidFill>
                          <a:srgbClr val="FF0000"/>
                        </a:solidFill>
                        <a:latin typeface="Cambria Math"/>
                      </a:endParaRPr>
                    </a:p>
                  </p:txBody>
                </p:sp>
              </mc:Choice>
              <mc:Fallback xmlns="">
                <p:sp>
                  <p:nvSpPr>
                    <p:cNvPr id="14" name="Rectangle 13"/>
                    <p:cNvSpPr>
                      <a:spLocks noRot="1" noChangeAspect="1" noMove="1" noResize="1" noEditPoints="1" noAdjustHandles="1" noChangeArrowheads="1" noChangeShapeType="1" noTextEdit="1"/>
                    </p:cNvSpPr>
                    <p:nvPr/>
                  </p:nvSpPr>
                  <p:spPr>
                    <a:xfrm>
                      <a:off x="8584943" y="3328289"/>
                      <a:ext cx="958088" cy="623249"/>
                    </a:xfrm>
                    <a:prstGeom prst="rect">
                      <a:avLst/>
                    </a:prstGeom>
                    <a:blipFill>
                      <a:blip r:embed="rId7"/>
                      <a:stretch>
                        <a:fillRect b="-9722"/>
                      </a:stretch>
                    </a:blipFill>
                  </p:spPr>
                  <p:txBody>
                    <a:bodyPr/>
                    <a:lstStyle/>
                    <a:p>
                      <a:r>
                        <a:rPr lang="en-US">
                          <a:noFill/>
                        </a:rPr>
                        <a:t> </a:t>
                      </a:r>
                    </a:p>
                  </p:txBody>
                </p:sp>
              </mc:Fallback>
            </mc:AlternateContent>
            <p:cxnSp>
              <p:nvCxnSpPr>
                <p:cNvPr id="15" name="Straight Arrow Connector 14"/>
                <p:cNvCxnSpPr/>
                <p:nvPr/>
              </p:nvCxnSpPr>
              <p:spPr>
                <a:xfrm flipH="1">
                  <a:off x="8081594" y="3858486"/>
                  <a:ext cx="902380" cy="408713"/>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8" name="Line 57"/>
              <p:cNvSpPr>
                <a:spLocks noChangeShapeType="1"/>
              </p:cNvSpPr>
              <p:nvPr/>
            </p:nvSpPr>
            <p:spPr bwMode="auto">
              <a:xfrm>
                <a:off x="7957814" y="175260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 name="Line 57"/>
              <p:cNvSpPr>
                <a:spLocks noChangeShapeType="1"/>
              </p:cNvSpPr>
              <p:nvPr/>
            </p:nvSpPr>
            <p:spPr bwMode="auto">
              <a:xfrm>
                <a:off x="7609840" y="276352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 name="Rectangle 9"/>
                  <p:cNvSpPr/>
                  <p:nvPr/>
                </p:nvSpPr>
                <p:spPr>
                  <a:xfrm>
                    <a:off x="7936331" y="1600200"/>
                    <a:ext cx="752554" cy="521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𝑘</m:t>
                              </m:r>
                            </m:sub>
                          </m:sSub>
                        </m:oMath>
                      </m:oMathPara>
                    </a14:m>
                    <a:endParaRPr lang="en-US" dirty="0">
                      <a:solidFill>
                        <a:srgbClr val="0000FF"/>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936331" y="1600200"/>
                    <a:ext cx="752554" cy="521410"/>
                  </a:xfrm>
                  <a:prstGeom prst="rect">
                    <a:avLst/>
                  </a:prstGeom>
                  <a:blipFill>
                    <a:blip r:embed="rId8"/>
                    <a:stretch>
                      <a:fillRect/>
                    </a:stretch>
                  </a:blipFill>
                </p:spPr>
                <p:txBody>
                  <a:bodyPr/>
                  <a:lstStyle/>
                  <a:p>
                    <a:r>
                      <a:rPr lang="en-US">
                        <a:noFill/>
                      </a:rPr>
                      <a:t> </a:t>
                    </a:r>
                  </a:p>
                </p:txBody>
              </p:sp>
            </mc:Fallback>
          </mc:AlternateContent>
        </p:grpSp>
        <p:cxnSp>
          <p:nvCxnSpPr>
            <p:cNvPr id="53" name="Straight Connector 52"/>
            <p:cNvCxnSpPr/>
            <p:nvPr/>
          </p:nvCxnSpPr>
          <p:spPr>
            <a:xfrm flipV="1">
              <a:off x="7619488" y="4049233"/>
              <a:ext cx="341987" cy="805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7113057" y="4084402"/>
              <a:ext cx="495799" cy="7706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0" name="Line 57">
            <a:extLst>
              <a:ext uri="{FF2B5EF4-FFF2-40B4-BE49-F238E27FC236}">
                <a16:creationId xmlns:a16="http://schemas.microsoft.com/office/drawing/2014/main" id="{27698F77-2BCF-204A-8FB0-0B95F571DA62}"/>
              </a:ext>
            </a:extLst>
          </p:cNvPr>
          <p:cNvSpPr>
            <a:spLocks noChangeShapeType="1"/>
          </p:cNvSpPr>
          <p:nvPr/>
        </p:nvSpPr>
        <p:spPr bwMode="auto">
          <a:xfrm flipH="1">
            <a:off x="6553200" y="1868485"/>
            <a:ext cx="145711" cy="209144"/>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71" name="Line 57">
            <a:extLst>
              <a:ext uri="{FF2B5EF4-FFF2-40B4-BE49-F238E27FC236}">
                <a16:creationId xmlns:a16="http://schemas.microsoft.com/office/drawing/2014/main" id="{8EF6809D-46A9-5E4D-9AEE-4810D37591EA}"/>
              </a:ext>
            </a:extLst>
          </p:cNvPr>
          <p:cNvSpPr>
            <a:spLocks noChangeShapeType="1"/>
          </p:cNvSpPr>
          <p:nvPr/>
        </p:nvSpPr>
        <p:spPr bwMode="auto">
          <a:xfrm>
            <a:off x="6873058" y="1872201"/>
            <a:ext cx="169223" cy="209619"/>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AAB101FC-7E9C-BA4B-B331-CC91B5AE0F4C}"/>
                  </a:ext>
                </a:extLst>
              </p:cNvPr>
              <p:cNvSpPr/>
              <p:nvPr/>
            </p:nvSpPr>
            <p:spPr>
              <a:xfrm>
                <a:off x="6581073" y="1500509"/>
                <a:ext cx="5029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𝐸</m:t>
                          </m:r>
                        </m:e>
                        <m:sub>
                          <m:r>
                            <a:rPr lang="en-US" b="0" i="1" smtClean="0">
                              <a:solidFill>
                                <a:srgbClr val="0000FF"/>
                              </a:solidFill>
                              <a:latin typeface="Cambria Math" panose="02040503050406030204" pitchFamily="18" charset="0"/>
                            </a:rPr>
                            <m:t>𝑑</m:t>
                          </m:r>
                        </m:sub>
                      </m:sSub>
                    </m:oMath>
                  </m:oMathPara>
                </a14:m>
                <a:endParaRPr lang="en-US" dirty="0">
                  <a:solidFill>
                    <a:srgbClr val="0000FF"/>
                  </a:solidFill>
                </a:endParaRPr>
              </a:p>
            </p:txBody>
          </p:sp>
        </mc:Choice>
        <mc:Fallback xmlns="">
          <p:sp>
            <p:nvSpPr>
              <p:cNvPr id="72" name="Rectangle 71">
                <a:extLst>
                  <a:ext uri="{FF2B5EF4-FFF2-40B4-BE49-F238E27FC236}">
                    <a16:creationId xmlns:a16="http://schemas.microsoft.com/office/drawing/2014/main" id="{AAB101FC-7E9C-BA4B-B331-CC91B5AE0F4C}"/>
                  </a:ext>
                </a:extLst>
              </p:cNvPr>
              <p:cNvSpPr>
                <a:spLocks noRot="1" noChangeAspect="1" noMove="1" noResize="1" noEditPoints="1" noAdjustHandles="1" noChangeArrowheads="1" noChangeShapeType="1" noTextEdit="1"/>
              </p:cNvSpPr>
              <p:nvPr/>
            </p:nvSpPr>
            <p:spPr>
              <a:xfrm>
                <a:off x="6581073" y="1500509"/>
                <a:ext cx="502958" cy="369332"/>
              </a:xfrm>
              <a:prstGeom prst="rect">
                <a:avLst/>
              </a:prstGeom>
              <a:blipFill>
                <a:blip r:embed="rId9"/>
                <a:stretch>
                  <a:fillRect/>
                </a:stretch>
              </a:blipFill>
            </p:spPr>
            <p:txBody>
              <a:bodyPr/>
              <a:lstStyle/>
              <a:p>
                <a:r>
                  <a:rPr lang="en-US">
                    <a:noFill/>
                  </a:rPr>
                  <a:t> </a:t>
                </a:r>
              </a:p>
            </p:txBody>
          </p:sp>
        </mc:Fallback>
      </mc:AlternateContent>
      <p:sp>
        <p:nvSpPr>
          <p:cNvPr id="73" name="Line 57">
            <a:extLst>
              <a:ext uri="{FF2B5EF4-FFF2-40B4-BE49-F238E27FC236}">
                <a16:creationId xmlns:a16="http://schemas.microsoft.com/office/drawing/2014/main" id="{CD1925B0-307A-094B-9CD6-498080716A95}"/>
              </a:ext>
            </a:extLst>
          </p:cNvPr>
          <p:cNvSpPr>
            <a:spLocks noChangeShapeType="1"/>
          </p:cNvSpPr>
          <p:nvPr/>
        </p:nvSpPr>
        <p:spPr bwMode="auto">
          <a:xfrm>
            <a:off x="6502331" y="2139131"/>
            <a:ext cx="0" cy="2159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823A6A42-694E-C34B-A37C-6172333D4ACB}"/>
                  </a:ext>
                </a:extLst>
              </p:cNvPr>
              <p:cNvSpPr/>
              <p:nvPr/>
            </p:nvSpPr>
            <p:spPr>
              <a:xfrm>
                <a:off x="6124893" y="2028316"/>
                <a:ext cx="29517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a:rPr>
                            <m:t>𝑜</m:t>
                          </m:r>
                        </m:e>
                        <m:sub>
                          <m:r>
                            <a:rPr lang="en-US" b="0" i="1" smtClean="0">
                              <a:solidFill>
                                <a:srgbClr val="0000FF"/>
                              </a:solidFill>
                              <a:latin typeface="Cambria Math" panose="02040503050406030204" pitchFamily="18" charset="0"/>
                            </a:rPr>
                            <m:t>1</m:t>
                          </m:r>
                        </m:sub>
                      </m:sSub>
                    </m:oMath>
                  </m:oMathPara>
                </a14:m>
                <a:endParaRPr lang="en-US" dirty="0">
                  <a:solidFill>
                    <a:srgbClr val="0000FF"/>
                  </a:solidFill>
                </a:endParaRPr>
              </a:p>
            </p:txBody>
          </p:sp>
        </mc:Choice>
        <mc:Fallback xmlns="">
          <p:sp>
            <p:nvSpPr>
              <p:cNvPr id="74" name="Rectangle 73">
                <a:extLst>
                  <a:ext uri="{FF2B5EF4-FFF2-40B4-BE49-F238E27FC236}">
                    <a16:creationId xmlns:a16="http://schemas.microsoft.com/office/drawing/2014/main" id="{823A6A42-694E-C34B-A37C-6172333D4ACB}"/>
                  </a:ext>
                </a:extLst>
              </p:cNvPr>
              <p:cNvSpPr>
                <a:spLocks noRot="1" noChangeAspect="1" noMove="1" noResize="1" noEditPoints="1" noAdjustHandles="1" noChangeArrowheads="1" noChangeShapeType="1" noTextEdit="1"/>
              </p:cNvSpPr>
              <p:nvPr/>
            </p:nvSpPr>
            <p:spPr>
              <a:xfrm>
                <a:off x="6124893" y="2028316"/>
                <a:ext cx="295176" cy="369332"/>
              </a:xfrm>
              <a:prstGeom prst="rect">
                <a:avLst/>
              </a:prstGeom>
              <a:blipFill>
                <a:blip r:embed="rId10"/>
                <a:stretch>
                  <a:fillRect r="-12000"/>
                </a:stretch>
              </a:blipFill>
            </p:spPr>
            <p:txBody>
              <a:bodyPr/>
              <a:lstStyle/>
              <a:p>
                <a:r>
                  <a:rPr lang="en-US">
                    <a:noFill/>
                  </a:rPr>
                  <a:t> </a:t>
                </a:r>
              </a:p>
            </p:txBody>
          </p:sp>
        </mc:Fallback>
      </mc:AlternateContent>
    </p:spTree>
    <p:extLst>
      <p:ext uri="{BB962C8B-B14F-4D97-AF65-F5344CB8AC3E}">
        <p14:creationId xmlns:p14="http://schemas.microsoft.com/office/powerpoint/2010/main" val="3283859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 name="Rectangle 50"/>
              <p:cNvSpPr/>
              <p:nvPr/>
            </p:nvSpPr>
            <p:spPr>
              <a:xfrm>
                <a:off x="2481714" y="3943350"/>
                <a:ext cx="2706190" cy="86132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650" i="1">
                          <a:latin typeface="Cambria Math"/>
                        </a:rPr>
                        <m:t>=</m:t>
                      </m:r>
                      <m:nary>
                        <m:naryPr>
                          <m:chr m:val="∑"/>
                          <m:ctrlPr>
                            <a:rPr lang="en-US" sz="1650" i="1">
                              <a:latin typeface="Cambria Math" panose="02040503050406030204" pitchFamily="18" charset="0"/>
                            </a:rPr>
                          </m:ctrlPr>
                        </m:naryPr>
                        <m:sub>
                          <m:r>
                            <m:rPr>
                              <m:brk m:alnAt="23"/>
                            </m:rPr>
                            <a:rPr lang="en-US" sz="1650" i="1">
                              <a:latin typeface="Cambria Math"/>
                            </a:rPr>
                            <m:t>𝑘</m:t>
                          </m:r>
                          <m:r>
                            <a:rPr lang="en-US" sz="1650" i="1">
                              <a:latin typeface="Cambria Math"/>
                            </a:rPr>
                            <m:t>∈</m:t>
                          </m:r>
                          <m:r>
                            <a:rPr lang="en-US" sz="1650" i="1">
                              <a:latin typeface="Cambria Math" charset="0"/>
                            </a:rPr>
                            <m:t>𝑝𝑎𝑟𝑒𝑛𝑡</m:t>
                          </m:r>
                          <m:r>
                            <a:rPr lang="en-US" sz="1650" i="1">
                              <a:latin typeface="Cambria Math"/>
                            </a:rPr>
                            <m:t>(</m:t>
                          </m:r>
                          <m:r>
                            <a:rPr lang="en-US" sz="1650" i="1">
                              <a:latin typeface="Cambria Math"/>
                            </a:rPr>
                            <m:t>𝑗</m:t>
                          </m:r>
                          <m:r>
                            <a:rPr lang="en-US" sz="1650" i="1">
                              <a:latin typeface="Cambria Math"/>
                            </a:rPr>
                            <m:t>) </m:t>
                          </m:r>
                        </m:sub>
                        <m:sup/>
                        <m:e>
                          <m:r>
                            <a:rPr lang="en-US" sz="1650" i="1">
                              <a:latin typeface="Cambria Math"/>
                            </a:rPr>
                            <m:t>−</m:t>
                          </m:r>
                          <m:sSub>
                            <m:sSubPr>
                              <m:ctrlPr>
                                <a:rPr lang="en-US" sz="1650" i="1">
                                  <a:solidFill>
                                    <a:srgbClr val="FF6600"/>
                                  </a:solidFill>
                                  <a:latin typeface="Cambria Math" panose="02040503050406030204" pitchFamily="18" charset="0"/>
                                </a:rPr>
                              </m:ctrlPr>
                            </m:sSubPr>
                            <m:e>
                              <m:r>
                                <a:rPr lang="en-US" sz="1650" i="1">
                                  <a:solidFill>
                                    <a:srgbClr val="FF6600"/>
                                  </a:solidFill>
                                  <a:latin typeface="Cambria Math"/>
                                </a:rPr>
                                <m:t>𝛿</m:t>
                              </m:r>
                            </m:e>
                            <m:sub>
                              <m:r>
                                <a:rPr lang="en-US" sz="1650" i="1">
                                  <a:solidFill>
                                    <a:srgbClr val="FF6600"/>
                                  </a:solidFill>
                                  <a:latin typeface="Cambria Math"/>
                                </a:rPr>
                                <m:t>𝑘</m:t>
                              </m:r>
                            </m:sub>
                          </m:sSub>
                          <m:r>
                            <a:rPr lang="en-US" sz="1650" i="1">
                              <a:latin typeface="Cambria Math"/>
                            </a:rPr>
                            <m:t>  </m:t>
                          </m:r>
                          <m:f>
                            <m:fPr>
                              <m:ctrlPr>
                                <a:rPr lang="en-US" sz="1650" i="1">
                                  <a:latin typeface="Cambria Math" panose="02040503050406030204" pitchFamily="18" charset="0"/>
                                </a:rPr>
                              </m:ctrlPr>
                            </m:fPr>
                            <m:num>
                              <m:r>
                                <a:rPr lang="en-US" sz="1650" i="1">
                                  <a:latin typeface="Cambria Math"/>
                                </a:rPr>
                                <m:t>𝜕</m:t>
                              </m:r>
                              <m:sSub>
                                <m:sSubPr>
                                  <m:ctrlPr>
                                    <a:rPr lang="en-US" sz="1650" i="1">
                                      <a:solidFill>
                                        <a:srgbClr val="9900CC"/>
                                      </a:solidFill>
                                      <a:latin typeface="Cambria Math" panose="02040503050406030204" pitchFamily="18" charset="0"/>
                                    </a:rPr>
                                  </m:ctrlPr>
                                </m:sSubPr>
                                <m:e>
                                  <m:r>
                                    <m:rPr>
                                      <m:sty m:val="p"/>
                                    </m:rPr>
                                    <a:rPr lang="en-US" sz="1650">
                                      <a:solidFill>
                                        <a:srgbClr val="9900CC"/>
                                      </a:solidFill>
                                      <a:latin typeface="Cambria Math"/>
                                    </a:rPr>
                                    <m:t>net</m:t>
                                  </m:r>
                                </m:e>
                                <m:sub>
                                  <m:r>
                                    <a:rPr lang="en-US" sz="1650" i="1">
                                      <a:solidFill>
                                        <a:srgbClr val="9900CC"/>
                                      </a:solidFill>
                                      <a:latin typeface="Cambria Math"/>
                                    </a:rPr>
                                    <m:t>𝑘</m:t>
                                  </m:r>
                                </m:sub>
                              </m:sSub>
                            </m:num>
                            <m:den>
                              <m:r>
                                <a:rPr lang="en-US" sz="1650" i="1">
                                  <a:latin typeface="Cambria Math"/>
                                </a:rPr>
                                <m:t>𝜕</m:t>
                              </m:r>
                              <m:sSub>
                                <m:sSubPr>
                                  <m:ctrlPr>
                                    <a:rPr lang="en-US" sz="1650" i="1">
                                      <a:solidFill>
                                        <a:srgbClr val="7030A0"/>
                                      </a:solidFill>
                                      <a:latin typeface="Cambria Math" panose="02040503050406030204" pitchFamily="18" charset="0"/>
                                    </a:rPr>
                                  </m:ctrlPr>
                                </m:sSubPr>
                                <m:e>
                                  <m:r>
                                    <m:rPr>
                                      <m:sty m:val="p"/>
                                    </m:rPr>
                                    <a:rPr lang="en-US" sz="1650">
                                      <a:solidFill>
                                        <a:srgbClr val="7030A0"/>
                                      </a:solidFill>
                                      <a:latin typeface="Cambria Math"/>
                                    </a:rPr>
                                    <m:t>net</m:t>
                                  </m:r>
                                </m:e>
                                <m:sub>
                                  <m:r>
                                    <a:rPr lang="en-US" sz="1650" i="1">
                                      <a:solidFill>
                                        <a:srgbClr val="7030A0"/>
                                      </a:solidFill>
                                      <a:latin typeface="Cambria Math"/>
                                    </a:rPr>
                                    <m:t>𝑗</m:t>
                                  </m:r>
                                </m:sub>
                              </m:sSub>
                            </m:den>
                          </m:f>
                          <m:sSub>
                            <m:sSubPr>
                              <m:ctrlPr>
                                <a:rPr lang="en-US" sz="1650" i="1">
                                  <a:latin typeface="Cambria Math" panose="02040503050406030204" pitchFamily="18" charset="0"/>
                                </a:rPr>
                              </m:ctrlPr>
                            </m:sSubPr>
                            <m:e>
                              <m:r>
                                <a:rPr lang="en-US" sz="1650" i="1">
                                  <a:latin typeface="Cambria Math"/>
                                </a:rPr>
                                <m:t>𝑥</m:t>
                              </m:r>
                            </m:e>
                            <m:sub>
                              <m:r>
                                <a:rPr lang="en-US" sz="1650" i="1">
                                  <a:latin typeface="Cambria Math" charset="0"/>
                                </a:rPr>
                                <m:t>𝑖</m:t>
                              </m:r>
                            </m:sub>
                          </m:sSub>
                        </m:e>
                      </m:nary>
                    </m:oMath>
                  </m:oMathPara>
                </a14:m>
                <a:endParaRPr lang="en-US" sz="1650" dirty="0"/>
              </a:p>
            </p:txBody>
          </p:sp>
        </mc:Choice>
        <mc:Fallback xmlns="">
          <p:sp>
            <p:nvSpPr>
              <p:cNvPr id="51" name="Rectangle 50"/>
              <p:cNvSpPr>
                <a:spLocks noRot="1" noChangeAspect="1" noMove="1" noResize="1" noEditPoints="1" noAdjustHandles="1" noChangeArrowheads="1" noChangeShapeType="1" noTextEdit="1"/>
              </p:cNvSpPr>
              <p:nvPr/>
            </p:nvSpPr>
            <p:spPr>
              <a:xfrm>
                <a:off x="2481714" y="3943350"/>
                <a:ext cx="2706190" cy="86132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36692" y="3200400"/>
                <a:ext cx="2863926" cy="861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50" i="1">
                          <a:latin typeface="Cambria Math"/>
                        </a:rPr>
                        <m:t>=</m:t>
                      </m:r>
                      <m:nary>
                        <m:naryPr>
                          <m:chr m:val="∑"/>
                          <m:ctrlPr>
                            <a:rPr lang="en-US" sz="1650" i="1">
                              <a:latin typeface="Cambria Math" panose="02040503050406030204" pitchFamily="18" charset="0"/>
                            </a:rPr>
                          </m:ctrlPr>
                        </m:naryPr>
                        <m:sub>
                          <m:r>
                            <m:rPr>
                              <m:brk m:alnAt="23"/>
                            </m:rPr>
                            <a:rPr lang="en-US" sz="1650" i="1">
                              <a:latin typeface="Cambria Math"/>
                            </a:rPr>
                            <m:t>𝑘</m:t>
                          </m:r>
                          <m:r>
                            <a:rPr lang="en-US" sz="1650" i="1">
                              <a:latin typeface="Cambria Math"/>
                            </a:rPr>
                            <m:t>∈</m:t>
                          </m:r>
                          <m:r>
                            <a:rPr lang="en-US" sz="1650" i="1">
                              <a:latin typeface="Cambria Math" charset="0"/>
                            </a:rPr>
                            <m:t>𝑝𝑎𝑟𝑒𝑛𝑡</m:t>
                          </m:r>
                          <m:r>
                            <a:rPr lang="en-US" sz="1650" i="1">
                              <a:latin typeface="Cambria Math"/>
                            </a:rPr>
                            <m:t>(</m:t>
                          </m:r>
                          <m:r>
                            <a:rPr lang="en-US" sz="1650" i="1">
                              <a:latin typeface="Cambria Math"/>
                            </a:rPr>
                            <m:t>𝑗</m:t>
                          </m:r>
                          <m:r>
                            <a:rPr lang="en-US" sz="1650" i="1">
                              <a:latin typeface="Cambria Math"/>
                            </a:rPr>
                            <m:t>) </m:t>
                          </m:r>
                        </m:sub>
                        <m:sup/>
                        <m:e>
                          <m:f>
                            <m:fPr>
                              <m:ctrlPr>
                                <a:rPr lang="en-US" sz="1650" i="1">
                                  <a:latin typeface="Cambria Math" panose="02040503050406030204" pitchFamily="18" charset="0"/>
                                </a:rPr>
                              </m:ctrlPr>
                            </m:fPr>
                            <m:num>
                              <m:r>
                                <a:rPr lang="en-US" sz="1650" i="1">
                                  <a:latin typeface="Cambria Math"/>
                                </a:rPr>
                                <m:t>𝜕</m:t>
                              </m:r>
                              <m:sSub>
                                <m:sSubPr>
                                  <m:ctrlPr>
                                    <a:rPr lang="en-US" sz="1650" i="1">
                                      <a:solidFill>
                                        <a:srgbClr val="008A1B"/>
                                      </a:solidFill>
                                      <a:latin typeface="Cambria Math" panose="02040503050406030204" pitchFamily="18" charset="0"/>
                                    </a:rPr>
                                  </m:ctrlPr>
                                </m:sSubPr>
                                <m:e>
                                  <m:r>
                                    <a:rPr lang="en-US" sz="1650" i="1">
                                      <a:solidFill>
                                        <a:srgbClr val="008A1B"/>
                                      </a:solidFill>
                                      <a:latin typeface="Cambria Math"/>
                                    </a:rPr>
                                    <m:t>𝐸</m:t>
                                  </m:r>
                                </m:e>
                                <m:sub>
                                  <m:r>
                                    <a:rPr lang="en-US" sz="1650" i="1">
                                      <a:solidFill>
                                        <a:srgbClr val="008A1B"/>
                                      </a:solidFill>
                                      <a:latin typeface="Cambria Math"/>
                                    </a:rPr>
                                    <m:t>𝑑</m:t>
                                  </m:r>
                                </m:sub>
                              </m:sSub>
                            </m:num>
                            <m:den>
                              <m:r>
                                <a:rPr lang="en-US" sz="1650" i="1">
                                  <a:latin typeface="Cambria Math"/>
                                </a:rPr>
                                <m:t>𝜕</m:t>
                              </m:r>
                              <m:sSub>
                                <m:sSubPr>
                                  <m:ctrlPr>
                                    <a:rPr lang="en-US" sz="1650" i="1">
                                      <a:solidFill>
                                        <a:srgbClr val="9900CC"/>
                                      </a:solidFill>
                                      <a:latin typeface="Cambria Math" panose="02040503050406030204" pitchFamily="18" charset="0"/>
                                    </a:rPr>
                                  </m:ctrlPr>
                                </m:sSubPr>
                                <m:e>
                                  <m:r>
                                    <m:rPr>
                                      <m:sty m:val="p"/>
                                    </m:rPr>
                                    <a:rPr lang="en-US" sz="1650">
                                      <a:solidFill>
                                        <a:srgbClr val="9900CC"/>
                                      </a:solidFill>
                                      <a:latin typeface="Cambria Math"/>
                                    </a:rPr>
                                    <m:t>net</m:t>
                                  </m:r>
                                </m:e>
                                <m:sub>
                                  <m:r>
                                    <a:rPr lang="en-US" sz="1650" i="1">
                                      <a:solidFill>
                                        <a:srgbClr val="9900CC"/>
                                      </a:solidFill>
                                      <a:latin typeface="Cambria Math"/>
                                    </a:rPr>
                                    <m:t>𝑘</m:t>
                                  </m:r>
                                </m:sub>
                              </m:sSub>
                            </m:den>
                          </m:f>
                          <m:r>
                            <a:rPr lang="en-US" sz="1650" i="1">
                              <a:latin typeface="Cambria Math"/>
                            </a:rPr>
                            <m:t>  </m:t>
                          </m:r>
                          <m:f>
                            <m:fPr>
                              <m:ctrlPr>
                                <a:rPr lang="en-US" sz="1650" i="1">
                                  <a:latin typeface="Cambria Math" panose="02040503050406030204" pitchFamily="18" charset="0"/>
                                </a:rPr>
                              </m:ctrlPr>
                            </m:fPr>
                            <m:num>
                              <m:r>
                                <a:rPr lang="en-US" sz="1650" i="1">
                                  <a:latin typeface="Cambria Math"/>
                                </a:rPr>
                                <m:t>𝜕</m:t>
                              </m:r>
                              <m:sSub>
                                <m:sSubPr>
                                  <m:ctrlPr>
                                    <a:rPr lang="en-US" sz="1650" i="1">
                                      <a:solidFill>
                                        <a:srgbClr val="9900CC"/>
                                      </a:solidFill>
                                      <a:latin typeface="Cambria Math" panose="02040503050406030204" pitchFamily="18" charset="0"/>
                                    </a:rPr>
                                  </m:ctrlPr>
                                </m:sSubPr>
                                <m:e>
                                  <m:r>
                                    <m:rPr>
                                      <m:sty m:val="p"/>
                                    </m:rPr>
                                    <a:rPr lang="en-US" sz="1650">
                                      <a:solidFill>
                                        <a:srgbClr val="9900CC"/>
                                      </a:solidFill>
                                      <a:latin typeface="Cambria Math"/>
                                    </a:rPr>
                                    <m:t>net</m:t>
                                  </m:r>
                                </m:e>
                                <m:sub>
                                  <m:r>
                                    <a:rPr lang="en-US" sz="1650" i="1">
                                      <a:solidFill>
                                        <a:srgbClr val="9900CC"/>
                                      </a:solidFill>
                                      <a:latin typeface="Cambria Math"/>
                                    </a:rPr>
                                    <m:t>𝑘</m:t>
                                  </m:r>
                                </m:sub>
                              </m:sSub>
                            </m:num>
                            <m:den>
                              <m:r>
                                <a:rPr lang="en-US" sz="1650" i="1">
                                  <a:latin typeface="Cambria Math"/>
                                </a:rPr>
                                <m:t>𝜕</m:t>
                              </m:r>
                              <m:sSub>
                                <m:sSubPr>
                                  <m:ctrlPr>
                                    <a:rPr lang="en-US" sz="1650" i="1">
                                      <a:solidFill>
                                        <a:srgbClr val="7030A0"/>
                                      </a:solidFill>
                                      <a:latin typeface="Cambria Math" panose="02040503050406030204" pitchFamily="18" charset="0"/>
                                    </a:rPr>
                                  </m:ctrlPr>
                                </m:sSubPr>
                                <m:e>
                                  <m:r>
                                    <m:rPr>
                                      <m:sty m:val="p"/>
                                    </m:rPr>
                                    <a:rPr lang="en-US" sz="1650">
                                      <a:solidFill>
                                        <a:srgbClr val="7030A0"/>
                                      </a:solidFill>
                                      <a:latin typeface="Cambria Math"/>
                                    </a:rPr>
                                    <m:t>net</m:t>
                                  </m:r>
                                </m:e>
                                <m:sub>
                                  <m:r>
                                    <a:rPr lang="en-US" sz="1650" i="1">
                                      <a:solidFill>
                                        <a:srgbClr val="7030A0"/>
                                      </a:solidFill>
                                      <a:latin typeface="Cambria Math"/>
                                    </a:rPr>
                                    <m:t>𝑗</m:t>
                                  </m:r>
                                </m:sub>
                              </m:sSub>
                            </m:den>
                          </m:f>
                          <m:sSub>
                            <m:sSubPr>
                              <m:ctrlPr>
                                <a:rPr lang="en-US" sz="1650" i="1">
                                  <a:latin typeface="Cambria Math" panose="02040503050406030204" pitchFamily="18" charset="0"/>
                                </a:rPr>
                              </m:ctrlPr>
                            </m:sSubPr>
                            <m:e>
                              <m:r>
                                <a:rPr lang="en-US" sz="1650" i="1">
                                  <a:latin typeface="Cambria Math"/>
                                </a:rPr>
                                <m:t>𝑥</m:t>
                              </m:r>
                            </m:e>
                            <m:sub>
                              <m:r>
                                <a:rPr lang="en-US" sz="1650" i="1">
                                  <a:latin typeface="Cambria Math" charset="0"/>
                                </a:rPr>
                                <m:t>𝑖</m:t>
                              </m:r>
                            </m:sub>
                          </m:sSub>
                        </m:e>
                      </m:nary>
                    </m:oMath>
                  </m:oMathPara>
                </a14:m>
                <a:endParaRPr lang="en-US" sz="1650" dirty="0"/>
              </a:p>
            </p:txBody>
          </p:sp>
        </mc:Choice>
        <mc:Fallback xmlns="">
          <p:sp>
            <p:nvSpPr>
              <p:cNvPr id="11" name="Rectangle 10"/>
              <p:cNvSpPr>
                <a:spLocks noRot="1" noChangeAspect="1" noMove="1" noResize="1" noEditPoints="1" noAdjustHandles="1" noChangeArrowheads="1" noChangeShapeType="1" noTextEdit="1"/>
              </p:cNvSpPr>
              <p:nvPr/>
            </p:nvSpPr>
            <p:spPr>
              <a:xfrm>
                <a:off x="2436692" y="3200400"/>
                <a:ext cx="2863926" cy="86132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1832617" y="1910125"/>
                <a:ext cx="2600320" cy="65421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1650" i="1">
                              <a:latin typeface="Cambria Math" panose="02040503050406030204" pitchFamily="18" charset="0"/>
                            </a:rPr>
                          </m:ctrlPr>
                        </m:fPr>
                        <m:num>
                          <m:r>
                            <a:rPr lang="en-US" sz="1650" i="1">
                              <a:latin typeface="Cambria Math"/>
                            </a:rPr>
                            <m:t>𝜕</m:t>
                          </m:r>
                          <m:sSub>
                            <m:sSubPr>
                              <m:ctrlPr>
                                <a:rPr lang="en-US" sz="1650" i="1">
                                  <a:solidFill>
                                    <a:srgbClr val="008A1B"/>
                                  </a:solidFill>
                                  <a:latin typeface="Cambria Math" panose="02040503050406030204" pitchFamily="18" charset="0"/>
                                </a:rPr>
                              </m:ctrlPr>
                            </m:sSubPr>
                            <m:e>
                              <m:r>
                                <a:rPr lang="en-US" sz="1650" i="1">
                                  <a:solidFill>
                                    <a:srgbClr val="008A1B"/>
                                  </a:solidFill>
                                  <a:latin typeface="Cambria Math"/>
                                </a:rPr>
                                <m:t>𝐸</m:t>
                              </m:r>
                            </m:e>
                            <m:sub>
                              <m:r>
                                <a:rPr lang="en-US" sz="1650" i="1">
                                  <a:solidFill>
                                    <a:srgbClr val="008A1B"/>
                                  </a:solidFill>
                                  <a:latin typeface="Cambria Math"/>
                                </a:rPr>
                                <m:t>𝑑</m:t>
                              </m:r>
                            </m:sub>
                          </m:sSub>
                        </m:num>
                        <m:den>
                          <m:r>
                            <a:rPr lang="en-US" sz="1650" i="1">
                              <a:latin typeface="Cambria Math"/>
                            </a:rPr>
                            <m:t>𝜕</m:t>
                          </m:r>
                          <m:sSub>
                            <m:sSubPr>
                              <m:ctrlPr>
                                <a:rPr lang="en-US" sz="1650" i="1">
                                  <a:solidFill>
                                    <a:srgbClr val="FF0000"/>
                                  </a:solidFill>
                                  <a:latin typeface="Cambria Math" panose="02040503050406030204" pitchFamily="18" charset="0"/>
                                </a:rPr>
                              </m:ctrlPr>
                            </m:sSubPr>
                            <m:e>
                              <m:r>
                                <a:rPr lang="en-US" sz="1650" i="1">
                                  <a:solidFill>
                                    <a:srgbClr val="FF0000"/>
                                  </a:solidFill>
                                  <a:latin typeface="Cambria Math"/>
                                </a:rPr>
                                <m:t>𝑤</m:t>
                              </m:r>
                            </m:e>
                            <m:sub>
                              <m:r>
                                <a:rPr lang="en-US" sz="1650" i="1">
                                  <a:solidFill>
                                    <a:srgbClr val="FF0000"/>
                                  </a:solidFill>
                                  <a:latin typeface="Cambria Math"/>
                                </a:rPr>
                                <m:t>𝑖𝑗</m:t>
                              </m:r>
                            </m:sub>
                          </m:sSub>
                        </m:den>
                      </m:f>
                      <m:r>
                        <a:rPr lang="en-US" sz="1650" i="1">
                          <a:latin typeface="Cambria Math"/>
                        </a:rPr>
                        <m:t>=</m:t>
                      </m:r>
                      <m:f>
                        <m:fPr>
                          <m:ctrlPr>
                            <a:rPr lang="en-US" sz="1650" i="1">
                              <a:latin typeface="Cambria Math" panose="02040503050406030204" pitchFamily="18" charset="0"/>
                            </a:rPr>
                          </m:ctrlPr>
                        </m:fPr>
                        <m:num>
                          <m:r>
                            <a:rPr lang="en-US" sz="1650" i="1">
                              <a:latin typeface="Cambria Math"/>
                            </a:rPr>
                            <m:t>𝜕</m:t>
                          </m:r>
                          <m:sSub>
                            <m:sSubPr>
                              <m:ctrlPr>
                                <a:rPr lang="en-US" sz="1650" i="1">
                                  <a:solidFill>
                                    <a:srgbClr val="008A1B"/>
                                  </a:solidFill>
                                  <a:latin typeface="Cambria Math" panose="02040503050406030204" pitchFamily="18" charset="0"/>
                                </a:rPr>
                              </m:ctrlPr>
                            </m:sSubPr>
                            <m:e>
                              <m:r>
                                <a:rPr lang="en-US" sz="1650" i="1">
                                  <a:solidFill>
                                    <a:srgbClr val="008A1B"/>
                                  </a:solidFill>
                                  <a:latin typeface="Cambria Math"/>
                                </a:rPr>
                                <m:t>𝐸</m:t>
                              </m:r>
                            </m:e>
                            <m:sub>
                              <m:r>
                                <a:rPr lang="en-US" sz="1650" i="1">
                                  <a:solidFill>
                                    <a:srgbClr val="008A1B"/>
                                  </a:solidFill>
                                  <a:latin typeface="Cambria Math"/>
                                </a:rPr>
                                <m:t>𝑑</m:t>
                              </m:r>
                            </m:sub>
                          </m:sSub>
                        </m:num>
                        <m:den>
                          <m:r>
                            <a:rPr lang="en-US" sz="1650" i="1">
                              <a:latin typeface="Cambria Math"/>
                            </a:rPr>
                            <m:t>𝜕</m:t>
                          </m:r>
                          <m:sSub>
                            <m:sSubPr>
                              <m:ctrlPr>
                                <a:rPr lang="en-US" sz="1650" i="1">
                                  <a:solidFill>
                                    <a:srgbClr val="7030A0"/>
                                  </a:solidFill>
                                  <a:latin typeface="Cambria Math" panose="02040503050406030204" pitchFamily="18" charset="0"/>
                                </a:rPr>
                              </m:ctrlPr>
                            </m:sSubPr>
                            <m:e>
                              <m:r>
                                <m:rPr>
                                  <m:sty m:val="p"/>
                                </m:rPr>
                                <a:rPr lang="en-US" sz="1650">
                                  <a:solidFill>
                                    <a:srgbClr val="7030A0"/>
                                  </a:solidFill>
                                  <a:latin typeface="Cambria Math"/>
                                </a:rPr>
                                <m:t>net</m:t>
                              </m:r>
                            </m:e>
                            <m:sub>
                              <m:r>
                                <a:rPr lang="en-US" sz="1650" i="1">
                                  <a:solidFill>
                                    <a:srgbClr val="7030A0"/>
                                  </a:solidFill>
                                  <a:latin typeface="Cambria Math"/>
                                </a:rPr>
                                <m:t>𝑗</m:t>
                              </m:r>
                            </m:sub>
                          </m:sSub>
                        </m:den>
                      </m:f>
                      <m:r>
                        <a:rPr lang="en-US" sz="1650" i="1">
                          <a:latin typeface="Cambria Math"/>
                        </a:rPr>
                        <m:t>  </m:t>
                      </m:r>
                      <m:f>
                        <m:fPr>
                          <m:ctrlPr>
                            <a:rPr lang="en-US" sz="1650" i="1">
                              <a:latin typeface="Cambria Math" panose="02040503050406030204" pitchFamily="18" charset="0"/>
                            </a:rPr>
                          </m:ctrlPr>
                        </m:fPr>
                        <m:num>
                          <m:r>
                            <a:rPr lang="en-US" sz="1650" i="1">
                              <a:latin typeface="Cambria Math"/>
                            </a:rPr>
                            <m:t>𝜕</m:t>
                          </m:r>
                          <m:sSub>
                            <m:sSubPr>
                              <m:ctrlPr>
                                <a:rPr lang="en-US" sz="1650" i="1">
                                  <a:solidFill>
                                    <a:srgbClr val="7030A0"/>
                                  </a:solidFill>
                                  <a:latin typeface="Cambria Math" panose="02040503050406030204" pitchFamily="18" charset="0"/>
                                </a:rPr>
                              </m:ctrlPr>
                            </m:sSubPr>
                            <m:e>
                              <m:r>
                                <m:rPr>
                                  <m:sty m:val="p"/>
                                </m:rPr>
                                <a:rPr lang="en-US" sz="1650">
                                  <a:solidFill>
                                    <a:srgbClr val="7030A0"/>
                                  </a:solidFill>
                                  <a:latin typeface="Cambria Math"/>
                                </a:rPr>
                                <m:t>net</m:t>
                              </m:r>
                            </m:e>
                            <m:sub>
                              <m:r>
                                <a:rPr lang="en-US" sz="1650" i="1">
                                  <a:solidFill>
                                    <a:srgbClr val="7030A0"/>
                                  </a:solidFill>
                                  <a:latin typeface="Cambria Math"/>
                                </a:rPr>
                                <m:t>𝑗</m:t>
                              </m:r>
                            </m:sub>
                          </m:sSub>
                        </m:num>
                        <m:den>
                          <m:r>
                            <a:rPr lang="en-US" sz="1650" i="1">
                              <a:latin typeface="Cambria Math"/>
                            </a:rPr>
                            <m:t>𝜕</m:t>
                          </m:r>
                          <m:sSub>
                            <m:sSubPr>
                              <m:ctrlPr>
                                <a:rPr lang="en-US" sz="1650" i="1">
                                  <a:solidFill>
                                    <a:srgbClr val="FF0000"/>
                                  </a:solidFill>
                                  <a:latin typeface="Cambria Math" panose="02040503050406030204" pitchFamily="18" charset="0"/>
                                </a:rPr>
                              </m:ctrlPr>
                            </m:sSubPr>
                            <m:e>
                              <m:r>
                                <a:rPr lang="en-US" sz="1650" i="1">
                                  <a:solidFill>
                                    <a:srgbClr val="FF0000"/>
                                  </a:solidFill>
                                  <a:latin typeface="Cambria Math"/>
                                </a:rPr>
                                <m:t>𝑤</m:t>
                              </m:r>
                            </m:e>
                            <m:sub>
                              <m:r>
                                <a:rPr lang="en-US" sz="1650" i="1">
                                  <a:solidFill>
                                    <a:srgbClr val="FF0000"/>
                                  </a:solidFill>
                                  <a:latin typeface="Cambria Math"/>
                                </a:rPr>
                                <m:t>𝑖𝑗</m:t>
                              </m:r>
                            </m:sub>
                          </m:sSub>
                        </m:den>
                      </m:f>
                      <m:r>
                        <a:rPr lang="en-US" sz="1650" i="1">
                          <a:latin typeface="Cambria Math"/>
                        </a:rPr>
                        <m:t>=</m:t>
                      </m:r>
                    </m:oMath>
                  </m:oMathPara>
                </a14:m>
                <a:endParaRPr lang="en-US" sz="1650" dirty="0"/>
              </a:p>
            </p:txBody>
          </p:sp>
        </mc:Choice>
        <mc:Fallback xmlns="">
          <p:sp>
            <p:nvSpPr>
              <p:cNvPr id="58" name="Rectangle 57"/>
              <p:cNvSpPr>
                <a:spLocks noRot="1" noChangeAspect="1" noMove="1" noResize="1" noEditPoints="1" noAdjustHandles="1" noChangeArrowheads="1" noChangeShapeType="1" noTextEdit="1"/>
              </p:cNvSpPr>
              <p:nvPr/>
            </p:nvSpPr>
            <p:spPr>
              <a:xfrm>
                <a:off x="1832617" y="1910125"/>
                <a:ext cx="2600320" cy="654218"/>
              </a:xfrm>
              <a:prstGeom prst="rect">
                <a:avLst/>
              </a:prstGeom>
              <a:blipFill>
                <a:blip r:embed="rId4"/>
                <a:stretch>
                  <a:fillRect/>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FA6F6034-1516-478C-9756-BC6A8296D6DE}" type="slidenum">
              <a:rPr lang="en-US" smtClean="0"/>
              <a:pPr/>
              <a:t>38</a:t>
            </a:fld>
            <a:endParaRPr lang="en-US" dirty="0"/>
          </a:p>
        </p:txBody>
      </p:sp>
      <p:sp>
        <p:nvSpPr>
          <p:cNvPr id="2" name="Title 1"/>
          <p:cNvSpPr>
            <a:spLocks noGrp="1"/>
          </p:cNvSpPr>
          <p:nvPr>
            <p:ph type="title"/>
          </p:nvPr>
        </p:nvSpPr>
        <p:spPr/>
        <p:txBody>
          <a:bodyPr/>
          <a:lstStyle/>
          <a:p>
            <a:r>
              <a:rPr lang="en-US" dirty="0"/>
              <a:t>Derivation of Learning Rule (4)</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0464" y="902369"/>
                <a:ext cx="8229600" cy="969832"/>
              </a:xfrm>
            </p:spPr>
            <p:txBody>
              <a:bodyPr>
                <a:normAutofit fontScale="92500" lnSpcReduction="20000"/>
              </a:bodyPr>
              <a:lstStyle/>
              <a:p>
                <a:r>
                  <a:rPr lang="en-US" dirty="0"/>
                  <a:t>Weights of hidden units:</a:t>
                </a:r>
              </a:p>
              <a:p>
                <a:pPr lvl="1"/>
                <a14:m>
                  <m:oMath xmlns:m="http://schemas.openxmlformats.org/officeDocument/2006/math">
                    <m:sSub>
                      <m:sSubPr>
                        <m:ctrlPr>
                          <a:rPr lang="en-US" i="1">
                            <a:solidFill>
                              <a:schemeClr val="dk1"/>
                            </a:solidFill>
                            <a:latin typeface="Cambria Math" panose="02040503050406030204" pitchFamily="18" charset="0"/>
                          </a:rPr>
                        </m:ctrlPr>
                      </m:sSubPr>
                      <m:e>
                        <m:r>
                          <a:rPr lang="en-US" i="1">
                            <a:solidFill>
                              <a:schemeClr val="dk1"/>
                            </a:solidFill>
                            <a:latin typeface="Cambria Math"/>
                          </a:rPr>
                          <m:t>𝑤</m:t>
                        </m:r>
                      </m:e>
                      <m:sub>
                        <m:r>
                          <a:rPr lang="en-US" i="1">
                            <a:solidFill>
                              <a:schemeClr val="dk1"/>
                            </a:solidFill>
                            <a:latin typeface="Cambria Math"/>
                          </a:rPr>
                          <m:t>𝑖𝑗</m:t>
                        </m:r>
                      </m:sub>
                    </m:sSub>
                  </m:oMath>
                </a14:m>
                <a:r>
                  <a:rPr lang="en-US" dirty="0"/>
                  <a:t> Influences the output only through all the units whose direct input include </a:t>
                </a:r>
                <a14:m>
                  <m:oMath xmlns:m="http://schemas.openxmlformats.org/officeDocument/2006/math">
                    <m:r>
                      <a:rPr lang="en-US" i="1">
                        <a:solidFill>
                          <a:schemeClr val="dk1"/>
                        </a:solidFill>
                        <a:latin typeface="Cambria Math"/>
                      </a:rPr>
                      <m:t>𝑗</m:t>
                    </m:r>
                  </m:oMath>
                </a14:m>
                <a:endParaRPr lang="en-US" dirty="0"/>
              </a:p>
              <a:p>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0464" y="902369"/>
                <a:ext cx="8229600" cy="969832"/>
              </a:xfrm>
              <a:blipFill>
                <a:blip r:embed="rId5"/>
                <a:stretch>
                  <a:fillRect l="-889" t="-10692" b="-5031"/>
                </a:stretch>
              </a:blipFill>
            </p:spPr>
            <p:txBody>
              <a:bodyPr/>
              <a:lstStyle/>
              <a:p>
                <a:r>
                  <a:rPr lang="en-US">
                    <a:noFill/>
                  </a:rPr>
                  <a:t> </a:t>
                </a:r>
              </a:p>
            </p:txBody>
          </p:sp>
        </mc:Fallback>
      </mc:AlternateContent>
      <p:sp>
        <p:nvSpPr>
          <p:cNvPr id="54" name="Oval 49"/>
          <p:cNvSpPr>
            <a:spLocks noChangeArrowheads="1"/>
          </p:cNvSpPr>
          <p:nvPr/>
        </p:nvSpPr>
        <p:spPr bwMode="auto">
          <a:xfrm>
            <a:off x="3657600" y="3257551"/>
            <a:ext cx="742950" cy="768503"/>
          </a:xfrm>
          <a:prstGeom prst="ellipse">
            <a:avLst/>
          </a:prstGeom>
          <a:noFill/>
          <a:ln w="28575">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5" name="Oval 50"/>
          <p:cNvSpPr>
            <a:spLocks noChangeArrowheads="1"/>
          </p:cNvSpPr>
          <p:nvPr/>
        </p:nvSpPr>
        <p:spPr bwMode="auto">
          <a:xfrm>
            <a:off x="3714750" y="4173141"/>
            <a:ext cx="514350" cy="486581"/>
          </a:xfrm>
          <a:prstGeom prst="ellipse">
            <a:avLst/>
          </a:prstGeom>
          <a:noFill/>
          <a:ln w="28575">
            <a:solidFill>
              <a:srgbClr val="A5002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6" name="Line 51"/>
          <p:cNvSpPr>
            <a:spLocks noChangeShapeType="1"/>
          </p:cNvSpPr>
          <p:nvPr/>
        </p:nvSpPr>
        <p:spPr bwMode="auto">
          <a:xfrm flipV="1">
            <a:off x="3959291" y="4000500"/>
            <a:ext cx="34290" cy="155767"/>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nvGrpSpPr>
          <p:cNvPr id="64" name="Group 63"/>
          <p:cNvGrpSpPr/>
          <p:nvPr/>
        </p:nvGrpSpPr>
        <p:grpSpPr>
          <a:xfrm>
            <a:off x="6044389" y="2066424"/>
            <a:ext cx="1963712" cy="2201402"/>
            <a:chOff x="6400800" y="3352800"/>
            <a:chExt cx="3066031" cy="3107862"/>
          </a:xfrm>
        </p:grpSpPr>
        <p:grpSp>
          <p:nvGrpSpPr>
            <p:cNvPr id="6" name="Group 5"/>
            <p:cNvGrpSpPr/>
            <p:nvPr/>
          </p:nvGrpSpPr>
          <p:grpSpPr>
            <a:xfrm>
              <a:off x="6400800" y="3352800"/>
              <a:ext cx="3066031" cy="3107862"/>
              <a:chOff x="6400800" y="1600200"/>
              <a:chExt cx="3066031" cy="3107862"/>
            </a:xfrm>
          </p:grpSpPr>
          <p:grpSp>
            <p:nvGrpSpPr>
              <p:cNvPr id="7" name="Group 6"/>
              <p:cNvGrpSpPr/>
              <p:nvPr/>
            </p:nvGrpSpPr>
            <p:grpSpPr>
              <a:xfrm>
                <a:off x="6400800" y="2095143"/>
                <a:ext cx="3066031" cy="2612919"/>
                <a:chOff x="6477000" y="2704742"/>
                <a:chExt cx="3066031" cy="2612919"/>
              </a:xfrm>
            </p:grpSpPr>
            <p:grpSp>
              <p:nvGrpSpPr>
                <p:cNvPr id="12" name="Group 51"/>
                <p:cNvGrpSpPr>
                  <a:grpSpLocks/>
                </p:cNvGrpSpPr>
                <p:nvPr/>
              </p:nvGrpSpPr>
              <p:grpSpPr bwMode="auto">
                <a:xfrm>
                  <a:off x="6477000" y="2704742"/>
                  <a:ext cx="2430053" cy="2248257"/>
                  <a:chOff x="1872" y="2496"/>
                  <a:chExt cx="1392" cy="1368"/>
                </a:xfrm>
              </p:grpSpPr>
              <p:grpSp>
                <p:nvGrpSpPr>
                  <p:cNvPr id="16" name="Group 26"/>
                  <p:cNvGrpSpPr>
                    <a:grpSpLocks/>
                  </p:cNvGrpSpPr>
                  <p:nvPr/>
                </p:nvGrpSpPr>
                <p:grpSpPr bwMode="auto">
                  <a:xfrm>
                    <a:off x="1872" y="3720"/>
                    <a:ext cx="1392" cy="144"/>
                    <a:chOff x="1872" y="3720"/>
                    <a:chExt cx="1392" cy="144"/>
                  </a:xfrm>
                </p:grpSpPr>
                <p:sp>
                  <p:nvSpPr>
                    <p:cNvPr id="46"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50"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5"/>
                  <p:cNvGrpSpPr>
                    <a:grpSpLocks/>
                  </p:cNvGrpSpPr>
                  <p:nvPr/>
                </p:nvGrpSpPr>
                <p:grpSpPr bwMode="auto">
                  <a:xfrm>
                    <a:off x="2016" y="3108"/>
                    <a:ext cx="1056" cy="144"/>
                    <a:chOff x="2016" y="3168"/>
                    <a:chExt cx="1056" cy="144"/>
                  </a:xfrm>
                </p:grpSpPr>
                <p:sp>
                  <p:nvSpPr>
                    <p:cNvPr id="43"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8" name="Group 27"/>
                  <p:cNvGrpSpPr>
                    <a:grpSpLocks/>
                  </p:cNvGrpSpPr>
                  <p:nvPr/>
                </p:nvGrpSpPr>
                <p:grpSpPr bwMode="auto">
                  <a:xfrm>
                    <a:off x="2208" y="2496"/>
                    <a:ext cx="624" cy="144"/>
                    <a:chOff x="2208" y="2496"/>
                    <a:chExt cx="624" cy="144"/>
                  </a:xfrm>
                </p:grpSpPr>
                <p:sp>
                  <p:nvSpPr>
                    <p:cNvPr id="41"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9" name="AutoShape 28"/>
                  <p:cNvCxnSpPr>
                    <a:cxnSpLocks noChangeShapeType="1"/>
                    <a:stCxn id="42" idx="4"/>
                    <a:endCxn id="44"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29"/>
                  <p:cNvCxnSpPr>
                    <a:cxnSpLocks noChangeShapeType="1"/>
                    <a:stCxn id="42" idx="4"/>
                    <a:endCxn id="45"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0"/>
                  <p:cNvCxnSpPr>
                    <a:cxnSpLocks noChangeShapeType="1"/>
                    <a:stCxn id="42" idx="4"/>
                    <a:endCxn id="43"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1"/>
                  <p:cNvCxnSpPr>
                    <a:cxnSpLocks noChangeShapeType="1"/>
                    <a:stCxn id="41" idx="4"/>
                    <a:endCxn id="44"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2"/>
                  <p:cNvCxnSpPr>
                    <a:cxnSpLocks noChangeShapeType="1"/>
                    <a:stCxn id="41" idx="4"/>
                    <a:endCxn id="45"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3"/>
                  <p:cNvCxnSpPr>
                    <a:cxnSpLocks noChangeShapeType="1"/>
                    <a:stCxn id="41" idx="4"/>
                    <a:endCxn id="43"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4"/>
                  <p:cNvCxnSpPr>
                    <a:cxnSpLocks noChangeShapeType="1"/>
                    <a:stCxn id="43" idx="4"/>
                    <a:endCxn id="46"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5"/>
                  <p:cNvCxnSpPr>
                    <a:cxnSpLocks noChangeShapeType="1"/>
                    <a:stCxn id="43" idx="4"/>
                    <a:endCxn id="47"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6"/>
                  <p:cNvCxnSpPr>
                    <a:cxnSpLocks noChangeShapeType="1"/>
                    <a:stCxn id="43" idx="4"/>
                    <a:endCxn id="50"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7"/>
                  <p:cNvCxnSpPr>
                    <a:cxnSpLocks noChangeShapeType="1"/>
                    <a:stCxn id="43" idx="4"/>
                    <a:endCxn id="48"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38"/>
                  <p:cNvCxnSpPr>
                    <a:cxnSpLocks noChangeShapeType="1"/>
                    <a:stCxn id="43" idx="4"/>
                    <a:endCxn id="49"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0"/>
                  <p:cNvCxnSpPr>
                    <a:cxnSpLocks noChangeShapeType="1"/>
                    <a:endCxn id="50"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1"/>
                  <p:cNvCxnSpPr>
                    <a:cxnSpLocks noChangeShapeType="1"/>
                    <a:stCxn id="45" idx="4"/>
                    <a:endCxn id="47"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2"/>
                  <p:cNvCxnSpPr>
                    <a:cxnSpLocks noChangeShapeType="1"/>
                    <a:endCxn id="46"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4"/>
                  <p:cNvCxnSpPr>
                    <a:cxnSpLocks noChangeShapeType="1"/>
                    <a:stCxn id="44" idx="4"/>
                    <a:endCxn id="49"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5"/>
                  <p:cNvCxnSpPr>
                    <a:cxnSpLocks noChangeShapeType="1"/>
                    <a:stCxn id="44" idx="4"/>
                    <a:endCxn id="48"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6"/>
                  <p:cNvCxnSpPr>
                    <a:cxnSpLocks noChangeShapeType="1"/>
                    <a:stCxn id="44" idx="4"/>
                    <a:endCxn id="50"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7"/>
                  <p:cNvCxnSpPr>
                    <a:cxnSpLocks noChangeShapeType="1"/>
                    <a:stCxn id="44" idx="4"/>
                    <a:endCxn id="47"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8"/>
                  <p:cNvCxnSpPr>
                    <a:cxnSpLocks noChangeShapeType="1"/>
                    <a:stCxn id="44" idx="4"/>
                    <a:endCxn id="46"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49"/>
                  <p:cNvCxnSpPr>
                    <a:cxnSpLocks noChangeShapeType="1"/>
                    <a:stCxn id="45" idx="4"/>
                    <a:endCxn id="49"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13" name="TextBox 12"/>
                    <p:cNvSpPr txBox="1"/>
                    <p:nvPr/>
                  </p:nvSpPr>
                  <p:spPr>
                    <a:xfrm>
                      <a:off x="6774174" y="2743200"/>
                      <a:ext cx="2286001" cy="2574461"/>
                    </a:xfrm>
                    <a:prstGeom prst="rect">
                      <a:avLst/>
                    </a:prstGeom>
                    <a:noFill/>
                  </p:spPr>
                  <p:txBody>
                    <a:bodyPr wrap="square" rtlCol="0">
                      <a:spAutoFit/>
                    </a:bodyPr>
                    <a:lstStyle/>
                    <a:p>
                      <a:pPr algn="ctr"/>
                      <a:r>
                        <a:rPr lang="en-US" sz="1875" dirty="0"/>
                        <a:t>        </a:t>
                      </a:r>
                      <a14:m>
                        <m:oMath xmlns:m="http://schemas.openxmlformats.org/officeDocument/2006/math">
                          <m:r>
                            <a:rPr lang="en-US" sz="1875" i="1">
                              <a:latin typeface="Cambria Math"/>
                            </a:rPr>
                            <m:t>𝑘</m:t>
                          </m:r>
                        </m:oMath>
                      </a14:m>
                      <a:endParaRPr lang="en-US" sz="1875" i="1" dirty="0">
                        <a:latin typeface="Cambria Math"/>
                      </a:endParaRPr>
                    </a:p>
                    <a:p>
                      <a:pPr algn="ctr"/>
                      <a:endParaRPr lang="en-US" sz="1875" i="1" dirty="0">
                        <a:latin typeface="Cambria Math"/>
                      </a:endParaRPr>
                    </a:p>
                    <a:p>
                      <a:pPr algn="ctr"/>
                      <a14:m>
                        <m:oMath xmlns:m="http://schemas.openxmlformats.org/officeDocument/2006/math">
                          <m:r>
                            <a:rPr lang="en-US" sz="1875" i="1">
                              <a:latin typeface="Cambria Math"/>
                            </a:rPr>
                            <m:t>𝑗</m:t>
                          </m:r>
                        </m:oMath>
                      </a14:m>
                      <a:r>
                        <a:rPr lang="en-US" sz="1875" dirty="0"/>
                        <a:t>          </a:t>
                      </a:r>
                    </a:p>
                    <a:p>
                      <a:pPr algn="ctr"/>
                      <a:endParaRPr lang="en-US" sz="1875" i="1" dirty="0">
                        <a:latin typeface="Cambria Math"/>
                      </a:endParaRPr>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13" name="TextBox 12"/>
                    <p:cNvSpPr txBox="1">
                      <a:spLocks noRot="1" noChangeAspect="1" noMove="1" noResize="1" noEditPoints="1" noAdjustHandles="1" noChangeArrowheads="1" noChangeShapeType="1" noTextEdit="1"/>
                    </p:cNvSpPr>
                    <p:nvPr/>
                  </p:nvSpPr>
                  <p:spPr>
                    <a:xfrm>
                      <a:off x="6774174" y="2743200"/>
                      <a:ext cx="2286001" cy="25744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584943" y="3328289"/>
                      <a:ext cx="958088" cy="62324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sz="2100" i="1">
                                    <a:solidFill>
                                      <a:srgbClr val="FF0000"/>
                                    </a:solidFill>
                                    <a:latin typeface="Cambria Math" panose="02040503050406030204" pitchFamily="18" charset="0"/>
                                  </a:rPr>
                                </m:ctrlPr>
                              </m:sSubPr>
                              <m:e>
                                <m:r>
                                  <a:rPr lang="en-US" sz="2100" i="1">
                                    <a:solidFill>
                                      <a:srgbClr val="FF0000"/>
                                    </a:solidFill>
                                    <a:latin typeface="Cambria Math"/>
                                  </a:rPr>
                                  <m:t>𝑤</m:t>
                                </m:r>
                              </m:e>
                              <m:sub>
                                <m:r>
                                  <a:rPr lang="en-US" sz="2100" i="1">
                                    <a:solidFill>
                                      <a:srgbClr val="FF0000"/>
                                    </a:solidFill>
                                    <a:latin typeface="Cambria Math"/>
                                  </a:rPr>
                                  <m:t>𝑖𝑗</m:t>
                                </m:r>
                              </m:sub>
                            </m:sSub>
                          </m:oMath>
                        </m:oMathPara>
                      </a14:m>
                      <a:endParaRPr lang="en-US" sz="2100" i="1" dirty="0">
                        <a:solidFill>
                          <a:srgbClr val="FF0000"/>
                        </a:solidFill>
                        <a:latin typeface="Cambria Math"/>
                      </a:endParaRPr>
                    </a:p>
                  </p:txBody>
                </p:sp>
              </mc:Choice>
              <mc:Fallback xmlns="">
                <p:sp>
                  <p:nvSpPr>
                    <p:cNvPr id="14" name="Rectangle 13"/>
                    <p:cNvSpPr>
                      <a:spLocks noRot="1" noChangeAspect="1" noMove="1" noResize="1" noEditPoints="1" noAdjustHandles="1" noChangeArrowheads="1" noChangeShapeType="1" noTextEdit="1"/>
                    </p:cNvSpPr>
                    <p:nvPr/>
                  </p:nvSpPr>
                  <p:spPr>
                    <a:xfrm>
                      <a:off x="8584943" y="3328289"/>
                      <a:ext cx="958088" cy="623249"/>
                    </a:xfrm>
                    <a:prstGeom prst="rect">
                      <a:avLst/>
                    </a:prstGeom>
                    <a:blipFill>
                      <a:blip r:embed="rId7"/>
                      <a:stretch>
                        <a:fillRect b="-9722"/>
                      </a:stretch>
                    </a:blipFill>
                  </p:spPr>
                  <p:txBody>
                    <a:bodyPr/>
                    <a:lstStyle/>
                    <a:p>
                      <a:r>
                        <a:rPr lang="en-US">
                          <a:noFill/>
                        </a:rPr>
                        <a:t> </a:t>
                      </a:r>
                    </a:p>
                  </p:txBody>
                </p:sp>
              </mc:Fallback>
            </mc:AlternateContent>
            <p:cxnSp>
              <p:nvCxnSpPr>
                <p:cNvPr id="15" name="Straight Arrow Connector 14"/>
                <p:cNvCxnSpPr/>
                <p:nvPr/>
              </p:nvCxnSpPr>
              <p:spPr>
                <a:xfrm flipH="1">
                  <a:off x="8081594" y="3858486"/>
                  <a:ext cx="902380" cy="408713"/>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8" name="Line 57"/>
              <p:cNvSpPr>
                <a:spLocks noChangeShapeType="1"/>
              </p:cNvSpPr>
              <p:nvPr/>
            </p:nvSpPr>
            <p:spPr bwMode="auto">
              <a:xfrm>
                <a:off x="7957814" y="175260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 name="Line 57"/>
              <p:cNvSpPr>
                <a:spLocks noChangeShapeType="1"/>
              </p:cNvSpPr>
              <p:nvPr/>
            </p:nvSpPr>
            <p:spPr bwMode="auto">
              <a:xfrm>
                <a:off x="7609840" y="276352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 name="Rectangle 9"/>
                  <p:cNvSpPr/>
                  <p:nvPr/>
                </p:nvSpPr>
                <p:spPr>
                  <a:xfrm>
                    <a:off x="7936331" y="1600200"/>
                    <a:ext cx="752554" cy="521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𝑘</m:t>
                              </m:r>
                            </m:sub>
                          </m:sSub>
                        </m:oMath>
                      </m:oMathPara>
                    </a14:m>
                    <a:endParaRPr lang="en-US" dirty="0">
                      <a:solidFill>
                        <a:srgbClr val="0000FF"/>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936331" y="1600200"/>
                    <a:ext cx="752554" cy="521410"/>
                  </a:xfrm>
                  <a:prstGeom prst="rect">
                    <a:avLst/>
                  </a:prstGeom>
                  <a:blipFill>
                    <a:blip r:embed="rId8"/>
                    <a:stretch>
                      <a:fillRect/>
                    </a:stretch>
                  </a:blipFill>
                </p:spPr>
                <p:txBody>
                  <a:bodyPr/>
                  <a:lstStyle/>
                  <a:p>
                    <a:r>
                      <a:rPr lang="en-US">
                        <a:noFill/>
                      </a:rPr>
                      <a:t> </a:t>
                    </a:r>
                  </a:p>
                </p:txBody>
              </p:sp>
            </mc:Fallback>
          </mc:AlternateContent>
        </p:grpSp>
        <p:cxnSp>
          <p:nvCxnSpPr>
            <p:cNvPr id="53" name="Straight Connector 52"/>
            <p:cNvCxnSpPr/>
            <p:nvPr/>
          </p:nvCxnSpPr>
          <p:spPr>
            <a:xfrm flipV="1">
              <a:off x="7619488" y="4049233"/>
              <a:ext cx="341987" cy="8058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7113057" y="4084402"/>
              <a:ext cx="495799" cy="7706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5" name="Rounded Rectangle 64"/>
          <p:cNvSpPr/>
          <p:nvPr/>
        </p:nvSpPr>
        <p:spPr>
          <a:xfrm>
            <a:off x="3174471" y="1862268"/>
            <a:ext cx="571500" cy="666040"/>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67" name="Rectangle 66"/>
              <p:cNvSpPr/>
              <p:nvPr/>
            </p:nvSpPr>
            <p:spPr>
              <a:xfrm>
                <a:off x="4256337" y="2474556"/>
                <a:ext cx="1472519" cy="3416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500" i="1">
                              <a:solidFill>
                                <a:srgbClr val="7030A0"/>
                              </a:solidFill>
                              <a:latin typeface="Cambria Math" panose="02040503050406030204" pitchFamily="18" charset="0"/>
                            </a:rPr>
                          </m:ctrlPr>
                        </m:sSubPr>
                        <m:e>
                          <m:r>
                            <m:rPr>
                              <m:sty m:val="p"/>
                            </m:rPr>
                            <a:rPr lang="en-US" sz="1500" i="1">
                              <a:solidFill>
                                <a:srgbClr val="7030A0"/>
                              </a:solidFill>
                              <a:latin typeface="Cambria Math"/>
                            </a:rPr>
                            <m:t>net</m:t>
                          </m:r>
                        </m:e>
                        <m:sub>
                          <m:r>
                            <a:rPr lang="en-US" sz="1500" i="1">
                              <a:solidFill>
                                <a:srgbClr val="7030A0"/>
                              </a:solidFill>
                              <a:latin typeface="Cambria Math" charset="0"/>
                            </a:rPr>
                            <m:t>𝑗</m:t>
                          </m:r>
                        </m:sub>
                      </m:sSub>
                      <m:r>
                        <a:rPr lang="en-US" sz="1500" i="1">
                          <a:latin typeface="Cambria Math"/>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charset="0"/>
                            </a:rPr>
                            <m:t>𝑖𝑗</m:t>
                          </m:r>
                        </m:sub>
                      </m:sSub>
                      <m:r>
                        <a:rPr lang="en-US" sz="1500" i="1">
                          <a:latin typeface="Cambria Math"/>
                        </a:rPr>
                        <m:t>.</m:t>
                      </m:r>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charset="0"/>
                            </a:rPr>
                            <m:t>𝑖</m:t>
                          </m:r>
                        </m:sub>
                      </m:sSub>
                    </m:oMath>
                  </m:oMathPara>
                </a14:m>
                <a:endParaRPr lang="en-US" sz="1500" i="1" dirty="0">
                  <a:latin typeface="Cambria Math"/>
                </a:endParaRPr>
              </a:p>
            </p:txBody>
          </p:sp>
        </mc:Choice>
        <mc:Fallback xmlns="">
          <p:sp>
            <p:nvSpPr>
              <p:cNvPr id="67" name="Rectangle 66"/>
              <p:cNvSpPr>
                <a:spLocks noRot="1" noChangeAspect="1" noMove="1" noResize="1" noEditPoints="1" noAdjustHandles="1" noChangeArrowheads="1" noChangeShapeType="1" noTextEdit="1"/>
              </p:cNvSpPr>
              <p:nvPr/>
            </p:nvSpPr>
            <p:spPr>
              <a:xfrm>
                <a:off x="4256337" y="2474556"/>
                <a:ext cx="1472519" cy="341697"/>
              </a:xfrm>
              <a:prstGeom prst="rect">
                <a:avLst/>
              </a:prstGeom>
              <a:blipFill>
                <a:blip r:embed="rId9"/>
                <a:stretch>
                  <a:fillRect b="-1667"/>
                </a:stretch>
              </a:blipFill>
            </p:spPr>
            <p:txBody>
              <a:bodyPr/>
              <a:lstStyle/>
              <a:p>
                <a:r>
                  <a:rPr lang="en-US">
                    <a:noFill/>
                  </a:rPr>
                  <a:t> </a:t>
                </a:r>
              </a:p>
            </p:txBody>
          </p:sp>
        </mc:Fallback>
      </mc:AlternateContent>
      <p:cxnSp>
        <p:nvCxnSpPr>
          <p:cNvPr id="68" name="Straight Arrow Connector 67"/>
          <p:cNvCxnSpPr>
            <a:stCxn id="67" idx="1"/>
            <a:endCxn id="66" idx="0"/>
          </p:cNvCxnSpPr>
          <p:nvPr/>
        </p:nvCxnSpPr>
        <p:spPr>
          <a:xfrm flipH="1">
            <a:off x="3347322" y="2645405"/>
            <a:ext cx="909015" cy="152005"/>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7" idx="1"/>
            <a:endCxn id="65" idx="3"/>
          </p:cNvCxnSpPr>
          <p:nvPr/>
        </p:nvCxnSpPr>
        <p:spPr>
          <a:xfrm flipH="1" flipV="1">
            <a:off x="3745971" y="2195288"/>
            <a:ext cx="510366" cy="450117"/>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Rectangle 51"/>
              <p:cNvSpPr/>
              <p:nvPr/>
            </p:nvSpPr>
            <p:spPr>
              <a:xfrm>
                <a:off x="2459991" y="2629310"/>
                <a:ext cx="1384353" cy="646844"/>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650" i="1">
                          <a:latin typeface="Cambria Math"/>
                        </a:rPr>
                        <m:t>=</m:t>
                      </m:r>
                      <m:f>
                        <m:fPr>
                          <m:ctrlPr>
                            <a:rPr lang="en-US" sz="1650" i="1">
                              <a:latin typeface="Cambria Math" panose="02040503050406030204" pitchFamily="18" charset="0"/>
                            </a:rPr>
                          </m:ctrlPr>
                        </m:fPr>
                        <m:num>
                          <m:r>
                            <a:rPr lang="en-US" sz="1650" i="1">
                              <a:latin typeface="Cambria Math"/>
                            </a:rPr>
                            <m:t>𝜕</m:t>
                          </m:r>
                          <m:sSub>
                            <m:sSubPr>
                              <m:ctrlPr>
                                <a:rPr lang="en-US" sz="1650" i="1">
                                  <a:solidFill>
                                    <a:srgbClr val="008A1B"/>
                                  </a:solidFill>
                                  <a:latin typeface="Cambria Math" panose="02040503050406030204" pitchFamily="18" charset="0"/>
                                </a:rPr>
                              </m:ctrlPr>
                            </m:sSubPr>
                            <m:e>
                              <m:r>
                                <a:rPr lang="en-US" sz="1650" i="1">
                                  <a:solidFill>
                                    <a:srgbClr val="008A1B"/>
                                  </a:solidFill>
                                  <a:latin typeface="Cambria Math"/>
                                </a:rPr>
                                <m:t>𝐸</m:t>
                              </m:r>
                            </m:e>
                            <m:sub>
                              <m:r>
                                <a:rPr lang="en-US" sz="1650" i="1">
                                  <a:solidFill>
                                    <a:srgbClr val="008A1B"/>
                                  </a:solidFill>
                                  <a:latin typeface="Cambria Math"/>
                                </a:rPr>
                                <m:t>𝑑</m:t>
                              </m:r>
                            </m:sub>
                          </m:sSub>
                        </m:num>
                        <m:den>
                          <m:r>
                            <a:rPr lang="en-US" sz="1650" i="1">
                              <a:latin typeface="Cambria Math"/>
                            </a:rPr>
                            <m:t>𝜕</m:t>
                          </m:r>
                          <m:sSub>
                            <m:sSubPr>
                              <m:ctrlPr>
                                <a:rPr lang="en-US" sz="1650" i="1">
                                  <a:solidFill>
                                    <a:srgbClr val="7030A0"/>
                                  </a:solidFill>
                                  <a:latin typeface="Cambria Math" panose="02040503050406030204" pitchFamily="18" charset="0"/>
                                </a:rPr>
                              </m:ctrlPr>
                            </m:sSubPr>
                            <m:e>
                              <m:r>
                                <m:rPr>
                                  <m:sty m:val="p"/>
                                </m:rPr>
                                <a:rPr lang="en-US" sz="1650">
                                  <a:solidFill>
                                    <a:srgbClr val="7030A0"/>
                                  </a:solidFill>
                                  <a:latin typeface="Cambria Math"/>
                                </a:rPr>
                                <m:t>net</m:t>
                              </m:r>
                            </m:e>
                            <m:sub>
                              <m:r>
                                <a:rPr lang="en-US" sz="1650" i="1">
                                  <a:solidFill>
                                    <a:srgbClr val="7030A0"/>
                                  </a:solidFill>
                                  <a:latin typeface="Cambria Math"/>
                                </a:rPr>
                                <m:t>𝑗</m:t>
                              </m:r>
                            </m:sub>
                          </m:sSub>
                        </m:den>
                      </m:f>
                      <m:sSub>
                        <m:sSubPr>
                          <m:ctrlPr>
                            <a:rPr lang="en-US" sz="1650" i="1">
                              <a:latin typeface="Cambria Math" panose="02040503050406030204" pitchFamily="18" charset="0"/>
                            </a:rPr>
                          </m:ctrlPr>
                        </m:sSubPr>
                        <m:e>
                          <m:r>
                            <a:rPr lang="en-US" sz="1650" i="1">
                              <a:latin typeface="Cambria Math"/>
                            </a:rPr>
                            <m:t>𝑥</m:t>
                          </m:r>
                        </m:e>
                        <m:sub>
                          <m:r>
                            <a:rPr lang="en-US" sz="1650" i="1">
                              <a:latin typeface="Cambria Math" charset="0"/>
                            </a:rPr>
                            <m:t>𝑖</m:t>
                          </m:r>
                        </m:sub>
                      </m:sSub>
                      <m:r>
                        <a:rPr lang="en-US" sz="1650" i="1">
                          <a:latin typeface="Cambria Math"/>
                        </a:rPr>
                        <m:t>=</m:t>
                      </m:r>
                    </m:oMath>
                  </m:oMathPara>
                </a14:m>
                <a:endParaRPr lang="en-US" sz="1650" dirty="0"/>
              </a:p>
            </p:txBody>
          </p:sp>
        </mc:Choice>
        <mc:Fallback xmlns="">
          <p:sp>
            <p:nvSpPr>
              <p:cNvPr id="52" name="Rectangle 51"/>
              <p:cNvSpPr>
                <a:spLocks noRot="1" noChangeAspect="1" noMove="1" noResize="1" noEditPoints="1" noAdjustHandles="1" noChangeArrowheads="1" noChangeShapeType="1" noTextEdit="1"/>
              </p:cNvSpPr>
              <p:nvPr/>
            </p:nvSpPr>
            <p:spPr>
              <a:xfrm>
                <a:off x="2459991" y="2629310"/>
                <a:ext cx="1384353" cy="646844"/>
              </a:xfrm>
              <a:prstGeom prst="rect">
                <a:avLst/>
              </a:prstGeom>
              <a:blipFill>
                <a:blip r:embed="rId10"/>
                <a:stretch>
                  <a:fillRect/>
                </a:stretch>
              </a:blipFill>
            </p:spPr>
            <p:txBody>
              <a:bodyPr/>
              <a:lstStyle/>
              <a:p>
                <a:r>
                  <a:rPr lang="en-US">
                    <a:noFill/>
                  </a:rPr>
                  <a:t> </a:t>
                </a:r>
              </a:p>
            </p:txBody>
          </p:sp>
        </mc:Fallback>
      </mc:AlternateContent>
      <p:sp>
        <p:nvSpPr>
          <p:cNvPr id="66" name="Rounded Rectangle 65"/>
          <p:cNvSpPr/>
          <p:nvPr/>
        </p:nvSpPr>
        <p:spPr>
          <a:xfrm>
            <a:off x="3236001" y="2797410"/>
            <a:ext cx="222642" cy="311467"/>
          </a:xfrm>
          <a:prstGeom prst="roundRect">
            <a:avLst/>
          </a:prstGeom>
          <a:noFill/>
          <a:ln>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0" name="Line 57">
            <a:extLst>
              <a:ext uri="{FF2B5EF4-FFF2-40B4-BE49-F238E27FC236}">
                <a16:creationId xmlns:a16="http://schemas.microsoft.com/office/drawing/2014/main" id="{0E0D1C9C-50EF-C146-B232-9DEC52F74F3B}"/>
              </a:ext>
            </a:extLst>
          </p:cNvPr>
          <p:cNvSpPr>
            <a:spLocks noChangeShapeType="1"/>
          </p:cNvSpPr>
          <p:nvPr/>
        </p:nvSpPr>
        <p:spPr bwMode="auto">
          <a:xfrm>
            <a:off x="6502331" y="2139131"/>
            <a:ext cx="0" cy="2159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7048981C-DE4B-4644-A044-F70BE7E9E661}"/>
                  </a:ext>
                </a:extLst>
              </p:cNvPr>
              <p:cNvSpPr/>
              <p:nvPr/>
            </p:nvSpPr>
            <p:spPr>
              <a:xfrm>
                <a:off x="6124893" y="2028316"/>
                <a:ext cx="295176"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i="1">
                              <a:solidFill>
                                <a:srgbClr val="0000FF"/>
                              </a:solidFill>
                              <a:latin typeface="Cambria Math"/>
                            </a:rPr>
                            <m:t>𝑜</m:t>
                          </m:r>
                        </m:e>
                        <m:sub>
                          <m:r>
                            <a:rPr lang="en-US" b="0" i="1" smtClean="0">
                              <a:solidFill>
                                <a:srgbClr val="0000FF"/>
                              </a:solidFill>
                              <a:latin typeface="Cambria Math" panose="02040503050406030204" pitchFamily="18" charset="0"/>
                            </a:rPr>
                            <m:t>1</m:t>
                          </m:r>
                        </m:sub>
                      </m:sSub>
                    </m:oMath>
                  </m:oMathPara>
                </a14:m>
                <a:endParaRPr lang="en-US" dirty="0">
                  <a:solidFill>
                    <a:srgbClr val="0000FF"/>
                  </a:solidFill>
                </a:endParaRPr>
              </a:p>
            </p:txBody>
          </p:sp>
        </mc:Choice>
        <mc:Fallback xmlns="">
          <p:sp>
            <p:nvSpPr>
              <p:cNvPr id="71" name="Rectangle 70">
                <a:extLst>
                  <a:ext uri="{FF2B5EF4-FFF2-40B4-BE49-F238E27FC236}">
                    <a16:creationId xmlns:a16="http://schemas.microsoft.com/office/drawing/2014/main" id="{7048981C-DE4B-4644-A044-F70BE7E9E661}"/>
                  </a:ext>
                </a:extLst>
              </p:cNvPr>
              <p:cNvSpPr>
                <a:spLocks noRot="1" noChangeAspect="1" noMove="1" noResize="1" noEditPoints="1" noAdjustHandles="1" noChangeArrowheads="1" noChangeShapeType="1" noTextEdit="1"/>
              </p:cNvSpPr>
              <p:nvPr/>
            </p:nvSpPr>
            <p:spPr>
              <a:xfrm>
                <a:off x="6124893" y="2028316"/>
                <a:ext cx="295176" cy="369332"/>
              </a:xfrm>
              <a:prstGeom prst="rect">
                <a:avLst/>
              </a:prstGeom>
              <a:blipFill>
                <a:blip r:embed="rId11"/>
                <a:stretch>
                  <a:fillRect r="-12000"/>
                </a:stretch>
              </a:blipFill>
            </p:spPr>
            <p:txBody>
              <a:bodyPr/>
              <a:lstStyle/>
              <a:p>
                <a:r>
                  <a:rPr lang="en-US">
                    <a:noFill/>
                  </a:rPr>
                  <a:t> </a:t>
                </a:r>
              </a:p>
            </p:txBody>
          </p:sp>
        </mc:Fallback>
      </mc:AlternateContent>
      <p:sp>
        <p:nvSpPr>
          <p:cNvPr id="120" name="Line 57">
            <a:extLst>
              <a:ext uri="{FF2B5EF4-FFF2-40B4-BE49-F238E27FC236}">
                <a16:creationId xmlns:a16="http://schemas.microsoft.com/office/drawing/2014/main" id="{3C7B6EBE-A1CE-ED4C-942F-46B1E75927DD}"/>
              </a:ext>
            </a:extLst>
          </p:cNvPr>
          <p:cNvSpPr>
            <a:spLocks noChangeShapeType="1"/>
          </p:cNvSpPr>
          <p:nvPr/>
        </p:nvSpPr>
        <p:spPr bwMode="auto">
          <a:xfrm flipH="1">
            <a:off x="6553200" y="1868485"/>
            <a:ext cx="145711" cy="209144"/>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1" name="Line 57">
            <a:extLst>
              <a:ext uri="{FF2B5EF4-FFF2-40B4-BE49-F238E27FC236}">
                <a16:creationId xmlns:a16="http://schemas.microsoft.com/office/drawing/2014/main" id="{3E17B849-C734-C34A-AE98-73F6DB2A02A2}"/>
              </a:ext>
            </a:extLst>
          </p:cNvPr>
          <p:cNvSpPr>
            <a:spLocks noChangeShapeType="1"/>
          </p:cNvSpPr>
          <p:nvPr/>
        </p:nvSpPr>
        <p:spPr bwMode="auto">
          <a:xfrm>
            <a:off x="6873058" y="1872201"/>
            <a:ext cx="169223" cy="209619"/>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22" name="Rectangle 121">
                <a:extLst>
                  <a:ext uri="{FF2B5EF4-FFF2-40B4-BE49-F238E27FC236}">
                    <a16:creationId xmlns:a16="http://schemas.microsoft.com/office/drawing/2014/main" id="{74D8985C-4C8A-794F-83B9-FDF365704EA6}"/>
                  </a:ext>
                </a:extLst>
              </p:cNvPr>
              <p:cNvSpPr/>
              <p:nvPr/>
            </p:nvSpPr>
            <p:spPr>
              <a:xfrm>
                <a:off x="6581073" y="1500509"/>
                <a:ext cx="5029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𝐸</m:t>
                          </m:r>
                        </m:e>
                        <m:sub>
                          <m:r>
                            <a:rPr lang="en-US" b="0" i="1" smtClean="0">
                              <a:solidFill>
                                <a:srgbClr val="0000FF"/>
                              </a:solidFill>
                              <a:latin typeface="Cambria Math" panose="02040503050406030204" pitchFamily="18" charset="0"/>
                            </a:rPr>
                            <m:t>𝑑</m:t>
                          </m:r>
                        </m:sub>
                      </m:sSub>
                    </m:oMath>
                  </m:oMathPara>
                </a14:m>
                <a:endParaRPr lang="en-US" dirty="0">
                  <a:solidFill>
                    <a:srgbClr val="0000FF"/>
                  </a:solidFill>
                </a:endParaRPr>
              </a:p>
            </p:txBody>
          </p:sp>
        </mc:Choice>
        <mc:Fallback xmlns="">
          <p:sp>
            <p:nvSpPr>
              <p:cNvPr id="122" name="Rectangle 121">
                <a:extLst>
                  <a:ext uri="{FF2B5EF4-FFF2-40B4-BE49-F238E27FC236}">
                    <a16:creationId xmlns:a16="http://schemas.microsoft.com/office/drawing/2014/main" id="{74D8985C-4C8A-794F-83B9-FDF365704EA6}"/>
                  </a:ext>
                </a:extLst>
              </p:cNvPr>
              <p:cNvSpPr>
                <a:spLocks noRot="1" noChangeAspect="1" noMove="1" noResize="1" noEditPoints="1" noAdjustHandles="1" noChangeArrowheads="1" noChangeShapeType="1" noTextEdit="1"/>
              </p:cNvSpPr>
              <p:nvPr/>
            </p:nvSpPr>
            <p:spPr>
              <a:xfrm>
                <a:off x="6581073" y="1500509"/>
                <a:ext cx="502958" cy="369332"/>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8338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par>
                                <p:cTn id="12" presetID="10" presetClass="entr" presetSubtype="0"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500"/>
                                        <p:tgtEl>
                                          <p:spTgt spid="6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fade">
                                      <p:cBhvr>
                                        <p:cTn id="4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1" grpId="0"/>
      <p:bldP spid="54" grpId="0" animBg="1"/>
      <p:bldP spid="55" grpId="0" animBg="1"/>
      <p:bldP spid="56" grpId="0" animBg="1"/>
      <p:bldP spid="65" grpId="0" animBg="1"/>
      <p:bldP spid="67" grpId="0" animBg="1"/>
      <p:bldP spid="52" grpId="0"/>
      <p:bldP spid="6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 name="Rectangle 49"/>
              <p:cNvSpPr/>
              <p:nvPr/>
            </p:nvSpPr>
            <p:spPr>
              <a:xfrm>
                <a:off x="2933382" y="3086101"/>
                <a:ext cx="2961773" cy="7914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a:rPr>
                        <m:t>=</m:t>
                      </m:r>
                      <m:nary>
                        <m:naryPr>
                          <m:chr m:val="∑"/>
                          <m:ctrlPr>
                            <a:rPr lang="en-US" sz="1500" i="1">
                              <a:latin typeface="Cambria Math" panose="02040503050406030204" pitchFamily="18" charset="0"/>
                            </a:rPr>
                          </m:ctrlPr>
                        </m:naryPr>
                        <m:sub>
                          <m:r>
                            <m:rPr>
                              <m:brk m:alnAt="23"/>
                            </m:rPr>
                            <a:rPr lang="en-US" sz="1500" i="1">
                              <a:latin typeface="Cambria Math"/>
                            </a:rPr>
                            <m:t>𝑘</m:t>
                          </m:r>
                          <m:r>
                            <a:rPr lang="en-US" sz="1500" i="1">
                              <a:latin typeface="Cambria Math"/>
                            </a:rPr>
                            <m:t>∈</m:t>
                          </m:r>
                          <m:r>
                            <a:rPr lang="en-US" sz="1500" i="1">
                              <a:latin typeface="Cambria Math" charset="0"/>
                            </a:rPr>
                            <m:t>𝑝𝑎𝑟𝑒𝑛𝑡</m:t>
                          </m:r>
                          <m:r>
                            <a:rPr lang="en-US" sz="1500" i="1">
                              <a:latin typeface="Cambria Math"/>
                            </a:rPr>
                            <m:t>(</m:t>
                          </m:r>
                          <m:r>
                            <a:rPr lang="en-US" sz="1500" i="1">
                              <a:latin typeface="Cambria Math"/>
                            </a:rPr>
                            <m:t>𝑗</m:t>
                          </m:r>
                          <m:r>
                            <a:rPr lang="en-US" sz="1500" i="1">
                              <a:latin typeface="Cambria Math"/>
                            </a:rPr>
                            <m:t>) </m:t>
                          </m:r>
                        </m:sub>
                        <m:sup/>
                        <m:e>
                          <m:r>
                            <a:rPr lang="en-US" sz="1500" i="1">
                              <a:latin typeface="Cambria Math"/>
                            </a:rPr>
                            <m:t>−</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𝑘</m:t>
                              </m:r>
                            </m:sub>
                          </m:sSub>
                          <m:r>
                            <a:rPr lang="en-US" sz="1500" i="1">
                              <a:latin typeface="Cambria Math"/>
                            </a:rPr>
                            <m:t>  </m:t>
                          </m:r>
                          <m:f>
                            <m:fPr>
                              <m:ctrlPr>
                                <a:rPr lang="en-US" sz="1500" i="1">
                                  <a:latin typeface="Cambria Math" panose="02040503050406030204" pitchFamily="18" charset="0"/>
                                </a:rPr>
                              </m:ctrlPr>
                            </m:fPr>
                            <m:num>
                              <m:r>
                                <a:rPr lang="en-US" sz="1500" i="1">
                                  <a:latin typeface="Cambria Math"/>
                                </a:rPr>
                                <m:t>𝜕</m:t>
                              </m:r>
                              <m:sSub>
                                <m:sSubPr>
                                  <m:ctrlPr>
                                    <a:rPr lang="en-US" sz="1500" i="1">
                                      <a:solidFill>
                                        <a:srgbClr val="9900CC"/>
                                      </a:solidFill>
                                      <a:latin typeface="Cambria Math" panose="02040503050406030204" pitchFamily="18" charset="0"/>
                                    </a:rPr>
                                  </m:ctrlPr>
                                </m:sSubPr>
                                <m:e>
                                  <m:r>
                                    <m:rPr>
                                      <m:sty m:val="p"/>
                                    </m:rPr>
                                    <a:rPr lang="en-US" sz="1500">
                                      <a:solidFill>
                                        <a:srgbClr val="9900CC"/>
                                      </a:solidFill>
                                      <a:latin typeface="Cambria Math"/>
                                    </a:rPr>
                                    <m:t>net</m:t>
                                  </m:r>
                                </m:e>
                                <m:sub>
                                  <m:r>
                                    <a:rPr lang="en-US" sz="1500" i="1">
                                      <a:solidFill>
                                        <a:srgbClr val="9900CC"/>
                                      </a:solidFill>
                                      <a:latin typeface="Cambria Math"/>
                                    </a:rPr>
                                    <m:t>𝑘</m:t>
                                  </m:r>
                                </m:sub>
                              </m:sSub>
                            </m:num>
                            <m:den>
                              <m:r>
                                <a:rPr lang="en-US" sz="1500" i="1">
                                  <a:latin typeface="Cambria Math"/>
                                </a:rPr>
                                <m:t>𝜕</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den>
                          </m:f>
                          <m:f>
                            <m:fPr>
                              <m:ctrlPr>
                                <a:rPr lang="en-US" sz="1500" i="1">
                                  <a:latin typeface="Cambria Math" panose="02040503050406030204" pitchFamily="18" charset="0"/>
                                </a:rPr>
                              </m:ctrlPr>
                            </m:fPr>
                            <m:num>
                              <m:r>
                                <a:rPr lang="en-US" sz="1500" i="1">
                                  <a:latin typeface="Cambria Math"/>
                                </a:rPr>
                                <m:t>𝜕</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num>
                            <m:den>
                              <m:r>
                                <a:rPr lang="en-US" sz="1500" i="1">
                                  <a:latin typeface="Cambria Math"/>
                                </a:rPr>
                                <m:t>𝜕</m:t>
                              </m:r>
                              <m:sSub>
                                <m:sSubPr>
                                  <m:ctrlPr>
                                    <a:rPr lang="en-US" sz="1500" i="1">
                                      <a:solidFill>
                                        <a:srgbClr val="7030A0"/>
                                      </a:solidFill>
                                      <a:latin typeface="Cambria Math" panose="02040503050406030204" pitchFamily="18" charset="0"/>
                                    </a:rPr>
                                  </m:ctrlPr>
                                </m:sSubPr>
                                <m:e>
                                  <m:r>
                                    <m:rPr>
                                      <m:sty m:val="p"/>
                                    </m:rPr>
                                    <a:rPr lang="en-US" sz="1500">
                                      <a:solidFill>
                                        <a:srgbClr val="7030A0"/>
                                      </a:solidFill>
                                      <a:latin typeface="Cambria Math"/>
                                    </a:rPr>
                                    <m:t>net</m:t>
                                  </m:r>
                                </m:e>
                                <m:sub>
                                  <m:r>
                                    <a:rPr lang="en-US" sz="1500" i="1">
                                      <a:solidFill>
                                        <a:srgbClr val="7030A0"/>
                                      </a:solidFill>
                                      <a:latin typeface="Cambria Math"/>
                                    </a:rPr>
                                    <m:t>𝑗</m:t>
                                  </m:r>
                                </m:sub>
                              </m:sSub>
                            </m:den>
                          </m:f>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m:t>
                              </m:r>
                            </m:sub>
                          </m:sSub>
                        </m:e>
                      </m:nary>
                    </m:oMath>
                  </m:oMathPara>
                </a14:m>
                <a:endParaRPr lang="en-US" sz="1500" dirty="0"/>
              </a:p>
            </p:txBody>
          </p:sp>
        </mc:Choice>
        <mc:Fallback xmlns="">
          <p:sp>
            <p:nvSpPr>
              <p:cNvPr id="50" name="Rectangle 49"/>
              <p:cNvSpPr>
                <a:spLocks noRot="1" noChangeAspect="1" noMove="1" noResize="1" noEditPoints="1" noAdjustHandles="1" noChangeArrowheads="1" noChangeShapeType="1" noTextEdit="1"/>
              </p:cNvSpPr>
              <p:nvPr/>
            </p:nvSpPr>
            <p:spPr>
              <a:xfrm>
                <a:off x="2933382" y="3086101"/>
                <a:ext cx="2961773" cy="79143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p:cNvSpPr/>
              <p:nvPr/>
            </p:nvSpPr>
            <p:spPr>
              <a:xfrm>
                <a:off x="2971800" y="3779875"/>
                <a:ext cx="3275897" cy="79143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1500" i="1">
                          <a:latin typeface="Cambria Math"/>
                        </a:rPr>
                        <m:t>=</m:t>
                      </m:r>
                      <m:nary>
                        <m:naryPr>
                          <m:chr m:val="∑"/>
                          <m:ctrlPr>
                            <a:rPr lang="en-US" sz="1500" i="1">
                              <a:latin typeface="Cambria Math" panose="02040503050406030204" pitchFamily="18" charset="0"/>
                            </a:rPr>
                          </m:ctrlPr>
                        </m:naryPr>
                        <m:sub>
                          <m:r>
                            <m:rPr>
                              <m:brk m:alnAt="23"/>
                            </m:rPr>
                            <a:rPr lang="en-US" sz="1500" i="1">
                              <a:latin typeface="Cambria Math"/>
                            </a:rPr>
                            <m:t>𝑘</m:t>
                          </m:r>
                          <m:r>
                            <a:rPr lang="en-US" sz="1500" i="1">
                              <a:latin typeface="Cambria Math"/>
                            </a:rPr>
                            <m:t>∈</m:t>
                          </m:r>
                          <m:r>
                            <a:rPr lang="en-US" sz="1500" i="1">
                              <a:latin typeface="Cambria Math" charset="0"/>
                            </a:rPr>
                            <m:t>𝑝𝑎𝑟𝑒𝑛𝑡</m:t>
                          </m:r>
                          <m:r>
                            <a:rPr lang="en-US" sz="1500" i="1">
                              <a:latin typeface="Cambria Math"/>
                            </a:rPr>
                            <m:t>(</m:t>
                          </m:r>
                          <m:r>
                            <a:rPr lang="en-US" sz="1500" i="1">
                              <a:latin typeface="Cambria Math"/>
                            </a:rPr>
                            <m:t>𝑗</m:t>
                          </m:r>
                          <m:r>
                            <a:rPr lang="en-US" sz="1500" i="1">
                              <a:latin typeface="Cambria Math"/>
                            </a:rPr>
                            <m:t>) </m:t>
                          </m:r>
                        </m:sub>
                        <m:sup/>
                        <m:e>
                          <m:r>
                            <a:rPr lang="en-US" sz="1500" i="1">
                              <a:latin typeface="Cambria Math"/>
                            </a:rPr>
                            <m:t>−</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𝑘</m:t>
                              </m:r>
                            </m:sub>
                          </m:sSub>
                          <m:r>
                            <a:rPr lang="en-US" sz="1500" i="1">
                              <a:latin typeface="Cambria Math"/>
                            </a:rPr>
                            <m:t>  </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a:rPr>
                                <m:t>𝑗𝑘</m:t>
                              </m:r>
                            </m:sub>
                          </m:sSub>
                          <m:sSub>
                            <m:sSubPr>
                              <m:ctrlPr>
                                <a:rPr lang="en-US" sz="1500" i="1">
                                  <a:solidFill>
                                    <a:srgbClr val="0000FF"/>
                                  </a:solidFill>
                                  <a:latin typeface="Cambria Math" panose="02040503050406030204" pitchFamily="18" charset="0"/>
                                </a:rPr>
                              </m:ctrlPr>
                            </m:sSubPr>
                            <m:e>
                              <m:r>
                                <a:rPr lang="fa-IR" sz="1500" i="1">
                                  <a:solidFill>
                                    <a:srgbClr val="0000FF"/>
                                  </a:solidFill>
                                  <a:latin typeface="Cambria Math"/>
                                </a:rPr>
                                <m:t>  </m:t>
                              </m:r>
                              <m:r>
                                <a:rPr lang="en-US" sz="1500" i="1">
                                  <a:solidFill>
                                    <a:srgbClr val="0000FF"/>
                                  </a:solidFill>
                                  <a:latin typeface="Cambria Math"/>
                                </a:rPr>
                                <m:t>𝑜</m:t>
                              </m:r>
                            </m:e>
                            <m:sub>
                              <m:r>
                                <a:rPr lang="en-US" sz="1500" i="1">
                                  <a:solidFill>
                                    <a:srgbClr val="0000FF"/>
                                  </a:solidFill>
                                  <a:latin typeface="Cambria Math"/>
                                </a:rPr>
                                <m:t>𝑗</m:t>
                              </m:r>
                            </m:sub>
                          </m:sSub>
                          <m:r>
                            <a:rPr lang="en-US" sz="1500" i="1">
                              <a:latin typeface="Cambria Math"/>
                            </a:rPr>
                            <m:t>(1−</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r>
                            <a:rPr lang="en-US" sz="1500" i="1">
                              <a:latin typeface="Cambria Math"/>
                            </a:rPr>
                            <m:t>) </m:t>
                          </m:r>
                          <m:r>
                            <a:rPr lang="fa-IR" sz="1500" i="1">
                              <a:latin typeface="Cambria Math"/>
                            </a:rPr>
                            <m:t>   </m:t>
                          </m:r>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m:t>
                              </m:r>
                            </m:sub>
                          </m:sSub>
                        </m:e>
                      </m:nary>
                    </m:oMath>
                  </m:oMathPara>
                </a14:m>
                <a:endParaRPr lang="en-US" sz="1500" dirty="0"/>
              </a:p>
            </p:txBody>
          </p:sp>
        </mc:Choice>
        <mc:Fallback xmlns="">
          <p:sp>
            <p:nvSpPr>
              <p:cNvPr id="51" name="Rectangle 50"/>
              <p:cNvSpPr>
                <a:spLocks noRot="1" noChangeAspect="1" noMove="1" noResize="1" noEditPoints="1" noAdjustHandles="1" noChangeArrowheads="1" noChangeShapeType="1" noTextEdit="1"/>
              </p:cNvSpPr>
              <p:nvPr/>
            </p:nvSpPr>
            <p:spPr>
              <a:xfrm>
                <a:off x="2971800" y="3779875"/>
                <a:ext cx="3275897" cy="791435"/>
              </a:xfrm>
              <a:prstGeom prst="rect">
                <a:avLst/>
              </a:prstGeom>
              <a:blipFill>
                <a:blip r:embed="rId3"/>
                <a:stretch>
                  <a:fillRect/>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FA6F6034-1516-478C-9756-BC6A8296D6DE}" type="slidenum">
              <a:rPr lang="en-US" smtClean="0"/>
              <a:pPr/>
              <a:t>39</a:t>
            </a:fld>
            <a:endParaRPr lang="en-US" dirty="0"/>
          </a:p>
        </p:txBody>
      </p:sp>
      <p:sp>
        <p:nvSpPr>
          <p:cNvPr id="2" name="Title 1"/>
          <p:cNvSpPr>
            <a:spLocks noGrp="1"/>
          </p:cNvSpPr>
          <p:nvPr>
            <p:ph type="title"/>
          </p:nvPr>
        </p:nvSpPr>
        <p:spPr/>
        <p:txBody>
          <a:bodyPr/>
          <a:lstStyle/>
          <a:p>
            <a:r>
              <a:rPr lang="en-US" dirty="0"/>
              <a:t>Derivation of Learning Rule (5)</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Weights of hidden units:</a:t>
                </a:r>
              </a:p>
              <a:p>
                <a:pPr lvl="1"/>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r>
                      <a:rPr lang="en-US" i="1">
                        <a:solidFill>
                          <a:schemeClr val="dk1"/>
                        </a:solidFill>
                        <a:latin typeface="Cambria Math"/>
                      </a:rPr>
                      <m:t> </m:t>
                    </m:r>
                  </m:oMath>
                </a14:m>
                <a:r>
                  <a:rPr lang="en-US" dirty="0"/>
                  <a:t>influences the output only through all the units whose direct input include </a:t>
                </a:r>
                <a14:m>
                  <m:oMath xmlns:m="http://schemas.openxmlformats.org/officeDocument/2006/math">
                    <m:r>
                      <a:rPr lang="en-US" i="1">
                        <a:solidFill>
                          <a:schemeClr val="dk1"/>
                        </a:solidFill>
                        <a:latin typeface="Cambria Math"/>
                      </a:rPr>
                      <m:t>𝑗</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1037" t="-1322" r="-889"/>
                </a:stretch>
              </a:blipFill>
            </p:spPr>
            <p:txBody>
              <a:bodyPr/>
              <a:lstStyle/>
              <a:p>
                <a:r>
                  <a:rPr lang="en-US">
                    <a:noFill/>
                  </a:rPr>
                  <a:t> </a:t>
                </a:r>
              </a:p>
            </p:txBody>
          </p:sp>
        </mc:Fallback>
      </mc:AlternateContent>
      <p:grpSp>
        <p:nvGrpSpPr>
          <p:cNvPr id="6" name="Group 5"/>
          <p:cNvGrpSpPr/>
          <p:nvPr/>
        </p:nvGrpSpPr>
        <p:grpSpPr>
          <a:xfrm>
            <a:off x="6172199" y="1543050"/>
            <a:ext cx="1903978" cy="1935086"/>
            <a:chOff x="6400800" y="1600200"/>
            <a:chExt cx="3024988" cy="3076008"/>
          </a:xfrm>
        </p:grpSpPr>
        <p:grpSp>
          <p:nvGrpSpPr>
            <p:cNvPr id="7" name="Group 6"/>
            <p:cNvGrpSpPr/>
            <p:nvPr/>
          </p:nvGrpSpPr>
          <p:grpSpPr>
            <a:xfrm>
              <a:off x="6400800" y="2095143"/>
              <a:ext cx="3024988" cy="2581065"/>
              <a:chOff x="6477000" y="2704742"/>
              <a:chExt cx="3024988" cy="2581065"/>
            </a:xfrm>
          </p:grpSpPr>
          <p:grpSp>
            <p:nvGrpSpPr>
              <p:cNvPr id="11" name="Group 51"/>
              <p:cNvGrpSpPr>
                <a:grpSpLocks/>
              </p:cNvGrpSpPr>
              <p:nvPr/>
            </p:nvGrpSpPr>
            <p:grpSpPr bwMode="auto">
              <a:xfrm>
                <a:off x="6477000" y="2704742"/>
                <a:ext cx="2430053" cy="2248257"/>
                <a:chOff x="1872" y="2496"/>
                <a:chExt cx="1392" cy="1368"/>
              </a:xfrm>
            </p:grpSpPr>
            <p:grpSp>
              <p:nvGrpSpPr>
                <p:cNvPr id="15" name="Group 26"/>
                <p:cNvGrpSpPr>
                  <a:grpSpLocks/>
                </p:cNvGrpSpPr>
                <p:nvPr/>
              </p:nvGrpSpPr>
              <p:grpSpPr bwMode="auto">
                <a:xfrm>
                  <a:off x="1872" y="3720"/>
                  <a:ext cx="1392" cy="144"/>
                  <a:chOff x="1872" y="3720"/>
                  <a:chExt cx="1392" cy="144"/>
                </a:xfrm>
              </p:grpSpPr>
              <p:sp>
                <p:nvSpPr>
                  <p:cNvPr id="45"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6"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6" name="Group 25"/>
                <p:cNvGrpSpPr>
                  <a:grpSpLocks/>
                </p:cNvGrpSpPr>
                <p:nvPr/>
              </p:nvGrpSpPr>
              <p:grpSpPr bwMode="auto">
                <a:xfrm>
                  <a:off x="2016" y="3108"/>
                  <a:ext cx="1056" cy="144"/>
                  <a:chOff x="2016" y="3168"/>
                  <a:chExt cx="1056" cy="144"/>
                </a:xfrm>
              </p:grpSpPr>
              <p:sp>
                <p:nvSpPr>
                  <p:cNvPr id="42"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3"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7"/>
                <p:cNvGrpSpPr>
                  <a:grpSpLocks/>
                </p:cNvGrpSpPr>
                <p:nvPr/>
              </p:nvGrpSpPr>
              <p:grpSpPr bwMode="auto">
                <a:xfrm>
                  <a:off x="2208" y="2496"/>
                  <a:ext cx="624" cy="144"/>
                  <a:chOff x="2208" y="2496"/>
                  <a:chExt cx="624" cy="144"/>
                </a:xfrm>
              </p:grpSpPr>
              <p:sp>
                <p:nvSpPr>
                  <p:cNvPr id="40"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8" name="AutoShape 28"/>
                <p:cNvCxnSpPr>
                  <a:cxnSpLocks noChangeShapeType="1"/>
                  <a:stCxn id="41" idx="4"/>
                  <a:endCxn id="43"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41" idx="4"/>
                  <a:endCxn id="44"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0"/>
                <p:cNvCxnSpPr>
                  <a:cxnSpLocks noChangeShapeType="1"/>
                  <a:stCxn id="41" idx="4"/>
                  <a:endCxn id="42"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1"/>
                <p:cNvCxnSpPr>
                  <a:cxnSpLocks noChangeShapeType="1"/>
                  <a:stCxn id="40" idx="4"/>
                  <a:endCxn id="43"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2"/>
                <p:cNvCxnSpPr>
                  <a:cxnSpLocks noChangeShapeType="1"/>
                  <a:stCxn id="40" idx="4"/>
                  <a:endCxn id="44"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3"/>
                <p:cNvCxnSpPr>
                  <a:cxnSpLocks noChangeShapeType="1"/>
                  <a:stCxn id="40" idx="4"/>
                  <a:endCxn id="42"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4"/>
                <p:cNvCxnSpPr>
                  <a:cxnSpLocks noChangeShapeType="1"/>
                  <a:stCxn id="42" idx="4"/>
                  <a:endCxn id="45"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5"/>
                <p:cNvCxnSpPr>
                  <a:cxnSpLocks noChangeShapeType="1"/>
                  <a:stCxn id="42" idx="4"/>
                  <a:endCxn id="46"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6"/>
                <p:cNvCxnSpPr>
                  <a:cxnSpLocks noChangeShapeType="1"/>
                  <a:stCxn id="42" idx="4"/>
                  <a:endCxn id="49"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7"/>
                <p:cNvCxnSpPr>
                  <a:cxnSpLocks noChangeShapeType="1"/>
                  <a:stCxn id="42" idx="4"/>
                  <a:endCxn id="47"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8"/>
                <p:cNvCxnSpPr>
                  <a:cxnSpLocks noChangeShapeType="1"/>
                  <a:stCxn id="42" idx="4"/>
                  <a:endCxn id="48"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0"/>
                <p:cNvCxnSpPr>
                  <a:cxnSpLocks noChangeShapeType="1"/>
                  <a:endCxn id="49"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1"/>
                <p:cNvCxnSpPr>
                  <a:cxnSpLocks noChangeShapeType="1"/>
                  <a:stCxn id="44" idx="4"/>
                  <a:endCxn id="46"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2"/>
                <p:cNvCxnSpPr>
                  <a:cxnSpLocks noChangeShapeType="1"/>
                  <a:endCxn id="45"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4"/>
                <p:cNvCxnSpPr>
                  <a:cxnSpLocks noChangeShapeType="1"/>
                  <a:stCxn id="43" idx="4"/>
                  <a:endCxn id="48"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5"/>
                <p:cNvCxnSpPr>
                  <a:cxnSpLocks noChangeShapeType="1"/>
                  <a:stCxn id="43" idx="4"/>
                  <a:endCxn id="47"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6"/>
                <p:cNvCxnSpPr>
                  <a:cxnSpLocks noChangeShapeType="1"/>
                  <a:stCxn id="43" idx="4"/>
                  <a:endCxn id="49"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7"/>
                <p:cNvCxnSpPr>
                  <a:cxnSpLocks noChangeShapeType="1"/>
                  <a:stCxn id="43" idx="4"/>
                  <a:endCxn id="46"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8"/>
                <p:cNvCxnSpPr>
                  <a:cxnSpLocks noChangeShapeType="1"/>
                  <a:stCxn id="43" idx="4"/>
                  <a:endCxn id="45"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9"/>
                <p:cNvCxnSpPr>
                  <a:cxnSpLocks noChangeShapeType="1"/>
                  <a:stCxn id="44" idx="4"/>
                  <a:endCxn id="48"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12" name="TextBox 11"/>
                  <p:cNvSpPr txBox="1"/>
                  <p:nvPr/>
                </p:nvSpPr>
                <p:spPr>
                  <a:xfrm>
                    <a:off x="6733355" y="2845717"/>
                    <a:ext cx="2285999" cy="2440090"/>
                  </a:xfrm>
                  <a:prstGeom prst="rect">
                    <a:avLst/>
                  </a:prstGeom>
                  <a:noFill/>
                </p:spPr>
                <p:txBody>
                  <a:bodyPr wrap="square" rtlCol="0">
                    <a:spAutoFit/>
                  </a:bodyPr>
                  <a:lstStyle/>
                  <a:p>
                    <a:pPr algn="ctr"/>
                    <a:r>
                      <a:rPr lang="en-US" sz="1875" dirty="0"/>
                      <a:t>        </a:t>
                    </a:r>
                    <a14:m>
                      <m:oMath xmlns:m="http://schemas.openxmlformats.org/officeDocument/2006/math">
                        <m:r>
                          <a:rPr lang="en-US" sz="1875" i="1">
                            <a:latin typeface="Cambria Math"/>
                          </a:rPr>
                          <m:t>𝑘</m:t>
                        </m:r>
                      </m:oMath>
                    </a14:m>
                    <a:endParaRPr lang="en-US" sz="1875" i="1" dirty="0">
                      <a:latin typeface="Cambria Math"/>
                    </a:endParaRPr>
                  </a:p>
                  <a:p>
                    <a:pPr algn="ctr"/>
                    <a:endParaRPr lang="en-US" sz="1875" i="1" dirty="0">
                      <a:latin typeface="Cambria Math"/>
                    </a:endParaRPr>
                  </a:p>
                  <a:p>
                    <a:pPr algn="ctr"/>
                    <a14:m>
                      <m:oMath xmlns:m="http://schemas.openxmlformats.org/officeDocument/2006/math">
                        <m:r>
                          <a:rPr lang="en-US" sz="1875" i="1">
                            <a:latin typeface="Cambria Math"/>
                          </a:rPr>
                          <m:t>𝑗</m:t>
                        </m:r>
                      </m:oMath>
                    </a14:m>
                    <a:r>
                      <a:rPr lang="en-US" sz="1875" dirty="0"/>
                      <a:t>          </a:t>
                    </a:r>
                  </a:p>
                  <a:p>
                    <a:pPr algn="ctr"/>
                    <a:endParaRPr lang="en-US" sz="1875" i="1" dirty="0">
                      <a:latin typeface="Cambria Math"/>
                    </a:endParaRPr>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12" name="TextBox 11"/>
                  <p:cNvSpPr txBox="1">
                    <a:spLocks noRot="1" noChangeAspect="1" noMove="1" noResize="1" noEditPoints="1" noAdjustHandles="1" noChangeArrowheads="1" noChangeShapeType="1" noTextEdit="1"/>
                  </p:cNvSpPr>
                  <p:nvPr/>
                </p:nvSpPr>
                <p:spPr>
                  <a:xfrm>
                    <a:off x="6733355" y="2845717"/>
                    <a:ext cx="2285999" cy="24400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625988" y="3328289"/>
                    <a:ext cx="876000" cy="62256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oMath>
                      </m:oMathPara>
                    </a14:m>
                    <a:endParaRPr lang="en-US" i="1" dirty="0">
                      <a:latin typeface="Cambria Math"/>
                    </a:endParaRPr>
                  </a:p>
                </p:txBody>
              </p:sp>
            </mc:Choice>
            <mc:Fallback xmlns="">
              <p:sp>
                <p:nvSpPr>
                  <p:cNvPr id="13" name="Rectangle 12"/>
                  <p:cNvSpPr>
                    <a:spLocks noRot="1" noChangeAspect="1" noMove="1" noResize="1" noEditPoints="1" noAdjustHandles="1" noChangeArrowheads="1" noChangeShapeType="1" noTextEdit="1"/>
                  </p:cNvSpPr>
                  <p:nvPr/>
                </p:nvSpPr>
                <p:spPr>
                  <a:xfrm>
                    <a:off x="8625988" y="3328289"/>
                    <a:ext cx="876000" cy="622560"/>
                  </a:xfrm>
                  <a:prstGeom prst="rect">
                    <a:avLst/>
                  </a:prstGeom>
                  <a:blipFill>
                    <a:blip r:embed="rId6"/>
                    <a:stretch>
                      <a:fillRect b="-7813"/>
                    </a:stretch>
                  </a:blipFill>
                </p:spPr>
                <p:txBody>
                  <a:bodyPr/>
                  <a:lstStyle/>
                  <a:p>
                    <a:r>
                      <a:rPr lang="en-US">
                        <a:noFill/>
                      </a:rPr>
                      <a:t> </a:t>
                    </a:r>
                  </a:p>
                </p:txBody>
              </p:sp>
            </mc:Fallback>
          </mc:AlternateContent>
          <p:cxnSp>
            <p:nvCxnSpPr>
              <p:cNvPr id="14" name="Straight Arrow Connector 13"/>
              <p:cNvCxnSpPr/>
              <p:nvPr/>
            </p:nvCxnSpPr>
            <p:spPr>
              <a:xfrm flipH="1">
                <a:off x="8081594" y="3858486"/>
                <a:ext cx="902380" cy="408713"/>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8" name="Line 57"/>
            <p:cNvSpPr>
              <a:spLocks noChangeShapeType="1"/>
            </p:cNvSpPr>
            <p:nvPr/>
          </p:nvSpPr>
          <p:spPr bwMode="auto">
            <a:xfrm>
              <a:off x="7957814" y="175260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 name="Line 57"/>
            <p:cNvSpPr>
              <a:spLocks noChangeShapeType="1"/>
            </p:cNvSpPr>
            <p:nvPr/>
          </p:nvSpPr>
          <p:spPr bwMode="auto">
            <a:xfrm>
              <a:off x="7609840" y="276352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 name="Rectangle 9"/>
                <p:cNvSpPr/>
                <p:nvPr/>
              </p:nvSpPr>
              <p:spPr>
                <a:xfrm>
                  <a:off x="7936331" y="1600200"/>
                  <a:ext cx="765774" cy="5870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𝑜</m:t>
                            </m:r>
                          </m:e>
                          <m:sub>
                            <m:r>
                              <a:rPr lang="en-US" i="1">
                                <a:latin typeface="Cambria Math"/>
                              </a:rPr>
                              <m:t>𝑘</m:t>
                            </m:r>
                          </m:sub>
                        </m:sSub>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936331" y="1600200"/>
                  <a:ext cx="765774" cy="587089"/>
                </a:xfrm>
                <a:prstGeom prst="rect">
                  <a:avLst/>
                </a:prstGeom>
                <a:blipFill>
                  <a:blip r:embed="rId7"/>
                  <a:stretch>
                    <a:fillRect b="-1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5" name="Rectangle 54"/>
              <p:cNvSpPr/>
              <p:nvPr/>
            </p:nvSpPr>
            <p:spPr>
              <a:xfrm>
                <a:off x="2286000" y="2400301"/>
                <a:ext cx="4629150" cy="79143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f>
                        <m:fPr>
                          <m:ctrlPr>
                            <a:rPr lang="en-US" sz="1500" i="1">
                              <a:latin typeface="Cambria Math" panose="02040503050406030204" pitchFamily="18" charset="0"/>
                            </a:rPr>
                          </m:ctrlPr>
                        </m:fPr>
                        <m:num>
                          <m:r>
                            <a:rPr lang="en-US" sz="1500" i="1">
                              <a:latin typeface="Cambria Math"/>
                            </a:rPr>
                            <m:t>𝜕</m:t>
                          </m:r>
                          <m:sSub>
                            <m:sSubPr>
                              <m:ctrlPr>
                                <a:rPr lang="en-US" sz="1500" i="1">
                                  <a:solidFill>
                                    <a:srgbClr val="008A1B"/>
                                  </a:solidFill>
                                  <a:latin typeface="Cambria Math" panose="02040503050406030204" pitchFamily="18" charset="0"/>
                                </a:rPr>
                              </m:ctrlPr>
                            </m:sSubPr>
                            <m:e>
                              <m:r>
                                <a:rPr lang="en-US" sz="1500" i="1">
                                  <a:solidFill>
                                    <a:srgbClr val="008A1B"/>
                                  </a:solidFill>
                                  <a:latin typeface="Cambria Math"/>
                                </a:rPr>
                                <m:t>𝐸</m:t>
                              </m:r>
                            </m:e>
                            <m:sub>
                              <m:r>
                                <a:rPr lang="en-US" sz="1500" i="1">
                                  <a:solidFill>
                                    <a:srgbClr val="008A1B"/>
                                  </a:solidFill>
                                  <a:latin typeface="Cambria Math"/>
                                </a:rPr>
                                <m:t>𝑑</m:t>
                              </m:r>
                            </m:sub>
                          </m:sSub>
                        </m:num>
                        <m:den>
                          <m:r>
                            <a:rPr lang="en-US" sz="1500" i="1">
                              <a:latin typeface="Cambria Math"/>
                            </a:rPr>
                            <m:t>𝜕</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a:rPr>
                                <m:t>𝑖𝑗</m:t>
                              </m:r>
                            </m:sub>
                          </m:sSub>
                        </m:den>
                      </m:f>
                      <m:r>
                        <a:rPr lang="en-US" sz="1500" i="1">
                          <a:latin typeface="Cambria Math"/>
                        </a:rPr>
                        <m:t>=</m:t>
                      </m:r>
                      <m:nary>
                        <m:naryPr>
                          <m:chr m:val="∑"/>
                          <m:ctrlPr>
                            <a:rPr lang="en-US" sz="1500" i="1">
                              <a:latin typeface="Cambria Math" panose="02040503050406030204" pitchFamily="18" charset="0"/>
                            </a:rPr>
                          </m:ctrlPr>
                        </m:naryPr>
                        <m:sub>
                          <m:r>
                            <m:rPr>
                              <m:brk m:alnAt="23"/>
                            </m:rPr>
                            <a:rPr lang="en-US" sz="1500" i="1">
                              <a:latin typeface="Cambria Math"/>
                            </a:rPr>
                            <m:t>𝑘</m:t>
                          </m:r>
                          <m:r>
                            <a:rPr lang="en-US" sz="1500" i="1">
                              <a:latin typeface="Cambria Math"/>
                            </a:rPr>
                            <m:t>∈</m:t>
                          </m:r>
                          <m:r>
                            <a:rPr lang="en-US" sz="1500" i="1">
                              <a:latin typeface="Cambria Math" charset="0"/>
                            </a:rPr>
                            <m:t>𝑝𝑎𝑟𝑒𝑛𝑡</m:t>
                          </m:r>
                          <m:r>
                            <a:rPr lang="en-US" sz="1500" i="1">
                              <a:latin typeface="Cambria Math"/>
                            </a:rPr>
                            <m:t>(</m:t>
                          </m:r>
                          <m:r>
                            <a:rPr lang="en-US" sz="1500" i="1">
                              <a:latin typeface="Cambria Math"/>
                            </a:rPr>
                            <m:t>𝑗</m:t>
                          </m:r>
                          <m:r>
                            <a:rPr lang="en-US" sz="1500" i="1">
                              <a:latin typeface="Cambria Math"/>
                            </a:rPr>
                            <m:t>) </m:t>
                          </m:r>
                        </m:sub>
                        <m:sup/>
                        <m:e>
                          <m:r>
                            <a:rPr lang="en-US" sz="1500" i="1">
                              <a:latin typeface="Cambria Math"/>
                            </a:rPr>
                            <m:t>−</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𝑘</m:t>
                              </m:r>
                            </m:sub>
                          </m:sSub>
                          <m:f>
                            <m:fPr>
                              <m:ctrlPr>
                                <a:rPr lang="en-US" sz="1500" i="1">
                                  <a:latin typeface="Cambria Math" panose="02040503050406030204" pitchFamily="18" charset="0"/>
                                </a:rPr>
                              </m:ctrlPr>
                            </m:fPr>
                            <m:num>
                              <m:r>
                                <a:rPr lang="en-US" sz="1500" i="1">
                                  <a:latin typeface="Cambria Math"/>
                                </a:rPr>
                                <m:t>𝜕</m:t>
                              </m:r>
                              <m:sSub>
                                <m:sSubPr>
                                  <m:ctrlPr>
                                    <a:rPr lang="en-US" sz="1500" i="1">
                                      <a:solidFill>
                                        <a:srgbClr val="9900CC"/>
                                      </a:solidFill>
                                      <a:latin typeface="Cambria Math" panose="02040503050406030204" pitchFamily="18" charset="0"/>
                                    </a:rPr>
                                  </m:ctrlPr>
                                </m:sSubPr>
                                <m:e>
                                  <m:r>
                                    <m:rPr>
                                      <m:sty m:val="p"/>
                                    </m:rPr>
                                    <a:rPr lang="en-US" sz="1500">
                                      <a:solidFill>
                                        <a:srgbClr val="9900CC"/>
                                      </a:solidFill>
                                      <a:latin typeface="Cambria Math"/>
                                    </a:rPr>
                                    <m:t>net</m:t>
                                  </m:r>
                                </m:e>
                                <m:sub>
                                  <m:r>
                                    <a:rPr lang="en-US" sz="1500" i="1">
                                      <a:solidFill>
                                        <a:srgbClr val="9900CC"/>
                                      </a:solidFill>
                                      <a:latin typeface="Cambria Math"/>
                                    </a:rPr>
                                    <m:t>𝑘</m:t>
                                  </m:r>
                                </m:sub>
                              </m:sSub>
                            </m:num>
                            <m:den>
                              <m:r>
                                <a:rPr lang="en-US" sz="1500" i="1">
                                  <a:latin typeface="Cambria Math"/>
                                </a:rPr>
                                <m:t>𝜕</m:t>
                              </m:r>
                              <m:sSub>
                                <m:sSubPr>
                                  <m:ctrlPr>
                                    <a:rPr lang="en-US" sz="1500" i="1">
                                      <a:solidFill>
                                        <a:srgbClr val="7030A0"/>
                                      </a:solidFill>
                                      <a:latin typeface="Cambria Math" panose="02040503050406030204" pitchFamily="18" charset="0"/>
                                    </a:rPr>
                                  </m:ctrlPr>
                                </m:sSubPr>
                                <m:e>
                                  <m:r>
                                    <m:rPr>
                                      <m:sty m:val="p"/>
                                    </m:rPr>
                                    <a:rPr lang="en-US" sz="1500">
                                      <a:solidFill>
                                        <a:srgbClr val="7030A0"/>
                                      </a:solidFill>
                                      <a:latin typeface="Cambria Math"/>
                                    </a:rPr>
                                    <m:t>net</m:t>
                                  </m:r>
                                </m:e>
                                <m:sub>
                                  <m:r>
                                    <a:rPr lang="en-US" sz="1500" i="1">
                                      <a:solidFill>
                                        <a:srgbClr val="7030A0"/>
                                      </a:solidFill>
                                      <a:latin typeface="Cambria Math"/>
                                    </a:rPr>
                                    <m:t>𝑗</m:t>
                                  </m:r>
                                </m:sub>
                              </m:sSub>
                            </m:den>
                          </m:f>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m:t>
                              </m:r>
                            </m:sub>
                          </m:sSub>
                        </m:e>
                      </m:nary>
                      <m:r>
                        <a:rPr lang="en-US" sz="1500" i="1">
                          <a:latin typeface="Cambria Math"/>
                        </a:rPr>
                        <m:t>=</m:t>
                      </m:r>
                    </m:oMath>
                  </m:oMathPara>
                </a14:m>
                <a:endParaRPr lang="en-US" sz="1500" dirty="0"/>
              </a:p>
            </p:txBody>
          </p:sp>
        </mc:Choice>
        <mc:Fallback xmlns="">
          <p:sp>
            <p:nvSpPr>
              <p:cNvPr id="55" name="Rectangle 54"/>
              <p:cNvSpPr>
                <a:spLocks noRot="1" noChangeAspect="1" noMove="1" noResize="1" noEditPoints="1" noAdjustHandles="1" noChangeArrowheads="1" noChangeShapeType="1" noTextEdit="1"/>
              </p:cNvSpPr>
              <p:nvPr/>
            </p:nvSpPr>
            <p:spPr>
              <a:xfrm>
                <a:off x="2286000" y="2400301"/>
                <a:ext cx="4629150" cy="791435"/>
              </a:xfrm>
              <a:prstGeom prst="rect">
                <a:avLst/>
              </a:prstGeom>
              <a:blipFill>
                <a:blip r:embed="rId8"/>
                <a:stretch>
                  <a:fillRect/>
                </a:stretch>
              </a:blipFill>
            </p:spPr>
            <p:txBody>
              <a:bodyPr/>
              <a:lstStyle/>
              <a:p>
                <a:r>
                  <a:rPr lang="en-US">
                    <a:noFill/>
                  </a:rPr>
                  <a:t> </a:t>
                </a:r>
              </a:p>
            </p:txBody>
          </p:sp>
        </mc:Fallback>
      </mc:AlternateContent>
      <p:sp>
        <p:nvSpPr>
          <p:cNvPr id="58" name="Line 56"/>
          <p:cNvSpPr>
            <a:spLocks noChangeShapeType="1"/>
          </p:cNvSpPr>
          <p:nvPr/>
        </p:nvSpPr>
        <p:spPr bwMode="auto">
          <a:xfrm flipV="1">
            <a:off x="4727377" y="3786187"/>
            <a:ext cx="62507" cy="250508"/>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61" name="Line 59"/>
          <p:cNvSpPr>
            <a:spLocks noChangeShapeType="1"/>
          </p:cNvSpPr>
          <p:nvPr/>
        </p:nvSpPr>
        <p:spPr bwMode="auto">
          <a:xfrm flipV="1">
            <a:off x="5306020" y="3786187"/>
            <a:ext cx="26789" cy="252413"/>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62" name="Rounded Rectangle 61"/>
          <p:cNvSpPr/>
          <p:nvPr/>
        </p:nvSpPr>
        <p:spPr>
          <a:xfrm>
            <a:off x="4893469" y="4038600"/>
            <a:ext cx="878681" cy="3467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ounded Rectangle 62"/>
          <p:cNvSpPr/>
          <p:nvPr/>
        </p:nvSpPr>
        <p:spPr>
          <a:xfrm>
            <a:off x="4514850" y="4036695"/>
            <a:ext cx="326827" cy="34861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ounded Rectangle 64"/>
          <p:cNvSpPr/>
          <p:nvPr/>
        </p:nvSpPr>
        <p:spPr>
          <a:xfrm>
            <a:off x="5086351" y="3200400"/>
            <a:ext cx="439340" cy="5857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ounded Rectangle 65"/>
          <p:cNvSpPr/>
          <p:nvPr/>
        </p:nvSpPr>
        <p:spPr>
          <a:xfrm>
            <a:off x="4514850" y="3200400"/>
            <a:ext cx="550069" cy="5857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614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8" grpId="0" animBg="1"/>
      <p:bldP spid="61" grpId="0" animBg="1"/>
      <p:bldP spid="62" grpId="0" animBg="1"/>
      <p:bldP spid="63" grpId="0" animBg="1"/>
      <p:bldP spid="65" grpId="0" animBg="1"/>
      <p:bldP spid="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4078304C-5BE1-484D-994C-369CBE2AEA96}" type="slidenum">
              <a:rPr lang="en-US" smtClean="0"/>
              <a:pPr/>
              <a:t>4</a:t>
            </a:fld>
            <a:endParaRPr lang="en-US"/>
          </a:p>
        </p:txBody>
      </p:sp>
      <p:sp>
        <p:nvSpPr>
          <p:cNvPr id="808962" name="Rectangle 2"/>
          <p:cNvSpPr>
            <a:spLocks noGrp="1" noChangeArrowheads="1"/>
          </p:cNvSpPr>
          <p:nvPr>
            <p:ph type="title"/>
          </p:nvPr>
        </p:nvSpPr>
        <p:spPr/>
        <p:txBody>
          <a:bodyPr/>
          <a:lstStyle/>
          <a:p>
            <a:r>
              <a:rPr lang="en-US" dirty="0"/>
              <a:t>Neural Networks</a:t>
            </a:r>
          </a:p>
        </p:txBody>
      </p:sp>
      <p:sp>
        <p:nvSpPr>
          <p:cNvPr id="808963" name="Rectangle 3"/>
          <p:cNvSpPr>
            <a:spLocks noGrp="1" noChangeArrowheads="1"/>
          </p:cNvSpPr>
          <p:nvPr>
            <p:ph idx="1"/>
          </p:nvPr>
        </p:nvSpPr>
        <p:spPr/>
        <p:txBody>
          <a:bodyPr>
            <a:normAutofit/>
          </a:bodyPr>
          <a:lstStyle/>
          <a:p>
            <a:r>
              <a:rPr lang="en-US" dirty="0"/>
              <a:t>Multi-layer networks were designed to overcome the computational (expressivity) limitation of a single threshold element. </a:t>
            </a:r>
          </a:p>
          <a:p>
            <a:pPr marL="0" indent="0">
              <a:buNone/>
            </a:pPr>
            <a:endParaRPr lang="en-US" dirty="0"/>
          </a:p>
          <a:p>
            <a:pPr marL="0" indent="0">
              <a:buNone/>
            </a:pPr>
            <a:r>
              <a:rPr lang="en-US" dirty="0"/>
              <a:t>Linear Threshold Unit</a:t>
            </a:r>
          </a:p>
        </p:txBody>
      </p:sp>
      <p:grpSp>
        <p:nvGrpSpPr>
          <p:cNvPr id="4" name="Group 3"/>
          <p:cNvGrpSpPr/>
          <p:nvPr/>
        </p:nvGrpSpPr>
        <p:grpSpPr>
          <a:xfrm>
            <a:off x="5560017" y="1969952"/>
            <a:ext cx="2343774" cy="1720848"/>
            <a:chOff x="6248400" y="3457932"/>
            <a:chExt cx="3125030" cy="2294462"/>
          </a:xfrm>
        </p:grpSpPr>
        <p:grpSp>
          <p:nvGrpSpPr>
            <p:cNvPr id="6" name="Group 51"/>
            <p:cNvGrpSpPr>
              <a:grpSpLocks/>
            </p:cNvGrpSpPr>
            <p:nvPr/>
          </p:nvGrpSpPr>
          <p:grpSpPr bwMode="auto">
            <a:xfrm>
              <a:off x="6248400" y="3543300"/>
              <a:ext cx="2209800" cy="2171700"/>
              <a:chOff x="1872" y="2496"/>
              <a:chExt cx="1392" cy="1368"/>
            </a:xfrm>
          </p:grpSpPr>
          <p:grpSp>
            <p:nvGrpSpPr>
              <p:cNvPr id="7" name="Group 26"/>
              <p:cNvGrpSpPr>
                <a:grpSpLocks/>
              </p:cNvGrpSpPr>
              <p:nvPr/>
            </p:nvGrpSpPr>
            <p:grpSpPr bwMode="auto">
              <a:xfrm>
                <a:off x="1872" y="3720"/>
                <a:ext cx="1392" cy="144"/>
                <a:chOff x="1872" y="3720"/>
                <a:chExt cx="1392" cy="144"/>
              </a:xfrm>
            </p:grpSpPr>
            <p:sp>
              <p:nvSpPr>
                <p:cNvPr id="38"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 name="Group 25"/>
              <p:cNvGrpSpPr>
                <a:grpSpLocks/>
              </p:cNvGrpSpPr>
              <p:nvPr/>
            </p:nvGrpSpPr>
            <p:grpSpPr bwMode="auto">
              <a:xfrm>
                <a:off x="2016" y="3108"/>
                <a:ext cx="1056" cy="144"/>
                <a:chOff x="2016" y="3168"/>
                <a:chExt cx="1056" cy="144"/>
              </a:xfrm>
            </p:grpSpPr>
            <p:sp>
              <p:nvSpPr>
                <p:cNvPr id="35"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4" name="Oval 24"/>
              <p:cNvSpPr>
                <a:spLocks noChangeArrowheads="1"/>
              </p:cNvSpPr>
              <p:nvPr/>
            </p:nvSpPr>
            <p:spPr bwMode="auto">
              <a:xfrm>
                <a:off x="2496"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cxnSp>
            <p:nvCxnSpPr>
              <p:cNvPr id="10" name="AutoShape 28"/>
              <p:cNvCxnSpPr>
                <a:cxnSpLocks noChangeShapeType="1"/>
                <a:stCxn id="34" idx="4"/>
                <a:endCxn id="36" idx="0"/>
              </p:cNvCxnSpPr>
              <p:nvPr/>
            </p:nvCxnSpPr>
            <p:spPr bwMode="auto">
              <a:xfrm>
                <a:off x="2568" y="2640"/>
                <a:ext cx="43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29"/>
              <p:cNvCxnSpPr>
                <a:cxnSpLocks noChangeShapeType="1"/>
                <a:stCxn id="34" idx="4"/>
                <a:endCxn id="37" idx="0"/>
              </p:cNvCxnSpPr>
              <p:nvPr/>
            </p:nvCxnSpPr>
            <p:spPr bwMode="auto">
              <a:xfrm>
                <a:off x="2568" y="2640"/>
                <a:ext cx="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0"/>
              <p:cNvCxnSpPr>
                <a:cxnSpLocks noChangeShapeType="1"/>
                <a:stCxn id="34" idx="4"/>
                <a:endCxn id="35" idx="0"/>
              </p:cNvCxnSpPr>
              <p:nvPr/>
            </p:nvCxnSpPr>
            <p:spPr bwMode="auto">
              <a:xfrm flipH="1">
                <a:off x="2088" y="2640"/>
                <a:ext cx="48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4"/>
              <p:cNvCxnSpPr>
                <a:cxnSpLocks noChangeShapeType="1"/>
                <a:stCxn id="35" idx="4"/>
                <a:endCxn id="38"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5"/>
              <p:cNvCxnSpPr>
                <a:cxnSpLocks noChangeShapeType="1"/>
                <a:stCxn id="35" idx="4"/>
                <a:endCxn id="39"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6"/>
              <p:cNvCxnSpPr>
                <a:cxnSpLocks noChangeShapeType="1"/>
                <a:stCxn id="35" idx="4"/>
                <a:endCxn id="42"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7"/>
              <p:cNvCxnSpPr>
                <a:cxnSpLocks noChangeShapeType="1"/>
                <a:stCxn id="35" idx="4"/>
                <a:endCxn id="40"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8"/>
              <p:cNvCxnSpPr>
                <a:cxnSpLocks noChangeShapeType="1"/>
                <a:stCxn id="35" idx="4"/>
                <a:endCxn id="41"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40"/>
              <p:cNvCxnSpPr>
                <a:cxnSpLocks noChangeShapeType="1"/>
                <a:endCxn id="42"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41"/>
              <p:cNvCxnSpPr>
                <a:cxnSpLocks noChangeShapeType="1"/>
                <a:stCxn id="37" idx="4"/>
                <a:endCxn id="39"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42"/>
              <p:cNvCxnSpPr>
                <a:cxnSpLocks noChangeShapeType="1"/>
                <a:endCxn id="38"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4"/>
              <p:cNvCxnSpPr>
                <a:cxnSpLocks noChangeShapeType="1"/>
                <a:stCxn id="36" idx="4"/>
                <a:endCxn id="41"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5"/>
              <p:cNvCxnSpPr>
                <a:cxnSpLocks noChangeShapeType="1"/>
                <a:stCxn id="36" idx="4"/>
                <a:endCxn id="40"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6"/>
              <p:cNvCxnSpPr>
                <a:cxnSpLocks noChangeShapeType="1"/>
                <a:stCxn id="36" idx="4"/>
                <a:endCxn id="42"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7"/>
              <p:cNvCxnSpPr>
                <a:cxnSpLocks noChangeShapeType="1"/>
                <a:stCxn id="36" idx="4"/>
                <a:endCxn id="39"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8"/>
              <p:cNvCxnSpPr>
                <a:cxnSpLocks noChangeShapeType="1"/>
                <a:stCxn id="36" idx="4"/>
                <a:endCxn id="38"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9"/>
              <p:cNvCxnSpPr>
                <a:cxnSpLocks noChangeShapeType="1"/>
                <a:stCxn id="37" idx="4"/>
                <a:endCxn id="41"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Rectangle 42"/>
            <p:cNvSpPr/>
            <p:nvPr/>
          </p:nvSpPr>
          <p:spPr>
            <a:xfrm>
              <a:off x="8571720" y="5352285"/>
              <a:ext cx="727122"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44" name="Rectangle 43"/>
            <p:cNvSpPr/>
            <p:nvPr/>
          </p:nvSpPr>
          <p:spPr>
            <a:xfrm>
              <a:off x="8447621" y="4405108"/>
              <a:ext cx="925809"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45" name="Rectangle 44"/>
            <p:cNvSpPr/>
            <p:nvPr/>
          </p:nvSpPr>
          <p:spPr>
            <a:xfrm>
              <a:off x="8422221" y="3457932"/>
              <a:ext cx="936581"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pic>
        <p:nvPicPr>
          <p:cNvPr id="50" name="Picture 49">
            <a:extLst>
              <a:ext uri="{FF2B5EF4-FFF2-40B4-BE49-F238E27FC236}">
                <a16:creationId xmlns:a16="http://schemas.microsoft.com/office/drawing/2014/main" id="{66518D38-283F-6D45-9DF5-5C322184D2E2}"/>
              </a:ext>
            </a:extLst>
          </p:cNvPr>
          <p:cNvPicPr>
            <a:picLocks noChangeAspect="1"/>
          </p:cNvPicPr>
          <p:nvPr/>
        </p:nvPicPr>
        <p:blipFill>
          <a:blip r:embed="rId3"/>
          <a:stretch>
            <a:fillRect/>
          </a:stretch>
        </p:blipFill>
        <p:spPr>
          <a:xfrm>
            <a:off x="447410" y="3212697"/>
            <a:ext cx="4384286" cy="1290271"/>
          </a:xfrm>
          <a:prstGeom prst="rect">
            <a:avLst/>
          </a:prstGeom>
        </p:spPr>
      </p:pic>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B1655D41-5905-7745-B4F7-23EECECC8342}"/>
                  </a:ext>
                </a:extLst>
              </p:cNvPr>
              <p:cNvSpPr/>
              <p:nvPr/>
            </p:nvSpPr>
            <p:spPr>
              <a:xfrm>
                <a:off x="4496320" y="4219967"/>
                <a:ext cx="271311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b="0" i="1" dirty="0" smtClean="0">
                          <a:latin typeface="Cambria Math" panose="02040503050406030204" pitchFamily="18" charset="0"/>
                        </a:rPr>
                        <m:t>𝑠𝑖𝑔𝑛</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m:rPr>
                              <m:sty m:val="p"/>
                            </m:rPr>
                            <a:rPr lang="en-US" b="0" i="1" dirty="0" smtClean="0">
                              <a:latin typeface="Cambria Math" panose="02040503050406030204" pitchFamily="18" charset="0"/>
                            </a:rPr>
                            <m:t>w</m:t>
                          </m:r>
                        </m:e>
                        <m:sub>
                          <m:r>
                            <a:rPr lang="en-US" b="0" i="1" dirty="0" smtClean="0">
                              <a:latin typeface="Cambria Math" panose="02040503050406030204" pitchFamily="18" charset="0"/>
                            </a:rPr>
                            <m:t>𝑖</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 − </m:t>
                      </m:r>
                      <m:r>
                        <a:rPr lang="en-US" b="0" i="1" dirty="0" smtClean="0">
                          <a:latin typeface="Cambria Math" panose="02040503050406030204" pitchFamily="18" charset="0"/>
                        </a:rPr>
                        <m:t>𝑇</m:t>
                      </m:r>
                      <m:r>
                        <a:rPr lang="en-US" b="0" i="1" dirty="0" smtClean="0">
                          <a:latin typeface="Cambria Math" panose="02040503050406030204" pitchFamily="18" charset="0"/>
                        </a:rPr>
                        <m:t>)</m:t>
                      </m:r>
                    </m:oMath>
                  </m:oMathPara>
                </a14:m>
                <a:endParaRPr lang="en-US" dirty="0"/>
              </a:p>
            </p:txBody>
          </p:sp>
        </mc:Choice>
        <mc:Fallback xmlns="">
          <p:sp>
            <p:nvSpPr>
              <p:cNvPr id="53" name="Rectangle 52">
                <a:extLst>
                  <a:ext uri="{FF2B5EF4-FFF2-40B4-BE49-F238E27FC236}">
                    <a16:creationId xmlns:a16="http://schemas.microsoft.com/office/drawing/2014/main" id="{B1655D41-5905-7745-B4F7-23EECECC8342}"/>
                  </a:ext>
                </a:extLst>
              </p:cNvPr>
              <p:cNvSpPr>
                <a:spLocks noRot="1" noChangeAspect="1" noMove="1" noResize="1" noEditPoints="1" noAdjustHandles="1" noChangeArrowheads="1" noChangeShapeType="1" noTextEdit="1"/>
              </p:cNvSpPr>
              <p:nvPr/>
            </p:nvSpPr>
            <p:spPr>
              <a:xfrm>
                <a:off x="4496320" y="4219967"/>
                <a:ext cx="2713113" cy="369332"/>
              </a:xfrm>
              <a:prstGeom prst="rect">
                <a:avLst/>
              </a:prstGeom>
              <a:blipFill>
                <a:blip r:embed="rId4"/>
                <a:stretch>
                  <a:fillRect b="-16667"/>
                </a:stretch>
              </a:blipFill>
            </p:spPr>
            <p:txBody>
              <a:bodyPr/>
              <a:lstStyle/>
              <a:p>
                <a:r>
                  <a:rPr lang="en-US">
                    <a:noFill/>
                  </a:rPr>
                  <a:t> </a:t>
                </a:r>
              </a:p>
            </p:txBody>
          </p:sp>
        </mc:Fallback>
      </mc:AlternateContent>
    </p:spTree>
    <p:extLst>
      <p:ext uri="{BB962C8B-B14F-4D97-AF65-F5344CB8AC3E}">
        <p14:creationId xmlns:p14="http://schemas.microsoft.com/office/powerpoint/2010/main" val="2483222937"/>
      </p:ext>
    </p:extLst>
  </p:cSld>
  <p:clrMapOvr>
    <a:masterClrMapping/>
  </p:clrMapOvr>
  <p:transition>
    <p:zoom dir="in"/>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40</a:t>
            </a:fld>
            <a:endParaRPr lang="en-US" dirty="0"/>
          </a:p>
        </p:txBody>
      </p:sp>
      <p:sp>
        <p:nvSpPr>
          <p:cNvPr id="2" name="Title 1"/>
          <p:cNvSpPr>
            <a:spLocks noGrp="1"/>
          </p:cNvSpPr>
          <p:nvPr>
            <p:ph type="title"/>
          </p:nvPr>
        </p:nvSpPr>
        <p:spPr/>
        <p:txBody>
          <a:bodyPr/>
          <a:lstStyle/>
          <a:p>
            <a:r>
              <a:rPr lang="en-US" altLang="en-US" dirty="0">
                <a:solidFill>
                  <a:srgbClr val="003300"/>
                </a:solidFill>
              </a:rPr>
              <a:t>Derivation of Learning Rule (6)</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Weights of hidden units:</a:t>
                </a:r>
              </a:p>
              <a:p>
                <a:pPr lvl="1"/>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oMath>
                </a14:m>
                <a:r>
                  <a:rPr lang="en-US" dirty="0"/>
                  <a:t> is changed by:</a:t>
                </a:r>
              </a:p>
              <a:p>
                <a:endParaRPr lang="en-US" dirty="0"/>
              </a:p>
              <a:p>
                <a:endParaRPr lang="en-US" dirty="0"/>
              </a:p>
              <a:p>
                <a:endParaRPr lang="en-US" dirty="0"/>
              </a:p>
              <a:p>
                <a:r>
                  <a:rPr lang="en-US" sz="1500" dirty="0"/>
                  <a:t>Where </a:t>
                </a:r>
              </a:p>
              <a:p>
                <a:pPr marL="0" indent="0">
                  <a:buNone/>
                </a:pPr>
                <a:r>
                  <a:rPr lang="en-US" sz="1500" dirty="0">
                    <a:solidFill>
                      <a:srgbClr val="FF6600"/>
                    </a:solidFill>
                  </a:rPr>
                  <a:t>	</a:t>
                </a:r>
                <a14:m>
                  <m:oMath xmlns:m="http://schemas.openxmlformats.org/officeDocument/2006/math">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𝑗</m:t>
                        </m:r>
                      </m:sub>
                    </m:sSub>
                    <m:r>
                      <a:rPr lang="en-US" sz="1500" i="1">
                        <a:solidFill>
                          <a:srgbClr val="FF6600"/>
                        </a:solidFill>
                        <a:latin typeface="Cambria Math"/>
                      </a:rPr>
                      <m:t>=</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𝑜</m:t>
                        </m:r>
                      </m:e>
                      <m:sub>
                        <m:r>
                          <a:rPr lang="en-US" sz="1500" i="1">
                            <a:solidFill>
                              <a:srgbClr val="FF6600"/>
                            </a:solidFill>
                            <a:latin typeface="Cambria Math"/>
                          </a:rPr>
                          <m:t>𝑗</m:t>
                        </m:r>
                      </m:sub>
                    </m:sSub>
                    <m:d>
                      <m:dPr>
                        <m:ctrlPr>
                          <a:rPr lang="en-US" sz="1500" i="1">
                            <a:solidFill>
                              <a:srgbClr val="FF6600"/>
                            </a:solidFill>
                            <a:latin typeface="Cambria Math" panose="02040503050406030204" pitchFamily="18" charset="0"/>
                          </a:rPr>
                        </m:ctrlPr>
                      </m:dPr>
                      <m:e>
                        <m:r>
                          <a:rPr lang="en-US" sz="1500" i="1">
                            <a:solidFill>
                              <a:srgbClr val="FF6600"/>
                            </a:solidFill>
                            <a:latin typeface="Cambria Math"/>
                          </a:rPr>
                          <m:t>1−</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𝑜</m:t>
                            </m:r>
                          </m:e>
                          <m:sub>
                            <m:r>
                              <a:rPr lang="en-US" sz="1500" i="1">
                                <a:solidFill>
                                  <a:srgbClr val="FF6600"/>
                                </a:solidFill>
                                <a:latin typeface="Cambria Math"/>
                              </a:rPr>
                              <m:t>𝑗</m:t>
                            </m:r>
                          </m:sub>
                        </m:sSub>
                      </m:e>
                    </m:d>
                    <m:r>
                      <a:rPr lang="en-US" sz="1500" i="1">
                        <a:solidFill>
                          <a:srgbClr val="FF6600"/>
                        </a:solidFill>
                        <a:latin typeface="Cambria Math"/>
                      </a:rPr>
                      <m:t>.</m:t>
                    </m:r>
                    <m:d>
                      <m:dPr>
                        <m:ctrlPr>
                          <a:rPr lang="en-US" sz="1500" i="1">
                            <a:solidFill>
                              <a:srgbClr val="FF6600"/>
                            </a:solidFill>
                            <a:latin typeface="Cambria Math" panose="02040503050406030204" pitchFamily="18" charset="0"/>
                          </a:rPr>
                        </m:ctrlPr>
                      </m:dPr>
                      <m:e>
                        <m:nary>
                          <m:naryPr>
                            <m:chr m:val="∑"/>
                            <m:ctrlPr>
                              <a:rPr lang="en-US" sz="1500" i="1">
                                <a:solidFill>
                                  <a:srgbClr val="FF6600"/>
                                </a:solidFill>
                                <a:latin typeface="Cambria Math" panose="02040503050406030204" pitchFamily="18" charset="0"/>
                              </a:rPr>
                            </m:ctrlPr>
                          </m:naryPr>
                          <m:sub>
                            <m:r>
                              <m:rPr>
                                <m:brk m:alnAt="23"/>
                              </m:rPr>
                              <a:rPr lang="en-US" sz="1500" i="1">
                                <a:solidFill>
                                  <a:srgbClr val="FF6600"/>
                                </a:solidFill>
                                <a:latin typeface="Cambria Math"/>
                              </a:rPr>
                              <m:t>𝑘</m:t>
                            </m:r>
                            <m:r>
                              <a:rPr lang="en-US" sz="1500" i="1">
                                <a:solidFill>
                                  <a:srgbClr val="FF6600"/>
                                </a:solidFill>
                                <a:latin typeface="Cambria Math"/>
                              </a:rPr>
                              <m:t>∈</m:t>
                            </m:r>
                            <m:r>
                              <a:rPr lang="en-US" sz="1500" i="1">
                                <a:solidFill>
                                  <a:srgbClr val="FF6600"/>
                                </a:solidFill>
                                <a:latin typeface="Cambria Math" charset="0"/>
                              </a:rPr>
                              <m:t>𝑝𝑎𝑟𝑒𝑛𝑡</m:t>
                            </m:r>
                            <m:d>
                              <m:dPr>
                                <m:ctrlPr>
                                  <a:rPr lang="en-US" sz="1500" i="1">
                                    <a:solidFill>
                                      <a:srgbClr val="FF6600"/>
                                    </a:solidFill>
                                    <a:latin typeface="Cambria Math" panose="02040503050406030204" pitchFamily="18" charset="0"/>
                                  </a:rPr>
                                </m:ctrlPr>
                              </m:dPr>
                              <m:e>
                                <m:r>
                                  <a:rPr lang="en-US" sz="1500" i="1">
                                    <a:solidFill>
                                      <a:srgbClr val="FF6600"/>
                                    </a:solidFill>
                                    <a:latin typeface="Cambria Math"/>
                                  </a:rPr>
                                  <m:t>𝑗</m:t>
                                </m:r>
                              </m:e>
                            </m:d>
                          </m:sub>
                          <m:sup/>
                          <m:e>
                            <m:r>
                              <a:rPr lang="en-US" sz="1500" i="1">
                                <a:solidFill>
                                  <a:srgbClr val="FF6600"/>
                                </a:solidFill>
                                <a:latin typeface="Cambria Math"/>
                              </a:rPr>
                              <m:t>−</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𝑘</m:t>
                                </m:r>
                              </m:sub>
                            </m:sSub>
                            <m:r>
                              <a:rPr lang="en-US" sz="1500" i="1">
                                <a:solidFill>
                                  <a:srgbClr val="FF6600"/>
                                </a:solidFill>
                                <a:latin typeface="Cambria Math"/>
                              </a:rPr>
                              <m:t>  </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𝑤</m:t>
                                </m:r>
                              </m:e>
                              <m:sub>
                                <m:r>
                                  <a:rPr lang="en-US" sz="1500" i="1">
                                    <a:solidFill>
                                      <a:srgbClr val="FF6600"/>
                                    </a:solidFill>
                                    <a:latin typeface="Cambria Math"/>
                                  </a:rPr>
                                  <m:t>𝑗𝑘</m:t>
                                </m:r>
                              </m:sub>
                            </m:sSub>
                            <m:r>
                              <a:rPr lang="en-US" sz="1500" i="1">
                                <a:solidFill>
                                  <a:srgbClr val="FF6600"/>
                                </a:solidFill>
                                <a:latin typeface="Cambria Math"/>
                              </a:rPr>
                              <m:t> </m:t>
                            </m:r>
                            <m:r>
                              <a:rPr lang="fa-IR" sz="1500" i="1">
                                <a:solidFill>
                                  <a:srgbClr val="FF6600"/>
                                </a:solidFill>
                                <a:latin typeface="Cambria Math"/>
                              </a:rPr>
                              <m:t>   </m:t>
                            </m:r>
                          </m:e>
                        </m:nary>
                      </m:e>
                    </m:d>
                  </m:oMath>
                </a14:m>
                <a:endParaRPr lang="en-US" sz="1500" dirty="0">
                  <a:solidFill>
                    <a:srgbClr val="FF0000"/>
                  </a:solidFill>
                </a:endParaRPr>
              </a:p>
              <a:p>
                <a:pPr marL="0" indent="0">
                  <a:buNone/>
                </a:pPr>
                <a:endParaRPr lang="en-US" sz="1500" dirty="0">
                  <a:solidFill>
                    <a:srgbClr val="FF0000"/>
                  </a:solidFill>
                </a:endParaRPr>
              </a:p>
              <a:p>
                <a:r>
                  <a:rPr lang="en-US" sz="1500" dirty="0"/>
                  <a:t>First determine the error for the output units.</a:t>
                </a:r>
              </a:p>
              <a:p>
                <a:r>
                  <a:rPr lang="en-US" sz="1500" dirty="0"/>
                  <a:t>Then, </a:t>
                </a:r>
                <a:r>
                  <a:rPr lang="en-US" sz="1500" dirty="0" err="1"/>
                  <a:t>backpropagate</a:t>
                </a:r>
                <a:r>
                  <a:rPr lang="en-US" sz="1500" dirty="0"/>
                  <a:t> this error layer by layer through the network, changing weights appropriately in each layer.</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37" t="-2314"/>
                </a:stretch>
              </a:blipFill>
            </p:spPr>
            <p:txBody>
              <a:bodyPr/>
              <a:lstStyle/>
              <a:p>
                <a:r>
                  <a:rPr lang="en-US">
                    <a:noFill/>
                  </a:rPr>
                  <a:t> </a:t>
                </a:r>
              </a:p>
            </p:txBody>
          </p:sp>
        </mc:Fallback>
      </mc:AlternateContent>
      <p:grpSp>
        <p:nvGrpSpPr>
          <p:cNvPr id="6" name="Group 5"/>
          <p:cNvGrpSpPr/>
          <p:nvPr/>
        </p:nvGrpSpPr>
        <p:grpSpPr>
          <a:xfrm>
            <a:off x="6507828" y="2110987"/>
            <a:ext cx="1678609" cy="1815942"/>
            <a:chOff x="6400800" y="1600200"/>
            <a:chExt cx="3095350" cy="3448210"/>
          </a:xfrm>
        </p:grpSpPr>
        <p:grpSp>
          <p:nvGrpSpPr>
            <p:cNvPr id="7" name="Group 6"/>
            <p:cNvGrpSpPr/>
            <p:nvPr/>
          </p:nvGrpSpPr>
          <p:grpSpPr>
            <a:xfrm>
              <a:off x="6400800" y="2095143"/>
              <a:ext cx="3095350" cy="2953267"/>
              <a:chOff x="6477000" y="2704742"/>
              <a:chExt cx="3095350" cy="2953267"/>
            </a:xfrm>
          </p:grpSpPr>
          <p:grpSp>
            <p:nvGrpSpPr>
              <p:cNvPr id="11" name="Group 51"/>
              <p:cNvGrpSpPr>
                <a:grpSpLocks/>
              </p:cNvGrpSpPr>
              <p:nvPr/>
            </p:nvGrpSpPr>
            <p:grpSpPr bwMode="auto">
              <a:xfrm>
                <a:off x="6477000" y="2704742"/>
                <a:ext cx="2430053" cy="2248257"/>
                <a:chOff x="1872" y="2496"/>
                <a:chExt cx="1392" cy="1368"/>
              </a:xfrm>
            </p:grpSpPr>
            <p:grpSp>
              <p:nvGrpSpPr>
                <p:cNvPr id="15" name="Group 26"/>
                <p:cNvGrpSpPr>
                  <a:grpSpLocks/>
                </p:cNvGrpSpPr>
                <p:nvPr/>
              </p:nvGrpSpPr>
              <p:grpSpPr bwMode="auto">
                <a:xfrm>
                  <a:off x="1872" y="3720"/>
                  <a:ext cx="1392" cy="144"/>
                  <a:chOff x="1872" y="3720"/>
                  <a:chExt cx="1392" cy="144"/>
                </a:xfrm>
              </p:grpSpPr>
              <p:sp>
                <p:nvSpPr>
                  <p:cNvPr id="45"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6"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6" name="Group 25"/>
                <p:cNvGrpSpPr>
                  <a:grpSpLocks/>
                </p:cNvGrpSpPr>
                <p:nvPr/>
              </p:nvGrpSpPr>
              <p:grpSpPr bwMode="auto">
                <a:xfrm>
                  <a:off x="2016" y="3108"/>
                  <a:ext cx="1056" cy="144"/>
                  <a:chOff x="2016" y="3168"/>
                  <a:chExt cx="1056" cy="144"/>
                </a:xfrm>
              </p:grpSpPr>
              <p:sp>
                <p:nvSpPr>
                  <p:cNvPr id="42"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3"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7"/>
                <p:cNvGrpSpPr>
                  <a:grpSpLocks/>
                </p:cNvGrpSpPr>
                <p:nvPr/>
              </p:nvGrpSpPr>
              <p:grpSpPr bwMode="auto">
                <a:xfrm>
                  <a:off x="2208" y="2496"/>
                  <a:ext cx="624" cy="144"/>
                  <a:chOff x="2208" y="2496"/>
                  <a:chExt cx="624" cy="144"/>
                </a:xfrm>
              </p:grpSpPr>
              <p:sp>
                <p:nvSpPr>
                  <p:cNvPr id="40"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8" name="AutoShape 28"/>
                <p:cNvCxnSpPr>
                  <a:cxnSpLocks noChangeShapeType="1"/>
                  <a:stCxn id="41" idx="4"/>
                  <a:endCxn id="43"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41" idx="4"/>
                  <a:endCxn id="44"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0"/>
                <p:cNvCxnSpPr>
                  <a:cxnSpLocks noChangeShapeType="1"/>
                  <a:stCxn id="41" idx="4"/>
                  <a:endCxn id="42"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1"/>
                <p:cNvCxnSpPr>
                  <a:cxnSpLocks noChangeShapeType="1"/>
                  <a:stCxn id="40" idx="4"/>
                  <a:endCxn id="43"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2"/>
                <p:cNvCxnSpPr>
                  <a:cxnSpLocks noChangeShapeType="1"/>
                  <a:stCxn id="40" idx="4"/>
                  <a:endCxn id="44"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3"/>
                <p:cNvCxnSpPr>
                  <a:cxnSpLocks noChangeShapeType="1"/>
                  <a:stCxn id="40" idx="4"/>
                  <a:endCxn id="42"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4"/>
                <p:cNvCxnSpPr>
                  <a:cxnSpLocks noChangeShapeType="1"/>
                  <a:stCxn id="42" idx="4"/>
                  <a:endCxn id="45"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5"/>
                <p:cNvCxnSpPr>
                  <a:cxnSpLocks noChangeShapeType="1"/>
                  <a:stCxn id="42" idx="4"/>
                  <a:endCxn id="46"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6"/>
                <p:cNvCxnSpPr>
                  <a:cxnSpLocks noChangeShapeType="1"/>
                  <a:stCxn id="42" idx="4"/>
                  <a:endCxn id="49"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7"/>
                <p:cNvCxnSpPr>
                  <a:cxnSpLocks noChangeShapeType="1"/>
                  <a:stCxn id="42" idx="4"/>
                  <a:endCxn id="47"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8"/>
                <p:cNvCxnSpPr>
                  <a:cxnSpLocks noChangeShapeType="1"/>
                  <a:stCxn id="42" idx="4"/>
                  <a:endCxn id="48"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0"/>
                <p:cNvCxnSpPr>
                  <a:cxnSpLocks noChangeShapeType="1"/>
                  <a:endCxn id="49"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1"/>
                <p:cNvCxnSpPr>
                  <a:cxnSpLocks noChangeShapeType="1"/>
                  <a:stCxn id="44" idx="4"/>
                  <a:endCxn id="46"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2"/>
                <p:cNvCxnSpPr>
                  <a:cxnSpLocks noChangeShapeType="1"/>
                  <a:endCxn id="45"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4"/>
                <p:cNvCxnSpPr>
                  <a:cxnSpLocks noChangeShapeType="1"/>
                  <a:stCxn id="43" idx="4"/>
                  <a:endCxn id="48"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5"/>
                <p:cNvCxnSpPr>
                  <a:cxnSpLocks noChangeShapeType="1"/>
                  <a:stCxn id="43" idx="4"/>
                  <a:endCxn id="47"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6"/>
                <p:cNvCxnSpPr>
                  <a:cxnSpLocks noChangeShapeType="1"/>
                  <a:stCxn id="43" idx="4"/>
                  <a:endCxn id="49"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7"/>
                <p:cNvCxnSpPr>
                  <a:cxnSpLocks noChangeShapeType="1"/>
                  <a:stCxn id="43" idx="4"/>
                  <a:endCxn id="46"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8"/>
                <p:cNvCxnSpPr>
                  <a:cxnSpLocks noChangeShapeType="1"/>
                  <a:stCxn id="43" idx="4"/>
                  <a:endCxn id="45"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9"/>
                <p:cNvCxnSpPr>
                  <a:cxnSpLocks noChangeShapeType="1"/>
                  <a:stCxn id="44" idx="4"/>
                  <a:endCxn id="48"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mc:AlternateContent xmlns:mc="http://schemas.openxmlformats.org/markup-compatibility/2006" xmlns:a14="http://schemas.microsoft.com/office/drawing/2010/main">
            <mc:Choice Requires="a14">
              <p:sp>
                <p:nvSpPr>
                  <p:cNvPr id="12" name="TextBox 11"/>
                  <p:cNvSpPr txBox="1"/>
                  <p:nvPr/>
                </p:nvSpPr>
                <p:spPr>
                  <a:xfrm>
                    <a:off x="6774175" y="2743199"/>
                    <a:ext cx="2285999" cy="2914810"/>
                  </a:xfrm>
                  <a:prstGeom prst="rect">
                    <a:avLst/>
                  </a:prstGeom>
                  <a:noFill/>
                </p:spPr>
                <p:txBody>
                  <a:bodyPr wrap="square" rtlCol="0">
                    <a:spAutoFit/>
                  </a:bodyPr>
                  <a:lstStyle/>
                  <a:p>
                    <a:pPr algn="ctr"/>
                    <a:r>
                      <a:rPr lang="en-US" sz="1875" dirty="0"/>
                      <a:t>        </a:t>
                    </a:r>
                    <a14:m>
                      <m:oMath xmlns:m="http://schemas.openxmlformats.org/officeDocument/2006/math">
                        <m:r>
                          <a:rPr lang="en-US" sz="1875" i="1">
                            <a:latin typeface="Cambria Math"/>
                          </a:rPr>
                          <m:t>𝑘</m:t>
                        </m:r>
                      </m:oMath>
                    </a14:m>
                    <a:endParaRPr lang="en-US" sz="1875" i="1" dirty="0">
                      <a:latin typeface="Cambria Math"/>
                    </a:endParaRPr>
                  </a:p>
                  <a:p>
                    <a:pPr algn="ctr"/>
                    <a:endParaRPr lang="en-US" sz="1875" i="1" dirty="0">
                      <a:latin typeface="Cambria Math"/>
                    </a:endParaRPr>
                  </a:p>
                  <a:p>
                    <a:pPr algn="ctr"/>
                    <a14:m>
                      <m:oMath xmlns:m="http://schemas.openxmlformats.org/officeDocument/2006/math">
                        <m:r>
                          <a:rPr lang="en-US" sz="1875" i="1">
                            <a:latin typeface="Cambria Math"/>
                          </a:rPr>
                          <m:t>𝑗</m:t>
                        </m:r>
                      </m:oMath>
                    </a14:m>
                    <a:r>
                      <a:rPr lang="en-US" sz="1875" dirty="0"/>
                      <a:t>          </a:t>
                    </a:r>
                  </a:p>
                  <a:p>
                    <a:pPr algn="ctr"/>
                    <a:endParaRPr lang="en-US" sz="1875" i="1" dirty="0">
                      <a:latin typeface="Cambria Math"/>
                    </a:endParaRPr>
                  </a:p>
                  <a:p>
                    <a:pPr algn="ctr"/>
                    <a:r>
                      <a:rPr lang="en-US" sz="1875" dirty="0"/>
                      <a:t>            </a:t>
                    </a:r>
                    <a14:m>
                      <m:oMath xmlns:m="http://schemas.openxmlformats.org/officeDocument/2006/math">
                        <m:r>
                          <a:rPr lang="en-US" sz="1875" i="1">
                            <a:latin typeface="Cambria Math"/>
                          </a:rPr>
                          <m:t>𝑖</m:t>
                        </m:r>
                      </m:oMath>
                    </a14:m>
                    <a:endParaRPr lang="en-US" sz="1875" dirty="0"/>
                  </a:p>
                </p:txBody>
              </p:sp>
            </mc:Choice>
            <mc:Fallback xmlns="">
              <p:sp>
                <p:nvSpPr>
                  <p:cNvPr id="12" name="TextBox 11"/>
                  <p:cNvSpPr txBox="1">
                    <a:spLocks noRot="1" noChangeAspect="1" noMove="1" noResize="1" noEditPoints="1" noAdjustHandles="1" noChangeArrowheads="1" noChangeShapeType="1" noTextEdit="1"/>
                  </p:cNvSpPr>
                  <p:nvPr/>
                </p:nvSpPr>
                <p:spPr>
                  <a:xfrm>
                    <a:off x="6774175" y="2743199"/>
                    <a:ext cx="2285999" cy="2914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8555628" y="3328290"/>
                    <a:ext cx="1016722" cy="743679"/>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a:rPr>
                                <m:t>𝑤</m:t>
                              </m:r>
                            </m:e>
                            <m:sub>
                              <m:r>
                                <a:rPr lang="en-US" i="1">
                                  <a:solidFill>
                                    <a:srgbClr val="FF0000"/>
                                  </a:solidFill>
                                  <a:latin typeface="Cambria Math"/>
                                </a:rPr>
                                <m:t>𝑖𝑗</m:t>
                              </m:r>
                            </m:sub>
                          </m:sSub>
                        </m:oMath>
                      </m:oMathPara>
                    </a14:m>
                    <a:endParaRPr lang="en-US" i="1" dirty="0">
                      <a:latin typeface="Cambria Math"/>
                    </a:endParaRPr>
                  </a:p>
                </p:txBody>
              </p:sp>
            </mc:Choice>
            <mc:Fallback xmlns="">
              <p:sp>
                <p:nvSpPr>
                  <p:cNvPr id="13" name="Rectangle 12"/>
                  <p:cNvSpPr>
                    <a:spLocks noRot="1" noChangeAspect="1" noMove="1" noResize="1" noEditPoints="1" noAdjustHandles="1" noChangeArrowheads="1" noChangeShapeType="1" noTextEdit="1"/>
                  </p:cNvSpPr>
                  <p:nvPr/>
                </p:nvSpPr>
                <p:spPr>
                  <a:xfrm>
                    <a:off x="8555628" y="3328290"/>
                    <a:ext cx="1016722" cy="743679"/>
                  </a:xfrm>
                  <a:prstGeom prst="rect">
                    <a:avLst/>
                  </a:prstGeom>
                  <a:blipFill>
                    <a:blip r:embed="rId4"/>
                    <a:stretch>
                      <a:fillRect b="-7813"/>
                    </a:stretch>
                  </a:blipFill>
                </p:spPr>
                <p:txBody>
                  <a:bodyPr/>
                  <a:lstStyle/>
                  <a:p>
                    <a:r>
                      <a:rPr lang="en-US">
                        <a:noFill/>
                      </a:rPr>
                      <a:t> </a:t>
                    </a:r>
                  </a:p>
                </p:txBody>
              </p:sp>
            </mc:Fallback>
          </mc:AlternateContent>
          <p:cxnSp>
            <p:nvCxnSpPr>
              <p:cNvPr id="14" name="Straight Arrow Connector 13"/>
              <p:cNvCxnSpPr/>
              <p:nvPr/>
            </p:nvCxnSpPr>
            <p:spPr>
              <a:xfrm flipH="1">
                <a:off x="8081594" y="3858486"/>
                <a:ext cx="902380" cy="408713"/>
              </a:xfrm>
              <a:prstGeom prst="straightConnector1">
                <a:avLst/>
              </a:prstGeom>
              <a:ln w="38100">
                <a:solidFill>
                  <a:srgbClr val="A50021"/>
                </a:solidFill>
                <a:tailEnd type="arrow"/>
              </a:ln>
            </p:spPr>
            <p:style>
              <a:lnRef idx="1">
                <a:schemeClr val="accent1"/>
              </a:lnRef>
              <a:fillRef idx="0">
                <a:schemeClr val="accent1"/>
              </a:fillRef>
              <a:effectRef idx="0">
                <a:schemeClr val="accent1"/>
              </a:effectRef>
              <a:fontRef idx="minor">
                <a:schemeClr val="tx1"/>
              </a:fontRef>
            </p:style>
          </p:cxnSp>
        </p:grpSp>
        <p:sp>
          <p:nvSpPr>
            <p:cNvPr id="8" name="Line 57"/>
            <p:cNvSpPr>
              <a:spLocks noChangeShapeType="1"/>
            </p:cNvSpPr>
            <p:nvPr/>
          </p:nvSpPr>
          <p:spPr bwMode="auto">
            <a:xfrm>
              <a:off x="7957814" y="175260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9" name="Line 57"/>
            <p:cNvSpPr>
              <a:spLocks noChangeShapeType="1"/>
            </p:cNvSpPr>
            <p:nvPr/>
          </p:nvSpPr>
          <p:spPr bwMode="auto">
            <a:xfrm>
              <a:off x="7609840" y="2763520"/>
              <a:ext cx="0" cy="304800"/>
            </a:xfrm>
            <a:prstGeom prst="line">
              <a:avLst/>
            </a:prstGeom>
            <a:noFill/>
            <a:ln w="28575">
              <a:solidFill>
                <a:srgbClr val="A5002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mc:AlternateContent xmlns:mc="http://schemas.openxmlformats.org/markup-compatibility/2006" xmlns:a14="http://schemas.microsoft.com/office/drawing/2010/main">
          <mc:Choice Requires="a14">
            <p:sp>
              <p:nvSpPr>
                <p:cNvPr id="10" name="Rectangle 9"/>
                <p:cNvSpPr/>
                <p:nvPr/>
              </p:nvSpPr>
              <p:spPr>
                <a:xfrm>
                  <a:off x="7936331" y="1600200"/>
                  <a:ext cx="888790" cy="7013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FF"/>
                                </a:solidFill>
                                <a:latin typeface="Cambria Math" panose="02040503050406030204" pitchFamily="18" charset="0"/>
                              </a:rPr>
                            </m:ctrlPr>
                          </m:sSubPr>
                          <m:e>
                            <m:r>
                              <a:rPr lang="en-US" i="1">
                                <a:solidFill>
                                  <a:srgbClr val="0000FF"/>
                                </a:solidFill>
                                <a:latin typeface="Cambria Math"/>
                              </a:rPr>
                              <m:t>𝑜</m:t>
                            </m:r>
                          </m:e>
                          <m:sub>
                            <m:r>
                              <a:rPr lang="en-US" i="1">
                                <a:solidFill>
                                  <a:srgbClr val="0000FF"/>
                                </a:solidFill>
                                <a:latin typeface="Cambria Math"/>
                              </a:rPr>
                              <m:t>𝑘</m:t>
                            </m:r>
                          </m:sub>
                        </m:sSub>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936331" y="1600200"/>
                  <a:ext cx="888790" cy="701308"/>
                </a:xfrm>
                <a:prstGeom prst="rect">
                  <a:avLst/>
                </a:prstGeom>
                <a:blipFill>
                  <a:blip r:embed="rId5"/>
                  <a:stretch>
                    <a:fillRect b="-1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3" name="Rectangle 52"/>
              <p:cNvSpPr/>
              <p:nvPr/>
            </p:nvSpPr>
            <p:spPr>
              <a:xfrm>
                <a:off x="2029705" y="1500921"/>
                <a:ext cx="4707152" cy="108478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500">
                          <a:latin typeface="Cambria Math"/>
                        </a:rPr>
                        <m:t>Δ</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a:rPr>
                            <m:t>𝑖𝑗</m:t>
                          </m:r>
                        </m:sub>
                      </m:sSub>
                      <m:r>
                        <a:rPr lang="en-US" sz="1500" i="1">
                          <a:latin typeface="Cambria Math"/>
                        </a:rPr>
                        <m:t>=</m:t>
                      </m:r>
                      <m:r>
                        <a:rPr lang="fa-IR" sz="1500" i="1">
                          <a:latin typeface="Cambria Math"/>
                        </a:rPr>
                        <m:t> </m:t>
                      </m:r>
                      <m:r>
                        <a:rPr lang="en-US" sz="1500" i="1">
                          <a:latin typeface="Cambria Math"/>
                        </a:rPr>
                        <m:t>𝑅</m:t>
                      </m:r>
                      <m:r>
                        <a:rPr lang="fa-IR" sz="1500" i="1">
                          <a:latin typeface="Cambria Math"/>
                        </a:rPr>
                        <m:t> </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d>
                        <m:dPr>
                          <m:ctrlPr>
                            <a:rPr lang="en-US" sz="1500" i="1">
                              <a:latin typeface="Cambria Math" panose="02040503050406030204" pitchFamily="18" charset="0"/>
                            </a:rPr>
                          </m:ctrlPr>
                        </m:dPr>
                        <m:e>
                          <m:r>
                            <a:rPr lang="en-US" sz="1500" i="1">
                              <a:latin typeface="Cambria Math"/>
                            </a:rPr>
                            <m:t>1−</m:t>
                          </m:r>
                          <m:sSub>
                            <m:sSubPr>
                              <m:ctrlPr>
                                <a:rPr lang="en-US" sz="1500" i="1">
                                  <a:solidFill>
                                    <a:srgbClr val="0000FF"/>
                                  </a:solidFill>
                                  <a:latin typeface="Cambria Math" panose="02040503050406030204" pitchFamily="18" charset="0"/>
                                </a:rPr>
                              </m:ctrlPr>
                            </m:sSubPr>
                            <m:e>
                              <m:r>
                                <a:rPr lang="en-US" sz="1500" i="1">
                                  <a:solidFill>
                                    <a:srgbClr val="0000FF"/>
                                  </a:solidFill>
                                  <a:latin typeface="Cambria Math"/>
                                </a:rPr>
                                <m:t>𝑜</m:t>
                              </m:r>
                            </m:e>
                            <m:sub>
                              <m:r>
                                <a:rPr lang="en-US" sz="1500" i="1">
                                  <a:solidFill>
                                    <a:srgbClr val="0000FF"/>
                                  </a:solidFill>
                                  <a:latin typeface="Cambria Math"/>
                                </a:rPr>
                                <m:t>𝑗</m:t>
                              </m:r>
                            </m:sub>
                          </m:sSub>
                        </m:e>
                      </m:d>
                      <m:r>
                        <a:rPr lang="en-US" sz="1500" i="1">
                          <a:latin typeface="Cambria Math"/>
                        </a:rPr>
                        <m:t>.</m:t>
                      </m:r>
                      <m:d>
                        <m:dPr>
                          <m:ctrlPr>
                            <a:rPr lang="en-US" sz="1500" i="1">
                              <a:latin typeface="Cambria Math" panose="02040503050406030204" pitchFamily="18" charset="0"/>
                            </a:rPr>
                          </m:ctrlPr>
                        </m:dPr>
                        <m:e>
                          <m:nary>
                            <m:naryPr>
                              <m:chr m:val="∑"/>
                              <m:ctrlPr>
                                <a:rPr lang="en-US" sz="1500" i="1">
                                  <a:latin typeface="Cambria Math" panose="02040503050406030204" pitchFamily="18" charset="0"/>
                                </a:rPr>
                              </m:ctrlPr>
                            </m:naryPr>
                            <m:sub>
                              <m:r>
                                <m:rPr>
                                  <m:brk m:alnAt="23"/>
                                </m:rPr>
                                <a:rPr lang="en-US" sz="1500" i="1">
                                  <a:latin typeface="Cambria Math"/>
                                </a:rPr>
                                <m:t>𝑘</m:t>
                              </m:r>
                              <m:r>
                                <a:rPr lang="en-US" sz="1500" i="1">
                                  <a:latin typeface="Cambria Math"/>
                                </a:rPr>
                                <m:t>∈</m:t>
                              </m:r>
                              <m:r>
                                <a:rPr lang="en-US" sz="1500" i="1">
                                  <a:latin typeface="Cambria Math" charset="0"/>
                                </a:rPr>
                                <m:t>𝑝𝑎𝑟𝑒𝑛𝑡</m:t>
                              </m:r>
                              <m:d>
                                <m:dPr>
                                  <m:ctrlPr>
                                    <a:rPr lang="en-US" sz="1500" i="1">
                                      <a:latin typeface="Cambria Math" panose="02040503050406030204" pitchFamily="18" charset="0"/>
                                    </a:rPr>
                                  </m:ctrlPr>
                                </m:dPr>
                                <m:e>
                                  <m:r>
                                    <a:rPr lang="en-US" sz="1500" i="1">
                                      <a:latin typeface="Cambria Math"/>
                                    </a:rPr>
                                    <m:t>𝑗</m:t>
                                  </m:r>
                                </m:e>
                              </m:d>
                            </m:sub>
                            <m:sup/>
                            <m:e>
                              <m:r>
                                <a:rPr lang="en-US" sz="1500" i="1">
                                  <a:latin typeface="Cambria Math"/>
                                </a:rPr>
                                <m:t>−</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𝑘</m:t>
                                  </m:r>
                                </m:sub>
                              </m:sSub>
                              <m:r>
                                <a:rPr lang="en-US" sz="1500" i="1">
                                  <a:latin typeface="Cambria Math"/>
                                </a:rPr>
                                <m:t>  </m:t>
                              </m:r>
                              <m:sSub>
                                <m:sSubPr>
                                  <m:ctrlPr>
                                    <a:rPr lang="en-US" sz="1500" i="1">
                                      <a:solidFill>
                                        <a:srgbClr val="FF0000"/>
                                      </a:solidFill>
                                      <a:latin typeface="Cambria Math" panose="02040503050406030204" pitchFamily="18" charset="0"/>
                                    </a:rPr>
                                  </m:ctrlPr>
                                </m:sSubPr>
                                <m:e>
                                  <m:r>
                                    <a:rPr lang="en-US" sz="1500" i="1">
                                      <a:solidFill>
                                        <a:srgbClr val="FF0000"/>
                                      </a:solidFill>
                                      <a:latin typeface="Cambria Math"/>
                                    </a:rPr>
                                    <m:t>𝑤</m:t>
                                  </m:r>
                                </m:e>
                                <m:sub>
                                  <m:r>
                                    <a:rPr lang="en-US" sz="1500" i="1">
                                      <a:solidFill>
                                        <a:srgbClr val="FF0000"/>
                                      </a:solidFill>
                                      <a:latin typeface="Cambria Math"/>
                                    </a:rPr>
                                    <m:t>𝑗𝑘</m:t>
                                  </m:r>
                                </m:sub>
                              </m:sSub>
                            </m:e>
                          </m:nary>
                        </m:e>
                      </m:d>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m:t>
                          </m:r>
                        </m:sub>
                      </m:sSub>
                    </m:oMath>
                  </m:oMathPara>
                </a14:m>
                <a:endParaRPr lang="en-US" sz="1500" i="1" dirty="0">
                  <a:latin typeface="Cambria Math" charset="0"/>
                </a:endParaRPr>
              </a:p>
              <a:p>
                <a:r>
                  <a:rPr lang="en-US" sz="1500" dirty="0"/>
                  <a:t>              </a:t>
                </a:r>
                <a14:m>
                  <m:oMath xmlns:m="http://schemas.openxmlformats.org/officeDocument/2006/math">
                    <m:r>
                      <a:rPr lang="en-US" sz="1500" i="1">
                        <a:latin typeface="Cambria Math"/>
                      </a:rPr>
                      <m:t>=</m:t>
                    </m:r>
                    <m:r>
                      <a:rPr lang="en-US" sz="1500" i="1">
                        <a:latin typeface="Cambria Math"/>
                      </a:rPr>
                      <m:t>𝑅</m:t>
                    </m:r>
                    <m:sSub>
                      <m:sSubPr>
                        <m:ctrlPr>
                          <a:rPr lang="en-US" sz="1500" i="1">
                            <a:solidFill>
                              <a:srgbClr val="FF6600"/>
                            </a:solidFill>
                            <a:latin typeface="Cambria Math" panose="02040503050406030204" pitchFamily="18" charset="0"/>
                          </a:rPr>
                        </m:ctrlPr>
                      </m:sSubPr>
                      <m:e>
                        <m:r>
                          <a:rPr lang="en-US" sz="1500" i="1">
                            <a:solidFill>
                              <a:srgbClr val="FF6600"/>
                            </a:solidFill>
                            <a:latin typeface="Cambria Math"/>
                          </a:rPr>
                          <m:t>𝛿</m:t>
                        </m:r>
                      </m:e>
                      <m:sub>
                        <m:r>
                          <a:rPr lang="en-US" sz="1500" i="1">
                            <a:solidFill>
                              <a:srgbClr val="FF6600"/>
                            </a:solidFill>
                            <a:latin typeface="Cambria Math"/>
                          </a:rPr>
                          <m:t>𝑗</m:t>
                        </m:r>
                      </m:sub>
                    </m:sSub>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𝑖𝑗</m:t>
                        </m:r>
                      </m:sub>
                    </m:sSub>
                  </m:oMath>
                </a14:m>
                <a:endParaRPr lang="en-US" sz="1500" dirty="0"/>
              </a:p>
            </p:txBody>
          </p:sp>
        </mc:Choice>
        <mc:Fallback xmlns="">
          <p:sp>
            <p:nvSpPr>
              <p:cNvPr id="53" name="Rectangle 52"/>
              <p:cNvSpPr>
                <a:spLocks noRot="1" noChangeAspect="1" noMove="1" noResize="1" noEditPoints="1" noAdjustHandles="1" noChangeArrowheads="1" noChangeShapeType="1" noTextEdit="1"/>
              </p:cNvSpPr>
              <p:nvPr/>
            </p:nvSpPr>
            <p:spPr>
              <a:xfrm>
                <a:off x="2029705" y="1500921"/>
                <a:ext cx="4707152" cy="1084784"/>
              </a:xfrm>
              <a:prstGeom prst="rect">
                <a:avLst/>
              </a:prstGeom>
              <a:blipFill>
                <a:blip r:embed="rId6"/>
                <a:stretch>
                  <a:fillRect b="-562"/>
                </a:stretch>
              </a:blipFill>
            </p:spPr>
            <p:txBody>
              <a:bodyPr/>
              <a:lstStyle/>
              <a:p>
                <a:r>
                  <a:rPr lang="en-US">
                    <a:noFill/>
                  </a:rPr>
                  <a:t> </a:t>
                </a:r>
              </a:p>
            </p:txBody>
          </p:sp>
        </mc:Fallback>
      </mc:AlternateContent>
    </p:spTree>
    <p:extLst>
      <p:ext uri="{BB962C8B-B14F-4D97-AF65-F5344CB8AC3E}">
        <p14:creationId xmlns:p14="http://schemas.microsoft.com/office/powerpoint/2010/main" val="31099685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prstGeom prst="rect">
            <a:avLst/>
          </a:prstGeom>
        </p:spPr>
        <p:txBody>
          <a:bodyPr/>
          <a:lstStyle/>
          <a:p>
            <a:fld id="{FA6F6034-1516-478C-9756-BC6A8296D6DE}" type="slidenum">
              <a:rPr lang="en-US" smtClean="0"/>
              <a:pPr/>
              <a:t>41</a:t>
            </a:fld>
            <a:endParaRPr lang="en-US" dirty="0"/>
          </a:p>
        </p:txBody>
      </p:sp>
      <p:sp>
        <p:nvSpPr>
          <p:cNvPr id="2" name="Title 1"/>
          <p:cNvSpPr>
            <a:spLocks noGrp="1"/>
          </p:cNvSpPr>
          <p:nvPr>
            <p:ph type="title"/>
          </p:nvPr>
        </p:nvSpPr>
        <p:spPr/>
        <p:txBody>
          <a:bodyPr/>
          <a:lstStyle/>
          <a:p>
            <a:r>
              <a:rPr lang="en-US" dirty="0"/>
              <a:t>The Backpropagation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1500" dirty="0"/>
                  <a:t>Create a fully connected three layer network. Initialize weights.</a:t>
                </a:r>
              </a:p>
              <a:p>
                <a:r>
                  <a:rPr lang="en-US" sz="1500" dirty="0"/>
                  <a:t>Until all examples produce the correct output within </a:t>
                </a:r>
                <a14:m>
                  <m:oMath xmlns:m="http://schemas.openxmlformats.org/officeDocument/2006/math">
                    <m:r>
                      <a:rPr lang="en-US" sz="1500" i="1">
                        <a:solidFill>
                          <a:schemeClr val="dk1"/>
                        </a:solidFill>
                        <a:latin typeface="Cambria Math"/>
                      </a:rPr>
                      <m:t>𝜖</m:t>
                    </m:r>
                  </m:oMath>
                </a14:m>
                <a:r>
                  <a:rPr lang="en-US" sz="1500" dirty="0"/>
                  <a:t> (or other criteria)</a:t>
                </a:r>
              </a:p>
              <a:p>
                <a:pPr marL="0" indent="0">
                  <a:buNone/>
                </a:pPr>
                <a:r>
                  <a:rPr lang="en-US" sz="1500" dirty="0"/>
                  <a:t>For each example in the training set do:</a:t>
                </a:r>
              </a:p>
              <a:p>
                <a:pPr marL="642938" lvl="1" indent="-342900">
                  <a:buFont typeface="+mj-lt"/>
                  <a:buAutoNum type="arabicPeriod"/>
                </a:pPr>
                <a:r>
                  <a:rPr lang="en-US" sz="1350" dirty="0"/>
                  <a:t>Compute the network output for this example </a:t>
                </a:r>
              </a:p>
              <a:p>
                <a:pPr marL="642938" lvl="1" indent="-342900">
                  <a:buFont typeface="+mj-lt"/>
                  <a:buAutoNum type="arabicPeriod"/>
                </a:pPr>
                <a:r>
                  <a:rPr lang="en-US" sz="1350" dirty="0"/>
                  <a:t>Compute the error between the output and target value</a:t>
                </a:r>
              </a:p>
              <a:p>
                <a:pPr marL="300038" lvl="1" indent="0">
                  <a:buNone/>
                </a:pPr>
                <a14:m>
                  <m:oMathPara xmlns:m="http://schemas.openxmlformats.org/officeDocument/2006/math">
                    <m:oMathParaPr>
                      <m:jc m:val="centerGroup"/>
                    </m:oMathParaPr>
                    <m:oMath xmlns:m="http://schemas.openxmlformats.org/officeDocument/2006/math">
                      <m:sSub>
                        <m:sSubPr>
                          <m:ctrlPr>
                            <a:rPr lang="en-US" sz="1350" i="1">
                              <a:solidFill>
                                <a:srgbClr val="FF6600"/>
                              </a:solidFill>
                              <a:latin typeface="Cambria Math" panose="02040503050406030204" pitchFamily="18" charset="0"/>
                            </a:rPr>
                          </m:ctrlPr>
                        </m:sSubPr>
                        <m:e>
                          <m:r>
                            <a:rPr lang="en-US" sz="1350" i="1">
                              <a:solidFill>
                                <a:srgbClr val="FF6600"/>
                              </a:solidFill>
                              <a:latin typeface="Cambria Math"/>
                            </a:rPr>
                            <m:t>𝛿</m:t>
                          </m:r>
                        </m:e>
                        <m:sub>
                          <m:r>
                            <a:rPr lang="en-US" sz="1350" i="1">
                              <a:solidFill>
                                <a:srgbClr val="FF6600"/>
                              </a:solidFill>
                              <a:latin typeface="Cambria Math"/>
                            </a:rPr>
                            <m:t>𝑘</m:t>
                          </m:r>
                        </m:sub>
                      </m:sSub>
                      <m:r>
                        <a:rPr lang="en-US" sz="1350" i="1">
                          <a:solidFill>
                            <a:schemeClr val="tx1">
                              <a:lumMod val="75000"/>
                              <a:lumOff val="25000"/>
                            </a:schemeClr>
                          </a:solidFill>
                          <a:latin typeface="Cambria Math"/>
                        </a:rPr>
                        <m:t>=</m:t>
                      </m:r>
                      <m:d>
                        <m:dPr>
                          <m:ctrlPr>
                            <a:rPr lang="en-US" sz="1350" i="1">
                              <a:solidFill>
                                <a:schemeClr val="tx1">
                                  <a:lumMod val="75000"/>
                                  <a:lumOff val="25000"/>
                                </a:schemeClr>
                              </a:solidFill>
                              <a:latin typeface="Cambria Math" panose="02040503050406030204" pitchFamily="18" charset="0"/>
                            </a:rPr>
                          </m:ctrlPr>
                        </m:dPr>
                        <m:e>
                          <m:sSub>
                            <m:sSubPr>
                              <m:ctrlPr>
                                <a:rPr lang="en-US" sz="1350" i="1">
                                  <a:solidFill>
                                    <a:schemeClr val="tx1">
                                      <a:lumMod val="75000"/>
                                      <a:lumOff val="25000"/>
                                    </a:schemeClr>
                                  </a:solidFill>
                                  <a:latin typeface="Cambria Math" panose="02040503050406030204" pitchFamily="18" charset="0"/>
                                </a:rPr>
                              </m:ctrlPr>
                            </m:sSubPr>
                            <m:e>
                              <m:r>
                                <a:rPr lang="en-US" sz="1350" i="1">
                                  <a:solidFill>
                                    <a:schemeClr val="tx1">
                                      <a:lumMod val="75000"/>
                                      <a:lumOff val="25000"/>
                                    </a:schemeClr>
                                  </a:solidFill>
                                  <a:latin typeface="Cambria Math"/>
                                </a:rPr>
                                <m:t>𝑡</m:t>
                              </m:r>
                            </m:e>
                            <m:sub>
                              <m:r>
                                <a:rPr lang="en-US" sz="1350" i="1">
                                  <a:solidFill>
                                    <a:schemeClr val="tx1">
                                      <a:lumMod val="75000"/>
                                      <a:lumOff val="25000"/>
                                    </a:schemeClr>
                                  </a:solidFill>
                                  <a:latin typeface="Cambria Math"/>
                                </a:rPr>
                                <m:t>𝑘</m:t>
                              </m:r>
                            </m:sub>
                          </m:sSub>
                          <m:r>
                            <a:rPr lang="en-US" sz="1350" i="1">
                              <a:solidFill>
                                <a:schemeClr val="tx1">
                                  <a:lumMod val="75000"/>
                                  <a:lumOff val="25000"/>
                                </a:schemeClr>
                              </a:solidFill>
                              <a:latin typeface="Cambria Math"/>
                            </a:rPr>
                            <m:t>−</m:t>
                          </m:r>
                          <m:sSub>
                            <m:sSubPr>
                              <m:ctrlPr>
                                <a:rPr lang="en-US" sz="1350" i="1">
                                  <a:solidFill>
                                    <a:srgbClr val="0000FF"/>
                                  </a:solidFill>
                                  <a:latin typeface="Cambria Math" panose="02040503050406030204" pitchFamily="18" charset="0"/>
                                </a:rPr>
                              </m:ctrlPr>
                            </m:sSubPr>
                            <m:e>
                              <m:r>
                                <a:rPr lang="en-US" sz="1350" i="1">
                                  <a:solidFill>
                                    <a:srgbClr val="0000FF"/>
                                  </a:solidFill>
                                  <a:latin typeface="Cambria Math"/>
                                </a:rPr>
                                <m:t>𝑜</m:t>
                              </m:r>
                            </m:e>
                            <m:sub>
                              <m:r>
                                <a:rPr lang="en-US" sz="1350" i="1">
                                  <a:solidFill>
                                    <a:srgbClr val="0000FF"/>
                                  </a:solidFill>
                                  <a:latin typeface="Cambria Math"/>
                                </a:rPr>
                                <m:t>𝑘</m:t>
                              </m:r>
                            </m:sub>
                          </m:sSub>
                        </m:e>
                      </m:d>
                      <m:sSub>
                        <m:sSubPr>
                          <m:ctrlPr>
                            <a:rPr lang="en-US" sz="1350" i="1">
                              <a:solidFill>
                                <a:srgbClr val="0000FF"/>
                              </a:solidFill>
                              <a:latin typeface="Cambria Math" panose="02040503050406030204" pitchFamily="18" charset="0"/>
                            </a:rPr>
                          </m:ctrlPr>
                        </m:sSubPr>
                        <m:e>
                          <m:r>
                            <a:rPr lang="en-US" sz="1350" i="1">
                              <a:solidFill>
                                <a:srgbClr val="0000FF"/>
                              </a:solidFill>
                              <a:latin typeface="Cambria Math"/>
                            </a:rPr>
                            <m:t>𝑜</m:t>
                          </m:r>
                        </m:e>
                        <m:sub>
                          <m:r>
                            <a:rPr lang="en-US" sz="1350" i="1">
                              <a:solidFill>
                                <a:srgbClr val="0000FF"/>
                              </a:solidFill>
                              <a:latin typeface="Cambria Math"/>
                            </a:rPr>
                            <m:t>𝑘</m:t>
                          </m:r>
                        </m:sub>
                      </m:sSub>
                      <m:d>
                        <m:dPr>
                          <m:ctrlPr>
                            <a:rPr lang="en-US" sz="1350" i="1">
                              <a:solidFill>
                                <a:schemeClr val="tx1">
                                  <a:lumMod val="75000"/>
                                  <a:lumOff val="25000"/>
                                </a:schemeClr>
                              </a:solidFill>
                              <a:latin typeface="Cambria Math" panose="02040503050406030204" pitchFamily="18" charset="0"/>
                            </a:rPr>
                          </m:ctrlPr>
                        </m:dPr>
                        <m:e>
                          <m:r>
                            <a:rPr lang="en-US" sz="1350" i="1">
                              <a:solidFill>
                                <a:schemeClr val="tx1">
                                  <a:lumMod val="75000"/>
                                  <a:lumOff val="25000"/>
                                </a:schemeClr>
                              </a:solidFill>
                              <a:latin typeface="Cambria Math"/>
                            </a:rPr>
                            <m:t>1−</m:t>
                          </m:r>
                          <m:sSub>
                            <m:sSubPr>
                              <m:ctrlPr>
                                <a:rPr lang="en-US" sz="1350" i="1">
                                  <a:solidFill>
                                    <a:srgbClr val="0000FF"/>
                                  </a:solidFill>
                                  <a:latin typeface="Cambria Math" panose="02040503050406030204" pitchFamily="18" charset="0"/>
                                </a:rPr>
                              </m:ctrlPr>
                            </m:sSubPr>
                            <m:e>
                              <m:r>
                                <a:rPr lang="en-US" sz="1350" i="1">
                                  <a:solidFill>
                                    <a:srgbClr val="0000FF"/>
                                  </a:solidFill>
                                  <a:latin typeface="Cambria Math"/>
                                </a:rPr>
                                <m:t>𝑜</m:t>
                              </m:r>
                            </m:e>
                            <m:sub>
                              <m:r>
                                <a:rPr lang="en-US" sz="1350" i="1">
                                  <a:solidFill>
                                    <a:srgbClr val="0000FF"/>
                                  </a:solidFill>
                                  <a:latin typeface="Cambria Math"/>
                                </a:rPr>
                                <m:t>𝑘</m:t>
                              </m:r>
                            </m:sub>
                          </m:sSub>
                        </m:e>
                      </m:d>
                    </m:oMath>
                  </m:oMathPara>
                </a14:m>
                <a:endParaRPr lang="en-US" sz="1350" dirty="0">
                  <a:solidFill>
                    <a:schemeClr val="tx1">
                      <a:lumMod val="75000"/>
                      <a:lumOff val="25000"/>
                    </a:schemeClr>
                  </a:solidFill>
                </a:endParaRPr>
              </a:p>
              <a:p>
                <a:pPr marL="642938" lvl="1" indent="-342900">
                  <a:buFont typeface="+mj-lt"/>
                  <a:buAutoNum type="arabicPeriod"/>
                </a:pPr>
                <a:r>
                  <a:rPr lang="en-US" sz="1350" dirty="0"/>
                  <a:t>For each output unit </a:t>
                </a:r>
                <a:r>
                  <a:rPr lang="en-US" sz="1350" i="1" dirty="0"/>
                  <a:t>k</a:t>
                </a:r>
                <a:r>
                  <a:rPr lang="en-US" sz="1350" dirty="0"/>
                  <a:t>, compute error term </a:t>
                </a:r>
              </a:p>
              <a:p>
                <a:pPr marL="300038" lvl="1" indent="0">
                  <a:buNone/>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sSub>
                            <m:sSubPr>
                              <m:ctrlPr>
                                <a:rPr lang="en-US" sz="1350" i="1">
                                  <a:solidFill>
                                    <a:srgbClr val="FF6600"/>
                                  </a:solidFill>
                                  <a:latin typeface="Cambria Math" panose="02040503050406030204" pitchFamily="18" charset="0"/>
                                </a:rPr>
                              </m:ctrlPr>
                            </m:sSubPr>
                            <m:e>
                              <m:r>
                                <a:rPr lang="en-US" sz="1350" i="1">
                                  <a:solidFill>
                                    <a:srgbClr val="FF6600"/>
                                  </a:solidFill>
                                  <a:latin typeface="Cambria Math"/>
                                </a:rPr>
                                <m:t>𝛿</m:t>
                              </m:r>
                            </m:e>
                            <m:sub>
                              <m:r>
                                <a:rPr lang="en-US" sz="1350" i="1">
                                  <a:solidFill>
                                    <a:srgbClr val="FF6600"/>
                                  </a:solidFill>
                                  <a:latin typeface="Cambria Math"/>
                                </a:rPr>
                                <m:t>𝑗</m:t>
                              </m:r>
                            </m:sub>
                          </m:sSub>
                          <m:r>
                            <a:rPr lang="en-US" sz="1350" i="1">
                              <a:latin typeface="Cambria Math"/>
                            </a:rPr>
                            <m:t>=</m:t>
                          </m:r>
                          <m:r>
                            <a:rPr lang="fa-IR" sz="1350" i="1">
                              <a:latin typeface="Cambria Math"/>
                            </a:rPr>
                            <m:t> </m:t>
                          </m:r>
                          <m:r>
                            <a:rPr lang="en-US" sz="1350" i="1">
                              <a:latin typeface="Cambria Math"/>
                            </a:rPr>
                            <m:t>𝑜</m:t>
                          </m:r>
                        </m:e>
                        <m:sub>
                          <m:r>
                            <a:rPr lang="en-US" sz="1350" i="1">
                              <a:latin typeface="Cambria Math"/>
                            </a:rPr>
                            <m:t>𝑗</m:t>
                          </m:r>
                        </m:sub>
                      </m:sSub>
                      <m:d>
                        <m:dPr>
                          <m:ctrlPr>
                            <a:rPr lang="en-US" sz="1350" i="1">
                              <a:latin typeface="Cambria Math" panose="02040503050406030204" pitchFamily="18" charset="0"/>
                            </a:rPr>
                          </m:ctrlPr>
                        </m:dPr>
                        <m:e>
                          <m:r>
                            <a:rPr lang="en-US" sz="1350" i="1">
                              <a:latin typeface="Cambria Math"/>
                            </a:rPr>
                            <m:t>1−</m:t>
                          </m:r>
                          <m:sSub>
                            <m:sSubPr>
                              <m:ctrlPr>
                                <a:rPr lang="en-US" sz="1350" i="1">
                                  <a:latin typeface="Cambria Math" panose="02040503050406030204" pitchFamily="18" charset="0"/>
                                </a:rPr>
                              </m:ctrlPr>
                            </m:sSubPr>
                            <m:e>
                              <m:r>
                                <a:rPr lang="en-US" sz="1350" i="1">
                                  <a:latin typeface="Cambria Math"/>
                                </a:rPr>
                                <m:t>𝑜</m:t>
                              </m:r>
                            </m:e>
                            <m:sub>
                              <m:r>
                                <a:rPr lang="en-US" sz="1350" i="1">
                                  <a:latin typeface="Cambria Math"/>
                                </a:rPr>
                                <m:t>𝑗</m:t>
                              </m:r>
                            </m:sub>
                          </m:sSub>
                        </m:e>
                      </m:d>
                      <m:r>
                        <a:rPr lang="en-US" sz="1350" i="1">
                          <a:latin typeface="Cambria Math"/>
                        </a:rPr>
                        <m:t>.</m:t>
                      </m:r>
                      <m:nary>
                        <m:naryPr>
                          <m:chr m:val="∑"/>
                          <m:ctrlPr>
                            <a:rPr lang="en-US" sz="1350" i="1">
                              <a:latin typeface="Cambria Math" panose="02040503050406030204" pitchFamily="18" charset="0"/>
                            </a:rPr>
                          </m:ctrlPr>
                        </m:naryPr>
                        <m:sub>
                          <m:r>
                            <m:rPr>
                              <m:brk m:alnAt="23"/>
                            </m:rPr>
                            <a:rPr lang="en-US" sz="1350" i="1">
                              <a:latin typeface="Cambria Math"/>
                            </a:rPr>
                            <m:t>𝑘</m:t>
                          </m:r>
                          <m:r>
                            <a:rPr lang="en-US" sz="1350" i="1">
                              <a:latin typeface="Cambria Math"/>
                            </a:rPr>
                            <m:t>∈</m:t>
                          </m:r>
                          <m:r>
                            <a:rPr lang="en-US" sz="1350" i="1">
                              <a:latin typeface="Cambria Math"/>
                            </a:rPr>
                            <m:t>𝑑𝑜𝑤𝑛𝑠𝑡𝑟𝑒𝑎𝑚</m:t>
                          </m:r>
                          <m:d>
                            <m:dPr>
                              <m:ctrlPr>
                                <a:rPr lang="en-US" sz="1350" i="1">
                                  <a:latin typeface="Cambria Math" panose="02040503050406030204" pitchFamily="18" charset="0"/>
                                </a:rPr>
                              </m:ctrlPr>
                            </m:dPr>
                            <m:e>
                              <m:r>
                                <a:rPr lang="en-US" sz="1350" i="1">
                                  <a:latin typeface="Cambria Math"/>
                                </a:rPr>
                                <m:t>𝑗</m:t>
                              </m:r>
                            </m:e>
                          </m:d>
                        </m:sub>
                        <m:sup/>
                        <m:e>
                          <m:r>
                            <a:rPr lang="en-US" sz="1350" i="1">
                              <a:latin typeface="Cambria Math"/>
                            </a:rPr>
                            <m:t>−</m:t>
                          </m:r>
                          <m:sSub>
                            <m:sSubPr>
                              <m:ctrlPr>
                                <a:rPr lang="en-US" sz="1350" i="1">
                                  <a:solidFill>
                                    <a:srgbClr val="FF6600"/>
                                  </a:solidFill>
                                  <a:latin typeface="Cambria Math" panose="02040503050406030204" pitchFamily="18" charset="0"/>
                                </a:rPr>
                              </m:ctrlPr>
                            </m:sSubPr>
                            <m:e>
                              <m:r>
                                <a:rPr lang="en-US" sz="1350" i="1">
                                  <a:solidFill>
                                    <a:srgbClr val="FF6600"/>
                                  </a:solidFill>
                                  <a:latin typeface="Cambria Math"/>
                                </a:rPr>
                                <m:t>𝛿</m:t>
                              </m:r>
                            </m:e>
                            <m:sub>
                              <m:r>
                                <a:rPr lang="en-US" sz="1350" i="1">
                                  <a:solidFill>
                                    <a:srgbClr val="FF6600"/>
                                  </a:solidFill>
                                  <a:latin typeface="Cambria Math"/>
                                </a:rPr>
                                <m:t>𝑘</m:t>
                              </m:r>
                            </m:sub>
                          </m:sSub>
                          <m:r>
                            <a:rPr lang="en-US" sz="1350" i="1">
                              <a:latin typeface="Cambria Math"/>
                            </a:rPr>
                            <m:t>  </m:t>
                          </m:r>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a:rPr>
                                <m:t>𝑤</m:t>
                              </m:r>
                            </m:e>
                            <m:sub>
                              <m:r>
                                <a:rPr lang="en-US" sz="1350" i="1">
                                  <a:solidFill>
                                    <a:srgbClr val="FF0000"/>
                                  </a:solidFill>
                                  <a:latin typeface="Cambria Math"/>
                                </a:rPr>
                                <m:t>𝑗𝑘</m:t>
                              </m:r>
                            </m:sub>
                          </m:sSub>
                          <m:r>
                            <a:rPr lang="en-US" sz="1350" i="1">
                              <a:latin typeface="Cambria Math"/>
                            </a:rPr>
                            <m:t> </m:t>
                          </m:r>
                          <m:r>
                            <a:rPr lang="fa-IR" sz="1350" i="1">
                              <a:latin typeface="Cambria Math"/>
                            </a:rPr>
                            <m:t>   </m:t>
                          </m:r>
                        </m:e>
                      </m:nary>
                    </m:oMath>
                  </m:oMathPara>
                </a14:m>
                <a:endParaRPr lang="en-US" sz="1350" dirty="0"/>
              </a:p>
              <a:p>
                <a:pPr marL="642938" lvl="1" indent="-342900">
                  <a:buFont typeface="+mj-lt"/>
                  <a:buAutoNum type="arabicPeriod"/>
                </a:pPr>
                <a:r>
                  <a:rPr lang="en-US" sz="1350" dirty="0"/>
                  <a:t>For each hidden unit, compute error term:  </a:t>
                </a:r>
                <a14:m>
                  <m:oMath xmlns:m="http://schemas.openxmlformats.org/officeDocument/2006/math">
                    <m:r>
                      <m:rPr>
                        <m:sty m:val="p"/>
                      </m:rPr>
                      <a:rPr lang="en-US" sz="1350">
                        <a:solidFill>
                          <a:srgbClr val="FF0000"/>
                        </a:solidFill>
                        <a:latin typeface="Cambria Math"/>
                      </a:rPr>
                      <m:t>Δ</m:t>
                    </m:r>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a:rPr>
                          <m:t>𝑤</m:t>
                        </m:r>
                      </m:e>
                      <m:sub>
                        <m:r>
                          <a:rPr lang="en-US" sz="1350" i="1">
                            <a:solidFill>
                              <a:srgbClr val="FF0000"/>
                            </a:solidFill>
                            <a:latin typeface="Cambria Math"/>
                          </a:rPr>
                          <m:t>𝑖𝑗</m:t>
                        </m:r>
                      </m:sub>
                    </m:sSub>
                    <m:r>
                      <a:rPr lang="en-US" sz="1350" i="1">
                        <a:latin typeface="Cambria Math"/>
                      </a:rPr>
                      <m:t>=</m:t>
                    </m:r>
                    <m:r>
                      <a:rPr lang="en-US" sz="1350" i="1">
                        <a:latin typeface="Cambria Math"/>
                      </a:rPr>
                      <m:t>𝑅</m:t>
                    </m:r>
                    <m:sSub>
                      <m:sSubPr>
                        <m:ctrlPr>
                          <a:rPr lang="en-US" sz="1350" i="1">
                            <a:solidFill>
                              <a:srgbClr val="FF6600"/>
                            </a:solidFill>
                            <a:latin typeface="Cambria Math" panose="02040503050406030204" pitchFamily="18" charset="0"/>
                          </a:rPr>
                        </m:ctrlPr>
                      </m:sSubPr>
                      <m:e>
                        <m:r>
                          <a:rPr lang="en-US" sz="1350" i="1">
                            <a:solidFill>
                              <a:srgbClr val="FF6600"/>
                            </a:solidFill>
                            <a:latin typeface="Cambria Math"/>
                          </a:rPr>
                          <m:t>𝛿</m:t>
                        </m:r>
                      </m:e>
                      <m:sub>
                        <m:r>
                          <a:rPr lang="en-US" sz="1350" i="1">
                            <a:solidFill>
                              <a:srgbClr val="FF6600"/>
                            </a:solidFill>
                            <a:latin typeface="Cambria Math"/>
                          </a:rPr>
                          <m:t>𝑗</m:t>
                        </m:r>
                      </m:sub>
                    </m:sSub>
                    <m:sSub>
                      <m:sSubPr>
                        <m:ctrlPr>
                          <a:rPr lang="en-US" sz="1350" i="1">
                            <a:latin typeface="Cambria Math" panose="02040503050406030204" pitchFamily="18" charset="0"/>
                          </a:rPr>
                        </m:ctrlPr>
                      </m:sSubPr>
                      <m:e>
                        <m:r>
                          <a:rPr lang="en-US" sz="1350" i="1">
                            <a:latin typeface="Cambria Math"/>
                          </a:rPr>
                          <m:t>𝑥</m:t>
                        </m:r>
                      </m:e>
                      <m:sub>
                        <m:r>
                          <a:rPr lang="en-US" sz="1350" i="1">
                            <a:latin typeface="Cambria Math"/>
                          </a:rPr>
                          <m:t>𝑖</m:t>
                        </m:r>
                      </m:sub>
                    </m:sSub>
                  </m:oMath>
                </a14:m>
                <a:endParaRPr lang="en-US" sz="1350" dirty="0"/>
              </a:p>
              <a:p>
                <a:pPr marL="642938" lvl="1" indent="-342900">
                  <a:buFont typeface="+mj-lt"/>
                  <a:buAutoNum type="arabicPeriod"/>
                </a:pPr>
                <a:r>
                  <a:rPr lang="en-US" sz="1350" dirty="0"/>
                  <a:t>Update network weights with </a:t>
                </a:r>
                <a14:m>
                  <m:oMath xmlns:m="http://schemas.openxmlformats.org/officeDocument/2006/math">
                    <m:r>
                      <m:rPr>
                        <m:sty m:val="p"/>
                      </m:rPr>
                      <a:rPr lang="en-US" sz="1350">
                        <a:solidFill>
                          <a:srgbClr val="FF0000"/>
                        </a:solidFill>
                        <a:latin typeface="Cambria Math"/>
                      </a:rPr>
                      <m:t>Δ</m:t>
                    </m:r>
                    <m:sSub>
                      <m:sSubPr>
                        <m:ctrlPr>
                          <a:rPr lang="en-US" sz="1350" i="1">
                            <a:solidFill>
                              <a:srgbClr val="FF0000"/>
                            </a:solidFill>
                            <a:latin typeface="Cambria Math" panose="02040503050406030204" pitchFamily="18" charset="0"/>
                          </a:rPr>
                        </m:ctrlPr>
                      </m:sSubPr>
                      <m:e>
                        <m:r>
                          <a:rPr lang="en-US" sz="1350" i="1">
                            <a:solidFill>
                              <a:srgbClr val="FF0000"/>
                            </a:solidFill>
                            <a:latin typeface="Cambria Math"/>
                          </a:rPr>
                          <m:t>𝑤</m:t>
                        </m:r>
                      </m:e>
                      <m:sub>
                        <m:r>
                          <a:rPr lang="en-US" sz="1350" i="1">
                            <a:solidFill>
                              <a:srgbClr val="FF0000"/>
                            </a:solidFill>
                            <a:latin typeface="Cambria Math"/>
                          </a:rPr>
                          <m:t>𝑖𝑗</m:t>
                        </m:r>
                      </m:sub>
                    </m:sSub>
                  </m:oMath>
                </a14:m>
                <a:endParaRPr lang="en-US" sz="1350" dirty="0"/>
              </a:p>
              <a:p>
                <a:pPr marL="0" indent="0">
                  <a:buNone/>
                </a:pPr>
                <a:r>
                  <a:rPr lang="en-US" sz="1500" dirty="0"/>
                  <a:t>End epoch</a:t>
                </a:r>
              </a:p>
              <a:p>
                <a:pPr marL="342900" indent="-342900">
                  <a:buFont typeface="+mj-lt"/>
                  <a:buAutoNum type="arabicPeriod"/>
                </a:pPr>
                <a:endParaRPr lang="en-US" sz="1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96" t="-331"/>
                </a:stretch>
              </a:blipFill>
            </p:spPr>
            <p:txBody>
              <a:bodyPr/>
              <a:lstStyle/>
              <a:p>
                <a:r>
                  <a:rPr lang="en-US">
                    <a:noFill/>
                  </a:rPr>
                  <a:t> </a:t>
                </a:r>
              </a:p>
            </p:txBody>
          </p:sp>
        </mc:Fallback>
      </mc:AlternateContent>
      <p:sp>
        <p:nvSpPr>
          <p:cNvPr id="10" name="Rectangle 9"/>
          <p:cNvSpPr/>
          <p:nvPr/>
        </p:nvSpPr>
        <p:spPr>
          <a:xfrm>
            <a:off x="430464" y="1524000"/>
            <a:ext cx="5513136" cy="2857500"/>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1832334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42</a:t>
            </a:fld>
            <a:endParaRPr lang="en-US" dirty="0"/>
          </a:p>
        </p:txBody>
      </p:sp>
      <p:sp>
        <p:nvSpPr>
          <p:cNvPr id="2" name="Title 1"/>
          <p:cNvSpPr>
            <a:spLocks noGrp="1"/>
          </p:cNvSpPr>
          <p:nvPr>
            <p:ph type="title"/>
          </p:nvPr>
        </p:nvSpPr>
        <p:spPr/>
        <p:txBody>
          <a:bodyPr/>
          <a:lstStyle/>
          <a:p>
            <a:r>
              <a:rPr lang="en-US" dirty="0"/>
              <a:t>More Hidden Layers</a:t>
            </a:r>
          </a:p>
        </p:txBody>
      </p:sp>
      <p:sp>
        <p:nvSpPr>
          <p:cNvPr id="3" name="Content Placeholder 2"/>
          <p:cNvSpPr>
            <a:spLocks noGrp="1"/>
          </p:cNvSpPr>
          <p:nvPr>
            <p:ph idx="1"/>
          </p:nvPr>
        </p:nvSpPr>
        <p:spPr/>
        <p:txBody>
          <a:bodyPr/>
          <a:lstStyle/>
          <a:p>
            <a:r>
              <a:rPr lang="en-US" dirty="0"/>
              <a:t>The same algorithm holds for more hidden layers. </a:t>
            </a:r>
          </a:p>
        </p:txBody>
      </p:sp>
      <mc:AlternateContent xmlns:mc="http://schemas.openxmlformats.org/markup-compatibility/2006" xmlns:a14="http://schemas.microsoft.com/office/drawing/2010/main">
        <mc:Choice Requires="a14">
          <p:sp>
            <p:nvSpPr>
              <p:cNvPr id="12" name="TextBox 11"/>
              <p:cNvSpPr txBox="1"/>
              <p:nvPr/>
            </p:nvSpPr>
            <p:spPr>
              <a:xfrm rot="16200000">
                <a:off x="4432875" y="2022509"/>
                <a:ext cx="2054409" cy="1741817"/>
              </a:xfrm>
              <a:prstGeom prst="rect">
                <a:avLst/>
              </a:prstGeom>
              <a:noFill/>
            </p:spPr>
            <p:txBody>
              <a:bodyPr vert="vert" wrap="square" rtlCol="0">
                <a:spAutoFit/>
              </a:bodyPr>
              <a:lstStyle/>
              <a:p>
                <a:pPr algn="ctr"/>
                <a:r>
                  <a:rPr lang="en-US" sz="1350" dirty="0"/>
                  <a:t>output</a:t>
                </a:r>
              </a:p>
              <a:p>
                <a:pPr algn="ctr"/>
                <a:r>
                  <a:rPr lang="en-US" sz="1350" dirty="0"/>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1</m:t>
                          </m:r>
                        </m:sub>
                      </m:sSub>
                    </m:oMath>
                  </m:oMathPara>
                </a14:m>
                <a:endParaRPr lang="en-US" sz="1350" dirty="0"/>
              </a:p>
              <a:p>
                <a:pPr algn="ctr"/>
                <a:r>
                  <a:rPr lang="en-US" sz="1350" dirty="0"/>
                  <a:t>        </a:t>
                </a:r>
                <a:r>
                  <a:rPr lang="en-US" sz="1350" i="1" dirty="0">
                    <a:latin typeface="Cambria Math"/>
                  </a:rPr>
                  <a:t> </a:t>
                </a: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2</m:t>
                          </m:r>
                        </m:sub>
                      </m:sSub>
                    </m:oMath>
                  </m:oMathPara>
                </a14:m>
                <a:endParaRPr lang="en-US" sz="1350" dirty="0"/>
              </a:p>
              <a:p>
                <a:pPr algn="ctr"/>
                <a:r>
                  <a:rPr lang="en-US" sz="1350" dirty="0"/>
                  <a:t>         </a:t>
                </a:r>
                <a:endParaRPr lang="en-US" sz="1350" i="1" dirty="0">
                  <a:latin typeface="Cambria Math" charset="0"/>
                </a:endParaRPr>
              </a:p>
              <a:p>
                <a:pPr algn="ct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3</m:t>
                          </m:r>
                        </m:sub>
                      </m:sSub>
                    </m:oMath>
                  </m:oMathPara>
                </a14:m>
                <a:endParaRPr lang="en-US" sz="1350" i="1" dirty="0">
                  <a:latin typeface="Cambria Math"/>
                </a:endParaRPr>
              </a:p>
              <a:p>
                <a:pPr algn="ctr"/>
                <a:endParaRPr lang="en-US" sz="1350" i="1" dirty="0">
                  <a:latin typeface="Cambria Math"/>
                </a:endParaRPr>
              </a:p>
              <a:p>
                <a:pPr algn="ctr"/>
                <a:r>
                  <a:rPr lang="en-US" sz="1350" dirty="0">
                    <a:latin typeface="Cambria Math"/>
                  </a:rPr>
                  <a:t>input</a:t>
                </a:r>
              </a:p>
            </p:txBody>
          </p:sp>
        </mc:Choice>
        <mc:Fallback xmlns="">
          <p:sp>
            <p:nvSpPr>
              <p:cNvPr id="12" name="TextBox 11"/>
              <p:cNvSpPr txBox="1">
                <a:spLocks noRot="1" noChangeAspect="1" noMove="1" noResize="1" noEditPoints="1" noAdjustHandles="1" noChangeArrowheads="1" noChangeShapeType="1" noTextEdit="1"/>
              </p:cNvSpPr>
              <p:nvPr/>
            </p:nvSpPr>
            <p:spPr>
              <a:xfrm rot="16200000">
                <a:off x="4432875" y="2022509"/>
                <a:ext cx="2054409" cy="1741817"/>
              </a:xfrm>
              <a:prstGeom prst="rect">
                <a:avLst/>
              </a:prstGeom>
              <a:blipFill>
                <a:blip r:embed="rId2"/>
                <a:stretch>
                  <a:fillRect/>
                </a:stretch>
              </a:blipFill>
            </p:spPr>
            <p:txBody>
              <a:bodyPr/>
              <a:lstStyle/>
              <a:p>
                <a:r>
                  <a:rPr lang="en-US">
                    <a:noFill/>
                  </a:rPr>
                  <a:t> </a:t>
                </a:r>
              </a:p>
            </p:txBody>
          </p:sp>
        </mc:Fallback>
      </mc:AlternateContent>
      <p:grpSp>
        <p:nvGrpSpPr>
          <p:cNvPr id="28" name="Group 27"/>
          <p:cNvGrpSpPr/>
          <p:nvPr/>
        </p:nvGrpSpPr>
        <p:grpSpPr>
          <a:xfrm rot="16200000">
            <a:off x="3228326" y="2264317"/>
            <a:ext cx="1966317" cy="1107767"/>
            <a:chOff x="2960683" y="2666946"/>
            <a:chExt cx="3204199" cy="1705623"/>
          </a:xfrm>
        </p:grpSpPr>
        <p:grpSp>
          <p:nvGrpSpPr>
            <p:cNvPr id="11" name="Group 51"/>
            <p:cNvGrpSpPr>
              <a:grpSpLocks/>
            </p:cNvGrpSpPr>
            <p:nvPr/>
          </p:nvGrpSpPr>
          <p:grpSpPr bwMode="auto">
            <a:xfrm rot="5400000">
              <a:off x="4710290" y="2740750"/>
              <a:ext cx="1219098" cy="1690086"/>
              <a:chOff x="2256" y="2496"/>
              <a:chExt cx="1008" cy="1368"/>
            </a:xfrm>
          </p:grpSpPr>
          <p:grpSp>
            <p:nvGrpSpPr>
              <p:cNvPr id="15" name="Group 26"/>
              <p:cNvGrpSpPr>
                <a:grpSpLocks/>
              </p:cNvGrpSpPr>
              <p:nvPr/>
            </p:nvGrpSpPr>
            <p:grpSpPr bwMode="auto">
              <a:xfrm>
                <a:off x="2256" y="3720"/>
                <a:ext cx="1008" cy="144"/>
                <a:chOff x="2256" y="3720"/>
                <a:chExt cx="1008" cy="144"/>
              </a:xfrm>
            </p:grpSpPr>
            <p:sp>
              <p:nvSpPr>
                <p:cNvPr id="46"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9"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6" name="Group 25"/>
              <p:cNvGrpSpPr>
                <a:grpSpLocks/>
              </p:cNvGrpSpPr>
              <p:nvPr/>
            </p:nvGrpSpPr>
            <p:grpSpPr bwMode="auto">
              <a:xfrm>
                <a:off x="2496" y="3108"/>
                <a:ext cx="576" cy="144"/>
                <a:chOff x="2496" y="3168"/>
                <a:chExt cx="576" cy="144"/>
              </a:xfrm>
            </p:grpSpPr>
            <p:sp>
              <p:nvSpPr>
                <p:cNvPr id="43"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7" name="Group 27"/>
              <p:cNvGrpSpPr>
                <a:grpSpLocks/>
              </p:cNvGrpSpPr>
              <p:nvPr/>
            </p:nvGrpSpPr>
            <p:grpSpPr bwMode="auto">
              <a:xfrm>
                <a:off x="2495" y="2496"/>
                <a:ext cx="576" cy="144"/>
                <a:chOff x="2495" y="2496"/>
                <a:chExt cx="576" cy="144"/>
              </a:xfrm>
            </p:grpSpPr>
            <p:sp>
              <p:nvSpPr>
                <p:cNvPr id="40" name="Oval 21"/>
                <p:cNvSpPr>
                  <a:spLocks noChangeArrowheads="1"/>
                </p:cNvSpPr>
                <p:nvPr/>
              </p:nvSpPr>
              <p:spPr bwMode="auto">
                <a:xfrm>
                  <a:off x="2495"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24"/>
                <p:cNvSpPr>
                  <a:spLocks noChangeArrowheads="1"/>
                </p:cNvSpPr>
                <p:nvPr/>
              </p:nvSpPr>
              <p:spPr bwMode="auto">
                <a:xfrm>
                  <a:off x="2927"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8" name="AutoShape 28"/>
              <p:cNvCxnSpPr>
                <a:cxnSpLocks noChangeShapeType="1"/>
                <a:stCxn id="41" idx="4"/>
                <a:endCxn id="43" idx="0"/>
              </p:cNvCxnSpPr>
              <p:nvPr/>
            </p:nvCxnSpPr>
            <p:spPr bwMode="auto">
              <a:xfrm rot="16200000" flipH="1">
                <a:off x="2766" y="2873"/>
                <a:ext cx="468" cy="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41" idx="4"/>
                <a:endCxn id="44" idx="0"/>
              </p:cNvCxnSpPr>
              <p:nvPr/>
            </p:nvCxnSpPr>
            <p:spPr bwMode="auto">
              <a:xfrm rot="16200000" flipH="1" flipV="1">
                <a:off x="2550" y="2658"/>
                <a:ext cx="468" cy="43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1"/>
              <p:cNvCxnSpPr>
                <a:cxnSpLocks noChangeShapeType="1"/>
                <a:stCxn id="40" idx="4"/>
                <a:endCxn id="43" idx="0"/>
              </p:cNvCxnSpPr>
              <p:nvPr/>
            </p:nvCxnSpPr>
            <p:spPr bwMode="auto">
              <a:xfrm rot="16200000" flipH="1">
                <a:off x="2550" y="2657"/>
                <a:ext cx="468" cy="43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2"/>
              <p:cNvCxnSpPr>
                <a:cxnSpLocks noChangeShapeType="1"/>
                <a:stCxn id="40" idx="4"/>
                <a:endCxn id="44" idx="0"/>
              </p:cNvCxnSpPr>
              <p:nvPr/>
            </p:nvCxnSpPr>
            <p:spPr bwMode="auto">
              <a:xfrm rot="16200000" flipH="1">
                <a:off x="2334" y="2873"/>
                <a:ext cx="468" cy="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0"/>
              <p:cNvCxnSpPr>
                <a:cxnSpLocks noChangeShapeType="1"/>
                <a:endCxn id="49"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1"/>
              <p:cNvCxnSpPr>
                <a:cxnSpLocks noChangeShapeType="1"/>
                <a:stCxn id="44" idx="4"/>
                <a:endCxn id="46"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4"/>
              <p:cNvCxnSpPr>
                <a:cxnSpLocks noChangeShapeType="1"/>
                <a:stCxn id="43" idx="4"/>
                <a:endCxn id="48"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5"/>
              <p:cNvCxnSpPr>
                <a:cxnSpLocks noChangeShapeType="1"/>
                <a:stCxn id="43" idx="4"/>
                <a:endCxn id="47"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6"/>
              <p:cNvCxnSpPr>
                <a:cxnSpLocks noChangeShapeType="1"/>
                <a:stCxn id="43" idx="4"/>
                <a:endCxn id="49"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7"/>
              <p:cNvCxnSpPr>
                <a:cxnSpLocks noChangeShapeType="1"/>
                <a:stCxn id="43" idx="4"/>
                <a:endCxn id="46"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49"/>
              <p:cNvCxnSpPr>
                <a:cxnSpLocks noChangeShapeType="1"/>
                <a:stCxn id="44" idx="4"/>
                <a:endCxn id="48"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oup 51"/>
            <p:cNvGrpSpPr>
              <a:grpSpLocks/>
            </p:cNvGrpSpPr>
            <p:nvPr/>
          </p:nvGrpSpPr>
          <p:grpSpPr bwMode="auto">
            <a:xfrm rot="5400000">
              <a:off x="3220245" y="2941561"/>
              <a:ext cx="1171930" cy="1690086"/>
              <a:chOff x="2007" y="2496"/>
              <a:chExt cx="969" cy="1368"/>
            </a:xfrm>
          </p:grpSpPr>
          <p:grpSp>
            <p:nvGrpSpPr>
              <p:cNvPr id="51" name="Group 26"/>
              <p:cNvGrpSpPr>
                <a:grpSpLocks/>
              </p:cNvGrpSpPr>
              <p:nvPr/>
            </p:nvGrpSpPr>
            <p:grpSpPr bwMode="auto">
              <a:xfrm>
                <a:off x="2007" y="3711"/>
                <a:ext cx="969" cy="153"/>
                <a:chOff x="2007" y="3711"/>
                <a:chExt cx="969" cy="153"/>
              </a:xfrm>
            </p:grpSpPr>
            <p:sp>
              <p:nvSpPr>
                <p:cNvPr id="81" name="Oval 10"/>
                <p:cNvSpPr>
                  <a:spLocks noChangeArrowheads="1"/>
                </p:cNvSpPr>
                <p:nvPr/>
              </p:nvSpPr>
              <p:spPr bwMode="auto">
                <a:xfrm>
                  <a:off x="2007" y="3711"/>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2"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3"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5"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52" name="Group 25"/>
              <p:cNvGrpSpPr>
                <a:grpSpLocks/>
              </p:cNvGrpSpPr>
              <p:nvPr/>
            </p:nvGrpSpPr>
            <p:grpSpPr bwMode="auto">
              <a:xfrm>
                <a:off x="2385" y="3108"/>
                <a:ext cx="522" cy="144"/>
                <a:chOff x="2385" y="3168"/>
                <a:chExt cx="522" cy="144"/>
              </a:xfrm>
            </p:grpSpPr>
            <p:sp>
              <p:nvSpPr>
                <p:cNvPr id="79" name="Oval 17"/>
                <p:cNvSpPr>
                  <a:spLocks noChangeArrowheads="1"/>
                </p:cNvSpPr>
                <p:nvPr/>
              </p:nvSpPr>
              <p:spPr bwMode="auto">
                <a:xfrm>
                  <a:off x="2763"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80" name="Oval 19"/>
                <p:cNvSpPr>
                  <a:spLocks noChangeArrowheads="1"/>
                </p:cNvSpPr>
                <p:nvPr/>
              </p:nvSpPr>
              <p:spPr bwMode="auto">
                <a:xfrm>
                  <a:off x="2385"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53" name="Group 27"/>
              <p:cNvGrpSpPr>
                <a:grpSpLocks/>
              </p:cNvGrpSpPr>
              <p:nvPr/>
            </p:nvGrpSpPr>
            <p:grpSpPr bwMode="auto">
              <a:xfrm>
                <a:off x="2403" y="2496"/>
                <a:ext cx="429" cy="144"/>
                <a:chOff x="2403" y="2496"/>
                <a:chExt cx="429" cy="144"/>
              </a:xfrm>
            </p:grpSpPr>
            <p:sp>
              <p:nvSpPr>
                <p:cNvPr id="76" name="Oval 21"/>
                <p:cNvSpPr>
                  <a:spLocks noChangeArrowheads="1"/>
                </p:cNvSpPr>
                <p:nvPr/>
              </p:nvSpPr>
              <p:spPr bwMode="auto">
                <a:xfrm>
                  <a:off x="2403"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77"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54" name="AutoShape 28"/>
              <p:cNvCxnSpPr>
                <a:cxnSpLocks noChangeShapeType="1"/>
                <a:stCxn id="77" idx="4"/>
                <a:endCxn id="79" idx="0"/>
              </p:cNvCxnSpPr>
              <p:nvPr/>
            </p:nvCxnSpPr>
            <p:spPr bwMode="auto">
              <a:xfrm rot="16200000" flipH="1">
                <a:off x="2564" y="2836"/>
                <a:ext cx="468" cy="7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29"/>
              <p:cNvCxnSpPr>
                <a:cxnSpLocks noChangeShapeType="1"/>
                <a:stCxn id="77" idx="4"/>
                <a:endCxn id="80" idx="0"/>
              </p:cNvCxnSpPr>
              <p:nvPr/>
            </p:nvCxnSpPr>
            <p:spPr bwMode="auto">
              <a:xfrm rot="16200000" flipH="1" flipV="1">
                <a:off x="2375" y="2722"/>
                <a:ext cx="468" cy="30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31"/>
              <p:cNvCxnSpPr>
                <a:cxnSpLocks noChangeShapeType="1"/>
                <a:stCxn id="76" idx="4"/>
                <a:endCxn id="79" idx="0"/>
              </p:cNvCxnSpPr>
              <p:nvPr/>
            </p:nvCxnSpPr>
            <p:spPr bwMode="auto">
              <a:xfrm rot="16200000" flipH="1">
                <a:off x="2421" y="2694"/>
                <a:ext cx="468" cy="36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AutoShape 32"/>
              <p:cNvCxnSpPr>
                <a:cxnSpLocks noChangeShapeType="1"/>
                <a:stCxn id="76" idx="4"/>
                <a:endCxn id="80" idx="0"/>
              </p:cNvCxnSpPr>
              <p:nvPr/>
            </p:nvCxnSpPr>
            <p:spPr bwMode="auto">
              <a:xfrm rot="16200000" flipH="1" flipV="1">
                <a:off x="2232" y="2865"/>
                <a:ext cx="468" cy="1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AutoShape 41"/>
              <p:cNvCxnSpPr>
                <a:cxnSpLocks noChangeShapeType="1"/>
                <a:stCxn id="80" idx="4"/>
                <a:endCxn id="82" idx="0"/>
              </p:cNvCxnSpPr>
              <p:nvPr/>
            </p:nvCxnSpPr>
            <p:spPr bwMode="auto">
              <a:xfrm rot="16200000" flipH="1" flipV="1">
                <a:off x="2159" y="3422"/>
                <a:ext cx="468" cy="12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AutoShape 45"/>
              <p:cNvCxnSpPr>
                <a:cxnSpLocks noChangeShapeType="1"/>
                <a:stCxn id="79" idx="4"/>
                <a:endCxn id="83" idx="0"/>
              </p:cNvCxnSpPr>
              <p:nvPr/>
            </p:nvCxnSpPr>
            <p:spPr bwMode="auto">
              <a:xfrm rot="16200000" flipH="1">
                <a:off x="2636" y="3451"/>
                <a:ext cx="468" cy="6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AutoShape 46"/>
              <p:cNvCxnSpPr>
                <a:cxnSpLocks noChangeShapeType="1"/>
                <a:stCxn id="79" idx="4"/>
                <a:endCxn id="85" idx="0"/>
              </p:cNvCxnSpPr>
              <p:nvPr/>
            </p:nvCxnSpPr>
            <p:spPr bwMode="auto">
              <a:xfrm rot="16200000" flipH="1" flipV="1">
                <a:off x="2492" y="3376"/>
                <a:ext cx="468" cy="21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47"/>
              <p:cNvCxnSpPr>
                <a:cxnSpLocks noChangeShapeType="1"/>
                <a:stCxn id="79" idx="4"/>
                <a:endCxn id="82" idx="0"/>
              </p:cNvCxnSpPr>
              <p:nvPr/>
            </p:nvCxnSpPr>
            <p:spPr bwMode="auto">
              <a:xfrm rot="16200000" flipH="1" flipV="1">
                <a:off x="2348" y="3232"/>
                <a:ext cx="468" cy="50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AutoShape 48"/>
              <p:cNvCxnSpPr>
                <a:cxnSpLocks noChangeShapeType="1"/>
                <a:stCxn id="79" idx="4"/>
                <a:endCxn id="119" idx="0"/>
              </p:cNvCxnSpPr>
              <p:nvPr/>
            </p:nvCxnSpPr>
            <p:spPr bwMode="auto">
              <a:xfrm rot="16200000" flipH="1" flipV="1">
                <a:off x="2228" y="3104"/>
                <a:ext cx="459" cy="75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Group 51"/>
            <p:cNvGrpSpPr>
              <a:grpSpLocks/>
            </p:cNvGrpSpPr>
            <p:nvPr/>
          </p:nvGrpSpPr>
          <p:grpSpPr bwMode="auto">
            <a:xfrm rot="5400000">
              <a:off x="3843115" y="1784514"/>
              <a:ext cx="1350923" cy="3115787"/>
              <a:chOff x="2147" y="1351"/>
              <a:chExt cx="1117" cy="2522"/>
            </a:xfrm>
          </p:grpSpPr>
          <p:grpSp>
            <p:nvGrpSpPr>
              <p:cNvPr id="87" name="Group 26"/>
              <p:cNvGrpSpPr>
                <a:grpSpLocks/>
              </p:cNvGrpSpPr>
              <p:nvPr/>
            </p:nvGrpSpPr>
            <p:grpSpPr bwMode="auto">
              <a:xfrm>
                <a:off x="2256" y="3720"/>
                <a:ext cx="1008" cy="153"/>
                <a:chOff x="2256" y="3720"/>
                <a:chExt cx="1008" cy="153"/>
              </a:xfrm>
            </p:grpSpPr>
            <p:sp>
              <p:nvSpPr>
                <p:cNvPr id="118"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9" name="Oval 12"/>
                <p:cNvSpPr>
                  <a:spLocks noChangeArrowheads="1"/>
                </p:cNvSpPr>
                <p:nvPr/>
              </p:nvSpPr>
              <p:spPr bwMode="auto">
                <a:xfrm>
                  <a:off x="2589"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20" name="Oval 13"/>
                <p:cNvSpPr>
                  <a:spLocks noChangeArrowheads="1"/>
                </p:cNvSpPr>
                <p:nvPr/>
              </p:nvSpPr>
              <p:spPr bwMode="auto">
                <a:xfrm>
                  <a:off x="3120" y="3729"/>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8" name="Group 25"/>
              <p:cNvGrpSpPr>
                <a:grpSpLocks/>
              </p:cNvGrpSpPr>
              <p:nvPr/>
            </p:nvGrpSpPr>
            <p:grpSpPr bwMode="auto">
              <a:xfrm>
                <a:off x="2319" y="3108"/>
                <a:ext cx="486" cy="144"/>
                <a:chOff x="2319" y="3168"/>
                <a:chExt cx="486" cy="144"/>
              </a:xfrm>
            </p:grpSpPr>
            <p:sp>
              <p:nvSpPr>
                <p:cNvPr id="115" name="Oval 17"/>
                <p:cNvSpPr>
                  <a:spLocks noChangeArrowheads="1"/>
                </p:cNvSpPr>
                <p:nvPr/>
              </p:nvSpPr>
              <p:spPr bwMode="auto">
                <a:xfrm>
                  <a:off x="2661"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6" name="Oval 19"/>
                <p:cNvSpPr>
                  <a:spLocks noChangeArrowheads="1"/>
                </p:cNvSpPr>
                <p:nvPr/>
              </p:nvSpPr>
              <p:spPr bwMode="auto">
                <a:xfrm>
                  <a:off x="2319"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9" name="Group 27"/>
              <p:cNvGrpSpPr>
                <a:grpSpLocks/>
              </p:cNvGrpSpPr>
              <p:nvPr/>
            </p:nvGrpSpPr>
            <p:grpSpPr bwMode="auto">
              <a:xfrm>
                <a:off x="2403" y="2496"/>
                <a:ext cx="429" cy="144"/>
                <a:chOff x="2403" y="2496"/>
                <a:chExt cx="429" cy="144"/>
              </a:xfrm>
            </p:grpSpPr>
            <p:sp>
              <p:nvSpPr>
                <p:cNvPr id="112" name="Oval 21"/>
                <p:cNvSpPr>
                  <a:spLocks noChangeArrowheads="1"/>
                </p:cNvSpPr>
                <p:nvPr/>
              </p:nvSpPr>
              <p:spPr bwMode="auto">
                <a:xfrm>
                  <a:off x="2403"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113"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90" name="AutoShape 28"/>
              <p:cNvCxnSpPr>
                <a:cxnSpLocks noChangeShapeType="1"/>
                <a:stCxn id="113" idx="4"/>
                <a:endCxn id="115" idx="0"/>
              </p:cNvCxnSpPr>
              <p:nvPr/>
            </p:nvCxnSpPr>
            <p:spPr bwMode="auto">
              <a:xfrm rot="16200000" flipH="1" flipV="1">
                <a:off x="2513" y="2860"/>
                <a:ext cx="468" cy="2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AutoShape 29"/>
              <p:cNvCxnSpPr>
                <a:cxnSpLocks noChangeShapeType="1"/>
                <a:stCxn id="113" idx="4"/>
                <a:endCxn id="116" idx="0"/>
              </p:cNvCxnSpPr>
              <p:nvPr/>
            </p:nvCxnSpPr>
            <p:spPr bwMode="auto">
              <a:xfrm rot="16200000" flipH="1" flipV="1">
                <a:off x="2342" y="2689"/>
                <a:ext cx="468" cy="36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AutoShape 31"/>
              <p:cNvCxnSpPr>
                <a:cxnSpLocks noChangeShapeType="1"/>
                <a:stCxn id="112" idx="4"/>
                <a:endCxn id="115" idx="0"/>
              </p:cNvCxnSpPr>
              <p:nvPr/>
            </p:nvCxnSpPr>
            <p:spPr bwMode="auto">
              <a:xfrm rot="16200000" flipH="1">
                <a:off x="2370" y="2745"/>
                <a:ext cx="468" cy="25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AutoShape 32"/>
              <p:cNvCxnSpPr>
                <a:cxnSpLocks noChangeShapeType="1"/>
                <a:stCxn id="112" idx="4"/>
                <a:endCxn id="116" idx="0"/>
              </p:cNvCxnSpPr>
              <p:nvPr/>
            </p:nvCxnSpPr>
            <p:spPr bwMode="auto">
              <a:xfrm rot="16200000" flipH="1" flipV="1">
                <a:off x="2199" y="2832"/>
                <a:ext cx="468" cy="84"/>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AutoShape 41"/>
              <p:cNvCxnSpPr>
                <a:cxnSpLocks noChangeShapeType="1"/>
                <a:stCxn id="116" idx="4"/>
                <a:endCxn id="118" idx="0"/>
              </p:cNvCxnSpPr>
              <p:nvPr/>
            </p:nvCxnSpPr>
            <p:spPr bwMode="auto">
              <a:xfrm rot="16200000" flipH="1" flipV="1">
                <a:off x="2126" y="3454"/>
                <a:ext cx="468" cy="6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AutoShape 44"/>
              <p:cNvCxnSpPr>
                <a:cxnSpLocks noChangeShapeType="1"/>
                <a:stCxn id="115" idx="4"/>
                <a:endCxn id="120" idx="0"/>
              </p:cNvCxnSpPr>
              <p:nvPr/>
            </p:nvCxnSpPr>
            <p:spPr bwMode="auto">
              <a:xfrm rot="16200000" flipH="1">
                <a:off x="2724" y="3261"/>
                <a:ext cx="477" cy="45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AutoShape 45"/>
              <p:cNvCxnSpPr>
                <a:cxnSpLocks noChangeShapeType="1"/>
                <a:stCxn id="115" idx="4"/>
                <a:endCxn id="119" idx="0"/>
              </p:cNvCxnSpPr>
              <p:nvPr/>
            </p:nvCxnSpPr>
            <p:spPr bwMode="auto">
              <a:xfrm rot="16200000" flipH="1" flipV="1">
                <a:off x="2463" y="3450"/>
                <a:ext cx="468" cy="7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AutoShape 47"/>
              <p:cNvCxnSpPr>
                <a:cxnSpLocks noChangeShapeType="1"/>
                <a:stCxn id="115" idx="4"/>
                <a:endCxn id="118" idx="0"/>
              </p:cNvCxnSpPr>
              <p:nvPr/>
            </p:nvCxnSpPr>
            <p:spPr bwMode="auto">
              <a:xfrm rot="16200000" flipH="1" flipV="1">
                <a:off x="2297" y="3283"/>
                <a:ext cx="468" cy="40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AutoShape 49"/>
              <p:cNvCxnSpPr>
                <a:cxnSpLocks noChangeShapeType="1"/>
                <a:stCxn id="116" idx="4"/>
                <a:endCxn id="120" idx="0"/>
              </p:cNvCxnSpPr>
              <p:nvPr/>
            </p:nvCxnSpPr>
            <p:spPr bwMode="auto">
              <a:xfrm rot="16200000" flipH="1">
                <a:off x="2553" y="3090"/>
                <a:ext cx="477" cy="80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Line 50"/>
              <p:cNvSpPr>
                <a:spLocks noChangeShapeType="1"/>
              </p:cNvSpPr>
              <p:nvPr/>
            </p:nvSpPr>
            <p:spPr bwMode="auto">
              <a:xfrm flipV="1">
                <a:off x="2147" y="1351"/>
                <a:ext cx="0" cy="251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22" name="AutoShape 32"/>
            <p:cNvCxnSpPr>
              <a:cxnSpLocks noChangeShapeType="1"/>
              <a:stCxn id="113" idx="4"/>
              <a:endCxn id="80" idx="0"/>
            </p:cNvCxnSpPr>
            <p:nvPr/>
          </p:nvCxnSpPr>
          <p:spPr bwMode="auto">
            <a:xfrm flipH="1">
              <a:off x="3895163" y="3408327"/>
              <a:ext cx="588821" cy="336553"/>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AutoShape 32"/>
            <p:cNvCxnSpPr>
              <a:cxnSpLocks noChangeShapeType="1"/>
              <a:stCxn id="112" idx="4"/>
              <a:endCxn id="80" idx="0"/>
            </p:cNvCxnSpPr>
            <p:nvPr/>
          </p:nvCxnSpPr>
          <p:spPr bwMode="auto">
            <a:xfrm flipH="1">
              <a:off x="3895163" y="3063641"/>
              <a:ext cx="588821" cy="68123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AutoShape 32"/>
            <p:cNvCxnSpPr>
              <a:cxnSpLocks noChangeShapeType="1"/>
              <a:stCxn id="76" idx="4"/>
              <a:endCxn id="115" idx="0"/>
            </p:cNvCxnSpPr>
            <p:nvPr/>
          </p:nvCxnSpPr>
          <p:spPr bwMode="auto">
            <a:xfrm flipH="1" flipV="1">
              <a:off x="3905797" y="3375672"/>
              <a:ext cx="567553" cy="39097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AutoShape 32"/>
            <p:cNvCxnSpPr>
              <a:cxnSpLocks noChangeShapeType="1"/>
              <a:stCxn id="46" idx="4"/>
              <a:endCxn id="79" idx="0"/>
            </p:cNvCxnSpPr>
            <p:nvPr/>
          </p:nvCxnSpPr>
          <p:spPr bwMode="auto">
            <a:xfrm flipH="1">
              <a:off x="3895163" y="3063323"/>
              <a:ext cx="579634" cy="113871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AutoShape 32"/>
            <p:cNvCxnSpPr>
              <a:cxnSpLocks noChangeShapeType="1"/>
              <a:stCxn id="77" idx="4"/>
              <a:endCxn id="116" idx="0"/>
            </p:cNvCxnSpPr>
            <p:nvPr/>
          </p:nvCxnSpPr>
          <p:spPr bwMode="auto">
            <a:xfrm flipH="1" flipV="1">
              <a:off x="3905797" y="2962050"/>
              <a:ext cx="567553" cy="114928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AutoShape 45"/>
            <p:cNvCxnSpPr>
              <a:cxnSpLocks noChangeShapeType="1"/>
              <a:stCxn id="115" idx="4"/>
              <a:endCxn id="83" idx="0"/>
            </p:cNvCxnSpPr>
            <p:nvPr/>
          </p:nvCxnSpPr>
          <p:spPr bwMode="auto">
            <a:xfrm flipH="1">
              <a:off x="3139071" y="3375667"/>
              <a:ext cx="588822" cy="90982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AutoShape 45"/>
            <p:cNvCxnSpPr>
              <a:cxnSpLocks noChangeShapeType="1"/>
              <a:stCxn id="80" idx="4"/>
              <a:endCxn id="83" idx="0"/>
            </p:cNvCxnSpPr>
            <p:nvPr/>
          </p:nvCxnSpPr>
          <p:spPr bwMode="auto">
            <a:xfrm flipH="1">
              <a:off x="3139071" y="3744880"/>
              <a:ext cx="578188" cy="54061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AutoShape 45"/>
            <p:cNvCxnSpPr>
              <a:cxnSpLocks noChangeShapeType="1"/>
              <a:stCxn id="116" idx="4"/>
              <a:endCxn id="83" idx="0"/>
            </p:cNvCxnSpPr>
            <p:nvPr/>
          </p:nvCxnSpPr>
          <p:spPr bwMode="auto">
            <a:xfrm flipH="1">
              <a:off x="3139071" y="2962045"/>
              <a:ext cx="588822" cy="132344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AutoShape 45"/>
            <p:cNvCxnSpPr>
              <a:cxnSpLocks noChangeShapeType="1"/>
              <a:stCxn id="80" idx="4"/>
              <a:endCxn id="85" idx="0"/>
            </p:cNvCxnSpPr>
            <p:nvPr/>
          </p:nvCxnSpPr>
          <p:spPr bwMode="auto">
            <a:xfrm flipH="1">
              <a:off x="3139071" y="3744880"/>
              <a:ext cx="578188" cy="19229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AutoShape 45"/>
            <p:cNvCxnSpPr>
              <a:cxnSpLocks noChangeShapeType="1"/>
              <a:stCxn id="80" idx="4"/>
              <a:endCxn id="81" idx="0"/>
            </p:cNvCxnSpPr>
            <p:nvPr/>
          </p:nvCxnSpPr>
          <p:spPr bwMode="auto">
            <a:xfrm flipH="1" flipV="1">
              <a:off x="3150190" y="3287719"/>
              <a:ext cx="567069" cy="45716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AutoShape 45"/>
            <p:cNvCxnSpPr>
              <a:cxnSpLocks noChangeShapeType="1"/>
              <a:stCxn id="80" idx="4"/>
              <a:endCxn id="118" idx="0"/>
            </p:cNvCxnSpPr>
            <p:nvPr/>
          </p:nvCxnSpPr>
          <p:spPr bwMode="auto">
            <a:xfrm flipH="1" flipV="1">
              <a:off x="3149706" y="2885853"/>
              <a:ext cx="567553" cy="85902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AutoShape 45"/>
            <p:cNvCxnSpPr>
              <a:cxnSpLocks noChangeShapeType="1"/>
              <a:stCxn id="79" idx="4"/>
              <a:endCxn id="118" idx="0"/>
            </p:cNvCxnSpPr>
            <p:nvPr/>
          </p:nvCxnSpPr>
          <p:spPr bwMode="auto">
            <a:xfrm flipH="1" flipV="1">
              <a:off x="3149706" y="2885853"/>
              <a:ext cx="567553" cy="13161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0" name="AutoShape 45"/>
            <p:cNvCxnSpPr>
              <a:cxnSpLocks noChangeShapeType="1"/>
              <a:stCxn id="116" idx="4"/>
              <a:endCxn id="119" idx="0"/>
            </p:cNvCxnSpPr>
            <p:nvPr/>
          </p:nvCxnSpPr>
          <p:spPr bwMode="auto">
            <a:xfrm flipH="1">
              <a:off x="3149706" y="2962045"/>
              <a:ext cx="578187" cy="326545"/>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TextBox 26"/>
          <p:cNvSpPr txBox="1"/>
          <p:nvPr/>
        </p:nvSpPr>
        <p:spPr>
          <a:xfrm>
            <a:off x="6438508" y="3824926"/>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1608866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43</a:t>
            </a:fld>
            <a:endParaRPr lang="en-US" dirty="0"/>
          </a:p>
        </p:txBody>
      </p:sp>
      <p:sp>
        <p:nvSpPr>
          <p:cNvPr id="2" name="Title 1"/>
          <p:cNvSpPr>
            <a:spLocks noGrp="1"/>
          </p:cNvSpPr>
          <p:nvPr>
            <p:ph type="title"/>
          </p:nvPr>
        </p:nvSpPr>
        <p:spPr/>
        <p:txBody>
          <a:bodyPr/>
          <a:lstStyle/>
          <a:p>
            <a:r>
              <a:rPr lang="en-US" dirty="0"/>
              <a:t>Demo time!</a:t>
            </a:r>
          </a:p>
        </p:txBody>
      </p:sp>
      <p:sp>
        <p:nvSpPr>
          <p:cNvPr id="3" name="Content Placeholder 2"/>
          <p:cNvSpPr>
            <a:spLocks noGrp="1"/>
          </p:cNvSpPr>
          <p:nvPr>
            <p:ph idx="1"/>
          </p:nvPr>
        </p:nvSpPr>
        <p:spPr/>
        <p:txBody>
          <a:bodyPr/>
          <a:lstStyle/>
          <a:p>
            <a:r>
              <a:rPr lang="en-US" dirty="0"/>
              <a:t>Link: </a:t>
            </a:r>
            <a:r>
              <a:rPr lang="en-US" dirty="0">
                <a:hlinkClick r:id="rId2"/>
              </a:rPr>
              <a:t>https://playground.tensorflow.org/</a:t>
            </a:r>
            <a:r>
              <a:rPr lang="en-US" dirty="0"/>
              <a:t> </a:t>
            </a:r>
          </a:p>
        </p:txBody>
      </p:sp>
    </p:spTree>
    <p:extLst>
      <p:ext uri="{BB962C8B-B14F-4D97-AF65-F5344CB8AC3E}">
        <p14:creationId xmlns:p14="http://schemas.microsoft.com/office/powerpoint/2010/main" val="624557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44</a:t>
            </a:fld>
            <a:endParaRPr lang="en-US" dirty="0"/>
          </a:p>
        </p:txBody>
      </p:sp>
      <p:sp>
        <p:nvSpPr>
          <p:cNvPr id="2" name="Title 1"/>
          <p:cNvSpPr>
            <a:spLocks noGrp="1"/>
          </p:cNvSpPr>
          <p:nvPr>
            <p:ph type="title"/>
          </p:nvPr>
        </p:nvSpPr>
        <p:spPr/>
        <p:txBody>
          <a:bodyPr/>
          <a:lstStyle/>
          <a:p>
            <a:r>
              <a:rPr lang="en-US"/>
              <a:t>Comments on Training </a:t>
            </a:r>
            <a:endParaRPr lang="en-US" dirty="0"/>
          </a:p>
        </p:txBody>
      </p:sp>
      <p:sp>
        <p:nvSpPr>
          <p:cNvPr id="3" name="Content Placeholder 2"/>
          <p:cNvSpPr>
            <a:spLocks noGrp="1"/>
          </p:cNvSpPr>
          <p:nvPr>
            <p:ph idx="1"/>
          </p:nvPr>
        </p:nvSpPr>
        <p:spPr/>
        <p:txBody>
          <a:bodyPr>
            <a:normAutofit fontScale="92500" lnSpcReduction="10000"/>
          </a:bodyPr>
          <a:lstStyle/>
          <a:p>
            <a:r>
              <a:rPr lang="en-US" dirty="0">
                <a:solidFill>
                  <a:srgbClr val="FF0000"/>
                </a:solidFill>
              </a:rPr>
              <a:t>No guarantee of convergence</a:t>
            </a:r>
            <a:r>
              <a:rPr lang="en-US" dirty="0"/>
              <a:t>; neural networks form non-convex functions with multiple local minima</a:t>
            </a:r>
          </a:p>
          <a:p>
            <a:r>
              <a:rPr lang="en-US" dirty="0"/>
              <a:t>In practice, many large networks can be trained on large amounts of data for realistic problems.</a:t>
            </a:r>
          </a:p>
          <a:p>
            <a:r>
              <a:rPr lang="en-US" dirty="0">
                <a:solidFill>
                  <a:srgbClr val="FF0000"/>
                </a:solidFill>
              </a:rPr>
              <a:t>Many epochs </a:t>
            </a:r>
            <a:r>
              <a:rPr lang="en-US" dirty="0"/>
              <a:t>(tens of thousands) may be needed for adequate training. Large data sets may require many hours of CPU </a:t>
            </a:r>
          </a:p>
          <a:p>
            <a:r>
              <a:rPr lang="en-US" dirty="0">
                <a:solidFill>
                  <a:srgbClr val="FF0000"/>
                </a:solidFill>
              </a:rPr>
              <a:t>Termination criteria:</a:t>
            </a:r>
            <a:r>
              <a:rPr lang="en-US" dirty="0"/>
              <a:t> Number of epochs;  Threshold on training set error; No decrease in error; Increased error on a validation set.</a:t>
            </a:r>
          </a:p>
          <a:p>
            <a:r>
              <a:rPr lang="en-US" dirty="0"/>
              <a:t>To </a:t>
            </a:r>
            <a:r>
              <a:rPr lang="en-US" dirty="0">
                <a:solidFill>
                  <a:srgbClr val="FF0000"/>
                </a:solidFill>
              </a:rPr>
              <a:t>avoid local minima</a:t>
            </a:r>
            <a:r>
              <a:rPr lang="en-US" dirty="0"/>
              <a:t>: several trials with different random initial weights with majority or voting techniques</a:t>
            </a:r>
          </a:p>
        </p:txBody>
      </p:sp>
    </p:spTree>
    <p:extLst>
      <p:ext uri="{BB962C8B-B14F-4D97-AF65-F5344CB8AC3E}">
        <p14:creationId xmlns:p14="http://schemas.microsoft.com/office/powerpoint/2010/main" val="71400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45</a:t>
            </a:fld>
            <a:endParaRPr lang="en-US" dirty="0"/>
          </a:p>
        </p:txBody>
      </p:sp>
      <p:sp>
        <p:nvSpPr>
          <p:cNvPr id="2" name="Title 1"/>
          <p:cNvSpPr>
            <a:spLocks noGrp="1"/>
          </p:cNvSpPr>
          <p:nvPr>
            <p:ph type="title"/>
          </p:nvPr>
        </p:nvSpPr>
        <p:spPr/>
        <p:txBody>
          <a:bodyPr/>
          <a:lstStyle/>
          <a:p>
            <a:r>
              <a:rPr lang="en-US"/>
              <a:t>Over-training Prevention </a:t>
            </a:r>
            <a:endParaRPr lang="en-US" dirty="0"/>
          </a:p>
        </p:txBody>
      </p:sp>
      <p:sp>
        <p:nvSpPr>
          <p:cNvPr id="3" name="Content Placeholder 2"/>
          <p:cNvSpPr>
            <a:spLocks noGrp="1"/>
          </p:cNvSpPr>
          <p:nvPr>
            <p:ph idx="1"/>
          </p:nvPr>
        </p:nvSpPr>
        <p:spPr/>
        <p:txBody>
          <a:bodyPr>
            <a:normAutofit fontScale="92500" lnSpcReduction="10000"/>
          </a:bodyPr>
          <a:lstStyle/>
          <a:p>
            <a:r>
              <a:rPr lang="en-US" dirty="0"/>
              <a:t>Running too many epochs and/or a NN with many hidden layers may lead to an </a:t>
            </a:r>
            <a:r>
              <a:rPr lang="en-US" dirty="0">
                <a:solidFill>
                  <a:srgbClr val="FF0000"/>
                </a:solidFill>
              </a:rPr>
              <a:t>overfit </a:t>
            </a:r>
            <a:r>
              <a:rPr lang="en-US" dirty="0"/>
              <a:t>network</a:t>
            </a:r>
          </a:p>
          <a:p>
            <a:r>
              <a:rPr lang="en-US" dirty="0"/>
              <a:t>Keep an </a:t>
            </a:r>
            <a:r>
              <a:rPr lang="en-US" dirty="0">
                <a:solidFill>
                  <a:srgbClr val="FF0000"/>
                </a:solidFill>
              </a:rPr>
              <a:t>held-out validation </a:t>
            </a:r>
            <a:r>
              <a:rPr lang="en-US" dirty="0"/>
              <a:t>set and test accuracy after every epoch</a:t>
            </a:r>
          </a:p>
          <a:p>
            <a:r>
              <a:rPr lang="en-US" dirty="0"/>
              <a:t>Early stopping: maintain weights for best performing network on the validation set and return it when performance decreases significantly beyond that.</a:t>
            </a:r>
          </a:p>
          <a:p>
            <a:r>
              <a:rPr lang="en-US" dirty="0"/>
              <a:t> To avoid losing training data to validation:</a:t>
            </a:r>
          </a:p>
          <a:p>
            <a:pPr lvl="1"/>
            <a:r>
              <a:rPr lang="en-US" dirty="0"/>
              <a:t>Use 10-fold cross-validation to determine the average number of epochs that optimizes validation performance</a:t>
            </a:r>
          </a:p>
          <a:p>
            <a:pPr lvl="1"/>
            <a:r>
              <a:rPr lang="en-US" dirty="0"/>
              <a:t>Train on the full data set using this many epochs to produce the final results</a:t>
            </a:r>
          </a:p>
          <a:p>
            <a:endParaRPr lang="en-US" dirty="0"/>
          </a:p>
        </p:txBody>
      </p:sp>
    </p:spTree>
    <p:extLst>
      <p:ext uri="{BB962C8B-B14F-4D97-AF65-F5344CB8AC3E}">
        <p14:creationId xmlns:p14="http://schemas.microsoft.com/office/powerpoint/2010/main" val="25569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46</a:t>
            </a:fld>
            <a:endParaRPr lang="en-US" dirty="0"/>
          </a:p>
        </p:txBody>
      </p:sp>
      <p:sp>
        <p:nvSpPr>
          <p:cNvPr id="2" name="Title 1"/>
          <p:cNvSpPr>
            <a:spLocks noGrp="1"/>
          </p:cNvSpPr>
          <p:nvPr>
            <p:ph type="title"/>
          </p:nvPr>
        </p:nvSpPr>
        <p:spPr/>
        <p:txBody>
          <a:bodyPr/>
          <a:lstStyle/>
          <a:p>
            <a:r>
              <a:rPr lang="en-US"/>
              <a:t>Over-fitting prevention </a:t>
            </a:r>
            <a:endParaRPr lang="en-US" dirty="0"/>
          </a:p>
        </p:txBody>
      </p:sp>
      <p:sp>
        <p:nvSpPr>
          <p:cNvPr id="3" name="Content Placeholder 2"/>
          <p:cNvSpPr>
            <a:spLocks noGrp="1"/>
          </p:cNvSpPr>
          <p:nvPr>
            <p:ph idx="1"/>
          </p:nvPr>
        </p:nvSpPr>
        <p:spPr/>
        <p:txBody>
          <a:bodyPr>
            <a:normAutofit fontScale="92500"/>
          </a:bodyPr>
          <a:lstStyle/>
          <a:p>
            <a:r>
              <a:rPr lang="en-US" dirty="0">
                <a:solidFill>
                  <a:srgbClr val="FF0000"/>
                </a:solidFill>
              </a:rPr>
              <a:t>Too few hidden units </a:t>
            </a:r>
            <a:r>
              <a:rPr lang="en-US" dirty="0"/>
              <a:t>prevent the system from adequately fitting the data and learning the concept.</a:t>
            </a:r>
          </a:p>
          <a:p>
            <a:r>
              <a:rPr lang="en-US" dirty="0"/>
              <a:t>Using </a:t>
            </a:r>
            <a:r>
              <a:rPr lang="en-US" dirty="0">
                <a:solidFill>
                  <a:srgbClr val="FF0000"/>
                </a:solidFill>
              </a:rPr>
              <a:t>too many hidden units</a:t>
            </a:r>
            <a:r>
              <a:rPr lang="en-US" dirty="0"/>
              <a:t> leads to over-fitting.</a:t>
            </a:r>
          </a:p>
          <a:p>
            <a:r>
              <a:rPr lang="en-US" dirty="0"/>
              <a:t>Similar cross-validation method can  be used to determine an appropriate number of hidden units.  (general)</a:t>
            </a:r>
          </a:p>
          <a:p>
            <a:r>
              <a:rPr lang="en-US" dirty="0"/>
              <a:t>Another approach to prevent over-fitting is weight-decay: all weights are multiplied by some fraction in (0,1) after every epoch.</a:t>
            </a:r>
          </a:p>
          <a:p>
            <a:pPr lvl="1"/>
            <a:r>
              <a:rPr lang="en-US" dirty="0"/>
              <a:t>Encourages smaller weights and less complex hypothesis</a:t>
            </a:r>
          </a:p>
          <a:p>
            <a:pPr lvl="1"/>
            <a:r>
              <a:rPr lang="en-US" dirty="0"/>
              <a:t>Equivalently: change Error function to include a term for the sum of the squares of the weights in the network. (general)</a:t>
            </a:r>
          </a:p>
          <a:p>
            <a:endParaRPr lang="en-US" dirty="0"/>
          </a:p>
        </p:txBody>
      </p:sp>
    </p:spTree>
    <p:extLst>
      <p:ext uri="{BB962C8B-B14F-4D97-AF65-F5344CB8AC3E}">
        <p14:creationId xmlns:p14="http://schemas.microsoft.com/office/powerpoint/2010/main" val="2255177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C6EF-D9AA-4ADF-B446-0F4780845389}"/>
              </a:ext>
            </a:extLst>
          </p:cNvPr>
          <p:cNvSpPr>
            <a:spLocks noGrp="1"/>
          </p:cNvSpPr>
          <p:nvPr>
            <p:ph type="ctrTitle"/>
          </p:nvPr>
        </p:nvSpPr>
        <p:spPr/>
        <p:txBody>
          <a:bodyPr/>
          <a:lstStyle/>
          <a:p>
            <a:r>
              <a:rPr lang="en-US" dirty="0"/>
              <a:t>Neural Networks and Deep Learning</a:t>
            </a:r>
          </a:p>
        </p:txBody>
      </p:sp>
      <p:sp>
        <p:nvSpPr>
          <p:cNvPr id="6" name="Subtitle 5"/>
          <p:cNvSpPr>
            <a:spLocks noGrp="1"/>
          </p:cNvSpPr>
          <p:nvPr>
            <p:ph type="subTitle" idx="1"/>
          </p:nvPr>
        </p:nvSpPr>
        <p:spPr>
          <a:xfrm>
            <a:off x="958151" y="3255792"/>
            <a:ext cx="7397039" cy="731520"/>
          </a:xfrm>
        </p:spPr>
        <p:txBody>
          <a:bodyPr>
            <a:normAutofit fontScale="85000" lnSpcReduction="10000"/>
          </a:bodyPr>
          <a:lstStyle/>
          <a:p>
            <a:r>
              <a:rPr lang="nl-NL" dirty="0"/>
              <a:t>Dan Roth, Lecture by Nitish Gupta</a:t>
            </a:r>
          </a:p>
          <a:p>
            <a:r>
              <a:rPr lang="nl-NL" dirty="0"/>
              <a:t>danroth@seas.upenn.edu|http://www.cis.upenn.edu/~danroth/|461C, 3401 Walnut</a:t>
            </a:r>
          </a:p>
        </p:txBody>
      </p:sp>
      <p:sp>
        <p:nvSpPr>
          <p:cNvPr id="4" name="Slide Number Placeholder 3"/>
          <p:cNvSpPr>
            <a:spLocks noGrp="1"/>
          </p:cNvSpPr>
          <p:nvPr>
            <p:ph type="sldNum" sz="quarter" idx="4294967295"/>
          </p:nvPr>
        </p:nvSpPr>
        <p:spPr>
          <a:xfrm>
            <a:off x="7010400" y="4767263"/>
            <a:ext cx="2133600" cy="274637"/>
          </a:xfrm>
        </p:spPr>
        <p:txBody>
          <a:bodyPr/>
          <a:lstStyle/>
          <a:p>
            <a:fld id="{0C921938-476A-4922-BE24-3B8F6A2854D9}" type="slidenum">
              <a:rPr lang="en-US" smtClean="0"/>
              <a:pPr/>
              <a:t>47</a:t>
            </a:fld>
            <a:endParaRPr lang="en-US" dirty="0"/>
          </a:p>
        </p:txBody>
      </p:sp>
      <p:sp>
        <p:nvSpPr>
          <p:cNvPr id="7" name="Rectangle 6"/>
          <p:cNvSpPr/>
          <p:nvPr/>
        </p:nvSpPr>
        <p:spPr>
          <a:xfrm>
            <a:off x="107051" y="4326319"/>
            <a:ext cx="6460958" cy="715581"/>
          </a:xfrm>
          <a:prstGeom prst="rect">
            <a:avLst/>
          </a:prstGeom>
        </p:spPr>
        <p:txBody>
          <a:bodyPr wrap="square">
            <a:noAutofit/>
          </a:bodyPr>
          <a:lstStyle/>
          <a:p>
            <a:r>
              <a:rPr lang="en-US" sz="1400" dirty="0">
                <a:solidFill>
                  <a:schemeClr val="bg1"/>
                </a:solidFill>
              </a:rPr>
              <a:t>Slides were created by Dan Roth (for CIS519/419 at Penn or CS446 at UIUC), Eric Eaton for CIS519/419 at Penn, or from other authors who have made their ML slides available. </a:t>
            </a:r>
          </a:p>
        </p:txBody>
      </p:sp>
    </p:spTree>
    <p:extLst>
      <p:ext uri="{BB962C8B-B14F-4D97-AF65-F5344CB8AC3E}">
        <p14:creationId xmlns:p14="http://schemas.microsoft.com/office/powerpoint/2010/main" val="32575100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D22B65-D8C6-6845-938D-AE38B5E33A73}"/>
              </a:ext>
            </a:extLst>
          </p:cNvPr>
          <p:cNvSpPr>
            <a:spLocks noGrp="1"/>
          </p:cNvSpPr>
          <p:nvPr>
            <p:ph type="sldNum" sz="quarter" idx="12"/>
          </p:nvPr>
        </p:nvSpPr>
        <p:spPr/>
        <p:txBody>
          <a:bodyPr/>
          <a:lstStyle/>
          <a:p>
            <a:fld id="{8A758EFE-665F-4341-B5B8-2DAEADA52F6C}" type="slidenum">
              <a:rPr lang="en-US" smtClean="0"/>
              <a:pPr/>
              <a:t>48</a:t>
            </a:fld>
            <a:endParaRPr lang="en-US" dirty="0"/>
          </a:p>
        </p:txBody>
      </p:sp>
      <p:sp>
        <p:nvSpPr>
          <p:cNvPr id="3" name="Title 2">
            <a:extLst>
              <a:ext uri="{FF2B5EF4-FFF2-40B4-BE49-F238E27FC236}">
                <a16:creationId xmlns:a16="http://schemas.microsoft.com/office/drawing/2014/main" id="{85A845C8-16A2-AB47-82E1-FFFF4281EDA3}"/>
              </a:ext>
            </a:extLst>
          </p:cNvPr>
          <p:cNvSpPr>
            <a:spLocks noGrp="1"/>
          </p:cNvSpPr>
          <p:nvPr>
            <p:ph type="title"/>
          </p:nvPr>
        </p:nvSpPr>
        <p:spPr>
          <a:xfrm>
            <a:off x="310152" y="15485"/>
            <a:ext cx="8229600" cy="655958"/>
          </a:xfrm>
        </p:spPr>
        <p:txBody>
          <a:bodyPr>
            <a:noAutofit/>
          </a:bodyPr>
          <a:lstStyle/>
          <a:p>
            <a:r>
              <a:rPr lang="en-US" sz="2400" dirty="0"/>
              <a:t>Feed-forward (FF) Network / Multi-layer Perceptron (MLP)</a:t>
            </a:r>
          </a:p>
        </p:txBody>
      </p:sp>
      <p:pic>
        <p:nvPicPr>
          <p:cNvPr id="6" name="Content Placeholder 5">
            <a:extLst>
              <a:ext uri="{FF2B5EF4-FFF2-40B4-BE49-F238E27FC236}">
                <a16:creationId xmlns:a16="http://schemas.microsoft.com/office/drawing/2014/main" id="{10691A9A-1DD2-124A-BB7E-2AB70142E5CA}"/>
              </a:ext>
            </a:extLst>
          </p:cNvPr>
          <p:cNvPicPr>
            <a:picLocks noGrp="1" noChangeAspect="1"/>
          </p:cNvPicPr>
          <p:nvPr>
            <p:ph idx="1"/>
          </p:nvPr>
        </p:nvPicPr>
        <p:blipFill>
          <a:blip r:embed="rId2"/>
          <a:stretch>
            <a:fillRect/>
          </a:stretch>
        </p:blipFill>
        <p:spPr>
          <a:xfrm>
            <a:off x="9643033" y="-1558787"/>
            <a:ext cx="3215159" cy="3589338"/>
          </a:xfrm>
        </p:spPr>
      </p:pic>
      <p:pic>
        <p:nvPicPr>
          <p:cNvPr id="8" name="Picture 7">
            <a:extLst>
              <a:ext uri="{FF2B5EF4-FFF2-40B4-BE49-F238E27FC236}">
                <a16:creationId xmlns:a16="http://schemas.microsoft.com/office/drawing/2014/main" id="{8252029E-6815-4344-AEA7-F98744BC7D5A}"/>
              </a:ext>
            </a:extLst>
          </p:cNvPr>
          <p:cNvPicPr>
            <a:picLocks noChangeAspect="1"/>
          </p:cNvPicPr>
          <p:nvPr/>
        </p:nvPicPr>
        <p:blipFill>
          <a:blip r:embed="rId2"/>
          <a:stretch>
            <a:fillRect/>
          </a:stretch>
        </p:blipFill>
        <p:spPr>
          <a:xfrm>
            <a:off x="492557" y="1053823"/>
            <a:ext cx="3246134" cy="362391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D62DA79-FA6F-AA45-AA79-F70D70FECFD9}"/>
                  </a:ext>
                </a:extLst>
              </p:cNvPr>
              <p:cNvSpPr txBox="1"/>
              <p:nvPr/>
            </p:nvSpPr>
            <p:spPr>
              <a:xfrm>
                <a:off x="4563455" y="4143507"/>
                <a:ext cx="790794"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m:t>
                        </m:r>
                      </m:sup>
                    </m:sSup>
                  </m:oMath>
                </a14:m>
                <a:r>
                  <a:rPr lang="en-US" dirty="0"/>
                  <a:t> </a:t>
                </a:r>
              </a:p>
            </p:txBody>
          </p:sp>
        </mc:Choice>
        <mc:Fallback>
          <p:sp>
            <p:nvSpPr>
              <p:cNvPr id="9" name="TextBox 8">
                <a:extLst>
                  <a:ext uri="{FF2B5EF4-FFF2-40B4-BE49-F238E27FC236}">
                    <a16:creationId xmlns:a16="http://schemas.microsoft.com/office/drawing/2014/main" id="{CD62DA79-FA6F-AA45-AA79-F70D70FECFD9}"/>
                  </a:ext>
                </a:extLst>
              </p:cNvPr>
              <p:cNvSpPr txBox="1">
                <a:spLocks noRot="1" noChangeAspect="1" noMove="1" noResize="1" noEditPoints="1" noAdjustHandles="1" noChangeArrowheads="1" noChangeShapeType="1" noTextEdit="1"/>
              </p:cNvSpPr>
              <p:nvPr/>
            </p:nvSpPr>
            <p:spPr>
              <a:xfrm>
                <a:off x="4563455" y="4143507"/>
                <a:ext cx="790794" cy="276999"/>
              </a:xfrm>
              <a:prstGeom prst="rect">
                <a:avLst/>
              </a:prstGeom>
              <a:blipFill>
                <a:blip r:embed="rId3"/>
                <a:stretch>
                  <a:fillRect l="-6250"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79CE883-F678-F141-86D7-836736A2E524}"/>
                  </a:ext>
                </a:extLst>
              </p:cNvPr>
              <p:cNvSpPr txBox="1"/>
              <p:nvPr/>
            </p:nvSpPr>
            <p:spPr>
              <a:xfrm>
                <a:off x="4495456" y="3151807"/>
                <a:ext cx="92679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sup>
                    </m:sSup>
                  </m:oMath>
                </a14:m>
                <a:r>
                  <a:rPr lang="en-US" dirty="0"/>
                  <a:t> </a:t>
                </a:r>
              </a:p>
            </p:txBody>
          </p:sp>
        </mc:Choice>
        <mc:Fallback>
          <p:sp>
            <p:nvSpPr>
              <p:cNvPr id="10" name="TextBox 9">
                <a:extLst>
                  <a:ext uri="{FF2B5EF4-FFF2-40B4-BE49-F238E27FC236}">
                    <a16:creationId xmlns:a16="http://schemas.microsoft.com/office/drawing/2014/main" id="{579CE883-F678-F141-86D7-836736A2E524}"/>
                  </a:ext>
                </a:extLst>
              </p:cNvPr>
              <p:cNvSpPr txBox="1">
                <a:spLocks noRot="1" noChangeAspect="1" noMove="1" noResize="1" noEditPoints="1" noAdjustHandles="1" noChangeArrowheads="1" noChangeShapeType="1" noTextEdit="1"/>
              </p:cNvSpPr>
              <p:nvPr/>
            </p:nvSpPr>
            <p:spPr>
              <a:xfrm>
                <a:off x="4495456" y="3151807"/>
                <a:ext cx="926792" cy="281937"/>
              </a:xfrm>
              <a:prstGeom prst="rect">
                <a:avLst/>
              </a:prstGeom>
              <a:blipFill>
                <a:blip r:embed="rId4"/>
                <a:stretch>
                  <a:fillRect l="-8108"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CEC9463-7163-3242-A67A-AE74F0712C06}"/>
                  </a:ext>
                </a:extLst>
              </p:cNvPr>
              <p:cNvSpPr txBox="1"/>
              <p:nvPr/>
            </p:nvSpPr>
            <p:spPr>
              <a:xfrm>
                <a:off x="4490133" y="2160103"/>
                <a:ext cx="932115"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sup>
                    </m:sSup>
                  </m:oMath>
                </a14:m>
                <a:r>
                  <a:rPr lang="en-US" dirty="0"/>
                  <a:t> </a:t>
                </a:r>
              </a:p>
            </p:txBody>
          </p:sp>
        </mc:Choice>
        <mc:Fallback>
          <p:sp>
            <p:nvSpPr>
              <p:cNvPr id="11" name="TextBox 10">
                <a:extLst>
                  <a:ext uri="{FF2B5EF4-FFF2-40B4-BE49-F238E27FC236}">
                    <a16:creationId xmlns:a16="http://schemas.microsoft.com/office/drawing/2014/main" id="{1CEC9463-7163-3242-A67A-AE74F0712C06}"/>
                  </a:ext>
                </a:extLst>
              </p:cNvPr>
              <p:cNvSpPr txBox="1">
                <a:spLocks noRot="1" noChangeAspect="1" noMove="1" noResize="1" noEditPoints="1" noAdjustHandles="1" noChangeArrowheads="1" noChangeShapeType="1" noTextEdit="1"/>
              </p:cNvSpPr>
              <p:nvPr/>
            </p:nvSpPr>
            <p:spPr>
              <a:xfrm>
                <a:off x="4490133" y="2160103"/>
                <a:ext cx="932115" cy="281937"/>
              </a:xfrm>
              <a:prstGeom prst="rect">
                <a:avLst/>
              </a:prstGeom>
              <a:blipFill>
                <a:blip r:embed="rId5"/>
                <a:stretch>
                  <a:fillRect l="-8108"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C2FAA0A-18CD-BB43-81EE-5F9F1C38F99D}"/>
                  </a:ext>
                </a:extLst>
              </p:cNvPr>
              <p:cNvSpPr txBox="1"/>
              <p:nvPr/>
            </p:nvSpPr>
            <p:spPr>
              <a:xfrm>
                <a:off x="4563455" y="1173337"/>
                <a:ext cx="7461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𝑛</m:t>
                        </m:r>
                      </m:sup>
                    </m:sSup>
                  </m:oMath>
                </a14:m>
                <a:r>
                  <a:rPr lang="en-US" dirty="0"/>
                  <a:t> </a:t>
                </a:r>
              </a:p>
            </p:txBody>
          </p:sp>
        </mc:Choice>
        <mc:Fallback>
          <p:sp>
            <p:nvSpPr>
              <p:cNvPr id="12" name="TextBox 11">
                <a:extLst>
                  <a:ext uri="{FF2B5EF4-FFF2-40B4-BE49-F238E27FC236}">
                    <a16:creationId xmlns:a16="http://schemas.microsoft.com/office/drawing/2014/main" id="{5C2FAA0A-18CD-BB43-81EE-5F9F1C38F99D}"/>
                  </a:ext>
                </a:extLst>
              </p:cNvPr>
              <p:cNvSpPr txBox="1">
                <a:spLocks noRot="1" noChangeAspect="1" noMove="1" noResize="1" noEditPoints="1" noAdjustHandles="1" noChangeArrowheads="1" noChangeShapeType="1" noTextEdit="1"/>
              </p:cNvSpPr>
              <p:nvPr/>
            </p:nvSpPr>
            <p:spPr>
              <a:xfrm>
                <a:off x="4563455" y="1173337"/>
                <a:ext cx="746102" cy="276999"/>
              </a:xfrm>
              <a:prstGeom prst="rect">
                <a:avLst/>
              </a:prstGeom>
              <a:blipFill>
                <a:blip r:embed="rId6"/>
                <a:stretch>
                  <a:fillRect l="-10000" b="-26087"/>
                </a:stretch>
              </a:blipFill>
            </p:spPr>
            <p:txBody>
              <a:bodyPr/>
              <a:lstStyle/>
              <a:p>
                <a:r>
                  <a:rPr lang="en-US">
                    <a:noFill/>
                  </a:rPr>
                  <a:t> </a:t>
                </a:r>
              </a:p>
            </p:txBody>
          </p:sp>
        </mc:Fallback>
      </mc:AlternateContent>
    </p:spTree>
    <p:extLst>
      <p:ext uri="{BB962C8B-B14F-4D97-AF65-F5344CB8AC3E}">
        <p14:creationId xmlns:p14="http://schemas.microsoft.com/office/powerpoint/2010/main" val="256151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D22B65-D8C6-6845-938D-AE38B5E33A73}"/>
              </a:ext>
            </a:extLst>
          </p:cNvPr>
          <p:cNvSpPr>
            <a:spLocks noGrp="1"/>
          </p:cNvSpPr>
          <p:nvPr>
            <p:ph type="sldNum" sz="quarter" idx="12"/>
          </p:nvPr>
        </p:nvSpPr>
        <p:spPr/>
        <p:txBody>
          <a:bodyPr/>
          <a:lstStyle/>
          <a:p>
            <a:fld id="{8A758EFE-665F-4341-B5B8-2DAEADA52F6C}" type="slidenum">
              <a:rPr lang="en-US" smtClean="0"/>
              <a:pPr/>
              <a:t>49</a:t>
            </a:fld>
            <a:endParaRPr lang="en-US" dirty="0"/>
          </a:p>
        </p:txBody>
      </p:sp>
      <p:sp>
        <p:nvSpPr>
          <p:cNvPr id="3" name="Title 2">
            <a:extLst>
              <a:ext uri="{FF2B5EF4-FFF2-40B4-BE49-F238E27FC236}">
                <a16:creationId xmlns:a16="http://schemas.microsoft.com/office/drawing/2014/main" id="{85A845C8-16A2-AB47-82E1-FFFF4281EDA3}"/>
              </a:ext>
            </a:extLst>
          </p:cNvPr>
          <p:cNvSpPr>
            <a:spLocks noGrp="1"/>
          </p:cNvSpPr>
          <p:nvPr>
            <p:ph type="title"/>
          </p:nvPr>
        </p:nvSpPr>
        <p:spPr>
          <a:xfrm>
            <a:off x="310152" y="15485"/>
            <a:ext cx="8229600" cy="655958"/>
          </a:xfrm>
        </p:spPr>
        <p:txBody>
          <a:bodyPr>
            <a:noAutofit/>
          </a:bodyPr>
          <a:lstStyle/>
          <a:p>
            <a:r>
              <a:rPr lang="en-US" sz="2400" dirty="0"/>
              <a:t>Feed-forward (FF) Network / Multi-layer Perceptron (MLP)</a:t>
            </a:r>
          </a:p>
        </p:txBody>
      </p:sp>
      <p:pic>
        <p:nvPicPr>
          <p:cNvPr id="6" name="Content Placeholder 5">
            <a:extLst>
              <a:ext uri="{FF2B5EF4-FFF2-40B4-BE49-F238E27FC236}">
                <a16:creationId xmlns:a16="http://schemas.microsoft.com/office/drawing/2014/main" id="{10691A9A-1DD2-124A-BB7E-2AB70142E5CA}"/>
              </a:ext>
            </a:extLst>
          </p:cNvPr>
          <p:cNvPicPr>
            <a:picLocks noGrp="1" noChangeAspect="1"/>
          </p:cNvPicPr>
          <p:nvPr>
            <p:ph idx="1"/>
          </p:nvPr>
        </p:nvPicPr>
        <p:blipFill>
          <a:blip r:embed="rId2"/>
          <a:stretch>
            <a:fillRect/>
          </a:stretch>
        </p:blipFill>
        <p:spPr>
          <a:xfrm>
            <a:off x="9643033" y="-1558787"/>
            <a:ext cx="3215159" cy="3589338"/>
          </a:xfrm>
        </p:spPr>
      </p:pic>
      <p:pic>
        <p:nvPicPr>
          <p:cNvPr id="8" name="Picture 7">
            <a:extLst>
              <a:ext uri="{FF2B5EF4-FFF2-40B4-BE49-F238E27FC236}">
                <a16:creationId xmlns:a16="http://schemas.microsoft.com/office/drawing/2014/main" id="{8252029E-6815-4344-AEA7-F98744BC7D5A}"/>
              </a:ext>
            </a:extLst>
          </p:cNvPr>
          <p:cNvPicPr>
            <a:picLocks noChangeAspect="1"/>
          </p:cNvPicPr>
          <p:nvPr/>
        </p:nvPicPr>
        <p:blipFill>
          <a:blip r:embed="rId2"/>
          <a:stretch>
            <a:fillRect/>
          </a:stretch>
        </p:blipFill>
        <p:spPr>
          <a:xfrm>
            <a:off x="492557" y="1053823"/>
            <a:ext cx="3246134" cy="362391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D62DA79-FA6F-AA45-AA79-F70D70FECFD9}"/>
                  </a:ext>
                </a:extLst>
              </p:cNvPr>
              <p:cNvSpPr txBox="1"/>
              <p:nvPr/>
            </p:nvSpPr>
            <p:spPr>
              <a:xfrm>
                <a:off x="4563455" y="4143507"/>
                <a:ext cx="790794"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m:t>
                        </m:r>
                      </m:sup>
                    </m:sSup>
                  </m:oMath>
                </a14:m>
                <a:r>
                  <a:rPr lang="en-US" dirty="0"/>
                  <a:t> </a:t>
                </a:r>
              </a:p>
            </p:txBody>
          </p:sp>
        </mc:Choice>
        <mc:Fallback>
          <p:sp>
            <p:nvSpPr>
              <p:cNvPr id="9" name="TextBox 8">
                <a:extLst>
                  <a:ext uri="{FF2B5EF4-FFF2-40B4-BE49-F238E27FC236}">
                    <a16:creationId xmlns:a16="http://schemas.microsoft.com/office/drawing/2014/main" id="{CD62DA79-FA6F-AA45-AA79-F70D70FECFD9}"/>
                  </a:ext>
                </a:extLst>
              </p:cNvPr>
              <p:cNvSpPr txBox="1">
                <a:spLocks noRot="1" noChangeAspect="1" noMove="1" noResize="1" noEditPoints="1" noAdjustHandles="1" noChangeArrowheads="1" noChangeShapeType="1" noTextEdit="1"/>
              </p:cNvSpPr>
              <p:nvPr/>
            </p:nvSpPr>
            <p:spPr>
              <a:xfrm>
                <a:off x="4563455" y="4143507"/>
                <a:ext cx="790794" cy="276999"/>
              </a:xfrm>
              <a:prstGeom prst="rect">
                <a:avLst/>
              </a:prstGeom>
              <a:blipFill>
                <a:blip r:embed="rId3"/>
                <a:stretch>
                  <a:fillRect l="-6250"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79CE883-F678-F141-86D7-836736A2E524}"/>
                  </a:ext>
                </a:extLst>
              </p:cNvPr>
              <p:cNvSpPr txBox="1"/>
              <p:nvPr/>
            </p:nvSpPr>
            <p:spPr>
              <a:xfrm>
                <a:off x="4495456" y="3151807"/>
                <a:ext cx="92679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sup>
                    </m:sSup>
                  </m:oMath>
                </a14:m>
                <a:r>
                  <a:rPr lang="en-US" dirty="0"/>
                  <a:t> </a:t>
                </a:r>
              </a:p>
            </p:txBody>
          </p:sp>
        </mc:Choice>
        <mc:Fallback>
          <p:sp>
            <p:nvSpPr>
              <p:cNvPr id="10" name="TextBox 9">
                <a:extLst>
                  <a:ext uri="{FF2B5EF4-FFF2-40B4-BE49-F238E27FC236}">
                    <a16:creationId xmlns:a16="http://schemas.microsoft.com/office/drawing/2014/main" id="{579CE883-F678-F141-86D7-836736A2E524}"/>
                  </a:ext>
                </a:extLst>
              </p:cNvPr>
              <p:cNvSpPr txBox="1">
                <a:spLocks noRot="1" noChangeAspect="1" noMove="1" noResize="1" noEditPoints="1" noAdjustHandles="1" noChangeArrowheads="1" noChangeShapeType="1" noTextEdit="1"/>
              </p:cNvSpPr>
              <p:nvPr/>
            </p:nvSpPr>
            <p:spPr>
              <a:xfrm>
                <a:off x="4495456" y="3151807"/>
                <a:ext cx="926792" cy="281937"/>
              </a:xfrm>
              <a:prstGeom prst="rect">
                <a:avLst/>
              </a:prstGeom>
              <a:blipFill>
                <a:blip r:embed="rId4"/>
                <a:stretch>
                  <a:fillRect l="-8108"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CEC9463-7163-3242-A67A-AE74F0712C06}"/>
                  </a:ext>
                </a:extLst>
              </p:cNvPr>
              <p:cNvSpPr txBox="1"/>
              <p:nvPr/>
            </p:nvSpPr>
            <p:spPr>
              <a:xfrm>
                <a:off x="4490133" y="2160103"/>
                <a:ext cx="932115"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sup>
                    </m:sSup>
                  </m:oMath>
                </a14:m>
                <a:r>
                  <a:rPr lang="en-US" dirty="0"/>
                  <a:t> </a:t>
                </a:r>
              </a:p>
            </p:txBody>
          </p:sp>
        </mc:Choice>
        <mc:Fallback>
          <p:sp>
            <p:nvSpPr>
              <p:cNvPr id="11" name="TextBox 10">
                <a:extLst>
                  <a:ext uri="{FF2B5EF4-FFF2-40B4-BE49-F238E27FC236}">
                    <a16:creationId xmlns:a16="http://schemas.microsoft.com/office/drawing/2014/main" id="{1CEC9463-7163-3242-A67A-AE74F0712C06}"/>
                  </a:ext>
                </a:extLst>
              </p:cNvPr>
              <p:cNvSpPr txBox="1">
                <a:spLocks noRot="1" noChangeAspect="1" noMove="1" noResize="1" noEditPoints="1" noAdjustHandles="1" noChangeArrowheads="1" noChangeShapeType="1" noTextEdit="1"/>
              </p:cNvSpPr>
              <p:nvPr/>
            </p:nvSpPr>
            <p:spPr>
              <a:xfrm>
                <a:off x="4490133" y="2160103"/>
                <a:ext cx="932115" cy="281937"/>
              </a:xfrm>
              <a:prstGeom prst="rect">
                <a:avLst/>
              </a:prstGeom>
              <a:blipFill>
                <a:blip r:embed="rId5"/>
                <a:stretch>
                  <a:fillRect l="-8108"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C2FAA0A-18CD-BB43-81EE-5F9F1C38F99D}"/>
                  </a:ext>
                </a:extLst>
              </p:cNvPr>
              <p:cNvSpPr txBox="1"/>
              <p:nvPr/>
            </p:nvSpPr>
            <p:spPr>
              <a:xfrm>
                <a:off x="4563455" y="1173337"/>
                <a:ext cx="7461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𝑛</m:t>
                        </m:r>
                      </m:sup>
                    </m:sSup>
                  </m:oMath>
                </a14:m>
                <a:r>
                  <a:rPr lang="en-US" dirty="0"/>
                  <a:t> </a:t>
                </a:r>
              </a:p>
            </p:txBody>
          </p:sp>
        </mc:Choice>
        <mc:Fallback>
          <p:sp>
            <p:nvSpPr>
              <p:cNvPr id="12" name="TextBox 11">
                <a:extLst>
                  <a:ext uri="{FF2B5EF4-FFF2-40B4-BE49-F238E27FC236}">
                    <a16:creationId xmlns:a16="http://schemas.microsoft.com/office/drawing/2014/main" id="{5C2FAA0A-18CD-BB43-81EE-5F9F1C38F99D}"/>
                  </a:ext>
                </a:extLst>
              </p:cNvPr>
              <p:cNvSpPr txBox="1">
                <a:spLocks noRot="1" noChangeAspect="1" noMove="1" noResize="1" noEditPoints="1" noAdjustHandles="1" noChangeArrowheads="1" noChangeShapeType="1" noTextEdit="1"/>
              </p:cNvSpPr>
              <p:nvPr/>
            </p:nvSpPr>
            <p:spPr>
              <a:xfrm>
                <a:off x="4563455" y="1173337"/>
                <a:ext cx="746102" cy="276999"/>
              </a:xfrm>
              <a:prstGeom prst="rect">
                <a:avLst/>
              </a:prstGeom>
              <a:blipFill>
                <a:blip r:embed="rId6"/>
                <a:stretch>
                  <a:fillRect l="-10000" b="-260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0DBD1EC-0E0B-1E42-BE57-F4B4416F48C6}"/>
                  </a:ext>
                </a:extLst>
              </p:cNvPr>
              <p:cNvSpPr txBox="1"/>
              <p:nvPr/>
            </p:nvSpPr>
            <p:spPr>
              <a:xfrm>
                <a:off x="6049283" y="3151807"/>
                <a:ext cx="297017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r>
                          <a:rPr lang="en-US" b="0" i="1" smtClean="0">
                            <a:latin typeface="Cambria Math" panose="02040503050406030204" pitchFamily="18" charset="0"/>
                          </a:rPr>
                          <m:t>ⅹ</m:t>
                        </m:r>
                        <m:r>
                          <a:rPr lang="en-US" b="0" i="1" smtClean="0">
                            <a:latin typeface="Cambria Math" panose="02040503050406030204" pitchFamily="18" charset="0"/>
                          </a:rPr>
                          <m:t>𝑚</m:t>
                        </m:r>
                      </m:sup>
                    </m:sSup>
                  </m:oMath>
                </a14:m>
                <a:r>
                  <a:rPr lang="en-US" dirty="0"/>
                  <a:t>  </a:t>
                </a:r>
              </a:p>
            </p:txBody>
          </p:sp>
        </mc:Choice>
        <mc:Fallback>
          <p:sp>
            <p:nvSpPr>
              <p:cNvPr id="13" name="TextBox 12">
                <a:extLst>
                  <a:ext uri="{FF2B5EF4-FFF2-40B4-BE49-F238E27FC236}">
                    <a16:creationId xmlns:a16="http://schemas.microsoft.com/office/drawing/2014/main" id="{40DBD1EC-0E0B-1E42-BE57-F4B4416F48C6}"/>
                  </a:ext>
                </a:extLst>
              </p:cNvPr>
              <p:cNvSpPr txBox="1">
                <a:spLocks noRot="1" noChangeAspect="1" noMove="1" noResize="1" noEditPoints="1" noAdjustHandles="1" noChangeArrowheads="1" noChangeShapeType="1" noTextEdit="1"/>
              </p:cNvSpPr>
              <p:nvPr/>
            </p:nvSpPr>
            <p:spPr>
              <a:xfrm>
                <a:off x="6049283" y="3151807"/>
                <a:ext cx="2970172" cy="281937"/>
              </a:xfrm>
              <a:prstGeom prst="rect">
                <a:avLst/>
              </a:prstGeom>
              <a:blipFill>
                <a:blip r:embed="rId7"/>
                <a:stretch>
                  <a:fillRect l="-2553" b="-39130"/>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89A4495-0774-F042-912F-BC2B0A556914}"/>
              </a:ext>
            </a:extLst>
          </p:cNvPr>
          <p:cNvCxnSpPr/>
          <p:nvPr/>
        </p:nvCxnSpPr>
        <p:spPr>
          <a:xfrm flipH="1" flipV="1">
            <a:off x="1585993" y="3433744"/>
            <a:ext cx="309966" cy="7559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EF1A783-B4B9-654D-A670-EDE094242032}"/>
              </a:ext>
            </a:extLst>
          </p:cNvPr>
          <p:cNvCxnSpPr>
            <a:cxnSpLocks/>
          </p:cNvCxnSpPr>
          <p:nvPr/>
        </p:nvCxnSpPr>
        <p:spPr>
          <a:xfrm flipH="1" flipV="1">
            <a:off x="1623399" y="3413081"/>
            <a:ext cx="645764" cy="7955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F6680CE-A908-3743-B78C-7D0798A0BEA2}"/>
              </a:ext>
            </a:extLst>
          </p:cNvPr>
          <p:cNvCxnSpPr>
            <a:cxnSpLocks/>
          </p:cNvCxnSpPr>
          <p:nvPr/>
        </p:nvCxnSpPr>
        <p:spPr>
          <a:xfrm flipH="1" flipV="1">
            <a:off x="1623399" y="3394130"/>
            <a:ext cx="1021645" cy="8420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8F13CEE-9123-5549-91C3-03BAA0D7B511}"/>
              </a:ext>
            </a:extLst>
          </p:cNvPr>
          <p:cNvCxnSpPr>
            <a:cxnSpLocks/>
          </p:cNvCxnSpPr>
          <p:nvPr/>
        </p:nvCxnSpPr>
        <p:spPr>
          <a:xfrm flipH="1" flipV="1">
            <a:off x="1663485" y="3357966"/>
            <a:ext cx="1353519" cy="8782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30" name="Table 29">
                <a:extLst>
                  <a:ext uri="{FF2B5EF4-FFF2-40B4-BE49-F238E27FC236}">
                    <a16:creationId xmlns:a16="http://schemas.microsoft.com/office/drawing/2014/main" id="{CCBAB2B3-AE3A-6848-A2C9-3C0A29C27B46}"/>
                  </a:ext>
                </a:extLst>
              </p:cNvPr>
              <p:cNvGraphicFramePr>
                <a:graphicFrameLocks noGrp="1"/>
              </p:cNvGraphicFramePr>
              <p:nvPr>
                <p:extLst>
                  <p:ext uri="{D42A27DB-BD31-4B8C-83A1-F6EECF244321}">
                    <p14:modId xmlns:p14="http://schemas.microsoft.com/office/powerpoint/2010/main" val="3373452863"/>
                  </p:ext>
                </p:extLst>
              </p:nvPr>
            </p:nvGraphicFramePr>
            <p:xfrm>
              <a:off x="6476317" y="3736829"/>
              <a:ext cx="891724" cy="988416"/>
            </p:xfrm>
            <a:graphic>
              <a:graphicData uri="http://schemas.openxmlformats.org/drawingml/2006/table">
                <a:tbl>
                  <a:tblPr firstRow="1" bandRow="1">
                    <a:tableStyleId>{5C22544A-7EE6-4342-B048-85BDC9FD1C3A}</a:tableStyleId>
                  </a:tblPr>
                  <a:tblGrid>
                    <a:gridCol w="222931">
                      <a:extLst>
                        <a:ext uri="{9D8B030D-6E8A-4147-A177-3AD203B41FA5}">
                          <a16:colId xmlns:a16="http://schemas.microsoft.com/office/drawing/2014/main" val="1983110846"/>
                        </a:ext>
                      </a:extLst>
                    </a:gridCol>
                    <a:gridCol w="222931">
                      <a:extLst>
                        <a:ext uri="{9D8B030D-6E8A-4147-A177-3AD203B41FA5}">
                          <a16:colId xmlns:a16="http://schemas.microsoft.com/office/drawing/2014/main" val="3953499552"/>
                        </a:ext>
                      </a:extLst>
                    </a:gridCol>
                    <a:gridCol w="222931">
                      <a:extLst>
                        <a:ext uri="{9D8B030D-6E8A-4147-A177-3AD203B41FA5}">
                          <a16:colId xmlns:a16="http://schemas.microsoft.com/office/drawing/2014/main" val="1777687534"/>
                        </a:ext>
                      </a:extLst>
                    </a:gridCol>
                    <a:gridCol w="222931">
                      <a:extLst>
                        <a:ext uri="{9D8B030D-6E8A-4147-A177-3AD203B41FA5}">
                          <a16:colId xmlns:a16="http://schemas.microsoft.com/office/drawing/2014/main" val="405386925"/>
                        </a:ext>
                      </a:extLst>
                    </a:gridCol>
                  </a:tblGrid>
                  <a:tr h="159454">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𝟏𝟏</m:t>
                                    </m:r>
                                  </m:sub>
                                </m:sSub>
                              </m:oMath>
                            </m:oMathPara>
                          </a14:m>
                          <a:endParaRPr lang="en-US" sz="800" dirty="0">
                            <a:solidFill>
                              <a:sysClr val="windowText" lastClr="000000"/>
                            </a:solidFill>
                          </a:endParaRPr>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𝟐𝟏</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𝟑𝟏</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𝟒𝟏</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430702"/>
                      </a:ext>
                    </a:extLst>
                  </a:tr>
                  <a:tr h="159454">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682968"/>
                      </a:ext>
                    </a:extLst>
                  </a:tr>
                  <a:tr h="1594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005614"/>
                      </a:ext>
                    </a:extLst>
                  </a:tr>
                  <a:tr h="1594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966417"/>
                      </a:ext>
                    </a:extLst>
                  </a:tr>
                  <a:tr h="159454">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791499"/>
                      </a:ext>
                    </a:extLst>
                  </a:tr>
                  <a:tr h="159454">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56112"/>
                      </a:ext>
                    </a:extLst>
                  </a:tr>
                </a:tbl>
              </a:graphicData>
            </a:graphic>
          </p:graphicFrame>
        </mc:Choice>
        <mc:Fallback>
          <p:graphicFrame>
            <p:nvGraphicFramePr>
              <p:cNvPr id="30" name="Table 29">
                <a:extLst>
                  <a:ext uri="{FF2B5EF4-FFF2-40B4-BE49-F238E27FC236}">
                    <a16:creationId xmlns:a16="http://schemas.microsoft.com/office/drawing/2014/main" id="{CCBAB2B3-AE3A-6848-A2C9-3C0A29C27B46}"/>
                  </a:ext>
                </a:extLst>
              </p:cNvPr>
              <p:cNvGraphicFramePr>
                <a:graphicFrameLocks noGrp="1"/>
              </p:cNvGraphicFramePr>
              <p:nvPr>
                <p:extLst>
                  <p:ext uri="{D42A27DB-BD31-4B8C-83A1-F6EECF244321}">
                    <p14:modId xmlns:p14="http://schemas.microsoft.com/office/powerpoint/2010/main" val="3373452863"/>
                  </p:ext>
                </p:extLst>
              </p:nvPr>
            </p:nvGraphicFramePr>
            <p:xfrm>
              <a:off x="6476317" y="3736829"/>
              <a:ext cx="891724" cy="988416"/>
            </p:xfrm>
            <a:graphic>
              <a:graphicData uri="http://schemas.openxmlformats.org/drawingml/2006/table">
                <a:tbl>
                  <a:tblPr firstRow="1" bandRow="1">
                    <a:tableStyleId>{5C22544A-7EE6-4342-B048-85BDC9FD1C3A}</a:tableStyleId>
                  </a:tblPr>
                  <a:tblGrid>
                    <a:gridCol w="222931">
                      <a:extLst>
                        <a:ext uri="{9D8B030D-6E8A-4147-A177-3AD203B41FA5}">
                          <a16:colId xmlns:a16="http://schemas.microsoft.com/office/drawing/2014/main" val="1983110846"/>
                        </a:ext>
                      </a:extLst>
                    </a:gridCol>
                    <a:gridCol w="222931">
                      <a:extLst>
                        <a:ext uri="{9D8B030D-6E8A-4147-A177-3AD203B41FA5}">
                          <a16:colId xmlns:a16="http://schemas.microsoft.com/office/drawing/2014/main" val="3953499552"/>
                        </a:ext>
                      </a:extLst>
                    </a:gridCol>
                    <a:gridCol w="222931">
                      <a:extLst>
                        <a:ext uri="{9D8B030D-6E8A-4147-A177-3AD203B41FA5}">
                          <a16:colId xmlns:a16="http://schemas.microsoft.com/office/drawing/2014/main" val="1777687534"/>
                        </a:ext>
                      </a:extLst>
                    </a:gridCol>
                    <a:gridCol w="222931">
                      <a:extLst>
                        <a:ext uri="{9D8B030D-6E8A-4147-A177-3AD203B41FA5}">
                          <a16:colId xmlns:a16="http://schemas.microsoft.com/office/drawing/2014/main" val="405386925"/>
                        </a:ext>
                      </a:extLst>
                    </a:gridCol>
                  </a:tblGrid>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7692" r="-300000" b="-507692"/>
                          </a:stretch>
                        </a:blipFill>
                      </a:tcPr>
                    </a:tc>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00000" t="-7692" r="-200000" b="-507692"/>
                          </a:stretch>
                        </a:blipFill>
                      </a:tcPr>
                    </a:tc>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00000" t="-7692" r="-100000" b="-507692"/>
                          </a:stretch>
                        </a:blipFill>
                      </a:tcPr>
                    </a:tc>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300000" t="-7692" b="-507692"/>
                          </a:stretch>
                        </a:blipFill>
                      </a:tcPr>
                    </a:tc>
                    <a:extLst>
                      <a:ext uri="{0D108BD9-81ED-4DB2-BD59-A6C34878D82A}">
                        <a16:rowId xmlns:a16="http://schemas.microsoft.com/office/drawing/2014/main" val="2314430702"/>
                      </a:ext>
                    </a:extLst>
                  </a:tr>
                  <a:tr h="164736">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682968"/>
                      </a:ext>
                    </a:extLst>
                  </a:tr>
                  <a:tr h="1647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005614"/>
                      </a:ext>
                    </a:extLst>
                  </a:tr>
                  <a:tr h="1647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966417"/>
                      </a:ext>
                    </a:extLst>
                  </a:tr>
                  <a:tr h="164736">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791499"/>
                      </a:ext>
                    </a:extLst>
                  </a:tr>
                  <a:tr h="164736">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56112"/>
                      </a:ext>
                    </a:extLst>
                  </a:tr>
                </a:tbl>
              </a:graphicData>
            </a:graphic>
          </p:graphicFrame>
        </mc:Fallback>
      </mc:AlternateContent>
    </p:spTree>
    <p:extLst>
      <p:ext uri="{BB962C8B-B14F-4D97-AF65-F5344CB8AC3E}">
        <p14:creationId xmlns:p14="http://schemas.microsoft.com/office/powerpoint/2010/main" val="245261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5</a:t>
            </a:fld>
            <a:endParaRPr lang="en-US" dirty="0"/>
          </a:p>
        </p:txBody>
      </p:sp>
      <p:sp>
        <p:nvSpPr>
          <p:cNvPr id="2" name="Title 1"/>
          <p:cNvSpPr>
            <a:spLocks noGrp="1"/>
          </p:cNvSpPr>
          <p:nvPr>
            <p:ph type="title"/>
          </p:nvPr>
        </p:nvSpPr>
        <p:spPr/>
        <p:txBody>
          <a:bodyPr/>
          <a:lstStyle/>
          <a:p>
            <a:r>
              <a:rPr lang="en-US" dirty="0"/>
              <a:t>History: Neural Computation </a:t>
            </a:r>
          </a:p>
        </p:txBody>
      </p:sp>
      <p:sp>
        <p:nvSpPr>
          <p:cNvPr id="3" name="Content Placeholder 2"/>
          <p:cNvSpPr>
            <a:spLocks noGrp="1"/>
          </p:cNvSpPr>
          <p:nvPr>
            <p:ph idx="1"/>
          </p:nvPr>
        </p:nvSpPr>
        <p:spPr/>
        <p:txBody>
          <a:bodyPr>
            <a:normAutofit/>
          </a:bodyPr>
          <a:lstStyle/>
          <a:p>
            <a:r>
              <a:rPr lang="en-US" dirty="0">
                <a:solidFill>
                  <a:srgbClr val="0000FF"/>
                </a:solidFill>
              </a:rPr>
              <a:t>McCulloch and Pitts (1943)</a:t>
            </a:r>
            <a:r>
              <a:rPr lang="en-US" dirty="0"/>
              <a:t> showed how linear threshold units can be used to compute logical functions </a:t>
            </a:r>
          </a:p>
        </p:txBody>
      </p:sp>
      <p:pic>
        <p:nvPicPr>
          <p:cNvPr id="7" name="Picture 6">
            <a:extLst>
              <a:ext uri="{FF2B5EF4-FFF2-40B4-BE49-F238E27FC236}">
                <a16:creationId xmlns:a16="http://schemas.microsoft.com/office/drawing/2014/main" id="{636C439D-A4C4-5D44-A65E-14F377631555}"/>
              </a:ext>
            </a:extLst>
          </p:cNvPr>
          <p:cNvPicPr>
            <a:picLocks noChangeAspect="1"/>
          </p:cNvPicPr>
          <p:nvPr/>
        </p:nvPicPr>
        <p:blipFill>
          <a:blip r:embed="rId2"/>
          <a:stretch>
            <a:fillRect/>
          </a:stretch>
        </p:blipFill>
        <p:spPr>
          <a:xfrm>
            <a:off x="2713113" y="1768110"/>
            <a:ext cx="5056968" cy="3204733"/>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6C591E3-12A0-2849-9364-568C56A30BAE}"/>
                  </a:ext>
                </a:extLst>
              </p:cNvPr>
              <p:cNvSpPr/>
              <p:nvPr/>
            </p:nvSpPr>
            <p:spPr>
              <a:xfrm>
                <a:off x="0" y="2946718"/>
                <a:ext cx="2713113"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𝑦</m:t>
                      </m:r>
                      <m:r>
                        <a:rPr lang="en-US" b="0" i="1" dirty="0" smtClean="0">
                          <a:latin typeface="Cambria Math" panose="02040503050406030204" pitchFamily="18" charset="0"/>
                        </a:rPr>
                        <m:t>=</m:t>
                      </m:r>
                      <m:r>
                        <a:rPr lang="en-US" b="0" i="1" dirty="0" smtClean="0">
                          <a:latin typeface="Cambria Math" panose="02040503050406030204" pitchFamily="18" charset="0"/>
                        </a:rPr>
                        <m:t>𝑠𝑖𝑔𝑛</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m:rPr>
                              <m:sty m:val="p"/>
                            </m:rPr>
                            <a:rPr lang="en-US" b="0" i="1" dirty="0" smtClean="0">
                              <a:latin typeface="Cambria Math" panose="02040503050406030204" pitchFamily="18" charset="0"/>
                            </a:rPr>
                            <m:t>w</m:t>
                          </m:r>
                        </m:e>
                        <m:sub>
                          <m:r>
                            <a:rPr lang="en-US" b="0" i="1" dirty="0" smtClean="0">
                              <a:latin typeface="Cambria Math" panose="02040503050406030204" pitchFamily="18" charset="0"/>
                            </a:rPr>
                            <m:t>𝑖</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 − </m:t>
                      </m:r>
                      <m:r>
                        <a:rPr lang="en-US" b="0" i="1" dirty="0" smtClean="0">
                          <a:latin typeface="Cambria Math" panose="02040503050406030204" pitchFamily="18" charset="0"/>
                        </a:rPr>
                        <m:t>𝑇</m:t>
                      </m:r>
                      <m:r>
                        <a:rPr lang="en-US" b="0" i="1" dirty="0" smtClean="0">
                          <a:latin typeface="Cambria Math" panose="02040503050406030204" pitchFamily="18" charset="0"/>
                        </a:rPr>
                        <m:t>)</m:t>
                      </m:r>
                    </m:oMath>
                  </m:oMathPara>
                </a14:m>
                <a:endParaRPr lang="en-US" dirty="0"/>
              </a:p>
            </p:txBody>
          </p:sp>
        </mc:Choice>
        <mc:Fallback xmlns="">
          <p:sp>
            <p:nvSpPr>
              <p:cNvPr id="9" name="Rectangle 8">
                <a:extLst>
                  <a:ext uri="{FF2B5EF4-FFF2-40B4-BE49-F238E27FC236}">
                    <a16:creationId xmlns:a16="http://schemas.microsoft.com/office/drawing/2014/main" id="{26C591E3-12A0-2849-9364-568C56A30BAE}"/>
                  </a:ext>
                </a:extLst>
              </p:cNvPr>
              <p:cNvSpPr>
                <a:spLocks noRot="1" noChangeAspect="1" noMove="1" noResize="1" noEditPoints="1" noAdjustHandles="1" noChangeArrowheads="1" noChangeShapeType="1" noTextEdit="1"/>
              </p:cNvSpPr>
              <p:nvPr/>
            </p:nvSpPr>
            <p:spPr>
              <a:xfrm>
                <a:off x="0" y="2946718"/>
                <a:ext cx="2713113" cy="369332"/>
              </a:xfrm>
              <a:prstGeom prst="rect">
                <a:avLst/>
              </a:prstGeom>
              <a:blipFill>
                <a:blip r:embed="rId3"/>
                <a:stretch>
                  <a:fillRect b="-13333"/>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3CF7019A-371B-C340-A497-954630156734}"/>
              </a:ext>
            </a:extLst>
          </p:cNvPr>
          <p:cNvSpPr/>
          <p:nvPr/>
        </p:nvSpPr>
        <p:spPr>
          <a:xfrm>
            <a:off x="6125497" y="3205316"/>
            <a:ext cx="1818968" cy="17675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397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D22B65-D8C6-6845-938D-AE38B5E33A73}"/>
              </a:ext>
            </a:extLst>
          </p:cNvPr>
          <p:cNvSpPr>
            <a:spLocks noGrp="1"/>
          </p:cNvSpPr>
          <p:nvPr>
            <p:ph type="sldNum" sz="quarter" idx="12"/>
          </p:nvPr>
        </p:nvSpPr>
        <p:spPr/>
        <p:txBody>
          <a:bodyPr/>
          <a:lstStyle/>
          <a:p>
            <a:fld id="{8A758EFE-665F-4341-B5B8-2DAEADA52F6C}" type="slidenum">
              <a:rPr lang="en-US" smtClean="0"/>
              <a:pPr/>
              <a:t>50</a:t>
            </a:fld>
            <a:endParaRPr lang="en-US" dirty="0"/>
          </a:p>
        </p:txBody>
      </p:sp>
      <p:sp>
        <p:nvSpPr>
          <p:cNvPr id="3" name="Title 2">
            <a:extLst>
              <a:ext uri="{FF2B5EF4-FFF2-40B4-BE49-F238E27FC236}">
                <a16:creationId xmlns:a16="http://schemas.microsoft.com/office/drawing/2014/main" id="{85A845C8-16A2-AB47-82E1-FFFF4281EDA3}"/>
              </a:ext>
            </a:extLst>
          </p:cNvPr>
          <p:cNvSpPr>
            <a:spLocks noGrp="1"/>
          </p:cNvSpPr>
          <p:nvPr>
            <p:ph type="title"/>
          </p:nvPr>
        </p:nvSpPr>
        <p:spPr>
          <a:xfrm>
            <a:off x="310152" y="15485"/>
            <a:ext cx="8229600" cy="655958"/>
          </a:xfrm>
        </p:spPr>
        <p:txBody>
          <a:bodyPr>
            <a:noAutofit/>
          </a:bodyPr>
          <a:lstStyle/>
          <a:p>
            <a:r>
              <a:rPr lang="en-US" sz="2400" dirty="0"/>
              <a:t>Feed-forward (FF) Network / Multi-layer Perceptron (MLP)</a:t>
            </a:r>
          </a:p>
        </p:txBody>
      </p:sp>
      <p:pic>
        <p:nvPicPr>
          <p:cNvPr id="6" name="Content Placeholder 5">
            <a:extLst>
              <a:ext uri="{FF2B5EF4-FFF2-40B4-BE49-F238E27FC236}">
                <a16:creationId xmlns:a16="http://schemas.microsoft.com/office/drawing/2014/main" id="{10691A9A-1DD2-124A-BB7E-2AB70142E5CA}"/>
              </a:ext>
            </a:extLst>
          </p:cNvPr>
          <p:cNvPicPr>
            <a:picLocks noGrp="1" noChangeAspect="1"/>
          </p:cNvPicPr>
          <p:nvPr>
            <p:ph idx="1"/>
          </p:nvPr>
        </p:nvPicPr>
        <p:blipFill>
          <a:blip r:embed="rId2"/>
          <a:stretch>
            <a:fillRect/>
          </a:stretch>
        </p:blipFill>
        <p:spPr>
          <a:xfrm>
            <a:off x="9643033" y="-1558787"/>
            <a:ext cx="3215159" cy="3589338"/>
          </a:xfrm>
        </p:spPr>
      </p:pic>
      <p:pic>
        <p:nvPicPr>
          <p:cNvPr id="8" name="Picture 7">
            <a:extLst>
              <a:ext uri="{FF2B5EF4-FFF2-40B4-BE49-F238E27FC236}">
                <a16:creationId xmlns:a16="http://schemas.microsoft.com/office/drawing/2014/main" id="{8252029E-6815-4344-AEA7-F98744BC7D5A}"/>
              </a:ext>
            </a:extLst>
          </p:cNvPr>
          <p:cNvPicPr>
            <a:picLocks noChangeAspect="1"/>
          </p:cNvPicPr>
          <p:nvPr/>
        </p:nvPicPr>
        <p:blipFill>
          <a:blip r:embed="rId2"/>
          <a:stretch>
            <a:fillRect/>
          </a:stretch>
        </p:blipFill>
        <p:spPr>
          <a:xfrm>
            <a:off x="492557" y="1053823"/>
            <a:ext cx="3246134" cy="362391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D62DA79-FA6F-AA45-AA79-F70D70FECFD9}"/>
                  </a:ext>
                </a:extLst>
              </p:cNvPr>
              <p:cNvSpPr txBox="1"/>
              <p:nvPr/>
            </p:nvSpPr>
            <p:spPr>
              <a:xfrm>
                <a:off x="4563455" y="4143507"/>
                <a:ext cx="790794"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m:t>
                        </m:r>
                      </m:sup>
                    </m:sSup>
                  </m:oMath>
                </a14:m>
                <a:r>
                  <a:rPr lang="en-US" dirty="0"/>
                  <a:t> </a:t>
                </a:r>
              </a:p>
            </p:txBody>
          </p:sp>
        </mc:Choice>
        <mc:Fallback>
          <p:sp>
            <p:nvSpPr>
              <p:cNvPr id="9" name="TextBox 8">
                <a:extLst>
                  <a:ext uri="{FF2B5EF4-FFF2-40B4-BE49-F238E27FC236}">
                    <a16:creationId xmlns:a16="http://schemas.microsoft.com/office/drawing/2014/main" id="{CD62DA79-FA6F-AA45-AA79-F70D70FECFD9}"/>
                  </a:ext>
                </a:extLst>
              </p:cNvPr>
              <p:cNvSpPr txBox="1">
                <a:spLocks noRot="1" noChangeAspect="1" noMove="1" noResize="1" noEditPoints="1" noAdjustHandles="1" noChangeArrowheads="1" noChangeShapeType="1" noTextEdit="1"/>
              </p:cNvSpPr>
              <p:nvPr/>
            </p:nvSpPr>
            <p:spPr>
              <a:xfrm>
                <a:off x="4563455" y="4143507"/>
                <a:ext cx="790794" cy="276999"/>
              </a:xfrm>
              <a:prstGeom prst="rect">
                <a:avLst/>
              </a:prstGeom>
              <a:blipFill>
                <a:blip r:embed="rId3"/>
                <a:stretch>
                  <a:fillRect l="-6250"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79CE883-F678-F141-86D7-836736A2E524}"/>
                  </a:ext>
                </a:extLst>
              </p:cNvPr>
              <p:cNvSpPr txBox="1"/>
              <p:nvPr/>
            </p:nvSpPr>
            <p:spPr>
              <a:xfrm>
                <a:off x="4495456" y="3151807"/>
                <a:ext cx="92679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sup>
                    </m:sSup>
                  </m:oMath>
                </a14:m>
                <a:r>
                  <a:rPr lang="en-US" dirty="0"/>
                  <a:t> </a:t>
                </a:r>
              </a:p>
            </p:txBody>
          </p:sp>
        </mc:Choice>
        <mc:Fallback>
          <p:sp>
            <p:nvSpPr>
              <p:cNvPr id="10" name="TextBox 9">
                <a:extLst>
                  <a:ext uri="{FF2B5EF4-FFF2-40B4-BE49-F238E27FC236}">
                    <a16:creationId xmlns:a16="http://schemas.microsoft.com/office/drawing/2014/main" id="{579CE883-F678-F141-86D7-836736A2E524}"/>
                  </a:ext>
                </a:extLst>
              </p:cNvPr>
              <p:cNvSpPr txBox="1">
                <a:spLocks noRot="1" noChangeAspect="1" noMove="1" noResize="1" noEditPoints="1" noAdjustHandles="1" noChangeArrowheads="1" noChangeShapeType="1" noTextEdit="1"/>
              </p:cNvSpPr>
              <p:nvPr/>
            </p:nvSpPr>
            <p:spPr>
              <a:xfrm>
                <a:off x="4495456" y="3151807"/>
                <a:ext cx="926792" cy="281937"/>
              </a:xfrm>
              <a:prstGeom prst="rect">
                <a:avLst/>
              </a:prstGeom>
              <a:blipFill>
                <a:blip r:embed="rId4"/>
                <a:stretch>
                  <a:fillRect l="-8108"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CEC9463-7163-3242-A67A-AE74F0712C06}"/>
                  </a:ext>
                </a:extLst>
              </p:cNvPr>
              <p:cNvSpPr txBox="1"/>
              <p:nvPr/>
            </p:nvSpPr>
            <p:spPr>
              <a:xfrm>
                <a:off x="4490133" y="2160103"/>
                <a:ext cx="932115"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sup>
                    </m:sSup>
                  </m:oMath>
                </a14:m>
                <a:r>
                  <a:rPr lang="en-US" dirty="0"/>
                  <a:t> </a:t>
                </a:r>
              </a:p>
            </p:txBody>
          </p:sp>
        </mc:Choice>
        <mc:Fallback>
          <p:sp>
            <p:nvSpPr>
              <p:cNvPr id="11" name="TextBox 10">
                <a:extLst>
                  <a:ext uri="{FF2B5EF4-FFF2-40B4-BE49-F238E27FC236}">
                    <a16:creationId xmlns:a16="http://schemas.microsoft.com/office/drawing/2014/main" id="{1CEC9463-7163-3242-A67A-AE74F0712C06}"/>
                  </a:ext>
                </a:extLst>
              </p:cNvPr>
              <p:cNvSpPr txBox="1">
                <a:spLocks noRot="1" noChangeAspect="1" noMove="1" noResize="1" noEditPoints="1" noAdjustHandles="1" noChangeArrowheads="1" noChangeShapeType="1" noTextEdit="1"/>
              </p:cNvSpPr>
              <p:nvPr/>
            </p:nvSpPr>
            <p:spPr>
              <a:xfrm>
                <a:off x="4490133" y="2160103"/>
                <a:ext cx="932115" cy="281937"/>
              </a:xfrm>
              <a:prstGeom prst="rect">
                <a:avLst/>
              </a:prstGeom>
              <a:blipFill>
                <a:blip r:embed="rId5"/>
                <a:stretch>
                  <a:fillRect l="-8108"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C2FAA0A-18CD-BB43-81EE-5F9F1C38F99D}"/>
                  </a:ext>
                </a:extLst>
              </p:cNvPr>
              <p:cNvSpPr txBox="1"/>
              <p:nvPr/>
            </p:nvSpPr>
            <p:spPr>
              <a:xfrm>
                <a:off x="4563455" y="1173337"/>
                <a:ext cx="7461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𝑛</m:t>
                        </m:r>
                      </m:sup>
                    </m:sSup>
                  </m:oMath>
                </a14:m>
                <a:r>
                  <a:rPr lang="en-US" dirty="0"/>
                  <a:t> </a:t>
                </a:r>
              </a:p>
            </p:txBody>
          </p:sp>
        </mc:Choice>
        <mc:Fallback>
          <p:sp>
            <p:nvSpPr>
              <p:cNvPr id="12" name="TextBox 11">
                <a:extLst>
                  <a:ext uri="{FF2B5EF4-FFF2-40B4-BE49-F238E27FC236}">
                    <a16:creationId xmlns:a16="http://schemas.microsoft.com/office/drawing/2014/main" id="{5C2FAA0A-18CD-BB43-81EE-5F9F1C38F99D}"/>
                  </a:ext>
                </a:extLst>
              </p:cNvPr>
              <p:cNvSpPr txBox="1">
                <a:spLocks noRot="1" noChangeAspect="1" noMove="1" noResize="1" noEditPoints="1" noAdjustHandles="1" noChangeArrowheads="1" noChangeShapeType="1" noTextEdit="1"/>
              </p:cNvSpPr>
              <p:nvPr/>
            </p:nvSpPr>
            <p:spPr>
              <a:xfrm>
                <a:off x="4563455" y="1173337"/>
                <a:ext cx="746102" cy="276999"/>
              </a:xfrm>
              <a:prstGeom prst="rect">
                <a:avLst/>
              </a:prstGeom>
              <a:blipFill>
                <a:blip r:embed="rId6"/>
                <a:stretch>
                  <a:fillRect l="-10000" b="-260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0DBD1EC-0E0B-1E42-BE57-F4B4416F48C6}"/>
                  </a:ext>
                </a:extLst>
              </p:cNvPr>
              <p:cNvSpPr txBox="1"/>
              <p:nvPr/>
            </p:nvSpPr>
            <p:spPr>
              <a:xfrm>
                <a:off x="6049283" y="3151807"/>
                <a:ext cx="297017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r>
                          <a:rPr lang="en-US" b="0" i="1" smtClean="0">
                            <a:latin typeface="Cambria Math" panose="02040503050406030204" pitchFamily="18" charset="0"/>
                          </a:rPr>
                          <m:t>ⅹ</m:t>
                        </m:r>
                        <m:r>
                          <a:rPr lang="en-US" b="0" i="1" smtClean="0">
                            <a:latin typeface="Cambria Math" panose="02040503050406030204" pitchFamily="18" charset="0"/>
                          </a:rPr>
                          <m:t>𝑚</m:t>
                        </m:r>
                      </m:sup>
                    </m:sSup>
                  </m:oMath>
                </a14:m>
                <a:r>
                  <a:rPr lang="en-US" dirty="0"/>
                  <a:t>  </a:t>
                </a:r>
              </a:p>
            </p:txBody>
          </p:sp>
        </mc:Choice>
        <mc:Fallback>
          <p:sp>
            <p:nvSpPr>
              <p:cNvPr id="13" name="TextBox 12">
                <a:extLst>
                  <a:ext uri="{FF2B5EF4-FFF2-40B4-BE49-F238E27FC236}">
                    <a16:creationId xmlns:a16="http://schemas.microsoft.com/office/drawing/2014/main" id="{40DBD1EC-0E0B-1E42-BE57-F4B4416F48C6}"/>
                  </a:ext>
                </a:extLst>
              </p:cNvPr>
              <p:cNvSpPr txBox="1">
                <a:spLocks noRot="1" noChangeAspect="1" noMove="1" noResize="1" noEditPoints="1" noAdjustHandles="1" noChangeArrowheads="1" noChangeShapeType="1" noTextEdit="1"/>
              </p:cNvSpPr>
              <p:nvPr/>
            </p:nvSpPr>
            <p:spPr>
              <a:xfrm>
                <a:off x="6049283" y="3151807"/>
                <a:ext cx="2970172" cy="281937"/>
              </a:xfrm>
              <a:prstGeom prst="rect">
                <a:avLst/>
              </a:prstGeom>
              <a:blipFill>
                <a:blip r:embed="rId7"/>
                <a:stretch>
                  <a:fillRect l="-2553" b="-39130"/>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89A4495-0774-F042-912F-BC2B0A556914}"/>
              </a:ext>
            </a:extLst>
          </p:cNvPr>
          <p:cNvCxnSpPr/>
          <p:nvPr/>
        </p:nvCxnSpPr>
        <p:spPr>
          <a:xfrm flipH="1" flipV="1">
            <a:off x="1585993" y="3433744"/>
            <a:ext cx="309966" cy="7559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EF1A783-B4B9-654D-A670-EDE094242032}"/>
              </a:ext>
            </a:extLst>
          </p:cNvPr>
          <p:cNvCxnSpPr>
            <a:cxnSpLocks/>
          </p:cNvCxnSpPr>
          <p:nvPr/>
        </p:nvCxnSpPr>
        <p:spPr>
          <a:xfrm flipV="1">
            <a:off x="1950309" y="3433744"/>
            <a:ext cx="0" cy="7559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9F6680CE-A908-3743-B78C-7D0798A0BEA2}"/>
              </a:ext>
            </a:extLst>
          </p:cNvPr>
          <p:cNvCxnSpPr>
            <a:cxnSpLocks/>
          </p:cNvCxnSpPr>
          <p:nvPr/>
        </p:nvCxnSpPr>
        <p:spPr>
          <a:xfrm flipV="1">
            <a:off x="1999494" y="3433744"/>
            <a:ext cx="272346" cy="75596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98F13CEE-9123-5549-91C3-03BAA0D7B511}"/>
              </a:ext>
            </a:extLst>
          </p:cNvPr>
          <p:cNvCxnSpPr>
            <a:cxnSpLocks/>
          </p:cNvCxnSpPr>
          <p:nvPr/>
        </p:nvCxnSpPr>
        <p:spPr>
          <a:xfrm flipV="1">
            <a:off x="2017252" y="3394130"/>
            <a:ext cx="627792" cy="79557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2740343-CFDB-BC4F-AE03-48496FFF20A0}"/>
              </a:ext>
            </a:extLst>
          </p:cNvPr>
          <p:cNvCxnSpPr>
            <a:cxnSpLocks/>
          </p:cNvCxnSpPr>
          <p:nvPr/>
        </p:nvCxnSpPr>
        <p:spPr>
          <a:xfrm flipV="1">
            <a:off x="2027017" y="3394130"/>
            <a:ext cx="1005485" cy="8369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6FF6DA3-BFE5-9C46-A541-0EAB78013E74}"/>
              </a:ext>
            </a:extLst>
          </p:cNvPr>
          <p:cNvCxnSpPr>
            <a:cxnSpLocks/>
          </p:cNvCxnSpPr>
          <p:nvPr/>
        </p:nvCxnSpPr>
        <p:spPr>
          <a:xfrm flipV="1">
            <a:off x="2026943" y="3357968"/>
            <a:ext cx="1393711" cy="87823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30" name="Table 29">
                <a:extLst>
                  <a:ext uri="{FF2B5EF4-FFF2-40B4-BE49-F238E27FC236}">
                    <a16:creationId xmlns:a16="http://schemas.microsoft.com/office/drawing/2014/main" id="{CCBAB2B3-AE3A-6848-A2C9-3C0A29C27B46}"/>
                  </a:ext>
                </a:extLst>
              </p:cNvPr>
              <p:cNvGraphicFramePr>
                <a:graphicFrameLocks noGrp="1"/>
              </p:cNvGraphicFramePr>
              <p:nvPr>
                <p:extLst>
                  <p:ext uri="{D42A27DB-BD31-4B8C-83A1-F6EECF244321}">
                    <p14:modId xmlns:p14="http://schemas.microsoft.com/office/powerpoint/2010/main" val="895480404"/>
                  </p:ext>
                </p:extLst>
              </p:nvPr>
            </p:nvGraphicFramePr>
            <p:xfrm>
              <a:off x="6476317" y="3736829"/>
              <a:ext cx="891724" cy="988416"/>
            </p:xfrm>
            <a:graphic>
              <a:graphicData uri="http://schemas.openxmlformats.org/drawingml/2006/table">
                <a:tbl>
                  <a:tblPr firstRow="1" bandRow="1">
                    <a:tableStyleId>{5C22544A-7EE6-4342-B048-85BDC9FD1C3A}</a:tableStyleId>
                  </a:tblPr>
                  <a:tblGrid>
                    <a:gridCol w="222931">
                      <a:extLst>
                        <a:ext uri="{9D8B030D-6E8A-4147-A177-3AD203B41FA5}">
                          <a16:colId xmlns:a16="http://schemas.microsoft.com/office/drawing/2014/main" val="1983110846"/>
                        </a:ext>
                      </a:extLst>
                    </a:gridCol>
                    <a:gridCol w="222931">
                      <a:extLst>
                        <a:ext uri="{9D8B030D-6E8A-4147-A177-3AD203B41FA5}">
                          <a16:colId xmlns:a16="http://schemas.microsoft.com/office/drawing/2014/main" val="3953499552"/>
                        </a:ext>
                      </a:extLst>
                    </a:gridCol>
                    <a:gridCol w="222931">
                      <a:extLst>
                        <a:ext uri="{9D8B030D-6E8A-4147-A177-3AD203B41FA5}">
                          <a16:colId xmlns:a16="http://schemas.microsoft.com/office/drawing/2014/main" val="1777687534"/>
                        </a:ext>
                      </a:extLst>
                    </a:gridCol>
                    <a:gridCol w="222931">
                      <a:extLst>
                        <a:ext uri="{9D8B030D-6E8A-4147-A177-3AD203B41FA5}">
                          <a16:colId xmlns:a16="http://schemas.microsoft.com/office/drawing/2014/main" val="405386925"/>
                        </a:ext>
                      </a:extLst>
                    </a:gridCol>
                  </a:tblGrid>
                  <a:tr h="159454">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𝟏𝟏</m:t>
                                    </m:r>
                                  </m:sub>
                                </m:sSub>
                              </m:oMath>
                            </m:oMathPara>
                          </a14:m>
                          <a:endParaRPr lang="en-US" sz="800" dirty="0">
                            <a:solidFill>
                              <a:sysClr val="windowText" lastClr="000000"/>
                            </a:solidFill>
                          </a:endParaRPr>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430702"/>
                      </a:ext>
                    </a:extLst>
                  </a:tr>
                  <a:tr h="159454">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𝟏𝟐</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682968"/>
                      </a:ext>
                    </a:extLst>
                  </a:tr>
                  <a:tr h="1594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m:t>
                                    </m:r>
                                    <m:r>
                                      <a:rPr lang="en-US" sz="800" b="1" i="1" smtClean="0">
                                        <a:solidFill>
                                          <a:sysClr val="windowText" lastClr="000000"/>
                                        </a:solidFill>
                                        <a:latin typeface="Cambria Math" panose="02040503050406030204" pitchFamily="18" charset="0"/>
                                      </a:rPr>
                                      <m:t>𝟑</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005614"/>
                      </a:ext>
                    </a:extLst>
                  </a:tr>
                  <a:tr h="15945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m:t>
                                    </m:r>
                                    <m:r>
                                      <a:rPr lang="en-US" sz="800" b="1" i="1" smtClean="0">
                                        <a:solidFill>
                                          <a:sysClr val="windowText" lastClr="000000"/>
                                        </a:solidFill>
                                        <a:latin typeface="Cambria Math" panose="02040503050406030204" pitchFamily="18" charset="0"/>
                                      </a:rPr>
                                      <m:t>𝟒</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966417"/>
                      </a:ext>
                    </a:extLst>
                  </a:tr>
                  <a:tr h="159454">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m:t>
                                    </m:r>
                                    <m:r>
                                      <a:rPr lang="en-US" sz="800" b="1" i="1" smtClean="0">
                                        <a:solidFill>
                                          <a:sysClr val="windowText" lastClr="000000"/>
                                        </a:solidFill>
                                        <a:latin typeface="Cambria Math" panose="02040503050406030204" pitchFamily="18" charset="0"/>
                                      </a:rPr>
                                      <m:t>𝟓</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791499"/>
                      </a:ext>
                    </a:extLst>
                  </a:tr>
                  <a:tr h="159454">
                    <a:tc>
                      <a:txBody>
                        <a:bodyPr/>
                        <a:lstStyle/>
                        <a:p>
                          <a14:m>
                            <m:oMathPara xmlns:m="http://schemas.openxmlformats.org/officeDocument/2006/math">
                              <m:oMathParaPr>
                                <m:jc m:val="centerGroup"/>
                              </m:oMathParaPr>
                              <m:oMath xmlns:m="http://schemas.openxmlformats.org/officeDocument/2006/math">
                                <m:sSub>
                                  <m:sSubPr>
                                    <m:ctrlPr>
                                      <a:rPr lang="en-US" sz="800" b="1" i="1" smtClean="0">
                                        <a:solidFill>
                                          <a:sysClr val="windowText" lastClr="000000"/>
                                        </a:solidFill>
                                        <a:latin typeface="Cambria Math" panose="02040503050406030204" pitchFamily="18" charset="0"/>
                                      </a:rPr>
                                    </m:ctrlPr>
                                  </m:sSubPr>
                                  <m:e>
                                    <m:r>
                                      <a:rPr lang="en-US" sz="800" b="1" i="1" smtClean="0">
                                        <a:solidFill>
                                          <a:sysClr val="windowText" lastClr="000000"/>
                                        </a:solidFill>
                                        <a:latin typeface="Cambria Math" panose="02040503050406030204" pitchFamily="18" charset="0"/>
                                      </a:rPr>
                                      <m:t>𝒘</m:t>
                                    </m:r>
                                  </m:e>
                                  <m:sub>
                                    <m:r>
                                      <a:rPr lang="en-US" sz="800" b="1" i="1" smtClean="0">
                                        <a:solidFill>
                                          <a:sysClr val="windowText" lastClr="000000"/>
                                        </a:solidFill>
                                        <a:latin typeface="Cambria Math" panose="02040503050406030204" pitchFamily="18" charset="0"/>
                                      </a:rPr>
                                      <m:t>𝟏</m:t>
                                    </m:r>
                                    <m:r>
                                      <a:rPr lang="en-US" sz="800" b="1" i="1" smtClean="0">
                                        <a:solidFill>
                                          <a:sysClr val="windowText" lastClr="000000"/>
                                        </a:solidFill>
                                        <a:latin typeface="Cambria Math" panose="02040503050406030204" pitchFamily="18" charset="0"/>
                                      </a:rPr>
                                      <m:t>𝟔</m:t>
                                    </m:r>
                                  </m:sub>
                                </m:sSub>
                              </m:oMath>
                            </m:oMathPara>
                          </a14:m>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56112"/>
                      </a:ext>
                    </a:extLst>
                  </a:tr>
                </a:tbl>
              </a:graphicData>
            </a:graphic>
          </p:graphicFrame>
        </mc:Choice>
        <mc:Fallback>
          <p:graphicFrame>
            <p:nvGraphicFramePr>
              <p:cNvPr id="30" name="Table 29">
                <a:extLst>
                  <a:ext uri="{FF2B5EF4-FFF2-40B4-BE49-F238E27FC236}">
                    <a16:creationId xmlns:a16="http://schemas.microsoft.com/office/drawing/2014/main" id="{CCBAB2B3-AE3A-6848-A2C9-3C0A29C27B46}"/>
                  </a:ext>
                </a:extLst>
              </p:cNvPr>
              <p:cNvGraphicFramePr>
                <a:graphicFrameLocks noGrp="1"/>
              </p:cNvGraphicFramePr>
              <p:nvPr>
                <p:extLst>
                  <p:ext uri="{D42A27DB-BD31-4B8C-83A1-F6EECF244321}">
                    <p14:modId xmlns:p14="http://schemas.microsoft.com/office/powerpoint/2010/main" val="895480404"/>
                  </p:ext>
                </p:extLst>
              </p:nvPr>
            </p:nvGraphicFramePr>
            <p:xfrm>
              <a:off x="6476317" y="3736829"/>
              <a:ext cx="891724" cy="988416"/>
            </p:xfrm>
            <a:graphic>
              <a:graphicData uri="http://schemas.openxmlformats.org/drawingml/2006/table">
                <a:tbl>
                  <a:tblPr firstRow="1" bandRow="1">
                    <a:tableStyleId>{5C22544A-7EE6-4342-B048-85BDC9FD1C3A}</a:tableStyleId>
                  </a:tblPr>
                  <a:tblGrid>
                    <a:gridCol w="222931">
                      <a:extLst>
                        <a:ext uri="{9D8B030D-6E8A-4147-A177-3AD203B41FA5}">
                          <a16:colId xmlns:a16="http://schemas.microsoft.com/office/drawing/2014/main" val="1983110846"/>
                        </a:ext>
                      </a:extLst>
                    </a:gridCol>
                    <a:gridCol w="222931">
                      <a:extLst>
                        <a:ext uri="{9D8B030D-6E8A-4147-A177-3AD203B41FA5}">
                          <a16:colId xmlns:a16="http://schemas.microsoft.com/office/drawing/2014/main" val="3953499552"/>
                        </a:ext>
                      </a:extLst>
                    </a:gridCol>
                    <a:gridCol w="222931">
                      <a:extLst>
                        <a:ext uri="{9D8B030D-6E8A-4147-A177-3AD203B41FA5}">
                          <a16:colId xmlns:a16="http://schemas.microsoft.com/office/drawing/2014/main" val="1777687534"/>
                        </a:ext>
                      </a:extLst>
                    </a:gridCol>
                    <a:gridCol w="222931">
                      <a:extLst>
                        <a:ext uri="{9D8B030D-6E8A-4147-A177-3AD203B41FA5}">
                          <a16:colId xmlns:a16="http://schemas.microsoft.com/office/drawing/2014/main" val="405386925"/>
                        </a:ext>
                      </a:extLst>
                    </a:gridCol>
                  </a:tblGrid>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7692" r="-300000" b="-507692"/>
                          </a:stretch>
                        </a:blip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430702"/>
                      </a:ext>
                    </a:extLst>
                  </a:tr>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107692" r="-300000" b="-407692"/>
                          </a:stretch>
                        </a:blip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2682968"/>
                      </a:ext>
                    </a:extLst>
                  </a:tr>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192857" r="-300000" b="-278571"/>
                          </a:stretch>
                        </a:blip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7005614"/>
                      </a:ext>
                    </a:extLst>
                  </a:tr>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315385" r="-300000" b="-200000"/>
                          </a:stretch>
                        </a:blip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1966417"/>
                      </a:ext>
                    </a:extLst>
                  </a:tr>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415385" r="-300000" b="-100000"/>
                          </a:stretch>
                        </a:blip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791499"/>
                      </a:ext>
                    </a:extLst>
                  </a:tr>
                  <a:tr h="164736">
                    <a:tc>
                      <a:txBody>
                        <a:bodyPr/>
                        <a:lstStyle/>
                        <a:p>
                          <a:endParaRPr lang="en-US"/>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t="-515385" r="-300000"/>
                          </a:stretch>
                        </a:blip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800" dirty="0"/>
                        </a:p>
                      </a:txBody>
                      <a:tcPr marL="42817" marR="42817" marT="21408" marB="214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56112"/>
                      </a:ext>
                    </a:extLst>
                  </a:tr>
                </a:tbl>
              </a:graphicData>
            </a:graphic>
          </p:graphicFrame>
        </mc:Fallback>
      </mc:AlternateContent>
    </p:spTree>
    <p:extLst>
      <p:ext uri="{BB962C8B-B14F-4D97-AF65-F5344CB8AC3E}">
        <p14:creationId xmlns:p14="http://schemas.microsoft.com/office/powerpoint/2010/main" val="3509953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D22B65-D8C6-6845-938D-AE38B5E33A73}"/>
              </a:ext>
            </a:extLst>
          </p:cNvPr>
          <p:cNvSpPr>
            <a:spLocks noGrp="1"/>
          </p:cNvSpPr>
          <p:nvPr>
            <p:ph type="sldNum" sz="quarter" idx="12"/>
          </p:nvPr>
        </p:nvSpPr>
        <p:spPr/>
        <p:txBody>
          <a:bodyPr/>
          <a:lstStyle/>
          <a:p>
            <a:fld id="{8A758EFE-665F-4341-B5B8-2DAEADA52F6C}" type="slidenum">
              <a:rPr lang="en-US" smtClean="0"/>
              <a:pPr/>
              <a:t>51</a:t>
            </a:fld>
            <a:endParaRPr lang="en-US" dirty="0"/>
          </a:p>
        </p:txBody>
      </p:sp>
      <p:sp>
        <p:nvSpPr>
          <p:cNvPr id="3" name="Title 2">
            <a:extLst>
              <a:ext uri="{FF2B5EF4-FFF2-40B4-BE49-F238E27FC236}">
                <a16:creationId xmlns:a16="http://schemas.microsoft.com/office/drawing/2014/main" id="{85A845C8-16A2-AB47-82E1-FFFF4281EDA3}"/>
              </a:ext>
            </a:extLst>
          </p:cNvPr>
          <p:cNvSpPr>
            <a:spLocks noGrp="1"/>
          </p:cNvSpPr>
          <p:nvPr>
            <p:ph type="title"/>
          </p:nvPr>
        </p:nvSpPr>
        <p:spPr>
          <a:xfrm>
            <a:off x="310152" y="15485"/>
            <a:ext cx="8229600" cy="655958"/>
          </a:xfrm>
        </p:spPr>
        <p:txBody>
          <a:bodyPr>
            <a:noAutofit/>
          </a:bodyPr>
          <a:lstStyle/>
          <a:p>
            <a:r>
              <a:rPr lang="en-US" sz="2400" dirty="0"/>
              <a:t>Feed-forward (FF) Network / Multi-layer Perceptron (MLP)</a:t>
            </a:r>
          </a:p>
        </p:txBody>
      </p:sp>
      <p:pic>
        <p:nvPicPr>
          <p:cNvPr id="6" name="Content Placeholder 5">
            <a:extLst>
              <a:ext uri="{FF2B5EF4-FFF2-40B4-BE49-F238E27FC236}">
                <a16:creationId xmlns:a16="http://schemas.microsoft.com/office/drawing/2014/main" id="{10691A9A-1DD2-124A-BB7E-2AB70142E5CA}"/>
              </a:ext>
            </a:extLst>
          </p:cNvPr>
          <p:cNvPicPr>
            <a:picLocks noGrp="1" noChangeAspect="1"/>
          </p:cNvPicPr>
          <p:nvPr>
            <p:ph idx="1"/>
          </p:nvPr>
        </p:nvPicPr>
        <p:blipFill>
          <a:blip r:embed="rId2"/>
          <a:stretch>
            <a:fillRect/>
          </a:stretch>
        </p:blipFill>
        <p:spPr>
          <a:xfrm>
            <a:off x="9643033" y="-1558787"/>
            <a:ext cx="3215159" cy="3589338"/>
          </a:xfrm>
        </p:spPr>
      </p:pic>
      <p:pic>
        <p:nvPicPr>
          <p:cNvPr id="8" name="Picture 7">
            <a:extLst>
              <a:ext uri="{FF2B5EF4-FFF2-40B4-BE49-F238E27FC236}">
                <a16:creationId xmlns:a16="http://schemas.microsoft.com/office/drawing/2014/main" id="{8252029E-6815-4344-AEA7-F98744BC7D5A}"/>
              </a:ext>
            </a:extLst>
          </p:cNvPr>
          <p:cNvPicPr>
            <a:picLocks noChangeAspect="1"/>
          </p:cNvPicPr>
          <p:nvPr/>
        </p:nvPicPr>
        <p:blipFill>
          <a:blip r:embed="rId2"/>
          <a:stretch>
            <a:fillRect/>
          </a:stretch>
        </p:blipFill>
        <p:spPr>
          <a:xfrm>
            <a:off x="492557" y="1053823"/>
            <a:ext cx="3246134" cy="362391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D62DA79-FA6F-AA45-AA79-F70D70FECFD9}"/>
                  </a:ext>
                </a:extLst>
              </p:cNvPr>
              <p:cNvSpPr txBox="1"/>
              <p:nvPr/>
            </p:nvSpPr>
            <p:spPr>
              <a:xfrm>
                <a:off x="4563455" y="4143507"/>
                <a:ext cx="790794"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𝑚</m:t>
                        </m:r>
                      </m:sup>
                    </m:sSup>
                  </m:oMath>
                </a14:m>
                <a:r>
                  <a:rPr lang="en-US" dirty="0"/>
                  <a:t> </a:t>
                </a:r>
              </a:p>
            </p:txBody>
          </p:sp>
        </mc:Choice>
        <mc:Fallback>
          <p:sp>
            <p:nvSpPr>
              <p:cNvPr id="9" name="TextBox 8">
                <a:extLst>
                  <a:ext uri="{FF2B5EF4-FFF2-40B4-BE49-F238E27FC236}">
                    <a16:creationId xmlns:a16="http://schemas.microsoft.com/office/drawing/2014/main" id="{CD62DA79-FA6F-AA45-AA79-F70D70FECFD9}"/>
                  </a:ext>
                </a:extLst>
              </p:cNvPr>
              <p:cNvSpPr txBox="1">
                <a:spLocks noRot="1" noChangeAspect="1" noMove="1" noResize="1" noEditPoints="1" noAdjustHandles="1" noChangeArrowheads="1" noChangeShapeType="1" noTextEdit="1"/>
              </p:cNvSpPr>
              <p:nvPr/>
            </p:nvSpPr>
            <p:spPr>
              <a:xfrm>
                <a:off x="4563455" y="4143507"/>
                <a:ext cx="790794" cy="276999"/>
              </a:xfrm>
              <a:prstGeom prst="rect">
                <a:avLst/>
              </a:prstGeom>
              <a:blipFill>
                <a:blip r:embed="rId3"/>
                <a:stretch>
                  <a:fillRect l="-6250" b="-43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79CE883-F678-F141-86D7-836736A2E524}"/>
                  </a:ext>
                </a:extLst>
              </p:cNvPr>
              <p:cNvSpPr txBox="1"/>
              <p:nvPr/>
            </p:nvSpPr>
            <p:spPr>
              <a:xfrm>
                <a:off x="4495456" y="3151807"/>
                <a:ext cx="92679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sup>
                    </m:sSup>
                  </m:oMath>
                </a14:m>
                <a:r>
                  <a:rPr lang="en-US" dirty="0"/>
                  <a:t> </a:t>
                </a:r>
              </a:p>
            </p:txBody>
          </p:sp>
        </mc:Choice>
        <mc:Fallback>
          <p:sp>
            <p:nvSpPr>
              <p:cNvPr id="10" name="TextBox 9">
                <a:extLst>
                  <a:ext uri="{FF2B5EF4-FFF2-40B4-BE49-F238E27FC236}">
                    <a16:creationId xmlns:a16="http://schemas.microsoft.com/office/drawing/2014/main" id="{579CE883-F678-F141-86D7-836736A2E524}"/>
                  </a:ext>
                </a:extLst>
              </p:cNvPr>
              <p:cNvSpPr txBox="1">
                <a:spLocks noRot="1" noChangeAspect="1" noMove="1" noResize="1" noEditPoints="1" noAdjustHandles="1" noChangeArrowheads="1" noChangeShapeType="1" noTextEdit="1"/>
              </p:cNvSpPr>
              <p:nvPr/>
            </p:nvSpPr>
            <p:spPr>
              <a:xfrm>
                <a:off x="4495456" y="3151807"/>
                <a:ext cx="926792" cy="281937"/>
              </a:xfrm>
              <a:prstGeom prst="rect">
                <a:avLst/>
              </a:prstGeom>
              <a:blipFill>
                <a:blip r:embed="rId4"/>
                <a:stretch>
                  <a:fillRect l="-8108" b="-173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CEC9463-7163-3242-A67A-AE74F0712C06}"/>
                  </a:ext>
                </a:extLst>
              </p:cNvPr>
              <p:cNvSpPr txBox="1"/>
              <p:nvPr/>
            </p:nvSpPr>
            <p:spPr>
              <a:xfrm>
                <a:off x="4490133" y="2160103"/>
                <a:ext cx="932115"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sup>
                    </m:sSup>
                  </m:oMath>
                </a14:m>
                <a:r>
                  <a:rPr lang="en-US" dirty="0"/>
                  <a:t> </a:t>
                </a:r>
              </a:p>
            </p:txBody>
          </p:sp>
        </mc:Choice>
        <mc:Fallback>
          <p:sp>
            <p:nvSpPr>
              <p:cNvPr id="11" name="TextBox 10">
                <a:extLst>
                  <a:ext uri="{FF2B5EF4-FFF2-40B4-BE49-F238E27FC236}">
                    <a16:creationId xmlns:a16="http://schemas.microsoft.com/office/drawing/2014/main" id="{1CEC9463-7163-3242-A67A-AE74F0712C06}"/>
                  </a:ext>
                </a:extLst>
              </p:cNvPr>
              <p:cNvSpPr txBox="1">
                <a:spLocks noRot="1" noChangeAspect="1" noMove="1" noResize="1" noEditPoints="1" noAdjustHandles="1" noChangeArrowheads="1" noChangeShapeType="1" noTextEdit="1"/>
              </p:cNvSpPr>
              <p:nvPr/>
            </p:nvSpPr>
            <p:spPr>
              <a:xfrm>
                <a:off x="4490133" y="2160103"/>
                <a:ext cx="932115" cy="281937"/>
              </a:xfrm>
              <a:prstGeom prst="rect">
                <a:avLst/>
              </a:prstGeom>
              <a:blipFill>
                <a:blip r:embed="rId5"/>
                <a:stretch>
                  <a:fillRect l="-8108" b="-130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C2FAA0A-18CD-BB43-81EE-5F9F1C38F99D}"/>
                  </a:ext>
                </a:extLst>
              </p:cNvPr>
              <p:cNvSpPr txBox="1"/>
              <p:nvPr/>
            </p:nvSpPr>
            <p:spPr>
              <a:xfrm>
                <a:off x="4563455" y="1173337"/>
                <a:ext cx="74610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𝑛</m:t>
                        </m:r>
                      </m:sup>
                    </m:sSup>
                  </m:oMath>
                </a14:m>
                <a:r>
                  <a:rPr lang="en-US" dirty="0"/>
                  <a:t> </a:t>
                </a:r>
              </a:p>
            </p:txBody>
          </p:sp>
        </mc:Choice>
        <mc:Fallback>
          <p:sp>
            <p:nvSpPr>
              <p:cNvPr id="12" name="TextBox 11">
                <a:extLst>
                  <a:ext uri="{FF2B5EF4-FFF2-40B4-BE49-F238E27FC236}">
                    <a16:creationId xmlns:a16="http://schemas.microsoft.com/office/drawing/2014/main" id="{5C2FAA0A-18CD-BB43-81EE-5F9F1C38F99D}"/>
                  </a:ext>
                </a:extLst>
              </p:cNvPr>
              <p:cNvSpPr txBox="1">
                <a:spLocks noRot="1" noChangeAspect="1" noMove="1" noResize="1" noEditPoints="1" noAdjustHandles="1" noChangeArrowheads="1" noChangeShapeType="1" noTextEdit="1"/>
              </p:cNvSpPr>
              <p:nvPr/>
            </p:nvSpPr>
            <p:spPr>
              <a:xfrm>
                <a:off x="4563455" y="1173337"/>
                <a:ext cx="746102" cy="276999"/>
              </a:xfrm>
              <a:prstGeom prst="rect">
                <a:avLst/>
              </a:prstGeom>
              <a:blipFill>
                <a:blip r:embed="rId6"/>
                <a:stretch>
                  <a:fillRect l="-10000" b="-260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40DBD1EC-0E0B-1E42-BE57-F4B4416F48C6}"/>
                  </a:ext>
                </a:extLst>
              </p:cNvPr>
              <p:cNvSpPr txBox="1"/>
              <p:nvPr/>
            </p:nvSpPr>
            <p:spPr>
              <a:xfrm>
                <a:off x="5882954" y="3147614"/>
                <a:ext cx="2970172"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𝑥</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r>
                          <a:rPr lang="en-US" b="0" i="1" smtClean="0">
                            <a:latin typeface="Cambria Math" panose="02040503050406030204" pitchFamily="18" charset="0"/>
                          </a:rPr>
                          <m:t>ⅹ</m:t>
                        </m:r>
                        <m:r>
                          <a:rPr lang="en-US" b="0" i="1" smtClean="0">
                            <a:latin typeface="Cambria Math" panose="02040503050406030204" pitchFamily="18" charset="0"/>
                          </a:rPr>
                          <m:t>𝑚</m:t>
                        </m:r>
                      </m:sup>
                    </m:sSup>
                  </m:oMath>
                </a14:m>
                <a:r>
                  <a:rPr lang="en-US" dirty="0"/>
                  <a:t>  </a:t>
                </a:r>
              </a:p>
            </p:txBody>
          </p:sp>
        </mc:Choice>
        <mc:Fallback>
          <p:sp>
            <p:nvSpPr>
              <p:cNvPr id="13" name="TextBox 12">
                <a:extLst>
                  <a:ext uri="{FF2B5EF4-FFF2-40B4-BE49-F238E27FC236}">
                    <a16:creationId xmlns:a16="http://schemas.microsoft.com/office/drawing/2014/main" id="{40DBD1EC-0E0B-1E42-BE57-F4B4416F48C6}"/>
                  </a:ext>
                </a:extLst>
              </p:cNvPr>
              <p:cNvSpPr txBox="1">
                <a:spLocks noRot="1" noChangeAspect="1" noMove="1" noResize="1" noEditPoints="1" noAdjustHandles="1" noChangeArrowheads="1" noChangeShapeType="1" noTextEdit="1"/>
              </p:cNvSpPr>
              <p:nvPr/>
            </p:nvSpPr>
            <p:spPr>
              <a:xfrm>
                <a:off x="5882954" y="3147614"/>
                <a:ext cx="2970172" cy="281937"/>
              </a:xfrm>
              <a:prstGeom prst="rect">
                <a:avLst/>
              </a:prstGeom>
              <a:blipFill>
                <a:blip r:embed="rId7"/>
                <a:stretch>
                  <a:fillRect l="-2553" b="-3478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0FFACC9-A43D-9A48-9587-1A81781C317F}"/>
                  </a:ext>
                </a:extLst>
              </p:cNvPr>
              <p:cNvSpPr txBox="1"/>
              <p:nvPr/>
            </p:nvSpPr>
            <p:spPr>
              <a:xfrm>
                <a:off x="5806972" y="2160103"/>
                <a:ext cx="3122137" cy="281937"/>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𝑊</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r>
                          <a:rPr lang="en-US" b="0" i="1" smtClean="0">
                            <a:latin typeface="Cambria Math" panose="02040503050406030204" pitchFamily="18" charset="0"/>
                          </a:rPr>
                          <m:t>ⅹ</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1</m:t>
                            </m:r>
                          </m:sub>
                        </m:sSub>
                      </m:sup>
                    </m:sSup>
                  </m:oMath>
                </a14:m>
                <a:r>
                  <a:rPr lang="en-US" dirty="0"/>
                  <a:t>  </a:t>
                </a:r>
              </a:p>
            </p:txBody>
          </p:sp>
        </mc:Choice>
        <mc:Fallback>
          <p:sp>
            <p:nvSpPr>
              <p:cNvPr id="14" name="TextBox 13">
                <a:extLst>
                  <a:ext uri="{FF2B5EF4-FFF2-40B4-BE49-F238E27FC236}">
                    <a16:creationId xmlns:a16="http://schemas.microsoft.com/office/drawing/2014/main" id="{E0FFACC9-A43D-9A48-9587-1A81781C317F}"/>
                  </a:ext>
                </a:extLst>
              </p:cNvPr>
              <p:cNvSpPr txBox="1">
                <a:spLocks noRot="1" noChangeAspect="1" noMove="1" noResize="1" noEditPoints="1" noAdjustHandles="1" noChangeArrowheads="1" noChangeShapeType="1" noTextEdit="1"/>
              </p:cNvSpPr>
              <p:nvPr/>
            </p:nvSpPr>
            <p:spPr>
              <a:xfrm>
                <a:off x="5806972" y="2160103"/>
                <a:ext cx="3122137" cy="281937"/>
              </a:xfrm>
              <a:prstGeom prst="rect">
                <a:avLst/>
              </a:prstGeom>
              <a:blipFill>
                <a:blip r:embed="rId8"/>
                <a:stretch>
                  <a:fillRect l="-2429" b="-3913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7F46F73-E229-AF4D-B58C-593A92CC36DA}"/>
                  </a:ext>
                </a:extLst>
              </p:cNvPr>
              <p:cNvSpPr txBox="1"/>
              <p:nvPr/>
            </p:nvSpPr>
            <p:spPr>
              <a:xfrm>
                <a:off x="5898759" y="1136296"/>
                <a:ext cx="2938561" cy="281937"/>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r>
                          <a:rPr lang="en-US" b="0" i="1" smtClean="0">
                            <a:latin typeface="Cambria Math" panose="02040503050406030204" pitchFamily="18" charset="0"/>
                          </a:rPr>
                          <m:t>(</m:t>
                        </m:r>
                        <m:r>
                          <a:rPr lang="en-US" b="0" i="1" smtClean="0">
                            <a:latin typeface="Cambria Math" panose="02040503050406030204" pitchFamily="18" charset="0"/>
                          </a:rPr>
                          <m:t>𝑊</m:t>
                        </m:r>
                      </m:e>
                      <m:sub>
                        <m:r>
                          <a:rPr lang="en-US" b="0" i="1" smtClean="0">
                            <a:latin typeface="Cambria Math" panose="02040503050406030204" pitchFamily="18" charset="0"/>
                          </a:rPr>
                          <m:t>3</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3</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𝑛</m:t>
                        </m:r>
                        <m:r>
                          <a:rPr lang="en-US" b="0" i="1" smtClean="0">
                            <a:latin typeface="Cambria Math" panose="02040503050406030204" pitchFamily="18" charset="0"/>
                          </a:rPr>
                          <m:t>ⅹ</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2</m:t>
                            </m:r>
                          </m:sub>
                        </m:sSub>
                      </m:sup>
                    </m:sSup>
                  </m:oMath>
                </a14:m>
                <a:r>
                  <a:rPr lang="en-US" dirty="0"/>
                  <a:t>  </a:t>
                </a:r>
              </a:p>
            </p:txBody>
          </p:sp>
        </mc:Choice>
        <mc:Fallback>
          <p:sp>
            <p:nvSpPr>
              <p:cNvPr id="15" name="TextBox 14">
                <a:extLst>
                  <a:ext uri="{FF2B5EF4-FFF2-40B4-BE49-F238E27FC236}">
                    <a16:creationId xmlns:a16="http://schemas.microsoft.com/office/drawing/2014/main" id="{57F46F73-E229-AF4D-B58C-593A92CC36DA}"/>
                  </a:ext>
                </a:extLst>
              </p:cNvPr>
              <p:cNvSpPr txBox="1">
                <a:spLocks noRot="1" noChangeAspect="1" noMove="1" noResize="1" noEditPoints="1" noAdjustHandles="1" noChangeArrowheads="1" noChangeShapeType="1" noTextEdit="1"/>
              </p:cNvSpPr>
              <p:nvPr/>
            </p:nvSpPr>
            <p:spPr>
              <a:xfrm>
                <a:off x="5898759" y="1136296"/>
                <a:ext cx="2938561" cy="281937"/>
              </a:xfrm>
              <a:prstGeom prst="rect">
                <a:avLst/>
              </a:prstGeom>
              <a:blipFill>
                <a:blip r:embed="rId9"/>
                <a:stretch>
                  <a:fillRect l="-2575" b="-33333"/>
                </a:stretch>
              </a:blipFill>
            </p:spPr>
            <p:txBody>
              <a:bodyPr/>
              <a:lstStyle/>
              <a:p>
                <a:r>
                  <a:rPr lang="en-US">
                    <a:noFill/>
                  </a:rPr>
                  <a:t> </a:t>
                </a:r>
              </a:p>
            </p:txBody>
          </p:sp>
        </mc:Fallback>
      </mc:AlternateContent>
    </p:spTree>
    <p:extLst>
      <p:ext uri="{BB962C8B-B14F-4D97-AF65-F5344CB8AC3E}">
        <p14:creationId xmlns:p14="http://schemas.microsoft.com/office/powerpoint/2010/main" val="4064181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prstGeom prst="rect">
            <a:avLst/>
          </a:prstGeom>
        </p:spPr>
        <p:txBody>
          <a:bodyPr/>
          <a:lstStyle/>
          <a:p>
            <a:fld id="{FA6F6034-1516-478C-9756-BC6A8296D6DE}" type="slidenum">
              <a:rPr lang="en-US" smtClean="0"/>
              <a:pPr/>
              <a:t>52</a:t>
            </a:fld>
            <a:endParaRPr lang="en-US" dirty="0"/>
          </a:p>
        </p:txBody>
      </p:sp>
      <p:sp>
        <p:nvSpPr>
          <p:cNvPr id="2" name="Title 1"/>
          <p:cNvSpPr>
            <a:spLocks noGrp="1"/>
          </p:cNvSpPr>
          <p:nvPr>
            <p:ph type="title"/>
          </p:nvPr>
        </p:nvSpPr>
        <p:spPr/>
        <p:txBody>
          <a:bodyPr/>
          <a:lstStyle/>
          <a:p>
            <a:r>
              <a:rPr lang="en-US" dirty="0"/>
              <a:t>The Backpropagation Algorithm</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lnSpcReduction="10000"/>
              </a:bodyPr>
              <a:lstStyle/>
              <a:p>
                <a:r>
                  <a:rPr lang="en-US" sz="1500" dirty="0"/>
                  <a:t>Create a fully connected network. </a:t>
                </a:r>
                <a:r>
                  <a:rPr lang="en-US" sz="1500" b="1" dirty="0"/>
                  <a:t>Initialize weights.</a:t>
                </a:r>
              </a:p>
              <a:p>
                <a:r>
                  <a:rPr lang="en-US" sz="1500" dirty="0"/>
                  <a:t>Until all examples produce the correct output within </a:t>
                </a:r>
                <a14:m>
                  <m:oMath xmlns:m="http://schemas.openxmlformats.org/officeDocument/2006/math">
                    <m:r>
                      <a:rPr lang="en-US" sz="1500" i="1">
                        <a:solidFill>
                          <a:schemeClr val="dk1"/>
                        </a:solidFill>
                        <a:latin typeface="Cambria Math"/>
                      </a:rPr>
                      <m:t>𝜖</m:t>
                    </m:r>
                  </m:oMath>
                </a14:m>
                <a:r>
                  <a:rPr lang="en-US" sz="1500" dirty="0"/>
                  <a:t> (or other criteria)</a:t>
                </a:r>
              </a:p>
              <a:p>
                <a:pPr marL="400050" lvl="1" indent="0">
                  <a:buNone/>
                </a:pPr>
                <a:endParaRPr lang="en-US" sz="1100" dirty="0"/>
              </a:p>
              <a:p>
                <a:pPr marL="400050" lvl="1" indent="0">
                  <a:buNone/>
                </a:pPr>
                <a:r>
                  <a:rPr lang="en-US" sz="1100" dirty="0"/>
                  <a:t>For each example </a:t>
                </a:r>
                <a14:m>
                  <m:oMath xmlns:m="http://schemas.openxmlformats.org/officeDocument/2006/math">
                    <m:r>
                      <a:rPr lang="en-US" sz="1100" b="0" i="0"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𝑥</m:t>
                        </m:r>
                      </m:e>
                      <m:sub>
                        <m:r>
                          <a:rPr lang="en-US" sz="1100" b="0" i="1" smtClean="0">
                            <a:latin typeface="Cambria Math" panose="02040503050406030204" pitchFamily="18" charset="0"/>
                          </a:rPr>
                          <m:t>𝑖</m:t>
                        </m:r>
                      </m:sub>
                    </m:sSub>
                    <m:r>
                      <a:rPr lang="en-US" sz="1100" b="0" i="1" smtClean="0">
                        <a:latin typeface="Cambria Math" panose="02040503050406030204" pitchFamily="18" charset="0"/>
                      </a:rPr>
                      <m:t>,</m:t>
                    </m:r>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𝑡</m:t>
                        </m:r>
                      </m:e>
                      <m:sub>
                        <m:r>
                          <a:rPr lang="en-US" sz="1100" b="0" i="1" smtClean="0">
                            <a:latin typeface="Cambria Math" panose="02040503050406030204" pitchFamily="18" charset="0"/>
                          </a:rPr>
                          <m:t>𝑖</m:t>
                        </m:r>
                      </m:sub>
                    </m:sSub>
                    <m:r>
                      <a:rPr lang="en-US" sz="1100" b="0" i="1" smtClean="0">
                        <a:latin typeface="Cambria Math" panose="02040503050406030204" pitchFamily="18" charset="0"/>
                      </a:rPr>
                      <m:t>)</m:t>
                    </m:r>
                  </m:oMath>
                </a14:m>
                <a:r>
                  <a:rPr lang="en-US" sz="1100" dirty="0"/>
                  <a:t> in the training set do:</a:t>
                </a:r>
              </a:p>
              <a:p>
                <a:pPr marL="1042988" lvl="2" indent="-342900">
                  <a:buFont typeface="+mj-lt"/>
                  <a:buAutoNum type="arabicPeriod"/>
                </a:pPr>
                <a:r>
                  <a:rPr lang="en-US" sz="1150" dirty="0"/>
                  <a:t>Compute the network output </a:t>
                </a:r>
                <a14:m>
                  <m:oMath xmlns:m="http://schemas.openxmlformats.org/officeDocument/2006/math">
                    <m:sSub>
                      <m:sSubPr>
                        <m:ctrlPr>
                          <a:rPr lang="en-US" sz="1200" i="1">
                            <a:latin typeface="Cambria Math" panose="02040503050406030204" pitchFamily="18" charset="0"/>
                          </a:rPr>
                        </m:ctrlPr>
                      </m:sSubPr>
                      <m:e>
                        <m:r>
                          <a:rPr lang="en-US" sz="1200" b="0" i="1" smtClean="0">
                            <a:latin typeface="Cambria Math" panose="02040503050406030204" pitchFamily="18" charset="0"/>
                          </a:rPr>
                          <m:t>𝑦</m:t>
                        </m:r>
                      </m:e>
                      <m:sub>
                        <m:r>
                          <a:rPr lang="en-US" sz="1200" i="1">
                            <a:latin typeface="Cambria Math" panose="02040503050406030204" pitchFamily="18" charset="0"/>
                          </a:rPr>
                          <m:t>𝑖</m:t>
                        </m:r>
                      </m:sub>
                    </m:sSub>
                    <m:r>
                      <a:rPr lang="en-US" sz="1200" i="1">
                        <a:latin typeface="Cambria Math" panose="02040503050406030204" pitchFamily="18" charset="0"/>
                      </a:rPr>
                      <m:t> </m:t>
                    </m:r>
                  </m:oMath>
                </a14:m>
                <a:r>
                  <a:rPr lang="en-US" sz="1150" dirty="0"/>
                  <a:t>for this example</a:t>
                </a:r>
              </a:p>
              <a:p>
                <a:pPr marL="1042988" lvl="2" indent="-342900">
                  <a:buFont typeface="+mj-lt"/>
                  <a:buAutoNum type="arabicPeriod"/>
                </a:pPr>
                <a:r>
                  <a:rPr lang="en-US" sz="1150" dirty="0"/>
                  <a:t>Compute the error between the output and target value</a:t>
                </a:r>
                <a:br>
                  <a:rPr lang="en-US" sz="1150" dirty="0"/>
                </a:br>
                <a:r>
                  <a:rPr lang="en-US" sz="1150" dirty="0"/>
                  <a:t>			</a:t>
                </a:r>
                <a14:m>
                  <m:oMath xmlns:m="http://schemas.openxmlformats.org/officeDocument/2006/math">
                    <m:r>
                      <a:rPr lang="en-US" sz="1150" i="1">
                        <a:solidFill>
                          <a:schemeClr val="tx1">
                            <a:lumMod val="75000"/>
                            <a:lumOff val="25000"/>
                          </a:schemeClr>
                        </a:solidFill>
                        <a:latin typeface="Cambria Math" panose="02040503050406030204" pitchFamily="18" charset="0"/>
                      </a:rPr>
                      <m:t>𝐸</m:t>
                    </m:r>
                    <m:r>
                      <a:rPr lang="en-US" sz="1150" i="1">
                        <a:solidFill>
                          <a:schemeClr val="tx1">
                            <a:lumMod val="75000"/>
                            <a:lumOff val="25000"/>
                          </a:schemeClr>
                        </a:solidFill>
                        <a:latin typeface="Cambria Math"/>
                      </a:rPr>
                      <m:t>=</m:t>
                    </m:r>
                    <m:nary>
                      <m:naryPr>
                        <m:chr m:val="∑"/>
                        <m:subHide m:val="on"/>
                        <m:ctrlPr>
                          <a:rPr lang="en-US" sz="1200" i="1" smtClean="0">
                            <a:solidFill>
                              <a:schemeClr val="tx1">
                                <a:lumMod val="75000"/>
                                <a:lumOff val="25000"/>
                              </a:schemeClr>
                            </a:solidFill>
                            <a:latin typeface="Cambria Math" panose="02040503050406030204" pitchFamily="18" charset="0"/>
                          </a:rPr>
                        </m:ctrlPr>
                      </m:naryPr>
                      <m:sub/>
                      <m:sup/>
                      <m:e>
                        <m:sSup>
                          <m:sSupPr>
                            <m:ctrlPr>
                              <a:rPr lang="en-US" sz="1200" i="1">
                                <a:solidFill>
                                  <a:schemeClr val="tx1">
                                    <a:lumMod val="75000"/>
                                    <a:lumOff val="25000"/>
                                  </a:schemeClr>
                                </a:solidFill>
                                <a:latin typeface="Cambria Math" panose="02040503050406030204" pitchFamily="18" charset="0"/>
                              </a:rPr>
                            </m:ctrlPr>
                          </m:sSupPr>
                          <m:e>
                            <m:d>
                              <m:dPr>
                                <m:ctrlPr>
                                  <a:rPr lang="en-US" sz="1200" i="1">
                                    <a:solidFill>
                                      <a:schemeClr val="tx1">
                                        <a:lumMod val="75000"/>
                                        <a:lumOff val="25000"/>
                                      </a:schemeClr>
                                    </a:solidFill>
                                    <a:latin typeface="Cambria Math" panose="02040503050406030204" pitchFamily="18" charset="0"/>
                                  </a:rPr>
                                </m:ctrlPr>
                              </m:dPr>
                              <m:e>
                                <m:sSub>
                                  <m:sSubPr>
                                    <m:ctrlPr>
                                      <a:rPr lang="en-US" sz="1200" i="1">
                                        <a:solidFill>
                                          <a:schemeClr val="tx1">
                                            <a:lumMod val="75000"/>
                                            <a:lumOff val="25000"/>
                                          </a:schemeClr>
                                        </a:solidFill>
                                        <a:latin typeface="Cambria Math" panose="02040503050406030204" pitchFamily="18" charset="0"/>
                                      </a:rPr>
                                    </m:ctrlPr>
                                  </m:sSubPr>
                                  <m:e>
                                    <m:sSubSup>
                                      <m:sSubSupPr>
                                        <m:ctrlPr>
                                          <a:rPr lang="en-US" sz="1200" b="0" i="1" smtClean="0">
                                            <a:solidFill>
                                              <a:schemeClr val="tx1">
                                                <a:lumMod val="75000"/>
                                                <a:lumOff val="25000"/>
                                              </a:schemeClr>
                                            </a:solidFill>
                                            <a:latin typeface="Cambria Math" panose="02040503050406030204" pitchFamily="18" charset="0"/>
                                          </a:rPr>
                                        </m:ctrlPr>
                                      </m:sSubSupPr>
                                      <m:e>
                                        <m:r>
                                          <a:rPr lang="en-US" sz="1200" i="1">
                                            <a:solidFill>
                                              <a:schemeClr val="tx1">
                                                <a:lumMod val="75000"/>
                                                <a:lumOff val="25000"/>
                                              </a:schemeClr>
                                            </a:solidFill>
                                            <a:latin typeface="Cambria Math"/>
                                          </a:rPr>
                                          <m:t>𝑡</m:t>
                                        </m:r>
                                      </m:e>
                                      <m:sub>
                                        <m:r>
                                          <a:rPr lang="en-US" sz="1200" b="0" i="1" smtClean="0">
                                            <a:solidFill>
                                              <a:schemeClr val="tx1">
                                                <a:lumMod val="75000"/>
                                                <a:lumOff val="25000"/>
                                              </a:schemeClr>
                                            </a:solidFill>
                                            <a:latin typeface="Cambria Math" panose="02040503050406030204" pitchFamily="18" charset="0"/>
                                          </a:rPr>
                                          <m:t>𝑖</m:t>
                                        </m:r>
                                      </m:sub>
                                      <m:sup>
                                        <m:r>
                                          <a:rPr lang="en-US" sz="1200" b="0" i="1" smtClean="0">
                                            <a:solidFill>
                                              <a:schemeClr val="tx1">
                                                <a:lumMod val="75000"/>
                                                <a:lumOff val="25000"/>
                                              </a:schemeClr>
                                            </a:solidFill>
                                            <a:latin typeface="Cambria Math" panose="02040503050406030204" pitchFamily="18" charset="0"/>
                                          </a:rPr>
                                          <m:t>𝑘</m:t>
                                        </m:r>
                                      </m:sup>
                                    </m:sSubSup>
                                  </m:e>
                                  <m:sub>
                                    <m:r>
                                      <a:rPr lang="en-US" sz="1200" b="0" i="1" smtClean="0">
                                        <a:solidFill>
                                          <a:schemeClr val="tx1">
                                            <a:lumMod val="75000"/>
                                            <a:lumOff val="25000"/>
                                          </a:schemeClr>
                                        </a:solidFill>
                                        <a:latin typeface="Cambria Math" panose="02040503050406030204" pitchFamily="18" charset="0"/>
                                      </a:rPr>
                                      <m:t> </m:t>
                                    </m:r>
                                  </m:sub>
                                </m:sSub>
                                <m:r>
                                  <a:rPr lang="en-US" sz="1200" i="1">
                                    <a:solidFill>
                                      <a:schemeClr val="tx1">
                                        <a:lumMod val="75000"/>
                                        <a:lumOff val="25000"/>
                                      </a:schemeClr>
                                    </a:solidFill>
                                    <a:latin typeface="Cambria Math"/>
                                  </a:rPr>
                                  <m:t>−</m:t>
                                </m:r>
                                <m:sSubSup>
                                  <m:sSubSupPr>
                                    <m:ctrlPr>
                                      <a:rPr lang="en-US" sz="1200" b="0" i="1" smtClean="0">
                                        <a:solidFill>
                                          <a:schemeClr val="tx1">
                                            <a:lumMod val="75000"/>
                                            <a:lumOff val="25000"/>
                                          </a:schemeClr>
                                        </a:solidFill>
                                        <a:latin typeface="Cambria Math" panose="02040503050406030204" pitchFamily="18" charset="0"/>
                                      </a:rPr>
                                    </m:ctrlPr>
                                  </m:sSubSupPr>
                                  <m:e>
                                    <m:r>
                                      <a:rPr lang="en-US" sz="1200" b="0" i="1" smtClean="0">
                                        <a:solidFill>
                                          <a:schemeClr val="tx1">
                                            <a:lumMod val="75000"/>
                                            <a:lumOff val="25000"/>
                                          </a:schemeClr>
                                        </a:solidFill>
                                        <a:latin typeface="Cambria Math" panose="02040503050406030204" pitchFamily="18" charset="0"/>
                                      </a:rPr>
                                      <m:t>𝑜</m:t>
                                    </m:r>
                                  </m:e>
                                  <m:sub>
                                    <m:r>
                                      <a:rPr lang="en-US" sz="1200" b="0" i="1" smtClean="0">
                                        <a:solidFill>
                                          <a:schemeClr val="tx1">
                                            <a:lumMod val="75000"/>
                                            <a:lumOff val="25000"/>
                                          </a:schemeClr>
                                        </a:solidFill>
                                        <a:latin typeface="Cambria Math" panose="02040503050406030204" pitchFamily="18" charset="0"/>
                                      </a:rPr>
                                      <m:t>𝑖</m:t>
                                    </m:r>
                                  </m:sub>
                                  <m:sup>
                                    <m:r>
                                      <a:rPr lang="en-US" sz="1200" b="0" i="1" smtClean="0">
                                        <a:solidFill>
                                          <a:schemeClr val="tx1">
                                            <a:lumMod val="75000"/>
                                            <a:lumOff val="25000"/>
                                          </a:schemeClr>
                                        </a:solidFill>
                                        <a:latin typeface="Cambria Math" panose="02040503050406030204" pitchFamily="18" charset="0"/>
                                      </a:rPr>
                                      <m:t>𝑘</m:t>
                                    </m:r>
                                  </m:sup>
                                </m:sSubSup>
                                <m:r>
                                  <a:rPr lang="en-US" sz="1200" b="0" i="1" smtClean="0">
                                    <a:solidFill>
                                      <a:schemeClr val="tx1">
                                        <a:lumMod val="75000"/>
                                        <a:lumOff val="25000"/>
                                      </a:schemeClr>
                                    </a:solidFill>
                                    <a:latin typeface="Cambria Math" panose="02040503050406030204" pitchFamily="18" charset="0"/>
                                  </a:rPr>
                                  <m:t> </m:t>
                                </m:r>
                              </m:e>
                            </m:d>
                          </m:e>
                          <m:sup>
                            <m:r>
                              <a:rPr lang="en-US" sz="1200" i="1">
                                <a:solidFill>
                                  <a:schemeClr val="tx1">
                                    <a:lumMod val="75000"/>
                                    <a:lumOff val="25000"/>
                                  </a:schemeClr>
                                </a:solidFill>
                                <a:latin typeface="Cambria Math"/>
                              </a:rPr>
                              <m:t>2</m:t>
                            </m:r>
                          </m:sup>
                        </m:sSup>
                      </m:e>
                    </m:nary>
                  </m:oMath>
                </a14:m>
                <a:endParaRPr lang="en-US" sz="1200" dirty="0"/>
              </a:p>
              <a:p>
                <a:pPr marL="1042988" lvl="2" indent="-342900">
                  <a:buFont typeface="+mj-lt"/>
                  <a:buAutoNum type="arabicPeriod"/>
                </a:pPr>
                <a:r>
                  <a:rPr lang="en-US" sz="1150" dirty="0"/>
                  <a:t>Compute the gradient for all weight values, </a:t>
                </a:r>
                <a14:m>
                  <m:oMath xmlns:m="http://schemas.openxmlformats.org/officeDocument/2006/math">
                    <m:r>
                      <m:rPr>
                        <m:sty m:val="p"/>
                      </m:rPr>
                      <a:rPr lang="en-US" sz="1150">
                        <a:solidFill>
                          <a:srgbClr val="FF0000"/>
                        </a:solidFill>
                        <a:latin typeface="Cambria Math"/>
                      </a:rPr>
                      <m:t>Δ</m:t>
                    </m:r>
                    <m:sSub>
                      <m:sSubPr>
                        <m:ctrlPr>
                          <a:rPr lang="en-US" sz="1150" i="1">
                            <a:solidFill>
                              <a:srgbClr val="FF0000"/>
                            </a:solidFill>
                            <a:latin typeface="Cambria Math" panose="02040503050406030204" pitchFamily="18" charset="0"/>
                          </a:rPr>
                        </m:ctrlPr>
                      </m:sSubPr>
                      <m:e>
                        <m:r>
                          <a:rPr lang="en-US" sz="1150" i="1">
                            <a:solidFill>
                              <a:srgbClr val="FF0000"/>
                            </a:solidFill>
                            <a:latin typeface="Cambria Math"/>
                          </a:rPr>
                          <m:t>𝑤</m:t>
                        </m:r>
                      </m:e>
                      <m:sub>
                        <m:r>
                          <a:rPr lang="en-US" sz="1150" i="1">
                            <a:solidFill>
                              <a:srgbClr val="FF0000"/>
                            </a:solidFill>
                            <a:latin typeface="Cambria Math"/>
                          </a:rPr>
                          <m:t>𝑖𝑗</m:t>
                        </m:r>
                      </m:sub>
                    </m:sSub>
                  </m:oMath>
                </a14:m>
                <a:endParaRPr lang="en-US" sz="1150" dirty="0"/>
              </a:p>
              <a:p>
                <a:pPr marL="1042988" lvl="2" indent="-342900">
                  <a:buFont typeface="+mj-lt"/>
                  <a:buAutoNum type="arabicPeriod"/>
                </a:pPr>
                <a:r>
                  <a:rPr lang="en-US" sz="1150" dirty="0"/>
                  <a:t>Update network weights with </a:t>
                </a:r>
                <a14:m>
                  <m:oMath xmlns:m="http://schemas.openxmlformats.org/officeDocument/2006/math">
                    <m:sSub>
                      <m:sSubPr>
                        <m:ctrlPr>
                          <a:rPr lang="en-US" sz="1150" i="1">
                            <a:solidFill>
                              <a:srgbClr val="FF0000"/>
                            </a:solidFill>
                            <a:latin typeface="Cambria Math" panose="02040503050406030204" pitchFamily="18" charset="0"/>
                          </a:rPr>
                        </m:ctrlPr>
                      </m:sSubPr>
                      <m:e>
                        <m:r>
                          <a:rPr lang="en-US" sz="1150" i="1">
                            <a:solidFill>
                              <a:srgbClr val="FF0000"/>
                            </a:solidFill>
                            <a:latin typeface="Cambria Math"/>
                          </a:rPr>
                          <m:t>𝑤</m:t>
                        </m:r>
                      </m:e>
                      <m:sub>
                        <m:r>
                          <a:rPr lang="en-US" sz="1150" i="1">
                            <a:solidFill>
                              <a:srgbClr val="FF0000"/>
                            </a:solidFill>
                            <a:latin typeface="Cambria Math"/>
                          </a:rPr>
                          <m:t>𝑖𝑗</m:t>
                        </m:r>
                      </m:sub>
                    </m:sSub>
                    <m:r>
                      <a:rPr lang="en-US" sz="1150" b="0" i="0" smtClean="0">
                        <a:solidFill>
                          <a:srgbClr val="FF0000"/>
                        </a:solidFill>
                        <a:latin typeface="Cambria Math" panose="02040503050406030204" pitchFamily="18" charset="0"/>
                      </a:rPr>
                      <m:t>=</m:t>
                    </m:r>
                    <m:sSub>
                      <m:sSubPr>
                        <m:ctrlPr>
                          <a:rPr lang="en-US" sz="1150" i="1">
                            <a:solidFill>
                              <a:srgbClr val="FF0000"/>
                            </a:solidFill>
                            <a:latin typeface="Cambria Math" panose="02040503050406030204" pitchFamily="18" charset="0"/>
                          </a:rPr>
                        </m:ctrlPr>
                      </m:sSubPr>
                      <m:e>
                        <m:r>
                          <a:rPr lang="en-US" sz="1150" i="1">
                            <a:solidFill>
                              <a:srgbClr val="FF0000"/>
                            </a:solidFill>
                            <a:latin typeface="Cambria Math"/>
                          </a:rPr>
                          <m:t>𝑤</m:t>
                        </m:r>
                      </m:e>
                      <m:sub>
                        <m:r>
                          <a:rPr lang="en-US" sz="1150" i="1">
                            <a:solidFill>
                              <a:srgbClr val="FF0000"/>
                            </a:solidFill>
                            <a:latin typeface="Cambria Math"/>
                          </a:rPr>
                          <m:t>𝑖𝑗</m:t>
                        </m:r>
                      </m:sub>
                    </m:sSub>
                    <m:r>
                      <a:rPr lang="en-US" sz="1150" b="0" i="0" smtClean="0">
                        <a:solidFill>
                          <a:srgbClr val="FF0000"/>
                        </a:solidFill>
                        <a:latin typeface="Cambria Math" panose="02040503050406030204" pitchFamily="18" charset="0"/>
                      </a:rPr>
                      <m:t>−</m:t>
                    </m:r>
                    <m:r>
                      <m:rPr>
                        <m:sty m:val="p"/>
                      </m:rPr>
                      <a:rPr lang="en-US" sz="1150" b="0" i="0" smtClean="0">
                        <a:solidFill>
                          <a:srgbClr val="FF0000"/>
                        </a:solidFill>
                        <a:latin typeface="Cambria Math" panose="02040503050406030204" pitchFamily="18" charset="0"/>
                      </a:rPr>
                      <m:t>R</m:t>
                    </m:r>
                    <m:r>
                      <a:rPr lang="en-US" sz="1150" b="0" i="0" smtClean="0">
                        <a:solidFill>
                          <a:srgbClr val="FF0000"/>
                        </a:solidFill>
                        <a:latin typeface="Cambria Math" panose="02040503050406030204" pitchFamily="18" charset="0"/>
                      </a:rPr>
                      <m:t>∗</m:t>
                    </m:r>
                    <m:r>
                      <m:rPr>
                        <m:sty m:val="p"/>
                      </m:rPr>
                      <a:rPr lang="en-US" sz="1150">
                        <a:solidFill>
                          <a:srgbClr val="FF0000"/>
                        </a:solidFill>
                        <a:latin typeface="Cambria Math"/>
                      </a:rPr>
                      <m:t>Δ</m:t>
                    </m:r>
                    <m:sSub>
                      <m:sSubPr>
                        <m:ctrlPr>
                          <a:rPr lang="en-US" sz="1150" i="1">
                            <a:solidFill>
                              <a:srgbClr val="FF0000"/>
                            </a:solidFill>
                            <a:latin typeface="Cambria Math" panose="02040503050406030204" pitchFamily="18" charset="0"/>
                          </a:rPr>
                        </m:ctrlPr>
                      </m:sSubPr>
                      <m:e>
                        <m:r>
                          <a:rPr lang="en-US" sz="1150" i="1">
                            <a:solidFill>
                              <a:srgbClr val="FF0000"/>
                            </a:solidFill>
                            <a:latin typeface="Cambria Math"/>
                          </a:rPr>
                          <m:t>𝑤</m:t>
                        </m:r>
                      </m:e>
                      <m:sub>
                        <m:r>
                          <a:rPr lang="en-US" sz="1150" i="1">
                            <a:solidFill>
                              <a:srgbClr val="FF0000"/>
                            </a:solidFill>
                            <a:latin typeface="Cambria Math"/>
                          </a:rPr>
                          <m:t>𝑖𝑗</m:t>
                        </m:r>
                      </m:sub>
                    </m:sSub>
                  </m:oMath>
                </a14:m>
                <a:endParaRPr lang="en-US" sz="1150" dirty="0"/>
              </a:p>
              <a:p>
                <a:pPr marL="400050" lvl="1" indent="0">
                  <a:buNone/>
                </a:pPr>
                <a:r>
                  <a:rPr lang="en-US" sz="1100" dirty="0"/>
                  <a:t>End epoch</a:t>
                </a:r>
              </a:p>
              <a:p>
                <a:pPr marL="342900" indent="-342900">
                  <a:buFont typeface="+mj-lt"/>
                  <a:buAutoNum type="arabicPeriod"/>
                </a:pPr>
                <a:endParaRPr lang="en-US" sz="1500" dirty="0"/>
              </a:p>
              <a:p>
                <a:pPr marL="342900" indent="-342900">
                  <a:buFont typeface="+mj-lt"/>
                  <a:buAutoNum type="arabicPeriod"/>
                </a:pPr>
                <a:endParaRPr lang="en-US" sz="1500" dirty="0"/>
              </a:p>
              <a:p>
                <a:pPr marL="0" indent="0">
                  <a:buNone/>
                </a:pPr>
                <a:r>
                  <a:rPr lang="en-US" sz="1500" dirty="0"/>
                  <a:t>Auto-differentiation packages such as </a:t>
                </a:r>
                <a:r>
                  <a:rPr lang="en-US" sz="1500" dirty="0" err="1"/>
                  <a:t>Tensorflow</a:t>
                </a:r>
                <a:r>
                  <a:rPr lang="en-US" sz="1500" dirty="0"/>
                  <a:t>, Torch, etc. help!</a:t>
                </a:r>
              </a:p>
              <a:p>
                <a:pPr marL="0" indent="0">
                  <a:buNone/>
                </a:pPr>
                <a:endParaRPr lang="en-US" sz="1500" dirty="0"/>
              </a:p>
              <a:p>
                <a:pPr marL="0" indent="0">
                  <a:buNone/>
                </a:pPr>
                <a:r>
                  <a:rPr lang="en-US" sz="1500" u="sng" dirty="0">
                    <a:solidFill>
                      <a:schemeClr val="tx1">
                        <a:lumMod val="75000"/>
                        <a:lumOff val="25000"/>
                      </a:schemeClr>
                    </a:solidFill>
                  </a:rPr>
                  <a:t>Quick example in code</a:t>
                </a:r>
              </a:p>
              <a:p>
                <a:pPr marL="342900" indent="-342900">
                  <a:buFont typeface="+mj-lt"/>
                  <a:buAutoNum type="arabicPeriod"/>
                </a:pPr>
                <a:endParaRPr lang="en-US" sz="15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308" t="-342"/>
                </a:stretch>
              </a:blipFill>
            </p:spPr>
            <p:txBody>
              <a:bodyPr/>
              <a:lstStyle/>
              <a:p>
                <a:r>
                  <a:rPr lang="en-US">
                    <a:noFill/>
                  </a:rPr>
                  <a:t> </a:t>
                </a:r>
              </a:p>
            </p:txBody>
          </p:sp>
        </mc:Fallback>
      </mc:AlternateContent>
      <p:sp>
        <p:nvSpPr>
          <p:cNvPr id="10" name="Rectangle 9"/>
          <p:cNvSpPr/>
          <p:nvPr/>
        </p:nvSpPr>
        <p:spPr>
          <a:xfrm>
            <a:off x="797256" y="1580827"/>
            <a:ext cx="5513136" cy="1642821"/>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Tree>
    <p:extLst>
      <p:ext uri="{BB962C8B-B14F-4D97-AF65-F5344CB8AC3E}">
        <p14:creationId xmlns:p14="http://schemas.microsoft.com/office/powerpoint/2010/main" val="20692464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53</a:t>
            </a:fld>
            <a:endParaRPr lang="en-US"/>
          </a:p>
        </p:txBody>
      </p:sp>
      <p:sp>
        <p:nvSpPr>
          <p:cNvPr id="2" name="Title 1"/>
          <p:cNvSpPr>
            <a:spLocks noGrp="1"/>
          </p:cNvSpPr>
          <p:nvPr>
            <p:ph type="title"/>
          </p:nvPr>
        </p:nvSpPr>
        <p:spPr/>
        <p:txBody>
          <a:bodyPr/>
          <a:lstStyle/>
          <a:p>
            <a:r>
              <a:rPr lang="en-US"/>
              <a:t>Dropout training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Proposed by (Hinton et al, 2012)</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Each time decide whether to delete one hidden unit with some probability </a:t>
                </a:r>
                <a14:m>
                  <m:oMath xmlns:m="http://schemas.openxmlformats.org/officeDocument/2006/math">
                    <m:r>
                      <a:rPr lang="en-US" i="1" dirty="0" smtClean="0">
                        <a:latin typeface="Cambria Math" panose="02040503050406030204" pitchFamily="18" charset="0"/>
                      </a:rPr>
                      <m:t>𝑝</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89" t="-2810" b="-2479"/>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3"/>
          <a:srcRect/>
          <a:stretch>
            <a:fillRect/>
          </a:stretch>
        </p:blipFill>
        <p:spPr bwMode="auto">
          <a:xfrm>
            <a:off x="3238293" y="1396941"/>
            <a:ext cx="2933907" cy="2546410"/>
          </a:xfrm>
          <a:prstGeom prst="rect">
            <a:avLst/>
          </a:prstGeom>
          <a:noFill/>
          <a:ln w="9525">
            <a:noFill/>
            <a:miter lim="800000"/>
            <a:headEnd/>
            <a:tailEnd/>
          </a:ln>
          <a:effectLst/>
        </p:spPr>
      </p:pic>
    </p:spTree>
    <p:extLst>
      <p:ext uri="{BB962C8B-B14F-4D97-AF65-F5344CB8AC3E}">
        <p14:creationId xmlns:p14="http://schemas.microsoft.com/office/powerpoint/2010/main" val="3124486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54</a:t>
            </a:fld>
            <a:endParaRPr lang="en-US"/>
          </a:p>
        </p:txBody>
      </p:sp>
      <p:sp>
        <p:nvSpPr>
          <p:cNvPr id="2" name="Title 1"/>
          <p:cNvSpPr>
            <a:spLocks noGrp="1"/>
          </p:cNvSpPr>
          <p:nvPr>
            <p:ph type="title"/>
          </p:nvPr>
        </p:nvSpPr>
        <p:spPr/>
        <p:txBody>
          <a:bodyPr/>
          <a:lstStyle/>
          <a:p>
            <a:r>
              <a:rPr lang="en-US"/>
              <a:t>Dropout training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Dropout of </a:t>
                </a:r>
                <a14:m>
                  <m:oMath xmlns:m="http://schemas.openxmlformats.org/officeDocument/2006/math">
                    <m:r>
                      <a:rPr lang="en-US" i="1" dirty="0" smtClean="0">
                        <a:latin typeface="Cambria Math" panose="02040503050406030204" pitchFamily="18" charset="0"/>
                      </a:rPr>
                      <m:t>50%</m:t>
                    </m:r>
                  </m:oMath>
                </a14:m>
                <a:r>
                  <a:rPr lang="en-US" dirty="0"/>
                  <a:t> of the hidden units and </a:t>
                </a:r>
                <a14:m>
                  <m:oMath xmlns:m="http://schemas.openxmlformats.org/officeDocument/2006/math">
                    <m:r>
                      <a:rPr lang="en-US" i="1" dirty="0" smtClean="0">
                        <a:latin typeface="Cambria Math" panose="02040503050406030204" pitchFamily="18" charset="0"/>
                      </a:rPr>
                      <m:t>20%</m:t>
                    </m:r>
                  </m:oMath>
                </a14:m>
                <a:r>
                  <a:rPr lang="en-US" dirty="0"/>
                  <a:t> of the input units (Hinton et al, 2012)</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89" b="-2479"/>
                </a:stretch>
              </a:blipFill>
            </p:spPr>
            <p:txBody>
              <a:bodyPr/>
              <a:lstStyle/>
              <a:p>
                <a:r>
                  <a:rPr lang="en-US">
                    <a:noFill/>
                  </a:rPr>
                  <a:t> </a:t>
                </a:r>
              </a:p>
            </p:txBody>
          </p:sp>
        </mc:Fallback>
      </mc:AlternateContent>
      <p:pic>
        <p:nvPicPr>
          <p:cNvPr id="7" name="Picture 4"/>
          <p:cNvPicPr>
            <a:picLocks noChangeAspect="1" noChangeArrowheads="1"/>
          </p:cNvPicPr>
          <p:nvPr/>
        </p:nvPicPr>
        <p:blipFill rotWithShape="1">
          <a:blip r:embed="rId3"/>
          <a:srcRect l="21642" r="20669"/>
          <a:stretch/>
        </p:blipFill>
        <p:spPr bwMode="auto">
          <a:xfrm>
            <a:off x="2522575" y="889102"/>
            <a:ext cx="4360678" cy="3038896"/>
          </a:xfrm>
          <a:prstGeom prst="rect">
            <a:avLst/>
          </a:prstGeom>
          <a:noFill/>
          <a:ln w="9525">
            <a:noFill/>
            <a:miter lim="800000"/>
            <a:headEnd/>
            <a:tailEnd/>
          </a:ln>
          <a:effectLst/>
        </p:spPr>
      </p:pic>
    </p:spTree>
    <p:extLst>
      <p:ext uri="{BB962C8B-B14F-4D97-AF65-F5344CB8AC3E}">
        <p14:creationId xmlns:p14="http://schemas.microsoft.com/office/powerpoint/2010/main" val="750103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55</a:t>
            </a:fld>
            <a:endParaRPr lang="en-US"/>
          </a:p>
        </p:txBody>
      </p:sp>
      <p:sp>
        <p:nvSpPr>
          <p:cNvPr id="2" name="Title 1"/>
          <p:cNvSpPr>
            <a:spLocks noGrp="1"/>
          </p:cNvSpPr>
          <p:nvPr>
            <p:ph type="title"/>
          </p:nvPr>
        </p:nvSpPr>
        <p:spPr/>
        <p:txBody>
          <a:bodyPr/>
          <a:lstStyle/>
          <a:p>
            <a:r>
              <a:rPr lang="en-US"/>
              <a:t>Dropout training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Model averaging effect </a:t>
                </a:r>
              </a:p>
              <a:p>
                <a:pPr lvl="1"/>
                <a:r>
                  <a:rPr lang="en-US" dirty="0"/>
                  <a:t>Among </a:t>
                </a:r>
                <a14:m>
                  <m:oMath xmlns:m="http://schemas.openxmlformats.org/officeDocument/2006/math">
                    <m:sSup>
                      <m:sSupPr>
                        <m:ctrlPr>
                          <a:rPr lang="en-US" b="0" i="1" dirty="0" smtClean="0">
                            <a:latin typeface="Cambria Math" panose="02040503050406030204" pitchFamily="18" charset="0"/>
                          </a:rPr>
                        </m:ctrlPr>
                      </m:sSupPr>
                      <m:e>
                        <m:r>
                          <a:rPr lang="en-US" dirty="0" smtClean="0">
                            <a:latin typeface="Cambria Math" panose="02040503050406030204" pitchFamily="18" charset="0"/>
                          </a:rPr>
                          <m:t>2</m:t>
                        </m:r>
                      </m:e>
                      <m:sup>
                        <m:r>
                          <a:rPr lang="en-US" dirty="0">
                            <a:latin typeface="Cambria Math" panose="02040503050406030204" pitchFamily="18" charset="0"/>
                          </a:rPr>
                          <m:t>𝐻</m:t>
                        </m:r>
                      </m:sup>
                    </m:sSup>
                  </m:oMath>
                </a14:m>
                <a:r>
                  <a:rPr lang="en-US" dirty="0"/>
                  <a:t> models, with shared parameters </a:t>
                </a:r>
              </a:p>
              <a:p>
                <a:pPr lvl="2"/>
                <a14:m>
                  <m:oMath xmlns:m="http://schemas.openxmlformats.org/officeDocument/2006/math">
                    <m:r>
                      <a:rPr lang="en-US" dirty="0" smtClean="0">
                        <a:latin typeface="Cambria Math" panose="02040503050406030204" pitchFamily="18" charset="0"/>
                      </a:rPr>
                      <m:t>𝐻</m:t>
                    </m:r>
                  </m:oMath>
                </a14:m>
                <a:r>
                  <a:rPr lang="en-US" dirty="0"/>
                  <a:t>: number of units in the network </a:t>
                </a:r>
              </a:p>
              <a:p>
                <a:pPr lvl="1"/>
                <a:r>
                  <a:rPr lang="en-US" dirty="0"/>
                  <a:t>Only a few get trained </a:t>
                </a:r>
              </a:p>
              <a:p>
                <a:pPr lvl="1"/>
                <a:r>
                  <a:rPr lang="en-US" dirty="0"/>
                  <a:t>Much stronger than the known </a:t>
                </a:r>
                <a:r>
                  <a:rPr lang="en-US" dirty="0" err="1"/>
                  <a:t>regularizer</a:t>
                </a:r>
                <a:r>
                  <a:rPr lang="en-US" dirty="0"/>
                  <a:t> </a:t>
                </a:r>
              </a:p>
              <a:p>
                <a:endParaRPr lang="en-US" dirty="0"/>
              </a:p>
              <a:p>
                <a:r>
                  <a:rPr lang="en-US" dirty="0"/>
                  <a:t>What about the input space?</a:t>
                </a:r>
              </a:p>
              <a:p>
                <a:pPr lvl="1"/>
                <a:r>
                  <a:rPr lang="en-US" dirty="0"/>
                  <a:t>Do the same thing!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37" t="-1322"/>
                </a:stretch>
              </a:blipFill>
            </p:spPr>
            <p:txBody>
              <a:bodyPr/>
              <a:lstStyle/>
              <a:p>
                <a:r>
                  <a:rPr lang="en-US">
                    <a:noFill/>
                  </a:rPr>
                  <a:t> </a:t>
                </a:r>
              </a:p>
            </p:txBody>
          </p:sp>
        </mc:Fallback>
      </mc:AlternateContent>
      <p:pic>
        <p:nvPicPr>
          <p:cNvPr id="2051" name="Picture 3"/>
          <p:cNvPicPr>
            <a:picLocks noChangeAspect="1" noChangeArrowheads="1"/>
          </p:cNvPicPr>
          <p:nvPr/>
        </p:nvPicPr>
        <p:blipFill>
          <a:blip r:embed="rId3"/>
          <a:srcRect/>
          <a:stretch>
            <a:fillRect/>
          </a:stretch>
        </p:blipFill>
        <p:spPr bwMode="auto">
          <a:xfrm>
            <a:off x="5110765" y="2910611"/>
            <a:ext cx="2547335" cy="1684012"/>
          </a:xfrm>
          <a:prstGeom prst="rect">
            <a:avLst/>
          </a:prstGeom>
          <a:noFill/>
          <a:ln w="9525">
            <a:noFill/>
            <a:miter lim="800000"/>
            <a:headEnd/>
            <a:tailEnd/>
          </a:ln>
          <a:effectLst/>
        </p:spPr>
      </p:pic>
    </p:spTree>
    <p:extLst>
      <p:ext uri="{BB962C8B-B14F-4D97-AF65-F5344CB8AC3E}">
        <p14:creationId xmlns:p14="http://schemas.microsoft.com/office/powerpoint/2010/main" val="3105521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290A62C-F7EB-4847-AE6C-B5EDD3F056E7}" type="slidenum">
              <a:rPr lang="en-US" smtClean="0"/>
              <a:pPr/>
              <a:t>56</a:t>
            </a:fld>
            <a:endParaRPr lang="en-US" dirty="0"/>
          </a:p>
        </p:txBody>
      </p:sp>
      <p:sp>
        <p:nvSpPr>
          <p:cNvPr id="1064962" name="Rectangle 2"/>
          <p:cNvSpPr>
            <a:spLocks noGrp="1" noChangeArrowheads="1"/>
          </p:cNvSpPr>
          <p:nvPr>
            <p:ph type="title"/>
          </p:nvPr>
        </p:nvSpPr>
        <p:spPr/>
        <p:txBody>
          <a:bodyPr/>
          <a:lstStyle/>
          <a:p>
            <a:r>
              <a:rPr lang="en-US"/>
              <a:t>Recap: Multi-Layer Perceptrons</a:t>
            </a:r>
            <a:endParaRPr lang="en-US" dirty="0"/>
          </a:p>
        </p:txBody>
      </p:sp>
      <p:sp>
        <p:nvSpPr>
          <p:cNvPr id="1064963" name="Rectangle 3"/>
          <p:cNvSpPr>
            <a:spLocks noGrp="1" noChangeArrowheads="1"/>
          </p:cNvSpPr>
          <p:nvPr>
            <p:ph idx="1"/>
          </p:nvPr>
        </p:nvSpPr>
        <p:spPr/>
        <p:txBody>
          <a:bodyPr>
            <a:normAutofit fontScale="85000" lnSpcReduction="20000"/>
          </a:bodyPr>
          <a:lstStyle/>
          <a:p>
            <a:r>
              <a:rPr lang="en-US" dirty="0"/>
              <a:t>Multi-layer network </a:t>
            </a:r>
          </a:p>
          <a:p>
            <a:pPr lvl="1"/>
            <a:r>
              <a:rPr lang="en-US" dirty="0"/>
              <a:t>A global approximator </a:t>
            </a:r>
          </a:p>
          <a:p>
            <a:pPr lvl="1"/>
            <a:r>
              <a:rPr lang="en-US" dirty="0"/>
              <a:t>Different rules for training it </a:t>
            </a:r>
          </a:p>
          <a:p>
            <a:r>
              <a:rPr lang="en-US" dirty="0"/>
              <a:t>The Back-propagation</a:t>
            </a:r>
          </a:p>
          <a:p>
            <a:pPr lvl="1"/>
            <a:r>
              <a:rPr lang="en-US" dirty="0"/>
              <a:t>Forward step </a:t>
            </a:r>
          </a:p>
          <a:p>
            <a:pPr lvl="1"/>
            <a:r>
              <a:rPr lang="en-US" dirty="0"/>
              <a:t>Back propagation of errors </a:t>
            </a:r>
          </a:p>
          <a:p>
            <a:endParaRPr lang="en-US" dirty="0"/>
          </a:p>
          <a:p>
            <a:r>
              <a:rPr lang="en-US" dirty="0"/>
              <a:t>Congrats! Now you know the one of the important algorithms in neural networks!</a:t>
            </a:r>
          </a:p>
          <a:p>
            <a:pPr marL="0" indent="0">
              <a:buNone/>
            </a:pPr>
            <a:endParaRPr lang="en-US" dirty="0"/>
          </a:p>
          <a:p>
            <a:r>
              <a:rPr lang="en-US" dirty="0"/>
              <a:t>Today: </a:t>
            </a:r>
          </a:p>
          <a:p>
            <a:pPr lvl="1"/>
            <a:r>
              <a:rPr lang="en-US" dirty="0"/>
              <a:t>Convolutional Neural Networks </a:t>
            </a:r>
          </a:p>
          <a:p>
            <a:pPr lvl="1"/>
            <a:r>
              <a:rPr lang="en-US" dirty="0"/>
              <a:t>Recurrent Neural Networks  </a:t>
            </a:r>
          </a:p>
        </p:txBody>
      </p:sp>
      <p:grpSp>
        <p:nvGrpSpPr>
          <p:cNvPr id="7" name="Group 6"/>
          <p:cNvGrpSpPr/>
          <p:nvPr/>
        </p:nvGrpSpPr>
        <p:grpSpPr>
          <a:xfrm>
            <a:off x="5200650" y="914401"/>
            <a:ext cx="2651322" cy="1757407"/>
            <a:chOff x="5599913" y="3472934"/>
            <a:chExt cx="3535095" cy="2343208"/>
          </a:xfrm>
        </p:grpSpPr>
        <p:grpSp>
          <p:nvGrpSpPr>
            <p:cNvPr id="8" name="Group 51"/>
            <p:cNvGrpSpPr>
              <a:grpSpLocks/>
            </p:cNvGrpSpPr>
            <p:nvPr/>
          </p:nvGrpSpPr>
          <p:grpSpPr bwMode="auto">
            <a:xfrm>
              <a:off x="6248400" y="3543300"/>
              <a:ext cx="2209800" cy="2171700"/>
              <a:chOff x="1872" y="2496"/>
              <a:chExt cx="1392" cy="1368"/>
            </a:xfrm>
          </p:grpSpPr>
          <p:grpSp>
            <p:nvGrpSpPr>
              <p:cNvPr id="13" name="Group 26"/>
              <p:cNvGrpSpPr>
                <a:grpSpLocks/>
              </p:cNvGrpSpPr>
              <p:nvPr/>
            </p:nvGrpSpPr>
            <p:grpSpPr bwMode="auto">
              <a:xfrm>
                <a:off x="1872" y="3720"/>
                <a:ext cx="1392" cy="144"/>
                <a:chOff x="1872" y="3720"/>
                <a:chExt cx="1392" cy="144"/>
              </a:xfrm>
            </p:grpSpPr>
            <p:sp>
              <p:nvSpPr>
                <p:cNvPr id="43"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4"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6"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4" name="Group 25"/>
              <p:cNvGrpSpPr>
                <a:grpSpLocks/>
              </p:cNvGrpSpPr>
              <p:nvPr/>
            </p:nvGrpSpPr>
            <p:grpSpPr bwMode="auto">
              <a:xfrm>
                <a:off x="2016" y="3108"/>
                <a:ext cx="1056" cy="144"/>
                <a:chOff x="2016" y="3168"/>
                <a:chExt cx="1056" cy="144"/>
              </a:xfrm>
            </p:grpSpPr>
            <p:sp>
              <p:nvSpPr>
                <p:cNvPr id="40"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5" name="Group 27"/>
              <p:cNvGrpSpPr>
                <a:grpSpLocks/>
              </p:cNvGrpSpPr>
              <p:nvPr/>
            </p:nvGrpSpPr>
            <p:grpSpPr bwMode="auto">
              <a:xfrm>
                <a:off x="2208" y="2496"/>
                <a:ext cx="624" cy="144"/>
                <a:chOff x="2208" y="2496"/>
                <a:chExt cx="624" cy="144"/>
              </a:xfrm>
            </p:grpSpPr>
            <p:sp>
              <p:nvSpPr>
                <p:cNvPr id="38"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6" name="AutoShape 28"/>
              <p:cNvCxnSpPr>
                <a:cxnSpLocks noChangeShapeType="1"/>
                <a:stCxn id="39" idx="4"/>
                <a:endCxn id="41"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29"/>
              <p:cNvCxnSpPr>
                <a:cxnSpLocks noChangeShapeType="1"/>
                <a:stCxn id="39" idx="4"/>
                <a:endCxn id="42"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0"/>
              <p:cNvCxnSpPr>
                <a:cxnSpLocks noChangeShapeType="1"/>
                <a:stCxn id="39" idx="4"/>
                <a:endCxn id="40"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1"/>
              <p:cNvCxnSpPr>
                <a:cxnSpLocks noChangeShapeType="1"/>
                <a:stCxn id="38" idx="4"/>
                <a:endCxn id="41"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2"/>
              <p:cNvCxnSpPr>
                <a:cxnSpLocks noChangeShapeType="1"/>
                <a:stCxn id="38" idx="4"/>
                <a:endCxn id="42"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3"/>
              <p:cNvCxnSpPr>
                <a:cxnSpLocks noChangeShapeType="1"/>
                <a:stCxn id="38" idx="4"/>
                <a:endCxn id="40"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4"/>
              <p:cNvCxnSpPr>
                <a:cxnSpLocks noChangeShapeType="1"/>
                <a:stCxn id="40" idx="4"/>
                <a:endCxn id="43"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5"/>
              <p:cNvCxnSpPr>
                <a:cxnSpLocks noChangeShapeType="1"/>
                <a:stCxn id="40" idx="4"/>
                <a:endCxn id="44"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6"/>
              <p:cNvCxnSpPr>
                <a:cxnSpLocks noChangeShapeType="1"/>
                <a:stCxn id="40" idx="4"/>
                <a:endCxn id="47"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7"/>
              <p:cNvCxnSpPr>
                <a:cxnSpLocks noChangeShapeType="1"/>
                <a:stCxn id="40" idx="4"/>
                <a:endCxn id="45"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8"/>
              <p:cNvCxnSpPr>
                <a:cxnSpLocks noChangeShapeType="1"/>
                <a:stCxn id="40" idx="4"/>
                <a:endCxn id="46"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0"/>
              <p:cNvCxnSpPr>
                <a:cxnSpLocks noChangeShapeType="1"/>
                <a:endCxn id="47"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1"/>
              <p:cNvCxnSpPr>
                <a:cxnSpLocks noChangeShapeType="1"/>
                <a:stCxn id="42" idx="4"/>
                <a:endCxn id="44"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2"/>
              <p:cNvCxnSpPr>
                <a:cxnSpLocks noChangeShapeType="1"/>
                <a:endCxn id="43"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4"/>
              <p:cNvCxnSpPr>
                <a:cxnSpLocks noChangeShapeType="1"/>
                <a:stCxn id="41" idx="4"/>
                <a:endCxn id="46"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5"/>
              <p:cNvCxnSpPr>
                <a:cxnSpLocks noChangeShapeType="1"/>
                <a:stCxn id="41" idx="4"/>
                <a:endCxn id="45"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6"/>
              <p:cNvCxnSpPr>
                <a:cxnSpLocks noChangeShapeType="1"/>
                <a:stCxn id="41" idx="4"/>
                <a:endCxn id="47"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7"/>
              <p:cNvCxnSpPr>
                <a:cxnSpLocks noChangeShapeType="1"/>
                <a:stCxn id="41" idx="4"/>
                <a:endCxn id="44"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8"/>
              <p:cNvCxnSpPr>
                <a:cxnSpLocks noChangeShapeType="1"/>
                <a:stCxn id="41" idx="4"/>
                <a:endCxn id="43"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9"/>
              <p:cNvCxnSpPr>
                <a:cxnSpLocks noChangeShapeType="1"/>
                <a:stCxn id="42" idx="4"/>
                <a:endCxn id="46"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Line 50"/>
              <p:cNvSpPr>
                <a:spLocks noChangeShapeType="1"/>
              </p:cNvSpPr>
              <p:nvPr/>
            </p:nvSpPr>
            <p:spPr bwMode="auto">
              <a:xfrm flipV="1">
                <a:off x="1872" y="2688"/>
                <a:ext cx="0" cy="11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9" name="Rectangle 8"/>
            <p:cNvSpPr/>
            <p:nvPr/>
          </p:nvSpPr>
          <p:spPr>
            <a:xfrm>
              <a:off x="5599913" y="3506082"/>
              <a:ext cx="1143902" cy="400109"/>
            </a:xfrm>
            <a:prstGeom prst="rect">
              <a:avLst/>
            </a:prstGeom>
            <a:solidFill>
              <a:srgbClr val="FFFFCC"/>
            </a:solidFill>
            <a:ln w="28575">
              <a:solidFill>
                <a:schemeClr val="accent1"/>
              </a:solidFill>
            </a:ln>
          </p:spPr>
          <p:txBody>
            <a:bodyPr wrap="none">
              <a:spAutoFit/>
            </a:bodyPr>
            <a:lstStyle/>
            <a:p>
              <a:r>
                <a:rPr lang="en-US" altLang="en-US" sz="1350" dirty="0"/>
                <a:t>activation</a:t>
              </a:r>
              <a:endParaRPr lang="en-US" sz="1350" dirty="0"/>
            </a:p>
          </p:txBody>
        </p:sp>
        <p:sp>
          <p:nvSpPr>
            <p:cNvPr id="10" name="Rectangle 9"/>
            <p:cNvSpPr/>
            <p:nvPr/>
          </p:nvSpPr>
          <p:spPr>
            <a:xfrm>
              <a:off x="8369948" y="5416033"/>
              <a:ext cx="727123"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11" name="Rectangle 10"/>
            <p:cNvSpPr/>
            <p:nvPr/>
          </p:nvSpPr>
          <p:spPr>
            <a:xfrm>
              <a:off x="8192015" y="4444484"/>
              <a:ext cx="925809"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12" name="Rectangle 11"/>
            <p:cNvSpPr/>
            <p:nvPr/>
          </p:nvSpPr>
          <p:spPr>
            <a:xfrm>
              <a:off x="8198427" y="3472934"/>
              <a:ext cx="936581"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spTree>
    <p:extLst>
      <p:ext uri="{BB962C8B-B14F-4D97-AF65-F5344CB8AC3E}">
        <p14:creationId xmlns:p14="http://schemas.microsoft.com/office/powerpoint/2010/main" val="3680713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57</a:t>
            </a:fld>
            <a:endParaRPr lang="en-US" dirty="0"/>
          </a:p>
        </p:txBody>
      </p:sp>
      <p:sp>
        <p:nvSpPr>
          <p:cNvPr id="2" name="Title 1"/>
          <p:cNvSpPr>
            <a:spLocks noGrp="1"/>
          </p:cNvSpPr>
          <p:nvPr>
            <p:ph type="title"/>
          </p:nvPr>
        </p:nvSpPr>
        <p:spPr/>
        <p:txBody>
          <a:bodyPr/>
          <a:lstStyle/>
          <a:p>
            <a:r>
              <a:rPr lang="en-US" dirty="0"/>
              <a:t>Hidden Layer Representation </a:t>
            </a:r>
          </a:p>
        </p:txBody>
      </p:sp>
      <p:sp>
        <p:nvSpPr>
          <p:cNvPr id="3" name="Content Placeholder 2"/>
          <p:cNvSpPr>
            <a:spLocks noGrp="1"/>
          </p:cNvSpPr>
          <p:nvPr>
            <p:ph idx="1"/>
          </p:nvPr>
        </p:nvSpPr>
        <p:spPr>
          <a:xfrm>
            <a:off x="430464" y="902369"/>
            <a:ext cx="8229600" cy="3231481"/>
          </a:xfrm>
        </p:spPr>
        <p:txBody>
          <a:bodyPr>
            <a:normAutofit fontScale="92500"/>
          </a:bodyPr>
          <a:lstStyle/>
          <a:p>
            <a:r>
              <a:rPr lang="en-US" dirty="0"/>
              <a:t>Weight tuning procedure sets weights that define whatever hidden units representation is most effective at minimizing the error.</a:t>
            </a:r>
          </a:p>
          <a:p>
            <a:r>
              <a:rPr lang="en-US" dirty="0"/>
              <a:t>Sometimes Backpropagation will define new hidden layer features that are not explicit in the input representation, but which capture properties of the input instances that are most relevant to learning the target function.</a:t>
            </a:r>
          </a:p>
          <a:p>
            <a:r>
              <a:rPr lang="en-US" dirty="0"/>
              <a:t>Trained hidden units can be seen as newly constructed features that </a:t>
            </a:r>
            <a:r>
              <a:rPr lang="en-US" dirty="0">
                <a:solidFill>
                  <a:srgbClr val="245795"/>
                </a:solidFill>
              </a:rPr>
              <a:t>re-represent </a:t>
            </a:r>
            <a:r>
              <a:rPr lang="en-US" dirty="0"/>
              <a:t>the examples so that they are linearly separable</a:t>
            </a:r>
          </a:p>
          <a:p>
            <a:pPr marL="0" indent="0">
              <a:buNone/>
            </a:pPr>
            <a:endParaRPr lang="en-US" dirty="0"/>
          </a:p>
        </p:txBody>
      </p:sp>
    </p:spTree>
    <p:extLst>
      <p:ext uri="{BB962C8B-B14F-4D97-AF65-F5344CB8AC3E}">
        <p14:creationId xmlns:p14="http://schemas.microsoft.com/office/powerpoint/2010/main" val="3729431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prstGeom prst="rect">
            <a:avLst/>
          </a:prstGeom>
        </p:spPr>
        <p:txBody>
          <a:bodyPr/>
          <a:lstStyle/>
          <a:p>
            <a:fld id="{FA6F6034-1516-478C-9756-BC6A8296D6DE}" type="slidenum">
              <a:rPr lang="en-US" smtClean="0"/>
              <a:pPr/>
              <a:t>58</a:t>
            </a:fld>
            <a:endParaRPr lang="en-US" dirty="0"/>
          </a:p>
        </p:txBody>
      </p:sp>
      <p:sp>
        <p:nvSpPr>
          <p:cNvPr id="2" name="Title 1"/>
          <p:cNvSpPr>
            <a:spLocks noGrp="1"/>
          </p:cNvSpPr>
          <p:nvPr>
            <p:ph type="title"/>
          </p:nvPr>
        </p:nvSpPr>
        <p:spPr/>
        <p:txBody>
          <a:bodyPr/>
          <a:lstStyle/>
          <a:p>
            <a:r>
              <a:rPr lang="en-US" dirty="0"/>
              <a:t>Sparse Auto-encoder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prstGeom prst="rect">
                <a:avLst/>
              </a:prstGeom>
            </p:spPr>
            <p:txBody>
              <a:bodyPr/>
              <a:lstStyle/>
              <a:p>
                <a:r>
                  <a:rPr lang="en-US" sz="1500" dirty="0"/>
                  <a:t>Encoding: </a:t>
                </a:r>
              </a:p>
              <a:p>
                <a:r>
                  <a:rPr lang="en-US" sz="1500" dirty="0"/>
                  <a:t>Decoding: </a:t>
                </a:r>
              </a:p>
              <a:p>
                <a:pPr lvl="1"/>
                <a:r>
                  <a:rPr lang="en-US" sz="1350" dirty="0"/>
                  <a:t>Goal: perfect reconstruction of </a:t>
                </a:r>
              </a:p>
              <a:p>
                <a:pPr marL="342900" lvl="1" indent="0">
                  <a:buNone/>
                </a:pPr>
                <a:r>
                  <a:rPr lang="en-US" sz="1350" dirty="0"/>
                  <a:t>           input vector </a:t>
                </a:r>
                <a14:m>
                  <m:oMath xmlns:m="http://schemas.openxmlformats.org/officeDocument/2006/math">
                    <m:r>
                      <a:rPr lang="en-US" sz="1350" b="1" i="1">
                        <a:latin typeface="Cambria Math"/>
                      </a:rPr>
                      <m:t>𝒙</m:t>
                    </m:r>
                  </m:oMath>
                </a14:m>
                <a:r>
                  <a:rPr lang="en-US" sz="1350" dirty="0"/>
                  <a:t>, by the output </a:t>
                </a:r>
                <a14:m>
                  <m:oMath xmlns:m="http://schemas.openxmlformats.org/officeDocument/2006/math">
                    <m:sSub>
                      <m:sSubPr>
                        <m:ctrlPr>
                          <a:rPr lang="en-US" sz="1350" b="1" i="1">
                            <a:latin typeface="Cambria Math" panose="02040503050406030204" pitchFamily="18" charset="0"/>
                          </a:rPr>
                        </m:ctrlPr>
                      </m:sSubPr>
                      <m:e>
                        <m:acc>
                          <m:accPr>
                            <m:chr m:val="̂"/>
                            <m:ctrlPr>
                              <a:rPr lang="en-US" sz="1350" b="1" i="1">
                                <a:latin typeface="Cambria Math" panose="02040503050406030204" pitchFamily="18" charset="0"/>
                              </a:rPr>
                            </m:ctrlPr>
                          </m:accPr>
                          <m:e>
                            <m:r>
                              <a:rPr lang="en-US" sz="1350" b="1" i="1">
                                <a:latin typeface="Cambria Math"/>
                              </a:rPr>
                              <m:t>𝒙</m:t>
                            </m:r>
                          </m:e>
                        </m:acc>
                      </m:e>
                      <m:sub/>
                    </m:sSub>
                  </m:oMath>
                </a14:m>
                <a:r>
                  <a:rPr lang="en-US" sz="1350" dirty="0"/>
                  <a:t>	</a:t>
                </a:r>
              </a:p>
              <a:p>
                <a:pPr lvl="2"/>
                <a:r>
                  <a:rPr lang="en-US" sz="1200" dirty="0"/>
                  <a:t>Where </a:t>
                </a:r>
                <a14:m>
                  <m:oMath xmlns:m="http://schemas.openxmlformats.org/officeDocument/2006/math">
                    <m:r>
                      <a:rPr lang="en-US" sz="1200" b="1" i="1">
                        <a:latin typeface="Cambria Math"/>
                      </a:rPr>
                      <m:t>𝜽</m:t>
                    </m:r>
                    <m:r>
                      <a:rPr lang="en-US" sz="1200" b="1" i="1">
                        <a:latin typeface="Cambria Math"/>
                      </a:rPr>
                      <m:t>={</m:t>
                    </m:r>
                    <m:r>
                      <a:rPr lang="en-US" sz="1200" b="1" i="1">
                        <a:latin typeface="Cambria Math"/>
                      </a:rPr>
                      <m:t>𝑾</m:t>
                    </m:r>
                    <m:r>
                      <a:rPr lang="en-US" sz="1200" b="1" i="1">
                        <a:latin typeface="Cambria Math"/>
                      </a:rPr>
                      <m:t>, </m:t>
                    </m:r>
                    <m:r>
                      <a:rPr lang="en-US" sz="1200" b="1" i="1">
                        <a:latin typeface="Cambria Math"/>
                      </a:rPr>
                      <m:t>𝑾</m:t>
                    </m:r>
                    <m:r>
                      <a:rPr lang="en-US" sz="1200" b="1" i="1">
                        <a:latin typeface="Cambria Math"/>
                      </a:rPr>
                      <m:t>′}</m:t>
                    </m:r>
                  </m:oMath>
                </a14:m>
                <a:endParaRPr lang="en-US" sz="1200" dirty="0"/>
              </a:p>
              <a:p>
                <a:pPr lvl="1"/>
                <a:r>
                  <a:rPr lang="en-US" sz="1350" dirty="0"/>
                  <a:t>Minimize an error function </a:t>
                </a:r>
                <a14:m>
                  <m:oMath xmlns:m="http://schemas.openxmlformats.org/officeDocument/2006/math">
                    <m:r>
                      <a:rPr lang="en-US" sz="1350" b="1" i="1">
                        <a:latin typeface="Cambria Math"/>
                      </a:rPr>
                      <m:t>𝒍</m:t>
                    </m:r>
                    <m:r>
                      <a:rPr lang="en-US" sz="1350" b="1" i="1">
                        <a:latin typeface="Cambria Math"/>
                      </a:rPr>
                      <m:t>(</m:t>
                    </m:r>
                    <m:acc>
                      <m:accPr>
                        <m:chr m:val="̂"/>
                        <m:ctrlPr>
                          <a:rPr lang="en-US" sz="1350" b="1" i="1">
                            <a:latin typeface="Cambria Math" panose="02040503050406030204" pitchFamily="18" charset="0"/>
                          </a:rPr>
                        </m:ctrlPr>
                      </m:accPr>
                      <m:e>
                        <m:r>
                          <a:rPr lang="en-US" sz="1350" b="1" i="1">
                            <a:latin typeface="Cambria Math"/>
                          </a:rPr>
                          <m:t>𝒙</m:t>
                        </m:r>
                      </m:e>
                    </m:acc>
                    <m:r>
                      <a:rPr lang="en-US" sz="1350" b="1" i="1">
                        <a:latin typeface="Cambria Math" charset="0"/>
                      </a:rPr>
                      <m:t>, </m:t>
                    </m:r>
                    <m:r>
                      <a:rPr lang="en-US" sz="1350" b="1" i="1">
                        <a:latin typeface="Cambria Math"/>
                      </a:rPr>
                      <m:t>𝒙</m:t>
                    </m:r>
                    <m:r>
                      <a:rPr lang="en-US" sz="1350" b="1" i="1">
                        <a:latin typeface="Cambria Math"/>
                      </a:rPr>
                      <m:t>)</m:t>
                    </m:r>
                  </m:oMath>
                </a14:m>
                <a:endParaRPr lang="en-US" sz="1350" dirty="0"/>
              </a:p>
              <a:p>
                <a:pPr lvl="2"/>
                <a:r>
                  <a:rPr lang="en-US" sz="1200" dirty="0"/>
                  <a:t>For example:</a:t>
                </a:r>
              </a:p>
              <a:p>
                <a:pPr lvl="2"/>
                <a:endParaRPr lang="en-US" sz="1200" dirty="0"/>
              </a:p>
              <a:p>
                <a:pPr lvl="1"/>
                <a:r>
                  <a:rPr lang="en-US" sz="1350" dirty="0"/>
                  <a:t>And regularize it </a:t>
                </a:r>
              </a:p>
              <a:p>
                <a:pPr lvl="1"/>
                <a:endParaRPr lang="en-US" sz="1350" dirty="0"/>
              </a:p>
              <a:p>
                <a:pPr lvl="1"/>
                <a:endParaRPr lang="en-US" sz="1350" dirty="0"/>
              </a:p>
              <a:p>
                <a:r>
                  <a:rPr lang="en-US" sz="1500" dirty="0"/>
                  <a:t>After optimization drop the </a:t>
                </a:r>
              </a:p>
              <a:p>
                <a:pPr marL="0" indent="0">
                  <a:buNone/>
                </a:pPr>
                <a:r>
                  <a:rPr lang="en-US" sz="1500" dirty="0"/>
                  <a:t>        reconstruction layer and add a new layer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prstGeom prst="rect">
                <a:avLst/>
              </a:prstGeom>
              <a:blipFill>
                <a:blip r:embed="rId2"/>
                <a:stretch>
                  <a:fillRect l="-222" t="-3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816874" y="933191"/>
                <a:ext cx="1248740"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a:latin typeface="Cambria Math"/>
                        </a:rPr>
                        <m:t>𝒚</m:t>
                      </m:r>
                      <m:r>
                        <a:rPr lang="en-US" sz="1200" i="1">
                          <a:latin typeface="Cambria Math"/>
                        </a:rPr>
                        <m:t>=</m:t>
                      </m:r>
                      <m:r>
                        <a:rPr lang="en-US" sz="1200" i="1">
                          <a:latin typeface="Cambria Math"/>
                        </a:rPr>
                        <m:t>𝑓</m:t>
                      </m:r>
                      <m:r>
                        <a:rPr lang="en-US" sz="1200" i="1">
                          <a:latin typeface="Cambria Math"/>
                        </a:rPr>
                        <m:t>(</m:t>
                      </m:r>
                      <m:r>
                        <a:rPr lang="en-US" sz="1200" i="1">
                          <a:latin typeface="Cambria Math"/>
                        </a:rPr>
                        <m:t>𝑊</m:t>
                      </m:r>
                      <m:r>
                        <a:rPr lang="en-US" sz="1200" b="1" i="1">
                          <a:latin typeface="Cambria Math"/>
                        </a:rPr>
                        <m:t>𝒙</m:t>
                      </m:r>
                      <m:r>
                        <a:rPr lang="en-US" sz="1200" i="1">
                          <a:latin typeface="Cambria Math"/>
                        </a:rPr>
                        <m:t>+</m:t>
                      </m:r>
                      <m:r>
                        <a:rPr lang="en-US" sz="1200" b="1" i="1">
                          <a:latin typeface="Cambria Math"/>
                        </a:rPr>
                        <m:t>𝒃</m:t>
                      </m:r>
                      <m:r>
                        <a:rPr lang="en-US" sz="1200" i="1">
                          <a:latin typeface="Cambria Math"/>
                        </a:rPr>
                        <m:t>)</m:t>
                      </m:r>
                    </m:oMath>
                  </m:oMathPara>
                </a14:m>
                <a:endParaRPr lang="en-US" sz="1200" dirty="0"/>
              </a:p>
            </p:txBody>
          </p:sp>
        </mc:Choice>
        <mc:Fallback xmlns="">
          <p:sp>
            <p:nvSpPr>
              <p:cNvPr id="7" name="TextBox 6"/>
              <p:cNvSpPr txBox="1">
                <a:spLocks noRot="1" noChangeAspect="1" noMove="1" noResize="1" noEditPoints="1" noAdjustHandles="1" noChangeArrowheads="1" noChangeShapeType="1" noTextEdit="1"/>
              </p:cNvSpPr>
              <p:nvPr/>
            </p:nvSpPr>
            <p:spPr>
              <a:xfrm>
                <a:off x="1816874" y="933191"/>
                <a:ext cx="1248740" cy="276999"/>
              </a:xfrm>
              <a:prstGeom prst="rect">
                <a:avLst/>
              </a:prstGeom>
              <a:blipFill>
                <a:blip r:embed="rId3"/>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6874" y="1257359"/>
                <a:ext cx="133664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b="1" i="1">
                              <a:latin typeface="Cambria Math" panose="02040503050406030204" pitchFamily="18" charset="0"/>
                            </a:rPr>
                          </m:ctrlPr>
                        </m:accPr>
                        <m:e>
                          <m:r>
                            <a:rPr lang="en-US" sz="1200" b="1" i="1">
                              <a:latin typeface="Cambria Math"/>
                            </a:rPr>
                            <m:t>𝒙</m:t>
                          </m:r>
                        </m:e>
                      </m:acc>
                      <m:r>
                        <a:rPr lang="en-US" sz="1200" i="1">
                          <a:latin typeface="Cambria Math"/>
                        </a:rPr>
                        <m:t>=</m:t>
                      </m:r>
                      <m:r>
                        <a:rPr lang="en-US" sz="1200" i="1">
                          <a:latin typeface="Cambria Math"/>
                        </a:rPr>
                        <m:t>𝑔</m:t>
                      </m:r>
                      <m:r>
                        <a:rPr lang="en-US" sz="1200" i="1">
                          <a:latin typeface="Cambria Math"/>
                        </a:rPr>
                        <m:t>(</m:t>
                      </m:r>
                      <m:r>
                        <a:rPr lang="en-US" sz="1200" i="1">
                          <a:latin typeface="Cambria Math"/>
                        </a:rPr>
                        <m:t>𝑊</m:t>
                      </m:r>
                      <m:r>
                        <a:rPr lang="en-US" sz="1200" i="1">
                          <a:latin typeface="Cambria Math"/>
                        </a:rPr>
                        <m:t>′</m:t>
                      </m:r>
                      <m:r>
                        <a:rPr lang="en-US" sz="1200" b="1" i="1">
                          <a:latin typeface="Cambria Math"/>
                        </a:rPr>
                        <m:t>𝒚</m:t>
                      </m:r>
                      <m:r>
                        <a:rPr lang="en-US" sz="1200" i="1">
                          <a:latin typeface="Cambria Math"/>
                        </a:rPr>
                        <m:t>+</m:t>
                      </m:r>
                      <m:r>
                        <a:rPr lang="en-US" sz="1200" b="1" i="1">
                          <a:latin typeface="Cambria Math"/>
                        </a:rPr>
                        <m:t>𝒃</m:t>
                      </m:r>
                      <m:r>
                        <a:rPr lang="en-US" sz="1200" b="1" i="1">
                          <a:latin typeface="Cambria Math"/>
                        </a:rPr>
                        <m:t>′</m:t>
                      </m:r>
                      <m:r>
                        <a:rPr lang="en-US" sz="1200" i="1">
                          <a:latin typeface="Cambria Math"/>
                        </a:rPr>
                        <m:t>)</m:t>
                      </m:r>
                    </m:oMath>
                  </m:oMathPara>
                </a14:m>
                <a:endParaRPr lang="en-US" sz="1200" dirty="0"/>
              </a:p>
            </p:txBody>
          </p:sp>
        </mc:Choice>
        <mc:Fallback xmlns="">
          <p:sp>
            <p:nvSpPr>
              <p:cNvPr id="8" name="TextBox 7"/>
              <p:cNvSpPr txBox="1">
                <a:spLocks noRot="1" noChangeAspect="1" noMove="1" noResize="1" noEditPoints="1" noAdjustHandles="1" noChangeArrowheads="1" noChangeShapeType="1" noTextEdit="1"/>
              </p:cNvSpPr>
              <p:nvPr/>
            </p:nvSpPr>
            <p:spPr>
              <a:xfrm>
                <a:off x="1816874" y="1257359"/>
                <a:ext cx="1336648" cy="276999"/>
              </a:xfrm>
              <a:prstGeom prst="rect">
                <a:avLst/>
              </a:prstGeom>
              <a:blipFill>
                <a:blip r:embed="rId4"/>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346314" y="2576318"/>
                <a:ext cx="1438599"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a:latin typeface="Cambria Math"/>
                        </a:rPr>
                        <m:t>𝑙</m:t>
                      </m:r>
                      <m:d>
                        <m:dPr>
                          <m:ctrlPr>
                            <a:rPr lang="en-US" sz="1200" i="1">
                              <a:latin typeface="Cambria Math" panose="02040503050406030204" pitchFamily="18" charset="0"/>
                            </a:rPr>
                          </m:ctrlPr>
                        </m:dPr>
                        <m:e>
                          <m:acc>
                            <m:accPr>
                              <m:chr m:val="̂"/>
                              <m:ctrlPr>
                                <a:rPr lang="en-US" sz="1200" b="1" i="1">
                                  <a:latin typeface="Cambria Math" panose="02040503050406030204" pitchFamily="18" charset="0"/>
                                </a:rPr>
                              </m:ctrlPr>
                            </m:accPr>
                            <m:e>
                              <m:r>
                                <a:rPr lang="en-US" sz="1200" b="1" i="1">
                                  <a:latin typeface="Cambria Math"/>
                                </a:rPr>
                                <m:t>𝒙</m:t>
                              </m:r>
                            </m:e>
                          </m:acc>
                          <m:r>
                            <a:rPr lang="en-US" sz="1200" i="1">
                              <a:latin typeface="Cambria Math"/>
                            </a:rPr>
                            <m:t>, </m:t>
                          </m:r>
                          <m:r>
                            <a:rPr lang="en-US" sz="1200" b="1" i="1">
                              <a:latin typeface="Cambria Math"/>
                            </a:rPr>
                            <m:t>𝒙</m:t>
                          </m:r>
                        </m:e>
                      </m:d>
                      <m:r>
                        <a:rPr lang="en-US" sz="1200" i="1">
                          <a:latin typeface="Cambria Math"/>
                        </a:rPr>
                        <m:t>=</m:t>
                      </m:r>
                      <m:sSup>
                        <m:sSupPr>
                          <m:ctrlPr>
                            <a:rPr lang="en-US" sz="1200" i="1">
                              <a:latin typeface="Cambria Math" panose="02040503050406030204" pitchFamily="18" charset="0"/>
                            </a:rPr>
                          </m:ctrlPr>
                        </m:sSupPr>
                        <m:e>
                          <m:d>
                            <m:dPr>
                              <m:begChr m:val="‖"/>
                              <m:endChr m:val="‖"/>
                              <m:ctrlPr>
                                <a:rPr lang="en-US" sz="1200" i="1">
                                  <a:latin typeface="Cambria Math" panose="02040503050406030204" pitchFamily="18" charset="0"/>
                                </a:rPr>
                              </m:ctrlPr>
                            </m:dPr>
                            <m:e>
                              <m:acc>
                                <m:accPr>
                                  <m:chr m:val="̂"/>
                                  <m:ctrlPr>
                                    <a:rPr lang="en-US" sz="1200" b="1" i="1">
                                      <a:latin typeface="Cambria Math" panose="02040503050406030204" pitchFamily="18" charset="0"/>
                                    </a:rPr>
                                  </m:ctrlPr>
                                </m:accPr>
                                <m:e>
                                  <m:r>
                                    <a:rPr lang="en-US" sz="1200" b="1" i="1">
                                      <a:latin typeface="Cambria Math"/>
                                    </a:rPr>
                                    <m:t>𝒙</m:t>
                                  </m:r>
                                </m:e>
                              </m:acc>
                              <m:r>
                                <a:rPr lang="en-US" sz="1200" b="1" i="1">
                                  <a:latin typeface="Cambria Math"/>
                                </a:rPr>
                                <m:t>−</m:t>
                              </m:r>
                              <m:r>
                                <a:rPr lang="en-US" sz="1200" b="1" i="1">
                                  <a:latin typeface="Cambria Math"/>
                                </a:rPr>
                                <m:t>𝒙</m:t>
                              </m:r>
                            </m:e>
                          </m:d>
                        </m:e>
                        <m:sup>
                          <m:r>
                            <a:rPr lang="en-US" sz="1200" i="1">
                              <a:latin typeface="Cambria Math"/>
                            </a:rPr>
                            <m:t>2</m:t>
                          </m:r>
                        </m:sup>
                      </m:sSup>
                    </m:oMath>
                  </m:oMathPara>
                </a14:m>
                <a:endParaRPr lang="en-US" sz="1200" dirty="0"/>
              </a:p>
            </p:txBody>
          </p:sp>
        </mc:Choice>
        <mc:Fallback xmlns="">
          <p:sp>
            <p:nvSpPr>
              <p:cNvPr id="10" name="Rectangle 9"/>
              <p:cNvSpPr>
                <a:spLocks noRot="1" noChangeAspect="1" noMove="1" noResize="1" noEditPoints="1" noAdjustHandles="1" noChangeArrowheads="1" noChangeShapeType="1" noTextEdit="1"/>
              </p:cNvSpPr>
              <p:nvPr/>
            </p:nvSpPr>
            <p:spPr>
              <a:xfrm>
                <a:off x="2346314" y="2576318"/>
                <a:ext cx="1438599" cy="2769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346314" y="3046596"/>
                <a:ext cx="1938608" cy="5404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200" i="1">
                              <a:latin typeface="Cambria Math" panose="02040503050406030204" pitchFamily="18" charset="0"/>
                            </a:rPr>
                          </m:ctrlPr>
                        </m:funcPr>
                        <m:fName>
                          <m:sSub>
                            <m:sSubPr>
                              <m:ctrlPr>
                                <a:rPr lang="en-US" sz="1200" i="1">
                                  <a:latin typeface="Cambria Math" panose="02040503050406030204" pitchFamily="18" charset="0"/>
                                </a:rPr>
                              </m:ctrlPr>
                            </m:sSubPr>
                            <m:e>
                              <m:r>
                                <m:rPr>
                                  <m:sty m:val="p"/>
                                </m:rPr>
                                <a:rPr lang="en-US" sz="1200">
                                  <a:latin typeface="Cambria Math"/>
                                </a:rPr>
                                <m:t>min</m:t>
                              </m:r>
                            </m:e>
                            <m:sub>
                              <m:r>
                                <a:rPr lang="en-US" sz="1200" i="1">
                                  <a:latin typeface="Cambria Math"/>
                                </a:rPr>
                                <m:t>𝜃</m:t>
                              </m:r>
                            </m:sub>
                          </m:sSub>
                        </m:fName>
                        <m:e>
                          <m:nary>
                            <m:naryPr>
                              <m:chr m:val="∑"/>
                              <m:supHide m:val="on"/>
                              <m:ctrlPr>
                                <a:rPr lang="en-US" sz="1200" i="1">
                                  <a:latin typeface="Cambria Math" panose="02040503050406030204" pitchFamily="18" charset="0"/>
                                </a:rPr>
                              </m:ctrlPr>
                            </m:naryPr>
                            <m:sub>
                              <m:r>
                                <a:rPr lang="en-US" sz="1200" b="1" i="1">
                                  <a:latin typeface="Cambria Math"/>
                                </a:rPr>
                                <m:t>𝒙</m:t>
                              </m:r>
                            </m:sub>
                            <m:sup/>
                            <m:e>
                              <m:r>
                                <a:rPr lang="en-US" sz="1200" i="1">
                                  <a:latin typeface="Cambria Math"/>
                                </a:rPr>
                                <m:t>𝑙</m:t>
                              </m:r>
                              <m:r>
                                <a:rPr lang="en-US" sz="1200" i="1">
                                  <a:latin typeface="Cambria Math"/>
                                </a:rPr>
                                <m:t> </m:t>
                              </m:r>
                              <m:d>
                                <m:dPr>
                                  <m:ctrlPr>
                                    <a:rPr lang="en-US" sz="1200" i="1">
                                      <a:latin typeface="Cambria Math" panose="02040503050406030204" pitchFamily="18" charset="0"/>
                                    </a:rPr>
                                  </m:ctrlPr>
                                </m:dPr>
                                <m:e>
                                  <m:acc>
                                    <m:accPr>
                                      <m:chr m:val="̂"/>
                                      <m:ctrlPr>
                                        <a:rPr lang="en-US" sz="1200" b="1" i="1">
                                          <a:latin typeface="Cambria Math" panose="02040503050406030204" pitchFamily="18" charset="0"/>
                                        </a:rPr>
                                      </m:ctrlPr>
                                    </m:accPr>
                                    <m:e>
                                      <m:r>
                                        <a:rPr lang="en-US" sz="1200" b="1" i="1">
                                          <a:latin typeface="Cambria Math"/>
                                        </a:rPr>
                                        <m:t>𝒙</m:t>
                                      </m:r>
                                    </m:e>
                                  </m:acc>
                                  <m:r>
                                    <a:rPr lang="en-US" sz="1200" b="1" i="1">
                                      <a:latin typeface="Cambria Math" charset="0"/>
                                    </a:rPr>
                                    <m:t>, </m:t>
                                  </m:r>
                                  <m:r>
                                    <a:rPr lang="en-US" sz="1200" b="1" i="1">
                                      <a:latin typeface="Cambria Math"/>
                                    </a:rPr>
                                    <m:t>𝒙</m:t>
                                  </m:r>
                                </m:e>
                              </m:d>
                            </m:e>
                          </m:nary>
                          <m:r>
                            <a:rPr lang="en-US" sz="1200" i="1">
                              <a:latin typeface="Cambria Math"/>
                            </a:rPr>
                            <m:t>+</m:t>
                          </m:r>
                          <m:nary>
                            <m:naryPr>
                              <m:chr m:val="∑"/>
                              <m:supHide m:val="on"/>
                              <m:ctrlPr>
                                <a:rPr lang="en-US" sz="1200" i="1">
                                  <a:latin typeface="Cambria Math" panose="02040503050406030204" pitchFamily="18" charset="0"/>
                                </a:rPr>
                              </m:ctrlPr>
                            </m:naryPr>
                            <m:sub>
                              <m:r>
                                <m:rPr>
                                  <m:brk m:alnAt="7"/>
                                </m:rPr>
                                <a:rPr lang="en-US" sz="1200" i="1">
                                  <a:latin typeface="Cambria Math"/>
                                </a:rPr>
                                <m:t>𝑖</m:t>
                              </m:r>
                            </m:sub>
                            <m:sup/>
                            <m:e>
                              <m:r>
                                <a:rPr lang="en-US" sz="1200" i="1">
                                  <a:latin typeface="Cambria Math"/>
                                </a:rPr>
                                <m:t>|</m:t>
                              </m:r>
                              <m:sSub>
                                <m:sSubPr>
                                  <m:ctrlPr>
                                    <a:rPr lang="en-US" sz="1200" i="1">
                                      <a:latin typeface="Cambria Math" panose="02040503050406030204" pitchFamily="18" charset="0"/>
                                    </a:rPr>
                                  </m:ctrlPr>
                                </m:sSubPr>
                                <m:e>
                                  <m:r>
                                    <a:rPr lang="en-US" sz="1200" i="1">
                                      <a:latin typeface="Cambria Math"/>
                                    </a:rPr>
                                    <m:t>𝑤</m:t>
                                  </m:r>
                                </m:e>
                                <m:sub>
                                  <m:r>
                                    <a:rPr lang="en-US" sz="1200" i="1">
                                      <a:latin typeface="Cambria Math"/>
                                    </a:rPr>
                                    <m:t>𝑖</m:t>
                                  </m:r>
                                </m:sub>
                              </m:sSub>
                              <m:r>
                                <a:rPr lang="en-US" sz="1200" i="1">
                                  <a:latin typeface="Cambria Math"/>
                                </a:rPr>
                                <m:t>|</m:t>
                              </m:r>
                            </m:e>
                          </m:nary>
                        </m:e>
                      </m:func>
                    </m:oMath>
                  </m:oMathPara>
                </a14:m>
                <a:endParaRPr lang="en-US" sz="1200" dirty="0"/>
              </a:p>
            </p:txBody>
          </p:sp>
        </mc:Choice>
        <mc:Fallback xmlns="">
          <p:sp>
            <p:nvSpPr>
              <p:cNvPr id="11" name="Rectangle 10"/>
              <p:cNvSpPr>
                <a:spLocks noRot="1" noChangeAspect="1" noMove="1" noResize="1" noEditPoints="1" noAdjustHandles="1" noChangeArrowheads="1" noChangeShapeType="1" noTextEdit="1"/>
              </p:cNvSpPr>
              <p:nvPr/>
            </p:nvSpPr>
            <p:spPr>
              <a:xfrm>
                <a:off x="2346314" y="3046596"/>
                <a:ext cx="1938608" cy="540469"/>
              </a:xfrm>
              <a:prstGeom prst="rect">
                <a:avLst/>
              </a:prstGeom>
              <a:blipFill>
                <a:blip r:embed="rId6"/>
                <a:stretch>
                  <a:fillRect l="-5660" t="-117045" r="-38050" b="-165909"/>
                </a:stretch>
              </a:blipFill>
            </p:spPr>
            <p:txBody>
              <a:bodyPr/>
              <a:lstStyle/>
              <a:p>
                <a:r>
                  <a:rPr lang="en-US">
                    <a:noFill/>
                  </a:rPr>
                  <a:t> </a:t>
                </a:r>
              </a:p>
            </p:txBody>
          </p:sp>
        </mc:Fallback>
      </mc:AlternateContent>
      <p:pic>
        <p:nvPicPr>
          <p:cNvPr id="22" name="Picture 21"/>
          <p:cNvPicPr>
            <a:picLocks noChangeAspect="1"/>
          </p:cNvPicPr>
          <p:nvPr/>
        </p:nvPicPr>
        <p:blipFill>
          <a:blip r:embed="rId7"/>
          <a:srcRect/>
          <a:stretch>
            <a:fillRect/>
          </a:stretch>
        </p:blipFill>
        <p:spPr bwMode="auto">
          <a:xfrm>
            <a:off x="5355114" y="1534358"/>
            <a:ext cx="1691315" cy="2314685"/>
          </a:xfrm>
          <a:prstGeom prst="rect">
            <a:avLst/>
          </a:prstGeom>
          <a:noFill/>
          <a:ln w="9525">
            <a:noFill/>
            <a:miter lim="800000"/>
          </a:ln>
        </p:spPr>
      </p:pic>
      <p:sp>
        <p:nvSpPr>
          <p:cNvPr id="23" name="Multiply 22"/>
          <p:cNvSpPr/>
          <p:nvPr/>
        </p:nvSpPr>
        <p:spPr>
          <a:xfrm rot="10800000">
            <a:off x="6200771" y="902369"/>
            <a:ext cx="906211" cy="3111364"/>
          </a:xfrm>
          <a:prstGeom prst="mathMultiply">
            <a:avLst>
              <a:gd name="adj1" fmla="val 104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1867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59</a:t>
            </a:fld>
            <a:endParaRPr lang="en-US" dirty="0"/>
          </a:p>
        </p:txBody>
      </p:sp>
      <p:sp>
        <p:nvSpPr>
          <p:cNvPr id="2" name="Title 1"/>
          <p:cNvSpPr>
            <a:spLocks noGrp="1"/>
          </p:cNvSpPr>
          <p:nvPr>
            <p:ph type="title"/>
          </p:nvPr>
        </p:nvSpPr>
        <p:spPr/>
        <p:txBody>
          <a:bodyPr/>
          <a:lstStyle/>
          <a:p>
            <a:r>
              <a:rPr lang="en-US" dirty="0"/>
              <a:t>Stacking Auto-encoder </a:t>
            </a:r>
          </a:p>
        </p:txBody>
      </p:sp>
      <p:sp>
        <p:nvSpPr>
          <p:cNvPr id="3" name="Content Placeholder 2"/>
          <p:cNvSpPr>
            <a:spLocks noGrp="1"/>
          </p:cNvSpPr>
          <p:nvPr>
            <p:ph idx="1"/>
          </p:nvPr>
        </p:nvSpPr>
        <p:spPr>
          <a:xfrm>
            <a:off x="430464" y="902369"/>
            <a:ext cx="8229600" cy="1160994"/>
          </a:xfrm>
        </p:spPr>
        <p:txBody>
          <a:bodyPr>
            <a:normAutofit fontScale="92500" lnSpcReduction="10000"/>
          </a:bodyPr>
          <a:lstStyle/>
          <a:p>
            <a:r>
              <a:rPr lang="en-US" dirty="0"/>
              <a:t>Add a new layer, and a reconstruction layer for it. </a:t>
            </a:r>
          </a:p>
          <a:p>
            <a:r>
              <a:rPr lang="en-US" dirty="0"/>
              <a:t>And try to tune its parameters such that </a:t>
            </a:r>
          </a:p>
          <a:p>
            <a:r>
              <a:rPr lang="en-US" dirty="0"/>
              <a:t>And continue this for each layer </a:t>
            </a:r>
          </a:p>
          <a:p>
            <a:pPr lvl="1"/>
            <a:endParaRPr lang="en-US" sz="1350" dirty="0"/>
          </a:p>
        </p:txBody>
      </p:sp>
      <p:pic>
        <p:nvPicPr>
          <p:cNvPr id="20"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95643" y="2000250"/>
            <a:ext cx="172686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2057400"/>
            <a:ext cx="977013" cy="250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5"/>
          <a:srcRect/>
          <a:stretch>
            <a:fillRect/>
          </a:stretch>
        </p:blipFill>
        <p:spPr bwMode="auto">
          <a:xfrm>
            <a:off x="2009049" y="2063363"/>
            <a:ext cx="1837391" cy="2514600"/>
          </a:xfrm>
          <a:prstGeom prst="rect">
            <a:avLst/>
          </a:prstGeom>
          <a:noFill/>
          <a:ln w="9525">
            <a:noFill/>
            <a:miter lim="800000"/>
          </a:ln>
        </p:spPr>
      </p:pic>
      <p:sp>
        <p:nvSpPr>
          <p:cNvPr id="23" name="Multiply 22"/>
          <p:cNvSpPr/>
          <p:nvPr/>
        </p:nvSpPr>
        <p:spPr>
          <a:xfrm rot="10800000">
            <a:off x="2862964" y="1446349"/>
            <a:ext cx="906211" cy="3111364"/>
          </a:xfrm>
          <a:prstGeom prst="mathMultiply">
            <a:avLst>
              <a:gd name="adj1" fmla="val 104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413" y="2000250"/>
            <a:ext cx="266782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Multiply 26"/>
          <p:cNvSpPr/>
          <p:nvPr/>
        </p:nvSpPr>
        <p:spPr>
          <a:xfrm rot="10800000">
            <a:off x="5900103" y="1420507"/>
            <a:ext cx="906211" cy="3111364"/>
          </a:xfrm>
          <a:prstGeom prst="mathMultiply">
            <a:avLst>
              <a:gd name="adj1" fmla="val 1043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7427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a:t>
            </a:fld>
            <a:endParaRPr lang="en-US" dirty="0"/>
          </a:p>
        </p:txBody>
      </p:sp>
      <p:sp>
        <p:nvSpPr>
          <p:cNvPr id="2" name="Title 1"/>
          <p:cNvSpPr>
            <a:spLocks noGrp="1"/>
          </p:cNvSpPr>
          <p:nvPr>
            <p:ph type="title"/>
          </p:nvPr>
        </p:nvSpPr>
        <p:spPr/>
        <p:txBody>
          <a:bodyPr/>
          <a:lstStyle/>
          <a:p>
            <a:r>
              <a:rPr lang="en-US" dirty="0"/>
              <a:t>History: Neural Computation </a:t>
            </a:r>
          </a:p>
        </p:txBody>
      </p:sp>
      <p:sp>
        <p:nvSpPr>
          <p:cNvPr id="3" name="Content Placeholder 2"/>
          <p:cNvSpPr>
            <a:spLocks noGrp="1"/>
          </p:cNvSpPr>
          <p:nvPr>
            <p:ph idx="1"/>
          </p:nvPr>
        </p:nvSpPr>
        <p:spPr>
          <a:xfrm>
            <a:off x="430464" y="902369"/>
            <a:ext cx="8229600" cy="525034"/>
          </a:xfrm>
        </p:spPr>
        <p:txBody>
          <a:bodyPr>
            <a:normAutofit/>
          </a:bodyPr>
          <a:lstStyle/>
          <a:p>
            <a:r>
              <a:rPr lang="en-US" dirty="0"/>
              <a:t>But XOR?</a:t>
            </a:r>
          </a:p>
        </p:txBody>
      </p:sp>
      <p:pic>
        <p:nvPicPr>
          <p:cNvPr id="6" name="Picture 5">
            <a:extLst>
              <a:ext uri="{FF2B5EF4-FFF2-40B4-BE49-F238E27FC236}">
                <a16:creationId xmlns:a16="http://schemas.microsoft.com/office/drawing/2014/main" id="{B8BF46C4-1733-1A4E-A7B1-9B54E9D1F83F}"/>
              </a:ext>
            </a:extLst>
          </p:cNvPr>
          <p:cNvPicPr>
            <a:picLocks noChangeAspect="1"/>
          </p:cNvPicPr>
          <p:nvPr/>
        </p:nvPicPr>
        <p:blipFill>
          <a:blip r:embed="rId2"/>
          <a:stretch>
            <a:fillRect/>
          </a:stretch>
        </p:blipFill>
        <p:spPr>
          <a:xfrm>
            <a:off x="3025681" y="1209971"/>
            <a:ext cx="5115430" cy="2723558"/>
          </a:xfrm>
          <a:prstGeom prst="rect">
            <a:avLst/>
          </a:prstGeom>
        </p:spPr>
      </p:pic>
      <p:pic>
        <p:nvPicPr>
          <p:cNvPr id="7" name="Picture 6">
            <a:extLst>
              <a:ext uri="{FF2B5EF4-FFF2-40B4-BE49-F238E27FC236}">
                <a16:creationId xmlns:a16="http://schemas.microsoft.com/office/drawing/2014/main" id="{C398CFF1-4D7A-0843-907C-391217862EC3}"/>
              </a:ext>
            </a:extLst>
          </p:cNvPr>
          <p:cNvPicPr>
            <a:picLocks noChangeAspect="1"/>
          </p:cNvPicPr>
          <p:nvPr/>
        </p:nvPicPr>
        <p:blipFill rotWithShape="1">
          <a:blip r:embed="rId3"/>
          <a:srcRect l="70007" t="45443"/>
          <a:stretch/>
        </p:blipFill>
        <p:spPr>
          <a:xfrm>
            <a:off x="707068" y="1543747"/>
            <a:ext cx="1794493" cy="2068547"/>
          </a:xfrm>
          <a:prstGeom prst="rect">
            <a:avLst/>
          </a:prstGeom>
        </p:spPr>
      </p:pic>
      <p:sp>
        <p:nvSpPr>
          <p:cNvPr id="8" name="Content Placeholder 2">
            <a:extLst>
              <a:ext uri="{FF2B5EF4-FFF2-40B4-BE49-F238E27FC236}">
                <a16:creationId xmlns:a16="http://schemas.microsoft.com/office/drawing/2014/main" id="{6EC37C5D-1A70-9843-B370-0880D7A94C35}"/>
              </a:ext>
            </a:extLst>
          </p:cNvPr>
          <p:cNvSpPr txBox="1">
            <a:spLocks/>
          </p:cNvSpPr>
          <p:nvPr/>
        </p:nvSpPr>
        <p:spPr>
          <a:xfrm>
            <a:off x="1204452" y="4049873"/>
            <a:ext cx="8229600" cy="5250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000" kern="1200">
                <a:solidFill>
                  <a:schemeClr val="accent3"/>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600" kern="1200">
                <a:solidFill>
                  <a:schemeClr val="accent3"/>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4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t>Two Layered Two Unit Network</a:t>
            </a:r>
          </a:p>
        </p:txBody>
      </p:sp>
    </p:spTree>
    <p:extLst>
      <p:ext uri="{BB962C8B-B14F-4D97-AF65-F5344CB8AC3E}">
        <p14:creationId xmlns:p14="http://schemas.microsoft.com/office/powerpoint/2010/main" val="319951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60</a:t>
            </a:fld>
            <a:endParaRPr lang="en-US" dirty="0"/>
          </a:p>
        </p:txBody>
      </p:sp>
      <p:sp>
        <p:nvSpPr>
          <p:cNvPr id="2" name="Title 1"/>
          <p:cNvSpPr>
            <a:spLocks noGrp="1"/>
          </p:cNvSpPr>
          <p:nvPr>
            <p:ph type="title"/>
          </p:nvPr>
        </p:nvSpPr>
        <p:spPr/>
        <p:txBody>
          <a:bodyPr/>
          <a:lstStyle/>
          <a:p>
            <a:r>
              <a:rPr lang="en-US"/>
              <a:t>Beyond supervised learning</a:t>
            </a:r>
            <a:endParaRPr lang="en-US" dirty="0"/>
          </a:p>
        </p:txBody>
      </p:sp>
      <p:sp>
        <p:nvSpPr>
          <p:cNvPr id="3" name="Content Placeholder 2"/>
          <p:cNvSpPr>
            <a:spLocks noGrp="1"/>
          </p:cNvSpPr>
          <p:nvPr>
            <p:ph idx="1"/>
          </p:nvPr>
        </p:nvSpPr>
        <p:spPr>
          <a:xfrm>
            <a:off x="0" y="922672"/>
            <a:ext cx="8229600" cy="3298156"/>
          </a:xfrm>
        </p:spPr>
        <p:txBody>
          <a:bodyPr>
            <a:normAutofit fontScale="92500" lnSpcReduction="20000"/>
          </a:bodyPr>
          <a:lstStyle/>
          <a:p>
            <a:pPr lvl="1"/>
            <a:r>
              <a:rPr lang="en-US" dirty="0"/>
              <a:t>So far what we had was purely </a:t>
            </a:r>
            <a:r>
              <a:rPr lang="en-US" dirty="0">
                <a:solidFill>
                  <a:srgbClr val="FF0000"/>
                </a:solidFill>
              </a:rPr>
              <a:t>supervised</a:t>
            </a:r>
            <a:r>
              <a:rPr lang="en-US" dirty="0"/>
              <a:t>.</a:t>
            </a:r>
          </a:p>
          <a:p>
            <a:pPr lvl="2"/>
            <a:r>
              <a:rPr lang="en-US" dirty="0"/>
              <a:t>Initialize parameters randomly </a:t>
            </a:r>
          </a:p>
          <a:p>
            <a:pPr lvl="2"/>
            <a:r>
              <a:rPr lang="en-US" dirty="0"/>
              <a:t>Train in supervised mode typically, using backprop </a:t>
            </a:r>
          </a:p>
          <a:p>
            <a:pPr lvl="2"/>
            <a:r>
              <a:rPr lang="en-US" dirty="0"/>
              <a:t>Used in most practical systems  (e.g. speech and image recognition)</a:t>
            </a:r>
          </a:p>
          <a:p>
            <a:pPr lvl="1"/>
            <a:r>
              <a:rPr lang="en-US" dirty="0"/>
              <a:t>Unsupervised, layer-wise pre-training + supervised classifier on top </a:t>
            </a:r>
          </a:p>
          <a:p>
            <a:pPr lvl="2"/>
            <a:r>
              <a:rPr lang="en-US" dirty="0"/>
              <a:t>Train each layer unsupervised, one after the other </a:t>
            </a:r>
          </a:p>
          <a:p>
            <a:pPr lvl="2"/>
            <a:r>
              <a:rPr lang="en-US" dirty="0"/>
              <a:t>Train a supervised classifier on top, keeping the other layers fixed </a:t>
            </a:r>
          </a:p>
          <a:p>
            <a:pPr lvl="2"/>
            <a:r>
              <a:rPr lang="en-US" dirty="0"/>
              <a:t>Good when very few labeled samples are available</a:t>
            </a:r>
          </a:p>
          <a:p>
            <a:pPr lvl="1"/>
            <a:r>
              <a:rPr lang="en-US" dirty="0"/>
              <a:t>Unsupervised, layer-wise pre-training + supervised fine-tuning </a:t>
            </a:r>
          </a:p>
          <a:p>
            <a:pPr lvl="2"/>
            <a:r>
              <a:rPr lang="en-US" dirty="0"/>
              <a:t>Train each layer unsupervised, one after the other </a:t>
            </a:r>
          </a:p>
          <a:p>
            <a:pPr lvl="2"/>
            <a:r>
              <a:rPr lang="en-US" dirty="0"/>
              <a:t>Add a classifier layer, and retrain the whole thing supervised </a:t>
            </a:r>
          </a:p>
          <a:p>
            <a:pPr lvl="2"/>
            <a:r>
              <a:rPr lang="en-US" dirty="0"/>
              <a:t>Good when label set is poor (e.g. pedestrian detection)  </a:t>
            </a:r>
          </a:p>
          <a:p>
            <a:pPr lvl="1"/>
            <a:endParaRPr lang="en-US" dirty="0"/>
          </a:p>
        </p:txBody>
      </p:sp>
      <p:sp>
        <p:nvSpPr>
          <p:cNvPr id="6" name="Rectangle 5"/>
          <p:cNvSpPr/>
          <p:nvPr/>
        </p:nvSpPr>
        <p:spPr>
          <a:xfrm>
            <a:off x="2490786" y="4220828"/>
            <a:ext cx="3042649" cy="5143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We won’t talk about unsupervised pre-training here.  But it’s good to have this in mind, since it is an active topic of research. </a:t>
            </a:r>
          </a:p>
        </p:txBody>
      </p:sp>
      <p:sp>
        <p:nvSpPr>
          <p:cNvPr id="24" name="Arrow: Right 23">
            <a:extLst>
              <a:ext uri="{FF2B5EF4-FFF2-40B4-BE49-F238E27FC236}">
                <a16:creationId xmlns:a16="http://schemas.microsoft.com/office/drawing/2014/main" id="{A04ABBB7-E734-4FA7-B006-AF57AAD97F21}"/>
              </a:ext>
            </a:extLst>
          </p:cNvPr>
          <p:cNvSpPr/>
          <p:nvPr/>
        </p:nvSpPr>
        <p:spPr>
          <a:xfrm>
            <a:off x="142875" y="2076450"/>
            <a:ext cx="314325" cy="16192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82D90A25-7088-4306-BA1E-F36B6AB3EDA7}"/>
              </a:ext>
            </a:extLst>
          </p:cNvPr>
          <p:cNvSpPr/>
          <p:nvPr/>
        </p:nvSpPr>
        <p:spPr>
          <a:xfrm>
            <a:off x="161924" y="3143876"/>
            <a:ext cx="314325" cy="16192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50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500"/>
                                        <p:tgtEl>
                                          <p:spTgt spid="3">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61</a:t>
            </a:fld>
            <a:endParaRPr lang="en-US" dirty="0"/>
          </a:p>
        </p:txBody>
      </p:sp>
      <p:sp>
        <p:nvSpPr>
          <p:cNvPr id="2" name="Title 1"/>
          <p:cNvSpPr>
            <a:spLocks noGrp="1"/>
          </p:cNvSpPr>
          <p:nvPr>
            <p:ph type="title"/>
          </p:nvPr>
        </p:nvSpPr>
        <p:spPr/>
        <p:txBody>
          <a:bodyPr/>
          <a:lstStyle/>
          <a:p>
            <a:r>
              <a:rPr lang="en-US" dirty="0"/>
              <a:t>Receptive Fields </a:t>
            </a:r>
          </a:p>
        </p:txBody>
      </p:sp>
      <p:sp>
        <p:nvSpPr>
          <p:cNvPr id="3" name="Content Placeholder 2"/>
          <p:cNvSpPr>
            <a:spLocks noGrp="1"/>
          </p:cNvSpPr>
          <p:nvPr>
            <p:ph idx="1"/>
          </p:nvPr>
        </p:nvSpPr>
        <p:spPr>
          <a:xfrm>
            <a:off x="430464" y="902369"/>
            <a:ext cx="8229600" cy="2212971"/>
          </a:xfrm>
        </p:spPr>
        <p:txBody>
          <a:bodyPr>
            <a:normAutofit fontScale="92500" lnSpcReduction="20000"/>
          </a:bodyPr>
          <a:lstStyle/>
          <a:p>
            <a:r>
              <a:rPr lang="en-US" dirty="0"/>
              <a:t>The </a:t>
            </a:r>
            <a:r>
              <a:rPr lang="en-US" dirty="0">
                <a:solidFill>
                  <a:srgbClr val="FF0000"/>
                </a:solidFill>
              </a:rPr>
              <a:t>receptive field</a:t>
            </a:r>
            <a:r>
              <a:rPr lang="en-US" dirty="0"/>
              <a:t> of an individual sensory neuron is the particular region of the sensory space (e.g., the body surface, or the retina) in which a stimulus will trigger the firing of that neuron.</a:t>
            </a:r>
          </a:p>
          <a:p>
            <a:pPr lvl="1"/>
            <a:r>
              <a:rPr lang="en-US" dirty="0"/>
              <a:t>In the auditory system, receptive fields can correspond to wave amplitudes in auditory space</a:t>
            </a:r>
          </a:p>
          <a:p>
            <a:r>
              <a:rPr lang="en-US" dirty="0"/>
              <a:t>Designing “proper” receptive fields for the input Neurons is a significant challenge. </a:t>
            </a:r>
          </a:p>
        </p:txBody>
      </p:sp>
      <p:pic>
        <p:nvPicPr>
          <p:cNvPr id="6" name="Picture 5">
            <a:extLst>
              <a:ext uri="{FF2B5EF4-FFF2-40B4-BE49-F238E27FC236}">
                <a16:creationId xmlns:a16="http://schemas.microsoft.com/office/drawing/2014/main" id="{B9F94C8A-2AB6-F740-8C49-D28DAB1C8128}"/>
              </a:ext>
            </a:extLst>
          </p:cNvPr>
          <p:cNvPicPr>
            <a:picLocks noChangeAspect="1"/>
          </p:cNvPicPr>
          <p:nvPr/>
        </p:nvPicPr>
        <p:blipFill>
          <a:blip r:embed="rId2"/>
          <a:stretch>
            <a:fillRect/>
          </a:stretch>
        </p:blipFill>
        <p:spPr>
          <a:xfrm>
            <a:off x="3399759" y="2704273"/>
            <a:ext cx="4510864" cy="2405794"/>
          </a:xfrm>
          <a:prstGeom prst="rect">
            <a:avLst/>
          </a:prstGeom>
        </p:spPr>
      </p:pic>
    </p:spTree>
    <p:extLst>
      <p:ext uri="{BB962C8B-B14F-4D97-AF65-F5344CB8AC3E}">
        <p14:creationId xmlns:p14="http://schemas.microsoft.com/office/powerpoint/2010/main" val="7304008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62</a:t>
            </a:fld>
            <a:endParaRPr lang="en-US" dirty="0"/>
          </a:p>
        </p:txBody>
      </p:sp>
      <p:sp>
        <p:nvSpPr>
          <p:cNvPr id="2" name="Title 1"/>
          <p:cNvSpPr>
            <a:spLocks noGrp="1"/>
          </p:cNvSpPr>
          <p:nvPr>
            <p:ph type="title"/>
          </p:nvPr>
        </p:nvSpPr>
        <p:spPr/>
        <p:txBody>
          <a:bodyPr/>
          <a:lstStyle/>
          <a:p>
            <a:r>
              <a:rPr lang="en-US" dirty="0"/>
              <a:t>Image Classification</a:t>
            </a:r>
          </a:p>
        </p:txBody>
      </p:sp>
      <p:sp>
        <p:nvSpPr>
          <p:cNvPr id="3" name="Content Placeholder 2"/>
          <p:cNvSpPr>
            <a:spLocks noGrp="1"/>
          </p:cNvSpPr>
          <p:nvPr>
            <p:ph idx="1"/>
          </p:nvPr>
        </p:nvSpPr>
        <p:spPr/>
        <p:txBody>
          <a:bodyPr>
            <a:normAutofit/>
          </a:bodyPr>
          <a:lstStyle/>
          <a:p>
            <a:pPr marL="0" indent="0">
              <a:buNone/>
            </a:pPr>
            <a:r>
              <a:rPr lang="en-US" dirty="0"/>
              <a:t>Consider a task with image inputs </a:t>
            </a:r>
          </a:p>
          <a:p>
            <a:pPr lvl="1"/>
            <a:r>
              <a:rPr lang="en-US" dirty="0"/>
              <a:t>Receptive fields should give expressive features from the raw input to the system </a:t>
            </a:r>
          </a:p>
          <a:p>
            <a:pPr lvl="1"/>
            <a:r>
              <a:rPr lang="en-US" dirty="0"/>
              <a:t>How would you design the receptive fields for this problem? </a:t>
            </a:r>
          </a:p>
        </p:txBody>
      </p:sp>
      <p:grpSp>
        <p:nvGrpSpPr>
          <p:cNvPr id="49" name="Group 48"/>
          <p:cNvGrpSpPr/>
          <p:nvPr/>
        </p:nvGrpSpPr>
        <p:grpSpPr>
          <a:xfrm>
            <a:off x="3893825" y="2735219"/>
            <a:ext cx="2488079" cy="1619603"/>
            <a:chOff x="4722013" y="5092700"/>
            <a:chExt cx="1716888" cy="1117600"/>
          </a:xfrm>
        </p:grpSpPr>
        <p:grpSp>
          <p:nvGrpSpPr>
            <p:cNvPr id="9" name="Group 51"/>
            <p:cNvGrpSpPr>
              <a:grpSpLocks/>
            </p:cNvGrpSpPr>
            <p:nvPr/>
          </p:nvGrpSpPr>
          <p:grpSpPr bwMode="auto">
            <a:xfrm rot="5400000">
              <a:off x="5289551" y="5060950"/>
              <a:ext cx="1117600" cy="1181100"/>
              <a:chOff x="1872" y="2496"/>
              <a:chExt cx="1392" cy="1368"/>
            </a:xfrm>
          </p:grpSpPr>
          <p:grpSp>
            <p:nvGrpSpPr>
              <p:cNvPr id="14" name="Group 26"/>
              <p:cNvGrpSpPr>
                <a:grpSpLocks/>
              </p:cNvGrpSpPr>
              <p:nvPr/>
            </p:nvGrpSpPr>
            <p:grpSpPr bwMode="auto">
              <a:xfrm>
                <a:off x="1872" y="3720"/>
                <a:ext cx="1392" cy="144"/>
                <a:chOff x="1872" y="3720"/>
                <a:chExt cx="1392" cy="144"/>
              </a:xfrm>
            </p:grpSpPr>
            <p:sp>
              <p:nvSpPr>
                <p:cNvPr id="44"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5"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6"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7"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8"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5" name="Group 25"/>
              <p:cNvGrpSpPr>
                <a:grpSpLocks/>
              </p:cNvGrpSpPr>
              <p:nvPr/>
            </p:nvGrpSpPr>
            <p:grpSpPr bwMode="auto">
              <a:xfrm>
                <a:off x="2016" y="3108"/>
                <a:ext cx="1056" cy="144"/>
                <a:chOff x="2016" y="3168"/>
                <a:chExt cx="1056" cy="144"/>
              </a:xfrm>
            </p:grpSpPr>
            <p:sp>
              <p:nvSpPr>
                <p:cNvPr id="41"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3"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16" name="Group 27"/>
              <p:cNvGrpSpPr>
                <a:grpSpLocks/>
              </p:cNvGrpSpPr>
              <p:nvPr/>
            </p:nvGrpSpPr>
            <p:grpSpPr bwMode="auto">
              <a:xfrm>
                <a:off x="2208" y="2496"/>
                <a:ext cx="624" cy="144"/>
                <a:chOff x="2208" y="2496"/>
                <a:chExt cx="624" cy="144"/>
              </a:xfrm>
            </p:grpSpPr>
            <p:sp>
              <p:nvSpPr>
                <p:cNvPr id="39"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cxnSp>
            <p:nvCxnSpPr>
              <p:cNvPr id="17" name="AutoShape 28"/>
              <p:cNvCxnSpPr>
                <a:cxnSpLocks noChangeShapeType="1"/>
                <a:stCxn id="40" idx="4"/>
                <a:endCxn id="42"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29"/>
              <p:cNvCxnSpPr>
                <a:cxnSpLocks noChangeShapeType="1"/>
                <a:stCxn id="40" idx="4"/>
                <a:endCxn id="43"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0"/>
              <p:cNvCxnSpPr>
                <a:cxnSpLocks noChangeShapeType="1"/>
                <a:stCxn id="40" idx="4"/>
                <a:endCxn id="41"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1"/>
              <p:cNvCxnSpPr>
                <a:cxnSpLocks noChangeShapeType="1"/>
                <a:stCxn id="39" idx="4"/>
                <a:endCxn id="42"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2"/>
              <p:cNvCxnSpPr>
                <a:cxnSpLocks noChangeShapeType="1"/>
                <a:stCxn id="39" idx="4"/>
                <a:endCxn id="43"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3"/>
              <p:cNvCxnSpPr>
                <a:cxnSpLocks noChangeShapeType="1"/>
                <a:stCxn id="39" idx="4"/>
                <a:endCxn id="41"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4"/>
              <p:cNvCxnSpPr>
                <a:cxnSpLocks noChangeShapeType="1"/>
                <a:stCxn id="41" idx="4"/>
                <a:endCxn id="44"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5"/>
              <p:cNvCxnSpPr>
                <a:cxnSpLocks noChangeShapeType="1"/>
                <a:stCxn id="41" idx="4"/>
                <a:endCxn id="45"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6"/>
              <p:cNvCxnSpPr>
                <a:cxnSpLocks noChangeShapeType="1"/>
                <a:stCxn id="41" idx="4"/>
                <a:endCxn id="48"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7"/>
              <p:cNvCxnSpPr>
                <a:cxnSpLocks noChangeShapeType="1"/>
                <a:stCxn id="41" idx="4"/>
                <a:endCxn id="46"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8"/>
              <p:cNvCxnSpPr>
                <a:cxnSpLocks noChangeShapeType="1"/>
                <a:stCxn id="41" idx="4"/>
                <a:endCxn id="47"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0"/>
              <p:cNvCxnSpPr>
                <a:cxnSpLocks noChangeShapeType="1"/>
                <a:endCxn id="48"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1"/>
              <p:cNvCxnSpPr>
                <a:cxnSpLocks noChangeShapeType="1"/>
                <a:stCxn id="43" idx="4"/>
                <a:endCxn id="45"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2"/>
              <p:cNvCxnSpPr>
                <a:cxnSpLocks noChangeShapeType="1"/>
                <a:endCxn id="44"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4"/>
              <p:cNvCxnSpPr>
                <a:cxnSpLocks noChangeShapeType="1"/>
                <a:stCxn id="42" idx="4"/>
                <a:endCxn id="47"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5"/>
              <p:cNvCxnSpPr>
                <a:cxnSpLocks noChangeShapeType="1"/>
                <a:stCxn id="42" idx="4"/>
                <a:endCxn id="46"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6"/>
              <p:cNvCxnSpPr>
                <a:cxnSpLocks noChangeShapeType="1"/>
                <a:stCxn id="42" idx="4"/>
                <a:endCxn id="48"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7"/>
              <p:cNvCxnSpPr>
                <a:cxnSpLocks noChangeShapeType="1"/>
                <a:stCxn id="42" idx="4"/>
                <a:endCxn id="45"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8"/>
              <p:cNvCxnSpPr>
                <a:cxnSpLocks noChangeShapeType="1"/>
                <a:stCxn id="42" idx="4"/>
                <a:endCxn id="44"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9"/>
              <p:cNvCxnSpPr>
                <a:cxnSpLocks noChangeShapeType="1"/>
                <a:stCxn id="43" idx="4"/>
                <a:endCxn id="47"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ight Arrow 6"/>
            <p:cNvSpPr/>
            <p:nvPr/>
          </p:nvSpPr>
          <p:spPr>
            <a:xfrm>
              <a:off x="4722013" y="5516617"/>
              <a:ext cx="459587" cy="415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Content Placeholder 2">
            <a:extLst>
              <a:ext uri="{FF2B5EF4-FFF2-40B4-BE49-F238E27FC236}">
                <a16:creationId xmlns:a16="http://schemas.microsoft.com/office/drawing/2014/main" id="{0D6BA20D-C777-0645-8062-D8ED1DEFF2E2}"/>
              </a:ext>
            </a:extLst>
          </p:cNvPr>
          <p:cNvSpPr txBox="1">
            <a:spLocks/>
          </p:cNvSpPr>
          <p:nvPr/>
        </p:nvSpPr>
        <p:spPr>
          <a:xfrm>
            <a:off x="6539875" y="3237855"/>
            <a:ext cx="1601972" cy="61433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000" kern="1200">
                <a:solidFill>
                  <a:schemeClr val="accent3"/>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600" kern="1200">
                <a:solidFill>
                  <a:schemeClr val="accent3"/>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4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Human face or not?</a:t>
            </a:r>
          </a:p>
        </p:txBody>
      </p:sp>
      <p:pic>
        <p:nvPicPr>
          <p:cNvPr id="10" name="Picture 9">
            <a:extLst>
              <a:ext uri="{FF2B5EF4-FFF2-40B4-BE49-F238E27FC236}">
                <a16:creationId xmlns:a16="http://schemas.microsoft.com/office/drawing/2014/main" id="{1EF339D1-0FB8-C84B-8AA6-F8DFAF48D3E2}"/>
              </a:ext>
            </a:extLst>
          </p:cNvPr>
          <p:cNvPicPr>
            <a:picLocks noChangeAspect="1"/>
          </p:cNvPicPr>
          <p:nvPr/>
        </p:nvPicPr>
        <p:blipFill>
          <a:blip r:embed="rId2"/>
          <a:stretch>
            <a:fillRect/>
          </a:stretch>
        </p:blipFill>
        <p:spPr>
          <a:xfrm>
            <a:off x="587467" y="2697242"/>
            <a:ext cx="3030501" cy="1807252"/>
          </a:xfrm>
          <a:prstGeom prst="rect">
            <a:avLst/>
          </a:prstGeom>
        </p:spPr>
      </p:pic>
    </p:spTree>
    <p:extLst>
      <p:ext uri="{BB962C8B-B14F-4D97-AF65-F5344CB8AC3E}">
        <p14:creationId xmlns:p14="http://schemas.microsoft.com/office/powerpoint/2010/main" val="3276410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63</a:t>
            </a:fld>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4294967295"/>
              </p:nvPr>
            </p:nvSpPr>
            <p:spPr>
              <a:xfrm>
                <a:off x="352425" y="460718"/>
                <a:ext cx="8229600" cy="4088421"/>
              </a:xfrm>
            </p:spPr>
            <p:txBody>
              <a:bodyPr/>
              <a:lstStyle/>
              <a:p>
                <a:r>
                  <a:rPr lang="en-US" dirty="0"/>
                  <a:t>A </a:t>
                </a:r>
                <a:r>
                  <a:rPr lang="en-US" u="sng" dirty="0"/>
                  <a:t>fully connected layer</a:t>
                </a:r>
                <a:r>
                  <a:rPr lang="en-US" dirty="0"/>
                  <a:t>: </a:t>
                </a:r>
              </a:p>
              <a:p>
                <a:pPr lvl="1"/>
                <a:r>
                  <a:rPr lang="en-US" dirty="0"/>
                  <a:t>Example: </a:t>
                </a:r>
              </a:p>
              <a:p>
                <a:pPr lvl="2"/>
                <a14:m>
                  <m:oMath xmlns:m="http://schemas.openxmlformats.org/officeDocument/2006/math">
                    <m:r>
                      <a:rPr lang="en-US" i="1" dirty="0" smtClean="0">
                        <a:latin typeface="Cambria Math" panose="02040503050406030204" pitchFamily="18" charset="0"/>
                      </a:rPr>
                      <m:t>100</m:t>
                    </m:r>
                    <m:r>
                      <a:rPr lang="en-US" b="0" i="1"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100</m:t>
                    </m:r>
                  </m:oMath>
                </a14:m>
                <a:r>
                  <a:rPr lang="en-US" dirty="0"/>
                  <a:t> sized image </a:t>
                </a:r>
              </a:p>
              <a:p>
                <a:pPr lvl="2"/>
                <a14:m>
                  <m:oMath xmlns:m="http://schemas.openxmlformats.org/officeDocument/2006/math">
                    <m:r>
                      <a:rPr lang="en-US" i="1" dirty="0" smtClean="0">
                        <a:latin typeface="Cambria Math" panose="02040503050406030204" pitchFamily="18" charset="0"/>
                      </a:rPr>
                      <m:t>1000</m:t>
                    </m:r>
                  </m:oMath>
                </a14:m>
                <a:r>
                  <a:rPr lang="en-US" dirty="0"/>
                  <a:t> units in the hidden layer</a:t>
                </a:r>
                <a:br>
                  <a:rPr lang="en-US" dirty="0"/>
                </a:br>
                <a:endParaRPr lang="en-US" dirty="0"/>
              </a:p>
              <a:p>
                <a:pPr lvl="1"/>
                <a:r>
                  <a:rPr lang="en-US" dirty="0"/>
                  <a:t>Problems: </a:t>
                </a:r>
              </a:p>
              <a:p>
                <a:pPr lvl="2"/>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7</m:t>
                        </m:r>
                      </m:sup>
                    </m:sSup>
                    <m:r>
                      <a:rPr lang="en-US" i="1" dirty="0" smtClean="0">
                        <a:latin typeface="Cambria Math" panose="02040503050406030204" pitchFamily="18" charset="0"/>
                      </a:rPr>
                      <m:t> </m:t>
                    </m:r>
                  </m:oMath>
                </a14:m>
                <a:r>
                  <a:rPr lang="en-US" dirty="0"/>
                  <a:t>edges! </a:t>
                </a:r>
              </a:p>
              <a:p>
                <a:pPr lvl="2"/>
                <a:r>
                  <a:rPr lang="en-US" dirty="0"/>
                  <a:t>Spatial correlations lost! </a:t>
                </a:r>
              </a:p>
              <a:p>
                <a:pPr lvl="2"/>
                <a:r>
                  <a:rPr lang="en-US" dirty="0"/>
                  <a:t>Variables sized inputs. </a:t>
                </a:r>
              </a:p>
              <a:p>
                <a:pPr lvl="1"/>
                <a:endParaRPr lang="en-US" dirty="0"/>
              </a:p>
              <a:p>
                <a:pPr lvl="1"/>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4294967295"/>
              </p:nvPr>
            </p:nvSpPr>
            <p:spPr>
              <a:xfrm>
                <a:off x="352425" y="460718"/>
                <a:ext cx="8229600" cy="4088421"/>
              </a:xfrm>
              <a:blipFill>
                <a:blip r:embed="rId2"/>
                <a:stretch>
                  <a:fillRect l="-1233" t="-1553"/>
                </a:stretch>
              </a:blipFill>
            </p:spPr>
            <p:txBody>
              <a:bodyPr/>
              <a:lstStyle/>
              <a:p>
                <a:r>
                  <a:rPr lang="en-US">
                    <a:noFill/>
                  </a:rPr>
                  <a:t> </a:t>
                </a:r>
              </a:p>
            </p:txBody>
          </p:sp>
        </mc:Fallback>
      </mc:AlternateContent>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22"/>
          <a:stretch/>
        </p:blipFill>
        <p:spPr bwMode="auto">
          <a:xfrm>
            <a:off x="5314950" y="1885950"/>
            <a:ext cx="2391519" cy="266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639655" y="4604058"/>
            <a:ext cx="2860398" cy="323165"/>
          </a:xfrm>
          <a:prstGeom prst="rect">
            <a:avLst/>
          </a:prstGeom>
        </p:spPr>
        <p:txBody>
          <a:bodyPr wrap="none">
            <a:spAutoFit/>
          </a:bodyPr>
          <a:lstStyle/>
          <a:p>
            <a:r>
              <a:rPr lang="en-US" sz="1500" dirty="0">
                <a:solidFill>
                  <a:schemeClr val="bg1">
                    <a:lumMod val="75000"/>
                  </a:schemeClr>
                </a:solidFill>
              </a:rPr>
              <a:t>Slide Credit: </a:t>
            </a:r>
            <a:r>
              <a:rPr lang="en-US" sz="1500" dirty="0" err="1">
                <a:solidFill>
                  <a:schemeClr val="bg1">
                    <a:lumMod val="75000"/>
                  </a:schemeClr>
                </a:solidFill>
              </a:rPr>
              <a:t>Marc'Aurelio</a:t>
            </a:r>
            <a:r>
              <a:rPr lang="en-US" sz="1500" dirty="0">
                <a:solidFill>
                  <a:schemeClr val="bg1">
                    <a:lumMod val="75000"/>
                  </a:schemeClr>
                </a:solidFill>
              </a:rPr>
              <a:t> </a:t>
            </a:r>
            <a:r>
              <a:rPr lang="en-US" sz="1500" dirty="0" err="1">
                <a:solidFill>
                  <a:schemeClr val="bg1">
                    <a:lumMod val="75000"/>
                  </a:schemeClr>
                </a:solidFill>
              </a:rPr>
              <a:t>Ranzato</a:t>
            </a:r>
            <a:endParaRPr lang="en-US" sz="1500" dirty="0">
              <a:solidFill>
                <a:schemeClr val="bg1">
                  <a:lumMod val="75000"/>
                </a:schemeClr>
              </a:solidFill>
            </a:endParaRPr>
          </a:p>
        </p:txBody>
      </p:sp>
      <p:sp>
        <p:nvSpPr>
          <p:cNvPr id="2" name="TextBox 1"/>
          <p:cNvSpPr txBox="1"/>
          <p:nvPr/>
        </p:nvSpPr>
        <p:spPr>
          <a:xfrm>
            <a:off x="7152185" y="3886200"/>
            <a:ext cx="808235" cy="265457"/>
          </a:xfrm>
          <a:prstGeom prst="rect">
            <a:avLst/>
          </a:prstGeom>
          <a:noFill/>
        </p:spPr>
        <p:txBody>
          <a:bodyPr wrap="none" rtlCol="0">
            <a:spAutoFit/>
          </a:bodyPr>
          <a:lstStyle/>
          <a:p>
            <a:r>
              <a:rPr lang="en-US" sz="1125" dirty="0">
                <a:solidFill>
                  <a:schemeClr val="accent6">
                    <a:lumMod val="75000"/>
                  </a:schemeClr>
                </a:solidFill>
              </a:rPr>
              <a:t>Input layer</a:t>
            </a:r>
          </a:p>
        </p:txBody>
      </p:sp>
    </p:spTree>
    <p:extLst>
      <p:ext uri="{BB962C8B-B14F-4D97-AF65-F5344CB8AC3E}">
        <p14:creationId xmlns:p14="http://schemas.microsoft.com/office/powerpoint/2010/main" val="9973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64</a:t>
            </a:fld>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4294967295"/>
              </p:nvPr>
            </p:nvSpPr>
            <p:spPr>
              <a:xfrm>
                <a:off x="457200" y="590332"/>
                <a:ext cx="8229600" cy="3959659"/>
              </a:xfrm>
            </p:spPr>
            <p:txBody>
              <a:bodyPr>
                <a:normAutofit fontScale="92500" lnSpcReduction="20000"/>
              </a:bodyPr>
              <a:lstStyle/>
              <a:p>
                <a:r>
                  <a:rPr lang="en-US" dirty="0"/>
                  <a:t>Consider a task with image inputs: </a:t>
                </a:r>
              </a:p>
              <a:p>
                <a:r>
                  <a:rPr lang="en-US" dirty="0"/>
                  <a:t>A </a:t>
                </a:r>
                <a:r>
                  <a:rPr lang="en-US" u="sng" dirty="0"/>
                  <a:t>locally connected layer</a:t>
                </a:r>
                <a:r>
                  <a:rPr lang="en-US" dirty="0"/>
                  <a:t>: </a:t>
                </a:r>
              </a:p>
              <a:p>
                <a:pPr lvl="1"/>
                <a:r>
                  <a:rPr lang="en-US" dirty="0"/>
                  <a:t>Example: </a:t>
                </a:r>
              </a:p>
              <a:p>
                <a:pPr lvl="2"/>
                <a14:m>
                  <m:oMath xmlns:m="http://schemas.openxmlformats.org/officeDocument/2006/math">
                    <m:r>
                      <a:rPr lang="en-US" i="1" dirty="0" smtClean="0">
                        <a:latin typeface="Cambria Math" panose="02040503050406030204" pitchFamily="18" charset="0"/>
                      </a:rPr>
                      <m:t>100</m:t>
                    </m:r>
                    <m:r>
                      <a:rPr lang="en-US" b="0" i="1"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100</m:t>
                    </m:r>
                  </m:oMath>
                </a14:m>
                <a:r>
                  <a:rPr lang="en-US" dirty="0"/>
                  <a:t> images </a:t>
                </a:r>
              </a:p>
              <a:p>
                <a:pPr lvl="2"/>
                <a14:m>
                  <m:oMath xmlns:m="http://schemas.openxmlformats.org/officeDocument/2006/math">
                    <m:r>
                      <a:rPr lang="en-US" i="1" dirty="0" smtClean="0">
                        <a:latin typeface="Cambria Math" panose="02040503050406030204" pitchFamily="18" charset="0"/>
                      </a:rPr>
                      <m:t>1000</m:t>
                    </m:r>
                  </m:oMath>
                </a14:m>
                <a:r>
                  <a:rPr lang="en-US" dirty="0"/>
                  <a:t> units in the input </a:t>
                </a:r>
              </a:p>
              <a:p>
                <a:pPr lvl="2"/>
                <a:r>
                  <a:rPr lang="en-US" dirty="0"/>
                  <a:t>Filter size: </a:t>
                </a:r>
                <a14:m>
                  <m:oMath xmlns:m="http://schemas.openxmlformats.org/officeDocument/2006/math">
                    <m:r>
                      <a:rPr lang="en-US" i="1" dirty="0" smtClean="0">
                        <a:latin typeface="Cambria Math" panose="02040503050406030204" pitchFamily="18" charset="0"/>
                      </a:rPr>
                      <m:t>10</m:t>
                    </m:r>
                    <m:r>
                      <a:rPr lang="en-US" b="0" i="1"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10</m:t>
                    </m:r>
                  </m:oMath>
                </a14:m>
                <a:endParaRPr lang="en-US" dirty="0"/>
              </a:p>
              <a:p>
                <a:pPr lvl="1"/>
                <a:r>
                  <a:rPr lang="en-US" dirty="0"/>
                  <a:t>Local correlations preserved!</a:t>
                </a:r>
              </a:p>
              <a:p>
                <a:pPr lvl="1"/>
                <a:r>
                  <a:rPr lang="en-US" dirty="0"/>
                  <a:t>Problems: </a:t>
                </a:r>
              </a:p>
              <a:p>
                <a:pPr lvl="2"/>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5</m:t>
                        </m:r>
                      </m:sup>
                    </m:sSup>
                  </m:oMath>
                </a14:m>
                <a:r>
                  <a:rPr lang="en-US" dirty="0"/>
                  <a:t> edges </a:t>
                </a:r>
              </a:p>
              <a:p>
                <a:pPr lvl="2"/>
                <a:r>
                  <a:rPr lang="en-US" dirty="0"/>
                  <a:t>Correlation across sub-parts </a:t>
                </a:r>
                <a:br>
                  <a:rPr lang="en-US" dirty="0"/>
                </a:br>
                <a:r>
                  <a:rPr lang="en-US" dirty="0"/>
                  <a:t>not captured</a:t>
                </a:r>
              </a:p>
              <a:p>
                <a:pPr lvl="2"/>
                <a:r>
                  <a:rPr lang="en-US" dirty="0"/>
                  <a:t>Variable sized inputs, again. </a:t>
                </a:r>
              </a:p>
            </p:txBody>
          </p:sp>
        </mc:Choice>
        <mc:Fallback>
          <p:sp>
            <p:nvSpPr>
              <p:cNvPr id="3" name="Content Placeholder 2"/>
              <p:cNvSpPr>
                <a:spLocks noGrp="1" noRot="1" noChangeAspect="1" noMove="1" noResize="1" noEditPoints="1" noAdjustHandles="1" noChangeArrowheads="1" noChangeShapeType="1" noTextEdit="1"/>
              </p:cNvSpPr>
              <p:nvPr>
                <p:ph idx="4294967295"/>
              </p:nvPr>
            </p:nvSpPr>
            <p:spPr>
              <a:xfrm>
                <a:off x="457200" y="590332"/>
                <a:ext cx="8229600" cy="3959659"/>
              </a:xfrm>
              <a:blipFill>
                <a:blip r:embed="rId2"/>
                <a:stretch>
                  <a:fillRect l="-1235" t="-2875"/>
                </a:stretch>
              </a:blipFill>
            </p:spPr>
            <p:txBody>
              <a:bodyPr/>
              <a:lstStyle/>
              <a:p>
                <a:r>
                  <a:rPr lang="en-US">
                    <a:noFill/>
                  </a:rPr>
                  <a:t> </a:t>
                </a:r>
              </a:p>
            </p:txBody>
          </p:sp>
        </mc:Fallback>
      </mc:AlternateContent>
      <p:sp>
        <p:nvSpPr>
          <p:cNvPr id="6" name="Rectangle 5"/>
          <p:cNvSpPr/>
          <p:nvPr/>
        </p:nvSpPr>
        <p:spPr>
          <a:xfrm>
            <a:off x="3639655" y="4604058"/>
            <a:ext cx="2860398" cy="323165"/>
          </a:xfrm>
          <a:prstGeom prst="rect">
            <a:avLst/>
          </a:prstGeom>
        </p:spPr>
        <p:txBody>
          <a:bodyPr wrap="none">
            <a:spAutoFit/>
          </a:bodyPr>
          <a:lstStyle/>
          <a:p>
            <a:r>
              <a:rPr lang="en-US" sz="1500" dirty="0">
                <a:solidFill>
                  <a:schemeClr val="bg1">
                    <a:lumMod val="75000"/>
                  </a:schemeClr>
                </a:solidFill>
              </a:rPr>
              <a:t>Slide Credit: </a:t>
            </a:r>
            <a:r>
              <a:rPr lang="en-US" sz="1500" dirty="0" err="1">
                <a:solidFill>
                  <a:schemeClr val="bg1">
                    <a:lumMod val="75000"/>
                  </a:schemeClr>
                </a:solidFill>
              </a:rPr>
              <a:t>Marc'Aurelio</a:t>
            </a:r>
            <a:r>
              <a:rPr lang="en-US" sz="1500" dirty="0">
                <a:solidFill>
                  <a:schemeClr val="bg1">
                    <a:lumMod val="75000"/>
                  </a:schemeClr>
                </a:solidFill>
              </a:rPr>
              <a:t> </a:t>
            </a:r>
            <a:r>
              <a:rPr lang="en-US" sz="1500" dirty="0" err="1">
                <a:solidFill>
                  <a:schemeClr val="bg1">
                    <a:lumMod val="75000"/>
                  </a:schemeClr>
                </a:solidFill>
              </a:rPr>
              <a:t>Ranzato</a:t>
            </a:r>
            <a:endParaRPr lang="en-US" sz="1500" dirty="0">
              <a:solidFill>
                <a:schemeClr val="bg1">
                  <a:lumMod val="7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000251"/>
            <a:ext cx="2628900" cy="254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218116" y="3371850"/>
            <a:ext cx="808235" cy="265457"/>
          </a:xfrm>
          <a:prstGeom prst="rect">
            <a:avLst/>
          </a:prstGeom>
          <a:noFill/>
        </p:spPr>
        <p:txBody>
          <a:bodyPr wrap="none" rtlCol="0">
            <a:spAutoFit/>
          </a:bodyPr>
          <a:lstStyle/>
          <a:p>
            <a:r>
              <a:rPr lang="en-US" sz="1125" dirty="0">
                <a:solidFill>
                  <a:schemeClr val="accent6">
                    <a:lumMod val="75000"/>
                  </a:schemeClr>
                </a:solidFill>
              </a:rPr>
              <a:t>Input layer</a:t>
            </a:r>
          </a:p>
        </p:txBody>
      </p:sp>
    </p:spTree>
    <p:extLst>
      <p:ext uri="{BB962C8B-B14F-4D97-AF65-F5344CB8AC3E}">
        <p14:creationId xmlns:p14="http://schemas.microsoft.com/office/powerpoint/2010/main" val="3279395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65</a:t>
            </a:fld>
            <a:endParaRPr lang="en-US" dirty="0"/>
          </a:p>
        </p:txBody>
      </p:sp>
      <p:sp>
        <p:nvSpPr>
          <p:cNvPr id="2" name="Title 1"/>
          <p:cNvSpPr>
            <a:spLocks noGrp="1"/>
          </p:cNvSpPr>
          <p:nvPr>
            <p:ph type="title"/>
          </p:nvPr>
        </p:nvSpPr>
        <p:spPr/>
        <p:txBody>
          <a:bodyPr/>
          <a:lstStyle/>
          <a:p>
            <a:r>
              <a:rPr lang="en-US"/>
              <a:t>Convolutional Layer </a:t>
            </a:r>
            <a:endParaRPr lang="en-US" dirty="0"/>
          </a:p>
        </p:txBody>
      </p:sp>
      <p:sp>
        <p:nvSpPr>
          <p:cNvPr id="3" name="Content Placeholder 2"/>
          <p:cNvSpPr>
            <a:spLocks noGrp="1"/>
          </p:cNvSpPr>
          <p:nvPr>
            <p:ph idx="1"/>
          </p:nvPr>
        </p:nvSpPr>
        <p:spPr/>
        <p:txBody>
          <a:bodyPr/>
          <a:lstStyle/>
          <a:p>
            <a:r>
              <a:rPr lang="en-US" dirty="0"/>
              <a:t>A solution: </a:t>
            </a:r>
          </a:p>
          <a:p>
            <a:pPr lvl="1"/>
            <a:r>
              <a:rPr lang="en-US" dirty="0"/>
              <a:t>Filters to capture different patterns in the input space. </a:t>
            </a:r>
          </a:p>
          <a:p>
            <a:pPr lvl="2"/>
            <a:r>
              <a:rPr lang="en-US" dirty="0"/>
              <a:t>Share parameters across different locations (assuming input is stationary) </a:t>
            </a:r>
          </a:p>
          <a:p>
            <a:pPr lvl="2"/>
            <a:r>
              <a:rPr lang="en-US" dirty="0">
                <a:solidFill>
                  <a:srgbClr val="FF0000"/>
                </a:solidFill>
              </a:rPr>
              <a:t>Convolutions</a:t>
            </a:r>
            <a:r>
              <a:rPr lang="en-US" dirty="0"/>
              <a:t> with learned filters </a:t>
            </a:r>
          </a:p>
          <a:p>
            <a:pPr lvl="1"/>
            <a:r>
              <a:rPr lang="en-US" dirty="0"/>
              <a:t>Filters will be </a:t>
            </a:r>
            <a:r>
              <a:rPr lang="en-US" u="sng" dirty="0"/>
              <a:t>learned</a:t>
            </a:r>
            <a:r>
              <a:rPr lang="en-US" dirty="0"/>
              <a:t> during training. </a:t>
            </a:r>
          </a:p>
          <a:p>
            <a:pPr lvl="1"/>
            <a:r>
              <a:rPr lang="en-US" dirty="0"/>
              <a:t>The issue of variable-sized inputs will be </a:t>
            </a:r>
            <a:br>
              <a:rPr lang="en-US" dirty="0"/>
            </a:br>
            <a:r>
              <a:rPr lang="en-US" dirty="0"/>
              <a:t>resolved with a </a:t>
            </a:r>
            <a:r>
              <a:rPr lang="en-US" u="sng" dirty="0"/>
              <a:t>pooling</a:t>
            </a:r>
            <a:r>
              <a:rPr lang="en-US" dirty="0"/>
              <a:t> layer.</a:t>
            </a:r>
          </a:p>
        </p:txBody>
      </p:sp>
      <p:sp>
        <p:nvSpPr>
          <p:cNvPr id="6" name="Rectangle 5"/>
          <p:cNvSpPr/>
          <p:nvPr/>
        </p:nvSpPr>
        <p:spPr>
          <a:xfrm>
            <a:off x="3639655" y="4604058"/>
            <a:ext cx="2860398" cy="323165"/>
          </a:xfrm>
          <a:prstGeom prst="rect">
            <a:avLst/>
          </a:prstGeom>
        </p:spPr>
        <p:txBody>
          <a:bodyPr wrap="none">
            <a:spAutoFit/>
          </a:bodyPr>
          <a:lstStyle/>
          <a:p>
            <a:r>
              <a:rPr lang="en-US" sz="1500" dirty="0">
                <a:solidFill>
                  <a:schemeClr val="bg1">
                    <a:lumMod val="75000"/>
                  </a:schemeClr>
                </a:solidFill>
              </a:rPr>
              <a:t>Slide Credit: </a:t>
            </a:r>
            <a:r>
              <a:rPr lang="en-US" sz="1500" dirty="0" err="1">
                <a:solidFill>
                  <a:schemeClr val="bg1">
                    <a:lumMod val="75000"/>
                  </a:schemeClr>
                </a:solidFill>
              </a:rPr>
              <a:t>Marc'Aurelio</a:t>
            </a:r>
            <a:r>
              <a:rPr lang="en-US" sz="1500" dirty="0">
                <a:solidFill>
                  <a:schemeClr val="bg1">
                    <a:lumMod val="75000"/>
                  </a:schemeClr>
                </a:solidFill>
              </a:rPr>
              <a:t> </a:t>
            </a:r>
            <a:r>
              <a:rPr lang="en-US" sz="1500" dirty="0" err="1">
                <a:solidFill>
                  <a:schemeClr val="bg1">
                    <a:lumMod val="75000"/>
                  </a:schemeClr>
                </a:solidFill>
              </a:rPr>
              <a:t>Ranzato</a:t>
            </a:r>
            <a:endParaRPr lang="en-US" sz="1500" dirty="0">
              <a:solidFill>
                <a:schemeClr val="bg1">
                  <a:lumMod val="75000"/>
                </a:schemeClr>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2150" y="2454079"/>
            <a:ext cx="2171701" cy="216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22987" y="3658589"/>
            <a:ext cx="1672838" cy="5078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350" dirty="0"/>
              <a:t>So what is a convolution?</a:t>
            </a:r>
          </a:p>
        </p:txBody>
      </p:sp>
      <p:sp>
        <p:nvSpPr>
          <p:cNvPr id="8" name="TextBox 7"/>
          <p:cNvSpPr txBox="1"/>
          <p:nvPr/>
        </p:nvSpPr>
        <p:spPr>
          <a:xfrm>
            <a:off x="7188037" y="3696689"/>
            <a:ext cx="808235" cy="265457"/>
          </a:xfrm>
          <a:prstGeom prst="rect">
            <a:avLst/>
          </a:prstGeom>
          <a:noFill/>
        </p:spPr>
        <p:txBody>
          <a:bodyPr wrap="none" rtlCol="0">
            <a:spAutoFit/>
          </a:bodyPr>
          <a:lstStyle/>
          <a:p>
            <a:r>
              <a:rPr lang="en-US" sz="1125" dirty="0">
                <a:solidFill>
                  <a:schemeClr val="accent6">
                    <a:lumMod val="75000"/>
                  </a:schemeClr>
                </a:solidFill>
              </a:rPr>
              <a:t>Input layer</a:t>
            </a:r>
          </a:p>
        </p:txBody>
      </p:sp>
      <p:sp>
        <p:nvSpPr>
          <p:cNvPr id="9" name="Rectangle 8">
            <a:extLst>
              <a:ext uri="{FF2B5EF4-FFF2-40B4-BE49-F238E27FC236}">
                <a16:creationId xmlns:a16="http://schemas.microsoft.com/office/drawing/2014/main" id="{C5C81FD9-B793-7745-B8CE-F818B06DFDED}"/>
              </a:ext>
            </a:extLst>
          </p:cNvPr>
          <p:cNvSpPr/>
          <p:nvPr/>
        </p:nvSpPr>
        <p:spPr>
          <a:xfrm>
            <a:off x="4908703" y="2337759"/>
            <a:ext cx="389859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dirty="0"/>
              <a:t>Convolution:</a:t>
            </a:r>
            <a:br>
              <a:rPr lang="en-US" sz="2400" dirty="0"/>
            </a:br>
            <a:r>
              <a:rPr lang="en-US" sz="2400" dirty="0"/>
              <a:t>A mathematical operation on two functions that produces a third function expressing how the shape of one is modified by the other.</a:t>
            </a:r>
          </a:p>
        </p:txBody>
      </p:sp>
      <p:pic>
        <p:nvPicPr>
          <p:cNvPr id="10" name="Picture 9">
            <a:extLst>
              <a:ext uri="{FF2B5EF4-FFF2-40B4-BE49-F238E27FC236}">
                <a16:creationId xmlns:a16="http://schemas.microsoft.com/office/drawing/2014/main" id="{4849F1D9-6C88-7D4F-8406-D1BD0EBA8A77}"/>
              </a:ext>
            </a:extLst>
          </p:cNvPr>
          <p:cNvPicPr>
            <a:picLocks noChangeAspect="1"/>
          </p:cNvPicPr>
          <p:nvPr/>
        </p:nvPicPr>
        <p:blipFill>
          <a:blip r:embed="rId3"/>
          <a:stretch>
            <a:fillRect/>
          </a:stretch>
        </p:blipFill>
        <p:spPr>
          <a:xfrm>
            <a:off x="221871" y="1790016"/>
            <a:ext cx="2701539" cy="2899817"/>
          </a:xfrm>
          <a:prstGeom prst="rect">
            <a:avLst/>
          </a:prstGeom>
        </p:spPr>
      </p:pic>
    </p:spTree>
    <p:extLst>
      <p:ext uri="{BB962C8B-B14F-4D97-AF65-F5344CB8AC3E}">
        <p14:creationId xmlns:p14="http://schemas.microsoft.com/office/powerpoint/2010/main" val="26310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2343150"/>
            <a:ext cx="5436394" cy="224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FA6F6034-1516-478C-9756-BC6A8296D6DE}" type="slidenum">
              <a:rPr lang="en-US" smtClean="0"/>
              <a:pPr/>
              <a:t>66</a:t>
            </a:fld>
            <a:endParaRPr lang="en-US" dirty="0"/>
          </a:p>
        </p:txBody>
      </p:sp>
      <p:sp>
        <p:nvSpPr>
          <p:cNvPr id="2" name="Title 1"/>
          <p:cNvSpPr>
            <a:spLocks noGrp="1"/>
          </p:cNvSpPr>
          <p:nvPr>
            <p:ph type="title"/>
          </p:nvPr>
        </p:nvSpPr>
        <p:spPr/>
        <p:txBody>
          <a:bodyPr/>
          <a:lstStyle/>
          <a:p>
            <a:r>
              <a:rPr lang="en-US" dirty="0"/>
              <a:t>Convolution Operator (2)</a:t>
            </a:r>
          </a:p>
        </p:txBody>
      </p:sp>
      <p:sp>
        <p:nvSpPr>
          <p:cNvPr id="3" name="Content Placeholder 2"/>
          <p:cNvSpPr>
            <a:spLocks noGrp="1"/>
          </p:cNvSpPr>
          <p:nvPr>
            <p:ph idx="1"/>
          </p:nvPr>
        </p:nvSpPr>
        <p:spPr/>
        <p:txBody>
          <a:bodyPr/>
          <a:lstStyle/>
          <a:p>
            <a:r>
              <a:rPr lang="en-US" dirty="0"/>
              <a:t>Convolution in two dimension:</a:t>
            </a:r>
          </a:p>
          <a:p>
            <a:pPr lvl="1"/>
            <a:r>
              <a:rPr lang="en-US" dirty="0"/>
              <a:t>Example: Sharpen kernel: </a:t>
            </a:r>
          </a:p>
        </p:txBody>
      </p:sp>
      <p:sp>
        <p:nvSpPr>
          <p:cNvPr id="12" name="Rectangle 11"/>
          <p:cNvSpPr/>
          <p:nvPr/>
        </p:nvSpPr>
        <p:spPr>
          <a:xfrm>
            <a:off x="3639655" y="4572000"/>
            <a:ext cx="4222053" cy="323165"/>
          </a:xfrm>
          <a:prstGeom prst="rect">
            <a:avLst/>
          </a:prstGeom>
        </p:spPr>
        <p:txBody>
          <a:bodyPr wrap="none">
            <a:spAutoFit/>
          </a:bodyPr>
          <a:lstStyle/>
          <a:p>
            <a:r>
              <a:rPr lang="en-US" sz="1500" dirty="0">
                <a:solidFill>
                  <a:schemeClr val="bg1">
                    <a:lumMod val="75000"/>
                  </a:schemeClr>
                </a:solidFill>
              </a:rPr>
              <a:t>Try other kernels: http://setosa.io/ev/image-kernels/ </a:t>
            </a:r>
          </a:p>
        </p:txBody>
      </p:sp>
      <p:sp>
        <p:nvSpPr>
          <p:cNvPr id="7" name="Arc 6"/>
          <p:cNvSpPr/>
          <p:nvPr/>
        </p:nvSpPr>
        <p:spPr>
          <a:xfrm>
            <a:off x="3771900" y="2286000"/>
            <a:ext cx="1200150" cy="571500"/>
          </a:xfrm>
          <a:prstGeom prst="arc">
            <a:avLst>
              <a:gd name="adj1" fmla="val 11880250"/>
              <a:gd name="adj2" fmla="val 20952942"/>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Arc 7"/>
          <p:cNvSpPr/>
          <p:nvPr/>
        </p:nvSpPr>
        <p:spPr>
          <a:xfrm rot="19316652" flipV="1">
            <a:off x="4634628" y="2884602"/>
            <a:ext cx="2692999" cy="575667"/>
          </a:xfrm>
          <a:prstGeom prst="arc">
            <a:avLst>
              <a:gd name="adj1" fmla="val 11614226"/>
              <a:gd name="adj2" fmla="val 2107021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1761105"/>
            <a:ext cx="685800" cy="6140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795699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67</a:t>
            </a:fld>
            <a:endParaRPr lang="en-US" dirty="0"/>
          </a:p>
        </p:txBody>
      </p:sp>
      <p:sp>
        <p:nvSpPr>
          <p:cNvPr id="2" name="Title 1"/>
          <p:cNvSpPr>
            <a:spLocks noGrp="1"/>
          </p:cNvSpPr>
          <p:nvPr>
            <p:ph type="title"/>
          </p:nvPr>
        </p:nvSpPr>
        <p:spPr/>
        <p:txBody>
          <a:bodyPr/>
          <a:lstStyle/>
          <a:p>
            <a:r>
              <a:rPr lang="en-US" dirty="0"/>
              <a:t>Convolution Operator (3)</a:t>
            </a:r>
          </a:p>
        </p:txBody>
      </p:sp>
      <p:sp>
        <p:nvSpPr>
          <p:cNvPr id="3" name="Content Placeholder 2"/>
          <p:cNvSpPr>
            <a:spLocks noGrp="1"/>
          </p:cNvSpPr>
          <p:nvPr>
            <p:ph idx="1"/>
          </p:nvPr>
        </p:nvSpPr>
        <p:spPr/>
        <p:txBody>
          <a:bodyPr/>
          <a:lstStyle/>
          <a:p>
            <a:r>
              <a:rPr lang="en-US" dirty="0"/>
              <a:t>Convolution in two dimension:</a:t>
            </a:r>
          </a:p>
          <a:p>
            <a:pPr lvl="1"/>
            <a:r>
              <a:rPr lang="en-US" dirty="0"/>
              <a:t>Convolve a filter matrix across the image matrix</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0617" y="1968103"/>
            <a:ext cx="3490233" cy="237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990" y="1943100"/>
            <a:ext cx="3328988" cy="227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1903281"/>
            <a:ext cx="3440766" cy="221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799"/>
          <a:stretch/>
        </p:blipFill>
        <p:spPr bwMode="auto">
          <a:xfrm>
            <a:off x="3393825" y="1868634"/>
            <a:ext cx="3368926" cy="229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231"/>
          <a:stretch/>
        </p:blipFill>
        <p:spPr bwMode="auto">
          <a:xfrm>
            <a:off x="3413760" y="1855470"/>
            <a:ext cx="3330892" cy="240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2729"/>
          <a:stretch/>
        </p:blipFill>
        <p:spPr bwMode="auto">
          <a:xfrm>
            <a:off x="3421380" y="1862819"/>
            <a:ext cx="3291840" cy="240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2693"/>
          <a:stretch/>
        </p:blipFill>
        <p:spPr bwMode="auto">
          <a:xfrm>
            <a:off x="3406140" y="1844692"/>
            <a:ext cx="3299460" cy="236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l="7613"/>
          <a:stretch/>
        </p:blipFill>
        <p:spPr bwMode="auto">
          <a:xfrm>
            <a:off x="3432739" y="1828800"/>
            <a:ext cx="3421451" cy="248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l="3312"/>
          <a:stretch/>
        </p:blipFill>
        <p:spPr bwMode="auto">
          <a:xfrm>
            <a:off x="3426367" y="1847850"/>
            <a:ext cx="3363053" cy="238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4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fade">
                                      <p:cBhvr>
                                        <p:cTn id="17" dur="100"/>
                                        <p:tgtEl>
                                          <p:spTgt spid="51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fade">
                                      <p:cBhvr>
                                        <p:cTn id="22" dur="100"/>
                                        <p:tgtEl>
                                          <p:spTgt spid="51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7"/>
                                        </p:tgtEl>
                                        <p:attrNameLst>
                                          <p:attrName>style.visibility</p:attrName>
                                        </p:attrNameLst>
                                      </p:cBhvr>
                                      <p:to>
                                        <p:strVal val="visible"/>
                                      </p:to>
                                    </p:set>
                                    <p:animEffect transition="in" filter="fade">
                                      <p:cBhvr>
                                        <p:cTn id="27" dur="100"/>
                                        <p:tgtEl>
                                          <p:spTgt spid="51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8"/>
                                        </p:tgtEl>
                                        <p:attrNameLst>
                                          <p:attrName>style.visibility</p:attrName>
                                        </p:attrNameLst>
                                      </p:cBhvr>
                                      <p:to>
                                        <p:strVal val="visible"/>
                                      </p:to>
                                    </p:set>
                                    <p:animEffect transition="in" filter="fade">
                                      <p:cBhvr>
                                        <p:cTn id="32" dur="100"/>
                                        <p:tgtEl>
                                          <p:spTgt spid="51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29"/>
                                        </p:tgtEl>
                                        <p:attrNameLst>
                                          <p:attrName>style.visibility</p:attrName>
                                        </p:attrNameLst>
                                      </p:cBhvr>
                                      <p:to>
                                        <p:strVal val="visible"/>
                                      </p:to>
                                    </p:set>
                                    <p:animEffect transition="in" filter="fade">
                                      <p:cBhvr>
                                        <p:cTn id="37" dur="100"/>
                                        <p:tgtEl>
                                          <p:spTgt spid="51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130"/>
                                        </p:tgtEl>
                                        <p:attrNameLst>
                                          <p:attrName>style.visibility</p:attrName>
                                        </p:attrNameLst>
                                      </p:cBhvr>
                                      <p:to>
                                        <p:strVal val="visible"/>
                                      </p:to>
                                    </p:set>
                                    <p:animEffect transition="in" filter="fade">
                                      <p:cBhvr>
                                        <p:cTn id="42" dur="100"/>
                                        <p:tgtEl>
                                          <p:spTgt spid="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68</a:t>
            </a:fld>
            <a:endParaRPr lang="en-US" dirty="0"/>
          </a:p>
        </p:txBody>
      </p:sp>
      <p:sp>
        <p:nvSpPr>
          <p:cNvPr id="2" name="Title 1"/>
          <p:cNvSpPr>
            <a:spLocks noGrp="1"/>
          </p:cNvSpPr>
          <p:nvPr>
            <p:ph type="title"/>
          </p:nvPr>
        </p:nvSpPr>
        <p:spPr/>
        <p:txBody>
          <a:bodyPr/>
          <a:lstStyle/>
          <a:p>
            <a:r>
              <a:rPr lang="en-US"/>
              <a:t>Convolutional Layer</a:t>
            </a:r>
            <a:endParaRPr lang="en-US" dirty="0"/>
          </a:p>
        </p:txBody>
      </p:sp>
      <p:sp>
        <p:nvSpPr>
          <p:cNvPr id="3" name="Content Placeholder 2"/>
          <p:cNvSpPr>
            <a:spLocks noGrp="1"/>
          </p:cNvSpPr>
          <p:nvPr>
            <p:ph idx="1"/>
          </p:nvPr>
        </p:nvSpPr>
        <p:spPr>
          <a:xfrm>
            <a:off x="430464" y="902369"/>
            <a:ext cx="8229600" cy="1656682"/>
          </a:xfrm>
        </p:spPr>
        <p:txBody>
          <a:bodyPr>
            <a:normAutofit fontScale="92500" lnSpcReduction="20000"/>
          </a:bodyPr>
          <a:lstStyle/>
          <a:p>
            <a:r>
              <a:rPr lang="en-US" dirty="0"/>
              <a:t>The convolution of the </a:t>
            </a:r>
            <a:r>
              <a:rPr lang="en-US" dirty="0">
                <a:solidFill>
                  <a:srgbClr val="FF0000"/>
                </a:solidFill>
              </a:rPr>
              <a:t>input (vector/matrix) </a:t>
            </a:r>
            <a:r>
              <a:rPr lang="en-US" dirty="0"/>
              <a:t>with weights (vector/matrix) results in a </a:t>
            </a:r>
            <a:r>
              <a:rPr lang="en-US" dirty="0">
                <a:solidFill>
                  <a:srgbClr val="FF0000"/>
                </a:solidFill>
              </a:rPr>
              <a:t>response vector/matrix</a:t>
            </a:r>
            <a:r>
              <a:rPr lang="en-US" dirty="0"/>
              <a:t>. </a:t>
            </a:r>
          </a:p>
          <a:p>
            <a:r>
              <a:rPr lang="en-US" dirty="0"/>
              <a:t>We can have </a:t>
            </a:r>
            <a:r>
              <a:rPr lang="en-US" u="sng" dirty="0"/>
              <a:t>multiple filters</a:t>
            </a:r>
            <a:r>
              <a:rPr lang="en-US" dirty="0"/>
              <a:t> in each convolutional layer, each producing an output.  </a:t>
            </a:r>
          </a:p>
          <a:p>
            <a:r>
              <a:rPr lang="en-US" dirty="0"/>
              <a:t>If it is an intermediate layer, it can have </a:t>
            </a:r>
            <a:r>
              <a:rPr lang="en-US" u="sng" dirty="0"/>
              <a:t>multiple inputs</a:t>
            </a:r>
            <a:r>
              <a:rPr lang="en-US" dirty="0"/>
              <a:t>! </a:t>
            </a:r>
          </a:p>
        </p:txBody>
      </p:sp>
      <p:sp>
        <p:nvSpPr>
          <p:cNvPr id="6" name="Parallelogram 5"/>
          <p:cNvSpPr/>
          <p:nvPr/>
        </p:nvSpPr>
        <p:spPr>
          <a:xfrm>
            <a:off x="2286000" y="2743200"/>
            <a:ext cx="1143000" cy="800100"/>
          </a:xfrm>
          <a:prstGeom prst="parallelogram">
            <a:avLst>
              <a:gd name="adj" fmla="val 16429"/>
            </a:avLst>
          </a:prstGeom>
          <a:solidFill>
            <a:srgbClr val="72A4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arallelogram 8"/>
          <p:cNvSpPr/>
          <p:nvPr/>
        </p:nvSpPr>
        <p:spPr>
          <a:xfrm>
            <a:off x="2400300" y="2914650"/>
            <a:ext cx="1143000" cy="800100"/>
          </a:xfrm>
          <a:prstGeom prst="parallelogram">
            <a:avLst>
              <a:gd name="adj" fmla="val 16429"/>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4114800" y="2857500"/>
            <a:ext cx="1428750" cy="571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500" b="1" dirty="0"/>
              <a:t>Convolutional Layer</a:t>
            </a:r>
          </a:p>
        </p:txBody>
      </p:sp>
      <p:sp>
        <p:nvSpPr>
          <p:cNvPr id="10" name="Right Arrow 9"/>
          <p:cNvSpPr/>
          <p:nvPr/>
        </p:nvSpPr>
        <p:spPr>
          <a:xfrm>
            <a:off x="3703320" y="3021330"/>
            <a:ext cx="3429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arallelogram 11"/>
          <p:cNvSpPr/>
          <p:nvPr/>
        </p:nvSpPr>
        <p:spPr>
          <a:xfrm>
            <a:off x="4286249" y="3543300"/>
            <a:ext cx="914399" cy="514350"/>
          </a:xfrm>
          <a:prstGeom prst="parallelogram">
            <a:avLst>
              <a:gd name="adj" fmla="val 16429"/>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dirty="0"/>
              <a:t>Filter</a:t>
            </a:r>
          </a:p>
        </p:txBody>
      </p:sp>
      <p:sp>
        <p:nvSpPr>
          <p:cNvPr id="13" name="Parallelogram 12"/>
          <p:cNvSpPr/>
          <p:nvPr/>
        </p:nvSpPr>
        <p:spPr>
          <a:xfrm>
            <a:off x="5886450" y="2800350"/>
            <a:ext cx="1143000" cy="800100"/>
          </a:xfrm>
          <a:prstGeom prst="parallelogram">
            <a:avLst>
              <a:gd name="adj" fmla="val 16429"/>
            </a:avLst>
          </a:prstGeom>
          <a:solidFill>
            <a:schemeClr val="bg1"/>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ight Arrow 13"/>
          <p:cNvSpPr/>
          <p:nvPr/>
        </p:nvSpPr>
        <p:spPr>
          <a:xfrm>
            <a:off x="5543550" y="3028950"/>
            <a:ext cx="3429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Parallelogram 14"/>
          <p:cNvSpPr/>
          <p:nvPr/>
        </p:nvSpPr>
        <p:spPr>
          <a:xfrm>
            <a:off x="4400550" y="3657600"/>
            <a:ext cx="800100" cy="514350"/>
          </a:xfrm>
          <a:prstGeom prst="parallelogram">
            <a:avLst>
              <a:gd name="adj" fmla="val 16429"/>
            </a:avLst>
          </a:prstGeom>
          <a:solidFill>
            <a:schemeClr val="accent6">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dirty="0"/>
              <a:t>Filter</a:t>
            </a:r>
          </a:p>
        </p:txBody>
      </p:sp>
      <p:sp>
        <p:nvSpPr>
          <p:cNvPr id="16" name="Parallelogram 15"/>
          <p:cNvSpPr/>
          <p:nvPr/>
        </p:nvSpPr>
        <p:spPr>
          <a:xfrm>
            <a:off x="4514850" y="3771900"/>
            <a:ext cx="828674" cy="514350"/>
          </a:xfrm>
          <a:prstGeom prst="parallelogram">
            <a:avLst>
              <a:gd name="adj" fmla="val 16429"/>
            </a:avLst>
          </a:prstGeom>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dirty="0"/>
              <a:t>Filter</a:t>
            </a:r>
          </a:p>
        </p:txBody>
      </p:sp>
      <p:sp>
        <p:nvSpPr>
          <p:cNvPr id="17" name="Parallelogram 16"/>
          <p:cNvSpPr/>
          <p:nvPr/>
        </p:nvSpPr>
        <p:spPr>
          <a:xfrm>
            <a:off x="4629149" y="3886200"/>
            <a:ext cx="828675" cy="514350"/>
          </a:xfrm>
          <a:prstGeom prst="parallelogram">
            <a:avLst>
              <a:gd name="adj" fmla="val 16429"/>
            </a:avLst>
          </a:prstGeom>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500" dirty="0"/>
              <a:t>Filter</a:t>
            </a:r>
          </a:p>
        </p:txBody>
      </p:sp>
      <p:sp>
        <p:nvSpPr>
          <p:cNvPr id="18" name="Parallelogram 17"/>
          <p:cNvSpPr/>
          <p:nvPr/>
        </p:nvSpPr>
        <p:spPr>
          <a:xfrm>
            <a:off x="6000750" y="2914650"/>
            <a:ext cx="1143000" cy="800100"/>
          </a:xfrm>
          <a:prstGeom prst="parallelogram">
            <a:avLst>
              <a:gd name="adj" fmla="val 16429"/>
            </a:avLst>
          </a:prstGeom>
          <a:solidFill>
            <a:schemeClr val="bg2"/>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arallelogram 18"/>
          <p:cNvSpPr/>
          <p:nvPr/>
        </p:nvSpPr>
        <p:spPr>
          <a:xfrm>
            <a:off x="6115050" y="3028950"/>
            <a:ext cx="1143000" cy="800100"/>
          </a:xfrm>
          <a:prstGeom prst="parallelogram">
            <a:avLst>
              <a:gd name="adj" fmla="val 16429"/>
            </a:avLst>
          </a:prstGeom>
          <a:solidFill>
            <a:schemeClr val="bg2"/>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arallelogram 19"/>
          <p:cNvSpPr/>
          <p:nvPr/>
        </p:nvSpPr>
        <p:spPr>
          <a:xfrm>
            <a:off x="6229350" y="3143250"/>
            <a:ext cx="1143000" cy="800100"/>
          </a:xfrm>
          <a:prstGeom prst="parallelogram">
            <a:avLst>
              <a:gd name="adj" fmla="val 16429"/>
            </a:avLst>
          </a:prstGeom>
          <a:solidFill>
            <a:schemeClr val="bg2"/>
          </a:solidFill>
          <a:ln w="571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Parallelogram 24"/>
          <p:cNvSpPr/>
          <p:nvPr/>
        </p:nvSpPr>
        <p:spPr>
          <a:xfrm>
            <a:off x="6343650" y="3257550"/>
            <a:ext cx="1143000" cy="800100"/>
          </a:xfrm>
          <a:prstGeom prst="parallelogram">
            <a:avLst>
              <a:gd name="adj" fmla="val 16429"/>
            </a:avLst>
          </a:prstGeom>
          <a:solidFill>
            <a:schemeClr val="bg1"/>
          </a:solidFill>
          <a:ln w="57150">
            <a:solidFill>
              <a:srgbClr val="BBF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Parallelogram 25"/>
          <p:cNvSpPr/>
          <p:nvPr/>
        </p:nvSpPr>
        <p:spPr>
          <a:xfrm>
            <a:off x="6457950" y="3371850"/>
            <a:ext cx="1143000" cy="800100"/>
          </a:xfrm>
          <a:prstGeom prst="parallelogram">
            <a:avLst>
              <a:gd name="adj" fmla="val 16429"/>
            </a:avLst>
          </a:prstGeom>
          <a:solidFill>
            <a:schemeClr val="bg2"/>
          </a:solidFill>
          <a:ln w="57150">
            <a:solidFill>
              <a:srgbClr val="7AF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arallelogram 26"/>
          <p:cNvSpPr/>
          <p:nvPr/>
        </p:nvSpPr>
        <p:spPr>
          <a:xfrm>
            <a:off x="6572250" y="3486150"/>
            <a:ext cx="1143000" cy="800100"/>
          </a:xfrm>
          <a:prstGeom prst="parallelogram">
            <a:avLst>
              <a:gd name="adj" fmla="val 16429"/>
            </a:avLst>
          </a:prstGeom>
          <a:solidFill>
            <a:schemeClr val="bg2"/>
          </a:solidFill>
          <a:ln w="57150">
            <a:solidFill>
              <a:srgbClr val="3A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Parallelogram 27"/>
          <p:cNvSpPr/>
          <p:nvPr/>
        </p:nvSpPr>
        <p:spPr>
          <a:xfrm>
            <a:off x="6686550" y="3600450"/>
            <a:ext cx="1143000" cy="800100"/>
          </a:xfrm>
          <a:prstGeom prst="parallelogram">
            <a:avLst>
              <a:gd name="adj" fmla="val 16429"/>
            </a:avLst>
          </a:prstGeom>
          <a:solidFill>
            <a:schemeClr val="bg2"/>
          </a:solidFill>
          <a:ln w="57150">
            <a:solidFill>
              <a:srgbClr val="25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1314450" y="3943350"/>
            <a:ext cx="1543050" cy="6000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a:t>One can add nonlinearity at the output of convolutional layer</a:t>
            </a:r>
          </a:p>
        </p:txBody>
      </p:sp>
    </p:spTree>
    <p:extLst>
      <p:ext uri="{BB962C8B-B14F-4D97-AF65-F5344CB8AC3E}">
        <p14:creationId xmlns:p14="http://schemas.microsoft.com/office/powerpoint/2010/main" val="92479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P spid="18" grpId="0" animBg="1"/>
      <p:bldP spid="19" grpId="0" animBg="1"/>
      <p:bldP spid="20" grpId="0" animBg="1"/>
      <p:bldP spid="25" grpId="0" animBg="1"/>
      <p:bldP spid="26" grpId="0" animBg="1"/>
      <p:bldP spid="27" grpId="0" animBg="1"/>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69</a:t>
            </a:fld>
            <a:endParaRPr lang="en-US" dirty="0"/>
          </a:p>
        </p:txBody>
      </p:sp>
      <p:sp>
        <p:nvSpPr>
          <p:cNvPr id="2" name="Title 1"/>
          <p:cNvSpPr>
            <a:spLocks noGrp="1"/>
          </p:cNvSpPr>
          <p:nvPr>
            <p:ph type="title"/>
          </p:nvPr>
        </p:nvSpPr>
        <p:spPr/>
        <p:txBody>
          <a:bodyPr/>
          <a:lstStyle/>
          <a:p>
            <a:r>
              <a:rPr lang="en-US"/>
              <a:t>Pooling Layer </a:t>
            </a:r>
            <a:endParaRPr lang="en-US" dirty="0"/>
          </a:p>
        </p:txBody>
      </p:sp>
      <p:sp>
        <p:nvSpPr>
          <p:cNvPr id="3" name="Content Placeholder 2"/>
          <p:cNvSpPr>
            <a:spLocks noGrp="1"/>
          </p:cNvSpPr>
          <p:nvPr>
            <p:ph idx="1"/>
          </p:nvPr>
        </p:nvSpPr>
        <p:spPr/>
        <p:txBody>
          <a:bodyPr/>
          <a:lstStyle/>
          <a:p>
            <a:r>
              <a:rPr lang="en-US" dirty="0"/>
              <a:t>How to handle variable sized inputs? </a:t>
            </a:r>
          </a:p>
          <a:p>
            <a:pPr lvl="1"/>
            <a:r>
              <a:rPr lang="en-US" dirty="0"/>
              <a:t>A layer which reduces inputs of different size, to a fixed size.</a:t>
            </a:r>
          </a:p>
          <a:p>
            <a:pPr lvl="1"/>
            <a:r>
              <a:rPr lang="en-US" dirty="0">
                <a:solidFill>
                  <a:schemeClr val="accent1"/>
                </a:solidFill>
              </a:rPr>
              <a:t>Pooling</a:t>
            </a:r>
            <a:r>
              <a:rPr lang="en-US" dirty="0"/>
              <a:t>  </a:t>
            </a:r>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660" y="2213610"/>
            <a:ext cx="1910739"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639655" y="4569768"/>
            <a:ext cx="2860398" cy="323165"/>
          </a:xfrm>
          <a:prstGeom prst="rect">
            <a:avLst/>
          </a:prstGeom>
        </p:spPr>
        <p:txBody>
          <a:bodyPr wrap="none">
            <a:spAutoFit/>
          </a:bodyPr>
          <a:lstStyle/>
          <a:p>
            <a:r>
              <a:rPr lang="en-US" sz="1500" dirty="0">
                <a:solidFill>
                  <a:schemeClr val="bg1">
                    <a:lumMod val="75000"/>
                  </a:schemeClr>
                </a:solidFill>
              </a:rPr>
              <a:t>Slide Credit: </a:t>
            </a:r>
            <a:r>
              <a:rPr lang="en-US" sz="1500" dirty="0" err="1">
                <a:solidFill>
                  <a:schemeClr val="bg1">
                    <a:lumMod val="75000"/>
                  </a:schemeClr>
                </a:solidFill>
              </a:rPr>
              <a:t>Marc'Aurelio</a:t>
            </a:r>
            <a:r>
              <a:rPr lang="en-US" sz="1500" dirty="0">
                <a:solidFill>
                  <a:schemeClr val="bg1">
                    <a:lumMod val="75000"/>
                  </a:schemeClr>
                </a:solidFill>
              </a:rPr>
              <a:t> </a:t>
            </a:r>
            <a:r>
              <a:rPr lang="en-US" sz="1500" dirty="0" err="1">
                <a:solidFill>
                  <a:schemeClr val="bg1">
                    <a:lumMod val="75000"/>
                  </a:schemeClr>
                </a:solidFill>
              </a:rPr>
              <a:t>Ranzato</a:t>
            </a:r>
            <a:endParaRPr lang="en-US" sz="1500" dirty="0">
              <a:solidFill>
                <a:schemeClr val="bg1">
                  <a:lumMod val="75000"/>
                </a:schemeClr>
              </a:solidFill>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50" y="2201715"/>
            <a:ext cx="3007448" cy="231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7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4078304C-5BE1-484D-994C-369CBE2AEA96}" type="slidenum">
              <a:rPr lang="en-US" smtClean="0"/>
              <a:pPr/>
              <a:t>7</a:t>
            </a:fld>
            <a:endParaRPr lang="en-US"/>
          </a:p>
        </p:txBody>
      </p:sp>
      <p:sp>
        <p:nvSpPr>
          <p:cNvPr id="808962" name="Rectangle 2"/>
          <p:cNvSpPr>
            <a:spLocks noGrp="1" noChangeArrowheads="1"/>
          </p:cNvSpPr>
          <p:nvPr>
            <p:ph type="title"/>
          </p:nvPr>
        </p:nvSpPr>
        <p:spPr/>
        <p:txBody>
          <a:bodyPr/>
          <a:lstStyle/>
          <a:p>
            <a:r>
              <a:rPr lang="en-US" dirty="0"/>
              <a:t>Neural Networks</a:t>
            </a:r>
          </a:p>
        </p:txBody>
      </p:sp>
      <p:sp>
        <p:nvSpPr>
          <p:cNvPr id="808963" name="Rectangle 3"/>
          <p:cNvSpPr>
            <a:spLocks noGrp="1" noChangeArrowheads="1"/>
          </p:cNvSpPr>
          <p:nvPr>
            <p:ph idx="1"/>
          </p:nvPr>
        </p:nvSpPr>
        <p:spPr/>
        <p:txBody>
          <a:bodyPr>
            <a:normAutofit/>
          </a:bodyPr>
          <a:lstStyle/>
          <a:p>
            <a:r>
              <a:rPr lang="en-US" dirty="0"/>
              <a:t>Multi-layer networks were designed to overcome the computational (expressivity) limitation of a single threshold element. </a:t>
            </a:r>
          </a:p>
          <a:p>
            <a:pPr marL="0" indent="0">
              <a:buNone/>
            </a:pPr>
            <a:endParaRPr lang="en-US" dirty="0"/>
          </a:p>
          <a:p>
            <a:pPr marL="0" indent="0">
              <a:buNone/>
            </a:pPr>
            <a:r>
              <a:rPr lang="en-US" dirty="0"/>
              <a:t>Linear Threshold Unit</a:t>
            </a:r>
          </a:p>
        </p:txBody>
      </p:sp>
      <p:grpSp>
        <p:nvGrpSpPr>
          <p:cNvPr id="4" name="Group 3"/>
          <p:cNvGrpSpPr/>
          <p:nvPr/>
        </p:nvGrpSpPr>
        <p:grpSpPr>
          <a:xfrm>
            <a:off x="5560017" y="1969952"/>
            <a:ext cx="2343774" cy="1720848"/>
            <a:chOff x="6248400" y="3457932"/>
            <a:chExt cx="3125030" cy="2294462"/>
          </a:xfrm>
        </p:grpSpPr>
        <p:grpSp>
          <p:nvGrpSpPr>
            <p:cNvPr id="6" name="Group 51"/>
            <p:cNvGrpSpPr>
              <a:grpSpLocks/>
            </p:cNvGrpSpPr>
            <p:nvPr/>
          </p:nvGrpSpPr>
          <p:grpSpPr bwMode="auto">
            <a:xfrm>
              <a:off x="6248400" y="3543300"/>
              <a:ext cx="2209800" cy="2171700"/>
              <a:chOff x="1872" y="2496"/>
              <a:chExt cx="1392" cy="1368"/>
            </a:xfrm>
          </p:grpSpPr>
          <p:grpSp>
            <p:nvGrpSpPr>
              <p:cNvPr id="7" name="Group 26"/>
              <p:cNvGrpSpPr>
                <a:grpSpLocks/>
              </p:cNvGrpSpPr>
              <p:nvPr/>
            </p:nvGrpSpPr>
            <p:grpSpPr bwMode="auto">
              <a:xfrm>
                <a:off x="1872" y="3720"/>
                <a:ext cx="1392" cy="144"/>
                <a:chOff x="1872" y="3720"/>
                <a:chExt cx="1392" cy="144"/>
              </a:xfrm>
            </p:grpSpPr>
            <p:sp>
              <p:nvSpPr>
                <p:cNvPr id="38" name="Oval 10"/>
                <p:cNvSpPr>
                  <a:spLocks noChangeArrowheads="1"/>
                </p:cNvSpPr>
                <p:nvPr/>
              </p:nvSpPr>
              <p:spPr bwMode="auto">
                <a:xfrm>
                  <a:off x="1872" y="3720"/>
                  <a:ext cx="144" cy="144"/>
                </a:xfrm>
                <a:prstGeom prst="ellipse">
                  <a:avLst/>
                </a:prstGeom>
                <a:solidFill>
                  <a:schemeClr val="accent5">
                    <a:lumMod val="50000"/>
                    <a:lumOff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1"/>
                <p:cNvSpPr>
                  <a:spLocks noChangeArrowheads="1"/>
                </p:cNvSpPr>
                <p:nvPr/>
              </p:nvSpPr>
              <p:spPr bwMode="auto">
                <a:xfrm>
                  <a:off x="2256" y="3720"/>
                  <a:ext cx="144" cy="144"/>
                </a:xfrm>
                <a:prstGeom prst="ellipse">
                  <a:avLst/>
                </a:prstGeom>
                <a:solidFill>
                  <a:schemeClr val="accent5">
                    <a:lumMod val="50000"/>
                    <a:lumOff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2"/>
                <p:cNvSpPr>
                  <a:spLocks noChangeArrowheads="1"/>
                </p:cNvSpPr>
                <p:nvPr/>
              </p:nvSpPr>
              <p:spPr bwMode="auto">
                <a:xfrm>
                  <a:off x="2832" y="3720"/>
                  <a:ext cx="144" cy="144"/>
                </a:xfrm>
                <a:prstGeom prst="ellipse">
                  <a:avLst/>
                </a:prstGeom>
                <a:solidFill>
                  <a:schemeClr val="accent5">
                    <a:lumMod val="50000"/>
                    <a:lumOff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3"/>
                <p:cNvSpPr>
                  <a:spLocks noChangeArrowheads="1"/>
                </p:cNvSpPr>
                <p:nvPr/>
              </p:nvSpPr>
              <p:spPr bwMode="auto">
                <a:xfrm>
                  <a:off x="3120" y="3720"/>
                  <a:ext cx="144" cy="144"/>
                </a:xfrm>
                <a:prstGeom prst="ellipse">
                  <a:avLst/>
                </a:prstGeom>
                <a:solidFill>
                  <a:schemeClr val="accent5">
                    <a:lumMod val="50000"/>
                    <a:lumOff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4"/>
                <p:cNvSpPr>
                  <a:spLocks noChangeArrowheads="1"/>
                </p:cNvSpPr>
                <p:nvPr/>
              </p:nvSpPr>
              <p:spPr bwMode="auto">
                <a:xfrm>
                  <a:off x="2544" y="3720"/>
                  <a:ext cx="144" cy="144"/>
                </a:xfrm>
                <a:prstGeom prst="ellipse">
                  <a:avLst/>
                </a:prstGeom>
                <a:solidFill>
                  <a:schemeClr val="accent5">
                    <a:lumMod val="50000"/>
                    <a:lumOff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 name="Group 25"/>
              <p:cNvGrpSpPr>
                <a:grpSpLocks/>
              </p:cNvGrpSpPr>
              <p:nvPr/>
            </p:nvGrpSpPr>
            <p:grpSpPr bwMode="auto">
              <a:xfrm>
                <a:off x="2016" y="3108"/>
                <a:ext cx="1056" cy="144"/>
                <a:chOff x="2016" y="3168"/>
                <a:chExt cx="1056" cy="144"/>
              </a:xfrm>
            </p:grpSpPr>
            <p:sp>
              <p:nvSpPr>
                <p:cNvPr id="35" name="Oval 16"/>
                <p:cNvSpPr>
                  <a:spLocks noChangeArrowheads="1"/>
                </p:cNvSpPr>
                <p:nvPr/>
              </p:nvSpPr>
              <p:spPr bwMode="auto">
                <a:xfrm>
                  <a:off x="2016" y="3168"/>
                  <a:ext cx="144" cy="144"/>
                </a:xfrm>
                <a:prstGeom prst="ellipse">
                  <a:avLst/>
                </a:prstGeom>
                <a:solidFill>
                  <a:schemeClr val="accent5">
                    <a:lumMod val="50000"/>
                    <a:lumOff val="5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4" name="Oval 24"/>
              <p:cNvSpPr>
                <a:spLocks noChangeArrowheads="1"/>
              </p:cNvSpPr>
              <p:nvPr/>
            </p:nvSpPr>
            <p:spPr bwMode="auto">
              <a:xfrm>
                <a:off x="2496"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cxnSp>
            <p:nvCxnSpPr>
              <p:cNvPr id="10" name="AutoShape 28"/>
              <p:cNvCxnSpPr>
                <a:cxnSpLocks noChangeShapeType="1"/>
                <a:stCxn id="34" idx="4"/>
                <a:endCxn id="36" idx="0"/>
              </p:cNvCxnSpPr>
              <p:nvPr/>
            </p:nvCxnSpPr>
            <p:spPr bwMode="auto">
              <a:xfrm>
                <a:off x="2568" y="2640"/>
                <a:ext cx="43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29"/>
              <p:cNvCxnSpPr>
                <a:cxnSpLocks noChangeShapeType="1"/>
                <a:stCxn id="34" idx="4"/>
                <a:endCxn id="37" idx="0"/>
              </p:cNvCxnSpPr>
              <p:nvPr/>
            </p:nvCxnSpPr>
            <p:spPr bwMode="auto">
              <a:xfrm>
                <a:off x="2568" y="2640"/>
                <a:ext cx="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0"/>
              <p:cNvCxnSpPr>
                <a:cxnSpLocks noChangeShapeType="1"/>
                <a:stCxn id="34" idx="4"/>
                <a:endCxn id="35" idx="0"/>
              </p:cNvCxnSpPr>
              <p:nvPr/>
            </p:nvCxnSpPr>
            <p:spPr bwMode="auto">
              <a:xfrm flipH="1">
                <a:off x="2088" y="2640"/>
                <a:ext cx="48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4"/>
              <p:cNvCxnSpPr>
                <a:cxnSpLocks noChangeShapeType="1"/>
                <a:stCxn id="35" idx="4"/>
                <a:endCxn id="38"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5"/>
              <p:cNvCxnSpPr>
                <a:cxnSpLocks noChangeShapeType="1"/>
                <a:stCxn id="35" idx="4"/>
                <a:endCxn id="39"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6"/>
              <p:cNvCxnSpPr>
                <a:cxnSpLocks noChangeShapeType="1"/>
                <a:stCxn id="35" idx="4"/>
                <a:endCxn id="42"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7"/>
              <p:cNvCxnSpPr>
                <a:cxnSpLocks noChangeShapeType="1"/>
                <a:stCxn id="35" idx="4"/>
                <a:endCxn id="40"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8"/>
              <p:cNvCxnSpPr>
                <a:cxnSpLocks noChangeShapeType="1"/>
                <a:stCxn id="35" idx="4"/>
                <a:endCxn id="41"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40"/>
              <p:cNvCxnSpPr>
                <a:cxnSpLocks noChangeShapeType="1"/>
                <a:endCxn id="42"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41"/>
              <p:cNvCxnSpPr>
                <a:cxnSpLocks noChangeShapeType="1"/>
                <a:stCxn id="37" idx="4"/>
                <a:endCxn id="39"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42"/>
              <p:cNvCxnSpPr>
                <a:cxnSpLocks noChangeShapeType="1"/>
                <a:endCxn id="38"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4"/>
              <p:cNvCxnSpPr>
                <a:cxnSpLocks noChangeShapeType="1"/>
                <a:stCxn id="36" idx="4"/>
                <a:endCxn id="41"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5"/>
              <p:cNvCxnSpPr>
                <a:cxnSpLocks noChangeShapeType="1"/>
                <a:stCxn id="36" idx="4"/>
                <a:endCxn id="40"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6"/>
              <p:cNvCxnSpPr>
                <a:cxnSpLocks noChangeShapeType="1"/>
                <a:stCxn id="36" idx="4"/>
                <a:endCxn id="42"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7"/>
              <p:cNvCxnSpPr>
                <a:cxnSpLocks noChangeShapeType="1"/>
                <a:stCxn id="36" idx="4"/>
                <a:endCxn id="39"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8"/>
              <p:cNvCxnSpPr>
                <a:cxnSpLocks noChangeShapeType="1"/>
                <a:stCxn id="36" idx="4"/>
                <a:endCxn id="38"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9"/>
              <p:cNvCxnSpPr>
                <a:cxnSpLocks noChangeShapeType="1"/>
                <a:stCxn id="37" idx="4"/>
                <a:endCxn id="41"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Rectangle 42"/>
            <p:cNvSpPr/>
            <p:nvPr/>
          </p:nvSpPr>
          <p:spPr>
            <a:xfrm>
              <a:off x="8571720" y="5352285"/>
              <a:ext cx="727122"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44" name="Rectangle 43"/>
            <p:cNvSpPr/>
            <p:nvPr/>
          </p:nvSpPr>
          <p:spPr>
            <a:xfrm>
              <a:off x="8447621" y="4405108"/>
              <a:ext cx="925809"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45" name="Rectangle 44"/>
            <p:cNvSpPr/>
            <p:nvPr/>
          </p:nvSpPr>
          <p:spPr>
            <a:xfrm>
              <a:off x="8422221" y="3457932"/>
              <a:ext cx="936581"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pic>
        <p:nvPicPr>
          <p:cNvPr id="50" name="Picture 49">
            <a:extLst>
              <a:ext uri="{FF2B5EF4-FFF2-40B4-BE49-F238E27FC236}">
                <a16:creationId xmlns:a16="http://schemas.microsoft.com/office/drawing/2014/main" id="{66518D38-283F-6D45-9DF5-5C322184D2E2}"/>
              </a:ext>
            </a:extLst>
          </p:cNvPr>
          <p:cNvPicPr>
            <a:picLocks noChangeAspect="1"/>
          </p:cNvPicPr>
          <p:nvPr/>
        </p:nvPicPr>
        <p:blipFill>
          <a:blip r:embed="rId3"/>
          <a:stretch>
            <a:fillRect/>
          </a:stretch>
        </p:blipFill>
        <p:spPr>
          <a:xfrm rot="16200000">
            <a:off x="3067848" y="2973622"/>
            <a:ext cx="2908679" cy="856008"/>
          </a:xfrm>
          <a:prstGeom prst="rect">
            <a:avLst/>
          </a:prstGeom>
        </p:spPr>
      </p:pic>
    </p:spTree>
    <p:extLst>
      <p:ext uri="{BB962C8B-B14F-4D97-AF65-F5344CB8AC3E}">
        <p14:creationId xmlns:p14="http://schemas.microsoft.com/office/powerpoint/2010/main" val="803888714"/>
      </p:ext>
    </p:extLst>
  </p:cSld>
  <p:clrMapOvr>
    <a:masterClrMapping/>
  </p:clrMapOvr>
  <p:transition>
    <p:zoom dir="in"/>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70</a:t>
            </a:fld>
            <a:endParaRPr lang="en-US" dirty="0"/>
          </a:p>
        </p:txBody>
      </p:sp>
      <p:sp>
        <p:nvSpPr>
          <p:cNvPr id="2" name="Title 1"/>
          <p:cNvSpPr>
            <a:spLocks noGrp="1"/>
          </p:cNvSpPr>
          <p:nvPr>
            <p:ph type="title"/>
          </p:nvPr>
        </p:nvSpPr>
        <p:spPr/>
        <p:txBody>
          <a:bodyPr/>
          <a:lstStyle/>
          <a:p>
            <a:r>
              <a:rPr lang="en-US" dirty="0"/>
              <a:t>Pooling Layer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a:t>How to handle variable sized inputs? </a:t>
                </a:r>
              </a:p>
              <a:p>
                <a:pPr lvl="1"/>
                <a:r>
                  <a:rPr lang="en-US" dirty="0"/>
                  <a:t>A layer which reduces inputs of different size, to a fixed size.</a:t>
                </a:r>
              </a:p>
              <a:p>
                <a:pPr lvl="1"/>
                <a:r>
                  <a:rPr lang="en-US" b="1" dirty="0">
                    <a:solidFill>
                      <a:srgbClr val="FF0000"/>
                    </a:solidFill>
                  </a:rPr>
                  <a:t>Pooling  </a:t>
                </a:r>
                <a:endParaRPr lang="en-US" dirty="0"/>
              </a:p>
              <a:p>
                <a:pPr lvl="1"/>
                <a:r>
                  <a:rPr lang="en-US" dirty="0"/>
                  <a:t>Different variations </a:t>
                </a:r>
              </a:p>
              <a:p>
                <a:pPr lvl="2"/>
                <a:r>
                  <a:rPr lang="en-US" dirty="0">
                    <a:solidFill>
                      <a:schemeClr val="tx1"/>
                    </a:solidFill>
                  </a:rPr>
                  <a:t>Max pooling </a:t>
                </a:r>
              </a:p>
              <a:p>
                <a:pPr marL="685800" lvl="2" indent="0">
                  <a:buNone/>
                </a:pPr>
                <a:r>
                  <a:rPr lang="en-US" dirty="0">
                    <a:solidFill>
                      <a:schemeClr val="tx1"/>
                    </a:solidFill>
                  </a:rPr>
                  <a:t>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smtClean="0">
                            <a:solidFill>
                              <a:schemeClr val="tx1"/>
                            </a:solidFill>
                            <a:latin typeface="Cambria Math"/>
                          </a:rPr>
                          <m:t>h</m:t>
                        </m:r>
                      </m:e>
                      <m:sub>
                        <m:r>
                          <a:rPr lang="en-US" b="0" i="1" smtClean="0">
                            <a:solidFill>
                              <a:schemeClr val="tx1"/>
                            </a:solidFill>
                            <a:latin typeface="Cambria Math"/>
                          </a:rPr>
                          <m:t>𝑖</m:t>
                        </m:r>
                      </m:sub>
                    </m:sSub>
                    <m:d>
                      <m:dPr>
                        <m:begChr m:val="["/>
                        <m:endChr m:val="]"/>
                        <m:ctrlPr>
                          <a:rPr lang="en-US" i="1" smtClean="0">
                            <a:solidFill>
                              <a:schemeClr val="tx1"/>
                            </a:solidFill>
                            <a:latin typeface="Cambria Math" panose="02040503050406030204" pitchFamily="18" charset="0"/>
                          </a:rPr>
                        </m:ctrlPr>
                      </m:dPr>
                      <m:e>
                        <m:r>
                          <a:rPr lang="en-US" b="0" i="1" smtClean="0">
                            <a:solidFill>
                              <a:schemeClr val="tx1"/>
                            </a:solidFill>
                            <a:latin typeface="Cambria Math"/>
                          </a:rPr>
                          <m:t>𝑛</m:t>
                        </m:r>
                      </m:e>
                    </m:d>
                    <m:r>
                      <a:rPr lang="en-US" b="0" i="1" smtClean="0">
                        <a:solidFill>
                          <a:schemeClr val="tx1"/>
                        </a:solidFill>
                        <a:latin typeface="Cambria Math"/>
                      </a:rPr>
                      <m:t>=</m:t>
                    </m:r>
                    <m:limLow>
                      <m:limLowPr>
                        <m:ctrlPr>
                          <a:rPr lang="en-US" i="1" smtClean="0">
                            <a:solidFill>
                              <a:schemeClr val="tx1"/>
                            </a:solidFill>
                            <a:latin typeface="Cambria Math" panose="02040503050406030204" pitchFamily="18" charset="0"/>
                          </a:rPr>
                        </m:ctrlPr>
                      </m:limLowPr>
                      <m:e>
                        <m:r>
                          <m:rPr>
                            <m:sty m:val="p"/>
                          </m:rPr>
                          <a:rPr lang="en-US" b="0" i="0" smtClean="0">
                            <a:solidFill>
                              <a:schemeClr val="tx1"/>
                            </a:solidFill>
                            <a:latin typeface="Cambria Math"/>
                          </a:rPr>
                          <m:t>max</m:t>
                        </m:r>
                      </m:e>
                      <m:lim>
                        <m:r>
                          <a:rPr lang="en-US" b="0" i="1" smtClean="0">
                            <a:solidFill>
                              <a:schemeClr val="tx1"/>
                            </a:solidFill>
                            <a:latin typeface="Cambria Math"/>
                          </a:rPr>
                          <m:t>𝑖</m:t>
                        </m:r>
                        <m:r>
                          <a:rPr lang="en-US" b="0" i="1" smtClean="0">
                            <a:solidFill>
                              <a:schemeClr val="tx1"/>
                            </a:solidFill>
                            <a:latin typeface="Cambria Math"/>
                          </a:rPr>
                          <m:t>∈</m:t>
                        </m:r>
                        <m:r>
                          <a:rPr lang="en-US" b="0" i="1" smtClean="0">
                            <a:solidFill>
                              <a:schemeClr val="tx1"/>
                            </a:solidFill>
                            <a:latin typeface="Cambria Math"/>
                          </a:rPr>
                          <m:t>𝑁</m:t>
                        </m:r>
                        <m:r>
                          <a:rPr lang="en-US" b="0" i="1" smtClean="0">
                            <a:solidFill>
                              <a:schemeClr val="tx1"/>
                            </a:solidFill>
                            <a:latin typeface="Cambria Math"/>
                          </a:rPr>
                          <m:t>(</m:t>
                        </m:r>
                        <m:r>
                          <a:rPr lang="en-US" b="0" i="1" smtClean="0">
                            <a:solidFill>
                              <a:schemeClr val="tx1"/>
                            </a:solidFill>
                            <a:latin typeface="Cambria Math"/>
                          </a:rPr>
                          <m:t>𝑛</m:t>
                        </m:r>
                        <m:r>
                          <a:rPr lang="en-US" b="0" i="1" smtClean="0">
                            <a:solidFill>
                              <a:schemeClr val="tx1"/>
                            </a:solidFill>
                            <a:latin typeface="Cambria Math"/>
                          </a:rPr>
                          <m:t>)</m:t>
                        </m:r>
                      </m:lim>
                    </m:limLow>
                    <m:r>
                      <a:rPr lang="en-US" b="0" i="1" smtClean="0">
                        <a:solidFill>
                          <a:schemeClr val="tx1"/>
                        </a:solidFill>
                        <a:latin typeface="Cambria Math"/>
                      </a:rPr>
                      <m:t> </m:t>
                    </m:r>
                    <m:acc>
                      <m:accPr>
                        <m:chr m:val="̃"/>
                        <m:ctrlPr>
                          <a:rPr lang="en-US" i="1" smtClean="0">
                            <a:solidFill>
                              <a:schemeClr val="tx1"/>
                            </a:solidFill>
                            <a:latin typeface="Cambria Math" panose="02040503050406030204" pitchFamily="18" charset="0"/>
                          </a:rPr>
                        </m:ctrlPr>
                      </m:accPr>
                      <m:e>
                        <m:r>
                          <a:rPr lang="en-US" b="0" i="1">
                            <a:solidFill>
                              <a:schemeClr val="tx1"/>
                            </a:solidFill>
                            <a:latin typeface="Cambria Math"/>
                          </a:rPr>
                          <m:t>h</m:t>
                        </m:r>
                      </m:e>
                    </m:acc>
                    <m:r>
                      <a:rPr lang="en-US" b="0" i="1" smtClean="0">
                        <a:solidFill>
                          <a:schemeClr val="tx1"/>
                        </a:solidFill>
                        <a:latin typeface="Cambria Math"/>
                      </a:rPr>
                      <m:t> [</m:t>
                    </m:r>
                    <m:r>
                      <a:rPr lang="en-US" b="0" i="1" smtClean="0">
                        <a:solidFill>
                          <a:schemeClr val="tx1"/>
                        </a:solidFill>
                        <a:latin typeface="Cambria Math"/>
                      </a:rPr>
                      <m:t>𝑖</m:t>
                    </m:r>
                    <m:r>
                      <a:rPr lang="en-US" b="0" i="1" smtClean="0">
                        <a:solidFill>
                          <a:schemeClr val="tx1"/>
                        </a:solidFill>
                        <a:latin typeface="Cambria Math"/>
                      </a:rPr>
                      <m:t>]</m:t>
                    </m:r>
                  </m:oMath>
                </a14:m>
                <a:endParaRPr lang="en-US" dirty="0">
                  <a:solidFill>
                    <a:schemeClr val="tx1"/>
                  </a:solidFill>
                </a:endParaRPr>
              </a:p>
              <a:p>
                <a:pPr lvl="2"/>
                <a:r>
                  <a:rPr lang="en-US" dirty="0">
                    <a:solidFill>
                      <a:schemeClr val="tx1"/>
                    </a:solidFill>
                  </a:rPr>
                  <a:t>Average pooling </a:t>
                </a:r>
              </a:p>
              <a:p>
                <a:pPr marL="685800" lvl="2" indent="0">
                  <a:buNone/>
                </a:pP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b="0" i="1">
                            <a:solidFill>
                              <a:schemeClr val="tx1"/>
                            </a:solidFill>
                            <a:latin typeface="Cambria Math"/>
                          </a:rPr>
                          <m:t>h</m:t>
                        </m:r>
                      </m:e>
                      <m:sub>
                        <m:r>
                          <a:rPr lang="en-US" b="0" i="1">
                            <a:solidFill>
                              <a:schemeClr val="tx1"/>
                            </a:solidFill>
                            <a:latin typeface="Cambria Math"/>
                          </a:rPr>
                          <m:t>𝑖</m:t>
                        </m:r>
                      </m:sub>
                    </m:sSub>
                    <m:d>
                      <m:dPr>
                        <m:begChr m:val="["/>
                        <m:endChr m:val="]"/>
                        <m:ctrlPr>
                          <a:rPr lang="en-US" i="1">
                            <a:solidFill>
                              <a:schemeClr val="tx1"/>
                            </a:solidFill>
                            <a:latin typeface="Cambria Math" panose="02040503050406030204" pitchFamily="18" charset="0"/>
                          </a:rPr>
                        </m:ctrlPr>
                      </m:dPr>
                      <m:e>
                        <m:r>
                          <a:rPr lang="en-US" b="0" i="1">
                            <a:solidFill>
                              <a:schemeClr val="tx1"/>
                            </a:solidFill>
                            <a:latin typeface="Cambria Math"/>
                          </a:rPr>
                          <m:t>𝑛</m:t>
                        </m:r>
                      </m:e>
                    </m:d>
                    <m:r>
                      <a:rPr lang="en-US" b="0" i="1">
                        <a:solidFill>
                          <a:schemeClr val="tx1"/>
                        </a:solidFill>
                        <a:latin typeface="Cambria Math"/>
                      </a:rPr>
                      <m:t>=</m:t>
                    </m:r>
                    <m:f>
                      <m:fPr>
                        <m:ctrlPr>
                          <a:rPr lang="en-US" i="1" smtClean="0">
                            <a:solidFill>
                              <a:schemeClr val="tx1"/>
                            </a:solidFill>
                            <a:latin typeface="Cambria Math" panose="02040503050406030204" pitchFamily="18" charset="0"/>
                          </a:rPr>
                        </m:ctrlPr>
                      </m:fPr>
                      <m:num>
                        <m:r>
                          <a:rPr lang="en-US" b="0" i="1" smtClean="0">
                            <a:solidFill>
                              <a:schemeClr val="tx1"/>
                            </a:solidFill>
                            <a:latin typeface="Cambria Math"/>
                          </a:rPr>
                          <m:t>1</m:t>
                        </m:r>
                      </m:num>
                      <m:den>
                        <m:r>
                          <a:rPr lang="en-US" b="0" i="1" smtClean="0">
                            <a:solidFill>
                              <a:schemeClr val="tx1"/>
                            </a:solidFill>
                            <a:latin typeface="Cambria Math"/>
                          </a:rPr>
                          <m:t>𝑛</m:t>
                        </m:r>
                      </m:den>
                    </m:f>
                    <m:limLow>
                      <m:limLowPr>
                        <m:ctrlPr>
                          <a:rPr lang="en-US" i="1">
                            <a:solidFill>
                              <a:schemeClr val="tx1"/>
                            </a:solidFill>
                            <a:latin typeface="Cambria Math" panose="02040503050406030204" pitchFamily="18" charset="0"/>
                          </a:rPr>
                        </m:ctrlPr>
                      </m:limLowPr>
                      <m:e>
                        <m:r>
                          <a:rPr lang="en-US" b="0" i="1">
                            <a:solidFill>
                              <a:schemeClr val="tx1"/>
                            </a:solidFill>
                            <a:latin typeface="Cambria Math"/>
                          </a:rPr>
                          <m:t>∑</m:t>
                        </m:r>
                      </m:e>
                      <m:lim>
                        <m:r>
                          <a:rPr lang="en-US" b="0" i="1">
                            <a:solidFill>
                              <a:schemeClr val="tx1"/>
                            </a:solidFill>
                            <a:latin typeface="Cambria Math"/>
                          </a:rPr>
                          <m:t>𝑖</m:t>
                        </m:r>
                        <m:r>
                          <a:rPr lang="en-US" b="0" i="1">
                            <a:solidFill>
                              <a:schemeClr val="tx1"/>
                            </a:solidFill>
                            <a:latin typeface="Cambria Math"/>
                          </a:rPr>
                          <m:t>∈</m:t>
                        </m:r>
                        <m:r>
                          <a:rPr lang="en-US" b="0" i="1">
                            <a:solidFill>
                              <a:schemeClr val="tx1"/>
                            </a:solidFill>
                            <a:latin typeface="Cambria Math"/>
                          </a:rPr>
                          <m:t>𝑁</m:t>
                        </m:r>
                        <m:r>
                          <a:rPr lang="en-US" b="0" i="1">
                            <a:solidFill>
                              <a:schemeClr val="tx1"/>
                            </a:solidFill>
                            <a:latin typeface="Cambria Math"/>
                          </a:rPr>
                          <m:t>(</m:t>
                        </m:r>
                        <m:r>
                          <a:rPr lang="en-US" b="0" i="1">
                            <a:solidFill>
                              <a:schemeClr val="tx1"/>
                            </a:solidFill>
                            <a:latin typeface="Cambria Math"/>
                          </a:rPr>
                          <m:t>𝑛</m:t>
                        </m:r>
                        <m:r>
                          <a:rPr lang="en-US" b="0" i="1">
                            <a:solidFill>
                              <a:schemeClr val="tx1"/>
                            </a:solidFill>
                            <a:latin typeface="Cambria Math"/>
                          </a:rPr>
                          <m:t>)</m:t>
                        </m:r>
                      </m:lim>
                    </m:limLow>
                    <m:r>
                      <a:rPr lang="en-US" b="0" i="1">
                        <a:solidFill>
                          <a:schemeClr val="tx1"/>
                        </a:solidFill>
                        <a:latin typeface="Cambria Math"/>
                      </a:rPr>
                      <m:t> </m:t>
                    </m:r>
                    <m:acc>
                      <m:accPr>
                        <m:chr m:val="̃"/>
                        <m:ctrlPr>
                          <a:rPr lang="en-US" i="1">
                            <a:solidFill>
                              <a:schemeClr val="tx1"/>
                            </a:solidFill>
                            <a:latin typeface="Cambria Math" panose="02040503050406030204" pitchFamily="18" charset="0"/>
                          </a:rPr>
                        </m:ctrlPr>
                      </m:accPr>
                      <m:e>
                        <m:r>
                          <a:rPr lang="en-US" b="0" i="1">
                            <a:solidFill>
                              <a:schemeClr val="tx1"/>
                            </a:solidFill>
                            <a:latin typeface="Cambria Math"/>
                          </a:rPr>
                          <m:t>h</m:t>
                        </m:r>
                      </m:e>
                    </m:acc>
                    <m:r>
                      <a:rPr lang="en-US" b="0" i="1">
                        <a:solidFill>
                          <a:schemeClr val="tx1"/>
                        </a:solidFill>
                        <a:latin typeface="Cambria Math"/>
                      </a:rPr>
                      <m:t> [</m:t>
                    </m:r>
                    <m:r>
                      <a:rPr lang="en-US" b="0" i="1">
                        <a:solidFill>
                          <a:schemeClr val="tx1"/>
                        </a:solidFill>
                        <a:latin typeface="Cambria Math"/>
                      </a:rPr>
                      <m:t>𝑖</m:t>
                    </m:r>
                    <m:r>
                      <a:rPr lang="en-US" b="0" i="1">
                        <a:solidFill>
                          <a:schemeClr val="tx1"/>
                        </a:solidFill>
                        <a:latin typeface="Cambria Math"/>
                      </a:rPr>
                      <m:t>]</m:t>
                    </m:r>
                  </m:oMath>
                </a14:m>
                <a:endParaRPr lang="en-US" dirty="0">
                  <a:solidFill>
                    <a:schemeClr val="tx1"/>
                  </a:solidFill>
                </a:endParaRPr>
              </a:p>
              <a:p>
                <a:pPr lvl="2"/>
                <a:r>
                  <a:rPr lang="en-US" dirty="0">
                    <a:solidFill>
                      <a:schemeClr val="tx1"/>
                    </a:solidFill>
                  </a:rPr>
                  <a:t>L2-pooling </a:t>
                </a:r>
              </a:p>
              <a:p>
                <a:pPr marL="685800" lvl="2" indent="0">
                  <a:buNone/>
                </a:pP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b="0" i="1">
                            <a:solidFill>
                              <a:schemeClr val="tx1"/>
                            </a:solidFill>
                            <a:latin typeface="Cambria Math"/>
                          </a:rPr>
                          <m:t>h</m:t>
                        </m:r>
                      </m:e>
                      <m:sub>
                        <m:r>
                          <a:rPr lang="en-US" b="0" i="1">
                            <a:solidFill>
                              <a:schemeClr val="tx1"/>
                            </a:solidFill>
                            <a:latin typeface="Cambria Math"/>
                          </a:rPr>
                          <m:t>𝑖</m:t>
                        </m:r>
                      </m:sub>
                    </m:sSub>
                    <m:d>
                      <m:dPr>
                        <m:begChr m:val="["/>
                        <m:endChr m:val="]"/>
                        <m:ctrlPr>
                          <a:rPr lang="en-US" i="1">
                            <a:solidFill>
                              <a:schemeClr val="tx1"/>
                            </a:solidFill>
                            <a:latin typeface="Cambria Math" panose="02040503050406030204" pitchFamily="18" charset="0"/>
                          </a:rPr>
                        </m:ctrlPr>
                      </m:dPr>
                      <m:e>
                        <m:r>
                          <a:rPr lang="en-US" b="0" i="1">
                            <a:solidFill>
                              <a:schemeClr val="tx1"/>
                            </a:solidFill>
                            <a:latin typeface="Cambria Math"/>
                          </a:rPr>
                          <m:t>𝑛</m:t>
                        </m:r>
                      </m:e>
                    </m:d>
                    <m:r>
                      <a:rPr lang="en-US" b="0" i="1">
                        <a:solidFill>
                          <a:schemeClr val="tx1"/>
                        </a:solidFill>
                        <a:latin typeface="Cambria Math"/>
                      </a:rPr>
                      <m:t>=</m:t>
                    </m:r>
                    <m:f>
                      <m:fPr>
                        <m:ctrlPr>
                          <a:rPr lang="en-US" i="1">
                            <a:solidFill>
                              <a:schemeClr val="tx1"/>
                            </a:solidFill>
                            <a:latin typeface="Cambria Math" panose="02040503050406030204" pitchFamily="18" charset="0"/>
                          </a:rPr>
                        </m:ctrlPr>
                      </m:fPr>
                      <m:num>
                        <m:r>
                          <a:rPr lang="en-US" b="0" i="1">
                            <a:solidFill>
                              <a:schemeClr val="tx1"/>
                            </a:solidFill>
                            <a:latin typeface="Cambria Math"/>
                          </a:rPr>
                          <m:t>1</m:t>
                        </m:r>
                      </m:num>
                      <m:den>
                        <m:r>
                          <a:rPr lang="en-US" b="0" i="1">
                            <a:solidFill>
                              <a:schemeClr val="tx1"/>
                            </a:solidFill>
                            <a:latin typeface="Cambria Math"/>
                          </a:rPr>
                          <m:t>𝑛</m:t>
                        </m:r>
                      </m:den>
                    </m:f>
                    <m:rad>
                      <m:radPr>
                        <m:degHide m:val="on"/>
                        <m:ctrlPr>
                          <a:rPr lang="en-US" i="1">
                            <a:solidFill>
                              <a:schemeClr val="tx1"/>
                            </a:solidFill>
                            <a:latin typeface="Cambria Math" panose="02040503050406030204" pitchFamily="18" charset="0"/>
                          </a:rPr>
                        </m:ctrlPr>
                      </m:radPr>
                      <m:deg/>
                      <m:e>
                        <m:limLow>
                          <m:limLowPr>
                            <m:ctrlPr>
                              <a:rPr lang="en-US" i="1">
                                <a:solidFill>
                                  <a:schemeClr val="tx1"/>
                                </a:solidFill>
                                <a:latin typeface="Cambria Math" panose="02040503050406030204" pitchFamily="18" charset="0"/>
                              </a:rPr>
                            </m:ctrlPr>
                          </m:limLowPr>
                          <m:e>
                            <m:r>
                              <a:rPr lang="en-US" b="0" i="1">
                                <a:solidFill>
                                  <a:schemeClr val="tx1"/>
                                </a:solidFill>
                                <a:latin typeface="Cambria Math"/>
                              </a:rPr>
                              <m:t>∑</m:t>
                            </m:r>
                          </m:e>
                          <m:lim>
                            <m:r>
                              <a:rPr lang="en-US" b="0" i="1">
                                <a:solidFill>
                                  <a:schemeClr val="tx1"/>
                                </a:solidFill>
                                <a:latin typeface="Cambria Math"/>
                              </a:rPr>
                              <m:t>𝑖</m:t>
                            </m:r>
                            <m:r>
                              <a:rPr lang="en-US" b="0" i="1">
                                <a:solidFill>
                                  <a:schemeClr val="tx1"/>
                                </a:solidFill>
                                <a:latin typeface="Cambria Math"/>
                              </a:rPr>
                              <m:t>∈</m:t>
                            </m:r>
                            <m:r>
                              <a:rPr lang="en-US" b="0" i="1">
                                <a:solidFill>
                                  <a:schemeClr val="tx1"/>
                                </a:solidFill>
                                <a:latin typeface="Cambria Math"/>
                              </a:rPr>
                              <m:t>𝑁</m:t>
                            </m:r>
                            <m:r>
                              <a:rPr lang="en-US" b="0" i="1">
                                <a:solidFill>
                                  <a:schemeClr val="tx1"/>
                                </a:solidFill>
                                <a:latin typeface="Cambria Math"/>
                              </a:rPr>
                              <m:t>(</m:t>
                            </m:r>
                            <m:r>
                              <a:rPr lang="en-US" b="0" i="1">
                                <a:solidFill>
                                  <a:schemeClr val="tx1"/>
                                </a:solidFill>
                                <a:latin typeface="Cambria Math"/>
                              </a:rPr>
                              <m:t>𝑛</m:t>
                            </m:r>
                            <m:r>
                              <a:rPr lang="en-US" b="0" i="1">
                                <a:solidFill>
                                  <a:schemeClr val="tx1"/>
                                </a:solidFill>
                                <a:latin typeface="Cambria Math"/>
                              </a:rPr>
                              <m:t>)</m:t>
                            </m:r>
                          </m:lim>
                        </m:limLow>
                        <m:r>
                          <a:rPr lang="en-US" b="0" i="1">
                            <a:solidFill>
                              <a:schemeClr val="tx1"/>
                            </a:solidFill>
                            <a:latin typeface="Cambria Math"/>
                          </a:rPr>
                          <m:t> </m:t>
                        </m:r>
                        <m:sSup>
                          <m:sSupPr>
                            <m:ctrlPr>
                              <a:rPr lang="en-US" i="1" smtClean="0">
                                <a:solidFill>
                                  <a:schemeClr val="tx1"/>
                                </a:solidFill>
                                <a:latin typeface="Cambria Math" panose="02040503050406030204" pitchFamily="18" charset="0"/>
                              </a:rPr>
                            </m:ctrlPr>
                          </m:sSupPr>
                          <m:e>
                            <m:acc>
                              <m:accPr>
                                <m:chr m:val="̃"/>
                                <m:ctrlPr>
                                  <a:rPr lang="en-US" i="1">
                                    <a:solidFill>
                                      <a:schemeClr val="tx1"/>
                                    </a:solidFill>
                                    <a:latin typeface="Cambria Math" panose="02040503050406030204" pitchFamily="18" charset="0"/>
                                  </a:rPr>
                                </m:ctrlPr>
                              </m:accPr>
                              <m:e>
                                <m:r>
                                  <a:rPr lang="en-US" b="0" i="1">
                                    <a:solidFill>
                                      <a:schemeClr val="tx1"/>
                                    </a:solidFill>
                                    <a:latin typeface="Cambria Math"/>
                                  </a:rPr>
                                  <m:t>h</m:t>
                                </m:r>
                              </m:e>
                            </m:acc>
                          </m:e>
                          <m:sup>
                            <m:r>
                              <a:rPr lang="en-US" b="0" i="1" smtClean="0">
                                <a:solidFill>
                                  <a:schemeClr val="tx1"/>
                                </a:solidFill>
                                <a:latin typeface="Cambria Math"/>
                              </a:rPr>
                              <m:t>2</m:t>
                            </m:r>
                          </m:sup>
                        </m:sSup>
                        <m:r>
                          <a:rPr lang="en-US" b="0" i="1">
                            <a:solidFill>
                              <a:schemeClr val="tx1"/>
                            </a:solidFill>
                            <a:latin typeface="Cambria Math"/>
                          </a:rPr>
                          <m:t> [</m:t>
                        </m:r>
                        <m:r>
                          <a:rPr lang="en-US" b="0" i="1">
                            <a:solidFill>
                              <a:schemeClr val="tx1"/>
                            </a:solidFill>
                            <a:latin typeface="Cambria Math"/>
                          </a:rPr>
                          <m:t>𝑖</m:t>
                        </m:r>
                        <m:r>
                          <a:rPr lang="en-US" b="0" i="1">
                            <a:solidFill>
                              <a:schemeClr val="tx1"/>
                            </a:solidFill>
                            <a:latin typeface="Cambria Math"/>
                          </a:rPr>
                          <m:t>]</m:t>
                        </m:r>
                      </m:e>
                    </m:rad>
                  </m:oMath>
                </a14:m>
                <a:endParaRPr lang="en-US" dirty="0">
                  <a:solidFill>
                    <a:schemeClr val="tx1"/>
                  </a:solidFill>
                </a:endParaRPr>
              </a:p>
              <a:p>
                <a:pPr lvl="2"/>
                <a:r>
                  <a:rPr lang="en-US" dirty="0" err="1">
                    <a:solidFill>
                      <a:schemeClr val="tx1"/>
                    </a:solidFill>
                  </a:rPr>
                  <a:t>etc</a:t>
                </a:r>
                <a:r>
                  <a:rPr lang="en-US" dirty="0">
                    <a:solidFill>
                      <a:schemeClr val="tx1"/>
                    </a:solidFill>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89" t="-2810" b="-1322"/>
                </a:stretch>
              </a:blipFill>
            </p:spPr>
            <p:txBody>
              <a:bodyPr/>
              <a:lstStyle/>
              <a:p>
                <a:r>
                  <a:rPr lang="en-US">
                    <a:noFill/>
                  </a:rPr>
                  <a:t> </a:t>
                </a:r>
              </a:p>
            </p:txBody>
          </p:sp>
        </mc:Fallback>
      </mc:AlternateContent>
      <p:grpSp>
        <p:nvGrpSpPr>
          <p:cNvPr id="8192" name="Group 8191"/>
          <p:cNvGrpSpPr/>
          <p:nvPr/>
        </p:nvGrpSpPr>
        <p:grpSpPr>
          <a:xfrm>
            <a:off x="5143501" y="2286000"/>
            <a:ext cx="2300156" cy="1355851"/>
            <a:chOff x="3847571" y="4167318"/>
            <a:chExt cx="3066875" cy="1807801"/>
          </a:xfrm>
        </p:grpSpPr>
        <p:sp>
          <p:nvSpPr>
            <p:cNvPr id="7" name="Parallelogram 6"/>
            <p:cNvSpPr/>
            <p:nvPr/>
          </p:nvSpPr>
          <p:spPr>
            <a:xfrm rot="20653039">
              <a:off x="3847571" y="4189012"/>
              <a:ext cx="1524000" cy="1432086"/>
            </a:xfrm>
            <a:prstGeom prst="parallelogram">
              <a:avLst/>
            </a:prstGeom>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10" name="Parallelogram 9"/>
            <p:cNvSpPr/>
            <p:nvPr/>
          </p:nvSpPr>
          <p:spPr>
            <a:xfrm rot="20653039">
              <a:off x="5810954" y="5103592"/>
              <a:ext cx="1103492" cy="858521"/>
            </a:xfrm>
            <a:prstGeom prst="parallelogram">
              <a:avLst/>
            </a:prstGeom>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9" name="Straight Connector 8"/>
            <p:cNvCxnSpPr>
              <a:stCxn id="10" idx="1"/>
              <a:endCxn id="10" idx="3"/>
            </p:cNvCxnSpPr>
            <p:nvPr/>
          </p:nvCxnSpPr>
          <p:spPr>
            <a:xfrm>
              <a:off x="6349215" y="5090586"/>
              <a:ext cx="26970" cy="8845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 idx="5"/>
              <a:endCxn id="10" idx="2"/>
            </p:cNvCxnSpPr>
            <p:nvPr/>
          </p:nvCxnSpPr>
          <p:spPr>
            <a:xfrm flipV="1">
              <a:off x="5935024" y="5411972"/>
              <a:ext cx="855352" cy="2417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5"/>
              <a:endCxn id="7" idx="2"/>
            </p:cNvCxnSpPr>
            <p:nvPr/>
          </p:nvCxnSpPr>
          <p:spPr>
            <a:xfrm flipV="1">
              <a:off x="4048561" y="4746488"/>
              <a:ext cx="1122020" cy="3171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1"/>
              <a:endCxn id="7" idx="3"/>
            </p:cNvCxnSpPr>
            <p:nvPr/>
          </p:nvCxnSpPr>
          <p:spPr>
            <a:xfrm>
              <a:off x="4587077" y="4167318"/>
              <a:ext cx="44988" cy="14754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 idx="1"/>
              <a:endCxn id="10" idx="1"/>
            </p:cNvCxnSpPr>
            <p:nvPr/>
          </p:nvCxnSpPr>
          <p:spPr>
            <a:xfrm>
              <a:off x="4587077" y="4167318"/>
              <a:ext cx="1762138" cy="92326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048561" y="4343400"/>
              <a:ext cx="1886463" cy="89958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 idx="5"/>
              <a:endCxn id="10" idx="5"/>
            </p:cNvCxnSpPr>
            <p:nvPr/>
          </p:nvCxnSpPr>
          <p:spPr>
            <a:xfrm>
              <a:off x="4048561" y="5063622"/>
              <a:ext cx="1886463" cy="59011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622071" y="4909014"/>
              <a:ext cx="1312953" cy="44703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127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71</a:t>
            </a:fld>
            <a:endParaRPr lang="en-US" dirty="0"/>
          </a:p>
        </p:txBody>
      </p:sp>
      <p:sp>
        <p:nvSpPr>
          <p:cNvPr id="2" name="Title 1"/>
          <p:cNvSpPr>
            <a:spLocks noGrp="1"/>
          </p:cNvSpPr>
          <p:nvPr>
            <p:ph type="title"/>
          </p:nvPr>
        </p:nvSpPr>
        <p:spPr/>
        <p:txBody>
          <a:bodyPr/>
          <a:lstStyle/>
          <a:p>
            <a:r>
              <a:rPr lang="en-US" dirty="0"/>
              <a:t>Convolutional Nets</a:t>
            </a:r>
          </a:p>
        </p:txBody>
      </p:sp>
      <p:sp>
        <p:nvSpPr>
          <p:cNvPr id="3" name="Content Placeholder 2"/>
          <p:cNvSpPr>
            <a:spLocks noGrp="1"/>
          </p:cNvSpPr>
          <p:nvPr>
            <p:ph idx="1"/>
          </p:nvPr>
        </p:nvSpPr>
        <p:spPr/>
        <p:txBody>
          <a:bodyPr/>
          <a:lstStyle/>
          <a:p>
            <a:r>
              <a:rPr lang="en-US" dirty="0"/>
              <a:t>One stage structure: </a:t>
            </a:r>
          </a:p>
          <a:p>
            <a:endParaRPr lang="en-US" dirty="0"/>
          </a:p>
          <a:p>
            <a:endParaRPr lang="en-US" dirty="0"/>
          </a:p>
          <a:p>
            <a:r>
              <a:rPr lang="en-US" dirty="0"/>
              <a:t>Whole system: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291" y="3135916"/>
            <a:ext cx="5202879" cy="160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3350924" y="1371052"/>
            <a:ext cx="2492850" cy="617669"/>
            <a:chOff x="2230120" y="1981200"/>
            <a:chExt cx="5227318" cy="1295400"/>
          </a:xfrm>
        </p:grpSpPr>
        <p:sp>
          <p:nvSpPr>
            <p:cNvPr id="7" name="Rectangle 6"/>
            <p:cNvSpPr/>
            <p:nvPr/>
          </p:nvSpPr>
          <p:spPr>
            <a:xfrm>
              <a:off x="2743200" y="1981200"/>
              <a:ext cx="40386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8" name="Rectangle 7"/>
            <p:cNvSpPr/>
            <p:nvPr/>
          </p:nvSpPr>
          <p:spPr>
            <a:xfrm>
              <a:off x="3037840" y="2199640"/>
              <a:ext cx="130556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t>Conv.</a:t>
              </a:r>
            </a:p>
          </p:txBody>
        </p:sp>
        <p:sp>
          <p:nvSpPr>
            <p:cNvPr id="11" name="Rectangle 10"/>
            <p:cNvSpPr/>
            <p:nvPr/>
          </p:nvSpPr>
          <p:spPr>
            <a:xfrm>
              <a:off x="5146041" y="2199640"/>
              <a:ext cx="1635759"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t>Pooling</a:t>
              </a:r>
              <a:endParaRPr lang="en-US" sz="788" b="1" dirty="0"/>
            </a:p>
          </p:txBody>
        </p:sp>
        <p:sp>
          <p:nvSpPr>
            <p:cNvPr id="14" name="Right Arrow 13"/>
            <p:cNvSpPr/>
            <p:nvPr/>
          </p:nvSpPr>
          <p:spPr>
            <a:xfrm>
              <a:off x="2230120" y="2494280"/>
              <a:ext cx="762000" cy="304800"/>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ight Arrow 15"/>
            <p:cNvSpPr/>
            <p:nvPr/>
          </p:nvSpPr>
          <p:spPr>
            <a:xfrm>
              <a:off x="4373880" y="2494280"/>
              <a:ext cx="762000" cy="304800"/>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Arrow 16"/>
            <p:cNvSpPr/>
            <p:nvPr/>
          </p:nvSpPr>
          <p:spPr>
            <a:xfrm>
              <a:off x="6695439" y="2494279"/>
              <a:ext cx="761999" cy="304800"/>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9" name="Group 28"/>
          <p:cNvGrpSpPr/>
          <p:nvPr/>
        </p:nvGrpSpPr>
        <p:grpSpPr>
          <a:xfrm>
            <a:off x="2136913" y="2458362"/>
            <a:ext cx="5581255" cy="677554"/>
            <a:chOff x="1219200" y="3124200"/>
            <a:chExt cx="7441673" cy="903405"/>
          </a:xfrm>
        </p:grpSpPr>
        <p:sp>
          <p:nvSpPr>
            <p:cNvPr id="18" name="Rectangle 17"/>
            <p:cNvSpPr/>
            <p:nvPr/>
          </p:nvSpPr>
          <p:spPr>
            <a:xfrm>
              <a:off x="2458720" y="319024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Stage 1</a:t>
              </a:r>
            </a:p>
          </p:txBody>
        </p:sp>
        <p:sp>
          <p:nvSpPr>
            <p:cNvPr id="20" name="Rectangle 19"/>
            <p:cNvSpPr/>
            <p:nvPr/>
          </p:nvSpPr>
          <p:spPr>
            <a:xfrm>
              <a:off x="3643941" y="320040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Stage 2</a:t>
              </a:r>
            </a:p>
          </p:txBody>
        </p:sp>
        <p:sp>
          <p:nvSpPr>
            <p:cNvPr id="21" name="Rectangle 20"/>
            <p:cNvSpPr/>
            <p:nvPr/>
          </p:nvSpPr>
          <p:spPr>
            <a:xfrm>
              <a:off x="4863141" y="320040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Stage 3</a:t>
              </a:r>
            </a:p>
          </p:txBody>
        </p:sp>
        <p:sp>
          <p:nvSpPr>
            <p:cNvPr id="22" name="Rectangle 21"/>
            <p:cNvSpPr/>
            <p:nvPr/>
          </p:nvSpPr>
          <p:spPr>
            <a:xfrm>
              <a:off x="6096000" y="3124200"/>
              <a:ext cx="1309059" cy="838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Fully Connected Layer</a:t>
              </a:r>
            </a:p>
          </p:txBody>
        </p:sp>
        <p:sp>
          <p:nvSpPr>
            <p:cNvPr id="23" name="Right Arrow 22"/>
            <p:cNvSpPr/>
            <p:nvPr/>
          </p:nvSpPr>
          <p:spPr>
            <a:xfrm>
              <a:off x="3315659" y="343334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ight Arrow 23"/>
            <p:cNvSpPr/>
            <p:nvPr/>
          </p:nvSpPr>
          <p:spPr>
            <a:xfrm>
              <a:off x="4516120" y="3449320"/>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ight Arrow 24"/>
            <p:cNvSpPr/>
            <p:nvPr/>
          </p:nvSpPr>
          <p:spPr>
            <a:xfrm>
              <a:off x="5735320" y="344350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Arrow 26"/>
            <p:cNvSpPr/>
            <p:nvPr/>
          </p:nvSpPr>
          <p:spPr>
            <a:xfrm>
              <a:off x="7430459"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Arrow 27"/>
            <p:cNvSpPr/>
            <p:nvPr/>
          </p:nvSpPr>
          <p:spPr>
            <a:xfrm>
              <a:off x="2087880"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1219200" y="3286780"/>
              <a:ext cx="866572" cy="738664"/>
            </a:xfrm>
            <a:prstGeom prst="rect">
              <a:avLst/>
            </a:prstGeom>
          </p:spPr>
          <p:txBody>
            <a:bodyPr wrap="square">
              <a:spAutoFit/>
            </a:bodyPr>
            <a:lstStyle/>
            <a:p>
              <a:r>
                <a:rPr lang="en-US" sz="1500" dirty="0"/>
                <a:t>Input Image</a:t>
              </a:r>
            </a:p>
          </p:txBody>
        </p:sp>
        <p:sp>
          <p:nvSpPr>
            <p:cNvPr id="30" name="Rectangle 29"/>
            <p:cNvSpPr/>
            <p:nvPr/>
          </p:nvSpPr>
          <p:spPr>
            <a:xfrm>
              <a:off x="7794301" y="3288941"/>
              <a:ext cx="866572" cy="738664"/>
            </a:xfrm>
            <a:prstGeom prst="rect">
              <a:avLst/>
            </a:prstGeom>
          </p:spPr>
          <p:txBody>
            <a:bodyPr wrap="square">
              <a:spAutoFit/>
            </a:bodyPr>
            <a:lstStyle/>
            <a:p>
              <a:r>
                <a:rPr lang="en-US" sz="1500" dirty="0"/>
                <a:t>Class Label </a:t>
              </a:r>
            </a:p>
          </p:txBody>
        </p:sp>
      </p:grpSp>
    </p:spTree>
    <p:extLst>
      <p:ext uri="{BB962C8B-B14F-4D97-AF65-F5344CB8AC3E}">
        <p14:creationId xmlns:p14="http://schemas.microsoft.com/office/powerpoint/2010/main" val="288545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72</a:t>
            </a:fld>
            <a:endParaRPr lang="en-US" dirty="0"/>
          </a:p>
        </p:txBody>
      </p:sp>
      <p:sp>
        <p:nvSpPr>
          <p:cNvPr id="2" name="Title 1"/>
          <p:cNvSpPr>
            <a:spLocks noGrp="1"/>
          </p:cNvSpPr>
          <p:nvPr>
            <p:ph type="title"/>
          </p:nvPr>
        </p:nvSpPr>
        <p:spPr/>
        <p:txBody>
          <a:bodyPr/>
          <a:lstStyle/>
          <a:p>
            <a:r>
              <a:rPr lang="en-US" dirty="0"/>
              <a:t>Training a </a:t>
            </a:r>
            <a:r>
              <a:rPr lang="en-US" dirty="0" err="1"/>
              <a:t>ConvNet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1500" dirty="0"/>
                  <a:t>The same procedure from Back-propagation applies here. </a:t>
                </a:r>
              </a:p>
              <a:p>
                <a:pPr lvl="1"/>
                <a:r>
                  <a:rPr lang="en-US" sz="1350" dirty="0"/>
                  <a:t>Remember in </a:t>
                </a:r>
                <a:r>
                  <a:rPr lang="en-US" sz="1350" dirty="0" err="1"/>
                  <a:t>backprop</a:t>
                </a:r>
                <a:r>
                  <a:rPr lang="en-US" sz="1350" dirty="0"/>
                  <a:t> we started from the error terms in the last stage, and passed them back to the previous layers, one by one. </a:t>
                </a:r>
              </a:p>
              <a:p>
                <a:r>
                  <a:rPr lang="en-US" sz="1650" dirty="0"/>
                  <a:t>Back-prop for the pooling layer: </a:t>
                </a:r>
              </a:p>
              <a:p>
                <a:pPr lvl="1"/>
                <a:r>
                  <a:rPr lang="en-US" sz="1200" dirty="0"/>
                  <a:t>Consider, for example, the case of “max” pooling. </a:t>
                </a:r>
              </a:p>
              <a:p>
                <a:pPr lvl="1"/>
                <a:r>
                  <a:rPr lang="en-US" sz="1200" dirty="0"/>
                  <a:t>This layer only routes the gradient to the input that has the highest value in the forward pass. </a:t>
                </a:r>
              </a:p>
              <a:p>
                <a:pPr lvl="1"/>
                <a:r>
                  <a:rPr lang="en-US" sz="1200" dirty="0"/>
                  <a:t>Hence, during the forward pass of a pooling layer it is common to keep track of the index of the max activation (sometimes also called </a:t>
                </a:r>
                <a:r>
                  <a:rPr lang="en-US" sz="1200" i="1" dirty="0"/>
                  <a:t>the switches</a:t>
                </a:r>
                <a:r>
                  <a:rPr lang="en-US" sz="1200" dirty="0"/>
                  <a:t>) so that gradient routing is efficient during backpropagation.</a:t>
                </a:r>
              </a:p>
              <a:p>
                <a:pPr lvl="1"/>
                <a:r>
                  <a:rPr lang="en-US" sz="1200" dirty="0"/>
                  <a:t>Therefore we have:   </a:t>
                </a:r>
                <a14:m>
                  <m:oMath xmlns:m="http://schemas.openxmlformats.org/officeDocument/2006/math">
                    <m:r>
                      <a:rPr lang="en-US" sz="1200" i="1">
                        <a:latin typeface="Cambria Math"/>
                      </a:rPr>
                      <m:t>𝛿</m:t>
                    </m:r>
                    <m:r>
                      <a:rPr lang="en-US" sz="1200" i="1">
                        <a:latin typeface="Cambria Math"/>
                      </a:rPr>
                      <m:t>=</m:t>
                    </m:r>
                    <m:f>
                      <m:fPr>
                        <m:ctrlPr>
                          <a:rPr lang="en-US" sz="1200" i="1">
                            <a:latin typeface="Cambria Math" panose="02040503050406030204" pitchFamily="18" charset="0"/>
                          </a:rPr>
                        </m:ctrlPr>
                      </m:fPr>
                      <m:num>
                        <m:r>
                          <a:rPr lang="en-US" sz="1200" i="1">
                            <a:latin typeface="Cambria Math"/>
                          </a:rPr>
                          <m:t>𝜕</m:t>
                        </m:r>
                        <m:sSub>
                          <m:sSubPr>
                            <m:ctrlPr>
                              <a:rPr lang="en-US" sz="1200" i="1">
                                <a:latin typeface="Cambria Math" panose="02040503050406030204" pitchFamily="18" charset="0"/>
                              </a:rPr>
                            </m:ctrlPr>
                          </m:sSubPr>
                          <m:e>
                            <m:r>
                              <a:rPr lang="en-US" sz="1200" i="1">
                                <a:latin typeface="Cambria Math"/>
                              </a:rPr>
                              <m:t>𝐸</m:t>
                            </m:r>
                          </m:e>
                          <m:sub>
                            <m:r>
                              <a:rPr lang="en-US" sz="1200" i="1">
                                <a:latin typeface="Cambria Math"/>
                              </a:rPr>
                              <m:t>𝑑</m:t>
                            </m:r>
                          </m:sub>
                        </m:sSub>
                      </m:num>
                      <m:den>
                        <m:r>
                          <a:rPr lang="en-US" sz="1200" i="1">
                            <a:latin typeface="Cambria Math"/>
                          </a:rPr>
                          <m:t>𝜕</m:t>
                        </m:r>
                        <m:sSub>
                          <m:sSubPr>
                            <m:ctrlPr>
                              <a:rPr lang="en-US" sz="1200" i="1">
                                <a:latin typeface="Cambria Math" panose="02040503050406030204" pitchFamily="18" charset="0"/>
                              </a:rPr>
                            </m:ctrlPr>
                          </m:sSubPr>
                          <m:e>
                            <m:r>
                              <a:rPr lang="en-US" sz="1200" i="1">
                                <a:latin typeface="Cambria Math"/>
                              </a:rPr>
                              <m:t>𝑦</m:t>
                            </m:r>
                          </m:e>
                          <m:sub>
                            <m:r>
                              <a:rPr lang="en-US" sz="1200" i="1">
                                <a:latin typeface="Cambria Math"/>
                              </a:rPr>
                              <m:t>𝑖</m:t>
                            </m:r>
                          </m:sub>
                        </m:sSub>
                      </m:den>
                    </m:f>
                  </m:oMath>
                </a14:m>
                <a:endParaRPr lang="en-US" sz="1200" dirty="0"/>
              </a:p>
              <a:p>
                <a:pPr lvl="1"/>
                <a:endParaRPr lang="en-US" sz="1350" dirty="0"/>
              </a:p>
              <a:p>
                <a:pPr lvl="1"/>
                <a:endParaRPr lang="en-US" sz="1350"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84191" y="1111196"/>
                <a:ext cx="7759809" cy="4525963"/>
              </a:xfrm>
              <a:blipFill rotWithShape="1">
                <a:blip r:embed="rId2"/>
                <a:stretch>
                  <a:fillRect t="-673" r="-786"/>
                </a:stretch>
              </a:blipFill>
            </p:spPr>
            <p:txBody>
              <a:bodyPr/>
              <a:lstStyle/>
              <a:p>
                <a:r>
                  <a:rPr lang="en-US">
                    <a:noFill/>
                  </a:rPr>
                  <a:t> </a:t>
                </a:r>
              </a:p>
            </p:txBody>
          </p:sp>
        </mc:Fallback>
      </mc:AlternateContent>
      <p:grpSp>
        <p:nvGrpSpPr>
          <p:cNvPr id="18" name="Group 17"/>
          <p:cNvGrpSpPr/>
          <p:nvPr/>
        </p:nvGrpSpPr>
        <p:grpSpPr>
          <a:xfrm>
            <a:off x="2743200" y="3439981"/>
            <a:ext cx="2792292" cy="617669"/>
            <a:chOff x="2230120" y="1981200"/>
            <a:chExt cx="5008880" cy="1295400"/>
          </a:xfrm>
        </p:grpSpPr>
        <p:sp>
          <p:nvSpPr>
            <p:cNvPr id="19" name="Rectangle 18"/>
            <p:cNvSpPr/>
            <p:nvPr/>
          </p:nvSpPr>
          <p:spPr>
            <a:xfrm>
              <a:off x="2743200" y="1981200"/>
              <a:ext cx="4038600" cy="1295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20" name="Rectangle 19"/>
            <p:cNvSpPr/>
            <p:nvPr/>
          </p:nvSpPr>
          <p:spPr>
            <a:xfrm>
              <a:off x="3037840" y="2199640"/>
              <a:ext cx="130556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err="1"/>
                <a:t>Convol</a:t>
              </a:r>
              <a:r>
                <a:rPr lang="en-US" sz="1200" b="1" dirty="0"/>
                <a:t>.</a:t>
              </a:r>
              <a:r>
                <a:rPr lang="en-US" sz="1350" b="1" dirty="0"/>
                <a:t> </a:t>
              </a:r>
            </a:p>
            <a:p>
              <a:pPr algn="ctr"/>
              <a:endParaRPr lang="en-US" sz="788" b="1" dirty="0"/>
            </a:p>
          </p:txBody>
        </p:sp>
        <p:sp>
          <p:nvSpPr>
            <p:cNvPr id="21" name="Rectangle 20"/>
            <p:cNvSpPr/>
            <p:nvPr/>
          </p:nvSpPr>
          <p:spPr>
            <a:xfrm>
              <a:off x="5146040" y="2199640"/>
              <a:ext cx="1305560" cy="8382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t>Pooling</a:t>
              </a:r>
              <a:endParaRPr lang="en-US" sz="788" b="1" dirty="0"/>
            </a:p>
          </p:txBody>
        </p:sp>
        <p:sp>
          <p:nvSpPr>
            <p:cNvPr id="22" name="Right Arrow 21"/>
            <p:cNvSpPr/>
            <p:nvPr/>
          </p:nvSpPr>
          <p:spPr>
            <a:xfrm>
              <a:off x="2230120" y="2494280"/>
              <a:ext cx="762000" cy="304800"/>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Arrow 22"/>
            <p:cNvSpPr/>
            <p:nvPr/>
          </p:nvSpPr>
          <p:spPr>
            <a:xfrm>
              <a:off x="4373880" y="2494280"/>
              <a:ext cx="762000" cy="304800"/>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ight Arrow 23"/>
            <p:cNvSpPr/>
            <p:nvPr/>
          </p:nvSpPr>
          <p:spPr>
            <a:xfrm>
              <a:off x="6477000" y="2494280"/>
              <a:ext cx="762000" cy="304800"/>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 name="Group 5"/>
          <p:cNvGrpSpPr/>
          <p:nvPr/>
        </p:nvGrpSpPr>
        <p:grpSpPr>
          <a:xfrm>
            <a:off x="1532246" y="4320413"/>
            <a:ext cx="6774639" cy="419398"/>
            <a:chOff x="603391" y="3324306"/>
            <a:chExt cx="8528402" cy="559196"/>
          </a:xfrm>
        </p:grpSpPr>
        <p:sp>
          <p:nvSpPr>
            <p:cNvPr id="9" name="Rectangle 8"/>
            <p:cNvSpPr/>
            <p:nvPr/>
          </p:nvSpPr>
          <p:spPr>
            <a:xfrm>
              <a:off x="4863141" y="3324306"/>
              <a:ext cx="851859" cy="4349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latin typeface="Gill Sans"/>
                </a:rPr>
                <a:t>Stage 3</a:t>
              </a:r>
            </a:p>
          </p:txBody>
        </p:sp>
        <p:sp>
          <p:nvSpPr>
            <p:cNvPr id="10" name="Rectangle 9"/>
            <p:cNvSpPr/>
            <p:nvPr/>
          </p:nvSpPr>
          <p:spPr>
            <a:xfrm>
              <a:off x="6095998" y="3328947"/>
              <a:ext cx="2031475" cy="43253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Fully Connected Layer</a:t>
              </a:r>
            </a:p>
          </p:txBody>
        </p:sp>
        <p:sp>
          <p:nvSpPr>
            <p:cNvPr id="11" name="Right Arrow 10"/>
            <p:cNvSpPr/>
            <p:nvPr/>
          </p:nvSpPr>
          <p:spPr>
            <a:xfrm>
              <a:off x="3183026"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Arrow 11"/>
            <p:cNvSpPr/>
            <p:nvPr/>
          </p:nvSpPr>
          <p:spPr>
            <a:xfrm>
              <a:off x="4516120" y="3449320"/>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Arrow 12"/>
            <p:cNvSpPr/>
            <p:nvPr/>
          </p:nvSpPr>
          <p:spPr>
            <a:xfrm>
              <a:off x="5735320" y="344350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ight Arrow 13"/>
            <p:cNvSpPr/>
            <p:nvPr/>
          </p:nvSpPr>
          <p:spPr>
            <a:xfrm>
              <a:off x="8135424"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Arrow 14"/>
            <p:cNvSpPr/>
            <p:nvPr/>
          </p:nvSpPr>
          <p:spPr>
            <a:xfrm>
              <a:off x="1970761"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603391" y="3376058"/>
              <a:ext cx="1592757" cy="369333"/>
            </a:xfrm>
            <a:prstGeom prst="rect">
              <a:avLst/>
            </a:prstGeom>
          </p:spPr>
          <p:txBody>
            <a:bodyPr wrap="square">
              <a:spAutoFit/>
            </a:bodyPr>
            <a:lstStyle/>
            <a:p>
              <a:r>
                <a:rPr lang="en-US" sz="1200" b="1" dirty="0"/>
                <a:t>Input Image</a:t>
              </a:r>
              <a:endParaRPr lang="en-US" sz="1200" dirty="0"/>
            </a:p>
          </p:txBody>
        </p:sp>
        <p:sp>
          <p:nvSpPr>
            <p:cNvPr id="17" name="Rectangle 16"/>
            <p:cNvSpPr/>
            <p:nvPr/>
          </p:nvSpPr>
          <p:spPr>
            <a:xfrm>
              <a:off x="8493821" y="3391060"/>
              <a:ext cx="637972" cy="492442"/>
            </a:xfrm>
            <a:prstGeom prst="rect">
              <a:avLst/>
            </a:prstGeom>
          </p:spPr>
          <p:txBody>
            <a:bodyPr wrap="square">
              <a:spAutoFit/>
            </a:bodyPr>
            <a:lstStyle/>
            <a:p>
              <a:r>
                <a:rPr lang="en-US" sz="900" b="1" dirty="0"/>
                <a:t>Class Label </a:t>
              </a:r>
              <a:endParaRPr lang="en-US" sz="900" dirty="0"/>
            </a:p>
          </p:txBody>
        </p:sp>
      </p:grpSp>
      <mc:AlternateContent xmlns:mc="http://schemas.openxmlformats.org/markup-compatibility/2006" xmlns:a14="http://schemas.microsoft.com/office/drawing/2010/main">
        <mc:Choice Requires="a14">
          <p:sp>
            <p:nvSpPr>
              <p:cNvPr id="25" name="TextBox 24"/>
              <p:cNvSpPr txBox="1"/>
              <p:nvPr/>
            </p:nvSpPr>
            <p:spPr>
              <a:xfrm>
                <a:off x="6983866" y="3375350"/>
                <a:ext cx="1400640" cy="396327"/>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i="1">
                              <a:latin typeface="Cambria Math" panose="02040503050406030204" pitchFamily="18" charset="0"/>
                            </a:rPr>
                          </m:ctrlPr>
                        </m:sSubPr>
                        <m:e>
                          <m:r>
                            <a:rPr lang="en-US" sz="900" i="1">
                              <a:latin typeface="Cambria Math"/>
                            </a:rPr>
                            <m:t>𝛿</m:t>
                          </m:r>
                        </m:e>
                        <m:sub>
                          <m:r>
                            <m:rPr>
                              <m:sty m:val="p"/>
                            </m:rPr>
                            <a:rPr lang="en-US" sz="900">
                              <a:latin typeface="Cambria Math"/>
                            </a:rPr>
                            <m:t>last</m:t>
                          </m:r>
                          <m:r>
                            <a:rPr lang="en-US" sz="900">
                              <a:latin typeface="Cambria Math"/>
                            </a:rPr>
                            <m:t>−</m:t>
                          </m:r>
                          <m:r>
                            <m:rPr>
                              <m:sty m:val="p"/>
                            </m:rPr>
                            <a:rPr lang="en-US" sz="900">
                              <a:latin typeface="Cambria Math"/>
                            </a:rPr>
                            <m:t>layer</m:t>
                          </m:r>
                        </m:sub>
                      </m:sSub>
                      <m:r>
                        <a:rPr lang="en-US" sz="900" i="1">
                          <a:latin typeface="Cambria Math"/>
                        </a:rPr>
                        <m:t>=</m:t>
                      </m:r>
                      <m:f>
                        <m:fPr>
                          <m:ctrlPr>
                            <a:rPr lang="en-US" sz="900" i="1">
                              <a:latin typeface="Cambria Math" panose="02040503050406030204" pitchFamily="18" charset="0"/>
                            </a:rPr>
                          </m:ctrlPr>
                        </m:fPr>
                        <m:num>
                          <m:r>
                            <a:rPr lang="en-US" sz="900" i="1">
                              <a:latin typeface="Cambria Math"/>
                            </a:rPr>
                            <m:t>𝜕</m:t>
                          </m:r>
                          <m:sSub>
                            <m:sSubPr>
                              <m:ctrlPr>
                                <a:rPr lang="en-US" sz="900" i="1">
                                  <a:latin typeface="Cambria Math" panose="02040503050406030204" pitchFamily="18" charset="0"/>
                                </a:rPr>
                              </m:ctrlPr>
                            </m:sSubPr>
                            <m:e>
                              <m:r>
                                <a:rPr lang="en-US" sz="900" i="1">
                                  <a:latin typeface="Cambria Math"/>
                                </a:rPr>
                                <m:t>𝐸</m:t>
                              </m:r>
                            </m:e>
                            <m:sub>
                              <m:r>
                                <a:rPr lang="en-US" sz="900" i="1">
                                  <a:latin typeface="Cambria Math"/>
                                </a:rPr>
                                <m:t>𝑑</m:t>
                              </m:r>
                            </m:sub>
                          </m:sSub>
                        </m:num>
                        <m:den>
                          <m:r>
                            <a:rPr lang="en-US" sz="900" i="1">
                              <a:latin typeface="Cambria Math"/>
                            </a:rPr>
                            <m:t>𝜕</m:t>
                          </m:r>
                          <m:sSub>
                            <m:sSubPr>
                              <m:ctrlPr>
                                <a:rPr lang="en-US" sz="900" i="1">
                                  <a:latin typeface="Cambria Math" panose="02040503050406030204" pitchFamily="18" charset="0"/>
                                </a:rPr>
                              </m:ctrlPr>
                            </m:sSubPr>
                            <m:e>
                              <m:r>
                                <a:rPr lang="en-US" sz="900" i="1">
                                  <a:latin typeface="Cambria Math"/>
                                </a:rPr>
                                <m:t>𝑦</m:t>
                              </m:r>
                            </m:e>
                            <m:sub>
                              <m:r>
                                <m:rPr>
                                  <m:sty m:val="p"/>
                                </m:rPr>
                                <a:rPr lang="en-US" sz="900">
                                  <a:latin typeface="Cambria Math"/>
                                </a:rPr>
                                <m:t>last</m:t>
                              </m:r>
                              <m:r>
                                <a:rPr lang="en-US" sz="900">
                                  <a:latin typeface="Cambria Math"/>
                                </a:rPr>
                                <m:t>−</m:t>
                              </m:r>
                              <m:r>
                                <m:rPr>
                                  <m:sty m:val="p"/>
                                </m:rPr>
                                <a:rPr lang="en-US" sz="900">
                                  <a:latin typeface="Cambria Math"/>
                                </a:rPr>
                                <m:t>layer</m:t>
                              </m:r>
                            </m:sub>
                          </m:sSub>
                        </m:den>
                      </m:f>
                    </m:oMath>
                  </m:oMathPara>
                </a14:m>
                <a:endParaRPr lang="en-US" sz="900" dirty="0"/>
              </a:p>
            </p:txBody>
          </p:sp>
        </mc:Choice>
        <mc:Fallback xmlns="">
          <p:sp>
            <p:nvSpPr>
              <p:cNvPr id="25" name="TextBox 24"/>
              <p:cNvSpPr txBox="1">
                <a:spLocks noRot="1" noChangeAspect="1" noMove="1" noResize="1" noEditPoints="1" noAdjustHandles="1" noChangeArrowheads="1" noChangeShapeType="1" noTextEdit="1"/>
              </p:cNvSpPr>
              <p:nvPr/>
            </p:nvSpPr>
            <p:spPr>
              <a:xfrm>
                <a:off x="6983866" y="3375350"/>
                <a:ext cx="1400640" cy="396327"/>
              </a:xfrm>
              <a:prstGeom prst="rect">
                <a:avLst/>
              </a:prstGeom>
              <a:blipFill>
                <a:blip r:embed="rId3"/>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7801883" y="3883638"/>
                <a:ext cx="449739" cy="32316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i="1">
                              <a:latin typeface="Cambria Math" panose="02040503050406030204" pitchFamily="18" charset="0"/>
                            </a:rPr>
                          </m:ctrlPr>
                        </m:sSubPr>
                        <m:e>
                          <m:r>
                            <a:rPr lang="en-US" sz="1500" i="1">
                              <a:latin typeface="Cambria Math"/>
                            </a:rPr>
                            <m:t>𝐸</m:t>
                          </m:r>
                        </m:e>
                        <m:sub>
                          <m:r>
                            <a:rPr lang="en-US" sz="1500" i="1">
                              <a:latin typeface="Cambria Math"/>
                            </a:rPr>
                            <m:t>𝑑</m:t>
                          </m:r>
                        </m:sub>
                      </m:sSub>
                    </m:oMath>
                  </m:oMathPara>
                </a14:m>
                <a:endParaRPr lang="en-US" sz="1500" dirty="0"/>
              </a:p>
            </p:txBody>
          </p:sp>
        </mc:Choice>
        <mc:Fallback xmlns="">
          <p:sp>
            <p:nvSpPr>
              <p:cNvPr id="26" name="TextBox 25"/>
              <p:cNvSpPr txBox="1">
                <a:spLocks noRot="1" noChangeAspect="1" noMove="1" noResize="1" noEditPoints="1" noAdjustHandles="1" noChangeArrowheads="1" noChangeShapeType="1" noTextEdit="1"/>
              </p:cNvSpPr>
              <p:nvPr/>
            </p:nvSpPr>
            <p:spPr>
              <a:xfrm>
                <a:off x="7801883" y="3883638"/>
                <a:ext cx="449739" cy="323165"/>
              </a:xfrm>
              <a:prstGeom prst="rect">
                <a:avLst/>
              </a:prstGeom>
              <a:blipFill>
                <a:blip r:embed="rId4"/>
                <a:stretch>
                  <a:fillRect/>
                </a:stretch>
              </a:blipFill>
              <a:ln>
                <a:solidFill>
                  <a:srgbClr val="FF0000"/>
                </a:solidFill>
              </a:ln>
            </p:spPr>
            <p:txBody>
              <a:bodyPr/>
              <a:lstStyle/>
              <a:p>
                <a:r>
                  <a:rPr lang="en-US">
                    <a:noFill/>
                  </a:rPr>
                  <a:t> </a:t>
                </a:r>
              </a:p>
            </p:txBody>
          </p:sp>
        </mc:Fallback>
      </mc:AlternateContent>
      <p:cxnSp>
        <p:nvCxnSpPr>
          <p:cNvPr id="29" name="Straight Arrow Connector 28"/>
          <p:cNvCxnSpPr>
            <a:cxnSpLocks/>
            <a:stCxn id="17" idx="0"/>
            <a:endCxn id="26" idx="2"/>
          </p:cNvCxnSpPr>
          <p:nvPr/>
        </p:nvCxnSpPr>
        <p:spPr>
          <a:xfrm flipH="1" flipV="1">
            <a:off x="8026753" y="4206803"/>
            <a:ext cx="26742" cy="1636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cxnSpLocks/>
          </p:cNvCxnSpPr>
          <p:nvPr/>
        </p:nvCxnSpPr>
        <p:spPr>
          <a:xfrm flipV="1">
            <a:off x="7158552" y="3761713"/>
            <a:ext cx="8182" cy="57686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6228287" y="4138134"/>
            <a:ext cx="1" cy="1730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875314" y="4334617"/>
            <a:ext cx="671951" cy="3262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latin typeface="Gill Sans"/>
              </a:rPr>
              <a:t>Stage 1</a:t>
            </a:r>
          </a:p>
        </p:txBody>
      </p:sp>
      <p:sp>
        <p:nvSpPr>
          <p:cNvPr id="42" name="Rectangle 41"/>
          <p:cNvSpPr/>
          <p:nvPr/>
        </p:nvSpPr>
        <p:spPr>
          <a:xfrm>
            <a:off x="3867919" y="4320413"/>
            <a:ext cx="771391" cy="3262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latin typeface="Gill Sans"/>
              </a:rPr>
              <a:t>Stage 2</a:t>
            </a:r>
          </a:p>
        </p:txBody>
      </p:sp>
      <p:sp>
        <p:nvSpPr>
          <p:cNvPr id="47" name="Freeform 46"/>
          <p:cNvSpPr/>
          <p:nvPr/>
        </p:nvSpPr>
        <p:spPr>
          <a:xfrm>
            <a:off x="2997642" y="4061128"/>
            <a:ext cx="1699591" cy="262394"/>
          </a:xfrm>
          <a:custGeom>
            <a:avLst/>
            <a:gdLst>
              <a:gd name="connsiteX0" fmla="*/ 0 w 2266121"/>
              <a:gd name="connsiteY0" fmla="*/ 0 h 349858"/>
              <a:gd name="connsiteX1" fmla="*/ 341906 w 2266121"/>
              <a:gd name="connsiteY1" fmla="*/ 198783 h 349858"/>
              <a:gd name="connsiteX2" fmla="*/ 755374 w 2266121"/>
              <a:gd name="connsiteY2" fmla="*/ 230588 h 349858"/>
              <a:gd name="connsiteX3" fmla="*/ 1614114 w 2266121"/>
              <a:gd name="connsiteY3" fmla="*/ 206734 h 349858"/>
              <a:gd name="connsiteX4" fmla="*/ 2059387 w 2266121"/>
              <a:gd name="connsiteY4" fmla="*/ 214685 h 349858"/>
              <a:gd name="connsiteX5" fmla="*/ 2266121 w 2266121"/>
              <a:gd name="connsiteY5" fmla="*/ 349858 h 34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6121" h="349858">
                <a:moveTo>
                  <a:pt x="0" y="0"/>
                </a:moveTo>
                <a:cubicBezTo>
                  <a:pt x="108005" y="80176"/>
                  <a:pt x="216010" y="160352"/>
                  <a:pt x="341906" y="198783"/>
                </a:cubicBezTo>
                <a:cubicBezTo>
                  <a:pt x="467802" y="237214"/>
                  <a:pt x="543339" y="229263"/>
                  <a:pt x="755374" y="230588"/>
                </a:cubicBezTo>
                <a:cubicBezTo>
                  <a:pt x="967409" y="231913"/>
                  <a:pt x="1614114" y="206734"/>
                  <a:pt x="1614114" y="206734"/>
                </a:cubicBezTo>
                <a:cubicBezTo>
                  <a:pt x="1831449" y="204084"/>
                  <a:pt x="1950719" y="190831"/>
                  <a:pt x="2059387" y="214685"/>
                </a:cubicBezTo>
                <a:cubicBezTo>
                  <a:pt x="2168055" y="238539"/>
                  <a:pt x="2217088" y="294198"/>
                  <a:pt x="2266121" y="349858"/>
                </a:cubicBezTo>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48"/>
          <p:cNvSpPr/>
          <p:nvPr/>
        </p:nvSpPr>
        <p:spPr>
          <a:xfrm>
            <a:off x="4911918" y="4061129"/>
            <a:ext cx="411480" cy="259281"/>
          </a:xfrm>
          <a:custGeom>
            <a:avLst/>
            <a:gdLst>
              <a:gd name="connsiteX0" fmla="*/ 0 w 548640"/>
              <a:gd name="connsiteY0" fmla="*/ 0 h 341906"/>
              <a:gd name="connsiteX1" fmla="*/ 151075 w 548640"/>
              <a:gd name="connsiteY1" fmla="*/ 143124 h 341906"/>
              <a:gd name="connsiteX2" fmla="*/ 349858 w 548640"/>
              <a:gd name="connsiteY2" fmla="*/ 190832 h 341906"/>
              <a:gd name="connsiteX3" fmla="*/ 548640 w 548640"/>
              <a:gd name="connsiteY3" fmla="*/ 341906 h 341906"/>
            </a:gdLst>
            <a:ahLst/>
            <a:cxnLst>
              <a:cxn ang="0">
                <a:pos x="connsiteX0" y="connsiteY0"/>
              </a:cxn>
              <a:cxn ang="0">
                <a:pos x="connsiteX1" y="connsiteY1"/>
              </a:cxn>
              <a:cxn ang="0">
                <a:pos x="connsiteX2" y="connsiteY2"/>
              </a:cxn>
              <a:cxn ang="0">
                <a:pos x="connsiteX3" y="connsiteY3"/>
              </a:cxn>
            </a:cxnLst>
            <a:rect l="l" t="t" r="r" b="b"/>
            <a:pathLst>
              <a:path w="548640" h="341906">
                <a:moveTo>
                  <a:pt x="0" y="0"/>
                </a:moveTo>
                <a:cubicBezTo>
                  <a:pt x="46382" y="55659"/>
                  <a:pt x="92765" y="111319"/>
                  <a:pt x="151075" y="143124"/>
                </a:cubicBezTo>
                <a:cubicBezTo>
                  <a:pt x="209385" y="174929"/>
                  <a:pt x="283597" y="157702"/>
                  <a:pt x="349858" y="190832"/>
                </a:cubicBezTo>
                <a:cubicBezTo>
                  <a:pt x="416119" y="223962"/>
                  <a:pt x="482379" y="282934"/>
                  <a:pt x="548640" y="341906"/>
                </a:cubicBezTo>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53" name="TextBox 52"/>
              <p:cNvSpPr txBox="1"/>
              <p:nvPr/>
            </p:nvSpPr>
            <p:spPr>
              <a:xfrm>
                <a:off x="5525510" y="3731619"/>
                <a:ext cx="1448730" cy="396327"/>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900" i="1">
                              <a:latin typeface="Cambria Math" panose="02040503050406030204" pitchFamily="18" charset="0"/>
                            </a:rPr>
                          </m:ctrlPr>
                        </m:sSubPr>
                        <m:e>
                          <m:r>
                            <a:rPr lang="en-US" sz="900" i="1">
                              <a:latin typeface="Cambria Math"/>
                            </a:rPr>
                            <m:t>𝛿</m:t>
                          </m:r>
                        </m:e>
                        <m:sub>
                          <m:r>
                            <m:rPr>
                              <m:sty m:val="p"/>
                            </m:rPr>
                            <a:rPr lang="en-US" sz="900">
                              <a:latin typeface="Cambria Math"/>
                            </a:rPr>
                            <m:t>first</m:t>
                          </m:r>
                          <m:r>
                            <a:rPr lang="en-US" sz="900">
                              <a:latin typeface="Cambria Math"/>
                            </a:rPr>
                            <m:t>−</m:t>
                          </m:r>
                          <m:r>
                            <m:rPr>
                              <m:sty m:val="p"/>
                            </m:rPr>
                            <a:rPr lang="en-US" sz="900">
                              <a:latin typeface="Cambria Math"/>
                            </a:rPr>
                            <m:t>layer</m:t>
                          </m:r>
                        </m:sub>
                      </m:sSub>
                      <m:r>
                        <a:rPr lang="en-US" sz="900" i="1">
                          <a:latin typeface="Cambria Math"/>
                        </a:rPr>
                        <m:t>=</m:t>
                      </m:r>
                      <m:f>
                        <m:fPr>
                          <m:ctrlPr>
                            <a:rPr lang="en-US" sz="900" i="1">
                              <a:latin typeface="Cambria Math" panose="02040503050406030204" pitchFamily="18" charset="0"/>
                            </a:rPr>
                          </m:ctrlPr>
                        </m:fPr>
                        <m:num>
                          <m:r>
                            <a:rPr lang="en-US" sz="900" i="1">
                              <a:latin typeface="Cambria Math"/>
                            </a:rPr>
                            <m:t>𝜕</m:t>
                          </m:r>
                          <m:sSub>
                            <m:sSubPr>
                              <m:ctrlPr>
                                <a:rPr lang="en-US" sz="900" i="1">
                                  <a:latin typeface="Cambria Math" panose="02040503050406030204" pitchFamily="18" charset="0"/>
                                </a:rPr>
                              </m:ctrlPr>
                            </m:sSubPr>
                            <m:e>
                              <m:r>
                                <a:rPr lang="en-US" sz="900" i="1">
                                  <a:latin typeface="Cambria Math"/>
                                </a:rPr>
                                <m:t>𝐸</m:t>
                              </m:r>
                            </m:e>
                            <m:sub>
                              <m:r>
                                <a:rPr lang="en-US" sz="900" i="1">
                                  <a:latin typeface="Cambria Math"/>
                                </a:rPr>
                                <m:t>𝑑</m:t>
                              </m:r>
                            </m:sub>
                          </m:sSub>
                        </m:num>
                        <m:den>
                          <m:r>
                            <a:rPr lang="en-US" sz="900" i="1">
                              <a:latin typeface="Cambria Math"/>
                            </a:rPr>
                            <m:t>𝜕</m:t>
                          </m:r>
                          <m:sSub>
                            <m:sSubPr>
                              <m:ctrlPr>
                                <a:rPr lang="en-US" sz="900" i="1">
                                  <a:latin typeface="Cambria Math" panose="02040503050406030204" pitchFamily="18" charset="0"/>
                                </a:rPr>
                              </m:ctrlPr>
                            </m:sSubPr>
                            <m:e>
                              <m:r>
                                <a:rPr lang="en-US" sz="900" i="1">
                                  <a:latin typeface="Cambria Math"/>
                                </a:rPr>
                                <m:t>𝑦</m:t>
                              </m:r>
                            </m:e>
                            <m:sub>
                              <m:r>
                                <m:rPr>
                                  <m:sty m:val="p"/>
                                </m:rPr>
                                <a:rPr lang="en-US" sz="900">
                                  <a:latin typeface="Cambria Math"/>
                                </a:rPr>
                                <m:t>first</m:t>
                              </m:r>
                              <m:r>
                                <a:rPr lang="en-US" sz="900">
                                  <a:latin typeface="Cambria Math"/>
                                </a:rPr>
                                <m:t>−</m:t>
                              </m:r>
                              <m:r>
                                <m:rPr>
                                  <m:sty m:val="p"/>
                                </m:rPr>
                                <a:rPr lang="en-US" sz="900">
                                  <a:latin typeface="Cambria Math"/>
                                </a:rPr>
                                <m:t>layer</m:t>
                              </m:r>
                            </m:sub>
                          </m:sSub>
                        </m:den>
                      </m:f>
                    </m:oMath>
                  </m:oMathPara>
                </a14:m>
                <a:endParaRPr lang="en-US" sz="900" dirty="0"/>
              </a:p>
            </p:txBody>
          </p:sp>
        </mc:Choice>
        <mc:Fallback xmlns="">
          <p:sp>
            <p:nvSpPr>
              <p:cNvPr id="53" name="TextBox 52"/>
              <p:cNvSpPr txBox="1">
                <a:spLocks noRot="1" noChangeAspect="1" noMove="1" noResize="1" noEditPoints="1" noAdjustHandles="1" noChangeArrowheads="1" noChangeShapeType="1" noTextEdit="1"/>
              </p:cNvSpPr>
              <p:nvPr/>
            </p:nvSpPr>
            <p:spPr>
              <a:xfrm>
                <a:off x="5525510" y="3731619"/>
                <a:ext cx="1448730" cy="396327"/>
              </a:xfrm>
              <a:prstGeom prst="rect">
                <a:avLst/>
              </a:prstGeom>
              <a:blipFill>
                <a:blip r:embed="rId5"/>
                <a:stretch>
                  <a:fillRect/>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737536" y="3464531"/>
                <a:ext cx="378822"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𝑥</m:t>
                          </m:r>
                        </m:e>
                        <m:sub>
                          <m:r>
                            <a:rPr lang="en-US" sz="1350" i="1">
                              <a:latin typeface="Cambria Math"/>
                            </a:rPr>
                            <m:t>𝑖</m:t>
                          </m:r>
                        </m:sub>
                      </m:sSub>
                    </m:oMath>
                  </m:oMathPara>
                </a14:m>
                <a:endParaRPr lang="en-US" sz="1350" dirty="0"/>
              </a:p>
            </p:txBody>
          </p:sp>
        </mc:Choice>
        <mc:Fallback xmlns="">
          <p:sp>
            <p:nvSpPr>
              <p:cNvPr id="56" name="TextBox 55"/>
              <p:cNvSpPr txBox="1">
                <a:spLocks noRot="1" noChangeAspect="1" noMove="1" noResize="1" noEditPoints="1" noAdjustHandles="1" noChangeArrowheads="1" noChangeShapeType="1" noTextEdit="1"/>
              </p:cNvSpPr>
              <p:nvPr/>
            </p:nvSpPr>
            <p:spPr>
              <a:xfrm>
                <a:off x="2737536" y="3464531"/>
                <a:ext cx="378822" cy="3000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3897437" y="3470933"/>
                <a:ext cx="380040" cy="3000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𝑦</m:t>
                          </m:r>
                        </m:e>
                        <m:sub>
                          <m:r>
                            <a:rPr lang="en-US" sz="1350" i="1">
                              <a:latin typeface="Cambria Math"/>
                            </a:rPr>
                            <m:t>𝑖</m:t>
                          </m:r>
                        </m:sub>
                      </m:sSub>
                    </m:oMath>
                  </m:oMathPara>
                </a14:m>
                <a:endParaRPr lang="en-US" sz="1350" dirty="0"/>
              </a:p>
            </p:txBody>
          </p:sp>
        </mc:Choice>
        <mc:Fallback xmlns="">
          <p:sp>
            <p:nvSpPr>
              <p:cNvPr id="57" name="TextBox 56"/>
              <p:cNvSpPr txBox="1">
                <a:spLocks noRot="1" noChangeAspect="1" noMove="1" noResize="1" noEditPoints="1" noAdjustHandles="1" noChangeArrowheads="1" noChangeShapeType="1" noTextEdit="1"/>
              </p:cNvSpPr>
              <p:nvPr/>
            </p:nvSpPr>
            <p:spPr>
              <a:xfrm>
                <a:off x="3897437" y="3470933"/>
                <a:ext cx="380040" cy="300082"/>
              </a:xfrm>
              <a:prstGeom prst="rect">
                <a:avLst/>
              </a:prstGeom>
              <a:blipFill>
                <a:blip r:embed="rId7"/>
                <a:stretch>
                  <a:fillRect b="-2000"/>
                </a:stretch>
              </a:blipFill>
            </p:spPr>
            <p:txBody>
              <a:bodyPr/>
              <a:lstStyle/>
              <a:p>
                <a:r>
                  <a:rPr lang="en-US">
                    <a:noFill/>
                  </a:rPr>
                  <a:t> </a:t>
                </a:r>
              </a:p>
            </p:txBody>
          </p:sp>
        </mc:Fallback>
      </mc:AlternateContent>
    </p:spTree>
    <p:extLst>
      <p:ext uri="{BB962C8B-B14F-4D97-AF65-F5344CB8AC3E}">
        <p14:creationId xmlns:p14="http://schemas.microsoft.com/office/powerpoint/2010/main" val="242637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5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73</a:t>
            </a:fld>
            <a:endParaRPr lang="en-US" dirty="0"/>
          </a:p>
        </p:txBody>
      </p:sp>
      <p:sp>
        <p:nvSpPr>
          <p:cNvPr id="2" name="Title 1"/>
          <p:cNvSpPr>
            <a:spLocks noGrp="1"/>
          </p:cNvSpPr>
          <p:nvPr>
            <p:ph type="title"/>
          </p:nvPr>
        </p:nvSpPr>
        <p:spPr/>
        <p:txBody>
          <a:bodyPr/>
          <a:lstStyle/>
          <a:p>
            <a:r>
              <a:rPr lang="en-US" dirty="0"/>
              <a:t>Convolutional Nets</a:t>
            </a:r>
          </a:p>
        </p:txBody>
      </p:sp>
      <p:sp>
        <p:nvSpPr>
          <p:cNvPr id="3" name="Content Placeholder 2"/>
          <p:cNvSpPr>
            <a:spLocks noGrp="1"/>
          </p:cNvSpPr>
          <p:nvPr>
            <p:ph idx="1"/>
          </p:nvPr>
        </p:nvSpPr>
        <p:spPr/>
        <p:txBody>
          <a:bodyPr/>
          <a:lstStyle/>
          <a:p>
            <a:endParaRPr lang="en-US" dirty="0"/>
          </a:p>
          <a:p>
            <a:endParaRPr lang="en-US" dirty="0"/>
          </a:p>
        </p:txBody>
      </p:sp>
      <p:grpSp>
        <p:nvGrpSpPr>
          <p:cNvPr id="29" name="Group 28"/>
          <p:cNvGrpSpPr/>
          <p:nvPr/>
        </p:nvGrpSpPr>
        <p:grpSpPr>
          <a:xfrm>
            <a:off x="2857500" y="1135380"/>
            <a:ext cx="5802564" cy="1037151"/>
            <a:chOff x="1311460" y="3124200"/>
            <a:chExt cx="7349413" cy="1501140"/>
          </a:xfrm>
        </p:grpSpPr>
        <p:sp>
          <p:nvSpPr>
            <p:cNvPr id="18" name="Rectangle 17"/>
            <p:cNvSpPr/>
            <p:nvPr/>
          </p:nvSpPr>
          <p:spPr>
            <a:xfrm>
              <a:off x="2458720" y="3190241"/>
              <a:ext cx="851860"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latin typeface="Gill Sans"/>
                </a:rPr>
                <a:t>Stage 1</a:t>
              </a:r>
            </a:p>
          </p:txBody>
        </p:sp>
        <p:sp>
          <p:nvSpPr>
            <p:cNvPr id="20" name="Rectangle 19"/>
            <p:cNvSpPr/>
            <p:nvPr/>
          </p:nvSpPr>
          <p:spPr>
            <a:xfrm>
              <a:off x="3643941" y="320040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latin typeface="Gill Sans"/>
                </a:rPr>
                <a:t>Stage 2</a:t>
              </a:r>
            </a:p>
          </p:txBody>
        </p:sp>
        <p:sp>
          <p:nvSpPr>
            <p:cNvPr id="21" name="Rectangle 20"/>
            <p:cNvSpPr/>
            <p:nvPr/>
          </p:nvSpPr>
          <p:spPr>
            <a:xfrm>
              <a:off x="4863141" y="320040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latin typeface="Gill Sans"/>
                </a:rPr>
                <a:t>Stage 3</a:t>
              </a:r>
            </a:p>
          </p:txBody>
        </p:sp>
        <p:sp>
          <p:nvSpPr>
            <p:cNvPr id="22" name="Rectangle 21"/>
            <p:cNvSpPr/>
            <p:nvPr/>
          </p:nvSpPr>
          <p:spPr>
            <a:xfrm>
              <a:off x="6096000" y="3124200"/>
              <a:ext cx="1309059" cy="838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b="1" dirty="0"/>
                <a:t>Fully Connected Layer</a:t>
              </a:r>
            </a:p>
          </p:txBody>
        </p:sp>
        <p:sp>
          <p:nvSpPr>
            <p:cNvPr id="23" name="Right Arrow 22"/>
            <p:cNvSpPr/>
            <p:nvPr/>
          </p:nvSpPr>
          <p:spPr>
            <a:xfrm>
              <a:off x="3315659" y="343334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ight Arrow 23"/>
            <p:cNvSpPr/>
            <p:nvPr/>
          </p:nvSpPr>
          <p:spPr>
            <a:xfrm>
              <a:off x="4516120" y="3449320"/>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ight Arrow 24"/>
            <p:cNvSpPr/>
            <p:nvPr/>
          </p:nvSpPr>
          <p:spPr>
            <a:xfrm>
              <a:off x="5735320" y="344350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Arrow 26"/>
            <p:cNvSpPr/>
            <p:nvPr/>
          </p:nvSpPr>
          <p:spPr>
            <a:xfrm>
              <a:off x="7430459"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Arrow 27"/>
            <p:cNvSpPr/>
            <p:nvPr/>
          </p:nvSpPr>
          <p:spPr>
            <a:xfrm>
              <a:off x="2087880"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p:nvSpPr>
          <p:spPr>
            <a:xfrm>
              <a:off x="1311460" y="3286780"/>
              <a:ext cx="866572" cy="1336399"/>
            </a:xfrm>
            <a:prstGeom prst="rect">
              <a:avLst/>
            </a:prstGeom>
          </p:spPr>
          <p:txBody>
            <a:bodyPr wrap="square">
              <a:spAutoFit/>
            </a:bodyPr>
            <a:lstStyle/>
            <a:p>
              <a:r>
                <a:rPr lang="en-US" sz="1350" b="1" dirty="0"/>
                <a:t>Input Image</a:t>
              </a:r>
              <a:endParaRPr lang="en-US" sz="1350" dirty="0"/>
            </a:p>
          </p:txBody>
        </p:sp>
        <p:sp>
          <p:nvSpPr>
            <p:cNvPr id="30" name="Rectangle 29"/>
            <p:cNvSpPr/>
            <p:nvPr/>
          </p:nvSpPr>
          <p:spPr>
            <a:xfrm>
              <a:off x="7794301" y="3288941"/>
              <a:ext cx="866572" cy="1336399"/>
            </a:xfrm>
            <a:prstGeom prst="rect">
              <a:avLst/>
            </a:prstGeom>
          </p:spPr>
          <p:txBody>
            <a:bodyPr wrap="square">
              <a:spAutoFit/>
            </a:bodyPr>
            <a:lstStyle/>
            <a:p>
              <a:r>
                <a:rPr lang="en-US" sz="1350" b="1" dirty="0"/>
                <a:t>Class Label </a:t>
              </a:r>
              <a:endParaRPr lang="en-US" sz="1350" dirty="0"/>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772" y="2440000"/>
            <a:ext cx="4627128" cy="178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286000" y="4295001"/>
            <a:ext cx="5143500" cy="553998"/>
          </a:xfrm>
          <a:prstGeom prst="rect">
            <a:avLst/>
          </a:prstGeom>
        </p:spPr>
        <p:txBody>
          <a:bodyPr wrap="square">
            <a:spAutoFit/>
          </a:bodyPr>
          <a:lstStyle/>
          <a:p>
            <a:r>
              <a:rPr lang="en-US" sz="1500" dirty="0">
                <a:latin typeface="+mj-lt"/>
              </a:rPr>
              <a:t>Feature visualization of convolutional net trained on </a:t>
            </a:r>
            <a:r>
              <a:rPr lang="en-US" sz="1500" dirty="0" err="1">
                <a:latin typeface="+mj-lt"/>
              </a:rPr>
              <a:t>ImageNet</a:t>
            </a:r>
            <a:r>
              <a:rPr lang="en-US" sz="1500" dirty="0">
                <a:latin typeface="+mj-lt"/>
              </a:rPr>
              <a:t> from </a:t>
            </a:r>
            <a:r>
              <a:rPr lang="en-US" sz="1500" dirty="0">
                <a:solidFill>
                  <a:srgbClr val="2136FF"/>
                </a:solidFill>
                <a:latin typeface="+mj-lt"/>
              </a:rPr>
              <a:t>[</a:t>
            </a:r>
            <a:r>
              <a:rPr lang="en-US" sz="1500" dirty="0" err="1">
                <a:solidFill>
                  <a:srgbClr val="2136FF"/>
                </a:solidFill>
                <a:latin typeface="+mj-lt"/>
              </a:rPr>
              <a:t>Zeiler</a:t>
            </a:r>
            <a:r>
              <a:rPr lang="en-US" sz="1500" dirty="0">
                <a:solidFill>
                  <a:srgbClr val="2136FF"/>
                </a:solidFill>
                <a:latin typeface="+mj-lt"/>
              </a:rPr>
              <a:t> &amp; Fergus 2013]</a:t>
            </a:r>
          </a:p>
        </p:txBody>
      </p:sp>
      <p:cxnSp>
        <p:nvCxnSpPr>
          <p:cNvPr id="13" name="Straight Arrow Connector 12"/>
          <p:cNvCxnSpPr/>
          <p:nvPr/>
        </p:nvCxnSpPr>
        <p:spPr>
          <a:xfrm flipH="1">
            <a:off x="3376729" y="1771650"/>
            <a:ext cx="452321" cy="514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691173" y="1771650"/>
            <a:ext cx="109427" cy="514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528715" y="1771650"/>
            <a:ext cx="757786" cy="514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370"/>
          <a:stretch/>
        </p:blipFill>
        <p:spPr bwMode="auto">
          <a:xfrm>
            <a:off x="1657351" y="1091487"/>
            <a:ext cx="1157084" cy="70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7237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74</a:t>
            </a:fld>
            <a:endParaRPr lang="en-US" dirty="0"/>
          </a:p>
        </p:txBody>
      </p:sp>
      <p:sp>
        <p:nvSpPr>
          <p:cNvPr id="2" name="Title 1"/>
          <p:cNvSpPr>
            <a:spLocks noGrp="1"/>
          </p:cNvSpPr>
          <p:nvPr>
            <p:ph type="title"/>
          </p:nvPr>
        </p:nvSpPr>
        <p:spPr/>
        <p:txBody>
          <a:bodyPr/>
          <a:lstStyle/>
          <a:p>
            <a:r>
              <a:rPr lang="en-US" dirty="0"/>
              <a:t>Demo (Teachable Machines)</a:t>
            </a:r>
          </a:p>
        </p:txBody>
      </p:sp>
      <p:sp>
        <p:nvSpPr>
          <p:cNvPr id="3" name="Content Placeholder 2"/>
          <p:cNvSpPr>
            <a:spLocks noGrp="1"/>
          </p:cNvSpPr>
          <p:nvPr>
            <p:ph idx="1"/>
          </p:nvPr>
        </p:nvSpPr>
        <p:spPr/>
        <p:txBody>
          <a:bodyPr/>
          <a:lstStyle/>
          <a:p>
            <a:pPr marL="0" indent="0" fontAlgn="auto">
              <a:spcBef>
                <a:spcPts val="0"/>
              </a:spcBef>
              <a:spcAft>
                <a:spcPts val="0"/>
              </a:spcAft>
              <a:buSzTx/>
              <a:buNone/>
            </a:pPr>
            <a:r>
              <a:rPr lang="en-US" dirty="0">
                <a:hlinkClick r:id="rId2"/>
              </a:rPr>
              <a:t>https://teachablemachine.withgoogle.com/</a:t>
            </a:r>
            <a:r>
              <a:rPr lang="en-US" dirty="0"/>
              <a:t> </a:t>
            </a:r>
          </a:p>
        </p:txBody>
      </p:sp>
    </p:spTree>
    <p:extLst>
      <p:ext uri="{BB962C8B-B14F-4D97-AF65-F5344CB8AC3E}">
        <p14:creationId xmlns:p14="http://schemas.microsoft.com/office/powerpoint/2010/main" val="207850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75</a:t>
            </a:fld>
            <a:endParaRPr lang="en-US" dirty="0"/>
          </a:p>
        </p:txBody>
      </p:sp>
      <p:sp>
        <p:nvSpPr>
          <p:cNvPr id="2" name="Title 1"/>
          <p:cNvSpPr>
            <a:spLocks noGrp="1"/>
          </p:cNvSpPr>
          <p:nvPr>
            <p:ph type="title"/>
          </p:nvPr>
        </p:nvSpPr>
        <p:spPr/>
        <p:txBody>
          <a:bodyPr/>
          <a:lstStyle/>
          <a:p>
            <a:r>
              <a:rPr lang="en-US"/>
              <a:t>ConvNet roots </a:t>
            </a:r>
            <a:endParaRPr lang="en-US" dirty="0"/>
          </a:p>
        </p:txBody>
      </p:sp>
      <p:sp>
        <p:nvSpPr>
          <p:cNvPr id="3" name="Content Placeholder 2"/>
          <p:cNvSpPr>
            <a:spLocks noGrp="1"/>
          </p:cNvSpPr>
          <p:nvPr>
            <p:ph idx="1"/>
          </p:nvPr>
        </p:nvSpPr>
        <p:spPr>
          <a:xfrm>
            <a:off x="430464" y="902369"/>
            <a:ext cx="8229600" cy="2619764"/>
          </a:xfrm>
        </p:spPr>
        <p:txBody>
          <a:bodyPr>
            <a:normAutofit fontScale="77500" lnSpcReduction="20000"/>
          </a:bodyPr>
          <a:lstStyle/>
          <a:p>
            <a:r>
              <a:rPr lang="en-US" dirty="0"/>
              <a:t>Fukushima, 1980s designed network with same basic structure but did not train by backpropagation. </a:t>
            </a:r>
          </a:p>
          <a:p>
            <a:r>
              <a:rPr lang="en-US" dirty="0"/>
              <a:t>The first successful applications of </a:t>
            </a:r>
            <a:r>
              <a:rPr lang="en-US" dirty="0">
                <a:solidFill>
                  <a:srgbClr val="FF0000"/>
                </a:solidFill>
              </a:rPr>
              <a:t>Convolutional Networks</a:t>
            </a:r>
            <a:r>
              <a:rPr lang="en-US" dirty="0"/>
              <a:t> by Yann </a:t>
            </a:r>
            <a:r>
              <a:rPr lang="en-US" dirty="0" err="1"/>
              <a:t>LeCun</a:t>
            </a:r>
            <a:r>
              <a:rPr lang="en-US" dirty="0"/>
              <a:t> in 1990's (</a:t>
            </a:r>
            <a:r>
              <a:rPr lang="en-US" dirty="0" err="1"/>
              <a:t>LeNet</a:t>
            </a:r>
            <a:r>
              <a:rPr lang="en-US" dirty="0"/>
              <a:t>)</a:t>
            </a:r>
          </a:p>
          <a:p>
            <a:pPr lvl="1"/>
            <a:r>
              <a:rPr lang="en-US" dirty="0"/>
              <a:t>Was used to read zip codes, digits, etc.</a:t>
            </a:r>
          </a:p>
          <a:p>
            <a:r>
              <a:rPr lang="en-US" dirty="0"/>
              <a:t>Many variants nowadays, but the core idea is the same</a:t>
            </a:r>
          </a:p>
          <a:p>
            <a:pPr lvl="1"/>
            <a:r>
              <a:rPr lang="en-US" dirty="0"/>
              <a:t>Example: a system developed in Google (</a:t>
            </a:r>
            <a:r>
              <a:rPr lang="en-US" dirty="0" err="1"/>
              <a:t>GoogLeNet</a:t>
            </a:r>
            <a:r>
              <a:rPr lang="en-US" dirty="0"/>
              <a:t>) </a:t>
            </a:r>
          </a:p>
          <a:p>
            <a:pPr lvl="2"/>
            <a:r>
              <a:rPr lang="en-US" dirty="0"/>
              <a:t>Compute different filters </a:t>
            </a:r>
          </a:p>
          <a:p>
            <a:pPr lvl="2"/>
            <a:r>
              <a:rPr lang="en-US" dirty="0"/>
              <a:t>Compose one big vector from all of them</a:t>
            </a:r>
          </a:p>
          <a:p>
            <a:pPr lvl="2"/>
            <a:r>
              <a:rPr lang="en-US" dirty="0"/>
              <a:t>Layer this iteratively</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20846" y="1351305"/>
            <a:ext cx="1173846" cy="510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371850" y="4514850"/>
            <a:ext cx="3777637" cy="323165"/>
          </a:xfrm>
          <a:prstGeom prst="rect">
            <a:avLst/>
          </a:prstGeom>
        </p:spPr>
        <p:txBody>
          <a:bodyPr wrap="none">
            <a:spAutoFit/>
          </a:bodyPr>
          <a:lstStyle/>
          <a:p>
            <a:r>
              <a:rPr lang="en-US" sz="1500" dirty="0">
                <a:solidFill>
                  <a:schemeClr val="bg1">
                    <a:lumMod val="75000"/>
                  </a:schemeClr>
                </a:solidFill>
              </a:rPr>
              <a:t>See more: http://arxiv.org/pdf/1409.4842v1.pdf</a:t>
            </a:r>
          </a:p>
        </p:txBody>
      </p:sp>
    </p:spTree>
    <p:extLst>
      <p:ext uri="{BB962C8B-B14F-4D97-AF65-F5344CB8AC3E}">
        <p14:creationId xmlns:p14="http://schemas.microsoft.com/office/powerpoint/2010/main" val="7058930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76</a:t>
            </a:fld>
            <a:endParaRPr lang="en-US" dirty="0"/>
          </a:p>
        </p:txBody>
      </p:sp>
      <p:sp>
        <p:nvSpPr>
          <p:cNvPr id="2" name="Title 1"/>
          <p:cNvSpPr>
            <a:spLocks noGrp="1"/>
          </p:cNvSpPr>
          <p:nvPr>
            <p:ph type="title"/>
          </p:nvPr>
        </p:nvSpPr>
        <p:spPr/>
        <p:txBody>
          <a:bodyPr/>
          <a:lstStyle/>
          <a:p>
            <a:r>
              <a:rPr lang="en-US" dirty="0"/>
              <a:t>Depth matters</a:t>
            </a:r>
          </a:p>
        </p:txBody>
      </p:sp>
      <p:sp>
        <p:nvSpPr>
          <p:cNvPr id="7" name="Rectangle 6"/>
          <p:cNvSpPr/>
          <p:nvPr/>
        </p:nvSpPr>
        <p:spPr>
          <a:xfrm>
            <a:off x="5449419" y="4752048"/>
            <a:ext cx="2397224" cy="273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Slide from Michael Collins</a:t>
            </a:r>
          </a:p>
        </p:txBody>
      </p:sp>
      <p:pic>
        <p:nvPicPr>
          <p:cNvPr id="3" name="Picture 2">
            <a:extLst>
              <a:ext uri="{FF2B5EF4-FFF2-40B4-BE49-F238E27FC236}">
                <a16:creationId xmlns:a16="http://schemas.microsoft.com/office/drawing/2014/main" id="{58057E19-F080-3244-8A37-7106068E8476}"/>
              </a:ext>
            </a:extLst>
          </p:cNvPr>
          <p:cNvPicPr>
            <a:picLocks noChangeAspect="1"/>
          </p:cNvPicPr>
          <p:nvPr/>
        </p:nvPicPr>
        <p:blipFill>
          <a:blip r:embed="rId2"/>
          <a:stretch>
            <a:fillRect/>
          </a:stretch>
        </p:blipFill>
        <p:spPr>
          <a:xfrm>
            <a:off x="2337220" y="762139"/>
            <a:ext cx="4630079" cy="3795147"/>
          </a:xfrm>
          <a:prstGeom prst="rect">
            <a:avLst/>
          </a:prstGeom>
        </p:spPr>
      </p:pic>
    </p:spTree>
    <p:extLst>
      <p:ext uri="{BB962C8B-B14F-4D97-AF65-F5344CB8AC3E}">
        <p14:creationId xmlns:p14="http://schemas.microsoft.com/office/powerpoint/2010/main" val="9189869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77</a:t>
            </a:fld>
            <a:endParaRPr lang="en-US" dirty="0"/>
          </a:p>
        </p:txBody>
      </p:sp>
      <p:sp>
        <p:nvSpPr>
          <p:cNvPr id="2" name="Title 1"/>
          <p:cNvSpPr>
            <a:spLocks noGrp="1"/>
          </p:cNvSpPr>
          <p:nvPr>
            <p:ph type="title"/>
          </p:nvPr>
        </p:nvSpPr>
        <p:spPr/>
        <p:txBody>
          <a:bodyPr/>
          <a:lstStyle/>
          <a:p>
            <a:r>
              <a:rPr lang="en-US" dirty="0"/>
              <a:t>Natural Language Processing</a:t>
            </a:r>
          </a:p>
        </p:txBody>
      </p:sp>
      <p:sp>
        <p:nvSpPr>
          <p:cNvPr id="3" name="Content Placeholder 2"/>
          <p:cNvSpPr>
            <a:spLocks noGrp="1"/>
          </p:cNvSpPr>
          <p:nvPr>
            <p:ph idx="1"/>
          </p:nvPr>
        </p:nvSpPr>
        <p:spPr/>
        <p:txBody>
          <a:bodyPr>
            <a:normAutofit lnSpcReduction="10000"/>
          </a:bodyPr>
          <a:lstStyle/>
          <a:p>
            <a:r>
              <a:rPr lang="en-US" dirty="0"/>
              <a:t>Word-level prediction on natural language: </a:t>
            </a:r>
          </a:p>
          <a:p>
            <a:pPr lvl="1"/>
            <a:r>
              <a:rPr lang="en-US" dirty="0"/>
              <a:t>Example: Part of Speech tagging words in a sentence </a:t>
            </a:r>
          </a:p>
          <a:p>
            <a:endParaRPr lang="en-US" dirty="0"/>
          </a:p>
          <a:p>
            <a:pPr lvl="1"/>
            <a:endParaRPr lang="en-US" dirty="0"/>
          </a:p>
          <a:p>
            <a:pPr lvl="1"/>
            <a:endParaRPr lang="en-US" dirty="0"/>
          </a:p>
          <a:p>
            <a:pPr lvl="1"/>
            <a:endParaRPr lang="en-US" dirty="0"/>
          </a:p>
          <a:p>
            <a:pPr lvl="1"/>
            <a:r>
              <a:rPr lang="en-US" dirty="0"/>
              <a:t>Challenges: </a:t>
            </a:r>
          </a:p>
          <a:p>
            <a:pPr lvl="2"/>
            <a:r>
              <a:rPr lang="en-US" dirty="0"/>
              <a:t>Structure in the input: Dependence between different parts of the inputs</a:t>
            </a:r>
          </a:p>
          <a:p>
            <a:pPr lvl="2"/>
            <a:r>
              <a:rPr lang="en-US" dirty="0"/>
              <a:t>Structure in the output: Correlations between labels</a:t>
            </a:r>
          </a:p>
          <a:p>
            <a:pPr lvl="2"/>
            <a:r>
              <a:rPr lang="en-US" dirty="0"/>
              <a:t>Variable size inputs:  e.g. sentences differ in size </a:t>
            </a:r>
          </a:p>
          <a:p>
            <a:pPr lvl="2"/>
            <a:endParaRPr lang="en-US" dirty="0"/>
          </a:p>
          <a:p>
            <a:pPr lvl="2"/>
            <a:endParaRPr lang="en-US" dirty="0"/>
          </a:p>
        </p:txBody>
      </p:sp>
      <p:sp>
        <p:nvSpPr>
          <p:cNvPr id="4" name="Rectangle 3"/>
          <p:cNvSpPr/>
          <p:nvPr/>
        </p:nvSpPr>
        <p:spPr>
          <a:xfrm>
            <a:off x="2355182" y="1690839"/>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This</a:t>
            </a:r>
          </a:p>
        </p:txBody>
      </p:sp>
      <p:sp>
        <p:nvSpPr>
          <p:cNvPr id="9" name="Rectangle 8"/>
          <p:cNvSpPr/>
          <p:nvPr/>
        </p:nvSpPr>
        <p:spPr>
          <a:xfrm>
            <a:off x="3234991" y="1690839"/>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a:t>is</a:t>
            </a:r>
            <a:endParaRPr lang="en-US" sz="1125" dirty="0"/>
          </a:p>
        </p:txBody>
      </p:sp>
      <p:sp>
        <p:nvSpPr>
          <p:cNvPr id="11" name="Rectangle 10"/>
          <p:cNvSpPr/>
          <p:nvPr/>
        </p:nvSpPr>
        <p:spPr>
          <a:xfrm>
            <a:off x="4109160" y="1690839"/>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a</a:t>
            </a:r>
          </a:p>
        </p:txBody>
      </p:sp>
      <p:sp>
        <p:nvSpPr>
          <p:cNvPr id="12" name="Rectangle 11"/>
          <p:cNvSpPr/>
          <p:nvPr/>
        </p:nvSpPr>
        <p:spPr>
          <a:xfrm>
            <a:off x="4983329" y="1690840"/>
            <a:ext cx="748592" cy="2879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sample</a:t>
            </a:r>
          </a:p>
        </p:txBody>
      </p:sp>
      <p:sp>
        <p:nvSpPr>
          <p:cNvPr id="13" name="Rectangle 12"/>
          <p:cNvSpPr/>
          <p:nvPr/>
        </p:nvSpPr>
        <p:spPr>
          <a:xfrm>
            <a:off x="6094269" y="1690839"/>
            <a:ext cx="700088"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sentence</a:t>
            </a:r>
          </a:p>
        </p:txBody>
      </p:sp>
      <p:sp>
        <p:nvSpPr>
          <p:cNvPr id="14" name="Oval 13"/>
          <p:cNvSpPr/>
          <p:nvPr/>
        </p:nvSpPr>
        <p:spPr>
          <a:xfrm>
            <a:off x="3310950" y="2174333"/>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Verb</a:t>
            </a:r>
          </a:p>
        </p:txBody>
      </p:sp>
      <p:sp>
        <p:nvSpPr>
          <p:cNvPr id="19" name="Oval 18"/>
          <p:cNvSpPr/>
          <p:nvPr/>
        </p:nvSpPr>
        <p:spPr>
          <a:xfrm>
            <a:off x="4183788" y="2174333"/>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Det</a:t>
            </a:r>
          </a:p>
        </p:txBody>
      </p:sp>
      <p:sp>
        <p:nvSpPr>
          <p:cNvPr id="21" name="Oval 20"/>
          <p:cNvSpPr/>
          <p:nvPr/>
        </p:nvSpPr>
        <p:spPr>
          <a:xfrm>
            <a:off x="6222413" y="2177148"/>
            <a:ext cx="460109" cy="394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Noun</a:t>
            </a:r>
          </a:p>
        </p:txBody>
      </p:sp>
      <p:cxnSp>
        <p:nvCxnSpPr>
          <p:cNvPr id="24" name="Straight Arrow Connector 23"/>
          <p:cNvCxnSpPr>
            <a:stCxn id="4" idx="3"/>
            <a:endCxn id="9" idx="1"/>
          </p:cNvCxnSpPr>
          <p:nvPr/>
        </p:nvCxnSpPr>
        <p:spPr>
          <a:xfrm>
            <a:off x="2869532" y="1834830"/>
            <a:ext cx="3654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3"/>
            <a:endCxn id="11" idx="1"/>
          </p:cNvCxnSpPr>
          <p:nvPr/>
        </p:nvCxnSpPr>
        <p:spPr>
          <a:xfrm>
            <a:off x="3749341" y="1834830"/>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11" idx="3"/>
            <a:endCxn id="12" idx="1"/>
          </p:cNvCxnSpPr>
          <p:nvPr/>
        </p:nvCxnSpPr>
        <p:spPr>
          <a:xfrm>
            <a:off x="4623510" y="1834831"/>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734739" y="1834829"/>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9" idx="2"/>
            <a:endCxn id="14" idx="0"/>
          </p:cNvCxnSpPr>
          <p:nvPr/>
        </p:nvCxnSpPr>
        <p:spPr>
          <a:xfrm>
            <a:off x="3492166" y="1978822"/>
            <a:ext cx="4522"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1" idx="2"/>
            <a:endCxn id="19" idx="0"/>
          </p:cNvCxnSpPr>
          <p:nvPr/>
        </p:nvCxnSpPr>
        <p:spPr>
          <a:xfrm>
            <a:off x="4366335" y="1978822"/>
            <a:ext cx="3191"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5367209" y="1981637"/>
            <a:ext cx="1" cy="195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cxnSpLocks/>
            <a:stCxn id="13" idx="2"/>
          </p:cNvCxnSpPr>
          <p:nvPr/>
        </p:nvCxnSpPr>
        <p:spPr>
          <a:xfrm>
            <a:off x="6444313" y="1978822"/>
            <a:ext cx="9125" cy="198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CCC6AE5-0670-42CC-8B1E-89C64A6432C0}"/>
              </a:ext>
            </a:extLst>
          </p:cNvPr>
          <p:cNvSpPr/>
          <p:nvPr/>
        </p:nvSpPr>
        <p:spPr>
          <a:xfrm>
            <a:off x="2433591" y="2181192"/>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Det</a:t>
            </a:r>
          </a:p>
        </p:txBody>
      </p:sp>
      <p:cxnSp>
        <p:nvCxnSpPr>
          <p:cNvPr id="33" name="Straight Arrow Connector 32">
            <a:extLst>
              <a:ext uri="{FF2B5EF4-FFF2-40B4-BE49-F238E27FC236}">
                <a16:creationId xmlns:a16="http://schemas.microsoft.com/office/drawing/2014/main" id="{4BC41A6E-E9C5-422E-A0A4-67213A867FCC}"/>
              </a:ext>
            </a:extLst>
          </p:cNvPr>
          <p:cNvCxnSpPr/>
          <p:nvPr/>
        </p:nvCxnSpPr>
        <p:spPr>
          <a:xfrm>
            <a:off x="2612333" y="1992405"/>
            <a:ext cx="4522"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57D2E28-52A0-A444-8125-4F55B65B7E65}"/>
              </a:ext>
            </a:extLst>
          </p:cNvPr>
          <p:cNvSpPr/>
          <p:nvPr/>
        </p:nvSpPr>
        <p:spPr>
          <a:xfrm>
            <a:off x="5140303" y="2196567"/>
            <a:ext cx="460109" cy="394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Noun</a:t>
            </a:r>
          </a:p>
        </p:txBody>
      </p:sp>
    </p:spTree>
    <p:extLst>
      <p:ext uri="{BB962C8B-B14F-4D97-AF65-F5344CB8AC3E}">
        <p14:creationId xmlns:p14="http://schemas.microsoft.com/office/powerpoint/2010/main" val="383138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78</a:t>
            </a:fld>
            <a:endParaRPr lang="en-US" dirty="0"/>
          </a:p>
        </p:txBody>
      </p:sp>
      <p:sp>
        <p:nvSpPr>
          <p:cNvPr id="2" name="Title 1"/>
          <p:cNvSpPr>
            <a:spLocks noGrp="1"/>
          </p:cNvSpPr>
          <p:nvPr>
            <p:ph type="title"/>
          </p:nvPr>
        </p:nvSpPr>
        <p:spPr/>
        <p:txBody>
          <a:bodyPr/>
          <a:lstStyle/>
          <a:p>
            <a:r>
              <a:rPr lang="en-US" dirty="0"/>
              <a:t>Natural Language Processing</a:t>
            </a:r>
          </a:p>
        </p:txBody>
      </p:sp>
      <p:sp>
        <p:nvSpPr>
          <p:cNvPr id="4" name="Rectangle 3"/>
          <p:cNvSpPr/>
          <p:nvPr/>
        </p:nvSpPr>
        <p:spPr>
          <a:xfrm>
            <a:off x="3011279" y="1468701"/>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I</a:t>
            </a:r>
          </a:p>
        </p:txBody>
      </p:sp>
      <p:sp>
        <p:nvSpPr>
          <p:cNvPr id="9" name="Rectangle 8"/>
          <p:cNvSpPr/>
          <p:nvPr/>
        </p:nvSpPr>
        <p:spPr>
          <a:xfrm>
            <a:off x="3891088" y="1468701"/>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saw</a:t>
            </a:r>
          </a:p>
        </p:txBody>
      </p:sp>
      <p:sp>
        <p:nvSpPr>
          <p:cNvPr id="11" name="Rectangle 10"/>
          <p:cNvSpPr/>
          <p:nvPr/>
        </p:nvSpPr>
        <p:spPr>
          <a:xfrm>
            <a:off x="4765257" y="1468701"/>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him</a:t>
            </a:r>
          </a:p>
        </p:txBody>
      </p:sp>
      <p:sp>
        <p:nvSpPr>
          <p:cNvPr id="12" name="Rectangle 11"/>
          <p:cNvSpPr/>
          <p:nvPr/>
        </p:nvSpPr>
        <p:spPr>
          <a:xfrm>
            <a:off x="5639426" y="1468702"/>
            <a:ext cx="748592" cy="2879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today</a:t>
            </a:r>
          </a:p>
        </p:txBody>
      </p:sp>
      <p:sp>
        <p:nvSpPr>
          <p:cNvPr id="14" name="Oval 13"/>
          <p:cNvSpPr/>
          <p:nvPr/>
        </p:nvSpPr>
        <p:spPr>
          <a:xfrm>
            <a:off x="3967047" y="1952195"/>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Verb</a:t>
            </a:r>
          </a:p>
        </p:txBody>
      </p:sp>
      <p:sp>
        <p:nvSpPr>
          <p:cNvPr id="19" name="Oval 18"/>
          <p:cNvSpPr/>
          <p:nvPr/>
        </p:nvSpPr>
        <p:spPr>
          <a:xfrm>
            <a:off x="4839885" y="1952195"/>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err="1"/>
              <a:t>Pron</a:t>
            </a:r>
            <a:endParaRPr lang="en-US" sz="975" dirty="0"/>
          </a:p>
        </p:txBody>
      </p:sp>
      <p:cxnSp>
        <p:nvCxnSpPr>
          <p:cNvPr id="24" name="Straight Arrow Connector 23"/>
          <p:cNvCxnSpPr>
            <a:stCxn id="4" idx="3"/>
            <a:endCxn id="9" idx="1"/>
          </p:cNvCxnSpPr>
          <p:nvPr/>
        </p:nvCxnSpPr>
        <p:spPr>
          <a:xfrm>
            <a:off x="3525629" y="1612692"/>
            <a:ext cx="3654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3"/>
            <a:endCxn id="11" idx="1"/>
          </p:cNvCxnSpPr>
          <p:nvPr/>
        </p:nvCxnSpPr>
        <p:spPr>
          <a:xfrm>
            <a:off x="4405438" y="1612692"/>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11" idx="3"/>
            <a:endCxn id="12" idx="1"/>
          </p:cNvCxnSpPr>
          <p:nvPr/>
        </p:nvCxnSpPr>
        <p:spPr>
          <a:xfrm>
            <a:off x="5279607" y="1612693"/>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9" idx="2"/>
            <a:endCxn id="14" idx="0"/>
          </p:cNvCxnSpPr>
          <p:nvPr/>
        </p:nvCxnSpPr>
        <p:spPr>
          <a:xfrm>
            <a:off x="4148263" y="1756684"/>
            <a:ext cx="4522"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1" idx="2"/>
            <a:endCxn id="19" idx="0"/>
          </p:cNvCxnSpPr>
          <p:nvPr/>
        </p:nvCxnSpPr>
        <p:spPr>
          <a:xfrm>
            <a:off x="5022432" y="1756684"/>
            <a:ext cx="3191"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flipH="1">
            <a:off x="6023306" y="1759499"/>
            <a:ext cx="1" cy="195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6CCC6AE5-0670-42CC-8B1E-89C64A6432C0}"/>
              </a:ext>
            </a:extLst>
          </p:cNvPr>
          <p:cNvSpPr/>
          <p:nvPr/>
        </p:nvSpPr>
        <p:spPr>
          <a:xfrm>
            <a:off x="3066232" y="1965243"/>
            <a:ext cx="426897" cy="4099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err="1"/>
              <a:t>Pron</a:t>
            </a:r>
            <a:endParaRPr lang="en-US" sz="975" dirty="0"/>
          </a:p>
        </p:txBody>
      </p:sp>
      <p:cxnSp>
        <p:nvCxnSpPr>
          <p:cNvPr id="33" name="Straight Arrow Connector 32">
            <a:extLst>
              <a:ext uri="{FF2B5EF4-FFF2-40B4-BE49-F238E27FC236}">
                <a16:creationId xmlns:a16="http://schemas.microsoft.com/office/drawing/2014/main" id="{4BC41A6E-E9C5-422E-A0A4-67213A867FCC}"/>
              </a:ext>
            </a:extLst>
          </p:cNvPr>
          <p:cNvCxnSpPr/>
          <p:nvPr/>
        </p:nvCxnSpPr>
        <p:spPr>
          <a:xfrm>
            <a:off x="3268430" y="1770267"/>
            <a:ext cx="4522"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B57D2E28-52A0-A444-8125-4F55B65B7E65}"/>
              </a:ext>
            </a:extLst>
          </p:cNvPr>
          <p:cNvSpPr/>
          <p:nvPr/>
        </p:nvSpPr>
        <p:spPr>
          <a:xfrm>
            <a:off x="5796400" y="1974429"/>
            <a:ext cx="460109" cy="394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Noun</a:t>
            </a:r>
          </a:p>
        </p:txBody>
      </p:sp>
      <p:sp>
        <p:nvSpPr>
          <p:cNvPr id="49" name="Rectangle 48">
            <a:extLst>
              <a:ext uri="{FF2B5EF4-FFF2-40B4-BE49-F238E27FC236}">
                <a16:creationId xmlns:a16="http://schemas.microsoft.com/office/drawing/2014/main" id="{E90E4C78-2F39-B743-8BBF-7F712D1BC50E}"/>
              </a:ext>
            </a:extLst>
          </p:cNvPr>
          <p:cNvSpPr/>
          <p:nvPr/>
        </p:nvSpPr>
        <p:spPr>
          <a:xfrm>
            <a:off x="2433591" y="2935255"/>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I</a:t>
            </a:r>
          </a:p>
        </p:txBody>
      </p:sp>
      <p:sp>
        <p:nvSpPr>
          <p:cNvPr id="50" name="Rectangle 49">
            <a:extLst>
              <a:ext uri="{FF2B5EF4-FFF2-40B4-BE49-F238E27FC236}">
                <a16:creationId xmlns:a16="http://schemas.microsoft.com/office/drawing/2014/main" id="{AE2DD1D5-0887-444E-9474-ABA03C4366E8}"/>
              </a:ext>
            </a:extLst>
          </p:cNvPr>
          <p:cNvSpPr/>
          <p:nvPr/>
        </p:nvSpPr>
        <p:spPr>
          <a:xfrm>
            <a:off x="3313400" y="2935255"/>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will</a:t>
            </a:r>
          </a:p>
        </p:txBody>
      </p:sp>
      <p:sp>
        <p:nvSpPr>
          <p:cNvPr id="51" name="Rectangle 50">
            <a:extLst>
              <a:ext uri="{FF2B5EF4-FFF2-40B4-BE49-F238E27FC236}">
                <a16:creationId xmlns:a16="http://schemas.microsoft.com/office/drawing/2014/main" id="{D264C501-2EC4-6F4C-9DD3-A2ED4F501443}"/>
              </a:ext>
            </a:extLst>
          </p:cNvPr>
          <p:cNvSpPr/>
          <p:nvPr/>
        </p:nvSpPr>
        <p:spPr>
          <a:xfrm>
            <a:off x="4187569" y="2935255"/>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buy</a:t>
            </a:r>
          </a:p>
        </p:txBody>
      </p:sp>
      <p:sp>
        <p:nvSpPr>
          <p:cNvPr id="52" name="Rectangle 51">
            <a:extLst>
              <a:ext uri="{FF2B5EF4-FFF2-40B4-BE49-F238E27FC236}">
                <a16:creationId xmlns:a16="http://schemas.microsoft.com/office/drawing/2014/main" id="{AD6AC65B-A05C-BA4C-AC12-CD89D3AE59A4}"/>
              </a:ext>
            </a:extLst>
          </p:cNvPr>
          <p:cNvSpPr/>
          <p:nvPr/>
        </p:nvSpPr>
        <p:spPr>
          <a:xfrm>
            <a:off x="5061738" y="2935256"/>
            <a:ext cx="748592" cy="28798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a</a:t>
            </a:r>
          </a:p>
        </p:txBody>
      </p:sp>
      <p:sp>
        <p:nvSpPr>
          <p:cNvPr id="53" name="Rectangle 52">
            <a:extLst>
              <a:ext uri="{FF2B5EF4-FFF2-40B4-BE49-F238E27FC236}">
                <a16:creationId xmlns:a16="http://schemas.microsoft.com/office/drawing/2014/main" id="{279F2BA9-2A97-FD40-A9E1-A3E3A8FE342A}"/>
              </a:ext>
            </a:extLst>
          </p:cNvPr>
          <p:cNvSpPr/>
          <p:nvPr/>
        </p:nvSpPr>
        <p:spPr>
          <a:xfrm>
            <a:off x="6172678" y="2935255"/>
            <a:ext cx="700088"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saw</a:t>
            </a:r>
          </a:p>
        </p:txBody>
      </p:sp>
      <p:sp>
        <p:nvSpPr>
          <p:cNvPr id="54" name="Oval 53">
            <a:extLst>
              <a:ext uri="{FF2B5EF4-FFF2-40B4-BE49-F238E27FC236}">
                <a16:creationId xmlns:a16="http://schemas.microsoft.com/office/drawing/2014/main" id="{37AFD195-2557-1A4A-A724-F49DC0AE7F31}"/>
              </a:ext>
            </a:extLst>
          </p:cNvPr>
          <p:cNvSpPr/>
          <p:nvPr/>
        </p:nvSpPr>
        <p:spPr>
          <a:xfrm>
            <a:off x="3389359" y="3418749"/>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Aux</a:t>
            </a:r>
          </a:p>
        </p:txBody>
      </p:sp>
      <p:sp>
        <p:nvSpPr>
          <p:cNvPr id="55" name="Oval 54">
            <a:extLst>
              <a:ext uri="{FF2B5EF4-FFF2-40B4-BE49-F238E27FC236}">
                <a16:creationId xmlns:a16="http://schemas.microsoft.com/office/drawing/2014/main" id="{A15DE05A-B5DF-D945-A083-D044E25E7FEB}"/>
              </a:ext>
            </a:extLst>
          </p:cNvPr>
          <p:cNvSpPr/>
          <p:nvPr/>
        </p:nvSpPr>
        <p:spPr>
          <a:xfrm>
            <a:off x="4262197" y="3418749"/>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Verb</a:t>
            </a:r>
          </a:p>
        </p:txBody>
      </p:sp>
      <p:sp>
        <p:nvSpPr>
          <p:cNvPr id="56" name="Oval 55">
            <a:extLst>
              <a:ext uri="{FF2B5EF4-FFF2-40B4-BE49-F238E27FC236}">
                <a16:creationId xmlns:a16="http://schemas.microsoft.com/office/drawing/2014/main" id="{C73D6ADE-52B4-DB48-9967-429637B22C93}"/>
              </a:ext>
            </a:extLst>
          </p:cNvPr>
          <p:cNvSpPr/>
          <p:nvPr/>
        </p:nvSpPr>
        <p:spPr>
          <a:xfrm>
            <a:off x="6300822" y="3421564"/>
            <a:ext cx="460109" cy="394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Noun</a:t>
            </a:r>
          </a:p>
        </p:txBody>
      </p:sp>
      <p:cxnSp>
        <p:nvCxnSpPr>
          <p:cNvPr id="57" name="Straight Arrow Connector 56">
            <a:extLst>
              <a:ext uri="{FF2B5EF4-FFF2-40B4-BE49-F238E27FC236}">
                <a16:creationId xmlns:a16="http://schemas.microsoft.com/office/drawing/2014/main" id="{0594996D-9695-0F43-99E4-81DCB8506DFE}"/>
              </a:ext>
            </a:extLst>
          </p:cNvPr>
          <p:cNvCxnSpPr>
            <a:stCxn id="49" idx="3"/>
            <a:endCxn id="50" idx="1"/>
          </p:cNvCxnSpPr>
          <p:nvPr/>
        </p:nvCxnSpPr>
        <p:spPr>
          <a:xfrm>
            <a:off x="2947941" y="3079246"/>
            <a:ext cx="3654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9FEFF1D-F997-4E46-A116-CCF8646529BD}"/>
              </a:ext>
            </a:extLst>
          </p:cNvPr>
          <p:cNvCxnSpPr>
            <a:stCxn id="50" idx="3"/>
            <a:endCxn id="51" idx="1"/>
          </p:cNvCxnSpPr>
          <p:nvPr/>
        </p:nvCxnSpPr>
        <p:spPr>
          <a:xfrm>
            <a:off x="3827750" y="3079246"/>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9AC87B3-D026-FD46-B641-0D226E63F85A}"/>
              </a:ext>
            </a:extLst>
          </p:cNvPr>
          <p:cNvCxnSpPr>
            <a:cxnSpLocks/>
            <a:stCxn id="51" idx="3"/>
            <a:endCxn id="52" idx="1"/>
          </p:cNvCxnSpPr>
          <p:nvPr/>
        </p:nvCxnSpPr>
        <p:spPr>
          <a:xfrm>
            <a:off x="4701919" y="3079247"/>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D0DCE6B-479E-E048-8F0E-5704F72F686F}"/>
              </a:ext>
            </a:extLst>
          </p:cNvPr>
          <p:cNvCxnSpPr/>
          <p:nvPr/>
        </p:nvCxnSpPr>
        <p:spPr>
          <a:xfrm>
            <a:off x="5813148" y="3079245"/>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83C88BF-3EB9-6649-9AA6-4F0C55CC44C1}"/>
              </a:ext>
            </a:extLst>
          </p:cNvPr>
          <p:cNvCxnSpPr>
            <a:stCxn id="50" idx="2"/>
            <a:endCxn id="54" idx="0"/>
          </p:cNvCxnSpPr>
          <p:nvPr/>
        </p:nvCxnSpPr>
        <p:spPr>
          <a:xfrm>
            <a:off x="3570575" y="3223238"/>
            <a:ext cx="4522"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8E3A16DA-0E02-0F4C-B0F1-696E49D5E6F3}"/>
              </a:ext>
            </a:extLst>
          </p:cNvPr>
          <p:cNvCxnSpPr>
            <a:stCxn id="51" idx="2"/>
            <a:endCxn id="55" idx="0"/>
          </p:cNvCxnSpPr>
          <p:nvPr/>
        </p:nvCxnSpPr>
        <p:spPr>
          <a:xfrm>
            <a:off x="4444744" y="3223238"/>
            <a:ext cx="3191"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2E43BC8-8360-6D43-B67F-A65F631F9B23}"/>
              </a:ext>
            </a:extLst>
          </p:cNvPr>
          <p:cNvCxnSpPr>
            <a:cxnSpLocks/>
          </p:cNvCxnSpPr>
          <p:nvPr/>
        </p:nvCxnSpPr>
        <p:spPr>
          <a:xfrm flipH="1">
            <a:off x="5445618" y="3226053"/>
            <a:ext cx="1" cy="1955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C0FCABE-6806-2D44-A480-0399323B16CF}"/>
              </a:ext>
            </a:extLst>
          </p:cNvPr>
          <p:cNvCxnSpPr>
            <a:cxnSpLocks/>
            <a:stCxn id="53" idx="2"/>
          </p:cNvCxnSpPr>
          <p:nvPr/>
        </p:nvCxnSpPr>
        <p:spPr>
          <a:xfrm>
            <a:off x="6522722" y="3223238"/>
            <a:ext cx="9125" cy="1983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D315EA8E-6755-374A-B730-2C25FF4CF301}"/>
              </a:ext>
            </a:extLst>
          </p:cNvPr>
          <p:cNvSpPr/>
          <p:nvPr/>
        </p:nvSpPr>
        <p:spPr>
          <a:xfrm>
            <a:off x="2512000" y="3425608"/>
            <a:ext cx="371475" cy="390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err="1"/>
              <a:t>Pron</a:t>
            </a:r>
            <a:endParaRPr lang="en-US" sz="975" dirty="0"/>
          </a:p>
        </p:txBody>
      </p:sp>
      <p:cxnSp>
        <p:nvCxnSpPr>
          <p:cNvPr id="66" name="Straight Arrow Connector 65">
            <a:extLst>
              <a:ext uri="{FF2B5EF4-FFF2-40B4-BE49-F238E27FC236}">
                <a16:creationId xmlns:a16="http://schemas.microsoft.com/office/drawing/2014/main" id="{FA474022-AD25-0E4B-9425-F8DE9F49CF9D}"/>
              </a:ext>
            </a:extLst>
          </p:cNvPr>
          <p:cNvCxnSpPr/>
          <p:nvPr/>
        </p:nvCxnSpPr>
        <p:spPr>
          <a:xfrm>
            <a:off x="2690742" y="3236821"/>
            <a:ext cx="4522" cy="195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F86112E7-DA21-384D-8AF0-CF2FD1BCEC35}"/>
              </a:ext>
            </a:extLst>
          </p:cNvPr>
          <p:cNvSpPr/>
          <p:nvPr/>
        </p:nvSpPr>
        <p:spPr>
          <a:xfrm>
            <a:off x="5218712" y="3440983"/>
            <a:ext cx="460109" cy="3946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Det</a:t>
            </a:r>
          </a:p>
        </p:txBody>
      </p:sp>
      <p:sp>
        <p:nvSpPr>
          <p:cNvPr id="15" name="Rectangle 14">
            <a:extLst>
              <a:ext uri="{FF2B5EF4-FFF2-40B4-BE49-F238E27FC236}">
                <a16:creationId xmlns:a16="http://schemas.microsoft.com/office/drawing/2014/main" id="{F08DB294-F5EE-0E4F-91B0-4BD41342ADD7}"/>
              </a:ext>
            </a:extLst>
          </p:cNvPr>
          <p:cNvSpPr/>
          <p:nvPr/>
        </p:nvSpPr>
        <p:spPr>
          <a:xfrm>
            <a:off x="2013779" y="4195086"/>
            <a:ext cx="5116441" cy="400110"/>
          </a:xfrm>
          <a:prstGeom prst="rect">
            <a:avLst/>
          </a:prstGeom>
        </p:spPr>
        <p:txBody>
          <a:bodyPr wrap="square">
            <a:spAutoFit/>
          </a:bodyPr>
          <a:lstStyle/>
          <a:p>
            <a:pPr lvl="1"/>
            <a:r>
              <a:rPr lang="en-US" sz="2000" dirty="0">
                <a:solidFill>
                  <a:srgbClr val="FF0000"/>
                </a:solidFill>
              </a:rPr>
              <a:t>How would you go about solving this task? </a:t>
            </a:r>
          </a:p>
        </p:txBody>
      </p:sp>
    </p:spTree>
    <p:extLst>
      <p:ext uri="{BB962C8B-B14F-4D97-AF65-F5344CB8AC3E}">
        <p14:creationId xmlns:p14="http://schemas.microsoft.com/office/powerpoint/2010/main" val="3027591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79</a:t>
            </a:fld>
            <a:endParaRPr lang="en-US" dirty="0"/>
          </a:p>
        </p:txBody>
      </p:sp>
      <p:sp>
        <p:nvSpPr>
          <p:cNvPr id="2" name="Title 1"/>
          <p:cNvSpPr>
            <a:spLocks noGrp="1"/>
          </p:cNvSpPr>
          <p:nvPr>
            <p:ph type="title"/>
          </p:nvPr>
        </p:nvSpPr>
        <p:spPr/>
        <p:txBody>
          <a:bodyPr/>
          <a:lstStyle/>
          <a:p>
            <a:r>
              <a:rPr lang="en-US" dirty="0"/>
              <a:t>Recurrent Neural Networks </a:t>
            </a:r>
          </a:p>
        </p:txBody>
      </p:sp>
      <p:sp>
        <p:nvSpPr>
          <p:cNvPr id="3" name="Content Placeholder 2"/>
          <p:cNvSpPr>
            <a:spLocks noGrp="1"/>
          </p:cNvSpPr>
          <p:nvPr>
            <p:ph idx="1"/>
          </p:nvPr>
        </p:nvSpPr>
        <p:spPr/>
        <p:txBody>
          <a:bodyPr/>
          <a:lstStyle/>
          <a:p>
            <a:r>
              <a:rPr lang="en-US" dirty="0"/>
              <a:t>Infinite uses of finite structure </a:t>
            </a:r>
          </a:p>
        </p:txBody>
      </p:sp>
      <p:cxnSp>
        <p:nvCxnSpPr>
          <p:cNvPr id="7" name="Straight Arrow Connector 6"/>
          <p:cNvCxnSpPr>
            <a:stCxn id="7" idx="3"/>
          </p:cNvCxnSpPr>
          <p:nvPr/>
        </p:nvCxnSpPr>
        <p:spPr>
          <a:xfrm>
            <a:off x="2571751" y="2797176"/>
            <a:ext cx="3654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2937210" y="2039484"/>
            <a:ext cx="874169" cy="1680875"/>
            <a:chOff x="2438400" y="2180093"/>
            <a:chExt cx="1165559" cy="2241167"/>
          </a:xfrm>
        </p:grpSpPr>
        <p:sp>
          <p:nvSpPr>
            <p:cNvPr id="6" name="Oval 5"/>
            <p:cNvSpPr/>
            <p:nvPr/>
          </p:nvSpPr>
          <p:spPr>
            <a:xfrm>
              <a:off x="2527151" y="3900516"/>
              <a:ext cx="495300" cy="520744"/>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Y0</a:t>
              </a:r>
            </a:p>
          </p:txBody>
        </p:sp>
        <p:cxnSp>
          <p:nvCxnSpPr>
            <p:cNvPr id="8" name="Straight Arrow Connector 7"/>
            <p:cNvCxnSpPr/>
            <p:nvPr/>
          </p:nvCxnSpPr>
          <p:spPr>
            <a:xfrm>
              <a:off x="3124200" y="3182329"/>
              <a:ext cx="4797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6" idx="4"/>
            </p:cNvCxnSpPr>
            <p:nvPr/>
          </p:nvCxnSpPr>
          <p:spPr>
            <a:xfrm flipH="1">
              <a:off x="2774802" y="2700837"/>
              <a:ext cx="1" cy="29098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438400" y="2990341"/>
              <a:ext cx="685800" cy="3839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W</a:t>
              </a:r>
            </a:p>
          </p:txBody>
        </p:sp>
        <p:sp>
          <p:nvSpPr>
            <p:cNvPr id="16" name="Oval 15"/>
            <p:cNvSpPr/>
            <p:nvPr/>
          </p:nvSpPr>
          <p:spPr>
            <a:xfrm>
              <a:off x="2476513" y="2180093"/>
              <a:ext cx="596579" cy="52074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X0</a:t>
              </a:r>
            </a:p>
          </p:txBody>
        </p:sp>
        <p:cxnSp>
          <p:nvCxnSpPr>
            <p:cNvPr id="17" name="Straight Arrow Connector 16"/>
            <p:cNvCxnSpPr>
              <a:cxnSpLocks/>
              <a:stCxn id="15" idx="2"/>
              <a:endCxn id="6" idx="0"/>
            </p:cNvCxnSpPr>
            <p:nvPr/>
          </p:nvCxnSpPr>
          <p:spPr>
            <a:xfrm flipH="1">
              <a:off x="2774801" y="3374319"/>
              <a:ext cx="6499" cy="52619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542003" y="2036179"/>
            <a:ext cx="874169" cy="1479668"/>
            <a:chOff x="2438400" y="2180093"/>
            <a:chExt cx="1165559" cy="1972891"/>
          </a:xfrm>
        </p:grpSpPr>
        <p:sp>
          <p:nvSpPr>
            <p:cNvPr id="61" name="Oval 60"/>
            <p:cNvSpPr/>
            <p:nvPr/>
          </p:nvSpPr>
          <p:spPr>
            <a:xfrm>
              <a:off x="2527152" y="3632240"/>
              <a:ext cx="495300" cy="520744"/>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Y3</a:t>
              </a:r>
            </a:p>
          </p:txBody>
        </p:sp>
        <p:cxnSp>
          <p:nvCxnSpPr>
            <p:cNvPr id="62" name="Straight Arrow Connector 61"/>
            <p:cNvCxnSpPr/>
            <p:nvPr/>
          </p:nvCxnSpPr>
          <p:spPr>
            <a:xfrm>
              <a:off x="3124200" y="3182329"/>
              <a:ext cx="4797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774802" y="2700837"/>
              <a:ext cx="1" cy="29098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438400" y="2990341"/>
              <a:ext cx="685800" cy="3839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W</a:t>
              </a:r>
            </a:p>
          </p:txBody>
        </p:sp>
        <p:sp>
          <p:nvSpPr>
            <p:cNvPr id="65" name="Oval 64"/>
            <p:cNvSpPr/>
            <p:nvPr/>
          </p:nvSpPr>
          <p:spPr>
            <a:xfrm>
              <a:off x="2476513" y="2180093"/>
              <a:ext cx="596579" cy="52074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X3</a:t>
              </a:r>
            </a:p>
          </p:txBody>
        </p:sp>
        <p:cxnSp>
          <p:nvCxnSpPr>
            <p:cNvPr id="66" name="Straight Arrow Connector 65"/>
            <p:cNvCxnSpPr/>
            <p:nvPr/>
          </p:nvCxnSpPr>
          <p:spPr>
            <a:xfrm flipH="1">
              <a:off x="2774802" y="3379578"/>
              <a:ext cx="3483" cy="25266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Rectangular Callout 66"/>
          <p:cNvSpPr/>
          <p:nvPr/>
        </p:nvSpPr>
        <p:spPr>
          <a:xfrm>
            <a:off x="1911781" y="3178114"/>
            <a:ext cx="897642" cy="457200"/>
          </a:xfrm>
          <a:prstGeom prst="wedgeRectCallout">
            <a:avLst>
              <a:gd name="adj1" fmla="val 87665"/>
              <a:gd name="adj2" fmla="val -6644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Hidden state representation</a:t>
            </a:r>
          </a:p>
        </p:txBody>
      </p:sp>
      <p:sp>
        <p:nvSpPr>
          <p:cNvPr id="68" name="Rectangular Callout 67"/>
          <p:cNvSpPr/>
          <p:nvPr/>
        </p:nvSpPr>
        <p:spPr>
          <a:xfrm>
            <a:off x="3351776" y="4052025"/>
            <a:ext cx="897642" cy="457200"/>
          </a:xfrm>
          <a:prstGeom prst="wedgeRectCallout">
            <a:avLst>
              <a:gd name="adj1" fmla="val -55753"/>
              <a:gd name="adj2" fmla="val -12960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dirty="0"/>
              <a:t>Output</a:t>
            </a:r>
          </a:p>
        </p:txBody>
      </p:sp>
      <p:sp>
        <p:nvSpPr>
          <p:cNvPr id="69" name="Rectangular Callout 68"/>
          <p:cNvSpPr/>
          <p:nvPr/>
        </p:nvSpPr>
        <p:spPr>
          <a:xfrm>
            <a:off x="1856837" y="1578979"/>
            <a:ext cx="897642" cy="457200"/>
          </a:xfrm>
          <a:prstGeom prst="wedgeRectCallout">
            <a:avLst>
              <a:gd name="adj1" fmla="val 67560"/>
              <a:gd name="adj2" fmla="val 8881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900"/>
              <a:t>Input</a:t>
            </a:r>
            <a:endParaRPr lang="en-US" sz="900" dirty="0"/>
          </a:p>
        </p:txBody>
      </p:sp>
      <p:sp>
        <p:nvSpPr>
          <p:cNvPr id="11" name="TextBox 10">
            <a:extLst>
              <a:ext uri="{FF2B5EF4-FFF2-40B4-BE49-F238E27FC236}">
                <a16:creationId xmlns:a16="http://schemas.microsoft.com/office/drawing/2014/main" id="{9A52C976-7E93-A548-9E5B-D2D1A89EBCF6}"/>
              </a:ext>
            </a:extLst>
          </p:cNvPr>
          <p:cNvSpPr txBox="1"/>
          <p:nvPr/>
        </p:nvSpPr>
        <p:spPr>
          <a:xfrm>
            <a:off x="3151202" y="2967219"/>
            <a:ext cx="48472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H0</a:t>
            </a:r>
            <a:endParaRPr lang="en-US"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EAA0727B-7BFE-194D-A806-E53FC028437C}"/>
              </a:ext>
            </a:extLst>
          </p:cNvPr>
          <p:cNvSpPr txBox="1"/>
          <p:nvPr/>
        </p:nvSpPr>
        <p:spPr>
          <a:xfrm>
            <a:off x="3426756" y="2543958"/>
            <a:ext cx="48472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H0</a:t>
            </a:r>
            <a:endParaRPr lang="en-US"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64A46B0-0D29-7946-8DE5-9AAF6A8F5AA4}"/>
              </a:ext>
            </a:extLst>
          </p:cNvPr>
          <p:cNvGrpSpPr/>
          <p:nvPr/>
        </p:nvGrpSpPr>
        <p:grpSpPr>
          <a:xfrm>
            <a:off x="3811379" y="2036179"/>
            <a:ext cx="970414" cy="1479668"/>
            <a:chOff x="3811379" y="2036179"/>
            <a:chExt cx="970414" cy="1479668"/>
          </a:xfrm>
        </p:grpSpPr>
        <p:cxnSp>
          <p:nvCxnSpPr>
            <p:cNvPr id="48" name="Straight Arrow Connector 47"/>
            <p:cNvCxnSpPr/>
            <p:nvPr/>
          </p:nvCxnSpPr>
          <p:spPr>
            <a:xfrm>
              <a:off x="4325729" y="2787856"/>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479EC71-B5A0-F540-BB1E-0328BF2A67D8}"/>
                </a:ext>
              </a:extLst>
            </p:cNvPr>
            <p:cNvGrpSpPr/>
            <p:nvPr/>
          </p:nvGrpSpPr>
          <p:grpSpPr>
            <a:xfrm>
              <a:off x="3811379" y="2036179"/>
              <a:ext cx="970414" cy="1479668"/>
              <a:chOff x="3811379" y="2036179"/>
              <a:chExt cx="970414" cy="1479668"/>
            </a:xfrm>
          </p:grpSpPr>
          <p:grpSp>
            <p:nvGrpSpPr>
              <p:cNvPr id="12" name="Group 11">
                <a:extLst>
                  <a:ext uri="{FF2B5EF4-FFF2-40B4-BE49-F238E27FC236}">
                    <a16:creationId xmlns:a16="http://schemas.microsoft.com/office/drawing/2014/main" id="{D1E35363-1AA4-6A4F-BFAF-AC44E690EEBC}"/>
                  </a:ext>
                </a:extLst>
              </p:cNvPr>
              <p:cNvGrpSpPr/>
              <p:nvPr/>
            </p:nvGrpSpPr>
            <p:grpSpPr>
              <a:xfrm>
                <a:off x="3811379" y="2036179"/>
                <a:ext cx="970414" cy="1479668"/>
                <a:chOff x="3811379" y="2036179"/>
                <a:chExt cx="970414" cy="1479668"/>
              </a:xfrm>
            </p:grpSpPr>
            <p:sp>
              <p:nvSpPr>
                <p:cNvPr id="47" name="Oval 46"/>
                <p:cNvSpPr/>
                <p:nvPr/>
              </p:nvSpPr>
              <p:spPr>
                <a:xfrm>
                  <a:off x="3877943" y="3125289"/>
                  <a:ext cx="371475" cy="390558"/>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Y1</a:t>
                  </a:r>
                </a:p>
              </p:txBody>
            </p:sp>
            <p:cxnSp>
              <p:nvCxnSpPr>
                <p:cNvPr id="49" name="Straight Arrow Connector 48"/>
                <p:cNvCxnSpPr/>
                <p:nvPr/>
              </p:nvCxnSpPr>
              <p:spPr>
                <a:xfrm flipH="1">
                  <a:off x="4063680" y="2426737"/>
                  <a:ext cx="1" cy="21823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3811379" y="2643865"/>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W</a:t>
                  </a:r>
                </a:p>
              </p:txBody>
            </p:sp>
            <p:sp>
              <p:nvSpPr>
                <p:cNvPr id="51" name="Oval 50"/>
                <p:cNvSpPr/>
                <p:nvPr/>
              </p:nvSpPr>
              <p:spPr>
                <a:xfrm>
                  <a:off x="3839964" y="2036179"/>
                  <a:ext cx="447434" cy="390558"/>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X1</a:t>
                  </a:r>
                </a:p>
              </p:txBody>
            </p:sp>
            <p:cxnSp>
              <p:nvCxnSpPr>
                <p:cNvPr id="52" name="Straight Arrow Connector 51"/>
                <p:cNvCxnSpPr>
                  <a:endCxn id="50" idx="0"/>
                </p:cNvCxnSpPr>
                <p:nvPr/>
              </p:nvCxnSpPr>
              <p:spPr>
                <a:xfrm flipH="1">
                  <a:off x="4063680" y="2935793"/>
                  <a:ext cx="2612" cy="18949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3FBE79-5AE6-E749-97D0-1241D20E6A21}"/>
                    </a:ext>
                  </a:extLst>
                </p:cNvPr>
                <p:cNvSpPr txBox="1"/>
                <p:nvPr/>
              </p:nvSpPr>
              <p:spPr>
                <a:xfrm>
                  <a:off x="4297065" y="2535854"/>
                  <a:ext cx="48472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H1</a:t>
                  </a:r>
                  <a:endParaRPr lang="en-US" dirty="0">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0839C492-5B2E-BA4A-B63A-357ACB8C46BF}"/>
                  </a:ext>
                </a:extLst>
              </p:cNvPr>
              <p:cNvSpPr txBox="1"/>
              <p:nvPr/>
            </p:nvSpPr>
            <p:spPr>
              <a:xfrm>
                <a:off x="4135118" y="2897219"/>
                <a:ext cx="397234"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H1</a:t>
                </a:r>
                <a:endParaRPr lang="en-US" dirty="0">
                  <a:latin typeface="Arial" panose="020B0604020202020204" pitchFamily="34" charset="0"/>
                  <a:cs typeface="Arial" panose="020B0604020202020204" pitchFamily="34" charset="0"/>
                </a:endParaRPr>
              </a:p>
            </p:txBody>
          </p:sp>
        </p:grpSp>
      </p:grpSp>
      <p:grpSp>
        <p:nvGrpSpPr>
          <p:cNvPr id="14" name="Group 13">
            <a:extLst>
              <a:ext uri="{FF2B5EF4-FFF2-40B4-BE49-F238E27FC236}">
                <a16:creationId xmlns:a16="http://schemas.microsoft.com/office/drawing/2014/main" id="{1D53DC19-3144-6E46-8E93-151EDA5EEFB0}"/>
              </a:ext>
            </a:extLst>
          </p:cNvPr>
          <p:cNvGrpSpPr/>
          <p:nvPr/>
        </p:nvGrpSpPr>
        <p:grpSpPr>
          <a:xfrm>
            <a:off x="4683890" y="2036179"/>
            <a:ext cx="946627" cy="1479668"/>
            <a:chOff x="4683890" y="2036179"/>
            <a:chExt cx="946627" cy="1479668"/>
          </a:xfrm>
        </p:grpSpPr>
        <p:grpSp>
          <p:nvGrpSpPr>
            <p:cNvPr id="53" name="Group 52"/>
            <p:cNvGrpSpPr/>
            <p:nvPr/>
          </p:nvGrpSpPr>
          <p:grpSpPr>
            <a:xfrm>
              <a:off x="4683890" y="2036179"/>
              <a:ext cx="874169" cy="1479668"/>
              <a:chOff x="2438400" y="2180093"/>
              <a:chExt cx="1165559" cy="1972891"/>
            </a:xfrm>
          </p:grpSpPr>
          <p:sp>
            <p:nvSpPr>
              <p:cNvPr id="54" name="Oval 53"/>
              <p:cNvSpPr/>
              <p:nvPr/>
            </p:nvSpPr>
            <p:spPr>
              <a:xfrm>
                <a:off x="2527152" y="3632240"/>
                <a:ext cx="495300" cy="520744"/>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Y2</a:t>
                </a:r>
              </a:p>
            </p:txBody>
          </p:sp>
          <p:cxnSp>
            <p:nvCxnSpPr>
              <p:cNvPr id="55" name="Straight Arrow Connector 54"/>
              <p:cNvCxnSpPr/>
              <p:nvPr/>
            </p:nvCxnSpPr>
            <p:spPr>
              <a:xfrm>
                <a:off x="3124200" y="3182329"/>
                <a:ext cx="4797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2774802" y="2700837"/>
                <a:ext cx="1" cy="29098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438400" y="2990341"/>
                <a:ext cx="685800" cy="3839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25" dirty="0"/>
                  <a:t>W</a:t>
                </a:r>
              </a:p>
            </p:txBody>
          </p:sp>
          <p:sp>
            <p:nvSpPr>
              <p:cNvPr id="58" name="Oval 57"/>
              <p:cNvSpPr/>
              <p:nvPr/>
            </p:nvSpPr>
            <p:spPr>
              <a:xfrm>
                <a:off x="2476513" y="2180093"/>
                <a:ext cx="596579" cy="52074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75" dirty="0"/>
                  <a:t>X2</a:t>
                </a:r>
              </a:p>
            </p:txBody>
          </p:sp>
          <p:cxnSp>
            <p:nvCxnSpPr>
              <p:cNvPr id="59" name="Straight Arrow Connector 58"/>
              <p:cNvCxnSpPr/>
              <p:nvPr/>
            </p:nvCxnSpPr>
            <p:spPr>
              <a:xfrm flipH="1">
                <a:off x="2774802" y="3379578"/>
                <a:ext cx="3483" cy="25266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241F4677-D4A7-C74C-B496-D3B195B0DCE0}"/>
                </a:ext>
              </a:extLst>
            </p:cNvPr>
            <p:cNvSpPr txBox="1"/>
            <p:nvPr/>
          </p:nvSpPr>
          <p:spPr>
            <a:xfrm>
              <a:off x="5145789" y="2562910"/>
              <a:ext cx="48472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H2</a:t>
              </a:r>
              <a:endParaRPr lang="en-US"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A3B7072A-28CA-8145-AE24-90BAA4BA505C}"/>
                </a:ext>
              </a:extLst>
            </p:cNvPr>
            <p:cNvSpPr txBox="1"/>
            <p:nvPr/>
          </p:nvSpPr>
          <p:spPr>
            <a:xfrm>
              <a:off x="4905757" y="2887867"/>
              <a:ext cx="484728"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H2</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68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dissolv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dissolv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down)">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4078304C-5BE1-484D-994C-369CBE2AEA96}" type="slidenum">
              <a:rPr lang="en-US" smtClean="0"/>
              <a:pPr/>
              <a:t>8</a:t>
            </a:fld>
            <a:endParaRPr lang="en-US"/>
          </a:p>
        </p:txBody>
      </p:sp>
      <p:sp>
        <p:nvSpPr>
          <p:cNvPr id="808962" name="Rectangle 2"/>
          <p:cNvSpPr>
            <a:spLocks noGrp="1" noChangeArrowheads="1"/>
          </p:cNvSpPr>
          <p:nvPr>
            <p:ph type="title"/>
          </p:nvPr>
        </p:nvSpPr>
        <p:spPr/>
        <p:txBody>
          <a:bodyPr/>
          <a:lstStyle/>
          <a:p>
            <a:r>
              <a:rPr lang="en-US" dirty="0"/>
              <a:t>Neural Networks</a:t>
            </a:r>
          </a:p>
        </p:txBody>
      </p:sp>
      <p:sp>
        <p:nvSpPr>
          <p:cNvPr id="808963" name="Rectangle 3"/>
          <p:cNvSpPr>
            <a:spLocks noGrp="1" noChangeArrowheads="1"/>
          </p:cNvSpPr>
          <p:nvPr>
            <p:ph idx="1"/>
          </p:nvPr>
        </p:nvSpPr>
        <p:spPr/>
        <p:txBody>
          <a:bodyPr>
            <a:normAutofit fontScale="92500" lnSpcReduction="20000"/>
          </a:bodyPr>
          <a:lstStyle/>
          <a:p>
            <a:r>
              <a:rPr lang="en-US" dirty="0"/>
              <a:t>Multi-layer networks were designed to overcome the computational (expressivity) limitation of a single threshold element. </a:t>
            </a:r>
          </a:p>
          <a:p>
            <a:endParaRPr lang="en-US" dirty="0"/>
          </a:p>
          <a:p>
            <a:r>
              <a:rPr lang="en-US" dirty="0"/>
              <a:t>The idea is to stack several </a:t>
            </a:r>
            <a:br>
              <a:rPr lang="en-US" dirty="0"/>
            </a:br>
            <a:r>
              <a:rPr lang="en-US" dirty="0"/>
              <a:t>layers of threshold elements, </a:t>
            </a:r>
            <a:br>
              <a:rPr lang="en-US" dirty="0"/>
            </a:br>
            <a:r>
              <a:rPr lang="en-US" dirty="0"/>
              <a:t>each layer using the output of </a:t>
            </a:r>
            <a:br>
              <a:rPr lang="en-US" dirty="0"/>
            </a:br>
            <a:r>
              <a:rPr lang="en-US" dirty="0"/>
              <a:t>the previous layer as input.  </a:t>
            </a:r>
          </a:p>
          <a:p>
            <a:pPr marL="0" indent="0">
              <a:buNone/>
            </a:pPr>
            <a:endParaRPr lang="en-US" dirty="0"/>
          </a:p>
          <a:p>
            <a:r>
              <a:rPr lang="en-US" dirty="0"/>
              <a:t>Multi-layer networks can represent arbitrary functions, but  building effective learning methods for such network was [thought to be] difficult. </a:t>
            </a:r>
          </a:p>
        </p:txBody>
      </p:sp>
      <p:grpSp>
        <p:nvGrpSpPr>
          <p:cNvPr id="4" name="Group 3"/>
          <p:cNvGrpSpPr/>
          <p:nvPr/>
        </p:nvGrpSpPr>
        <p:grpSpPr>
          <a:xfrm>
            <a:off x="5490167" y="1652452"/>
            <a:ext cx="2343774" cy="1720848"/>
            <a:chOff x="6248400" y="3457932"/>
            <a:chExt cx="3125030" cy="2294462"/>
          </a:xfrm>
        </p:grpSpPr>
        <p:grpSp>
          <p:nvGrpSpPr>
            <p:cNvPr id="6" name="Group 51"/>
            <p:cNvGrpSpPr>
              <a:grpSpLocks/>
            </p:cNvGrpSpPr>
            <p:nvPr/>
          </p:nvGrpSpPr>
          <p:grpSpPr bwMode="auto">
            <a:xfrm>
              <a:off x="6248400" y="3543300"/>
              <a:ext cx="2209800" cy="2171700"/>
              <a:chOff x="1872" y="2496"/>
              <a:chExt cx="1392" cy="1368"/>
            </a:xfrm>
          </p:grpSpPr>
          <p:grpSp>
            <p:nvGrpSpPr>
              <p:cNvPr id="7" name="Group 26"/>
              <p:cNvGrpSpPr>
                <a:grpSpLocks/>
              </p:cNvGrpSpPr>
              <p:nvPr/>
            </p:nvGrpSpPr>
            <p:grpSpPr bwMode="auto">
              <a:xfrm>
                <a:off x="1872" y="3720"/>
                <a:ext cx="1392" cy="144"/>
                <a:chOff x="1872" y="3720"/>
                <a:chExt cx="1392" cy="144"/>
              </a:xfrm>
            </p:grpSpPr>
            <p:sp>
              <p:nvSpPr>
                <p:cNvPr id="38"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2"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grpSp>
            <p:nvGrpSpPr>
              <p:cNvPr id="8" name="Group 25"/>
              <p:cNvGrpSpPr>
                <a:grpSpLocks/>
              </p:cNvGrpSpPr>
              <p:nvPr/>
            </p:nvGrpSpPr>
            <p:grpSpPr bwMode="auto">
              <a:xfrm>
                <a:off x="2016" y="3108"/>
                <a:ext cx="1056" cy="144"/>
                <a:chOff x="2016" y="3168"/>
                <a:chExt cx="1056" cy="144"/>
              </a:xfrm>
            </p:grpSpPr>
            <p:sp>
              <p:nvSpPr>
                <p:cNvPr id="35"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grpSp>
          <p:sp>
            <p:nvSpPr>
              <p:cNvPr id="34" name="Oval 24"/>
              <p:cNvSpPr>
                <a:spLocks noChangeArrowheads="1"/>
              </p:cNvSpPr>
              <p:nvPr/>
            </p:nvSpPr>
            <p:spPr bwMode="auto">
              <a:xfrm>
                <a:off x="2496"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cxnSp>
            <p:nvCxnSpPr>
              <p:cNvPr id="10" name="AutoShape 28"/>
              <p:cNvCxnSpPr>
                <a:cxnSpLocks noChangeShapeType="1"/>
                <a:stCxn id="34" idx="4"/>
                <a:endCxn id="36" idx="0"/>
              </p:cNvCxnSpPr>
              <p:nvPr/>
            </p:nvCxnSpPr>
            <p:spPr bwMode="auto">
              <a:xfrm>
                <a:off x="2568" y="2640"/>
                <a:ext cx="43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29"/>
              <p:cNvCxnSpPr>
                <a:cxnSpLocks noChangeShapeType="1"/>
                <a:stCxn id="34" idx="4"/>
                <a:endCxn id="37" idx="0"/>
              </p:cNvCxnSpPr>
              <p:nvPr/>
            </p:nvCxnSpPr>
            <p:spPr bwMode="auto">
              <a:xfrm>
                <a:off x="2568" y="2640"/>
                <a:ext cx="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0"/>
              <p:cNvCxnSpPr>
                <a:cxnSpLocks noChangeShapeType="1"/>
                <a:stCxn id="34" idx="4"/>
                <a:endCxn id="35" idx="0"/>
              </p:cNvCxnSpPr>
              <p:nvPr/>
            </p:nvCxnSpPr>
            <p:spPr bwMode="auto">
              <a:xfrm flipH="1">
                <a:off x="2088" y="2640"/>
                <a:ext cx="48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AutoShape 34"/>
              <p:cNvCxnSpPr>
                <a:cxnSpLocks noChangeShapeType="1"/>
                <a:stCxn id="35" idx="4"/>
                <a:endCxn id="38"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35"/>
              <p:cNvCxnSpPr>
                <a:cxnSpLocks noChangeShapeType="1"/>
                <a:stCxn id="35" idx="4"/>
                <a:endCxn id="39"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6"/>
              <p:cNvCxnSpPr>
                <a:cxnSpLocks noChangeShapeType="1"/>
                <a:stCxn id="35" idx="4"/>
                <a:endCxn id="42"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7"/>
              <p:cNvCxnSpPr>
                <a:cxnSpLocks noChangeShapeType="1"/>
                <a:stCxn id="35" idx="4"/>
                <a:endCxn id="40"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8"/>
              <p:cNvCxnSpPr>
                <a:cxnSpLocks noChangeShapeType="1"/>
                <a:stCxn id="35" idx="4"/>
                <a:endCxn id="41"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40"/>
              <p:cNvCxnSpPr>
                <a:cxnSpLocks noChangeShapeType="1"/>
                <a:endCxn id="42"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41"/>
              <p:cNvCxnSpPr>
                <a:cxnSpLocks noChangeShapeType="1"/>
                <a:stCxn id="37" idx="4"/>
                <a:endCxn id="39"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42"/>
              <p:cNvCxnSpPr>
                <a:cxnSpLocks noChangeShapeType="1"/>
                <a:endCxn id="38"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44"/>
              <p:cNvCxnSpPr>
                <a:cxnSpLocks noChangeShapeType="1"/>
                <a:stCxn id="36" idx="4"/>
                <a:endCxn id="41"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45"/>
              <p:cNvCxnSpPr>
                <a:cxnSpLocks noChangeShapeType="1"/>
                <a:stCxn id="36" idx="4"/>
                <a:endCxn id="40"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6"/>
              <p:cNvCxnSpPr>
                <a:cxnSpLocks noChangeShapeType="1"/>
                <a:stCxn id="36" idx="4"/>
                <a:endCxn id="42"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7"/>
              <p:cNvCxnSpPr>
                <a:cxnSpLocks noChangeShapeType="1"/>
                <a:stCxn id="36" idx="4"/>
                <a:endCxn id="39"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8"/>
              <p:cNvCxnSpPr>
                <a:cxnSpLocks noChangeShapeType="1"/>
                <a:stCxn id="36" idx="4"/>
                <a:endCxn id="38"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9"/>
              <p:cNvCxnSpPr>
                <a:cxnSpLocks noChangeShapeType="1"/>
                <a:stCxn id="37" idx="4"/>
                <a:endCxn id="41"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Rectangle 42"/>
            <p:cNvSpPr/>
            <p:nvPr/>
          </p:nvSpPr>
          <p:spPr>
            <a:xfrm>
              <a:off x="8571720" y="5352285"/>
              <a:ext cx="727122" cy="400109"/>
            </a:xfrm>
            <a:prstGeom prst="rect">
              <a:avLst/>
            </a:prstGeom>
            <a:solidFill>
              <a:srgbClr val="FFFFCC"/>
            </a:solidFill>
            <a:ln w="28575">
              <a:solidFill>
                <a:schemeClr val="accent1"/>
              </a:solidFill>
            </a:ln>
          </p:spPr>
          <p:txBody>
            <a:bodyPr wrap="none">
              <a:spAutoFit/>
            </a:bodyPr>
            <a:lstStyle/>
            <a:p>
              <a:r>
                <a:rPr lang="en-US" altLang="en-US" sz="1350" dirty="0"/>
                <a:t>Input</a:t>
              </a:r>
              <a:endParaRPr lang="en-US" sz="1350" dirty="0"/>
            </a:p>
          </p:txBody>
        </p:sp>
        <p:sp>
          <p:nvSpPr>
            <p:cNvPr id="44" name="Rectangle 43"/>
            <p:cNvSpPr/>
            <p:nvPr/>
          </p:nvSpPr>
          <p:spPr>
            <a:xfrm>
              <a:off x="8447621" y="4405108"/>
              <a:ext cx="925809" cy="400109"/>
            </a:xfrm>
            <a:prstGeom prst="rect">
              <a:avLst/>
            </a:prstGeom>
            <a:solidFill>
              <a:srgbClr val="FFFFCC"/>
            </a:solidFill>
            <a:ln w="28575">
              <a:solidFill>
                <a:schemeClr val="accent1"/>
              </a:solidFill>
            </a:ln>
          </p:spPr>
          <p:txBody>
            <a:bodyPr wrap="none">
              <a:spAutoFit/>
            </a:bodyPr>
            <a:lstStyle/>
            <a:p>
              <a:r>
                <a:rPr lang="en-US" altLang="en-US" sz="1350" dirty="0"/>
                <a:t>Hidden</a:t>
              </a:r>
              <a:endParaRPr lang="en-US" sz="1350" dirty="0"/>
            </a:p>
          </p:txBody>
        </p:sp>
        <p:sp>
          <p:nvSpPr>
            <p:cNvPr id="45" name="Rectangle 44"/>
            <p:cNvSpPr/>
            <p:nvPr/>
          </p:nvSpPr>
          <p:spPr>
            <a:xfrm>
              <a:off x="8422221" y="3457932"/>
              <a:ext cx="936581" cy="400109"/>
            </a:xfrm>
            <a:prstGeom prst="rect">
              <a:avLst/>
            </a:prstGeom>
            <a:solidFill>
              <a:srgbClr val="FFFFCC"/>
            </a:solidFill>
            <a:ln w="28575">
              <a:solidFill>
                <a:schemeClr val="accent1"/>
              </a:solidFill>
            </a:ln>
          </p:spPr>
          <p:txBody>
            <a:bodyPr wrap="none">
              <a:spAutoFit/>
            </a:bodyPr>
            <a:lstStyle/>
            <a:p>
              <a:r>
                <a:rPr lang="en-US" altLang="en-US" sz="1350" dirty="0"/>
                <a:t>Output</a:t>
              </a:r>
              <a:endParaRPr lang="en-US" sz="1350" dirty="0"/>
            </a:p>
          </p:txBody>
        </p:sp>
      </p:grpSp>
    </p:spTree>
    <p:extLst>
      <p:ext uri="{BB962C8B-B14F-4D97-AF65-F5344CB8AC3E}">
        <p14:creationId xmlns:p14="http://schemas.microsoft.com/office/powerpoint/2010/main" val="36401167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80</a:t>
            </a:fld>
            <a:endParaRPr lang="en-US" dirty="0"/>
          </a:p>
        </p:txBody>
      </p:sp>
      <p:sp>
        <p:nvSpPr>
          <p:cNvPr id="2" name="Title 1"/>
          <p:cNvSpPr>
            <a:spLocks noGrp="1"/>
          </p:cNvSpPr>
          <p:nvPr>
            <p:ph type="title"/>
          </p:nvPr>
        </p:nvSpPr>
        <p:spPr/>
        <p:txBody>
          <a:bodyPr/>
          <a:lstStyle/>
          <a:p>
            <a:r>
              <a:rPr lang="en-US" dirty="0"/>
              <a:t>Recurrent Neural Networks </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52087" y="913413"/>
                <a:ext cx="8229600" cy="2159961"/>
              </a:xfrm>
            </p:spPr>
            <p:txBody>
              <a:bodyPr>
                <a:normAutofit/>
              </a:bodyPr>
              <a:lstStyle/>
              <a:p>
                <a:r>
                  <a:rPr lang="en-US" dirty="0"/>
                  <a:t>A chain RNN:</a:t>
                </a:r>
              </a:p>
              <a:p>
                <a:pPr lvl="1"/>
                <a:r>
                  <a:rPr lang="en-US" dirty="0"/>
                  <a:t>Each input is replaced with its vector representation </a:t>
                </a:r>
                <a14:m>
                  <m:oMath xmlns:m="http://schemas.openxmlformats.org/officeDocument/2006/math">
                    <m:sSub>
                      <m:sSubPr>
                        <m:ctrlPr>
                          <a:rPr lang="en-US" i="1">
                            <a:latin typeface="Cambria Math" panose="02040503050406030204" pitchFamily="18" charset="0"/>
                          </a:rPr>
                        </m:ctrlPr>
                      </m:sSubPr>
                      <m:e>
                        <m:r>
                          <a:rPr lang="en-US" b="1" i="1">
                            <a:latin typeface="Cambria Math"/>
                          </a:rPr>
                          <m:t>𝒙</m:t>
                        </m:r>
                      </m:e>
                      <m:sub>
                        <m:r>
                          <a:rPr lang="en-US" i="1">
                            <a:latin typeface="Cambria Math"/>
                          </a:rPr>
                          <m:t>𝑡</m:t>
                        </m:r>
                      </m:sub>
                    </m:sSub>
                  </m:oMath>
                </a14:m>
                <a:endParaRPr lang="en-US" dirty="0"/>
              </a:p>
              <a:p>
                <a:pPr lvl="1"/>
                <a:r>
                  <a:rPr lang="en-US" dirty="0"/>
                  <a:t>Hidden (memory) unit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h</m:t>
                        </m:r>
                      </m:e>
                      <m:sub>
                        <m:r>
                          <a:rPr lang="en-US" i="1">
                            <a:latin typeface="Cambria Math"/>
                          </a:rPr>
                          <m:t>𝑡</m:t>
                        </m:r>
                      </m:sub>
                    </m:sSub>
                  </m:oMath>
                </a14:m>
                <a:r>
                  <a:rPr lang="en-US" dirty="0"/>
                  <a:t> contain information about previous inputs and previous hidden units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b="0" i="1" smtClean="0">
                            <a:latin typeface="Cambria Math"/>
                          </a:rPr>
                          <m:t>−1</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b="0" i="1" smtClean="0">
                            <a:latin typeface="Cambria Math"/>
                          </a:rPr>
                          <m:t>−2</m:t>
                        </m:r>
                      </m:sub>
                    </m:sSub>
                    <m:r>
                      <a:rPr lang="en-US" b="0" i="1" smtClean="0">
                        <a:latin typeface="Cambria Math"/>
                      </a:rPr>
                      <m:t>,</m:t>
                    </m:r>
                  </m:oMath>
                </a14:m>
                <a:r>
                  <a:rPr lang="en-US" dirty="0"/>
                  <a:t> etc</a:t>
                </a:r>
              </a:p>
              <a:p>
                <a:pPr lvl="2"/>
                <a:r>
                  <a:rPr lang="en-US" dirty="0"/>
                  <a:t>Computed from the past memory and current word. It summarizes the sentence up to that time.</a:t>
                </a:r>
              </a:p>
              <a:p>
                <a:pPr lvl="1"/>
                <a:endParaRPr lang="en-US" dirty="0"/>
              </a:p>
              <a:p>
                <a:pPr lvl="1"/>
                <a:endParaRPr lang="en-US" dirty="0"/>
              </a:p>
              <a:p>
                <a:endParaRPr lang="en-US" dirty="0"/>
              </a:p>
              <a:p>
                <a:pPr lvl="2"/>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52087" y="913413"/>
                <a:ext cx="8229600" cy="2159961"/>
              </a:xfrm>
              <a:blipFill>
                <a:blip r:embed="rId3"/>
                <a:stretch>
                  <a:fillRect l="-924" t="-2353" b="-1176"/>
                </a:stretch>
              </a:blipFill>
            </p:spPr>
            <p:txBody>
              <a:bodyPr/>
              <a:lstStyle/>
              <a:p>
                <a:r>
                  <a:rPr lang="en-US">
                    <a:noFill/>
                  </a:rPr>
                  <a:t> </a:t>
                </a:r>
              </a:p>
            </p:txBody>
          </p:sp>
        </mc:Fallback>
      </mc:AlternateContent>
      <p:sp>
        <p:nvSpPr>
          <p:cNvPr id="8" name="Rectangle 7"/>
          <p:cNvSpPr/>
          <p:nvPr/>
        </p:nvSpPr>
        <p:spPr>
          <a:xfrm>
            <a:off x="2683404" y="3198946"/>
            <a:ext cx="1005641" cy="157162"/>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9" name="Rectangle 8"/>
          <p:cNvSpPr/>
          <p:nvPr/>
        </p:nvSpPr>
        <p:spPr>
          <a:xfrm>
            <a:off x="3767322" y="3202548"/>
            <a:ext cx="953660" cy="153559"/>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10" name="Rectangle 9"/>
          <p:cNvSpPr/>
          <p:nvPr/>
        </p:nvSpPr>
        <p:spPr>
          <a:xfrm>
            <a:off x="4823106" y="3198943"/>
            <a:ext cx="946032" cy="157163"/>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mc:AlternateContent xmlns:mc="http://schemas.openxmlformats.org/markup-compatibility/2006" xmlns:a14="http://schemas.microsoft.com/office/drawing/2010/main">
        <mc:Choice Requires="a14">
          <p:sp>
            <p:nvSpPr>
              <p:cNvPr id="6" name="TextBox 5"/>
              <p:cNvSpPr txBox="1"/>
              <p:nvPr/>
            </p:nvSpPr>
            <p:spPr>
              <a:xfrm>
                <a:off x="2658716" y="2868611"/>
                <a:ext cx="3416342" cy="323165"/>
              </a:xfrm>
              <a:prstGeom prst="rect">
                <a:avLst/>
              </a:prstGeom>
              <a:noFill/>
            </p:spPr>
            <p:txBody>
              <a:bodyPr wrap="square" rtlCol="0">
                <a:spAutoFit/>
              </a:bodyPr>
              <a:lstStyle/>
              <a:p>
                <a:pPr algn="ctr"/>
                <a14:m>
                  <m:oMath xmlns:m="http://schemas.openxmlformats.org/officeDocument/2006/math">
                    <m:sSub>
                      <m:sSubPr>
                        <m:ctrlPr>
                          <a:rPr lang="en-US" sz="1500" i="1" smtClean="0">
                            <a:latin typeface="Cambria Math" panose="02040503050406030204" pitchFamily="18" charset="0"/>
                          </a:rPr>
                        </m:ctrlPr>
                      </m:sSubPr>
                      <m:e>
                        <m:r>
                          <a:rPr lang="en-US" sz="1500" b="1" i="1">
                            <a:latin typeface="Cambria Math"/>
                          </a:rPr>
                          <m:t>𝒙</m:t>
                        </m:r>
                      </m:e>
                      <m:sub>
                        <m:r>
                          <a:rPr lang="en-US" sz="1500" i="1">
                            <a:latin typeface="Cambria Math"/>
                          </a:rPr>
                          <m:t>𝑡</m:t>
                        </m:r>
                        <m:r>
                          <a:rPr lang="en-US" sz="1500" i="1">
                            <a:latin typeface="Cambria Math"/>
                          </a:rPr>
                          <m:t>−1</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panose="02040503050406030204" pitchFamily="18" charset="0"/>
                          </a:rPr>
                          <m:t>    </m:t>
                        </m:r>
                        <m:r>
                          <a:rPr lang="en-US" sz="1500" b="1" i="1">
                            <a:latin typeface="Cambria Math"/>
                          </a:rPr>
                          <m:t>𝒙</m:t>
                        </m:r>
                      </m:e>
                      <m:sub>
                        <m:r>
                          <a:rPr lang="en-US" sz="1500" i="1">
                            <a:latin typeface="Cambria Math"/>
                          </a:rPr>
                          <m:t>𝑡</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1" i="1">
                            <a:latin typeface="Cambria Math"/>
                          </a:rPr>
                          <m:t>𝒙</m:t>
                        </m:r>
                      </m:e>
                      <m:sub>
                        <m:r>
                          <a:rPr lang="en-US" sz="1500" i="1">
                            <a:latin typeface="Cambria Math"/>
                          </a:rPr>
                          <m:t>𝑡</m:t>
                        </m:r>
                        <m:r>
                          <a:rPr lang="en-US" sz="1500" i="1">
                            <a:latin typeface="Cambria Math"/>
                          </a:rPr>
                          <m:t>+1</m:t>
                        </m:r>
                      </m:sub>
                    </m:sSub>
                  </m:oMath>
                </a14:m>
                <a:r>
                  <a:rPr lang="en-US" sz="1500" dirty="0"/>
                  <a:t> </a:t>
                </a:r>
              </a:p>
            </p:txBody>
          </p:sp>
        </mc:Choice>
        <mc:Fallback xmlns="">
          <p:sp>
            <p:nvSpPr>
              <p:cNvPr id="6" name="TextBox 5"/>
              <p:cNvSpPr txBox="1">
                <a:spLocks noRot="1" noChangeAspect="1" noMove="1" noResize="1" noEditPoints="1" noAdjustHandles="1" noChangeArrowheads="1" noChangeShapeType="1" noTextEdit="1"/>
              </p:cNvSpPr>
              <p:nvPr/>
            </p:nvSpPr>
            <p:spPr>
              <a:xfrm>
                <a:off x="2658716" y="2868611"/>
                <a:ext cx="3416342" cy="323165"/>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rot="5400000">
            <a:off x="3319632" y="3889853"/>
            <a:ext cx="924561" cy="185737"/>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14" name="Rectangle 13"/>
          <p:cNvSpPr/>
          <p:nvPr/>
        </p:nvSpPr>
        <p:spPr>
          <a:xfrm rot="5400000">
            <a:off x="4258701" y="3908047"/>
            <a:ext cx="924562" cy="1493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15" name="Rectangle 14"/>
          <p:cNvSpPr/>
          <p:nvPr/>
        </p:nvSpPr>
        <p:spPr>
          <a:xfrm rot="5400000">
            <a:off x="5191295" y="3904141"/>
            <a:ext cx="924564" cy="15716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cxnSp>
        <p:nvCxnSpPr>
          <p:cNvPr id="11" name="Elbow Connector 10"/>
          <p:cNvCxnSpPr>
            <a:cxnSpLocks/>
            <a:stCxn id="8" idx="2"/>
            <a:endCxn id="12" idx="2"/>
          </p:cNvCxnSpPr>
          <p:nvPr/>
        </p:nvCxnSpPr>
        <p:spPr>
          <a:xfrm rot="16200000" flipH="1">
            <a:off x="3124327" y="3418005"/>
            <a:ext cx="626614" cy="502819"/>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cxnSpLocks/>
            <a:stCxn id="9" idx="2"/>
            <a:endCxn id="14" idx="2"/>
          </p:cNvCxnSpPr>
          <p:nvPr/>
        </p:nvCxnSpPr>
        <p:spPr>
          <a:xfrm rot="16200000" flipH="1">
            <a:off x="4131922" y="3468336"/>
            <a:ext cx="626615" cy="40215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817508" y="4018390"/>
            <a:ext cx="87153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846208" y="4018390"/>
            <a:ext cx="8001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03471" y="4018390"/>
            <a:ext cx="775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2658716" y="4012683"/>
                <a:ext cx="3416342" cy="300082"/>
              </a:xfrm>
              <a:prstGeom prst="rect">
                <a:avLst/>
              </a:prstGeom>
              <a:noFill/>
            </p:spPr>
            <p:txBody>
              <a:bodyPr wrap="square" rtlCol="0">
                <a:spAutoFit/>
              </a:bodyPr>
              <a:lstStyle/>
              <a:p>
                <a:pPr algn="ct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a:rPr>
                          <m:t>−1</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a:rPr>
                          <m:t>+1</m:t>
                        </m:r>
                      </m:sub>
                    </m:sSub>
                  </m:oMath>
                </a14:m>
                <a:r>
                  <a:rPr lang="en-US" sz="1350" dirty="0"/>
                  <a:t> </a:t>
                </a:r>
              </a:p>
            </p:txBody>
          </p:sp>
        </mc:Choice>
        <mc:Fallback xmlns="">
          <p:sp>
            <p:nvSpPr>
              <p:cNvPr id="33" name="TextBox 32"/>
              <p:cNvSpPr txBox="1">
                <a:spLocks noRot="1" noChangeAspect="1" noMove="1" noResize="1" noEditPoints="1" noAdjustHandles="1" noChangeArrowheads="1" noChangeShapeType="1" noTextEdit="1"/>
              </p:cNvSpPr>
              <p:nvPr/>
            </p:nvSpPr>
            <p:spPr>
              <a:xfrm>
                <a:off x="2658716" y="4012683"/>
                <a:ext cx="3416342" cy="300082"/>
              </a:xfrm>
              <a:prstGeom prst="rect">
                <a:avLst/>
              </a:prstGeom>
              <a:blipFill>
                <a:blip r:embed="rId5"/>
                <a:stretch>
                  <a:fillRect/>
                </a:stretch>
              </a:blipFill>
            </p:spPr>
            <p:txBody>
              <a:bodyPr/>
              <a:lstStyle/>
              <a:p>
                <a:r>
                  <a:rPr lang="en-US">
                    <a:noFill/>
                  </a:rPr>
                  <a:t> </a:t>
                </a:r>
              </a:p>
            </p:txBody>
          </p:sp>
        </mc:Fallback>
      </mc:AlternateContent>
      <p:cxnSp>
        <p:nvCxnSpPr>
          <p:cNvPr id="39" name="Straight Arrow Connector 38"/>
          <p:cNvCxnSpPr/>
          <p:nvPr/>
        </p:nvCxnSpPr>
        <p:spPr>
          <a:xfrm>
            <a:off x="5739973" y="4018390"/>
            <a:ext cx="775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578213" y="3865822"/>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Memory layer</a:t>
            </a:r>
          </a:p>
        </p:txBody>
      </p:sp>
      <p:sp>
        <p:nvSpPr>
          <p:cNvPr id="26" name="Rectangle 25"/>
          <p:cNvSpPr/>
          <p:nvPr/>
        </p:nvSpPr>
        <p:spPr>
          <a:xfrm>
            <a:off x="6572250" y="3205987"/>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dirty="0"/>
              <a:t>Input layer</a:t>
            </a:r>
          </a:p>
        </p:txBody>
      </p:sp>
      <p:cxnSp>
        <p:nvCxnSpPr>
          <p:cNvPr id="36" name="Elbow Connector 19">
            <a:extLst>
              <a:ext uri="{FF2B5EF4-FFF2-40B4-BE49-F238E27FC236}">
                <a16:creationId xmlns:a16="http://schemas.microsoft.com/office/drawing/2014/main" id="{FEA9231D-1BC8-4AFE-965F-45BA6D96E865}"/>
              </a:ext>
            </a:extLst>
          </p:cNvPr>
          <p:cNvCxnSpPr>
            <a:cxnSpLocks/>
          </p:cNvCxnSpPr>
          <p:nvPr/>
        </p:nvCxnSpPr>
        <p:spPr>
          <a:xfrm rot="16200000" flipH="1">
            <a:off x="5078804" y="3476641"/>
            <a:ext cx="626615" cy="40215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5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81</a:t>
            </a:fld>
            <a:endParaRPr lang="en-US" dirty="0"/>
          </a:p>
        </p:txBody>
      </p:sp>
      <p:sp>
        <p:nvSpPr>
          <p:cNvPr id="2" name="Title 1"/>
          <p:cNvSpPr>
            <a:spLocks noGrp="1"/>
          </p:cNvSpPr>
          <p:nvPr>
            <p:ph type="title"/>
          </p:nvPr>
        </p:nvSpPr>
        <p:spPr/>
        <p:txBody>
          <a:bodyPr/>
          <a:lstStyle/>
          <a:p>
            <a:r>
              <a:rPr lang="en-US"/>
              <a:t>Recurrent Neural Networks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0464" y="902369"/>
                <a:ext cx="8229600" cy="1736189"/>
              </a:xfrm>
            </p:spPr>
            <p:txBody>
              <a:bodyPr>
                <a:normAutofit fontScale="92500" lnSpcReduction="10000"/>
              </a:bodyPr>
              <a:lstStyle/>
              <a:p>
                <a:r>
                  <a:rPr lang="en-US" dirty="0"/>
                  <a:t>A popular way of formalizing it: </a:t>
                </a:r>
              </a:p>
              <a:p>
                <a:pPr marL="457200"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𝑡</m:t>
                          </m:r>
                        </m:sub>
                      </m:sSub>
                      <m:r>
                        <a:rPr lang="en-US">
                          <a:latin typeface="Cambria Math" panose="02040503050406030204" pitchFamily="18" charset="0"/>
                        </a:rPr>
                        <m:t>=</m:t>
                      </m:r>
                      <m:r>
                        <a:rPr lang="en-US">
                          <a:latin typeface="Cambria Math" panose="02040503050406030204" pitchFamily="18" charset="0"/>
                        </a:rPr>
                        <m:t>𝑓</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h</m:t>
                          </m:r>
                        </m:sub>
                      </m:sSub>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𝑡</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𝑖</m:t>
                          </m:r>
                        </m:sub>
                      </m:sSub>
                      <m:sSub>
                        <m:sSubPr>
                          <m:ctrlPr>
                            <a:rPr lang="en-US" i="1">
                              <a:latin typeface="Cambria Math" panose="02040503050406030204" pitchFamily="18" charset="0"/>
                            </a:rPr>
                          </m:ctrlPr>
                        </m:sSubPr>
                        <m:e>
                          <m:r>
                            <a:rPr lang="en-US">
                              <a:latin typeface="Cambria Math" panose="02040503050406030204" pitchFamily="18" charset="0"/>
                            </a:rPr>
                            <m:t>𝑥</m:t>
                          </m:r>
                        </m:e>
                        <m:sub>
                          <m:r>
                            <a:rPr lang="en-US">
                              <a:latin typeface="Cambria Math" panose="02040503050406030204" pitchFamily="18" charset="0"/>
                            </a:rPr>
                            <m:t>𝑡</m:t>
                          </m:r>
                        </m:sub>
                      </m:sSub>
                      <m:r>
                        <a:rPr lang="en-US">
                          <a:latin typeface="Cambria Math" panose="02040503050406030204" pitchFamily="18" charset="0"/>
                        </a:rPr>
                        <m:t>)</m:t>
                      </m:r>
                    </m:oMath>
                  </m:oMathPara>
                </a14:m>
                <a:endParaRPr lang="en-US" dirty="0"/>
              </a:p>
              <a:p>
                <a:pPr lvl="1"/>
                <a:r>
                  <a:rPr lang="en-US" dirty="0"/>
                  <a:t>Where </a:t>
                </a:r>
                <a14:m>
                  <m:oMath xmlns:m="http://schemas.openxmlformats.org/officeDocument/2006/math">
                    <m:r>
                      <a:rPr lang="en-US">
                        <a:latin typeface="Cambria Math" panose="02040503050406030204" pitchFamily="18" charset="0"/>
                      </a:rPr>
                      <m:t>𝑓</m:t>
                    </m:r>
                  </m:oMath>
                </a14:m>
                <a:r>
                  <a:rPr lang="en-US" dirty="0"/>
                  <a:t> is a nonlinear, differentiable (why?) function. </a:t>
                </a:r>
              </a:p>
              <a:p>
                <a:r>
                  <a:rPr lang="en-US" dirty="0"/>
                  <a:t>Outputs?</a:t>
                </a:r>
              </a:p>
              <a:p>
                <a:pPr lvl="1"/>
                <a:r>
                  <a:rPr lang="en-US" dirty="0"/>
                  <a:t>Many options; depending on problem and computational resource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0464" y="902369"/>
                <a:ext cx="8229600" cy="1736189"/>
              </a:xfrm>
              <a:blipFill>
                <a:blip r:embed="rId2"/>
                <a:stretch>
                  <a:fillRect l="-889" t="-4561" b="-3509"/>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16465B6-99C2-474A-8CF3-A6C10CE02FC4}"/>
              </a:ext>
            </a:extLst>
          </p:cNvPr>
          <p:cNvSpPr/>
          <p:nvPr/>
        </p:nvSpPr>
        <p:spPr>
          <a:xfrm>
            <a:off x="2683404" y="3198946"/>
            <a:ext cx="1005641" cy="157162"/>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25" name="Rectangle 24">
            <a:extLst>
              <a:ext uri="{FF2B5EF4-FFF2-40B4-BE49-F238E27FC236}">
                <a16:creationId xmlns:a16="http://schemas.microsoft.com/office/drawing/2014/main" id="{70A59B67-116E-45F2-BB57-DFD89982FA90}"/>
              </a:ext>
            </a:extLst>
          </p:cNvPr>
          <p:cNvSpPr/>
          <p:nvPr/>
        </p:nvSpPr>
        <p:spPr>
          <a:xfrm>
            <a:off x="3767322" y="3202548"/>
            <a:ext cx="953660" cy="153559"/>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28" name="Rectangle 27">
            <a:extLst>
              <a:ext uri="{FF2B5EF4-FFF2-40B4-BE49-F238E27FC236}">
                <a16:creationId xmlns:a16="http://schemas.microsoft.com/office/drawing/2014/main" id="{C726B89D-7874-4C36-AB7D-E36A8494FACC}"/>
              </a:ext>
            </a:extLst>
          </p:cNvPr>
          <p:cNvSpPr/>
          <p:nvPr/>
        </p:nvSpPr>
        <p:spPr>
          <a:xfrm>
            <a:off x="4823106" y="3198943"/>
            <a:ext cx="946032" cy="157163"/>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30" name="Rectangle 29">
            <a:extLst>
              <a:ext uri="{FF2B5EF4-FFF2-40B4-BE49-F238E27FC236}">
                <a16:creationId xmlns:a16="http://schemas.microsoft.com/office/drawing/2014/main" id="{784803CE-C818-48F3-AD46-91CDAA356F94}"/>
              </a:ext>
            </a:extLst>
          </p:cNvPr>
          <p:cNvSpPr/>
          <p:nvPr/>
        </p:nvSpPr>
        <p:spPr>
          <a:xfrm rot="5400000">
            <a:off x="3319632" y="3889853"/>
            <a:ext cx="924561" cy="185737"/>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33" name="Rectangle 32">
            <a:extLst>
              <a:ext uri="{FF2B5EF4-FFF2-40B4-BE49-F238E27FC236}">
                <a16:creationId xmlns:a16="http://schemas.microsoft.com/office/drawing/2014/main" id="{1909893A-DD14-498D-A6F5-4B8AE5828CA2}"/>
              </a:ext>
            </a:extLst>
          </p:cNvPr>
          <p:cNvSpPr/>
          <p:nvPr/>
        </p:nvSpPr>
        <p:spPr>
          <a:xfrm rot="5400000">
            <a:off x="4258701" y="3908047"/>
            <a:ext cx="924562" cy="1493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39" name="Rectangle 38">
            <a:extLst>
              <a:ext uri="{FF2B5EF4-FFF2-40B4-BE49-F238E27FC236}">
                <a16:creationId xmlns:a16="http://schemas.microsoft.com/office/drawing/2014/main" id="{E24FFF8A-E552-4889-9DCD-093FD0624173}"/>
              </a:ext>
            </a:extLst>
          </p:cNvPr>
          <p:cNvSpPr/>
          <p:nvPr/>
        </p:nvSpPr>
        <p:spPr>
          <a:xfrm rot="5400000">
            <a:off x="5191295" y="3904141"/>
            <a:ext cx="924564" cy="15716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cxnSp>
        <p:nvCxnSpPr>
          <p:cNvPr id="44" name="Elbow Connector 10">
            <a:extLst>
              <a:ext uri="{FF2B5EF4-FFF2-40B4-BE49-F238E27FC236}">
                <a16:creationId xmlns:a16="http://schemas.microsoft.com/office/drawing/2014/main" id="{68F249F8-E00B-4E8C-B1A8-0F0AF9FD3A95}"/>
              </a:ext>
            </a:extLst>
          </p:cNvPr>
          <p:cNvCxnSpPr>
            <a:cxnSpLocks/>
            <a:stCxn id="23" idx="2"/>
            <a:endCxn id="30" idx="2"/>
          </p:cNvCxnSpPr>
          <p:nvPr/>
        </p:nvCxnSpPr>
        <p:spPr>
          <a:xfrm rot="16200000" flipH="1">
            <a:off x="3124327" y="3418005"/>
            <a:ext cx="626614" cy="502819"/>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19">
            <a:extLst>
              <a:ext uri="{FF2B5EF4-FFF2-40B4-BE49-F238E27FC236}">
                <a16:creationId xmlns:a16="http://schemas.microsoft.com/office/drawing/2014/main" id="{2A80A764-8620-4E61-BCAC-667F5C7D737C}"/>
              </a:ext>
            </a:extLst>
          </p:cNvPr>
          <p:cNvCxnSpPr>
            <a:cxnSpLocks/>
            <a:stCxn id="25" idx="2"/>
            <a:endCxn id="33" idx="2"/>
          </p:cNvCxnSpPr>
          <p:nvPr/>
        </p:nvCxnSpPr>
        <p:spPr>
          <a:xfrm rot="16200000" flipH="1">
            <a:off x="4131922" y="3468336"/>
            <a:ext cx="626615" cy="40215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C66313-0C44-4D2E-80A1-D8E0EA8C7808}"/>
              </a:ext>
            </a:extLst>
          </p:cNvPr>
          <p:cNvCxnSpPr/>
          <p:nvPr/>
        </p:nvCxnSpPr>
        <p:spPr>
          <a:xfrm>
            <a:off x="2817508" y="4018390"/>
            <a:ext cx="87153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4080FA0-3750-4771-B415-BDB2E5CCE60A}"/>
              </a:ext>
            </a:extLst>
          </p:cNvPr>
          <p:cNvCxnSpPr/>
          <p:nvPr/>
        </p:nvCxnSpPr>
        <p:spPr>
          <a:xfrm>
            <a:off x="3846208" y="4018390"/>
            <a:ext cx="8001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B9E5E73-8E13-4C46-B669-4B114D1D5A91}"/>
              </a:ext>
            </a:extLst>
          </p:cNvPr>
          <p:cNvCxnSpPr/>
          <p:nvPr/>
        </p:nvCxnSpPr>
        <p:spPr>
          <a:xfrm>
            <a:off x="4803471" y="4018390"/>
            <a:ext cx="775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2B4D4A1-3D2B-4EF6-80C5-BFC8AC5900EE}"/>
                  </a:ext>
                </a:extLst>
              </p:cNvPr>
              <p:cNvSpPr txBox="1"/>
              <p:nvPr/>
            </p:nvSpPr>
            <p:spPr>
              <a:xfrm>
                <a:off x="2658716" y="4012683"/>
                <a:ext cx="3416342" cy="300082"/>
              </a:xfrm>
              <a:prstGeom prst="rect">
                <a:avLst/>
              </a:prstGeom>
              <a:noFill/>
            </p:spPr>
            <p:txBody>
              <a:bodyPr wrap="square" rtlCol="0">
                <a:spAutoFit/>
              </a:bodyPr>
              <a:lstStyle/>
              <a:p>
                <a:pPr algn="ct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a:rPr>
                          <m:t>−1</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a:rPr>
                          <m:t>+1</m:t>
                        </m:r>
                      </m:sub>
                    </m:sSub>
                  </m:oMath>
                </a14:m>
                <a:r>
                  <a:rPr lang="en-US" sz="1350" dirty="0"/>
                  <a:t> </a:t>
                </a:r>
              </a:p>
            </p:txBody>
          </p:sp>
        </mc:Choice>
        <mc:Fallback xmlns="">
          <p:sp>
            <p:nvSpPr>
              <p:cNvPr id="49" name="TextBox 48">
                <a:extLst>
                  <a:ext uri="{FF2B5EF4-FFF2-40B4-BE49-F238E27FC236}">
                    <a16:creationId xmlns:a16="http://schemas.microsoft.com/office/drawing/2014/main" id="{62B4D4A1-3D2B-4EF6-80C5-BFC8AC5900EE}"/>
                  </a:ext>
                </a:extLst>
              </p:cNvPr>
              <p:cNvSpPr txBox="1">
                <a:spLocks noRot="1" noChangeAspect="1" noMove="1" noResize="1" noEditPoints="1" noAdjustHandles="1" noChangeArrowheads="1" noChangeShapeType="1" noTextEdit="1"/>
              </p:cNvSpPr>
              <p:nvPr/>
            </p:nvSpPr>
            <p:spPr>
              <a:xfrm>
                <a:off x="2658716" y="4012683"/>
                <a:ext cx="3416342" cy="300082"/>
              </a:xfrm>
              <a:prstGeom prst="rect">
                <a:avLst/>
              </a:prstGeom>
              <a:blipFill>
                <a:blip r:embed="rId3"/>
                <a:stretch>
                  <a:fillRect/>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03239D86-0828-48BA-849B-D82EB2269333}"/>
              </a:ext>
            </a:extLst>
          </p:cNvPr>
          <p:cNvCxnSpPr/>
          <p:nvPr/>
        </p:nvCxnSpPr>
        <p:spPr>
          <a:xfrm>
            <a:off x="5739973" y="4018390"/>
            <a:ext cx="775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C5DBB1C-B5DA-4BCB-ABF1-064CB4014C88}"/>
              </a:ext>
            </a:extLst>
          </p:cNvPr>
          <p:cNvSpPr/>
          <p:nvPr/>
        </p:nvSpPr>
        <p:spPr>
          <a:xfrm>
            <a:off x="6578213" y="3865822"/>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Memory layer</a:t>
            </a:r>
          </a:p>
        </p:txBody>
      </p:sp>
      <p:sp>
        <p:nvSpPr>
          <p:cNvPr id="52" name="Rectangle 51">
            <a:extLst>
              <a:ext uri="{FF2B5EF4-FFF2-40B4-BE49-F238E27FC236}">
                <a16:creationId xmlns:a16="http://schemas.microsoft.com/office/drawing/2014/main" id="{28B94A9A-055F-49BE-AB55-DBE62C2AA998}"/>
              </a:ext>
            </a:extLst>
          </p:cNvPr>
          <p:cNvSpPr/>
          <p:nvPr/>
        </p:nvSpPr>
        <p:spPr>
          <a:xfrm>
            <a:off x="6572250" y="3205987"/>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dirty="0"/>
              <a:t>Input layer</a:t>
            </a:r>
          </a:p>
        </p:txBody>
      </p:sp>
      <p:cxnSp>
        <p:nvCxnSpPr>
          <p:cNvPr id="53" name="Elbow Connector 19">
            <a:extLst>
              <a:ext uri="{FF2B5EF4-FFF2-40B4-BE49-F238E27FC236}">
                <a16:creationId xmlns:a16="http://schemas.microsoft.com/office/drawing/2014/main" id="{75165721-5BCB-4447-B63E-46E6E043ACA9}"/>
              </a:ext>
            </a:extLst>
          </p:cNvPr>
          <p:cNvCxnSpPr>
            <a:cxnSpLocks/>
          </p:cNvCxnSpPr>
          <p:nvPr/>
        </p:nvCxnSpPr>
        <p:spPr>
          <a:xfrm rot="16200000" flipH="1">
            <a:off x="5078804" y="3476641"/>
            <a:ext cx="626615" cy="40215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DAFC12F-6F2A-47B3-88C6-CE358DD63107}"/>
                  </a:ext>
                </a:extLst>
              </p:cNvPr>
              <p:cNvSpPr txBox="1"/>
              <p:nvPr/>
            </p:nvSpPr>
            <p:spPr>
              <a:xfrm>
                <a:off x="2658716" y="2868611"/>
                <a:ext cx="3416342" cy="323165"/>
              </a:xfrm>
              <a:prstGeom prst="rect">
                <a:avLst/>
              </a:prstGeom>
              <a:noFill/>
            </p:spPr>
            <p:txBody>
              <a:bodyPr wrap="square" rtlCol="0">
                <a:spAutoFit/>
              </a:bodyPr>
              <a:lstStyle/>
              <a:p>
                <a:pPr algn="ctr"/>
                <a14:m>
                  <m:oMath xmlns:m="http://schemas.openxmlformats.org/officeDocument/2006/math">
                    <m:sSub>
                      <m:sSubPr>
                        <m:ctrlPr>
                          <a:rPr lang="en-US" sz="1500" i="1" smtClean="0">
                            <a:latin typeface="Cambria Math" panose="02040503050406030204" pitchFamily="18" charset="0"/>
                          </a:rPr>
                        </m:ctrlPr>
                      </m:sSubPr>
                      <m:e>
                        <m:r>
                          <a:rPr lang="en-US" sz="1500" b="1" i="1">
                            <a:latin typeface="Cambria Math"/>
                          </a:rPr>
                          <m:t>𝒙</m:t>
                        </m:r>
                      </m:e>
                      <m:sub>
                        <m:r>
                          <a:rPr lang="en-US" sz="1500" i="1">
                            <a:latin typeface="Cambria Math"/>
                          </a:rPr>
                          <m:t>𝑡</m:t>
                        </m:r>
                        <m:r>
                          <a:rPr lang="en-US" sz="1500" i="1">
                            <a:latin typeface="Cambria Math"/>
                          </a:rPr>
                          <m:t>−1</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panose="02040503050406030204" pitchFamily="18" charset="0"/>
                          </a:rPr>
                          <m:t>    </m:t>
                        </m:r>
                        <m:r>
                          <a:rPr lang="en-US" sz="1500" b="1" i="1">
                            <a:latin typeface="Cambria Math"/>
                          </a:rPr>
                          <m:t>𝒙</m:t>
                        </m:r>
                      </m:e>
                      <m:sub>
                        <m:r>
                          <a:rPr lang="en-US" sz="1500" i="1">
                            <a:latin typeface="Cambria Math"/>
                          </a:rPr>
                          <m:t>𝑡</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1" i="1">
                            <a:latin typeface="Cambria Math"/>
                          </a:rPr>
                          <m:t>𝒙</m:t>
                        </m:r>
                      </m:e>
                      <m:sub>
                        <m:r>
                          <a:rPr lang="en-US" sz="1500" i="1">
                            <a:latin typeface="Cambria Math"/>
                          </a:rPr>
                          <m:t>𝑡</m:t>
                        </m:r>
                        <m:r>
                          <a:rPr lang="en-US" sz="1500" i="1">
                            <a:latin typeface="Cambria Math"/>
                          </a:rPr>
                          <m:t>+1</m:t>
                        </m:r>
                      </m:sub>
                    </m:sSub>
                  </m:oMath>
                </a14:m>
                <a:r>
                  <a:rPr lang="en-US" sz="1500" dirty="0"/>
                  <a:t> </a:t>
                </a:r>
              </a:p>
            </p:txBody>
          </p:sp>
        </mc:Choice>
        <mc:Fallback xmlns="">
          <p:sp>
            <p:nvSpPr>
              <p:cNvPr id="54" name="TextBox 53">
                <a:extLst>
                  <a:ext uri="{FF2B5EF4-FFF2-40B4-BE49-F238E27FC236}">
                    <a16:creationId xmlns:a16="http://schemas.microsoft.com/office/drawing/2014/main" id="{5DAFC12F-6F2A-47B3-88C6-CE358DD63107}"/>
                  </a:ext>
                </a:extLst>
              </p:cNvPr>
              <p:cNvSpPr txBox="1">
                <a:spLocks noRot="1" noChangeAspect="1" noMove="1" noResize="1" noEditPoints="1" noAdjustHandles="1" noChangeArrowheads="1" noChangeShapeType="1" noTextEdit="1"/>
              </p:cNvSpPr>
              <p:nvPr/>
            </p:nvSpPr>
            <p:spPr>
              <a:xfrm>
                <a:off x="2658716" y="2868611"/>
                <a:ext cx="3416342" cy="32316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707766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30464" y="902369"/>
                <a:ext cx="8229600" cy="3690798"/>
              </a:xfrm>
            </p:spPr>
            <p:txBody>
              <a:bodyPr>
                <a:normAutofit fontScale="77500" lnSpcReduction="20000"/>
              </a:bodyPr>
              <a:lstStyle/>
              <a:p>
                <a:r>
                  <a:rPr lang="en-US" dirty="0"/>
                  <a:t>Prediction for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𝒙</m:t>
                        </m:r>
                      </m:e>
                      <m:sub>
                        <m:r>
                          <a:rPr lang="en-US" i="1" dirty="0" err="1" smtClean="0">
                            <a:latin typeface="Cambria Math" panose="02040503050406030204" pitchFamily="18" charset="0"/>
                          </a:rPr>
                          <m:t>𝑡</m:t>
                        </m:r>
                      </m:sub>
                    </m:sSub>
                  </m:oMath>
                </a14:m>
                <a:r>
                  <a:rPr lang="en-US" dirty="0"/>
                  <a:t>, with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𝑡</m:t>
                        </m:r>
                      </m:sub>
                    </m:sSub>
                  </m:oMath>
                </a14:m>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Some inherent issues with RNNs: </a:t>
                </a:r>
              </a:p>
              <a:p>
                <a:pPr lvl="1"/>
                <a:r>
                  <a:rPr lang="en-US" dirty="0"/>
                  <a:t>Recurrent neural nets cannot capture phrases without prefix context </a:t>
                </a:r>
              </a:p>
              <a:p>
                <a:pPr lvl="1"/>
                <a:r>
                  <a:rPr lang="en-US" dirty="0"/>
                  <a:t>They focus too much on last words in final vector</a:t>
                </a:r>
              </a:p>
              <a:p>
                <a:pPr lvl="2"/>
                <a:r>
                  <a:rPr lang="en-US" dirty="0"/>
                  <a:t>A slightly more sophisticated solution: Long Short-Term Memory (LSTM) units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30464" y="902369"/>
                <a:ext cx="8229600" cy="3690798"/>
              </a:xfrm>
              <a:blipFill>
                <a:blip r:embed="rId2"/>
                <a:stretch>
                  <a:fillRect l="-462" t="-205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FA6F6034-1516-478C-9756-BC6A8296D6DE}" type="slidenum">
              <a:rPr lang="en-US" smtClean="0"/>
              <a:pPr/>
              <a:t>82</a:t>
            </a:fld>
            <a:endParaRPr lang="en-US" dirty="0"/>
          </a:p>
        </p:txBody>
      </p:sp>
      <p:sp>
        <p:nvSpPr>
          <p:cNvPr id="2" name="Title 1"/>
          <p:cNvSpPr>
            <a:spLocks noGrp="1"/>
          </p:cNvSpPr>
          <p:nvPr>
            <p:ph type="title"/>
          </p:nvPr>
        </p:nvSpPr>
        <p:spPr/>
        <p:txBody>
          <a:bodyPr/>
          <a:lstStyle/>
          <a:p>
            <a:r>
              <a:rPr lang="en-US"/>
              <a:t>Recurrent Neural Networks </a:t>
            </a:r>
            <a:endParaRPr lang="en-US" dirty="0"/>
          </a:p>
        </p:txBody>
      </p:sp>
      <mc:AlternateContent xmlns:mc="http://schemas.openxmlformats.org/markup-compatibility/2006" xmlns:a14="http://schemas.microsoft.com/office/drawing/2010/main">
        <mc:Choice Requires="a14">
          <p:sp>
            <p:nvSpPr>
              <p:cNvPr id="13" name="Rectangle 12"/>
              <p:cNvSpPr/>
              <p:nvPr/>
            </p:nvSpPr>
            <p:spPr>
              <a:xfrm>
                <a:off x="4225414" y="960162"/>
                <a:ext cx="1762983" cy="3000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𝑦</m:t>
                          </m:r>
                        </m:e>
                        <m:sub>
                          <m:r>
                            <a:rPr lang="en-US" sz="1350" i="1">
                              <a:latin typeface="Cambria Math"/>
                            </a:rPr>
                            <m:t>𝑡</m:t>
                          </m:r>
                        </m:sub>
                      </m:sSub>
                      <m:r>
                        <a:rPr lang="en-US" sz="1350" i="1">
                          <a:latin typeface="Cambria Math"/>
                        </a:rPr>
                        <m:t>=</m:t>
                      </m:r>
                      <m:r>
                        <m:rPr>
                          <m:sty m:val="p"/>
                        </m:rPr>
                        <a:rPr lang="en-US" sz="1350" i="1">
                          <a:latin typeface="Cambria Math"/>
                        </a:rPr>
                        <m:t>softmax</m:t>
                      </m:r>
                      <m:d>
                        <m:dPr>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a:rPr>
                                <m:t>𝑊</m:t>
                              </m:r>
                            </m:e>
                            <m:sub>
                              <m:r>
                                <a:rPr lang="en-US" sz="1350" i="1">
                                  <a:latin typeface="Cambria Math"/>
                                </a:rPr>
                                <m:t>𝑜</m:t>
                              </m:r>
                            </m:sub>
                          </m:sSub>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sub>
                          </m:sSub>
                          <m:r>
                            <a:rPr lang="en-US" sz="1350" i="1">
                              <a:latin typeface="Cambria Math"/>
                            </a:rPr>
                            <m:t> </m:t>
                          </m:r>
                        </m:e>
                      </m:d>
                    </m:oMath>
                  </m:oMathPara>
                </a14:m>
                <a:endParaRPr lang="en-US" sz="1350" dirty="0"/>
              </a:p>
            </p:txBody>
          </p:sp>
        </mc:Choice>
        <mc:Fallback xmlns="">
          <p:sp>
            <p:nvSpPr>
              <p:cNvPr id="13" name="Rectangle 12"/>
              <p:cNvSpPr>
                <a:spLocks noRot="1" noChangeAspect="1" noMove="1" noResize="1" noEditPoints="1" noAdjustHandles="1" noChangeArrowheads="1" noChangeShapeType="1" noTextEdit="1"/>
              </p:cNvSpPr>
              <p:nvPr/>
            </p:nvSpPr>
            <p:spPr>
              <a:xfrm>
                <a:off x="4225414" y="960162"/>
                <a:ext cx="1762983" cy="300082"/>
              </a:xfrm>
              <a:prstGeom prst="rect">
                <a:avLst/>
              </a:prstGeom>
              <a:blipFill>
                <a:blip r:embed="rId3"/>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627966" y="3028934"/>
                <a:ext cx="3416342" cy="300082"/>
              </a:xfrm>
              <a:prstGeom prst="rect">
                <a:avLst/>
              </a:prstGeom>
              <a:noFill/>
            </p:spPr>
            <p:txBody>
              <a:bodyPr wrap="square" rtlCol="0">
                <a:spAutoFit/>
              </a:bodyPr>
              <a:lstStyle/>
              <a:p>
                <a:pPr algn="ctr"/>
                <a14:m>
                  <m:oMath xmlns:m="http://schemas.openxmlformats.org/officeDocument/2006/math">
                    <m:sSub>
                      <m:sSubPr>
                        <m:ctrlPr>
                          <a:rPr lang="en-US" sz="1350" i="1" smtClean="0">
                            <a:latin typeface="Cambria Math" panose="02040503050406030204" pitchFamily="18" charset="0"/>
                          </a:rPr>
                        </m:ctrlPr>
                      </m:sSubPr>
                      <m:e>
                        <m:r>
                          <a:rPr lang="en-US" sz="1350" i="1">
                            <a:latin typeface="Cambria Math" charset="0"/>
                          </a:rPr>
                          <m:t>𝑦</m:t>
                        </m:r>
                      </m:e>
                      <m:sub>
                        <m:r>
                          <a:rPr lang="en-US" sz="1350" i="1">
                            <a:latin typeface="Cambria Math"/>
                          </a:rPr>
                          <m:t>𝑡</m:t>
                        </m:r>
                        <m:r>
                          <a:rPr lang="en-US" sz="1350" i="1">
                            <a:latin typeface="Cambria Math"/>
                          </a:rPr>
                          <m:t>−1</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b="0" i="1" smtClean="0">
                            <a:latin typeface="Cambria Math" panose="02040503050406030204" pitchFamily="18" charset="0"/>
                          </a:rPr>
                          <m:t>    </m:t>
                        </m:r>
                        <m:r>
                          <a:rPr lang="en-US" sz="1350" i="1">
                            <a:latin typeface="Cambria Math" charset="0"/>
                          </a:rPr>
                          <m:t>𝑦</m:t>
                        </m:r>
                      </m:e>
                      <m:sub>
                        <m:r>
                          <a:rPr lang="en-US" sz="1350" i="1">
                            <a:latin typeface="Cambria Math"/>
                          </a:rPr>
                          <m:t>𝑡</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charset="0"/>
                          </a:rPr>
                          <m:t>𝑦</m:t>
                        </m:r>
                      </m:e>
                      <m:sub>
                        <m:r>
                          <a:rPr lang="en-US" sz="1350" i="1">
                            <a:latin typeface="Cambria Math"/>
                          </a:rPr>
                          <m:t>𝑡</m:t>
                        </m:r>
                        <m:r>
                          <a:rPr lang="en-US" sz="1350" i="1">
                            <a:latin typeface="Cambria Math"/>
                          </a:rPr>
                          <m:t>+1</m:t>
                        </m:r>
                      </m:sub>
                    </m:sSub>
                  </m:oMath>
                </a14:m>
                <a:r>
                  <a:rPr lang="en-US" sz="1350" dirty="0"/>
                  <a:t> </a:t>
                </a:r>
              </a:p>
            </p:txBody>
          </p:sp>
        </mc:Choice>
        <mc:Fallback xmlns="">
          <p:sp>
            <p:nvSpPr>
              <p:cNvPr id="33" name="TextBox 32"/>
              <p:cNvSpPr txBox="1">
                <a:spLocks noRot="1" noChangeAspect="1" noMove="1" noResize="1" noEditPoints="1" noAdjustHandles="1" noChangeArrowheads="1" noChangeShapeType="1" noTextEdit="1"/>
              </p:cNvSpPr>
              <p:nvPr/>
            </p:nvSpPr>
            <p:spPr>
              <a:xfrm>
                <a:off x="2627966" y="3028934"/>
                <a:ext cx="3416342" cy="300082"/>
              </a:xfrm>
              <a:prstGeom prst="rect">
                <a:avLst/>
              </a:prstGeom>
              <a:blipFill>
                <a:blip r:embed="rId4"/>
                <a:stretch>
                  <a:fillRect b="-2041"/>
                </a:stretch>
              </a:blipFill>
            </p:spPr>
            <p:txBody>
              <a:bodyPr/>
              <a:lstStyle/>
              <a:p>
                <a:r>
                  <a:rPr lang="en-US">
                    <a:noFill/>
                  </a:rPr>
                  <a:t> </a:t>
                </a:r>
              </a:p>
            </p:txBody>
          </p:sp>
        </mc:Fallback>
      </mc:AlternateContent>
      <p:sp>
        <p:nvSpPr>
          <p:cNvPr id="35" name="Rectangle 34"/>
          <p:cNvSpPr/>
          <p:nvPr/>
        </p:nvSpPr>
        <p:spPr>
          <a:xfrm>
            <a:off x="5999500" y="2978563"/>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Output layer</a:t>
            </a:r>
          </a:p>
        </p:txBody>
      </p:sp>
      <p:cxnSp>
        <p:nvCxnSpPr>
          <p:cNvPr id="67" name="Elbow Connector 29">
            <a:extLst>
              <a:ext uri="{FF2B5EF4-FFF2-40B4-BE49-F238E27FC236}">
                <a16:creationId xmlns:a16="http://schemas.microsoft.com/office/drawing/2014/main" id="{186F81DB-1DCF-4837-BD09-E444B25D723A}"/>
              </a:ext>
            </a:extLst>
          </p:cNvPr>
          <p:cNvCxnSpPr/>
          <p:nvPr/>
        </p:nvCxnSpPr>
        <p:spPr>
          <a:xfrm rot="16200000" flipH="1">
            <a:off x="3146357" y="2898523"/>
            <a:ext cx="294416" cy="17002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9D18DD4-66EB-4E0A-ACDB-77217E30EDBF}"/>
              </a:ext>
            </a:extLst>
          </p:cNvPr>
          <p:cNvSpPr/>
          <p:nvPr/>
        </p:nvSpPr>
        <p:spPr>
          <a:xfrm>
            <a:off x="2083839" y="1594524"/>
            <a:ext cx="1005641" cy="157162"/>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69" name="Rectangle 68">
            <a:extLst>
              <a:ext uri="{FF2B5EF4-FFF2-40B4-BE49-F238E27FC236}">
                <a16:creationId xmlns:a16="http://schemas.microsoft.com/office/drawing/2014/main" id="{5A5F7F2E-8268-4575-9860-8E9B4CDCD552}"/>
              </a:ext>
            </a:extLst>
          </p:cNvPr>
          <p:cNvSpPr/>
          <p:nvPr/>
        </p:nvSpPr>
        <p:spPr>
          <a:xfrm>
            <a:off x="3167757" y="1598126"/>
            <a:ext cx="953660" cy="153559"/>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70" name="Rectangle 69">
            <a:extLst>
              <a:ext uri="{FF2B5EF4-FFF2-40B4-BE49-F238E27FC236}">
                <a16:creationId xmlns:a16="http://schemas.microsoft.com/office/drawing/2014/main" id="{1C774F8E-6AAE-4674-B6A5-83ED85D66B4A}"/>
              </a:ext>
            </a:extLst>
          </p:cNvPr>
          <p:cNvSpPr/>
          <p:nvPr/>
        </p:nvSpPr>
        <p:spPr>
          <a:xfrm>
            <a:off x="4223541" y="1594521"/>
            <a:ext cx="946032" cy="157163"/>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71" name="Rectangle 70">
            <a:extLst>
              <a:ext uri="{FF2B5EF4-FFF2-40B4-BE49-F238E27FC236}">
                <a16:creationId xmlns:a16="http://schemas.microsoft.com/office/drawing/2014/main" id="{1924DEC0-91C1-44AD-A04A-6EAAEF4CBA7B}"/>
              </a:ext>
            </a:extLst>
          </p:cNvPr>
          <p:cNvSpPr/>
          <p:nvPr/>
        </p:nvSpPr>
        <p:spPr>
          <a:xfrm rot="5400000">
            <a:off x="2720067" y="2285431"/>
            <a:ext cx="924561" cy="185737"/>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72" name="Rectangle 71">
            <a:extLst>
              <a:ext uri="{FF2B5EF4-FFF2-40B4-BE49-F238E27FC236}">
                <a16:creationId xmlns:a16="http://schemas.microsoft.com/office/drawing/2014/main" id="{42F61473-799F-46AD-B998-DC8D6CAD2F05}"/>
              </a:ext>
            </a:extLst>
          </p:cNvPr>
          <p:cNvSpPr/>
          <p:nvPr/>
        </p:nvSpPr>
        <p:spPr>
          <a:xfrm rot="5400000">
            <a:off x="3659136" y="2303625"/>
            <a:ext cx="924562" cy="1493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sp>
        <p:nvSpPr>
          <p:cNvPr id="73" name="Rectangle 72">
            <a:extLst>
              <a:ext uri="{FF2B5EF4-FFF2-40B4-BE49-F238E27FC236}">
                <a16:creationId xmlns:a16="http://schemas.microsoft.com/office/drawing/2014/main" id="{16A7DFB3-EBFD-40A7-8D15-28659247FF91}"/>
              </a:ext>
            </a:extLst>
          </p:cNvPr>
          <p:cNvSpPr/>
          <p:nvPr/>
        </p:nvSpPr>
        <p:spPr>
          <a:xfrm rot="5400000">
            <a:off x="4591730" y="2299719"/>
            <a:ext cx="924564" cy="15716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tx1"/>
                </a:solidFill>
              </a:rPr>
              <a:t>O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r>
              <a:rPr lang="en-US" sz="1050" b="1" dirty="0" err="1">
                <a:solidFill>
                  <a:schemeClr val="tx1"/>
                </a:solidFill>
              </a:rPr>
              <a:t>O</a:t>
            </a:r>
            <a:r>
              <a:rPr lang="en-US" sz="1050" b="1" dirty="0">
                <a:solidFill>
                  <a:schemeClr val="tx1"/>
                </a:solidFill>
              </a:rPr>
              <a:t> </a:t>
            </a:r>
          </a:p>
        </p:txBody>
      </p:sp>
      <p:cxnSp>
        <p:nvCxnSpPr>
          <p:cNvPr id="74" name="Elbow Connector 10">
            <a:extLst>
              <a:ext uri="{FF2B5EF4-FFF2-40B4-BE49-F238E27FC236}">
                <a16:creationId xmlns:a16="http://schemas.microsoft.com/office/drawing/2014/main" id="{BBC05065-6B04-4828-8702-566DEF6E8129}"/>
              </a:ext>
            </a:extLst>
          </p:cNvPr>
          <p:cNvCxnSpPr>
            <a:cxnSpLocks/>
            <a:stCxn id="68" idx="2"/>
            <a:endCxn id="71" idx="2"/>
          </p:cNvCxnSpPr>
          <p:nvPr/>
        </p:nvCxnSpPr>
        <p:spPr>
          <a:xfrm rot="16200000" flipH="1">
            <a:off x="2524762" y="1813583"/>
            <a:ext cx="626614" cy="502819"/>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19">
            <a:extLst>
              <a:ext uri="{FF2B5EF4-FFF2-40B4-BE49-F238E27FC236}">
                <a16:creationId xmlns:a16="http://schemas.microsoft.com/office/drawing/2014/main" id="{A3F8559E-2938-40F7-AD10-7934EAD36C4C}"/>
              </a:ext>
            </a:extLst>
          </p:cNvPr>
          <p:cNvCxnSpPr>
            <a:cxnSpLocks/>
            <a:stCxn id="69" idx="2"/>
            <a:endCxn id="72" idx="2"/>
          </p:cNvCxnSpPr>
          <p:nvPr/>
        </p:nvCxnSpPr>
        <p:spPr>
          <a:xfrm rot="16200000" flipH="1">
            <a:off x="3532357" y="1863914"/>
            <a:ext cx="626615" cy="40215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A8D3329-1992-430B-8D18-7A248E3E7A9F}"/>
              </a:ext>
            </a:extLst>
          </p:cNvPr>
          <p:cNvCxnSpPr/>
          <p:nvPr/>
        </p:nvCxnSpPr>
        <p:spPr>
          <a:xfrm>
            <a:off x="2217943" y="2413968"/>
            <a:ext cx="87153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7CD8E81-4523-472C-A163-F96E9E72D7ED}"/>
              </a:ext>
            </a:extLst>
          </p:cNvPr>
          <p:cNvCxnSpPr/>
          <p:nvPr/>
        </p:nvCxnSpPr>
        <p:spPr>
          <a:xfrm>
            <a:off x="3246643" y="2413968"/>
            <a:ext cx="8001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D110A5A-5F17-44A8-98D7-027DEB151336}"/>
              </a:ext>
            </a:extLst>
          </p:cNvPr>
          <p:cNvCxnSpPr/>
          <p:nvPr/>
        </p:nvCxnSpPr>
        <p:spPr>
          <a:xfrm>
            <a:off x="4203906" y="2413968"/>
            <a:ext cx="775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F7606D51-2440-484E-8D06-D136930E02F1}"/>
                  </a:ext>
                </a:extLst>
              </p:cNvPr>
              <p:cNvSpPr txBox="1"/>
              <p:nvPr/>
            </p:nvSpPr>
            <p:spPr>
              <a:xfrm>
                <a:off x="2059151" y="2408261"/>
                <a:ext cx="3416342" cy="300082"/>
              </a:xfrm>
              <a:prstGeom prst="rect">
                <a:avLst/>
              </a:prstGeom>
              <a:noFill/>
            </p:spPr>
            <p:txBody>
              <a:bodyPr wrap="square" rtlCol="0">
                <a:spAutoFit/>
              </a:bodyPr>
              <a:lstStyle/>
              <a:p>
                <a:pPr algn="ct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a:rPr>
                          <m:t>−1</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sub>
                    </m:sSub>
                  </m:oMath>
                </a14:m>
                <a:r>
                  <a:rPr lang="en-US" sz="1350" dirty="0"/>
                  <a:t>	               </a:t>
                </a:r>
                <a14:m>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a:rPr>
                          <m:t>+1</m:t>
                        </m:r>
                      </m:sub>
                    </m:sSub>
                  </m:oMath>
                </a14:m>
                <a:r>
                  <a:rPr lang="en-US" sz="1350" dirty="0"/>
                  <a:t> </a:t>
                </a:r>
              </a:p>
            </p:txBody>
          </p:sp>
        </mc:Choice>
        <mc:Fallback xmlns="">
          <p:sp>
            <p:nvSpPr>
              <p:cNvPr id="79" name="TextBox 78">
                <a:extLst>
                  <a:ext uri="{FF2B5EF4-FFF2-40B4-BE49-F238E27FC236}">
                    <a16:creationId xmlns:a16="http://schemas.microsoft.com/office/drawing/2014/main" id="{F7606D51-2440-484E-8D06-D136930E02F1}"/>
                  </a:ext>
                </a:extLst>
              </p:cNvPr>
              <p:cNvSpPr txBox="1">
                <a:spLocks noRot="1" noChangeAspect="1" noMove="1" noResize="1" noEditPoints="1" noAdjustHandles="1" noChangeArrowheads="1" noChangeShapeType="1" noTextEdit="1"/>
              </p:cNvSpPr>
              <p:nvPr/>
            </p:nvSpPr>
            <p:spPr>
              <a:xfrm>
                <a:off x="2059151" y="2408261"/>
                <a:ext cx="3416342" cy="300082"/>
              </a:xfrm>
              <a:prstGeom prst="rect">
                <a:avLst/>
              </a:prstGeom>
              <a:blipFill>
                <a:blip r:embed="rId5"/>
                <a:stretch>
                  <a:fillRect/>
                </a:stretch>
              </a:blipFill>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11EAE670-3B13-48B3-A874-75E887BED1CE}"/>
              </a:ext>
            </a:extLst>
          </p:cNvPr>
          <p:cNvCxnSpPr/>
          <p:nvPr/>
        </p:nvCxnSpPr>
        <p:spPr>
          <a:xfrm>
            <a:off x="5140408" y="2413968"/>
            <a:ext cx="775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43116F5-53A4-4C71-931B-0F1800B34C00}"/>
              </a:ext>
            </a:extLst>
          </p:cNvPr>
          <p:cNvSpPr/>
          <p:nvPr/>
        </p:nvSpPr>
        <p:spPr>
          <a:xfrm>
            <a:off x="5978648" y="2261400"/>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Memory layer</a:t>
            </a:r>
          </a:p>
        </p:txBody>
      </p:sp>
      <p:sp>
        <p:nvSpPr>
          <p:cNvPr id="82" name="Rectangle 81">
            <a:extLst>
              <a:ext uri="{FF2B5EF4-FFF2-40B4-BE49-F238E27FC236}">
                <a16:creationId xmlns:a16="http://schemas.microsoft.com/office/drawing/2014/main" id="{6BF2BFD0-9FAB-4B14-AD87-B6070C6A8CBF}"/>
              </a:ext>
            </a:extLst>
          </p:cNvPr>
          <p:cNvSpPr/>
          <p:nvPr/>
        </p:nvSpPr>
        <p:spPr>
          <a:xfrm>
            <a:off x="5972685" y="1601565"/>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dirty="0"/>
              <a:t>Input layer</a:t>
            </a:r>
          </a:p>
        </p:txBody>
      </p:sp>
      <p:cxnSp>
        <p:nvCxnSpPr>
          <p:cNvPr id="83" name="Elbow Connector 19">
            <a:extLst>
              <a:ext uri="{FF2B5EF4-FFF2-40B4-BE49-F238E27FC236}">
                <a16:creationId xmlns:a16="http://schemas.microsoft.com/office/drawing/2014/main" id="{CBBDB5B1-0721-43A0-8BB5-74E45A83D50E}"/>
              </a:ext>
            </a:extLst>
          </p:cNvPr>
          <p:cNvCxnSpPr>
            <a:cxnSpLocks/>
          </p:cNvCxnSpPr>
          <p:nvPr/>
        </p:nvCxnSpPr>
        <p:spPr>
          <a:xfrm rot="16200000" flipH="1">
            <a:off x="4479239" y="1872219"/>
            <a:ext cx="626615" cy="40215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9CD1A49-E1BF-4598-9C89-45CE7126507C}"/>
                  </a:ext>
                </a:extLst>
              </p:cNvPr>
              <p:cNvSpPr txBox="1"/>
              <p:nvPr/>
            </p:nvSpPr>
            <p:spPr>
              <a:xfrm>
                <a:off x="2059151" y="1264189"/>
                <a:ext cx="3416342" cy="323165"/>
              </a:xfrm>
              <a:prstGeom prst="rect">
                <a:avLst/>
              </a:prstGeom>
              <a:noFill/>
            </p:spPr>
            <p:txBody>
              <a:bodyPr wrap="square" rtlCol="0">
                <a:spAutoFit/>
              </a:bodyPr>
              <a:lstStyle/>
              <a:p>
                <a:pPr algn="ctr"/>
                <a14:m>
                  <m:oMath xmlns:m="http://schemas.openxmlformats.org/officeDocument/2006/math">
                    <m:sSub>
                      <m:sSubPr>
                        <m:ctrlPr>
                          <a:rPr lang="en-US" sz="1500" i="1" smtClean="0">
                            <a:latin typeface="Cambria Math" panose="02040503050406030204" pitchFamily="18" charset="0"/>
                          </a:rPr>
                        </m:ctrlPr>
                      </m:sSubPr>
                      <m:e>
                        <m:r>
                          <a:rPr lang="en-US" sz="1500" b="1" i="1">
                            <a:latin typeface="Cambria Math"/>
                          </a:rPr>
                          <m:t>𝒙</m:t>
                        </m:r>
                      </m:e>
                      <m:sub>
                        <m:r>
                          <a:rPr lang="en-US" sz="1500" i="1">
                            <a:latin typeface="Cambria Math"/>
                          </a:rPr>
                          <m:t>𝑡</m:t>
                        </m:r>
                        <m:r>
                          <a:rPr lang="en-US" sz="1500" i="1">
                            <a:latin typeface="Cambria Math"/>
                          </a:rPr>
                          <m:t>−1</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panose="02040503050406030204" pitchFamily="18" charset="0"/>
                          </a:rPr>
                          <m:t>    </m:t>
                        </m:r>
                        <m:r>
                          <a:rPr lang="en-US" sz="1500" b="1" i="1">
                            <a:latin typeface="Cambria Math"/>
                          </a:rPr>
                          <m:t>𝒙</m:t>
                        </m:r>
                      </m:e>
                      <m:sub>
                        <m:r>
                          <a:rPr lang="en-US" sz="1500" i="1">
                            <a:latin typeface="Cambria Math"/>
                          </a:rPr>
                          <m:t>𝑡</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1" i="1">
                            <a:latin typeface="Cambria Math"/>
                          </a:rPr>
                          <m:t>𝒙</m:t>
                        </m:r>
                      </m:e>
                      <m:sub>
                        <m:r>
                          <a:rPr lang="en-US" sz="1500" i="1">
                            <a:latin typeface="Cambria Math"/>
                          </a:rPr>
                          <m:t>𝑡</m:t>
                        </m:r>
                        <m:r>
                          <a:rPr lang="en-US" sz="1500" i="1">
                            <a:latin typeface="Cambria Math"/>
                          </a:rPr>
                          <m:t>+1</m:t>
                        </m:r>
                      </m:sub>
                    </m:sSub>
                  </m:oMath>
                </a14:m>
                <a:r>
                  <a:rPr lang="en-US" sz="1500" dirty="0"/>
                  <a:t> </a:t>
                </a:r>
              </a:p>
            </p:txBody>
          </p:sp>
        </mc:Choice>
        <mc:Fallback xmlns="">
          <p:sp>
            <p:nvSpPr>
              <p:cNvPr id="84" name="TextBox 83">
                <a:extLst>
                  <a:ext uri="{FF2B5EF4-FFF2-40B4-BE49-F238E27FC236}">
                    <a16:creationId xmlns:a16="http://schemas.microsoft.com/office/drawing/2014/main" id="{09CD1A49-E1BF-4598-9C89-45CE7126507C}"/>
                  </a:ext>
                </a:extLst>
              </p:cNvPr>
              <p:cNvSpPr txBox="1">
                <a:spLocks noRot="1" noChangeAspect="1" noMove="1" noResize="1" noEditPoints="1" noAdjustHandles="1" noChangeArrowheads="1" noChangeShapeType="1" noTextEdit="1"/>
              </p:cNvSpPr>
              <p:nvPr/>
            </p:nvSpPr>
            <p:spPr>
              <a:xfrm>
                <a:off x="2059151" y="1264189"/>
                <a:ext cx="3416342" cy="323165"/>
              </a:xfrm>
              <a:prstGeom prst="rect">
                <a:avLst/>
              </a:prstGeom>
              <a:blipFill>
                <a:blip r:embed="rId6"/>
                <a:stretch>
                  <a:fillRect/>
                </a:stretch>
              </a:blipFill>
            </p:spPr>
            <p:txBody>
              <a:bodyPr/>
              <a:lstStyle/>
              <a:p>
                <a:r>
                  <a:rPr lang="en-US">
                    <a:noFill/>
                  </a:rPr>
                  <a:t> </a:t>
                </a:r>
              </a:p>
            </p:txBody>
          </p:sp>
        </mc:Fallback>
      </mc:AlternateContent>
      <p:cxnSp>
        <p:nvCxnSpPr>
          <p:cNvPr id="85" name="Elbow Connector 29">
            <a:extLst>
              <a:ext uri="{FF2B5EF4-FFF2-40B4-BE49-F238E27FC236}">
                <a16:creationId xmlns:a16="http://schemas.microsoft.com/office/drawing/2014/main" id="{9B6B822D-26DB-42A1-B2C7-53A7C18FDA18}"/>
              </a:ext>
            </a:extLst>
          </p:cNvPr>
          <p:cNvCxnSpPr/>
          <p:nvPr/>
        </p:nvCxnSpPr>
        <p:spPr>
          <a:xfrm rot="16200000" flipH="1">
            <a:off x="4059220" y="2898523"/>
            <a:ext cx="294416" cy="17002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29">
            <a:extLst>
              <a:ext uri="{FF2B5EF4-FFF2-40B4-BE49-F238E27FC236}">
                <a16:creationId xmlns:a16="http://schemas.microsoft.com/office/drawing/2014/main" id="{9FCEFCE1-1267-48D4-95A4-701D422A80C0}"/>
              </a:ext>
            </a:extLst>
          </p:cNvPr>
          <p:cNvCxnSpPr/>
          <p:nvPr/>
        </p:nvCxnSpPr>
        <p:spPr>
          <a:xfrm rot="16200000" flipH="1">
            <a:off x="4983724" y="2919174"/>
            <a:ext cx="294416" cy="17002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19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83</a:t>
            </a:fld>
            <a:endParaRPr lang="en-US" dirty="0"/>
          </a:p>
        </p:txBody>
      </p:sp>
      <p:sp>
        <p:nvSpPr>
          <p:cNvPr id="2" name="Title 1"/>
          <p:cNvSpPr>
            <a:spLocks noGrp="1"/>
          </p:cNvSpPr>
          <p:nvPr>
            <p:ph type="title"/>
          </p:nvPr>
        </p:nvSpPr>
        <p:spPr/>
        <p:txBody>
          <a:bodyPr/>
          <a:lstStyle/>
          <a:p>
            <a:r>
              <a:rPr lang="en-US"/>
              <a:t>Recurrent Neural Networks </a:t>
            </a:r>
            <a:endParaRPr lang="en-US" dirty="0"/>
          </a:p>
        </p:txBody>
      </p:sp>
      <p:sp>
        <p:nvSpPr>
          <p:cNvPr id="3" name="Content Placeholder 2"/>
          <p:cNvSpPr>
            <a:spLocks noGrp="1"/>
          </p:cNvSpPr>
          <p:nvPr>
            <p:ph idx="1"/>
          </p:nvPr>
        </p:nvSpPr>
        <p:spPr/>
        <p:txBody>
          <a:bodyPr>
            <a:normAutofit lnSpcReduction="10000"/>
          </a:bodyPr>
          <a:lstStyle/>
          <a:p>
            <a:r>
              <a:rPr lang="en-US" dirty="0"/>
              <a:t>Multi-layer feed-forward NN: </a:t>
            </a:r>
            <a:r>
              <a:rPr lang="en-US" dirty="0">
                <a:solidFill>
                  <a:srgbClr val="FF0000"/>
                </a:solidFill>
              </a:rPr>
              <a:t>DAG</a:t>
            </a:r>
            <a:endParaRPr lang="en-US" altLang="en-US" dirty="0">
              <a:solidFill>
                <a:srgbClr val="FF0000"/>
              </a:solidFill>
            </a:endParaRPr>
          </a:p>
          <a:p>
            <a:pPr lvl="1"/>
            <a:r>
              <a:rPr lang="en-US" altLang="en-US" dirty="0"/>
              <a:t>Just computes a fixed sequence of </a:t>
            </a:r>
          </a:p>
          <a:p>
            <a:pPr lvl="1"/>
            <a:r>
              <a:rPr lang="en-US" altLang="en-US" dirty="0"/>
              <a:t>non-linear learned transformations to convert an input patter into an output pattern</a:t>
            </a:r>
            <a:endParaRPr lang="en-US" dirty="0"/>
          </a:p>
          <a:p>
            <a:r>
              <a:rPr lang="en-US" dirty="0"/>
              <a:t>Recurrent Neural Network: </a:t>
            </a:r>
            <a:r>
              <a:rPr lang="en-US" dirty="0">
                <a:solidFill>
                  <a:srgbClr val="FF0000"/>
                </a:solidFill>
              </a:rPr>
              <a:t>Digraph</a:t>
            </a:r>
            <a:r>
              <a:rPr lang="en-US" dirty="0"/>
              <a:t> </a:t>
            </a:r>
          </a:p>
          <a:p>
            <a:pPr lvl="1"/>
            <a:r>
              <a:rPr lang="en-US" dirty="0"/>
              <a:t>Has cycles. </a:t>
            </a:r>
          </a:p>
          <a:p>
            <a:pPr lvl="1"/>
            <a:r>
              <a:rPr lang="en-US" dirty="0"/>
              <a:t>Cycle can act as a memory; </a:t>
            </a:r>
          </a:p>
          <a:p>
            <a:pPr lvl="1"/>
            <a:r>
              <a:rPr lang="en-US" altLang="en-US" dirty="0"/>
              <a:t>The hidden state of a recurrent net can carry along  information about a “potentially” unbounded number of previous inputs.</a:t>
            </a:r>
          </a:p>
          <a:p>
            <a:pPr lvl="1"/>
            <a:r>
              <a:rPr lang="en-US" altLang="en-US" dirty="0"/>
              <a:t>They can model sequential data in a much more natural way.</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1" y="951672"/>
            <a:ext cx="1512872" cy="69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3650" y="2114551"/>
            <a:ext cx="942975" cy="91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36171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84</a:t>
            </a:fld>
            <a:endParaRPr lang="en-US" dirty="0"/>
          </a:p>
        </p:txBody>
      </p:sp>
      <p:sp>
        <p:nvSpPr>
          <p:cNvPr id="2" name="Title 1"/>
          <p:cNvSpPr>
            <a:spLocks noGrp="1"/>
          </p:cNvSpPr>
          <p:nvPr>
            <p:ph type="title"/>
          </p:nvPr>
        </p:nvSpPr>
        <p:spPr>
          <a:xfrm>
            <a:off x="310151" y="15485"/>
            <a:ext cx="8461889" cy="693605"/>
          </a:xfrm>
        </p:spPr>
        <p:txBody>
          <a:bodyPr>
            <a:normAutofit fontScale="90000"/>
          </a:bodyPr>
          <a:lstStyle/>
          <a:p>
            <a:r>
              <a:rPr lang="en-US" dirty="0"/>
              <a:t>Equivalence between RNN and Feed-forward NN</a:t>
            </a:r>
          </a:p>
        </p:txBody>
      </p:sp>
      <p:sp>
        <p:nvSpPr>
          <p:cNvPr id="3" name="Content Placeholder 2"/>
          <p:cNvSpPr>
            <a:spLocks noGrp="1"/>
          </p:cNvSpPr>
          <p:nvPr>
            <p:ph idx="1"/>
          </p:nvPr>
        </p:nvSpPr>
        <p:spPr>
          <a:xfrm>
            <a:off x="430464" y="902369"/>
            <a:ext cx="8229600" cy="1118982"/>
          </a:xfrm>
        </p:spPr>
        <p:txBody>
          <a:bodyPr>
            <a:normAutofit fontScale="92500" lnSpcReduction="10000"/>
          </a:bodyPr>
          <a:lstStyle/>
          <a:p>
            <a:r>
              <a:rPr lang="en-US" dirty="0"/>
              <a:t>Assume that there is a time delay of 1 in using each connection.</a:t>
            </a:r>
          </a:p>
          <a:p>
            <a:r>
              <a:rPr lang="en-US" dirty="0"/>
              <a:t>The recurrent net is just a layered net that keeps reusing the same weights.</a:t>
            </a:r>
          </a:p>
          <a:p>
            <a:endParaRPr lang="en-US" dirty="0"/>
          </a:p>
        </p:txBody>
      </p:sp>
      <p:sp>
        <p:nvSpPr>
          <p:cNvPr id="6" name="Rectangle 5"/>
          <p:cNvSpPr/>
          <p:nvPr/>
        </p:nvSpPr>
        <p:spPr>
          <a:xfrm>
            <a:off x="3796958" y="4569768"/>
            <a:ext cx="2210220" cy="323165"/>
          </a:xfrm>
          <a:prstGeom prst="rect">
            <a:avLst/>
          </a:prstGeom>
        </p:spPr>
        <p:txBody>
          <a:bodyPr wrap="none">
            <a:spAutoFit/>
          </a:bodyPr>
          <a:lstStyle/>
          <a:p>
            <a:r>
              <a:rPr lang="en-US" sz="1500" dirty="0">
                <a:solidFill>
                  <a:schemeClr val="bg1">
                    <a:lumMod val="75000"/>
                  </a:schemeClr>
                </a:solidFill>
              </a:rPr>
              <a:t>Slide Credit: Geoff Hinton</a:t>
            </a:r>
          </a:p>
        </p:txBody>
      </p:sp>
      <p:grpSp>
        <p:nvGrpSpPr>
          <p:cNvPr id="53" name="Group 52"/>
          <p:cNvGrpSpPr/>
          <p:nvPr/>
        </p:nvGrpSpPr>
        <p:grpSpPr>
          <a:xfrm>
            <a:off x="5007949" y="2063235"/>
            <a:ext cx="3307322" cy="2169868"/>
            <a:chOff x="5221287" y="1781175"/>
            <a:chExt cx="3909363" cy="3555271"/>
          </a:xfrm>
        </p:grpSpPr>
        <p:sp>
          <p:nvSpPr>
            <p:cNvPr id="7" name="Oval 6"/>
            <p:cNvSpPr>
              <a:spLocks noChangeArrowheads="1"/>
            </p:cNvSpPr>
            <p:nvPr/>
          </p:nvSpPr>
          <p:spPr bwMode="auto">
            <a:xfrm>
              <a:off x="6192837" y="378142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1</a:t>
              </a:r>
            </a:p>
          </p:txBody>
        </p:sp>
        <p:sp>
          <p:nvSpPr>
            <p:cNvPr id="8" name="Oval 7"/>
            <p:cNvSpPr>
              <a:spLocks noChangeArrowheads="1"/>
            </p:cNvSpPr>
            <p:nvPr/>
          </p:nvSpPr>
          <p:spPr bwMode="auto">
            <a:xfrm>
              <a:off x="7273925" y="378142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2</a:t>
              </a:r>
            </a:p>
          </p:txBody>
        </p:sp>
        <p:sp>
          <p:nvSpPr>
            <p:cNvPr id="9" name="Oval 8"/>
            <p:cNvSpPr>
              <a:spLocks noChangeArrowheads="1"/>
            </p:cNvSpPr>
            <p:nvPr/>
          </p:nvSpPr>
          <p:spPr bwMode="auto">
            <a:xfrm>
              <a:off x="8353425" y="378142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3</a:t>
              </a:r>
            </a:p>
          </p:txBody>
        </p:sp>
        <p:sp>
          <p:nvSpPr>
            <p:cNvPr id="10" name="Oval 9"/>
            <p:cNvSpPr>
              <a:spLocks noChangeArrowheads="1"/>
            </p:cNvSpPr>
            <p:nvPr/>
          </p:nvSpPr>
          <p:spPr bwMode="auto">
            <a:xfrm>
              <a:off x="6192837" y="477761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1</a:t>
              </a:r>
            </a:p>
          </p:txBody>
        </p:sp>
        <p:sp>
          <p:nvSpPr>
            <p:cNvPr id="11" name="Oval 10"/>
            <p:cNvSpPr>
              <a:spLocks noChangeArrowheads="1"/>
            </p:cNvSpPr>
            <p:nvPr/>
          </p:nvSpPr>
          <p:spPr bwMode="auto">
            <a:xfrm>
              <a:off x="7273925" y="477761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2</a:t>
              </a:r>
            </a:p>
          </p:txBody>
        </p:sp>
        <p:sp>
          <p:nvSpPr>
            <p:cNvPr id="12" name="Oval 11"/>
            <p:cNvSpPr>
              <a:spLocks noChangeArrowheads="1"/>
            </p:cNvSpPr>
            <p:nvPr/>
          </p:nvSpPr>
          <p:spPr bwMode="auto">
            <a:xfrm>
              <a:off x="8353425" y="4779962"/>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3</a:t>
              </a:r>
            </a:p>
          </p:txBody>
        </p:sp>
        <p:sp>
          <p:nvSpPr>
            <p:cNvPr id="13" name="Line 21"/>
            <p:cNvSpPr>
              <a:spLocks noChangeShapeType="1"/>
            </p:cNvSpPr>
            <p:nvPr/>
          </p:nvSpPr>
          <p:spPr bwMode="auto">
            <a:xfrm flipV="1">
              <a:off x="6516687" y="4078287"/>
              <a:ext cx="792163" cy="701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14" name="Line 22"/>
            <p:cNvSpPr>
              <a:spLocks noChangeShapeType="1"/>
            </p:cNvSpPr>
            <p:nvPr/>
          </p:nvSpPr>
          <p:spPr bwMode="auto">
            <a:xfrm flipH="1" flipV="1">
              <a:off x="7669212" y="4078287"/>
              <a:ext cx="792163" cy="701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15" name="Line 23"/>
            <p:cNvSpPr>
              <a:spLocks noChangeShapeType="1"/>
            </p:cNvSpPr>
            <p:nvPr/>
          </p:nvSpPr>
          <p:spPr bwMode="auto">
            <a:xfrm flipH="1" flipV="1">
              <a:off x="6553200" y="4078287"/>
              <a:ext cx="828675" cy="701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16" name="Line 24"/>
            <p:cNvSpPr>
              <a:spLocks noChangeShapeType="1"/>
            </p:cNvSpPr>
            <p:nvPr/>
          </p:nvSpPr>
          <p:spPr bwMode="auto">
            <a:xfrm flipV="1">
              <a:off x="7634287" y="4105275"/>
              <a:ext cx="755650" cy="674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17" name="Oval 16"/>
            <p:cNvSpPr>
              <a:spLocks noChangeArrowheads="1"/>
            </p:cNvSpPr>
            <p:nvPr/>
          </p:nvSpPr>
          <p:spPr bwMode="auto">
            <a:xfrm>
              <a:off x="6192837" y="2781300"/>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1</a:t>
              </a:r>
            </a:p>
          </p:txBody>
        </p:sp>
        <p:sp>
          <p:nvSpPr>
            <p:cNvPr id="18" name="Oval 17"/>
            <p:cNvSpPr>
              <a:spLocks noChangeArrowheads="1"/>
            </p:cNvSpPr>
            <p:nvPr/>
          </p:nvSpPr>
          <p:spPr bwMode="auto">
            <a:xfrm>
              <a:off x="7273925" y="2811201"/>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2</a:t>
              </a:r>
            </a:p>
          </p:txBody>
        </p:sp>
        <p:sp>
          <p:nvSpPr>
            <p:cNvPr id="19" name="Oval 18"/>
            <p:cNvSpPr>
              <a:spLocks noChangeArrowheads="1"/>
            </p:cNvSpPr>
            <p:nvPr/>
          </p:nvSpPr>
          <p:spPr bwMode="auto">
            <a:xfrm>
              <a:off x="8353425" y="2781300"/>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3</a:t>
              </a:r>
            </a:p>
          </p:txBody>
        </p:sp>
        <p:sp>
          <p:nvSpPr>
            <p:cNvPr id="23" name="Line 31"/>
            <p:cNvSpPr>
              <a:spLocks noChangeShapeType="1"/>
            </p:cNvSpPr>
            <p:nvPr/>
          </p:nvSpPr>
          <p:spPr bwMode="auto">
            <a:xfrm flipV="1">
              <a:off x="6516687" y="3078162"/>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24" name="Line 32"/>
            <p:cNvSpPr>
              <a:spLocks noChangeShapeType="1"/>
            </p:cNvSpPr>
            <p:nvPr/>
          </p:nvSpPr>
          <p:spPr bwMode="auto">
            <a:xfrm flipH="1" flipV="1">
              <a:off x="7669212" y="3078162"/>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25" name="Line 33"/>
            <p:cNvSpPr>
              <a:spLocks noChangeShapeType="1"/>
            </p:cNvSpPr>
            <p:nvPr/>
          </p:nvSpPr>
          <p:spPr bwMode="auto">
            <a:xfrm flipH="1" flipV="1">
              <a:off x="6553200" y="3078162"/>
              <a:ext cx="828675"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26" name="Line 34"/>
            <p:cNvSpPr>
              <a:spLocks noChangeShapeType="1"/>
            </p:cNvSpPr>
            <p:nvPr/>
          </p:nvSpPr>
          <p:spPr bwMode="auto">
            <a:xfrm flipV="1">
              <a:off x="7634287" y="3106737"/>
              <a:ext cx="755650" cy="674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27" name="Oval 26"/>
            <p:cNvSpPr>
              <a:spLocks noChangeArrowheads="1"/>
            </p:cNvSpPr>
            <p:nvPr/>
          </p:nvSpPr>
          <p:spPr bwMode="auto">
            <a:xfrm>
              <a:off x="6192837" y="178117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1</a:t>
              </a:r>
            </a:p>
          </p:txBody>
        </p:sp>
        <p:sp>
          <p:nvSpPr>
            <p:cNvPr id="28" name="Oval 27"/>
            <p:cNvSpPr>
              <a:spLocks noChangeArrowheads="1"/>
            </p:cNvSpPr>
            <p:nvPr/>
          </p:nvSpPr>
          <p:spPr bwMode="auto">
            <a:xfrm>
              <a:off x="7257175" y="178117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2</a:t>
              </a:r>
            </a:p>
          </p:txBody>
        </p:sp>
        <p:sp>
          <p:nvSpPr>
            <p:cNvPr id="29" name="Oval 28"/>
            <p:cNvSpPr>
              <a:spLocks noChangeArrowheads="1"/>
            </p:cNvSpPr>
            <p:nvPr/>
          </p:nvSpPr>
          <p:spPr bwMode="auto">
            <a:xfrm>
              <a:off x="8353425" y="178117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3</a:t>
              </a:r>
            </a:p>
          </p:txBody>
        </p:sp>
        <p:sp>
          <p:nvSpPr>
            <p:cNvPr id="33" name="Line 41"/>
            <p:cNvSpPr>
              <a:spLocks noChangeShapeType="1"/>
            </p:cNvSpPr>
            <p:nvPr/>
          </p:nvSpPr>
          <p:spPr bwMode="auto">
            <a:xfrm flipV="1">
              <a:off x="6516687" y="2078037"/>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34" name="Line 42"/>
            <p:cNvSpPr>
              <a:spLocks noChangeShapeType="1"/>
            </p:cNvSpPr>
            <p:nvPr/>
          </p:nvSpPr>
          <p:spPr bwMode="auto">
            <a:xfrm flipH="1" flipV="1">
              <a:off x="7669212" y="2078037"/>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35" name="Line 43"/>
            <p:cNvSpPr>
              <a:spLocks noChangeShapeType="1"/>
            </p:cNvSpPr>
            <p:nvPr/>
          </p:nvSpPr>
          <p:spPr bwMode="auto">
            <a:xfrm flipH="1" flipV="1">
              <a:off x="6553200" y="2078037"/>
              <a:ext cx="828675"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36" name="Line 44"/>
            <p:cNvSpPr>
              <a:spLocks noChangeShapeType="1"/>
            </p:cNvSpPr>
            <p:nvPr/>
          </p:nvSpPr>
          <p:spPr bwMode="auto">
            <a:xfrm flipV="1">
              <a:off x="7634287" y="2106612"/>
              <a:ext cx="755650" cy="674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sz="1350">
                <a:latin typeface="+mn-lt"/>
                <a:ea typeface="+mn-ea"/>
              </a:endParaRPr>
            </a:p>
          </p:txBody>
        </p:sp>
        <p:sp>
          <p:nvSpPr>
            <p:cNvPr id="37" name="Text Box 56"/>
            <p:cNvSpPr txBox="1">
              <a:spLocks noChangeArrowheads="1"/>
            </p:cNvSpPr>
            <p:nvPr/>
          </p:nvSpPr>
          <p:spPr bwMode="auto">
            <a:xfrm>
              <a:off x="6488406" y="2153711"/>
              <a:ext cx="2628901" cy="45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50000"/>
                </a:spcBef>
              </a:pPr>
              <a:r>
                <a:rPr lang="en-US" altLang="en-US" sz="1200" dirty="0">
                  <a:solidFill>
                    <a:srgbClr val="3333CC"/>
                  </a:solidFill>
                </a:rPr>
                <a:t>W1    W2       W3   W4</a:t>
              </a:r>
            </a:p>
          </p:txBody>
        </p:sp>
        <p:sp>
          <p:nvSpPr>
            <p:cNvPr id="38" name="Text Box 58"/>
            <p:cNvSpPr txBox="1">
              <a:spLocks noChangeArrowheads="1"/>
            </p:cNvSpPr>
            <p:nvPr/>
          </p:nvSpPr>
          <p:spPr bwMode="auto">
            <a:xfrm>
              <a:off x="5221287" y="4806949"/>
              <a:ext cx="971550" cy="52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1500" dirty="0">
                  <a:solidFill>
                    <a:srgbClr val="FF0000"/>
                  </a:solidFill>
                  <a:latin typeface="Gill Sans"/>
                  <a:ea typeface="+mn-ea"/>
                </a:rPr>
                <a:t>time=0</a:t>
              </a:r>
            </a:p>
          </p:txBody>
        </p:sp>
        <p:sp>
          <p:nvSpPr>
            <p:cNvPr id="39" name="Text Box 59"/>
            <p:cNvSpPr txBox="1">
              <a:spLocks noChangeArrowheads="1"/>
            </p:cNvSpPr>
            <p:nvPr/>
          </p:nvSpPr>
          <p:spPr bwMode="auto">
            <a:xfrm>
              <a:off x="5221287" y="2806700"/>
              <a:ext cx="971550" cy="52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1500" dirty="0">
                  <a:solidFill>
                    <a:srgbClr val="FF0000"/>
                  </a:solidFill>
                  <a:latin typeface="Gill Sans"/>
                  <a:ea typeface="+mn-ea"/>
                </a:rPr>
                <a:t>time=2</a:t>
              </a:r>
            </a:p>
          </p:txBody>
        </p:sp>
        <p:sp>
          <p:nvSpPr>
            <p:cNvPr id="40" name="Text Box 60"/>
            <p:cNvSpPr txBox="1">
              <a:spLocks noChangeArrowheads="1"/>
            </p:cNvSpPr>
            <p:nvPr/>
          </p:nvSpPr>
          <p:spPr bwMode="auto">
            <a:xfrm>
              <a:off x="5221287" y="3806825"/>
              <a:ext cx="971550" cy="52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1500" dirty="0">
                  <a:solidFill>
                    <a:srgbClr val="FF0000"/>
                  </a:solidFill>
                  <a:latin typeface="Gill Sans"/>
                  <a:ea typeface="+mn-ea"/>
                </a:rPr>
                <a:t>time=1</a:t>
              </a:r>
            </a:p>
          </p:txBody>
        </p:sp>
        <p:sp>
          <p:nvSpPr>
            <p:cNvPr id="41" name="Text Box 61"/>
            <p:cNvSpPr txBox="1">
              <a:spLocks noChangeArrowheads="1"/>
            </p:cNvSpPr>
            <p:nvPr/>
          </p:nvSpPr>
          <p:spPr bwMode="auto">
            <a:xfrm>
              <a:off x="5221287" y="1809750"/>
              <a:ext cx="971550" cy="52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1500" dirty="0">
                  <a:solidFill>
                    <a:srgbClr val="FF0000"/>
                  </a:solidFill>
                  <a:latin typeface="Gill Sans"/>
                  <a:ea typeface="+mn-ea"/>
                </a:rPr>
                <a:t>time=3</a:t>
              </a:r>
            </a:p>
          </p:txBody>
        </p:sp>
        <p:sp>
          <p:nvSpPr>
            <p:cNvPr id="42" name="Text Box 56"/>
            <p:cNvSpPr txBox="1">
              <a:spLocks noChangeArrowheads="1"/>
            </p:cNvSpPr>
            <p:nvPr/>
          </p:nvSpPr>
          <p:spPr bwMode="auto">
            <a:xfrm>
              <a:off x="6501749" y="3163625"/>
              <a:ext cx="2628901" cy="45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50000"/>
                </a:spcBef>
              </a:pPr>
              <a:r>
                <a:rPr lang="en-US" altLang="en-US" sz="1200" dirty="0">
                  <a:solidFill>
                    <a:srgbClr val="3333CC"/>
                  </a:solidFill>
                </a:rPr>
                <a:t>W1    W2      W3     W4</a:t>
              </a:r>
            </a:p>
          </p:txBody>
        </p:sp>
        <p:sp>
          <p:nvSpPr>
            <p:cNvPr id="43" name="Text Box 56"/>
            <p:cNvSpPr txBox="1">
              <a:spLocks noChangeArrowheads="1"/>
            </p:cNvSpPr>
            <p:nvPr/>
          </p:nvSpPr>
          <p:spPr bwMode="auto">
            <a:xfrm>
              <a:off x="6488405" y="4175207"/>
              <a:ext cx="2628901" cy="453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50000"/>
                </a:spcBef>
              </a:pPr>
              <a:r>
                <a:rPr lang="en-US" altLang="en-US" sz="1200" dirty="0">
                  <a:solidFill>
                    <a:srgbClr val="3333CC"/>
                  </a:solidFill>
                </a:rPr>
                <a:t>W1     W2     W3       W4</a:t>
              </a:r>
            </a:p>
          </p:txBody>
        </p:sp>
      </p:grpSp>
      <p:sp>
        <p:nvSpPr>
          <p:cNvPr id="44" name="Oval 43"/>
          <p:cNvSpPr>
            <a:spLocks noChangeArrowheads="1"/>
          </p:cNvSpPr>
          <p:nvPr/>
        </p:nvSpPr>
        <p:spPr bwMode="auto">
          <a:xfrm>
            <a:off x="2456260" y="2870597"/>
            <a:ext cx="323850" cy="242888"/>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1</a:t>
            </a:r>
          </a:p>
        </p:txBody>
      </p:sp>
      <p:sp>
        <p:nvSpPr>
          <p:cNvPr id="45" name="Oval 44"/>
          <p:cNvSpPr>
            <a:spLocks noChangeArrowheads="1"/>
          </p:cNvSpPr>
          <p:nvPr/>
        </p:nvSpPr>
        <p:spPr bwMode="auto">
          <a:xfrm>
            <a:off x="3267075" y="2870597"/>
            <a:ext cx="323850" cy="242888"/>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2</a:t>
            </a:r>
          </a:p>
        </p:txBody>
      </p:sp>
      <p:sp>
        <p:nvSpPr>
          <p:cNvPr id="46" name="Oval 45"/>
          <p:cNvSpPr>
            <a:spLocks noChangeArrowheads="1"/>
          </p:cNvSpPr>
          <p:nvPr/>
        </p:nvSpPr>
        <p:spPr bwMode="auto">
          <a:xfrm>
            <a:off x="4076700" y="2870597"/>
            <a:ext cx="323850" cy="242888"/>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125" dirty="0"/>
              <a:t>3</a:t>
            </a:r>
          </a:p>
        </p:txBody>
      </p:sp>
      <p:cxnSp>
        <p:nvCxnSpPr>
          <p:cNvPr id="47" name="AutoShape 46"/>
          <p:cNvCxnSpPr>
            <a:cxnSpLocks noChangeShapeType="1"/>
            <a:stCxn id="46" idx="4"/>
            <a:endCxn id="45" idx="5"/>
          </p:cNvCxnSpPr>
          <p:nvPr/>
        </p:nvCxnSpPr>
        <p:spPr bwMode="auto">
          <a:xfrm rot="16200000" flipV="1">
            <a:off x="3873103" y="2756297"/>
            <a:ext cx="35719" cy="695325"/>
          </a:xfrm>
          <a:prstGeom prst="curvedConnector3">
            <a:avLst>
              <a:gd name="adj1" fmla="val -870839"/>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AutoShape 48"/>
          <p:cNvCxnSpPr>
            <a:cxnSpLocks noChangeShapeType="1"/>
            <a:stCxn id="45" idx="1"/>
            <a:endCxn id="44" idx="0"/>
          </p:cNvCxnSpPr>
          <p:nvPr/>
        </p:nvCxnSpPr>
        <p:spPr bwMode="auto">
          <a:xfrm rot="5400000" flipH="1">
            <a:off x="2948583" y="2533056"/>
            <a:ext cx="35719" cy="696515"/>
          </a:xfrm>
          <a:prstGeom prst="curvedConnector3">
            <a:avLst>
              <a:gd name="adj1" fmla="val 1148609"/>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 name="AutoShape 49"/>
          <p:cNvCxnSpPr>
            <a:cxnSpLocks noChangeShapeType="1"/>
            <a:stCxn id="45" idx="7"/>
            <a:endCxn id="46" idx="0"/>
          </p:cNvCxnSpPr>
          <p:nvPr/>
        </p:nvCxnSpPr>
        <p:spPr bwMode="auto">
          <a:xfrm rot="16200000">
            <a:off x="3873103" y="2533651"/>
            <a:ext cx="35719" cy="695325"/>
          </a:xfrm>
          <a:prstGeom prst="curvedConnector3">
            <a:avLst>
              <a:gd name="adj1" fmla="val 1113054"/>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0" name="Text Box 50"/>
          <p:cNvSpPr txBox="1">
            <a:spLocks noChangeArrowheads="1"/>
          </p:cNvSpPr>
          <p:nvPr/>
        </p:nvSpPr>
        <p:spPr bwMode="auto">
          <a:xfrm>
            <a:off x="2780110" y="2151980"/>
            <a:ext cx="1485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dirty="0">
                <a:solidFill>
                  <a:srgbClr val="3333CC"/>
                </a:solidFill>
                <a:latin typeface="Gill Sans"/>
                <a:ea typeface="+mn-ea"/>
              </a:rPr>
              <a:t>w</a:t>
            </a:r>
            <a:r>
              <a:rPr lang="en-US" sz="1350" dirty="0">
                <a:solidFill>
                  <a:srgbClr val="3333CC"/>
                </a:solidFill>
                <a:latin typeface="Gill Sans"/>
                <a:ea typeface="+mn-ea"/>
              </a:rPr>
              <a:t>1</a:t>
            </a:r>
            <a:r>
              <a:rPr lang="en-US" dirty="0">
                <a:solidFill>
                  <a:srgbClr val="3333CC"/>
                </a:solidFill>
                <a:latin typeface="+mn-lt"/>
                <a:ea typeface="+mn-ea"/>
              </a:rPr>
              <a:t>           </a:t>
            </a:r>
            <a:r>
              <a:rPr lang="en-US" dirty="0">
                <a:solidFill>
                  <a:srgbClr val="3333CC"/>
                </a:solidFill>
                <a:latin typeface="Gill Sans"/>
                <a:ea typeface="+mn-ea"/>
              </a:rPr>
              <a:t>w</a:t>
            </a:r>
            <a:r>
              <a:rPr lang="en-US" sz="1350" dirty="0">
                <a:solidFill>
                  <a:srgbClr val="3333CC"/>
                </a:solidFill>
                <a:latin typeface="Gill Sans"/>
                <a:ea typeface="+mn-ea"/>
              </a:rPr>
              <a:t>4</a:t>
            </a:r>
          </a:p>
        </p:txBody>
      </p:sp>
      <p:sp>
        <p:nvSpPr>
          <p:cNvPr id="51" name="Text Box 51"/>
          <p:cNvSpPr txBox="1">
            <a:spLocks noChangeArrowheads="1"/>
          </p:cNvSpPr>
          <p:nvPr/>
        </p:nvSpPr>
        <p:spPr bwMode="auto">
          <a:xfrm>
            <a:off x="2743139" y="3367888"/>
            <a:ext cx="15598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dirty="0">
                <a:solidFill>
                  <a:srgbClr val="3333CC"/>
                </a:solidFill>
                <a:latin typeface="Gill Sans"/>
                <a:ea typeface="+mn-ea"/>
              </a:rPr>
              <a:t>w</a:t>
            </a:r>
            <a:r>
              <a:rPr lang="en-US" sz="1350" dirty="0">
                <a:solidFill>
                  <a:srgbClr val="3333CC"/>
                </a:solidFill>
                <a:latin typeface="Gill Sans"/>
                <a:ea typeface="+mn-ea"/>
              </a:rPr>
              <a:t>2 </a:t>
            </a:r>
            <a:r>
              <a:rPr lang="en-US" dirty="0">
                <a:solidFill>
                  <a:srgbClr val="3333CC"/>
                </a:solidFill>
                <a:latin typeface="Gill Sans"/>
                <a:ea typeface="+mn-ea"/>
              </a:rPr>
              <a:t>            w</a:t>
            </a:r>
            <a:r>
              <a:rPr lang="en-US" sz="1350" dirty="0">
                <a:solidFill>
                  <a:srgbClr val="3333CC"/>
                </a:solidFill>
                <a:latin typeface="Gill Sans"/>
                <a:ea typeface="+mn-ea"/>
              </a:rPr>
              <a:t>3</a:t>
            </a:r>
          </a:p>
        </p:txBody>
      </p:sp>
      <p:cxnSp>
        <p:nvCxnSpPr>
          <p:cNvPr id="52" name="Curved Connector 51"/>
          <p:cNvCxnSpPr>
            <a:cxnSpLocks noChangeShapeType="1"/>
          </p:cNvCxnSpPr>
          <p:nvPr/>
        </p:nvCxnSpPr>
        <p:spPr bwMode="auto">
          <a:xfrm rot="16200000" flipH="1">
            <a:off x="2960489" y="2708077"/>
            <a:ext cx="9525" cy="810816"/>
          </a:xfrm>
          <a:prstGeom prst="curvedConnector3">
            <a:avLst>
              <a:gd name="adj1" fmla="val 3400000"/>
            </a:avLst>
          </a:prstGeom>
          <a:noFill/>
          <a:ln w="28575">
            <a:solidFill>
              <a:schemeClr val="tx1"/>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48495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85</a:t>
            </a:fld>
            <a:endParaRPr lang="en-US" dirty="0"/>
          </a:p>
        </p:txBody>
      </p:sp>
      <p:sp>
        <p:nvSpPr>
          <p:cNvPr id="2" name="Title 1"/>
          <p:cNvSpPr>
            <a:spLocks noGrp="1"/>
          </p:cNvSpPr>
          <p:nvPr>
            <p:ph type="title"/>
          </p:nvPr>
        </p:nvSpPr>
        <p:spPr/>
        <p:txBody>
          <a:bodyPr/>
          <a:lstStyle/>
          <a:p>
            <a:r>
              <a:rPr lang="en-US" dirty="0"/>
              <a:t>Bi-directional RNN</a:t>
            </a:r>
          </a:p>
        </p:txBody>
      </p:sp>
      <p:sp>
        <p:nvSpPr>
          <p:cNvPr id="103" name="Content Placeholder 102"/>
          <p:cNvSpPr>
            <a:spLocks noGrp="1"/>
          </p:cNvSpPr>
          <p:nvPr>
            <p:ph idx="1"/>
          </p:nvPr>
        </p:nvSpPr>
        <p:spPr>
          <a:xfrm>
            <a:off x="430464" y="902370"/>
            <a:ext cx="8229600" cy="1150132"/>
          </a:xfrm>
        </p:spPr>
        <p:txBody>
          <a:bodyPr>
            <a:normAutofit fontScale="92500" lnSpcReduction="10000"/>
          </a:bodyPr>
          <a:lstStyle/>
          <a:p>
            <a:r>
              <a:rPr lang="en-US" dirty="0"/>
              <a:t>One of the issues with RNN: </a:t>
            </a:r>
          </a:p>
          <a:p>
            <a:pPr lvl="1"/>
            <a:r>
              <a:rPr lang="en-US" dirty="0"/>
              <a:t>Hidden variables capture only one side context </a:t>
            </a:r>
          </a:p>
          <a:p>
            <a:r>
              <a:rPr lang="en-US" dirty="0"/>
              <a:t>A bi-directional structure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851" y="2016801"/>
            <a:ext cx="2444603" cy="1987075"/>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0" y="2052501"/>
            <a:ext cx="1438275" cy="1696427"/>
          </a:xfrm>
          <a:prstGeom prst="rect">
            <a:avLst/>
          </a:prstGeom>
        </p:spPr>
      </p:pic>
      <p:sp>
        <p:nvSpPr>
          <p:cNvPr id="21" name="TextBox 20"/>
          <p:cNvSpPr txBox="1"/>
          <p:nvPr/>
        </p:nvSpPr>
        <p:spPr>
          <a:xfrm>
            <a:off x="2743201" y="4116665"/>
            <a:ext cx="601447" cy="323165"/>
          </a:xfrm>
          <a:prstGeom prst="rect">
            <a:avLst/>
          </a:prstGeom>
          <a:noFill/>
        </p:spPr>
        <p:txBody>
          <a:bodyPr wrap="none" rtlCol="0">
            <a:spAutoFit/>
          </a:bodyPr>
          <a:lstStyle/>
          <a:p>
            <a:r>
              <a:rPr lang="en-US" sz="1500" dirty="0"/>
              <a:t>RNN</a:t>
            </a:r>
          </a:p>
        </p:txBody>
      </p:sp>
      <p:sp>
        <p:nvSpPr>
          <p:cNvPr id="54" name="TextBox 53"/>
          <p:cNvSpPr txBox="1"/>
          <p:nvPr/>
        </p:nvSpPr>
        <p:spPr>
          <a:xfrm>
            <a:off x="4875618" y="4116665"/>
            <a:ext cx="1687641" cy="323165"/>
          </a:xfrm>
          <a:prstGeom prst="rect">
            <a:avLst/>
          </a:prstGeom>
          <a:noFill/>
        </p:spPr>
        <p:txBody>
          <a:bodyPr wrap="none" rtlCol="0">
            <a:spAutoFit/>
          </a:bodyPr>
          <a:lstStyle/>
          <a:p>
            <a:r>
              <a:rPr lang="en-US" sz="1500"/>
              <a:t>Bi-directional RNN</a:t>
            </a:r>
            <a:endParaRPr lang="en-US" sz="1500" dirty="0"/>
          </a:p>
        </p:txBody>
      </p:sp>
    </p:spTree>
    <p:extLst>
      <p:ext uri="{BB962C8B-B14F-4D97-AF65-F5344CB8AC3E}">
        <p14:creationId xmlns:p14="http://schemas.microsoft.com/office/powerpoint/2010/main" val="4902419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86</a:t>
            </a:fld>
            <a:endParaRPr lang="en-US" dirty="0"/>
          </a:p>
        </p:txBody>
      </p:sp>
      <p:sp>
        <p:nvSpPr>
          <p:cNvPr id="2" name="Title 1"/>
          <p:cNvSpPr>
            <a:spLocks noGrp="1"/>
          </p:cNvSpPr>
          <p:nvPr>
            <p:ph type="title"/>
          </p:nvPr>
        </p:nvSpPr>
        <p:spPr/>
        <p:txBody>
          <a:bodyPr/>
          <a:lstStyle/>
          <a:p>
            <a:r>
              <a:rPr lang="en-US" dirty="0"/>
              <a:t>Self-Attention and Transformers</a:t>
            </a:r>
          </a:p>
        </p:txBody>
      </p:sp>
      <p:pic>
        <p:nvPicPr>
          <p:cNvPr id="3" name="Picture 2">
            <a:extLst>
              <a:ext uri="{FF2B5EF4-FFF2-40B4-BE49-F238E27FC236}">
                <a16:creationId xmlns:a16="http://schemas.microsoft.com/office/drawing/2014/main" id="{BEAF76D7-C0CF-8046-89C0-3C853D1B7BCA}"/>
              </a:ext>
            </a:extLst>
          </p:cNvPr>
          <p:cNvPicPr>
            <a:picLocks noChangeAspect="1"/>
          </p:cNvPicPr>
          <p:nvPr/>
        </p:nvPicPr>
        <p:blipFill>
          <a:blip r:embed="rId2"/>
          <a:stretch>
            <a:fillRect/>
          </a:stretch>
        </p:blipFill>
        <p:spPr>
          <a:xfrm>
            <a:off x="1559302" y="1266454"/>
            <a:ext cx="6060698" cy="2875181"/>
          </a:xfrm>
          <a:prstGeom prst="rect">
            <a:avLst/>
          </a:prstGeom>
        </p:spPr>
      </p:pic>
    </p:spTree>
    <p:extLst>
      <p:ext uri="{BB962C8B-B14F-4D97-AF65-F5344CB8AC3E}">
        <p14:creationId xmlns:p14="http://schemas.microsoft.com/office/powerpoint/2010/main" val="20192233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861827-7A60-174E-97E3-B692712917A8}"/>
              </a:ext>
            </a:extLst>
          </p:cNvPr>
          <p:cNvSpPr>
            <a:spLocks noGrp="1"/>
          </p:cNvSpPr>
          <p:nvPr>
            <p:ph type="sldNum" sz="quarter" idx="12"/>
          </p:nvPr>
        </p:nvSpPr>
        <p:spPr/>
        <p:txBody>
          <a:bodyPr/>
          <a:lstStyle/>
          <a:p>
            <a:fld id="{8A758EFE-665F-4341-B5B8-2DAEADA52F6C}" type="slidenum">
              <a:rPr lang="en-US" smtClean="0"/>
              <a:pPr/>
              <a:t>87</a:t>
            </a:fld>
            <a:endParaRPr lang="en-US" dirty="0"/>
          </a:p>
        </p:txBody>
      </p:sp>
      <p:sp>
        <p:nvSpPr>
          <p:cNvPr id="3" name="Title 2">
            <a:extLst>
              <a:ext uri="{FF2B5EF4-FFF2-40B4-BE49-F238E27FC236}">
                <a16:creationId xmlns:a16="http://schemas.microsoft.com/office/drawing/2014/main" id="{0DF4C302-4AB5-BE4B-A390-3ADB746B20B2}"/>
              </a:ext>
            </a:extLst>
          </p:cNvPr>
          <p:cNvSpPr>
            <a:spLocks noGrp="1"/>
          </p:cNvSpPr>
          <p:nvPr>
            <p:ph type="title"/>
          </p:nvPr>
        </p:nvSpPr>
        <p:spPr/>
        <p:txBody>
          <a:bodyPr/>
          <a:lstStyle/>
          <a:p>
            <a:r>
              <a:rPr lang="en-US" dirty="0"/>
              <a:t>Unsupervised Word Embeddings</a:t>
            </a:r>
          </a:p>
        </p:txBody>
      </p:sp>
      <p:pic>
        <p:nvPicPr>
          <p:cNvPr id="5" name="Picture 4">
            <a:extLst>
              <a:ext uri="{FF2B5EF4-FFF2-40B4-BE49-F238E27FC236}">
                <a16:creationId xmlns:a16="http://schemas.microsoft.com/office/drawing/2014/main" id="{D7C7C23A-2E36-8940-BC0E-82CF2D5BD87B}"/>
              </a:ext>
            </a:extLst>
          </p:cNvPr>
          <p:cNvPicPr>
            <a:picLocks noChangeAspect="1"/>
          </p:cNvPicPr>
          <p:nvPr/>
        </p:nvPicPr>
        <p:blipFill>
          <a:blip r:embed="rId2"/>
          <a:stretch>
            <a:fillRect/>
          </a:stretch>
        </p:blipFill>
        <p:spPr>
          <a:xfrm>
            <a:off x="154805" y="1234482"/>
            <a:ext cx="5600409" cy="3464517"/>
          </a:xfrm>
          <a:prstGeom prst="rect">
            <a:avLst/>
          </a:prstGeom>
        </p:spPr>
      </p:pic>
      <p:pic>
        <p:nvPicPr>
          <p:cNvPr id="6" name="Picture 5">
            <a:extLst>
              <a:ext uri="{FF2B5EF4-FFF2-40B4-BE49-F238E27FC236}">
                <a16:creationId xmlns:a16="http://schemas.microsoft.com/office/drawing/2014/main" id="{8BB8E9F5-7844-8A44-90F9-CCFCCDC1231C}"/>
              </a:ext>
            </a:extLst>
          </p:cNvPr>
          <p:cNvPicPr>
            <a:picLocks noChangeAspect="1"/>
          </p:cNvPicPr>
          <p:nvPr/>
        </p:nvPicPr>
        <p:blipFill>
          <a:blip r:embed="rId3"/>
          <a:stretch>
            <a:fillRect/>
          </a:stretch>
        </p:blipFill>
        <p:spPr>
          <a:xfrm>
            <a:off x="5735724" y="909017"/>
            <a:ext cx="3253471" cy="4115446"/>
          </a:xfrm>
          <a:prstGeom prst="rect">
            <a:avLst/>
          </a:prstGeom>
        </p:spPr>
      </p:pic>
    </p:spTree>
    <p:extLst>
      <p:ext uri="{BB962C8B-B14F-4D97-AF65-F5344CB8AC3E}">
        <p14:creationId xmlns:p14="http://schemas.microsoft.com/office/powerpoint/2010/main" val="3370048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88</a:t>
            </a:fld>
            <a:endParaRPr lang="en-US" dirty="0"/>
          </a:p>
        </p:txBody>
      </p:sp>
      <p:sp>
        <p:nvSpPr>
          <p:cNvPr id="2" name="Title 1"/>
          <p:cNvSpPr>
            <a:spLocks noGrp="1"/>
          </p:cNvSpPr>
          <p:nvPr>
            <p:ph type="title"/>
          </p:nvPr>
        </p:nvSpPr>
        <p:spPr/>
        <p:txBody>
          <a:bodyPr/>
          <a:lstStyle/>
          <a:p>
            <a:r>
              <a:rPr lang="en-US" dirty="0"/>
              <a:t>Word2Vec</a:t>
            </a:r>
          </a:p>
        </p:txBody>
      </p:sp>
      <p:sp>
        <p:nvSpPr>
          <p:cNvPr id="3" name="Content Placeholder 2"/>
          <p:cNvSpPr>
            <a:spLocks noGrp="1"/>
          </p:cNvSpPr>
          <p:nvPr>
            <p:ph idx="1"/>
          </p:nvPr>
        </p:nvSpPr>
        <p:spPr>
          <a:xfrm>
            <a:off x="430464" y="902369"/>
            <a:ext cx="8229600" cy="3957866"/>
          </a:xfrm>
        </p:spPr>
        <p:txBody>
          <a:bodyPr>
            <a:normAutofit fontScale="92500" lnSpcReduction="20000"/>
          </a:bodyPr>
          <a:lstStyle/>
          <a:p>
            <a:r>
              <a:rPr lang="en-US" dirty="0"/>
              <a:t>This would result in word representations </a:t>
            </a:r>
          </a:p>
          <a:p>
            <a:pPr lvl="1"/>
            <a:r>
              <a:rPr lang="en-US" dirty="0"/>
              <a:t>that convey information about their co-occurrence</a:t>
            </a:r>
          </a:p>
          <a:p>
            <a:pPr lvl="1"/>
            <a:r>
              <a:rPr lang="en-US" dirty="0"/>
              <a:t>Or some form of weak “semantic” similarity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A big part of progress (past 5-10 years) is partly due to discovering better ways create unsupervised context-sensitive representations</a:t>
            </a:r>
          </a:p>
          <a:p>
            <a:pPr lvl="1"/>
            <a:endParaRPr lang="en-US" dirty="0"/>
          </a:p>
        </p:txBody>
      </p:sp>
      <p:pic>
        <p:nvPicPr>
          <p:cNvPr id="58370" name="Picture 2" descr="mage result for unsupervised r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971025"/>
            <a:ext cx="5607844" cy="196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94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89</a:t>
            </a:fld>
            <a:endParaRPr lang="en-US" dirty="0"/>
          </a:p>
        </p:txBody>
      </p:sp>
      <p:sp>
        <p:nvSpPr>
          <p:cNvPr id="2" name="Title 1"/>
          <p:cNvSpPr>
            <a:spLocks noGrp="1"/>
          </p:cNvSpPr>
          <p:nvPr>
            <p:ph type="title"/>
          </p:nvPr>
        </p:nvSpPr>
        <p:spPr/>
        <p:txBody>
          <a:bodyPr/>
          <a:lstStyle/>
          <a:p>
            <a:r>
              <a:rPr lang="en-US" dirty="0"/>
              <a:t>Unsupervised RNNs</a:t>
            </a:r>
          </a:p>
        </p:txBody>
      </p:sp>
      <p:sp>
        <p:nvSpPr>
          <p:cNvPr id="3" name="Content Placeholder 2"/>
          <p:cNvSpPr>
            <a:spLocks noGrp="1"/>
          </p:cNvSpPr>
          <p:nvPr>
            <p:ph idx="1"/>
          </p:nvPr>
        </p:nvSpPr>
        <p:spPr>
          <a:xfrm>
            <a:off x="430464" y="902369"/>
            <a:ext cx="8229600" cy="773165"/>
          </a:xfrm>
        </p:spPr>
        <p:txBody>
          <a:bodyPr>
            <a:normAutofit lnSpcReduction="10000"/>
          </a:bodyPr>
          <a:lstStyle/>
          <a:p>
            <a:r>
              <a:rPr lang="en-US" dirty="0"/>
              <a:t>What to put here? </a:t>
            </a:r>
          </a:p>
          <a:p>
            <a:pPr lvl="1"/>
            <a:r>
              <a:rPr lang="en-US" dirty="0"/>
              <a:t>He was locked up after he ______ . </a:t>
            </a:r>
          </a:p>
        </p:txBody>
      </p:sp>
      <p:grpSp>
        <p:nvGrpSpPr>
          <p:cNvPr id="9" name="Group 8">
            <a:extLst>
              <a:ext uri="{FF2B5EF4-FFF2-40B4-BE49-F238E27FC236}">
                <a16:creationId xmlns:a16="http://schemas.microsoft.com/office/drawing/2014/main" id="{9B3F1900-E3FE-1B49-B116-C64656350526}"/>
              </a:ext>
            </a:extLst>
          </p:cNvPr>
          <p:cNvGrpSpPr/>
          <p:nvPr/>
        </p:nvGrpSpPr>
        <p:grpSpPr>
          <a:xfrm>
            <a:off x="2000248" y="1809826"/>
            <a:ext cx="5486402" cy="2059072"/>
            <a:chOff x="2000248" y="1809826"/>
            <a:chExt cx="5486402" cy="2059072"/>
          </a:xfrm>
        </p:grpSpPr>
        <p:sp>
          <p:nvSpPr>
            <p:cNvPr id="5" name="Rectangle 4"/>
            <p:cNvSpPr/>
            <p:nvPr/>
          </p:nvSpPr>
          <p:spPr>
            <a:xfrm>
              <a:off x="2117417" y="2399048"/>
              <a:ext cx="765810" cy="157163"/>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 </a:t>
              </a:r>
            </a:p>
          </p:txBody>
        </p:sp>
        <p:sp>
          <p:nvSpPr>
            <p:cNvPr id="6" name="Rectangle 5"/>
            <p:cNvSpPr/>
            <p:nvPr/>
          </p:nvSpPr>
          <p:spPr>
            <a:xfrm>
              <a:off x="3071077" y="2402650"/>
              <a:ext cx="765810" cy="157163"/>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 </a:t>
              </a:r>
            </a:p>
          </p:txBody>
        </p:sp>
        <p:sp>
          <p:nvSpPr>
            <p:cNvPr id="7" name="Rectangle 6"/>
            <p:cNvSpPr/>
            <p:nvPr/>
          </p:nvSpPr>
          <p:spPr>
            <a:xfrm>
              <a:off x="4026227" y="2399048"/>
              <a:ext cx="765810" cy="157163"/>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a:t>
              </a:r>
              <a:r>
                <a:rPr lang="en-US" sz="1050" b="1" dirty="0">
                  <a:solidFill>
                    <a:schemeClr val="tx1"/>
                  </a:solidFill>
                </a:rPr>
                <a:t> </a:t>
              </a:r>
            </a:p>
          </p:txBody>
        </p:sp>
        <mc:AlternateContent xmlns:mc="http://schemas.openxmlformats.org/markup-compatibility/2006">
          <mc:Choice xmlns:a14="http://schemas.microsoft.com/office/drawing/2010/main" Requires="a14">
            <p:sp>
              <p:nvSpPr>
                <p:cNvPr id="8" name="TextBox 7"/>
                <p:cNvSpPr txBox="1"/>
                <p:nvPr/>
              </p:nvSpPr>
              <p:spPr>
                <a:xfrm>
                  <a:off x="2262862" y="2041860"/>
                  <a:ext cx="4197956" cy="323165"/>
                </a:xfrm>
                <a:prstGeom prst="rect">
                  <a:avLst/>
                </a:prstGeom>
                <a:noFill/>
              </p:spPr>
              <p:txBody>
                <a:bodyPr wrap="square" rtlCol="0">
                  <a:spAutoFit/>
                </a:bodyPr>
                <a:lstStyle/>
                <a:p>
                  <a14:m>
                    <m:oMath xmlns:m="http://schemas.openxmlformats.org/officeDocument/2006/math">
                      <m:sSub>
                        <m:sSubPr>
                          <m:ctrlPr>
                            <a:rPr lang="en-US" sz="1500" i="1" smtClean="0">
                              <a:latin typeface="Cambria Math" panose="02040503050406030204" pitchFamily="18" charset="0"/>
                            </a:rPr>
                          </m:ctrlPr>
                        </m:sSubPr>
                        <m:e>
                          <m:r>
                            <a:rPr lang="en-US" sz="1500" i="1">
                              <a:latin typeface="Cambria Math"/>
                            </a:rPr>
                            <m:t>𝑥</m:t>
                          </m:r>
                        </m:e>
                        <m:sub>
                          <m:r>
                            <a:rPr lang="en-US" sz="1500" i="1">
                              <a:latin typeface="Cambria Math"/>
                            </a:rPr>
                            <m:t>𝑡</m:t>
                          </m:r>
                          <m:r>
                            <a:rPr lang="en-US" sz="1500" i="1">
                              <a:latin typeface="Cambria Math"/>
                            </a:rPr>
                            <m:t>−2</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𝑡</m:t>
                          </m:r>
                          <m:r>
                            <a:rPr lang="en-US" sz="1500" i="1">
                              <a:latin typeface="Cambria Math" charset="0"/>
                            </a:rPr>
                            <m:t>−1</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i="1">
                              <a:latin typeface="Cambria Math"/>
                            </a:rPr>
                            <m:t>𝑥</m:t>
                          </m:r>
                        </m:e>
                        <m:sub>
                          <m:r>
                            <a:rPr lang="en-US" sz="1500" i="1">
                              <a:latin typeface="Cambria Math"/>
                            </a:rPr>
                            <m:t>𝑡</m:t>
                          </m:r>
                        </m:sub>
                      </m:sSub>
                    </m:oMath>
                  </a14:m>
                  <a:r>
                    <a:rPr lang="en-US" sz="1500" dirty="0"/>
                    <a:t>  		    </a:t>
                  </a:r>
                  <a14:m>
                    <m:oMath xmlns:m="http://schemas.openxmlformats.org/officeDocument/2006/math">
                      <m:r>
                        <a:rPr lang="en-US" sz="1500" b="0" i="0" smtClean="0">
                          <a:latin typeface="Cambria Math" panose="02040503050406030204" pitchFamily="18" charset="0"/>
                        </a:rPr>
                        <m:t>               </m:t>
                      </m:r>
                      <m:r>
                        <a:rPr lang="en-US" sz="1500" i="1">
                          <a:latin typeface="Cambria Math" charset="0"/>
                        </a:rPr>
                        <m:t>𝑦</m:t>
                      </m:r>
                    </m:oMath>
                  </a14:m>
                  <a:endParaRPr lang="en-US" sz="1500" dirty="0"/>
                </a:p>
              </p:txBody>
            </p:sp>
          </mc:Choice>
          <mc:Fallback>
            <p:sp>
              <p:nvSpPr>
                <p:cNvPr id="8" name="TextBox 7"/>
                <p:cNvSpPr txBox="1">
                  <a:spLocks noRot="1" noChangeAspect="1" noMove="1" noResize="1" noEditPoints="1" noAdjustHandles="1" noChangeArrowheads="1" noChangeShapeType="1" noTextEdit="1"/>
                </p:cNvSpPr>
                <p:nvPr/>
              </p:nvSpPr>
              <p:spPr>
                <a:xfrm>
                  <a:off x="2262862" y="2041860"/>
                  <a:ext cx="4197956" cy="323165"/>
                </a:xfrm>
                <a:prstGeom prst="rect">
                  <a:avLst/>
                </a:prstGeom>
                <a:blipFill>
                  <a:blip r:embed="rId2"/>
                  <a:stretch>
                    <a:fillRect b="-11538"/>
                  </a:stretch>
                </a:blipFill>
              </p:spPr>
              <p:txBody>
                <a:bodyPr/>
                <a:lstStyle/>
                <a:p>
                  <a:r>
                    <a:rPr lang="en-US">
                      <a:noFill/>
                    </a:rPr>
                    <a:t> </a:t>
                  </a:r>
                </a:p>
              </p:txBody>
            </p:sp>
          </mc:Fallback>
        </mc:AlternateContent>
        <p:sp>
          <p:nvSpPr>
            <p:cNvPr id="10" name="Rectangle 9"/>
            <p:cNvSpPr/>
            <p:nvPr/>
          </p:nvSpPr>
          <p:spPr>
            <a:xfrm rot="5400000">
              <a:off x="4420474" y="3052285"/>
              <a:ext cx="765810" cy="15716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  </a:t>
              </a:r>
            </a:p>
          </p:txBody>
        </p:sp>
        <p:cxnSp>
          <p:nvCxnSpPr>
            <p:cNvPr id="12" name="Elbow Connector 11"/>
            <p:cNvCxnSpPr/>
            <p:nvPr/>
          </p:nvCxnSpPr>
          <p:spPr>
            <a:xfrm>
              <a:off x="2485348" y="2563574"/>
              <a:ext cx="2233487" cy="534797"/>
            </a:xfrm>
            <a:prstGeom prst="bentConnector3">
              <a:avLst>
                <a:gd name="adj1" fmla="val 17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a:off x="3453982" y="2559813"/>
              <a:ext cx="1264853" cy="455129"/>
            </a:xfrm>
            <a:prstGeom prst="bentConnector3">
              <a:avLst>
                <a:gd name="adj1" fmla="val -1366"/>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6200000" flipH="1">
              <a:off x="4383390" y="2580737"/>
              <a:ext cx="352605" cy="318282"/>
            </a:xfrm>
            <a:prstGeom prst="bentConnector3">
              <a:avLst>
                <a:gd name="adj1" fmla="val 99477"/>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TextBox 17"/>
                <p:cNvSpPr txBox="1"/>
                <p:nvPr/>
              </p:nvSpPr>
              <p:spPr>
                <a:xfrm>
                  <a:off x="4812635" y="3282923"/>
                  <a:ext cx="437355" cy="300082"/>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sub>
                        </m:sSub>
                      </m:oMath>
                    </m:oMathPara>
                  </a14:m>
                  <a:endParaRPr lang="en-US" sz="1350" dirty="0"/>
                </a:p>
              </p:txBody>
            </p:sp>
          </mc:Choice>
          <mc:Fallback>
            <p:sp>
              <p:nvSpPr>
                <p:cNvPr id="18" name="TextBox 17"/>
                <p:cNvSpPr txBox="1">
                  <a:spLocks noRot="1" noChangeAspect="1" noMove="1" noResize="1" noEditPoints="1" noAdjustHandles="1" noChangeArrowheads="1" noChangeShapeType="1" noTextEdit="1"/>
                </p:cNvSpPr>
                <p:nvPr/>
              </p:nvSpPr>
              <p:spPr>
                <a:xfrm>
                  <a:off x="4812635" y="3282923"/>
                  <a:ext cx="437355" cy="300082"/>
                </a:xfrm>
                <a:prstGeom prst="rect">
                  <a:avLst/>
                </a:prstGeom>
                <a:blipFill>
                  <a:blip r:embed="rId3"/>
                  <a:stretch>
                    <a:fillRect/>
                  </a:stretch>
                </a:blipFill>
              </p:spPr>
              <p:txBody>
                <a:bodyPr/>
                <a:lstStyle/>
                <a:p>
                  <a:r>
                    <a:rPr lang="en-US">
                      <a:noFill/>
                    </a:rPr>
                    <a:t> </a:t>
                  </a:r>
                </a:p>
              </p:txBody>
            </p:sp>
          </mc:Fallback>
        </mc:AlternateContent>
        <p:sp>
          <p:nvSpPr>
            <p:cNvPr id="20" name="Rectangle 19"/>
            <p:cNvSpPr/>
            <p:nvPr/>
          </p:nvSpPr>
          <p:spPr>
            <a:xfrm>
              <a:off x="4400550" y="3603150"/>
              <a:ext cx="10858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Memory layer</a:t>
              </a:r>
            </a:p>
          </p:txBody>
        </p:sp>
        <p:sp>
          <p:nvSpPr>
            <p:cNvPr id="21" name="Rectangle 20"/>
            <p:cNvSpPr/>
            <p:nvPr/>
          </p:nvSpPr>
          <p:spPr>
            <a:xfrm>
              <a:off x="2796757" y="1809826"/>
              <a:ext cx="13144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dirty="0"/>
                <a:t>Input </a:t>
              </a:r>
              <a:r>
                <a:rPr lang="en-US" sz="1350"/>
                <a:t>(context)</a:t>
              </a:r>
              <a:endParaRPr lang="en-US" sz="1350" dirty="0"/>
            </a:p>
          </p:txBody>
        </p:sp>
        <p:sp>
          <p:nvSpPr>
            <p:cNvPr id="22" name="Rectangle 21"/>
            <p:cNvSpPr/>
            <p:nvPr/>
          </p:nvSpPr>
          <p:spPr>
            <a:xfrm>
              <a:off x="5611851" y="2399047"/>
              <a:ext cx="765810" cy="157163"/>
            </a:xfrm>
            <a:prstGeom prst="rect">
              <a:avLst/>
            </a:prstGeom>
            <a:solidFill>
              <a:srgbClr val="0066FF"/>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  </a:t>
              </a:r>
            </a:p>
          </p:txBody>
        </p:sp>
        <p:cxnSp>
          <p:nvCxnSpPr>
            <p:cNvPr id="36" name="Elbow Connector 35"/>
            <p:cNvCxnSpPr>
              <a:stCxn id="10" idx="0"/>
              <a:endCxn id="22" idx="2"/>
            </p:cNvCxnSpPr>
            <p:nvPr/>
          </p:nvCxnSpPr>
          <p:spPr>
            <a:xfrm flipV="1">
              <a:off x="4881960" y="2556210"/>
              <a:ext cx="1112796" cy="574656"/>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337531" y="1827592"/>
              <a:ext cx="1314450" cy="2657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dirty="0"/>
                <a:t>output</a:t>
              </a:r>
            </a:p>
          </p:txBody>
        </p:sp>
        <p:sp>
          <p:nvSpPr>
            <p:cNvPr id="41" name="Rectangle 40"/>
            <p:cNvSpPr/>
            <p:nvPr/>
          </p:nvSpPr>
          <p:spPr>
            <a:xfrm rot="5400000">
              <a:off x="6553676" y="3052285"/>
              <a:ext cx="765810" cy="15716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  </a:t>
              </a:r>
            </a:p>
          </p:txBody>
        </p:sp>
        <mc:AlternateContent xmlns:mc="http://schemas.openxmlformats.org/markup-compatibility/2006">
          <mc:Choice xmlns:a14="http://schemas.microsoft.com/office/drawing/2010/main" Requires="a14">
            <p:sp>
              <p:nvSpPr>
                <p:cNvPr id="42" name="TextBox 41"/>
                <p:cNvSpPr txBox="1"/>
                <p:nvPr/>
              </p:nvSpPr>
              <p:spPr>
                <a:xfrm>
                  <a:off x="7049295" y="3209151"/>
                  <a:ext cx="437355" cy="300082"/>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charset="0"/>
                              </a:rPr>
                              <m:t>+1</m:t>
                            </m:r>
                          </m:sub>
                        </m:sSub>
                      </m:oMath>
                    </m:oMathPara>
                  </a14:m>
                  <a:endParaRPr lang="en-US" sz="1350" dirty="0"/>
                </a:p>
              </p:txBody>
            </p:sp>
          </mc:Choice>
          <mc:Fallback>
            <p:sp>
              <p:nvSpPr>
                <p:cNvPr id="42" name="TextBox 41"/>
                <p:cNvSpPr txBox="1">
                  <a:spLocks noRot="1" noChangeAspect="1" noMove="1" noResize="1" noEditPoints="1" noAdjustHandles="1" noChangeArrowheads="1" noChangeShapeType="1" noTextEdit="1"/>
                </p:cNvSpPr>
                <p:nvPr/>
              </p:nvSpPr>
              <p:spPr>
                <a:xfrm>
                  <a:off x="7049295" y="3209151"/>
                  <a:ext cx="437355" cy="300082"/>
                </a:xfrm>
                <a:prstGeom prst="rect">
                  <a:avLst/>
                </a:prstGeom>
                <a:blipFill>
                  <a:blip r:embed="rId4"/>
                  <a:stretch>
                    <a:fillRect/>
                  </a:stretch>
                </a:blipFill>
              </p:spPr>
              <p:txBody>
                <a:bodyPr/>
                <a:lstStyle/>
                <a:p>
                  <a:r>
                    <a:rPr lang="en-US">
                      <a:noFill/>
                    </a:rPr>
                    <a:t> </a:t>
                  </a:r>
                </a:p>
              </p:txBody>
            </p:sp>
          </mc:Fallback>
        </mc:AlternateContent>
        <p:cxnSp>
          <p:nvCxnSpPr>
            <p:cNvPr id="43" name="Elbow Connector 42"/>
            <p:cNvCxnSpPr/>
            <p:nvPr/>
          </p:nvCxnSpPr>
          <p:spPr>
            <a:xfrm>
              <a:off x="4887924" y="3200400"/>
              <a:ext cx="1970077"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rot="5400000">
              <a:off x="1695925" y="3104674"/>
              <a:ext cx="765810" cy="157164"/>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050" b="1" dirty="0">
                  <a:solidFill>
                    <a:schemeClr val="bg1"/>
                  </a:solidFill>
                  <a:latin typeface="Gill Sans"/>
                </a:rPr>
                <a:t>O O O O  </a:t>
              </a:r>
            </a:p>
          </p:txBody>
        </p:sp>
        <mc:AlternateContent xmlns:mc="http://schemas.openxmlformats.org/markup-compatibility/2006">
          <mc:Choice xmlns:a14="http://schemas.microsoft.com/office/drawing/2010/main" Requires="a14">
            <p:sp>
              <p:nvSpPr>
                <p:cNvPr id="54" name="TextBox 53"/>
                <p:cNvSpPr txBox="1"/>
                <p:nvPr/>
              </p:nvSpPr>
              <p:spPr>
                <a:xfrm>
                  <a:off x="2191545" y="3261540"/>
                  <a:ext cx="437355" cy="300082"/>
                </a:xfrm>
                <a:prstGeom prst="rect">
                  <a:avLst/>
                </a:prstGeom>
                <a:noFill/>
              </p:spPr>
              <p:txBody>
                <a:bodyPr wrap="square" rtlCol="0">
                  <a:spAutoFit/>
                </a:bodyPr>
                <a:lstStyle/>
                <a:p>
                  <a:pPr algn="ctr"/>
                  <a14:m>
                    <m:oMathPara xmlns:m="http://schemas.openxmlformats.org/officeDocument/2006/math">
                      <m:oMathParaPr>
                        <m:jc m:val="right"/>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a:rPr>
                              <m:t>h</m:t>
                            </m:r>
                          </m:e>
                          <m:sub>
                            <m:r>
                              <a:rPr lang="en-US" sz="1350" i="1">
                                <a:latin typeface="Cambria Math"/>
                              </a:rPr>
                              <m:t>𝑡</m:t>
                            </m:r>
                            <m:r>
                              <a:rPr lang="en-US" sz="1350" i="1">
                                <a:latin typeface="Cambria Math" charset="0"/>
                              </a:rPr>
                              <m:t>−1</m:t>
                            </m:r>
                          </m:sub>
                        </m:sSub>
                      </m:oMath>
                    </m:oMathPara>
                  </a14:m>
                  <a:endParaRPr lang="en-US" sz="1350" dirty="0"/>
                </a:p>
              </p:txBody>
            </p:sp>
          </mc:Choice>
          <mc:Fallback>
            <p:sp>
              <p:nvSpPr>
                <p:cNvPr id="54" name="TextBox 53"/>
                <p:cNvSpPr txBox="1">
                  <a:spLocks noRot="1" noChangeAspect="1" noMove="1" noResize="1" noEditPoints="1" noAdjustHandles="1" noChangeArrowheads="1" noChangeShapeType="1" noTextEdit="1"/>
                </p:cNvSpPr>
                <p:nvPr/>
              </p:nvSpPr>
              <p:spPr>
                <a:xfrm>
                  <a:off x="2191545" y="3261540"/>
                  <a:ext cx="437355" cy="300082"/>
                </a:xfrm>
                <a:prstGeom prst="rect">
                  <a:avLst/>
                </a:prstGeom>
                <a:blipFill>
                  <a:blip r:embed="rId5"/>
                  <a:stretch>
                    <a:fillRect/>
                  </a:stretch>
                </a:blipFill>
              </p:spPr>
              <p:txBody>
                <a:bodyPr/>
                <a:lstStyle/>
                <a:p>
                  <a:r>
                    <a:rPr lang="en-US">
                      <a:noFill/>
                    </a:rPr>
                    <a:t> </a:t>
                  </a:r>
                </a:p>
              </p:txBody>
            </p:sp>
          </mc:Fallback>
        </mc:AlternateContent>
        <p:cxnSp>
          <p:nvCxnSpPr>
            <p:cNvPr id="55" name="Elbow Connector 54"/>
            <p:cNvCxnSpPr/>
            <p:nvPr/>
          </p:nvCxnSpPr>
          <p:spPr>
            <a:xfrm>
              <a:off x="2168042" y="3209151"/>
              <a:ext cx="2550793"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235D88C7-9F42-FC43-9342-1C9D30E4BCA0}"/>
              </a:ext>
            </a:extLst>
          </p:cNvPr>
          <p:cNvSpPr txBox="1">
            <a:spLocks/>
          </p:cNvSpPr>
          <p:nvPr/>
        </p:nvSpPr>
        <p:spPr>
          <a:xfrm>
            <a:off x="435526" y="3521544"/>
            <a:ext cx="8229600" cy="11928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000" kern="1200">
                <a:solidFill>
                  <a:schemeClr val="accent3"/>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600" kern="1200">
                <a:solidFill>
                  <a:schemeClr val="accent3"/>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4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Note that: </a:t>
            </a:r>
          </a:p>
          <a:p>
            <a:pPr lvl="1"/>
            <a:r>
              <a:rPr lang="en-US" dirty="0"/>
              <a:t>This is unsupervised; you can use tons of data to train this. </a:t>
            </a:r>
          </a:p>
          <a:p>
            <a:pPr lvl="1"/>
            <a:r>
              <a:rPr lang="en-US" dirty="0"/>
              <a:t>While training the model, we train the word representations too. </a:t>
            </a:r>
          </a:p>
          <a:p>
            <a:pPr lvl="1"/>
            <a:endParaRPr lang="en-US" dirty="0"/>
          </a:p>
        </p:txBody>
      </p:sp>
    </p:spTree>
    <p:extLst>
      <p:ext uri="{BB962C8B-B14F-4D97-AF65-F5344CB8AC3E}">
        <p14:creationId xmlns:p14="http://schemas.microsoft.com/office/powerpoint/2010/main" val="16938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9</a:t>
            </a:fld>
            <a:endParaRPr lang="en-US" dirty="0"/>
          </a:p>
        </p:txBody>
      </p:sp>
      <p:sp>
        <p:nvSpPr>
          <p:cNvPr id="2" name="Title 1"/>
          <p:cNvSpPr>
            <a:spLocks noGrp="1"/>
          </p:cNvSpPr>
          <p:nvPr>
            <p:ph type="title"/>
          </p:nvPr>
        </p:nvSpPr>
        <p:spPr/>
        <p:txBody>
          <a:bodyPr/>
          <a:lstStyle/>
          <a:p>
            <a:r>
              <a:rPr lang="en-US" dirty="0"/>
              <a:t>Neural Networks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0464" y="902368"/>
                <a:ext cx="8229600" cy="1516367"/>
              </a:xfrm>
            </p:spPr>
            <p:txBody>
              <a:bodyPr>
                <a:normAutofit/>
              </a:bodyPr>
              <a:lstStyle/>
              <a:p>
                <a:r>
                  <a:rPr lang="en-US" dirty="0"/>
                  <a:t>Neural Networks are functions: </a:t>
                </a:r>
                <a14:m>
                  <m:oMath xmlns:m="http://schemas.openxmlformats.org/officeDocument/2006/math">
                    <m:r>
                      <a:rPr lang="en-US" i="1" dirty="0" smtClean="0">
                        <a:latin typeface="Cambria Math" panose="02040503050406030204" pitchFamily="18" charset="0"/>
                      </a:rPr>
                      <m:t>𝑁𝑁</m:t>
                    </m:r>
                    <m:r>
                      <a:rPr lang="en-US" i="1" dirty="0" smtClean="0">
                        <a:latin typeface="Cambria Math" panose="02040503050406030204" pitchFamily="18" charset="0"/>
                      </a:rPr>
                      <m:t>:</m:t>
                    </m:r>
                    <m:r>
                      <a:rPr lang="en-US" b="1" i="1" dirty="0" smtClean="0">
                        <a:latin typeface="Cambria Math" panose="02040503050406030204" pitchFamily="18" charset="0"/>
                      </a:rPr>
                      <m:t>𝑿</m:t>
                    </m:r>
                    <m:r>
                      <a:rPr lang="en-US" i="1" dirty="0" smtClean="0">
                        <a:latin typeface="Cambria Math" panose="02040503050406030204" pitchFamily="18" charset="0"/>
                      </a:rPr>
                      <m:t>→</m:t>
                    </m:r>
                    <m:r>
                      <a:rPr lang="en-US" i="1" dirty="0" smtClean="0">
                        <a:latin typeface="Cambria Math" panose="02040503050406030204" pitchFamily="18" charset="0"/>
                      </a:rPr>
                      <m:t>𝑌</m:t>
                    </m:r>
                  </m:oMath>
                </a14:m>
                <a:endParaRPr lang="en-US" dirty="0"/>
              </a:p>
              <a:p>
                <a:pPr lvl="1"/>
                <a:r>
                  <a:rPr lang="en-US" dirty="0"/>
                  <a:t>where </a:t>
                </a:r>
                <a14:m>
                  <m:oMath xmlns:m="http://schemas.openxmlformats.org/officeDocument/2006/math">
                    <m:r>
                      <a:rPr lang="en-US" b="1" i="1" dirty="0" smtClean="0">
                        <a:latin typeface="Cambria Math" panose="02040503050406030204" pitchFamily="18" charset="0"/>
                      </a:rPr>
                      <m:t>𝑿</m:t>
                    </m:r>
                    <m:r>
                      <a:rPr lang="en-US" i="1" dirty="0" smtClean="0">
                        <a:latin typeface="Cambria Math" panose="02040503050406030204" pitchFamily="18" charset="0"/>
                      </a:rPr>
                      <m:t>=</m:t>
                    </m:r>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0,1</m:t>
                            </m:r>
                          </m:e>
                        </m:d>
                      </m:e>
                      <m:sup>
                        <m:r>
                          <a:rPr lang="en-US" i="1" dirty="0" smtClean="0">
                            <a:latin typeface="Cambria Math" panose="02040503050406030204" pitchFamily="18" charset="0"/>
                          </a:rPr>
                          <m:t>𝑛</m:t>
                        </m:r>
                      </m:sup>
                    </m:sSup>
                  </m:oMath>
                </a14:m>
                <a:r>
                  <a:rPr lang="en-US" dirty="0"/>
                  <a:t>, or </a:t>
                </a:r>
                <a14:m>
                  <m:oMath xmlns:m="http://schemas.openxmlformats.org/officeDocument/2006/math">
                    <m:sSup>
                      <m:sSupPr>
                        <m:ctrlPr>
                          <a:rPr lang="en-US" i="1" smtClean="0">
                            <a:latin typeface="Cambria Math" panose="02040503050406030204" pitchFamily="18" charset="0"/>
                          </a:rPr>
                        </m:ctrlPr>
                      </m:sSupPr>
                      <m:e>
                        <m:r>
                          <a:rPr lang="en-US" b="0" i="0" smtClean="0">
                            <a:latin typeface="Cambria Math" panose="02040503050406030204" pitchFamily="18" charset="0"/>
                          </a:rPr>
                          <m:t>ℝ</m:t>
                        </m:r>
                      </m:e>
                      <m:sup>
                        <m:r>
                          <a:rPr lang="en-US">
                            <a:latin typeface="Cambria Math" panose="02040503050406030204" pitchFamily="18" charset="0"/>
                          </a:rPr>
                          <m:t>𝑛</m:t>
                        </m:r>
                      </m:sup>
                    </m:sSup>
                  </m:oMath>
                </a14:m>
                <a:r>
                  <a:rPr lang="en-US" dirty="0"/>
                  <a:t> and  </a:t>
                </a:r>
                <a14:m>
                  <m:oMath xmlns:m="http://schemas.openxmlformats.org/officeDocument/2006/math">
                    <m:r>
                      <a:rPr lang="en-US" i="1" dirty="0" smtClean="0">
                        <a:latin typeface="Cambria Math" panose="02040503050406030204" pitchFamily="18" charset="0"/>
                      </a:rPr>
                      <m:t>𝑌</m:t>
                    </m:r>
                    <m:r>
                      <a:rPr lang="en-US" i="1" dirty="0" smtClean="0">
                        <a:latin typeface="Cambria Math" panose="02040503050406030204" pitchFamily="18" charset="0"/>
                      </a:rPr>
                      <m:t>=[0,1], {0,1}</m:t>
                    </m:r>
                  </m:oMath>
                </a14:m>
                <a:endParaRPr lang="en-US" dirty="0"/>
              </a:p>
              <a:p>
                <a:pPr lvl="1"/>
                <a:r>
                  <a:rPr lang="en-US" dirty="0">
                    <a:solidFill>
                      <a:srgbClr val="FF0000"/>
                    </a:solidFill>
                  </a:rPr>
                  <a:t>Robust</a:t>
                </a:r>
                <a:r>
                  <a:rPr lang="en-US" dirty="0"/>
                  <a:t> approach to approximating </a:t>
                </a:r>
                <a:r>
                  <a:rPr lang="en-US" dirty="0">
                    <a:solidFill>
                      <a:srgbClr val="FF0000"/>
                    </a:solidFill>
                  </a:rPr>
                  <a:t>real-valued</a:t>
                </a:r>
                <a:r>
                  <a:rPr lang="en-US" dirty="0"/>
                  <a:t>, </a:t>
                </a:r>
                <a:r>
                  <a:rPr lang="en-US" dirty="0">
                    <a:solidFill>
                      <a:srgbClr val="FF0000"/>
                    </a:solidFill>
                  </a:rPr>
                  <a:t>discrete-valued</a:t>
                </a:r>
                <a:r>
                  <a:rPr lang="en-US" dirty="0"/>
                  <a:t> and </a:t>
                </a:r>
                <a:r>
                  <a:rPr lang="en-US" dirty="0">
                    <a:solidFill>
                      <a:srgbClr val="FF0000"/>
                    </a:solidFill>
                  </a:rPr>
                  <a:t>vector valued</a:t>
                </a:r>
                <a:r>
                  <a:rPr lang="en-US" dirty="0"/>
                  <a:t> target functions.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0464" y="902368"/>
                <a:ext cx="8229600" cy="1516367"/>
              </a:xfrm>
              <a:blipFill>
                <a:blip r:embed="rId3"/>
                <a:stretch>
                  <a:fillRect l="-924" t="-2500" b="-583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18BCB73-B180-5848-8B41-4B9B84EAFBA5}"/>
              </a:ext>
            </a:extLst>
          </p:cNvPr>
          <p:cNvPicPr>
            <a:picLocks noChangeAspect="1"/>
          </p:cNvPicPr>
          <p:nvPr/>
        </p:nvPicPr>
        <p:blipFill>
          <a:blip r:embed="rId4"/>
          <a:stretch>
            <a:fillRect/>
          </a:stretch>
        </p:blipFill>
        <p:spPr>
          <a:xfrm>
            <a:off x="4075906" y="2322357"/>
            <a:ext cx="4463846" cy="2376642"/>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8CEE0A8-A9E0-BE4B-9876-56130C079A6F}"/>
                  </a:ext>
                </a:extLst>
              </p:cNvPr>
              <p:cNvSpPr/>
              <p:nvPr/>
            </p:nvSpPr>
            <p:spPr>
              <a:xfrm>
                <a:off x="310151" y="2641508"/>
                <a:ext cx="3917719" cy="2308324"/>
              </a:xfrm>
              <a:prstGeom prst="rect">
                <a:avLst/>
              </a:prstGeom>
            </p:spPr>
            <p:txBody>
              <a:bodyPr wrap="square">
                <a:spAutoFit/>
              </a:bodyPr>
              <a:lstStyle/>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𝐻</m:t>
                        </m:r>
                      </m:e>
                      <m:sub>
                        <m:r>
                          <a:rPr lang="en-US" b="0" i="1" dirty="0" smtClean="0">
                            <a:latin typeface="Cambria Math" panose="02040503050406030204" pitchFamily="18" charset="0"/>
                          </a:rPr>
                          <m:t>3</m:t>
                        </m:r>
                      </m:sub>
                    </m:sSub>
                    <m:r>
                      <a:rPr lang="en-US" b="0" i="1" dirty="0" smtClean="0">
                        <a:latin typeface="Cambria Math" panose="02040503050406030204" pitchFamily="18" charset="0"/>
                      </a:rPr>
                      <m:t>=</m:t>
                    </m:r>
                    <m:r>
                      <a:rPr lang="en-US" b="0" i="1" dirty="0" smtClean="0">
                        <a:latin typeface="Cambria Math" panose="02040503050406030204" pitchFamily="18" charset="0"/>
                      </a:rPr>
                      <m:t>𝑠𝑖𝑔𝑛</m:t>
                    </m:r>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13</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23</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𝐼</m:t>
                            </m:r>
                          </m:e>
                          <m:sub>
                            <m:r>
                              <a:rPr lang="en-US" b="0" i="1" dirty="0" smtClean="0">
                                <a:latin typeface="Cambria Math" panose="02040503050406030204" pitchFamily="18" charset="0"/>
                              </a:rPr>
                              <m:t>2</m:t>
                            </m:r>
                          </m:sub>
                        </m:sSub>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1</m:t>
                        </m:r>
                      </m:sub>
                    </m:sSub>
                  </m:oMath>
                </a14:m>
                <a:r>
                  <a:rPr lang="en-US" dirty="0"/>
                  <a:t>)</a:t>
                </a:r>
              </a:p>
              <a:p>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𝐻</m:t>
                        </m:r>
                      </m:e>
                      <m:sub>
                        <m:r>
                          <a:rPr lang="en-US" b="0" i="1" dirty="0" smtClean="0">
                            <a:latin typeface="Cambria Math" panose="02040503050406030204" pitchFamily="18" charset="0"/>
                          </a:rPr>
                          <m:t>4</m:t>
                        </m:r>
                      </m:sub>
                    </m:sSub>
                    <m:r>
                      <a:rPr lang="en-US" i="1" dirty="0">
                        <a:latin typeface="Cambria Math" panose="02040503050406030204" pitchFamily="18" charset="0"/>
                      </a:rPr>
                      <m:t>=</m:t>
                    </m:r>
                    <m:r>
                      <a:rPr lang="en-US" i="1" dirty="0">
                        <a:latin typeface="Cambria Math" panose="02040503050406030204" pitchFamily="18" charset="0"/>
                      </a:rPr>
                      <m:t>𝑠𝑖𝑔𝑛</m:t>
                    </m:r>
                    <m:r>
                      <a:rPr lang="en-US" i="1" dirty="0">
                        <a:latin typeface="Cambria Math" panose="02040503050406030204" pitchFamily="18" charset="0"/>
                      </a:rPr>
                      <m:t>(</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4</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1</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2</m:t>
                            </m:r>
                            <m:r>
                              <a:rPr lang="en-US" i="1" dirty="0">
                                <a:latin typeface="Cambria Math" panose="02040503050406030204" pitchFamily="18" charset="0"/>
                              </a:rPr>
                              <m:t>4</m:t>
                            </m:r>
                          </m:sub>
                        </m:sSub>
                        <m:sSub>
                          <m:sSubPr>
                            <m:ctrlPr>
                              <a:rPr lang="en-US" i="1" dirty="0">
                                <a:latin typeface="Cambria Math" panose="02040503050406030204" pitchFamily="18" charset="0"/>
                              </a:rPr>
                            </m:ctrlPr>
                          </m:sSubPr>
                          <m:e>
                            <m:r>
                              <a:rPr lang="en-US" i="1" dirty="0">
                                <a:latin typeface="Cambria Math" panose="02040503050406030204" pitchFamily="18" charset="0"/>
                              </a:rPr>
                              <m:t>𝐼</m:t>
                            </m:r>
                          </m:e>
                          <m:sub>
                            <m:r>
                              <a:rPr lang="en-US" i="1" dirty="0">
                                <a:latin typeface="Cambria Math" panose="02040503050406030204" pitchFamily="18" charset="0"/>
                              </a:rPr>
                              <m:t>2</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2</m:t>
                        </m:r>
                      </m:sub>
                    </m:sSub>
                  </m:oMath>
                </a14:m>
                <a:r>
                  <a:rPr lang="en-US" dirty="0"/>
                  <a:t>)</a:t>
                </a:r>
              </a:p>
              <a:p>
                <a:endParaRPr lang="en-US" dirty="0"/>
              </a:p>
              <a:p>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𝑂</m:t>
                        </m:r>
                      </m:e>
                      <m:sub>
                        <m:r>
                          <a:rPr lang="en-US" b="0" i="1" dirty="0" smtClean="0">
                            <a:latin typeface="Cambria Math" panose="02040503050406030204" pitchFamily="18" charset="0"/>
                          </a:rPr>
                          <m:t>5</m:t>
                        </m:r>
                      </m:sub>
                    </m:sSub>
                    <m:r>
                      <a:rPr lang="en-US" i="1" dirty="0">
                        <a:latin typeface="Cambria Math" panose="02040503050406030204" pitchFamily="18" charset="0"/>
                      </a:rPr>
                      <m:t>=</m:t>
                    </m:r>
                    <m:r>
                      <a:rPr lang="en-US" i="1" dirty="0">
                        <a:latin typeface="Cambria Math" panose="02040503050406030204" pitchFamily="18" charset="0"/>
                      </a:rPr>
                      <m:t>𝑠𝑖𝑔𝑛</m:t>
                    </m:r>
                    <m:r>
                      <a:rPr lang="en-US" i="1" dirty="0">
                        <a:latin typeface="Cambria Math" panose="02040503050406030204" pitchFamily="18" charset="0"/>
                      </a:rPr>
                      <m:t>(</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b="0" i="1" dirty="0" smtClean="0">
                                <a:latin typeface="Cambria Math" panose="02040503050406030204" pitchFamily="18" charset="0"/>
                              </a:rPr>
                              <m:t>35</m:t>
                            </m:r>
                          </m:sub>
                        </m:sSub>
                        <m:sSub>
                          <m:sSubPr>
                            <m:ctrlPr>
                              <a:rPr lang="en-US" i="1" dirty="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3</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4</m:t>
                            </m:r>
                            <m:r>
                              <a:rPr lang="en-US" b="0" i="1" dirty="0" smtClean="0">
                                <a:latin typeface="Cambria Math" panose="02040503050406030204" pitchFamily="18" charset="0"/>
                              </a:rPr>
                              <m:t>5</m:t>
                            </m:r>
                          </m:sub>
                        </m:sSub>
                        <m:sSub>
                          <m:sSubPr>
                            <m:ctrlPr>
                              <a:rPr lang="en-US" i="1" dirty="0">
                                <a:latin typeface="Cambria Math" panose="02040503050406030204" pitchFamily="18" charset="0"/>
                              </a:rPr>
                            </m:ctrlPr>
                          </m:sSubPr>
                          <m:e>
                            <m:r>
                              <a:rPr lang="en-US" b="0" i="1" dirty="0" smtClean="0">
                                <a:latin typeface="Cambria Math" panose="02040503050406030204" pitchFamily="18" charset="0"/>
                              </a:rPr>
                              <m:t>𝐻</m:t>
                            </m:r>
                          </m:e>
                          <m:sub>
                            <m:r>
                              <a:rPr lang="en-US" b="0" i="1" dirty="0" smtClean="0">
                                <a:latin typeface="Cambria Math" panose="02040503050406030204" pitchFamily="18" charset="0"/>
                              </a:rPr>
                              <m:t>4</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3</m:t>
                        </m:r>
                      </m:sub>
                    </m:sSub>
                  </m:oMath>
                </a14:m>
                <a:r>
                  <a:rPr lang="en-US" dirty="0"/>
                  <a:t>)</a:t>
                </a:r>
              </a:p>
              <a:p>
                <a:endParaRPr lang="en-US" dirty="0"/>
              </a:p>
              <a:p>
                <a:r>
                  <a:rPr lang="en-US" dirty="0"/>
                  <a:t>Trainable Parameters: </a:t>
                </a:r>
              </a:p>
              <a:p>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3</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𝑤</m:t>
                        </m:r>
                      </m:e>
                      <m:sub>
                        <m:r>
                          <a:rPr lang="en-US" i="1" dirty="0">
                            <a:latin typeface="Cambria Math" panose="02040503050406030204" pitchFamily="18" charset="0"/>
                          </a:rPr>
                          <m:t>1</m:t>
                        </m:r>
                        <m:r>
                          <a:rPr lang="en-US" b="0" i="1" dirty="0" smtClean="0">
                            <a:latin typeface="Cambria Math" panose="02040503050406030204" pitchFamily="18" charset="0"/>
                          </a:rPr>
                          <m:t>4</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23</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24</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35</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𝑤</m:t>
                        </m:r>
                      </m:e>
                      <m:sub>
                        <m:r>
                          <a:rPr lang="en-US" b="0" i="1" dirty="0" smtClean="0">
                            <a:latin typeface="Cambria Math" panose="02040503050406030204" pitchFamily="18" charset="0"/>
                          </a:rPr>
                          <m:t>45</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2</m:t>
                        </m:r>
                      </m:sub>
                    </m:sSub>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b="0" i="1" dirty="0" smtClean="0">
                            <a:latin typeface="Cambria Math" panose="02040503050406030204" pitchFamily="18" charset="0"/>
                          </a:rPr>
                          <m:t>3</m:t>
                        </m:r>
                      </m:sub>
                    </m:sSub>
                  </m:oMath>
                </a14:m>
                <a:endParaRPr lang="en-US" dirty="0"/>
              </a:p>
              <a:p>
                <a:endParaRPr lang="en-US" dirty="0"/>
              </a:p>
            </p:txBody>
          </p:sp>
        </mc:Choice>
        <mc:Fallback xmlns="">
          <p:sp>
            <p:nvSpPr>
              <p:cNvPr id="4" name="Rectangle 3">
                <a:extLst>
                  <a:ext uri="{FF2B5EF4-FFF2-40B4-BE49-F238E27FC236}">
                    <a16:creationId xmlns:a16="http://schemas.microsoft.com/office/drawing/2014/main" id="{88CEE0A8-A9E0-BE4B-9876-56130C079A6F}"/>
                  </a:ext>
                </a:extLst>
              </p:cNvPr>
              <p:cNvSpPr>
                <a:spLocks noRot="1" noChangeAspect="1" noMove="1" noResize="1" noEditPoints="1" noAdjustHandles="1" noChangeArrowheads="1" noChangeShapeType="1" noTextEdit="1"/>
              </p:cNvSpPr>
              <p:nvPr/>
            </p:nvSpPr>
            <p:spPr>
              <a:xfrm>
                <a:off x="310151" y="2641508"/>
                <a:ext cx="3917719" cy="2308324"/>
              </a:xfrm>
              <a:prstGeom prst="rect">
                <a:avLst/>
              </a:prstGeom>
              <a:blipFill>
                <a:blip r:embed="rId5"/>
                <a:stretch>
                  <a:fillRect l="-1294" t="-1093"/>
                </a:stretch>
              </a:blipFill>
            </p:spPr>
            <p:txBody>
              <a:bodyPr/>
              <a:lstStyle/>
              <a:p>
                <a:r>
                  <a:rPr lang="en-US">
                    <a:noFill/>
                  </a:rPr>
                  <a:t> </a:t>
                </a:r>
              </a:p>
            </p:txBody>
          </p:sp>
        </mc:Fallback>
      </mc:AlternateContent>
    </p:spTree>
    <p:extLst>
      <p:ext uri="{BB962C8B-B14F-4D97-AF65-F5344CB8AC3E}">
        <p14:creationId xmlns:p14="http://schemas.microsoft.com/office/powerpoint/2010/main" val="10441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90</a:t>
            </a:fld>
            <a:endParaRPr lang="en-US" dirty="0"/>
          </a:p>
        </p:txBody>
      </p:sp>
      <p:sp>
        <p:nvSpPr>
          <p:cNvPr id="2" name="Title 1"/>
          <p:cNvSpPr>
            <a:spLocks noGrp="1"/>
          </p:cNvSpPr>
          <p:nvPr>
            <p:ph type="title"/>
          </p:nvPr>
        </p:nvSpPr>
        <p:spPr/>
        <p:txBody>
          <a:bodyPr/>
          <a:lstStyle/>
          <a:p>
            <a:r>
              <a:rPr lang="en-US" dirty="0"/>
              <a:t>Unsupervised Pretraining</a:t>
            </a:r>
          </a:p>
        </p:txBody>
      </p:sp>
      <p:pic>
        <p:nvPicPr>
          <p:cNvPr id="8" name="Content Placeholder 7">
            <a:extLst>
              <a:ext uri="{FF2B5EF4-FFF2-40B4-BE49-F238E27FC236}">
                <a16:creationId xmlns:a16="http://schemas.microsoft.com/office/drawing/2014/main" id="{501EC199-2768-3145-8B12-409BE1E8C027}"/>
              </a:ext>
            </a:extLst>
          </p:cNvPr>
          <p:cNvPicPr>
            <a:picLocks noGrp="1" noChangeAspect="1"/>
          </p:cNvPicPr>
          <p:nvPr>
            <p:ph idx="1"/>
          </p:nvPr>
        </p:nvPicPr>
        <p:blipFill>
          <a:blip r:embed="rId2"/>
          <a:stretch>
            <a:fillRect/>
          </a:stretch>
        </p:blipFill>
        <p:spPr>
          <a:xfrm>
            <a:off x="6146800" y="233458"/>
            <a:ext cx="2540000" cy="2540000"/>
          </a:xfrm>
        </p:spPr>
      </p:pic>
      <p:pic>
        <p:nvPicPr>
          <p:cNvPr id="14" name="Picture 13">
            <a:extLst>
              <a:ext uri="{FF2B5EF4-FFF2-40B4-BE49-F238E27FC236}">
                <a16:creationId xmlns:a16="http://schemas.microsoft.com/office/drawing/2014/main" id="{9A97596A-E71C-4544-AE04-4174E7C43606}"/>
              </a:ext>
            </a:extLst>
          </p:cNvPr>
          <p:cNvPicPr>
            <a:picLocks noChangeAspect="1"/>
          </p:cNvPicPr>
          <p:nvPr/>
        </p:nvPicPr>
        <p:blipFill>
          <a:blip r:embed="rId3"/>
          <a:stretch>
            <a:fillRect/>
          </a:stretch>
        </p:blipFill>
        <p:spPr>
          <a:xfrm>
            <a:off x="310152" y="755827"/>
            <a:ext cx="2028408" cy="2479729"/>
          </a:xfrm>
          <a:prstGeom prst="rect">
            <a:avLst/>
          </a:prstGeom>
        </p:spPr>
      </p:pic>
      <p:grpSp>
        <p:nvGrpSpPr>
          <p:cNvPr id="11" name="Group 10">
            <a:extLst>
              <a:ext uri="{FF2B5EF4-FFF2-40B4-BE49-F238E27FC236}">
                <a16:creationId xmlns:a16="http://schemas.microsoft.com/office/drawing/2014/main" id="{9F4A849E-F81F-CB4D-BB8E-5D374EC66987}"/>
              </a:ext>
            </a:extLst>
          </p:cNvPr>
          <p:cNvGrpSpPr/>
          <p:nvPr/>
        </p:nvGrpSpPr>
        <p:grpSpPr>
          <a:xfrm>
            <a:off x="2779271" y="2768885"/>
            <a:ext cx="6023675" cy="1910539"/>
            <a:chOff x="2663125" y="2762360"/>
            <a:chExt cx="6023675" cy="1910539"/>
          </a:xfrm>
        </p:grpSpPr>
        <p:sp>
          <p:nvSpPr>
            <p:cNvPr id="10" name="Rectangle 9">
              <a:extLst>
                <a:ext uri="{FF2B5EF4-FFF2-40B4-BE49-F238E27FC236}">
                  <a16:creationId xmlns:a16="http://schemas.microsoft.com/office/drawing/2014/main" id="{649F77C0-9524-1043-9371-B0AC720D76D9}"/>
                </a:ext>
              </a:extLst>
            </p:cNvPr>
            <p:cNvSpPr/>
            <p:nvPr/>
          </p:nvSpPr>
          <p:spPr>
            <a:xfrm>
              <a:off x="6395634" y="2944678"/>
              <a:ext cx="211810" cy="139485"/>
            </a:xfrm>
            <a:prstGeom prst="rect">
              <a:avLst/>
            </a:prstGeom>
            <a:solidFill>
              <a:schemeClr val="tx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584075-B86F-1242-948E-298A86DF98AF}"/>
                </a:ext>
              </a:extLst>
            </p:cNvPr>
            <p:cNvSpPr/>
            <p:nvPr/>
          </p:nvSpPr>
          <p:spPr>
            <a:xfrm>
              <a:off x="4218308" y="2944678"/>
              <a:ext cx="211810" cy="139485"/>
            </a:xfrm>
            <a:prstGeom prst="rect">
              <a:avLst/>
            </a:prstGeom>
            <a:solidFill>
              <a:schemeClr val="tx2">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EA6598-D787-1D4C-8291-451063869237}"/>
                </a:ext>
              </a:extLst>
            </p:cNvPr>
            <p:cNvPicPr>
              <a:picLocks noChangeAspect="1"/>
            </p:cNvPicPr>
            <p:nvPr/>
          </p:nvPicPr>
          <p:blipFill>
            <a:blip r:embed="rId4"/>
            <a:stretch>
              <a:fillRect/>
            </a:stretch>
          </p:blipFill>
          <p:spPr>
            <a:xfrm>
              <a:off x="2663125" y="2762360"/>
              <a:ext cx="6023675" cy="1910539"/>
            </a:xfrm>
            <a:prstGeom prst="rect">
              <a:avLst/>
            </a:prstGeom>
          </p:spPr>
        </p:pic>
      </p:grpSp>
      <p:pic>
        <p:nvPicPr>
          <p:cNvPr id="15" name="Picture 14">
            <a:extLst>
              <a:ext uri="{FF2B5EF4-FFF2-40B4-BE49-F238E27FC236}">
                <a16:creationId xmlns:a16="http://schemas.microsoft.com/office/drawing/2014/main" id="{308DBE37-74F7-874B-9B39-1AA71543B41F}"/>
              </a:ext>
            </a:extLst>
          </p:cNvPr>
          <p:cNvPicPr>
            <a:picLocks noChangeAspect="1"/>
          </p:cNvPicPr>
          <p:nvPr/>
        </p:nvPicPr>
        <p:blipFill>
          <a:blip r:embed="rId5"/>
          <a:stretch>
            <a:fillRect/>
          </a:stretch>
        </p:blipFill>
        <p:spPr>
          <a:xfrm>
            <a:off x="248362" y="2495228"/>
            <a:ext cx="2120576" cy="2033506"/>
          </a:xfrm>
          <a:prstGeom prst="rect">
            <a:avLst/>
          </a:prstGeom>
        </p:spPr>
      </p:pic>
    </p:spTree>
    <p:extLst>
      <p:ext uri="{BB962C8B-B14F-4D97-AF65-F5344CB8AC3E}">
        <p14:creationId xmlns:p14="http://schemas.microsoft.com/office/powerpoint/2010/main" val="29798241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91</a:t>
            </a:fld>
            <a:endParaRPr lang="en-US" dirty="0"/>
          </a:p>
        </p:txBody>
      </p:sp>
      <p:sp>
        <p:nvSpPr>
          <p:cNvPr id="2" name="Title 1"/>
          <p:cNvSpPr>
            <a:spLocks noGrp="1"/>
          </p:cNvSpPr>
          <p:nvPr>
            <p:ph type="title"/>
          </p:nvPr>
        </p:nvSpPr>
        <p:spPr/>
        <p:txBody>
          <a:bodyPr/>
          <a:lstStyle/>
          <a:p>
            <a:r>
              <a:rPr lang="en-US" dirty="0"/>
              <a:t>Any Questions?</a:t>
            </a:r>
          </a:p>
        </p:txBody>
      </p:sp>
      <p:sp>
        <p:nvSpPr>
          <p:cNvPr id="13" name="Content Placeholder 2">
            <a:extLst>
              <a:ext uri="{FF2B5EF4-FFF2-40B4-BE49-F238E27FC236}">
                <a16:creationId xmlns:a16="http://schemas.microsoft.com/office/drawing/2014/main" id="{DB9EBD97-4A88-4C4A-BC3D-65F847594DD2}"/>
              </a:ext>
            </a:extLst>
          </p:cNvPr>
          <p:cNvSpPr txBox="1">
            <a:spLocks/>
          </p:cNvSpPr>
          <p:nvPr/>
        </p:nvSpPr>
        <p:spPr>
          <a:xfrm>
            <a:off x="457200" y="2107769"/>
            <a:ext cx="8229600" cy="4639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000" kern="1200">
                <a:solidFill>
                  <a:schemeClr val="accent3"/>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600" kern="1200">
                <a:solidFill>
                  <a:schemeClr val="accent3"/>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4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err="1"/>
              <a:t>nitishg@seas.upenn.edu</a:t>
            </a:r>
            <a:endParaRPr lang="en-US" dirty="0"/>
          </a:p>
        </p:txBody>
      </p:sp>
    </p:spTree>
    <p:extLst>
      <p:ext uri="{BB962C8B-B14F-4D97-AF65-F5344CB8AC3E}">
        <p14:creationId xmlns:p14="http://schemas.microsoft.com/office/powerpoint/2010/main" val="2221952599"/>
      </p:ext>
    </p:extLst>
  </p:cSld>
  <p:clrMapOvr>
    <a:masterClrMapping/>
  </p:clrMapOvr>
</p:sld>
</file>

<file path=ppt/theme/theme1.xml><?xml version="1.0" encoding="utf-8"?>
<a:theme xmlns:a="http://schemas.openxmlformats.org/drawingml/2006/main" name="Office Theme">
  <a:themeElements>
    <a:clrScheme name="Custom 23">
      <a:dk1>
        <a:srgbClr val="00144D"/>
      </a:dk1>
      <a:lt1>
        <a:sysClr val="window" lastClr="FFFFFF"/>
      </a:lt1>
      <a:dk2>
        <a:srgbClr val="57000A"/>
      </a:dk2>
      <a:lt2>
        <a:srgbClr val="82AFD3"/>
      </a:lt2>
      <a:accent1>
        <a:srgbClr val="95001A"/>
      </a:accent1>
      <a:accent2>
        <a:srgbClr val="C0504D"/>
      </a:accent2>
      <a:accent3>
        <a:srgbClr val="045EA7"/>
      </a:accent3>
      <a:accent4>
        <a:srgbClr val="F2C100"/>
      </a:accent4>
      <a:accent5>
        <a:srgbClr val="00144D"/>
      </a:accent5>
      <a:accent6>
        <a:srgbClr val="44464B"/>
      </a:accent6>
      <a:hlink>
        <a:srgbClr val="00144D"/>
      </a:hlink>
      <a:folHlink>
        <a:srgbClr val="82AFD3"/>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14009</TotalTime>
  <Words>4825</Words>
  <Application>Microsoft Macintosh PowerPoint</Application>
  <PresentationFormat>On-screen Show (16:9)</PresentationFormat>
  <Paragraphs>1053</Paragraphs>
  <Slides>91</Slides>
  <Notes>22</Notes>
  <HiddenSlides>4</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0" baseType="lpstr">
      <vt:lpstr>Arial</vt:lpstr>
      <vt:lpstr>Arial Narrow</vt:lpstr>
      <vt:lpstr>Calibri</vt:lpstr>
      <vt:lpstr>Cambria Math</vt:lpstr>
      <vt:lpstr>Gill Sans</vt:lpstr>
      <vt:lpstr>Gill Sans MT</vt:lpstr>
      <vt:lpstr>Wingdings</vt:lpstr>
      <vt:lpstr>Office Theme</vt:lpstr>
      <vt:lpstr>Equation</vt:lpstr>
      <vt:lpstr>Neural Networks and Deep Learning</vt:lpstr>
      <vt:lpstr>Functions Can be Made Linear</vt:lpstr>
      <vt:lpstr>Blown Up Feature Space</vt:lpstr>
      <vt:lpstr>Neural Networks</vt:lpstr>
      <vt:lpstr>History: Neural Computation </vt:lpstr>
      <vt:lpstr>History: Neural Computation </vt:lpstr>
      <vt:lpstr>Neural Networks</vt:lpstr>
      <vt:lpstr>Neural Networks</vt:lpstr>
      <vt:lpstr>Neural Networks </vt:lpstr>
      <vt:lpstr>Neural Networks </vt:lpstr>
      <vt:lpstr>Motivation for Neural Networks</vt:lpstr>
      <vt:lpstr>Motivation for Neural Networks</vt:lpstr>
      <vt:lpstr>Basic Unit in Multi-Layer Neural Network</vt:lpstr>
      <vt:lpstr>Logistic Neuron / Sigmoid Activation</vt:lpstr>
      <vt:lpstr>Representational Power </vt:lpstr>
      <vt:lpstr>Quiz Time!</vt:lpstr>
      <vt:lpstr>               Training a Neural Net</vt:lpstr>
      <vt:lpstr>History: Learning Rules </vt:lpstr>
      <vt:lpstr>Two layer Two Unit Neural Network</vt:lpstr>
      <vt:lpstr>Gradient Descent </vt:lpstr>
      <vt:lpstr>Backpropagation Learning Rule</vt:lpstr>
      <vt:lpstr>Learning with a Multi-Layer  Perceptron</vt:lpstr>
      <vt:lpstr>Learning with a Multi-Layer  Perceptron</vt:lpstr>
      <vt:lpstr>Some facts from real analysis</vt:lpstr>
      <vt:lpstr>Some facts from real analysis</vt:lpstr>
      <vt:lpstr>Some facts from real analysis</vt:lpstr>
      <vt:lpstr>Some facts from real analysis</vt:lpstr>
      <vt:lpstr>Key Intuitions Required for BP</vt:lpstr>
      <vt:lpstr>Backpropagation: the big picture</vt:lpstr>
      <vt:lpstr>Quiz time! </vt:lpstr>
      <vt:lpstr>   Deriving the update rules</vt:lpstr>
      <vt:lpstr>Reminder: Model Neuron (Logistic)</vt:lpstr>
      <vt:lpstr>Derivation of Learning Rule</vt:lpstr>
      <vt:lpstr>Derivatives</vt:lpstr>
      <vt:lpstr>Derivation of Learning Rule (2)</vt:lpstr>
      <vt:lpstr>Derivation of Learning Rule (3)</vt:lpstr>
      <vt:lpstr>Derivation of Learning Rule (4)</vt:lpstr>
      <vt:lpstr>Derivation of Learning Rule (4)</vt:lpstr>
      <vt:lpstr>Derivation of Learning Rule (5)</vt:lpstr>
      <vt:lpstr>Derivation of Learning Rule (6)</vt:lpstr>
      <vt:lpstr>The Backpropagation Algorithm</vt:lpstr>
      <vt:lpstr>More Hidden Layers</vt:lpstr>
      <vt:lpstr>Demo time!</vt:lpstr>
      <vt:lpstr>Comments on Training </vt:lpstr>
      <vt:lpstr>Over-training Prevention </vt:lpstr>
      <vt:lpstr>Over-fitting prevention </vt:lpstr>
      <vt:lpstr>Neural Networks and Deep Learning</vt:lpstr>
      <vt:lpstr>Feed-forward (FF) Network / Multi-layer Perceptron (MLP)</vt:lpstr>
      <vt:lpstr>Feed-forward (FF) Network / Multi-layer Perceptron (MLP)</vt:lpstr>
      <vt:lpstr>Feed-forward (FF) Network / Multi-layer Perceptron (MLP)</vt:lpstr>
      <vt:lpstr>Feed-forward (FF) Network / Multi-layer Perceptron (MLP)</vt:lpstr>
      <vt:lpstr>The Backpropagation Algorithm</vt:lpstr>
      <vt:lpstr>Dropout training</vt:lpstr>
      <vt:lpstr>Dropout training</vt:lpstr>
      <vt:lpstr>Dropout training</vt:lpstr>
      <vt:lpstr>Recap: Multi-Layer Perceptrons</vt:lpstr>
      <vt:lpstr>Hidden Layer Representation </vt:lpstr>
      <vt:lpstr>Sparse Auto-encoder </vt:lpstr>
      <vt:lpstr>Stacking Auto-encoder </vt:lpstr>
      <vt:lpstr>Beyond supervised learning</vt:lpstr>
      <vt:lpstr>Receptive Fields </vt:lpstr>
      <vt:lpstr>Image Classification</vt:lpstr>
      <vt:lpstr>PowerPoint Presentation</vt:lpstr>
      <vt:lpstr>PowerPoint Presentation</vt:lpstr>
      <vt:lpstr>Convolutional Layer </vt:lpstr>
      <vt:lpstr>Convolution Operator (2)</vt:lpstr>
      <vt:lpstr>Convolution Operator (3)</vt:lpstr>
      <vt:lpstr>Convolutional Layer</vt:lpstr>
      <vt:lpstr>Pooling Layer </vt:lpstr>
      <vt:lpstr>Pooling Layer </vt:lpstr>
      <vt:lpstr>Convolutional Nets</vt:lpstr>
      <vt:lpstr>Training a ConvNet</vt:lpstr>
      <vt:lpstr>Convolutional Nets</vt:lpstr>
      <vt:lpstr>Demo (Teachable Machines)</vt:lpstr>
      <vt:lpstr>ConvNet roots </vt:lpstr>
      <vt:lpstr>Depth matters</vt:lpstr>
      <vt:lpstr>Natural Language Processing</vt:lpstr>
      <vt:lpstr>Natural Language Processing</vt:lpstr>
      <vt:lpstr>Recurrent Neural Networks </vt:lpstr>
      <vt:lpstr>Recurrent Neural Networks </vt:lpstr>
      <vt:lpstr>Recurrent Neural Networks </vt:lpstr>
      <vt:lpstr>Recurrent Neural Networks </vt:lpstr>
      <vt:lpstr>Recurrent Neural Networks </vt:lpstr>
      <vt:lpstr>Equivalence between RNN and Feed-forward NN</vt:lpstr>
      <vt:lpstr>Bi-directional RNN</vt:lpstr>
      <vt:lpstr>Self-Attention and Transformers</vt:lpstr>
      <vt:lpstr>Unsupervised Word Embeddings</vt:lpstr>
      <vt:lpstr>Word2Vec</vt:lpstr>
      <vt:lpstr>Unsupervised RNNs</vt:lpstr>
      <vt:lpstr>Unsupervised Pretraining</vt:lpstr>
      <vt:lpstr>Any Questions?</vt:lpstr>
    </vt:vector>
  </TitlesOfParts>
  <Company>Zder0to5ive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Tabor</dc:creator>
  <cp:lastModifiedBy>Gupta, Nitish</cp:lastModifiedBy>
  <cp:revision>404</cp:revision>
  <dcterms:created xsi:type="dcterms:W3CDTF">2017-09-22T15:37:04Z</dcterms:created>
  <dcterms:modified xsi:type="dcterms:W3CDTF">2019-11-06T18:02:27Z</dcterms:modified>
</cp:coreProperties>
</file>