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.xml" ContentType="application/vnd.openxmlformats-officedocument.presentationml.tags+xml"/>
  <Override PartName="/ppt/notesSlides/notesSlide34.xml" ContentType="application/vnd.openxmlformats-officedocument.presentationml.notesSlide+xml"/>
  <Override PartName="/ppt/tags/tag2.xml" ContentType="application/vnd.openxmlformats-officedocument.presentationml.tags+xml"/>
  <Override PartName="/ppt/notesSlides/notesSlide35.xml" ContentType="application/vnd.openxmlformats-officedocument.presentationml.notesSlide+xml"/>
  <Override PartName="/ppt/tags/tag3.xml" ContentType="application/vnd.openxmlformats-officedocument.presentationml.tags+xml"/>
  <Override PartName="/ppt/notesSlides/notesSlide36.xml" ContentType="application/vnd.openxmlformats-officedocument.presentationml.notesSlide+xml"/>
  <Override PartName="/ppt/tags/tag4.xml" ContentType="application/vnd.openxmlformats-officedocument.presentationml.tags+xml"/>
  <Override PartName="/ppt/notesSlides/notesSlide37.xml" ContentType="application/vnd.openxmlformats-officedocument.presentationml.notesSlide+xml"/>
  <Override PartName="/ppt/tags/tag5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316" r:id="rId2"/>
    <p:sldId id="1460" r:id="rId3"/>
    <p:sldId id="1043" r:id="rId4"/>
    <p:sldId id="1323" r:id="rId5"/>
    <p:sldId id="1324" r:id="rId6"/>
    <p:sldId id="1325" r:id="rId7"/>
    <p:sldId id="1326" r:id="rId8"/>
    <p:sldId id="1327" r:id="rId9"/>
    <p:sldId id="1328" r:id="rId10"/>
    <p:sldId id="1355" r:id="rId11"/>
    <p:sldId id="1389" r:id="rId12"/>
    <p:sldId id="1356" r:id="rId13"/>
    <p:sldId id="1357" r:id="rId14"/>
    <p:sldId id="1358" r:id="rId15"/>
    <p:sldId id="1361" r:id="rId16"/>
    <p:sldId id="1365" r:id="rId17"/>
    <p:sldId id="1366" r:id="rId18"/>
    <p:sldId id="1367" r:id="rId19"/>
    <p:sldId id="1368" r:id="rId20"/>
    <p:sldId id="1369" r:id="rId21"/>
    <p:sldId id="1370" r:id="rId22"/>
    <p:sldId id="1371" r:id="rId23"/>
    <p:sldId id="1372" r:id="rId24"/>
    <p:sldId id="1373" r:id="rId25"/>
    <p:sldId id="1374" r:id="rId26"/>
    <p:sldId id="1390" r:id="rId27"/>
    <p:sldId id="1391" r:id="rId28"/>
    <p:sldId id="1392" r:id="rId29"/>
    <p:sldId id="1393" r:id="rId30"/>
    <p:sldId id="1385" r:id="rId31"/>
    <p:sldId id="1388" r:id="rId32"/>
    <p:sldId id="1401" r:id="rId33"/>
    <p:sldId id="1395" r:id="rId34"/>
    <p:sldId id="1396" r:id="rId35"/>
    <p:sldId id="1398" r:id="rId36"/>
    <p:sldId id="1461" r:id="rId37"/>
    <p:sldId id="1400" r:id="rId38"/>
    <p:sldId id="1397" r:id="rId39"/>
    <p:sldId id="1329" r:id="rId40"/>
    <p:sldId id="1330" r:id="rId41"/>
    <p:sldId id="1331" r:id="rId42"/>
    <p:sldId id="1333" r:id="rId43"/>
    <p:sldId id="1334" r:id="rId44"/>
    <p:sldId id="1335" r:id="rId45"/>
    <p:sldId id="1336" r:id="rId46"/>
    <p:sldId id="1337" r:id="rId47"/>
    <p:sldId id="1340" r:id="rId48"/>
    <p:sldId id="1341" r:id="rId49"/>
    <p:sldId id="1342" r:id="rId50"/>
    <p:sldId id="1343" r:id="rId51"/>
    <p:sldId id="1344" r:id="rId52"/>
    <p:sldId id="1345" r:id="rId53"/>
    <p:sldId id="1346" r:id="rId54"/>
    <p:sldId id="1347" r:id="rId55"/>
    <p:sldId id="1348" r:id="rId56"/>
    <p:sldId id="1349" r:id="rId57"/>
    <p:sldId id="1350" r:id="rId58"/>
    <p:sldId id="1351" r:id="rId59"/>
    <p:sldId id="1402" r:id="rId60"/>
    <p:sldId id="1403" r:id="rId61"/>
    <p:sldId id="1404" r:id="rId62"/>
    <p:sldId id="1405" r:id="rId63"/>
    <p:sldId id="1406" r:id="rId64"/>
    <p:sldId id="1407" r:id="rId65"/>
    <p:sldId id="1408" r:id="rId66"/>
    <p:sldId id="1409" r:id="rId67"/>
    <p:sldId id="1410" r:id="rId68"/>
    <p:sldId id="1411" r:id="rId69"/>
    <p:sldId id="1412" r:id="rId70"/>
    <p:sldId id="1413" r:id="rId71"/>
    <p:sldId id="1414" r:id="rId72"/>
    <p:sldId id="1415" r:id="rId73"/>
    <p:sldId id="1416" r:id="rId74"/>
    <p:sldId id="1417" r:id="rId75"/>
    <p:sldId id="1418" r:id="rId76"/>
    <p:sldId id="1458" r:id="rId77"/>
    <p:sldId id="1419" r:id="rId78"/>
    <p:sldId id="1420" r:id="rId79"/>
    <p:sldId id="1421" r:id="rId80"/>
    <p:sldId id="1422" r:id="rId81"/>
    <p:sldId id="1423" r:id="rId82"/>
    <p:sldId id="1424" r:id="rId83"/>
    <p:sldId id="1425" r:id="rId84"/>
    <p:sldId id="1426" r:id="rId85"/>
    <p:sldId id="1427" r:id="rId86"/>
    <p:sldId id="1428" r:id="rId87"/>
    <p:sldId id="1429" r:id="rId88"/>
    <p:sldId id="1430" r:id="rId89"/>
    <p:sldId id="1431" r:id="rId90"/>
    <p:sldId id="1432" r:id="rId91"/>
    <p:sldId id="1433" r:id="rId92"/>
    <p:sldId id="1434" r:id="rId93"/>
    <p:sldId id="1435" r:id="rId94"/>
    <p:sldId id="1436" r:id="rId95"/>
    <p:sldId id="1437" r:id="rId96"/>
    <p:sldId id="1438" r:id="rId97"/>
    <p:sldId id="1439" r:id="rId98"/>
    <p:sldId id="1440" r:id="rId99"/>
    <p:sldId id="1441" r:id="rId100"/>
    <p:sldId id="1462" r:id="rId101"/>
    <p:sldId id="1443" r:id="rId102"/>
    <p:sldId id="1444" r:id="rId103"/>
    <p:sldId id="1445" r:id="rId104"/>
    <p:sldId id="1446" r:id="rId105"/>
    <p:sldId id="1447" r:id="rId106"/>
    <p:sldId id="1448" r:id="rId10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316"/>
            <p14:sldId id="1460"/>
            <p14:sldId id="1043"/>
            <p14:sldId id="1323"/>
            <p14:sldId id="1324"/>
            <p14:sldId id="1325"/>
            <p14:sldId id="1326"/>
            <p14:sldId id="1327"/>
            <p14:sldId id="1328"/>
          </p14:sldIdLst>
        </p14:section>
        <p14:section name="Refresher onProbability Theory" id="{066ACD1D-17C9-4C87-9725-4D1BE1FD0F25}">
          <p14:sldIdLst>
            <p14:sldId id="1355"/>
            <p14:sldId id="1389"/>
            <p14:sldId id="1356"/>
            <p14:sldId id="1357"/>
            <p14:sldId id="1358"/>
            <p14:sldId id="1361"/>
            <p14:sldId id="1365"/>
            <p14:sldId id="1366"/>
            <p14:sldId id="1367"/>
            <p14:sldId id="1368"/>
            <p14:sldId id="1369"/>
            <p14:sldId id="1370"/>
            <p14:sldId id="1371"/>
            <p14:sldId id="1372"/>
            <p14:sldId id="1373"/>
            <p14:sldId id="1374"/>
            <p14:sldId id="1390"/>
            <p14:sldId id="1391"/>
            <p14:sldId id="1392"/>
            <p14:sldId id="1393"/>
            <p14:sldId id="1385"/>
            <p14:sldId id="1388"/>
            <p14:sldId id="1401"/>
            <p14:sldId id="1395"/>
            <p14:sldId id="1396"/>
            <p14:sldId id="1398"/>
            <p14:sldId id="1461"/>
            <p14:sldId id="1400"/>
            <p14:sldId id="1397"/>
            <p14:sldId id="1329"/>
            <p14:sldId id="1330"/>
            <p14:sldId id="1331"/>
            <p14:sldId id="1333"/>
            <p14:sldId id="1334"/>
            <p14:sldId id="1335"/>
            <p14:sldId id="1336"/>
            <p14:sldId id="1337"/>
            <p14:sldId id="1340"/>
            <p14:sldId id="1341"/>
            <p14:sldId id="1342"/>
            <p14:sldId id="1343"/>
            <p14:sldId id="1344"/>
            <p14:sldId id="1345"/>
            <p14:sldId id="1346"/>
            <p14:sldId id="1347"/>
            <p14:sldId id="1348"/>
            <p14:sldId id="1349"/>
            <p14:sldId id="1350"/>
            <p14:sldId id="1351"/>
          </p14:sldIdLst>
        </p14:section>
        <p14:section name="NB classifier" id="{282DB2E8-8F0A-4A04-8108-32E868681AAA}">
          <p14:sldIdLst>
            <p14:sldId id="1402"/>
            <p14:sldId id="1403"/>
            <p14:sldId id="1404"/>
            <p14:sldId id="1405"/>
            <p14:sldId id="1406"/>
            <p14:sldId id="1407"/>
            <p14:sldId id="1408"/>
            <p14:sldId id="1409"/>
            <p14:sldId id="1410"/>
            <p14:sldId id="1411"/>
            <p14:sldId id="1412"/>
            <p14:sldId id="1413"/>
            <p14:sldId id="1414"/>
            <p14:sldId id="1415"/>
            <p14:sldId id="1416"/>
            <p14:sldId id="1417"/>
            <p14:sldId id="1418"/>
            <p14:sldId id="1458"/>
            <p14:sldId id="1419"/>
            <p14:sldId id="1420"/>
            <p14:sldId id="1421"/>
            <p14:sldId id="1422"/>
            <p14:sldId id="1423"/>
            <p14:sldId id="1424"/>
            <p14:sldId id="1425"/>
            <p14:sldId id="1426"/>
            <p14:sldId id="1427"/>
            <p14:sldId id="1428"/>
            <p14:sldId id="1429"/>
            <p14:sldId id="1430"/>
            <p14:sldId id="1431"/>
            <p14:sldId id="1432"/>
            <p14:sldId id="1433"/>
            <p14:sldId id="1434"/>
            <p14:sldId id="1435"/>
            <p14:sldId id="1436"/>
            <p14:sldId id="1437"/>
            <p14:sldId id="1438"/>
            <p14:sldId id="1439"/>
            <p14:sldId id="1440"/>
            <p14:sldId id="1441"/>
            <p14:sldId id="1462"/>
            <p14:sldId id="1443"/>
            <p14:sldId id="1444"/>
            <p14:sldId id="1445"/>
            <p14:sldId id="1446"/>
            <p14:sldId id="1447"/>
            <p14:sldId id="1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00"/>
    <a:srgbClr val="6B6C6E"/>
    <a:srgbClr val="858587"/>
    <a:srgbClr val="44464B"/>
    <a:srgbClr val="787A7D"/>
    <a:srgbClr val="045EA7"/>
    <a:srgbClr val="A0A1A4"/>
    <a:srgbClr val="5A3149"/>
    <a:srgbClr val="662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89641-38A5-4675-BEF0-C2399EA793A6}" v="266" dt="2019-11-20T13:53:29.507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 autoAdjust="0"/>
    <p:restoredTop sz="98887" autoAdjust="0"/>
  </p:normalViewPr>
  <p:slideViewPr>
    <p:cSldViewPr snapToGrid="0" snapToObjects="1">
      <p:cViewPr varScale="1">
        <p:scale>
          <a:sx n="214" d="100"/>
          <a:sy n="214" d="100"/>
        </p:scale>
        <p:origin x="132" y="1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4" d="100"/>
          <a:sy n="44" d="100"/>
        </p:scale>
        <p:origin x="229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115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Roth" userId="18da4c67-dd89-43a7-9856-8592f867a23c" providerId="ADAL" clId="{CA289641-38A5-4675-BEF0-C2399EA793A6}"/>
    <pc:docChg chg="modSld">
      <pc:chgData name="Dan Roth" userId="18da4c67-dd89-43a7-9856-8592f867a23c" providerId="ADAL" clId="{CA289641-38A5-4675-BEF0-C2399EA793A6}" dt="2019-11-20T13:51:54.693" v="6" actId="20577"/>
      <pc:docMkLst>
        <pc:docMk/>
      </pc:docMkLst>
      <pc:sldChg chg="modTransition">
        <pc:chgData name="Dan Roth" userId="18da4c67-dd89-43a7-9856-8592f867a23c" providerId="ADAL" clId="{CA289641-38A5-4675-BEF0-C2399EA793A6}" dt="2019-11-20T13:40:04.880" v="0"/>
        <pc:sldMkLst>
          <pc:docMk/>
          <pc:sldMk cId="2229486805" sldId="1043"/>
        </pc:sldMkLst>
      </pc:sldChg>
      <pc:sldChg chg="modSp modAnim">
        <pc:chgData name="Dan Roth" userId="18da4c67-dd89-43a7-9856-8592f867a23c" providerId="ADAL" clId="{CA289641-38A5-4675-BEF0-C2399EA793A6}" dt="2019-11-20T13:42:42.342" v="4" actId="20577"/>
        <pc:sldMkLst>
          <pc:docMk/>
          <pc:sldMk cId="2916193635" sldId="1341"/>
        </pc:sldMkLst>
        <pc:spChg chg="mod">
          <ac:chgData name="Dan Roth" userId="18da4c67-dd89-43a7-9856-8592f867a23c" providerId="ADAL" clId="{CA289641-38A5-4675-BEF0-C2399EA793A6}" dt="2019-11-20T13:42:42.342" v="4" actId="20577"/>
          <ac:spMkLst>
            <pc:docMk/>
            <pc:sldMk cId="2916193635" sldId="1341"/>
            <ac:spMk id="1029122" creationId="{00000000-0000-0000-0000-000000000000}"/>
          </ac:spMkLst>
        </pc:spChg>
      </pc:sldChg>
      <pc:sldChg chg="modSp modAnim">
        <pc:chgData name="Dan Roth" userId="18da4c67-dd89-43a7-9856-8592f867a23c" providerId="ADAL" clId="{CA289641-38A5-4675-BEF0-C2399EA793A6}" dt="2019-11-20T13:51:54.693" v="6" actId="20577"/>
        <pc:sldMkLst>
          <pc:docMk/>
          <pc:sldMk cId="2998288500" sldId="1346"/>
        </pc:sldMkLst>
        <pc:spChg chg="mod">
          <ac:chgData name="Dan Roth" userId="18da4c67-dd89-43a7-9856-8592f867a23c" providerId="ADAL" clId="{CA289641-38A5-4675-BEF0-C2399EA793A6}" dt="2019-11-20T13:51:54.693" v="6" actId="20577"/>
          <ac:spMkLst>
            <pc:docMk/>
            <pc:sldMk cId="2998288500" sldId="1346"/>
            <ac:spMk id="3" creationId="{00000000-0000-0000-0000-000000000000}"/>
          </ac:spMkLst>
        </pc:spChg>
        <pc:spChg chg="mod">
          <ac:chgData name="Dan Roth" userId="18da4c67-dd89-43a7-9856-8592f867a23c" providerId="ADAL" clId="{CA289641-38A5-4675-BEF0-C2399EA793A6}" dt="2019-11-20T13:51:11.254" v="5" actId="404"/>
          <ac:spMkLst>
            <pc:docMk/>
            <pc:sldMk cId="2998288500" sldId="1346"/>
            <ac:spMk id="4" creationId="{00000000-0000-0000-0000-000000000000}"/>
          </ac:spMkLst>
        </pc:spChg>
      </pc:sldChg>
    </pc:docChg>
  </pc:docChgLst>
  <pc:docChgLst>
    <pc:chgData name="Roth, Dan" userId="18da4c67-dd89-43a7-9856-8592f867a23c" providerId="ADAL" clId="{CA289641-38A5-4675-BEF0-C2399EA793A6}"/>
    <pc:docChg chg="undo custSel modSld">
      <pc:chgData name="Roth, Dan" userId="18da4c67-dd89-43a7-9856-8592f867a23c" providerId="ADAL" clId="{CA289641-38A5-4675-BEF0-C2399EA793A6}" dt="2019-11-18T21:39:16.919" v="425" actId="113"/>
      <pc:docMkLst>
        <pc:docMk/>
      </pc:docMkLst>
      <pc:sldChg chg="modSp modTransition">
        <pc:chgData name="Roth, Dan" userId="18da4c67-dd89-43a7-9856-8592f867a23c" providerId="ADAL" clId="{CA289641-38A5-4675-BEF0-C2399EA793A6}" dt="2019-11-13T15:00:24.012" v="141"/>
        <pc:sldMkLst>
          <pc:docMk/>
          <pc:sldMk cId="2229486805" sldId="1043"/>
        </pc:sldMkLst>
        <pc:spChg chg="mod">
          <ac:chgData name="Roth, Dan" userId="18da4c67-dd89-43a7-9856-8592f867a23c" providerId="ADAL" clId="{CA289641-38A5-4675-BEF0-C2399EA793A6}" dt="2019-11-13T15:00:16.612" v="140" actId="20577"/>
          <ac:spMkLst>
            <pc:docMk/>
            <pc:sldMk cId="2229486805" sldId="1043"/>
            <ac:spMk id="719875" creationId="{00000000-0000-0000-0000-000000000000}"/>
          </ac:spMkLst>
        </pc:spChg>
      </pc:sldChg>
      <pc:sldChg chg="modSp modAnim">
        <pc:chgData name="Roth, Dan" userId="18da4c67-dd89-43a7-9856-8592f867a23c" providerId="ADAL" clId="{CA289641-38A5-4675-BEF0-C2399EA793A6}" dt="2019-11-13T15:02:28.486" v="146" actId="27636"/>
        <pc:sldMkLst>
          <pc:docMk/>
          <pc:sldMk cId="907387082" sldId="1325"/>
        </pc:sldMkLst>
        <pc:spChg chg="mod">
          <ac:chgData name="Roth, Dan" userId="18da4c67-dd89-43a7-9856-8592f867a23c" providerId="ADAL" clId="{CA289641-38A5-4675-BEF0-C2399EA793A6}" dt="2019-11-13T15:02:28.486" v="146" actId="27636"/>
          <ac:spMkLst>
            <pc:docMk/>
            <pc:sldMk cId="907387082" sldId="1325"/>
            <ac:spMk id="6149" creationId="{00000000-0000-0000-0000-000000000000}"/>
          </ac:spMkLst>
        </pc:spChg>
      </pc:sldChg>
      <pc:sldChg chg="modSp modAnim">
        <pc:chgData name="Roth, Dan" userId="18da4c67-dd89-43a7-9856-8592f867a23c" providerId="ADAL" clId="{CA289641-38A5-4675-BEF0-C2399EA793A6}" dt="2019-11-13T15:05:53.085" v="152"/>
        <pc:sldMkLst>
          <pc:docMk/>
          <pc:sldMk cId="2556224778" sldId="1327"/>
        </pc:sldMkLst>
        <pc:spChg chg="mod">
          <ac:chgData name="Roth, Dan" userId="18da4c67-dd89-43a7-9856-8592f867a23c" providerId="ADAL" clId="{CA289641-38A5-4675-BEF0-C2399EA793A6}" dt="2019-11-13T15:03:57.247" v="150" actId="6549"/>
          <ac:spMkLst>
            <pc:docMk/>
            <pc:sldMk cId="2556224778" sldId="1327"/>
            <ac:spMk id="8197" creationId="{00000000-0000-0000-0000-000000000000}"/>
          </ac:spMkLst>
        </pc:spChg>
      </pc:sldChg>
      <pc:sldChg chg="modSp modAnim">
        <pc:chgData name="Roth, Dan" userId="18da4c67-dd89-43a7-9856-8592f867a23c" providerId="ADAL" clId="{CA289641-38A5-4675-BEF0-C2399EA793A6}" dt="2019-11-13T15:08:23.122" v="169"/>
        <pc:sldMkLst>
          <pc:docMk/>
          <pc:sldMk cId="1398158674" sldId="1328"/>
        </pc:sldMkLst>
        <pc:spChg chg="mod">
          <ac:chgData name="Roth, Dan" userId="18da4c67-dd89-43a7-9856-8592f867a23c" providerId="ADAL" clId="{CA289641-38A5-4675-BEF0-C2399EA793A6}" dt="2019-11-13T15:07:32.458" v="164" actId="14100"/>
          <ac:spMkLst>
            <pc:docMk/>
            <pc:sldMk cId="1398158674" sldId="1328"/>
            <ac:spMk id="6" creationId="{00000000-0000-0000-0000-000000000000}"/>
          </ac:spMkLst>
        </pc:spChg>
        <pc:spChg chg="mod">
          <ac:chgData name="Roth, Dan" userId="18da4c67-dd89-43a7-9856-8592f867a23c" providerId="ADAL" clId="{CA289641-38A5-4675-BEF0-C2399EA793A6}" dt="2019-11-13T15:06:48.090" v="153" actId="404"/>
          <ac:spMkLst>
            <pc:docMk/>
            <pc:sldMk cId="1398158674" sldId="1328"/>
            <ac:spMk id="1061890" creationId="{00000000-0000-0000-0000-000000000000}"/>
          </ac:spMkLst>
        </pc:spChg>
        <pc:spChg chg="mod">
          <ac:chgData name="Roth, Dan" userId="18da4c67-dd89-43a7-9856-8592f867a23c" providerId="ADAL" clId="{CA289641-38A5-4675-BEF0-C2399EA793A6}" dt="2019-11-13T15:07:08.372" v="162" actId="1036"/>
          <ac:spMkLst>
            <pc:docMk/>
            <pc:sldMk cId="1398158674" sldId="1328"/>
            <ac:spMk id="1061892" creationId="{00000000-0000-0000-0000-000000000000}"/>
          </ac:spMkLst>
        </pc:spChg>
      </pc:sldChg>
      <pc:sldChg chg="modSp modAnim">
        <pc:chgData name="Roth, Dan" userId="18da4c67-dd89-43a7-9856-8592f867a23c" providerId="ADAL" clId="{CA289641-38A5-4675-BEF0-C2399EA793A6}" dt="2019-11-13T15:23:59.608" v="396"/>
        <pc:sldMkLst>
          <pc:docMk/>
          <pc:sldMk cId="2894913692" sldId="1337"/>
        </pc:sldMkLst>
        <pc:spChg chg="mod">
          <ac:chgData name="Roth, Dan" userId="18da4c67-dd89-43a7-9856-8592f867a23c" providerId="ADAL" clId="{CA289641-38A5-4675-BEF0-C2399EA793A6}" dt="2019-11-13T15:23:50.883" v="394" actId="20577"/>
          <ac:spMkLst>
            <pc:docMk/>
            <pc:sldMk cId="2894913692" sldId="1337"/>
            <ac:spMk id="886786" creationId="{00000000-0000-0000-0000-000000000000}"/>
          </ac:spMkLst>
        </pc:spChg>
      </pc:sldChg>
      <pc:sldChg chg="delSp">
        <pc:chgData name="Roth, Dan" userId="18da4c67-dd89-43a7-9856-8592f867a23c" providerId="ADAL" clId="{CA289641-38A5-4675-BEF0-C2399EA793A6}" dt="2019-11-13T15:17:25.226" v="170" actId="478"/>
        <pc:sldMkLst>
          <pc:docMk/>
          <pc:sldMk cId="4086505424" sldId="1355"/>
        </pc:sldMkLst>
        <pc:spChg chg="del">
          <ac:chgData name="Roth, Dan" userId="18da4c67-dd89-43a7-9856-8592f867a23c" providerId="ADAL" clId="{CA289641-38A5-4675-BEF0-C2399EA793A6}" dt="2019-11-13T15:17:25.226" v="170" actId="478"/>
          <ac:spMkLst>
            <pc:docMk/>
            <pc:sldMk cId="4086505424" sldId="1355"/>
            <ac:spMk id="4" creationId="{00000000-0000-0000-0000-000000000000}"/>
          </ac:spMkLst>
        </pc:spChg>
      </pc:sldChg>
      <pc:sldChg chg="modTransition">
        <pc:chgData name="Roth, Dan" userId="18da4c67-dd89-43a7-9856-8592f867a23c" providerId="ADAL" clId="{CA289641-38A5-4675-BEF0-C2399EA793A6}" dt="2019-11-13T15:19:44.190" v="171"/>
        <pc:sldMkLst>
          <pc:docMk/>
          <pc:sldMk cId="1682010581" sldId="1398"/>
        </pc:sldMkLst>
      </pc:sldChg>
      <pc:sldChg chg="modTransition">
        <pc:chgData name="Roth, Dan" userId="18da4c67-dd89-43a7-9856-8592f867a23c" providerId="ADAL" clId="{CA289641-38A5-4675-BEF0-C2399EA793A6}" dt="2019-11-13T15:19:51.608" v="173"/>
        <pc:sldMkLst>
          <pc:docMk/>
          <pc:sldMk cId="1010997517" sldId="1400"/>
        </pc:sldMkLst>
      </pc:sldChg>
      <pc:sldChg chg="modSp">
        <pc:chgData name="Roth, Dan" userId="18da4c67-dd89-43a7-9856-8592f867a23c" providerId="ADAL" clId="{CA289641-38A5-4675-BEF0-C2399EA793A6}" dt="2019-11-18T21:36:53.524" v="397" actId="20577"/>
        <pc:sldMkLst>
          <pc:docMk/>
          <pc:sldMk cId="1177635079" sldId="1421"/>
        </pc:sldMkLst>
        <pc:spChg chg="mod">
          <ac:chgData name="Roth, Dan" userId="18da4c67-dd89-43a7-9856-8592f867a23c" providerId="ADAL" clId="{CA289641-38A5-4675-BEF0-C2399EA793A6}" dt="2019-11-18T21:36:53.524" v="397" actId="20577"/>
          <ac:spMkLst>
            <pc:docMk/>
            <pc:sldMk cId="1177635079" sldId="1421"/>
            <ac:spMk id="5" creationId="{9777B818-93DC-473C-BC9F-C5653CFE9A5D}"/>
          </ac:spMkLst>
        </pc:spChg>
      </pc:sldChg>
      <pc:sldChg chg="modSp">
        <pc:chgData name="Roth, Dan" userId="18da4c67-dd89-43a7-9856-8592f867a23c" providerId="ADAL" clId="{CA289641-38A5-4675-BEF0-C2399EA793A6}" dt="2019-11-18T21:38:25.506" v="424" actId="1035"/>
        <pc:sldMkLst>
          <pc:docMk/>
          <pc:sldMk cId="2111826576" sldId="1428"/>
        </pc:sldMkLst>
        <pc:spChg chg="mod">
          <ac:chgData name="Roth, Dan" userId="18da4c67-dd89-43a7-9856-8592f867a23c" providerId="ADAL" clId="{CA289641-38A5-4675-BEF0-C2399EA793A6}" dt="2019-11-18T21:38:13.850" v="399" actId="27636"/>
          <ac:spMkLst>
            <pc:docMk/>
            <pc:sldMk cId="2111826576" sldId="1428"/>
            <ac:spMk id="3" creationId="{00000000-0000-0000-0000-000000000000}"/>
          </ac:spMkLst>
        </pc:spChg>
        <pc:picChg chg="mod">
          <ac:chgData name="Roth, Dan" userId="18da4c67-dd89-43a7-9856-8592f867a23c" providerId="ADAL" clId="{CA289641-38A5-4675-BEF0-C2399EA793A6}" dt="2019-11-18T21:38:25.506" v="424" actId="1035"/>
          <ac:picMkLst>
            <pc:docMk/>
            <pc:sldMk cId="2111826576" sldId="1428"/>
            <ac:picMk id="5" creationId="{00000000-0000-0000-0000-000000000000}"/>
          </ac:picMkLst>
        </pc:picChg>
      </pc:sldChg>
      <pc:sldChg chg="modSp">
        <pc:chgData name="Roth, Dan" userId="18da4c67-dd89-43a7-9856-8592f867a23c" providerId="ADAL" clId="{CA289641-38A5-4675-BEF0-C2399EA793A6}" dt="2019-11-18T21:39:16.919" v="425" actId="113"/>
        <pc:sldMkLst>
          <pc:docMk/>
          <pc:sldMk cId="2172313007" sldId="1429"/>
        </pc:sldMkLst>
        <pc:spChg chg="mod">
          <ac:chgData name="Roth, Dan" userId="18da4c67-dd89-43a7-9856-8592f867a23c" providerId="ADAL" clId="{CA289641-38A5-4675-BEF0-C2399EA793A6}" dt="2019-11-18T21:39:16.919" v="425" actId="113"/>
          <ac:spMkLst>
            <pc:docMk/>
            <pc:sldMk cId="2172313007" sldId="1429"/>
            <ac:spMk id="971779" creationId="{00000000-0000-0000-0000-000000000000}"/>
          </ac:spMkLst>
        </pc:spChg>
      </pc:sldChg>
      <pc:sldChg chg="addSp delSp modSp modAnim">
        <pc:chgData name="Roth, Dan" userId="18da4c67-dd89-43a7-9856-8592f867a23c" providerId="ADAL" clId="{CA289641-38A5-4675-BEF0-C2399EA793A6}" dt="2019-11-13T15:00:29.137" v="142" actId="20577"/>
        <pc:sldMkLst>
          <pc:docMk/>
          <pc:sldMk cId="880545056" sldId="1460"/>
        </pc:sldMkLst>
        <pc:spChg chg="mod">
          <ac:chgData name="Roth, Dan" userId="18da4c67-dd89-43a7-9856-8592f867a23c" providerId="ADAL" clId="{CA289641-38A5-4675-BEF0-C2399EA793A6}" dt="2019-11-13T15:00:29.137" v="142" actId="20577"/>
          <ac:spMkLst>
            <pc:docMk/>
            <pc:sldMk cId="880545056" sldId="1460"/>
            <ac:spMk id="719874" creationId="{00000000-0000-0000-0000-000000000000}"/>
          </ac:spMkLst>
        </pc:spChg>
        <pc:spChg chg="mod">
          <ac:chgData name="Roth, Dan" userId="18da4c67-dd89-43a7-9856-8592f867a23c" providerId="ADAL" clId="{CA289641-38A5-4675-BEF0-C2399EA793A6}" dt="2019-11-13T14:59:19.852" v="126" actId="20577"/>
          <ac:spMkLst>
            <pc:docMk/>
            <pc:sldMk cId="880545056" sldId="1460"/>
            <ac:spMk id="719875" creationId="{00000000-0000-0000-0000-000000000000}"/>
          </ac:spMkLst>
        </pc:spChg>
        <pc:grpChg chg="add del">
          <ac:chgData name="Roth, Dan" userId="18da4c67-dd89-43a7-9856-8592f867a23c" providerId="ADAL" clId="{CA289641-38A5-4675-BEF0-C2399EA793A6}" dt="2019-11-13T14:58:59.940" v="75"/>
          <ac:grpSpMkLst>
            <pc:docMk/>
            <pc:sldMk cId="880545056" sldId="1460"/>
            <ac:grpSpMk id="5" creationId="{10E49ECA-B4AA-4A28-A32A-5F3BA922F174}"/>
          </ac:grpSpMkLst>
        </pc:grpChg>
      </pc:sldChg>
      <pc:sldChg chg="modTransition">
        <pc:chgData name="Roth, Dan" userId="18da4c67-dd89-43a7-9856-8592f867a23c" providerId="ADAL" clId="{CA289641-38A5-4675-BEF0-C2399EA793A6}" dt="2019-11-13T15:19:48.504" v="172"/>
        <pc:sldMkLst>
          <pc:docMk/>
          <pc:sldMk cId="3854716916" sldId="1461"/>
        </pc:sldMkLst>
      </pc:sldChg>
    </pc:docChg>
  </pc:docChgLst>
  <pc:docChgLst>
    <pc:chgData name="Roth, Dan" userId="18da4c67-dd89-43a7-9856-8592f867a23c" providerId="ADAL" clId="{B2D62E41-172D-4550-B6AF-BAB6BED068E7}"/>
    <pc:docChg chg="custSel modSld modMainMaster">
      <pc:chgData name="Roth, Dan" userId="18da4c67-dd89-43a7-9856-8592f867a23c" providerId="ADAL" clId="{B2D62E41-172D-4550-B6AF-BAB6BED068E7}" dt="2019-09-04T13:19:12.838" v="3" actId="27636"/>
      <pc:docMkLst>
        <pc:docMk/>
      </pc:docMkLst>
      <pc:sldChg chg="modSp">
        <pc:chgData name="Roth, Dan" userId="18da4c67-dd89-43a7-9856-8592f867a23c" providerId="ADAL" clId="{B2D62E41-172D-4550-B6AF-BAB6BED068E7}" dt="2019-09-04T13:19:12.838" v="3" actId="27636"/>
        <pc:sldMkLst>
          <pc:docMk/>
          <pc:sldMk cId="2998288500" sldId="1346"/>
        </pc:sldMkLst>
        <pc:spChg chg="mod">
          <ac:chgData name="Roth, Dan" userId="18da4c67-dd89-43a7-9856-8592f867a23c" providerId="ADAL" clId="{B2D62E41-172D-4550-B6AF-BAB6BED068E7}" dt="2019-09-04T13:19:12.838" v="3" actId="27636"/>
          <ac:spMkLst>
            <pc:docMk/>
            <pc:sldMk cId="2998288500" sldId="1346"/>
            <ac:spMk id="3" creationId="{00000000-0000-0000-0000-000000000000}"/>
          </ac:spMkLst>
        </pc:spChg>
      </pc:sldChg>
      <pc:sldMasterChg chg="addSp delSp modSp">
        <pc:chgData name="Roth, Dan" userId="18da4c67-dd89-43a7-9856-8592f867a23c" providerId="ADAL" clId="{B2D62E41-172D-4550-B6AF-BAB6BED068E7}" dt="2019-09-04T13:19:05.949" v="2"/>
        <pc:sldMasterMkLst>
          <pc:docMk/>
          <pc:sldMasterMk cId="1807833175" sldId="2147483648"/>
        </pc:sldMasterMkLst>
        <pc:spChg chg="add">
          <ac:chgData name="Roth, Dan" userId="18da4c67-dd89-43a7-9856-8592f867a23c" providerId="ADAL" clId="{B2D62E41-172D-4550-B6AF-BAB6BED068E7}" dt="2019-09-04T13:19:05.949" v="2"/>
          <ac:spMkLst>
            <pc:docMk/>
            <pc:sldMasterMk cId="1807833175" sldId="2147483648"/>
            <ac:spMk id="8" creationId="{81BDEBEA-8367-40C9-BFE4-49D3C020A148}"/>
          </ac:spMkLst>
        </pc:spChg>
        <pc:picChg chg="del mod">
          <ac:chgData name="Roth, Dan" userId="18da4c67-dd89-43a7-9856-8592f867a23c" providerId="ADAL" clId="{B2D62E41-172D-4550-B6AF-BAB6BED068E7}" dt="2019-09-04T13:19:04.753" v="1" actId="478"/>
          <ac:picMkLst>
            <pc:docMk/>
            <pc:sldMasterMk cId="1807833175" sldId="2147483648"/>
            <ac:picMk id="7" creationId="{00000000-0000-0000-0000-00000000000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8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0D382-029B-7743-A48C-B4C2C898683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o-RO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P(A\lor B) = P(A) + P(B) - P(A\land B)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28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= 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\land A = 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= 0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{~~~~if $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neq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j$}</a:t>
            </a:r>
            <a:endParaRPr lang="ro-RO" sz="1200" kern="12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ro-RO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= v_1 \lor A = v_2 \lor \ldots \lor A = v_k) = 1</a:t>
            </a:r>
            <a:endParaRPr lang="en-US" sz="1200" kern="12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 = \sum_{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=1}^k P(A = 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4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P(B) &amp;= P(B \land [A = v_1 \lor A = v_2 \lor \ldots \lor A = v_k])\\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P(B) &amp;= \sum_{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=1}^k P(B \land A = 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10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\color{blue} 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{alarm}) &amp;\color{blue}= \sum_{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b,e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 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{alarm} \land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{Burglary} = b \land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{Earthquake} = e)\\</a:t>
            </a:r>
          </a:p>
          <a:p>
            <a:r>
              <a:rPr lang="ro-RO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&amp;\color{blue}= 0.01 + 0.08 + 0.01 + 0.09 = 0.19</a:t>
            </a:r>
          </a:p>
          <a:p>
            <a:endParaRPr lang="ro-RO" sz="1200" kern="12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\color{red} 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{burglary}) &amp;\color{red}=\sum_{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a,e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 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{Alarm} = a \land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{burglary} \land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{Earthquake} = e)\\</a:t>
            </a:r>
          </a:p>
          <a:p>
            <a:r>
              <a:rPr lang="ro-RO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&amp;\color{red}= 0.01 + 0.08 + 0.001 + 0.009 = 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71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\mid B)  &amp;=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{P(A \land B)}{P(B)}\\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\land B) &amp;= P(A \mid B) \times P(B)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41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7DAC4-3703-A143-9283-F11005F85F8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A{\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\!\!\!\!\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}B \ \ &amp;\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leftrightarrow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 \ P(A \land B) = P(A) \times P(B) \\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leftrightarrow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 \ P(A \mid B) = P(A)</a:t>
            </a:r>
          </a:p>
        </p:txBody>
      </p:sp>
    </p:spTree>
    <p:extLst>
      <p:ext uri="{BB962C8B-B14F-4D97-AF65-F5344CB8AC3E}">
        <p14:creationId xmlns:p14="http://schemas.microsoft.com/office/powerpoint/2010/main" val="1382120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DABE-741D-0A44-AA56-96F73503710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689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DABE-741D-0A44-AA56-96F73503710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16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4E40F-1CF5-7940-A12E-11D53C7A2B2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A{\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\!\!\!\!\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}B \mid C \ \ &amp;\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leftrightarrow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 \ P(A \land B \mid C) = P(A \mid C) \times P(B \mid C)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\land B \land C) = P(A \mid C) \times P(B \mid C) \times P(C)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004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DABE-741D-0A44-AA56-96F73503710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6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8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DFDCE-AC45-C74B-9354-285EBDE845F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54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6C3BA7-701F-4640-8AEE-BD958E181CB9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10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\mid B)  &amp;=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{P(B \mid A) \times P(A)}{P(B)}</a:t>
            </a:r>
          </a:p>
          <a:p>
            <a:endParaRPr lang="en-US" sz="1200" kern="12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\land B) &amp;= P(A \mid B) \times P(B)\\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P(B \land A) &amp;= P(B \mid A) \times P(A)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65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{hypothesis} \mid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{evidence})  &amp;=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{evidence} \mid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{hypothesis}) \times 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{hypothesis})}{P(\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{evidence})}</a:t>
            </a:r>
          </a:p>
          <a:p>
            <a:endParaRPr lang="en-US" sz="1200" kern="12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6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C0BB2D7-B9D1-4139-B23D-B398BD5BB982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36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2DA11F-2BE8-451C-B770-EF7D7F9948AB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4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B823001-1925-4AFD-8A8B-678C07AD2721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84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61914D3-FC17-4D8A-B0E5-2154B8B7A522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75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4590B8-4743-4D9D-BAB2-C085FD8727E4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38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C9311E7-B4AC-4580-BD10-79298886838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48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74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1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94479A6-99CE-4A3B-BE1F-B004493EF15B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18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5D37487-EFC2-496C-B67F-0E420404E2BF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5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49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4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50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839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51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0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52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15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53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75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F57D99B-49E4-43FC-8F23-F6BC92EA4F12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307D561-431B-4D0A-9D9A-CD9D8E9E7E4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890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3B88CE-52D3-469B-9D40-CC28FECC036D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973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313B040-437C-4B51-899A-3273AE27F18D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62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5449654-19A5-4617-A792-FB109E4CA1E6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286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2D5612D-9818-471A-A433-0B04CE3BD714}" type="slidenum">
              <a:rPr lang="en-US" sz="1200"/>
              <a:pPr eaLnBrk="1" hangingPunct="1"/>
              <a:t>58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39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3F0B0-EFC0-4148-9AC2-7A24430E54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93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2A9AE-C7DE-4E0E-9754-516AD47113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72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50BF03-3403-452E-976E-E03AFCDF74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87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CCC1D-8EAF-4D98-8B73-7E9D79E2C7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66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CCC1D-8EAF-4D98-8B73-7E9D79E2C7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954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EE7EC-5657-47B5-BC1A-DA72A502B1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6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717A43C-DD17-4361-9564-B76BB4E0A85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62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A814E1-AE19-4399-9BB5-7F2DE07ADD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01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E4881-574A-483A-8D80-5E1B3734A7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324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AD17A-A3E6-4C3C-9A74-4A2BD057FF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65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C2B801-90FA-4AEA-8ED5-E3158249C4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87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30091-A8AD-435D-9B8D-DB8B22BD00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17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575F2D-FB2A-4617-9393-87936DF947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87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5BB56-4FFB-40EE-B158-180E00E949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07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16E02-0DCA-4E45-9537-F456758CF1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128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91005-AD2A-4EC6-977E-7E5BB76F92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94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432BCF-A456-4DA6-85CB-FAF70D62D3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8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4D4F911-2434-404F-9542-850123DE7F77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445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D37487-EFC2-496C-B67F-0E420404E2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303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5BB56-4FFB-40EE-B158-180E00E949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0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98691-39F1-4116-991E-4F4564E216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546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4A921-0CEB-43A7-B2E7-931D7B52EC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98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631A5-7855-485A-8C34-6CE5DB7957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538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67F001-D120-485C-88DF-783F5975D5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82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106A9-EAE6-43E7-A844-E3FD1A8CD7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93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D47AB-0631-4427-BE92-1AAF9CDA7E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09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AFDD80-1CD9-4ABE-9975-1A317763D4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3738"/>
            <a:ext cx="6183313" cy="3478212"/>
          </a:xfrm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3538"/>
          </a:xfrm>
        </p:spPr>
        <p:txBody>
          <a:bodyPr/>
          <a:lstStyle/>
          <a:p>
            <a:r>
              <a:rPr lang="en-US"/>
              <a:t>What did I say so far? </a:t>
            </a:r>
          </a:p>
        </p:txBody>
      </p:sp>
    </p:spTree>
    <p:extLst>
      <p:ext uri="{BB962C8B-B14F-4D97-AF65-F5344CB8AC3E}">
        <p14:creationId xmlns:p14="http://schemas.microsoft.com/office/powerpoint/2010/main" val="33271682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D1FEE-09B1-46B7-A040-88FEBE3C11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3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900493-5BE7-4D41-9F84-6D42A240B22C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322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F4C60-6413-F046-8EBF-D2B1AF90A0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10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EE401E-AD72-B447-91E3-D1DB188AEF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712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1DABBD-429C-FC41-908C-CE5DF4EF92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8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AA9966-25D2-CF44-8F6D-E595DA2948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656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C0E7C-D842-6949-BF4F-96A9AFBD7A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26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7361E-BBA7-4B08-AC72-CC66746D9E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972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29AB-0A51-4AA3-9934-62D8408474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6451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29AB-0A51-4AA3-9934-62D8408474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318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29AB-0A51-4AA3-9934-62D8408474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777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A43EF-EAB8-46F6-91E9-3B2AEBAAE0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8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F94D7AF-4BD7-47A3-A2DF-7E72A9159B4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9654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E810F-61B9-47FF-BD6D-85527580F6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2640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753F4B-F654-4A4C-8874-5D6932E415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64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393E2-E0A5-42FE-B9A3-D8BB1CA565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4169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393E2-E0A5-42FE-B9A3-D8BB1CA565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120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D98315-FCC1-4696-903C-1C6235BDDF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5325"/>
            <a:ext cx="6178550" cy="3476625"/>
          </a:xfrm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3402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E73619-3C93-41A9-9764-60EEF54BB9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801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80BB9E-8FF9-4D04-8022-D4F31D0758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971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A6B1D-F74D-4AD6-B394-0FBB1E1284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9586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51C8E6-8A5B-40B3-92A3-688AEC8CF7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300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E9398-FE7A-427F-87C5-B01EDC7A21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P(A) + 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lnot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A) = 1\\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lnot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A) = 1 - P(A)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1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6"/>
            <a:ext cx="7772400" cy="719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914401"/>
            <a:ext cx="7772400" cy="37373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9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464" y="902369"/>
            <a:ext cx="8229600" cy="36907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DEBEA-8367-40C9-BFE4-49D3C020A148}"/>
              </a:ext>
            </a:extLst>
          </p:cNvPr>
          <p:cNvSpPr/>
          <p:nvPr userDrawn="1"/>
        </p:nvSpPr>
        <p:spPr>
          <a:xfrm>
            <a:off x="430464" y="4754593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Fall’19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3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3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1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1.png"/><Relationship Id="rId5" Type="http://schemas.openxmlformats.org/officeDocument/2006/relationships/image" Target="../media/image200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2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0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51.emf"/><Relationship Id="rId4" Type="http://schemas.openxmlformats.org/officeDocument/2006/relationships/image" Target="../media/image4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51.emf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471.png"/><Relationship Id="rId5" Type="http://schemas.openxmlformats.org/officeDocument/2006/relationships/image" Target="../media/image51.emf"/><Relationship Id="rId4" Type="http://schemas.openxmlformats.org/officeDocument/2006/relationships/image" Target="../media/image5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51.emf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54.png"/><Relationship Id="rId5" Type="http://schemas.openxmlformats.org/officeDocument/2006/relationships/image" Target="../media/image51.emf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0.png"/><Relationship Id="rId4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1.png"/><Relationship Id="rId4" Type="http://schemas.openxmlformats.org/officeDocument/2006/relationships/image" Target="../media/image8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png"/><Relationship Id="rId4" Type="http://schemas.openxmlformats.org/officeDocument/2006/relationships/image" Target="../media/image7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3.png"/><Relationship Id="rId4" Type="http://schemas.openxmlformats.org/officeDocument/2006/relationships/image" Target="../media/image71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9.xml"/><Relationship Id="rId4" Type="http://schemas.openxmlformats.org/officeDocument/2006/relationships/slide" Target="slide3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2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9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6EF-D9AA-4ADF-B446-0F4780845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Generative Models; Naive Bayes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Dan Roth </a:t>
            </a:r>
          </a:p>
          <a:p>
            <a:r>
              <a:rPr lang="nl-NL" dirty="0"/>
              <a:t>danroth@seas.upenn.edu|http://www.cis.upenn.edu/~danroth/|461C, 3401 Walnut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051" y="4326319"/>
            <a:ext cx="6460958" cy="7155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Slides were created by Dan Roth (for CIS519/419 at Penn or CS446 at UIUC), Eric 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211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432564"/>
          </a:xfrm>
        </p:spPr>
        <p:txBody>
          <a:bodyPr>
            <a:normAutofit fontScale="92500"/>
          </a:bodyPr>
          <a:lstStyle/>
          <a:p>
            <a:r>
              <a:rPr lang="en-US" dirty="0"/>
              <a:t>30 years of AI research danced around the fact that the world was inherently uncertain</a:t>
            </a:r>
          </a:p>
          <a:p>
            <a:r>
              <a:rPr lang="en-US" dirty="0"/>
              <a:t>Bayesian Inference:</a:t>
            </a:r>
          </a:p>
          <a:p>
            <a:pPr lvl="1"/>
            <a:r>
              <a:rPr lang="en-US" dirty="0"/>
              <a:t>Use probability theory and information about independence </a:t>
            </a:r>
          </a:p>
          <a:p>
            <a:pPr lvl="1"/>
            <a:r>
              <a:rPr lang="en-US" dirty="0"/>
              <a:t>Reason diagnostically (from evidence (effects) to conclusions (causes))...</a:t>
            </a:r>
          </a:p>
          <a:p>
            <a:pPr lvl="1"/>
            <a:r>
              <a:rPr lang="en-US" dirty="0"/>
              <a:t>...or causally (from causes to effects)</a:t>
            </a:r>
          </a:p>
          <a:p>
            <a:r>
              <a:rPr lang="en-US" dirty="0"/>
              <a:t>Probabilistic reasoning only gives probabilistic results</a:t>
            </a:r>
          </a:p>
          <a:p>
            <a:pPr lvl="1"/>
            <a:r>
              <a:rPr lang="en-US" dirty="0"/>
              <a:t>i.e., it summarizes uncertainty from various sources</a:t>
            </a:r>
          </a:p>
          <a:p>
            <a:r>
              <a:rPr lang="en-US" dirty="0"/>
              <a:t>We will only use it as a tool in Machine Learning.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5DAAF6FD-A83A-4406-A8F0-8E3F43FC0A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621" y="938402"/>
                <a:ext cx="8229600" cy="363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0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6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be continuous</a:t>
                </a:r>
              </a:p>
              <a:p>
                <a:r>
                  <a:rPr lang="en-US" dirty="0"/>
                  <a:t> We can still use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,….,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</a:t>
                </a:r>
              </a:p>
              <a:p>
                <a:endParaRPr lang="en-US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Font typeface="Arial"/>
                  <a:buNone/>
                </a:pPr>
                <a:r>
                  <a:rPr lang="en-US" dirty="0"/>
                  <a:t>Naïve Bayes classifier: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Assumption: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has a </a:t>
                </a:r>
                <a:r>
                  <a:rPr lang="en-US" dirty="0">
                    <a:solidFill>
                      <a:schemeClr val="accent2"/>
                    </a:solidFill>
                  </a:rPr>
                  <a:t>Gaussian</a:t>
                </a:r>
                <a:r>
                  <a:rPr lang="en-US" dirty="0"/>
                  <a:t> distribution  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5DAAF6FD-A83A-4406-A8F0-8E3F43FC0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21" y="938402"/>
                <a:ext cx="8229600" cy="3633598"/>
              </a:xfrm>
              <a:prstGeom prst="rect">
                <a:avLst/>
              </a:prstGeom>
              <a:blipFill>
                <a:blip r:embed="rId3"/>
                <a:stretch>
                  <a:fillRect l="-444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</p:spTree>
    <p:extLst>
      <p:ext uri="{BB962C8B-B14F-4D97-AF65-F5344CB8AC3E}">
        <p14:creationId xmlns:p14="http://schemas.microsoft.com/office/powerpoint/2010/main" val="859035111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Gaussian Probability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EC3043-C391-4CF2-9801-F60DDF1B72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 Gaussian probability distribution also called normal distribution.</a:t>
                </a:r>
              </a:p>
              <a:p>
                <a:r>
                  <a:rPr lang="en-US" dirty="0"/>
                  <a:t> It is a continuous distribution with pdf:</a:t>
                </a:r>
              </a:p>
              <a:p>
                <a:r>
                  <a:rPr lang="en-US" dirty="0"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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</a:t>
                </a:r>
                <a:r>
                  <a:rPr lang="en-US" dirty="0"/>
                  <a:t>= mean of distribution </a:t>
                </a:r>
              </a:p>
              <a:p>
                <a:r>
                  <a:rPr 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 variance of distribution</a:t>
                </a:r>
              </a:p>
              <a:p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continuous variable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≤∞)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Probability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being in the range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cannot be evaluated analytically (has to be looked up in a table)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EC3043-C391-4CF2-9801-F60DDF1B72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61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88" y="3675675"/>
            <a:ext cx="3458102" cy="133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3292078" y="4829175"/>
            <a:ext cx="20478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>
                <a:solidFill>
                  <a:srgbClr val="0F243E"/>
                </a:solidFill>
                <a:latin typeface="Times New Roman" pitchFamily="18" charset="0"/>
              </a:rPr>
              <a:t>x</a:t>
            </a:r>
            <a:endParaRPr lang="en-US" sz="1050">
              <a:solidFill>
                <a:srgbClr val="0F243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477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DC96A620-1318-432C-84F4-26BE9C6BB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Gaussian</a:t>
                </a:r>
              </a:p>
              <a:p>
                <a:r>
                  <a:rPr lang="en-US" dirty="0"/>
                  <a:t> Training: estimate mean and standard deviation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DC96A620-1318-432C-84F4-26BE9C6BB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7829" y="2631091"/>
                <a:ext cx="4514850" cy="1962076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Note that the following slides abuse notation significantly. Since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=0 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for continues distributions, we think of </a:t>
                </a: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, not as a classic probability distribution, but just as a function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350">
                        <a:solidFill>
                          <a:srgbClr val="0F243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350" i="1">
                        <a:solidFill>
                          <a:srgbClr val="0F243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350" i="1">
                        <a:solidFill>
                          <a:srgbClr val="0F243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50" b="0" i="1" smtClean="0">
                            <a:solidFill>
                              <a:srgbClr val="0F243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b="0" i="1" smtClean="0">
                            <a:solidFill>
                              <a:srgbClr val="0F243E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350" b="0" i="1" smtClean="0">
                            <a:solidFill>
                              <a:srgbClr val="0F243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350" b="0" i="1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.</a:t>
                </a: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behaves as a probability distribution in the sense that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8 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¸ 0 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and the values add up to 1. Also, note that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satisfies Bayes Rule, that is, it is true that:  </a:t>
                </a: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50" dirty="0">
                    <a:solidFill>
                      <a:srgbClr val="0F243E"/>
                    </a:solidFill>
                    <a:latin typeface="Calibri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baseline="-25000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baseline="-25000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baseline="-25000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baseline="-25000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>
                  <a:solidFill>
                    <a:srgbClr val="0F243E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829" y="2631091"/>
                <a:ext cx="4514850" cy="1962076"/>
              </a:xfrm>
              <a:prstGeom prst="rect">
                <a:avLst/>
              </a:prstGeom>
              <a:blipFill>
                <a:blip r:embed="rId4"/>
                <a:stretch>
                  <a:fillRect l="-134" r="-403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972267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2258283C-FBAC-497B-A8C6-457F9AFE1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Gaussian</a:t>
                </a:r>
              </a:p>
              <a:p>
                <a:r>
                  <a:rPr lang="en-US" dirty="0"/>
                  <a:t> Training: estimate mean and standard deviation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2258283C-FBAC-497B-A8C6-457F9AFE1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8317CF-64EB-49A3-849E-BAED31EA77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8164966"/>
                  </p:ext>
                </p:extLst>
              </p:nvPr>
            </p:nvGraphicFramePr>
            <p:xfrm>
              <a:off x="1497264" y="2791883"/>
              <a:ext cx="5370676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2669">
                      <a:extLst>
                        <a:ext uri="{9D8B030D-6E8A-4147-A177-3AD203B41FA5}">
                          <a16:colId xmlns:a16="http://schemas.microsoft.com/office/drawing/2014/main" val="2578614894"/>
                        </a:ext>
                      </a:extLst>
                    </a:gridCol>
                    <a:gridCol w="1342669">
                      <a:extLst>
                        <a:ext uri="{9D8B030D-6E8A-4147-A177-3AD203B41FA5}">
                          <a16:colId xmlns:a16="http://schemas.microsoft.com/office/drawing/2014/main" val="1677797204"/>
                        </a:ext>
                      </a:extLst>
                    </a:gridCol>
                    <a:gridCol w="1342669">
                      <a:extLst>
                        <a:ext uri="{9D8B030D-6E8A-4147-A177-3AD203B41FA5}">
                          <a16:colId xmlns:a16="http://schemas.microsoft.com/office/drawing/2014/main" val="4068048454"/>
                        </a:ext>
                      </a:extLst>
                    </a:gridCol>
                    <a:gridCol w="1342669">
                      <a:extLst>
                        <a:ext uri="{9D8B030D-6E8A-4147-A177-3AD203B41FA5}">
                          <a16:colId xmlns:a16="http://schemas.microsoft.com/office/drawing/2014/main" val="3559188498"/>
                        </a:ext>
                      </a:extLst>
                    </a:gridCol>
                  </a:tblGrid>
                  <a:tr h="320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3379125"/>
                      </a:ext>
                    </a:extLst>
                  </a:tr>
                  <a:tr h="320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688235"/>
                      </a:ext>
                    </a:extLst>
                  </a:tr>
                  <a:tr h="320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−1.2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7702494"/>
                      </a:ext>
                    </a:extLst>
                  </a:tr>
                  <a:tr h="320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592594"/>
                      </a:ext>
                    </a:extLst>
                  </a:tr>
                  <a:tr h="320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371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8317CF-64EB-49A3-849E-BAED31EA77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8164966"/>
                  </p:ext>
                </p:extLst>
              </p:nvPr>
            </p:nvGraphicFramePr>
            <p:xfrm>
              <a:off x="1497264" y="2791883"/>
              <a:ext cx="5370676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2669">
                      <a:extLst>
                        <a:ext uri="{9D8B030D-6E8A-4147-A177-3AD203B41FA5}">
                          <a16:colId xmlns:a16="http://schemas.microsoft.com/office/drawing/2014/main" val="2578614894"/>
                        </a:ext>
                      </a:extLst>
                    </a:gridCol>
                    <a:gridCol w="1342669">
                      <a:extLst>
                        <a:ext uri="{9D8B030D-6E8A-4147-A177-3AD203B41FA5}">
                          <a16:colId xmlns:a16="http://schemas.microsoft.com/office/drawing/2014/main" val="1677797204"/>
                        </a:ext>
                      </a:extLst>
                    </a:gridCol>
                    <a:gridCol w="1342669">
                      <a:extLst>
                        <a:ext uri="{9D8B030D-6E8A-4147-A177-3AD203B41FA5}">
                          <a16:colId xmlns:a16="http://schemas.microsoft.com/office/drawing/2014/main" val="4068048454"/>
                        </a:ext>
                      </a:extLst>
                    </a:gridCol>
                    <a:gridCol w="1342669">
                      <a:extLst>
                        <a:ext uri="{9D8B030D-6E8A-4147-A177-3AD203B41FA5}">
                          <a16:colId xmlns:a16="http://schemas.microsoft.com/office/drawing/2014/main" val="355918849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2" t="-1667" r="-300000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09" t="-1667" r="-201364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667" r="-100452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64" t="-1667" r="-909" b="-4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33791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2" t="-101667" r="-300000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09" t="-101667" r="-201364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667" r="-100452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64" t="-101667" r="-909" b="-3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6882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2" t="-198361" r="-30000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09" t="-198361" r="-201364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98361" r="-100452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64" t="-198361" r="-909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77024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2" t="-303333" r="-300000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09" t="-303333" r="-201364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03333" r="-100452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64" t="-303333" r="-909" b="-1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5925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2" t="-403333" r="-3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09" t="-403333" r="-201364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403333" r="-10045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64" t="-403333" r="-909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371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33818849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Continuous Features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C6F175-3B47-4144-AEF4-1406FE065C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6000153" cy="3570240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Gaussian</a:t>
                </a:r>
              </a:p>
              <a:p>
                <a:r>
                  <a:rPr lang="en-US" dirty="0"/>
                  <a:t> Training: estimate mean and standard deviation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−1.2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−1.2 −1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2.2 −1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=2.43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C6F175-3B47-4144-AEF4-1406FE065C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6000153" cy="3570240"/>
              </a:xfrm>
              <a:blipFill>
                <a:blip r:embed="rId3"/>
                <a:stretch>
                  <a:fillRect l="-1423" t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F28B67A-1183-44FE-B8D0-BB0DE7C5E2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274472"/>
                  </p:ext>
                </p:extLst>
              </p:nvPr>
            </p:nvGraphicFramePr>
            <p:xfrm>
              <a:off x="5492792" y="1852141"/>
              <a:ext cx="3551816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7954">
                      <a:extLst>
                        <a:ext uri="{9D8B030D-6E8A-4147-A177-3AD203B41FA5}">
                          <a16:colId xmlns:a16="http://schemas.microsoft.com/office/drawing/2014/main" val="2578614894"/>
                        </a:ext>
                      </a:extLst>
                    </a:gridCol>
                    <a:gridCol w="887954">
                      <a:extLst>
                        <a:ext uri="{9D8B030D-6E8A-4147-A177-3AD203B41FA5}">
                          <a16:colId xmlns:a16="http://schemas.microsoft.com/office/drawing/2014/main" val="1677797204"/>
                        </a:ext>
                      </a:extLst>
                    </a:gridCol>
                    <a:gridCol w="887954">
                      <a:extLst>
                        <a:ext uri="{9D8B030D-6E8A-4147-A177-3AD203B41FA5}">
                          <a16:colId xmlns:a16="http://schemas.microsoft.com/office/drawing/2014/main" val="4068048454"/>
                        </a:ext>
                      </a:extLst>
                    </a:gridCol>
                    <a:gridCol w="887954">
                      <a:extLst>
                        <a:ext uri="{9D8B030D-6E8A-4147-A177-3AD203B41FA5}">
                          <a16:colId xmlns:a16="http://schemas.microsoft.com/office/drawing/2014/main" val="3559188498"/>
                        </a:ext>
                      </a:extLst>
                    </a:gridCol>
                  </a:tblGrid>
                  <a:tr h="274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3379125"/>
                      </a:ext>
                    </a:extLst>
                  </a:tr>
                  <a:tr h="274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688235"/>
                      </a:ext>
                    </a:extLst>
                  </a:tr>
                  <a:tr h="274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−1.2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7702494"/>
                      </a:ext>
                    </a:extLst>
                  </a:tr>
                  <a:tr h="274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592594"/>
                      </a:ext>
                    </a:extLst>
                  </a:tr>
                  <a:tr h="274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371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F28B67A-1183-44FE-B8D0-BB0DE7C5E2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274472"/>
                  </p:ext>
                </p:extLst>
              </p:nvPr>
            </p:nvGraphicFramePr>
            <p:xfrm>
              <a:off x="5492792" y="1852141"/>
              <a:ext cx="3551816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7954">
                      <a:extLst>
                        <a:ext uri="{9D8B030D-6E8A-4147-A177-3AD203B41FA5}">
                          <a16:colId xmlns:a16="http://schemas.microsoft.com/office/drawing/2014/main" val="2578614894"/>
                        </a:ext>
                      </a:extLst>
                    </a:gridCol>
                    <a:gridCol w="887954">
                      <a:extLst>
                        <a:ext uri="{9D8B030D-6E8A-4147-A177-3AD203B41FA5}">
                          <a16:colId xmlns:a16="http://schemas.microsoft.com/office/drawing/2014/main" val="1677797204"/>
                        </a:ext>
                      </a:extLst>
                    </a:gridCol>
                    <a:gridCol w="887954">
                      <a:extLst>
                        <a:ext uri="{9D8B030D-6E8A-4147-A177-3AD203B41FA5}">
                          <a16:colId xmlns:a16="http://schemas.microsoft.com/office/drawing/2014/main" val="4068048454"/>
                        </a:ext>
                      </a:extLst>
                    </a:gridCol>
                    <a:gridCol w="887954">
                      <a:extLst>
                        <a:ext uri="{9D8B030D-6E8A-4147-A177-3AD203B41FA5}">
                          <a16:colId xmlns:a16="http://schemas.microsoft.com/office/drawing/2014/main" val="355918849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1667" r="-300685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85" t="-1667" r="-200685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69" t="-1667" r="-102069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667" r="-1370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33791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101667" r="-300685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85" t="-101667" r="-200685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69" t="-101667" r="-102069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01667" r="-1370" b="-3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6882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198361" r="-3006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85" t="-198361" r="-2006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69" t="-198361" r="-1020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98361" r="-137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77024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303333" r="-30068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85" t="-303333" r="-20068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69" t="-303333" r="-10206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303333" r="-1370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5925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403333" r="-30068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85" t="-403333" r="-20068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69" t="-403333" r="-1020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403333" r="-1370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371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5190149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Recall: Naïve Bayes,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D99ABF5-17F4-4B8E-9696-8FEF07ED1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 the case of two classes we have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since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get: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 Which is simply the logistic function (also used in the neural network representation)</a:t>
                </a:r>
              </a:p>
              <a:p>
                <a:r>
                  <a:rPr lang="en-US" dirty="0"/>
                  <a:t> The same formula can be written for continuous features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D99ABF5-17F4-4B8E-9696-8FEF07ED1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44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3E70FC-5E35-4354-8C58-17D85E14E4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487" y="726172"/>
                <a:ext cx="8229600" cy="440184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=0|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=0)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=0)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=1)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=0)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  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0  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3E70FC-5E35-4354-8C58-17D85E14E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487" y="726172"/>
                <a:ext cx="8229600" cy="4401843"/>
              </a:xfrm>
              <a:blipFill>
                <a:blip r:embed="rId3"/>
                <a:stretch>
                  <a:fillRect b="-15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5619" name="Text Box 3"/>
          <p:cNvSpPr txBox="1">
            <a:spLocks noChangeArrowheads="1"/>
          </p:cNvSpPr>
          <p:nvPr/>
        </p:nvSpPr>
        <p:spPr bwMode="auto">
          <a:xfrm>
            <a:off x="310152" y="861989"/>
            <a:ext cx="2723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Logistic function for Gaussian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Logistic Function: Continuous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710647" y="1875799"/>
                <a:ext cx="1600200" cy="1028700"/>
              </a:xfrm>
              <a:prstGeom prst="wedgeRectCallout">
                <a:avLst>
                  <a:gd name="adj1" fmla="val 79967"/>
                  <a:gd name="adj2" fmla="val 54500"/>
                </a:avLst>
              </a:prstGeom>
              <a:solidFill>
                <a:srgbClr val="FFFF99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50" dirty="0">
                    <a:solidFill>
                      <a:srgbClr val="0F243E"/>
                    </a:solidFill>
                    <a:latin typeface="Calibri"/>
                  </a:rPr>
                  <a:t>Note that we are using ratio of probabilities, since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Calibri"/>
                  </a:rPr>
                  <a:t> is a continuous variable.</a:t>
                </a: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47" y="1875799"/>
                <a:ext cx="1600200" cy="1028700"/>
              </a:xfrm>
              <a:prstGeom prst="wedgeRectCallout">
                <a:avLst>
                  <a:gd name="adj1" fmla="val 79967"/>
                  <a:gd name="adj2" fmla="val 54500"/>
                </a:avLst>
              </a:prstGeom>
              <a:blipFill>
                <a:blip r:embed="rId4"/>
                <a:stretch>
                  <a:fillRect t="-3889" b="-444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26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Probability, Probability Space and Events</a:t>
            </a:r>
          </a:p>
          <a:p>
            <a:r>
              <a:rPr lang="en-US" dirty="0"/>
              <a:t>Joint Events</a:t>
            </a:r>
          </a:p>
          <a:p>
            <a:r>
              <a:rPr lang="en-US" dirty="0"/>
              <a:t>Conditional Probabilities</a:t>
            </a:r>
          </a:p>
          <a:p>
            <a:r>
              <a:rPr lang="en-US" dirty="0"/>
              <a:t>Independence</a:t>
            </a:r>
          </a:p>
          <a:p>
            <a:pPr lvl="1"/>
            <a:r>
              <a:rPr lang="en-US" dirty="0"/>
              <a:t>Next week’s recitation will provide a refresher on probability</a:t>
            </a:r>
          </a:p>
          <a:p>
            <a:pPr lvl="1"/>
            <a:r>
              <a:rPr lang="en-US" dirty="0"/>
              <a:t>Use the material we provided on-line</a:t>
            </a:r>
          </a:p>
          <a:p>
            <a:r>
              <a:rPr lang="en-US" dirty="0"/>
              <a:t>Next I will give a very quick refresher </a:t>
            </a:r>
          </a:p>
        </p:txBody>
      </p:sp>
    </p:spTree>
    <p:extLst>
      <p:ext uri="{BB962C8B-B14F-4D97-AF65-F5344CB8AC3E}">
        <p14:creationId xmlns:p14="http://schemas.microsoft.com/office/powerpoint/2010/main" val="45607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Discrete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𝑋</m:t>
                    </m:r>
                  </m:oMath>
                </a14:m>
                <a:r>
                  <a:rPr lang="en-US" dirty="0"/>
                  <a:t> denote a random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𝑋</m:t>
                    </m:r>
                  </m:oMath>
                </a14:m>
                <a:r>
                  <a:rPr lang="en-US" dirty="0">
                    <a:latin typeface="CMU Serif Italic"/>
                    <a:cs typeface="CMU Serif Italic"/>
                  </a:rPr>
                  <a:t> is a mapping from a space of outcomes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𝑅</m:t>
                    </m:r>
                  </m:oMath>
                </a14:m>
                <a:r>
                  <a:rPr lang="en-US" dirty="0">
                    <a:latin typeface="CMU Serif Italic"/>
                    <a:cs typeface="CMU Serif Italic"/>
                  </a:rPr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]</m:t>
                    </m:r>
                  </m:oMath>
                </a14:m>
                <a:r>
                  <a:rPr lang="en-US" dirty="0"/>
                  <a:t> represents an event (a possible outcome) and, </a:t>
                </a:r>
              </a:p>
              <a:p>
                <a:pPr lvl="2"/>
                <a:r>
                  <a:rPr lang="en-US" dirty="0"/>
                  <a:t>Each event has an associated probability</a:t>
                </a:r>
              </a:p>
              <a:p>
                <a:pPr lvl="1"/>
                <a:endParaRPr lang="en-US" sz="1050" dirty="0"/>
              </a:p>
              <a:p>
                <a:r>
                  <a:rPr lang="en-US" dirty="0"/>
                  <a:t>Examples of binary random variables: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 =</m:t>
                    </m:r>
                  </m:oMath>
                </a14:m>
                <a:r>
                  <a:rPr lang="en-US" dirty="0"/>
                  <a:t> I have a headache</a:t>
                </a:r>
                <a:endParaRPr lang="en-US" dirty="0">
                  <a:latin typeface="CMU Serif Italic"/>
                  <a:cs typeface="CMU Serif Italic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 =</m:t>
                    </m:r>
                  </m:oMath>
                </a14:m>
                <a:r>
                  <a:rPr lang="en-US" dirty="0"/>
                  <a:t> Sally will be the US president in 2020</a:t>
                </a:r>
              </a:p>
              <a:p>
                <a:pPr marL="342900" lvl="1" indent="0">
                  <a:buNone/>
                </a:pPr>
                <a:endParaRPr lang="en-US" sz="105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𝑇𝑟𝑢𝑒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“the fraction of possible worlds in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𝐴</m:t>
                    </m:r>
                  </m:oMath>
                </a14:m>
                <a:r>
                  <a:rPr lang="en-US" dirty="0"/>
                  <a:t> is true</a:t>
                </a:r>
                <a:r>
                  <a:rPr lang="ja-JP" altLang="en-US" dirty="0"/>
                  <a:t>”</a:t>
                </a:r>
                <a:endParaRPr lang="en-US" dirty="0"/>
              </a:p>
              <a:p>
                <a:pPr lvl="1"/>
                <a:r>
                  <a:rPr lang="en-US" dirty="0">
                    <a:latin typeface="Tahoma" charset="0"/>
                  </a:rPr>
                  <a:t>We could spend hours on the philosophy of this, but we won’t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983" b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43000" y="4935751"/>
            <a:ext cx="1986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Adapted from slide by Andrew Moore</a:t>
            </a:r>
          </a:p>
        </p:txBody>
      </p:sp>
      <p:pic>
        <p:nvPicPr>
          <p:cNvPr id="64514" name="Picture 2" descr="Image result for flipped co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2505"/>
            <a:ext cx="1810206" cy="8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Visualizing </a:t>
            </a:r>
            <a:r>
              <a:rPr lang="en-US" i="1" dirty="0">
                <a:latin typeface="CMU Serif Roman"/>
                <a:cs typeface="CMU Serif Roman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Universe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𝑈</m:t>
                    </m:r>
                  </m:oMath>
                </a14:m>
                <a:r>
                  <a:rPr lang="en-US" i="1" dirty="0">
                    <a:latin typeface="CMU Serif Roman"/>
                    <a:cs typeface="CMU Serif Roman"/>
                  </a:rPr>
                  <a:t> </a:t>
                </a:r>
                <a:r>
                  <a:rPr lang="en-US" dirty="0"/>
                  <a:t> is the event space of all possible worlds</a:t>
                </a:r>
              </a:p>
              <a:p>
                <a:pPr lvl="1"/>
                <a:r>
                  <a:rPr lang="en-US" dirty="0"/>
                  <a:t>Its area is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endParaRPr lang="en-US" dirty="0">
                  <a:latin typeface="CMU Serif Roman"/>
                  <a:cs typeface="CMU Serif Roman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ahoma" charset="0"/>
                  </a:rPr>
                  <a:t> </a:t>
                </a:r>
                <a:r>
                  <a:rPr lang="en-US" dirty="0"/>
                  <a:t>= area of red oval</a:t>
                </a:r>
              </a:p>
              <a:p>
                <a:r>
                  <a:rPr lang="en-US" dirty="0"/>
                  <a:t>Therefore: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002359" y="1563475"/>
            <a:ext cx="2857500" cy="2677656"/>
            <a:chOff x="4918075" y="2208201"/>
            <a:chExt cx="3810000" cy="3570208"/>
          </a:xfrm>
          <a:solidFill>
            <a:srgbClr val="FFFFCC"/>
          </a:solidFill>
        </p:grpSpPr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>
              <a:off x="4918075" y="2208201"/>
              <a:ext cx="3810000" cy="3570208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endParaRPr lang="en-US" sz="2100"/>
            </a:p>
            <a:p>
              <a:endParaRPr lang="en-US" sz="2100"/>
            </a:p>
            <a:p>
              <a:endParaRPr lang="en-US" sz="2100"/>
            </a:p>
            <a:p>
              <a:endParaRPr lang="en-US" sz="2100"/>
            </a:p>
            <a:p>
              <a:endParaRPr lang="en-US" sz="2100"/>
            </a:p>
            <a:p>
              <a:endParaRPr lang="en-US" sz="2100"/>
            </a:p>
            <a:p>
              <a:endParaRPr lang="en-US" sz="2100"/>
            </a:p>
            <a:p>
              <a:endParaRPr lang="en-US" sz="2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003975" y="2270768"/>
                  <a:ext cx="678392" cy="677108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700" i="1" dirty="0" smtClean="0">
                            <a:latin typeface="Cambria Math" panose="02040503050406030204" pitchFamily="18" charset="0"/>
                            <a:cs typeface="CMU Serif Roman"/>
                          </a:rPr>
                          <m:t>𝑈</m:t>
                        </m:r>
                      </m:oMath>
                    </m:oMathPara>
                  </a14:m>
                  <a:endParaRPr lang="en-US" sz="2700" i="1" dirty="0">
                    <a:latin typeface="CMU Serif Roman"/>
                    <a:cs typeface="CMU Serif Roman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975" y="2270768"/>
                  <a:ext cx="678392" cy="6771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464" name="Text Box 10"/>
              <p:cNvSpPr txBox="1">
                <a:spLocks noChangeArrowheads="1"/>
              </p:cNvSpPr>
              <p:nvPr/>
            </p:nvSpPr>
            <p:spPr bwMode="auto">
              <a:xfrm>
                <a:off x="6015650" y="3495669"/>
                <a:ext cx="2979534" cy="453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100" dirty="0">
                    <a:latin typeface="+mn-lt"/>
                  </a:rPr>
                  <a:t>worlds in which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CMU Serif Italic"/>
                      </a:rPr>
                      <m:t>𝐴</m:t>
                    </m:r>
                  </m:oMath>
                </a14:m>
                <a:r>
                  <a:rPr lang="en-US" sz="2100" dirty="0">
                    <a:latin typeface="+mn-lt"/>
                  </a:rPr>
                  <a:t> is false</a:t>
                </a:r>
              </a:p>
            </p:txBody>
          </p:sp>
        </mc:Choice>
        <mc:Fallback xmlns="">
          <p:sp>
            <p:nvSpPr>
              <p:cNvPr id="1946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5650" y="3495669"/>
                <a:ext cx="2979534" cy="453137"/>
              </a:xfrm>
              <a:prstGeom prst="rect">
                <a:avLst/>
              </a:prstGeom>
              <a:blipFill>
                <a:blip r:embed="rId5"/>
                <a:stretch>
                  <a:fillRect l="-2454" t="-1333" r="-1636" b="-2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527446" y="2115548"/>
            <a:ext cx="2263113" cy="1154626"/>
            <a:chOff x="5618191" y="2944298"/>
            <a:chExt cx="3017484" cy="1539501"/>
          </a:xfrm>
        </p:grpSpPr>
        <p:sp>
          <p:nvSpPr>
            <p:cNvPr id="19463" name="Oval 5"/>
            <p:cNvSpPr>
              <a:spLocks noChangeArrowheads="1"/>
            </p:cNvSpPr>
            <p:nvPr/>
          </p:nvSpPr>
          <p:spPr bwMode="auto">
            <a:xfrm>
              <a:off x="5618191" y="2944298"/>
              <a:ext cx="3017484" cy="1539501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endParaRPr lang="en-US" sz="2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6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887559" y="3258137"/>
                  <a:ext cx="2495392" cy="984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 sz="2100" dirty="0">
                      <a:solidFill>
                        <a:schemeClr val="bg1"/>
                      </a:solidFill>
                      <a:latin typeface="+mn-lt"/>
                    </a:rPr>
                    <a:t>worlds in which </a:t>
                  </a:r>
                  <a14:m>
                    <m:oMath xmlns:m="http://schemas.openxmlformats.org/officeDocument/2006/math">
                      <m:r>
                        <a:rPr lang="en-US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MU Serif Italic"/>
                        </a:rPr>
                        <m:t>𝐴</m:t>
                      </m:r>
                    </m:oMath>
                  </a14:m>
                  <a:r>
                    <a:rPr lang="en-US" sz="2100" dirty="0">
                      <a:solidFill>
                        <a:schemeClr val="bg1"/>
                      </a:solidFill>
                      <a:latin typeface="+mn-lt"/>
                    </a:rPr>
                    <a:t> is true</a:t>
                  </a:r>
                </a:p>
              </p:txBody>
            </p:sp>
          </mc:Choice>
          <mc:Fallback xmlns="">
            <p:sp>
              <p:nvSpPr>
                <p:cNvPr id="19465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87559" y="3258137"/>
                  <a:ext cx="2495392" cy="984885"/>
                </a:xfrm>
                <a:prstGeom prst="rect">
                  <a:avLst/>
                </a:prstGeom>
                <a:blipFill>
                  <a:blip r:embed="rId6"/>
                  <a:stretch>
                    <a:fillRect l="-2932" t="-6612" r="-2606" b="-148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43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961624"/>
            <a:ext cx="7603067" cy="249184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2D-4B6E-D44B-A47A-58552E70E2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Axioms of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8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902369"/>
                <a:ext cx="8507664" cy="369966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Kolmogorov showed that three simple axioms lead to the rules of probability theory</a:t>
                </a:r>
              </a:p>
              <a:p>
                <a:pPr lvl="1"/>
                <a:r>
                  <a:rPr lang="en-US" dirty="0"/>
                  <a:t>de </a:t>
                </a:r>
                <a:r>
                  <a:rPr lang="en-US" dirty="0" err="1"/>
                  <a:t>Finetti</a:t>
                </a:r>
                <a:r>
                  <a:rPr lang="en-US" dirty="0"/>
                  <a:t>, Cox, and Carnap have also provided compelling arguments for these axioms</a:t>
                </a:r>
              </a:p>
              <a:p>
                <a:pPr lvl="1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All probabilities are between 0 and 1: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	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≤ 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Valid propositions (tautologies) have probability 1, and unsatisfiable propositions have probability 0: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1 ;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0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The probability of a disjunction is given by: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	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 –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 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</m:oMath>
                </a14:m>
                <a:r>
                  <a:rPr lang="en-US" dirty="0">
                    <a:sym typeface="Symbo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34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02369"/>
                <a:ext cx="8507664" cy="3699660"/>
              </a:xfrm>
              <a:blipFill>
                <a:blip r:embed="rId3"/>
                <a:stretch>
                  <a:fillRect l="-788" t="-2306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5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Interpreting the Axioms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195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MU Serif Roman"/>
                      </a:rPr>
                      <m:t>0 </m:t>
                    </m:r>
                    <m:r>
                      <a:rPr lang="en-US" sz="195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MU Serif Roman"/>
                      </a:rPr>
                      <m:t>≤ 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(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𝐴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) ≤ 1</m:t>
                    </m:r>
                  </m:oMath>
                </a14:m>
                <a:endParaRPr lang="en-US" sz="1950" dirty="0">
                  <a:latin typeface="CMU Serif Roman"/>
                  <a:cs typeface="CMU Serif Roman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1950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(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𝑡𝑟𝑢𝑒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) = 1</m:t>
                    </m:r>
                  </m:oMath>
                </a14:m>
                <a:endParaRPr lang="en-US" sz="1950" dirty="0">
                  <a:latin typeface="CMU Serif Roman"/>
                  <a:cs typeface="CMU Serif Roman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1950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(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𝑓𝑎𝑙𝑠𝑒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) = 0</m:t>
                    </m:r>
                  </m:oMath>
                </a14:m>
                <a:endParaRPr lang="en-US" sz="1950" dirty="0">
                  <a:latin typeface="CMU Serif Roman"/>
                  <a:cs typeface="CMU Serif Roman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1950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(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𝐴</m:t>
                    </m:r>
                    <m:r>
                      <a:rPr lang="en-US" sz="1950" b="0" i="1" dirty="0" smtClean="0">
                        <a:latin typeface="Cambria Math" panose="02040503050406030204" pitchFamily="18" charset="0"/>
                        <a:cs typeface="CMU Serif Roman"/>
                      </a:rPr>
                      <m:t>∨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𝐵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) = </m:t>
                    </m:r>
                    <m:r>
                      <a:rPr lang="en-US" sz="1950" i="1" dirty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𝑃</m:t>
                    </m:r>
                    <m:r>
                      <a:rPr lang="en-US" sz="1950" i="1" dirty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(</m:t>
                    </m:r>
                    <m:r>
                      <a:rPr lang="en-US" sz="1950" i="1" dirty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𝐴</m:t>
                    </m:r>
                    <m:r>
                      <a:rPr lang="en-US" sz="1950" i="1" dirty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) + </m:t>
                    </m:r>
                    <m:r>
                      <a:rPr lang="en-US" sz="19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𝑃</m:t>
                    </m:r>
                    <m:r>
                      <a:rPr lang="en-US" sz="19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(</m:t>
                    </m:r>
                    <m:r>
                      <a:rPr lang="en-US" sz="19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𝐵</m:t>
                    </m:r>
                    <m:r>
                      <a:rPr lang="en-US" sz="19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) – </m:t>
                    </m:r>
                    <m:r>
                      <a:rPr lang="en-US" sz="1950" i="1" dirty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𝑃</m:t>
                    </m:r>
                    <m:r>
                      <a:rPr lang="en-US" sz="1950" i="1" dirty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(</m:t>
                    </m:r>
                    <m:r>
                      <a:rPr lang="en-US" sz="1950" i="1" dirty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𝐴</m:t>
                    </m:r>
                    <m:r>
                      <a:rPr lang="en-US" sz="1950" i="1" dirty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  </m:t>
                    </m:r>
                    <m:r>
                      <a:rPr lang="en-US" sz="1950" i="1" dirty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𝐵</m:t>
                    </m:r>
                    <m:r>
                      <a:rPr lang="en-US" sz="1950" i="1" dirty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)</m:t>
                    </m:r>
                  </m:oMath>
                </a14:m>
                <a:endParaRPr lang="en-US" sz="1950" dirty="0">
                  <a:solidFill>
                    <a:srgbClr val="660066"/>
                  </a:solidFill>
                  <a:latin typeface="CMU Serif Roman"/>
                  <a:cs typeface="CMU Serif Roman"/>
                  <a:sym typeface="Symbol" charset="0"/>
                </a:endParaRPr>
              </a:p>
              <a:p>
                <a:pPr eaLnBrk="1" hangingPunct="1"/>
                <a:endParaRPr lang="en-US" sz="1950" dirty="0">
                  <a:solidFill>
                    <a:srgbClr val="660066"/>
                  </a:solidFill>
                  <a:latin typeface="CMU Serif Roman"/>
                  <a:cs typeface="CMU Serif Roman"/>
                  <a:sym typeface="Symbol" charset="0"/>
                </a:endParaRPr>
              </a:p>
              <a:p>
                <a:pPr eaLnBrk="1" hangingPunct="1"/>
                <a:r>
                  <a:rPr lang="en-US" sz="1950" dirty="0">
                    <a:latin typeface="CMU Serif Roman"/>
                    <a:cs typeface="CMU Serif Roman"/>
                    <a:sym typeface="Symbol" charset="0"/>
                  </a:rPr>
                  <a:t>From these you can prove other properties:</a:t>
                </a:r>
              </a:p>
              <a:p>
                <a:r>
                  <a:rPr lang="en-US" sz="1950" dirty="0">
                    <a:solidFill>
                      <a:srgbClr val="660066"/>
                    </a:solidFill>
                    <a:latin typeface="CMU Serif Roman"/>
                    <a:cs typeface="CMU Serif Roman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=1 −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1950" dirty="0">
                  <a:solidFill>
                    <a:srgbClr val="660066"/>
                  </a:solidFill>
                  <a:latin typeface="CMU Serif Roman"/>
                  <a:cs typeface="CMU Serif Roman"/>
                  <a:sym typeface="Symbol" charset="0"/>
                </a:endParaRPr>
              </a:p>
              <a:p>
                <a:r>
                  <a:rPr lang="en-US" sz="1950" dirty="0">
                    <a:solidFill>
                      <a:srgbClr val="660066"/>
                    </a:solidFill>
                    <a:latin typeface="CMU Serif Roman"/>
                    <a:cs typeface="CMU Serif Roman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= 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charset="0"/>
                          </a:rPr>
                          <m:t>𝐴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charset="0"/>
                          </a:rPr>
                          <m:t> 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charset="0"/>
                          </a:rPr>
                          <m:t>𝐵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  ¬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  <m:r>
                      <m:rPr>
                        <m:nor/>
                      </m:rPr>
                      <a:rPr lang="en-US" sz="2000" dirty="0">
                        <a:sym typeface="Symbol" charset="0"/>
                      </a:rPr>
                      <m:t>)</m:t>
                    </m:r>
                  </m:oMath>
                </a14:m>
                <a:endParaRPr lang="en-US" sz="1950" dirty="0">
                  <a:solidFill>
                    <a:srgbClr val="660066"/>
                  </a:solidFill>
                  <a:latin typeface="CMU Serif Roman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429250" y="1013101"/>
            <a:ext cx="2409105" cy="1829494"/>
            <a:chOff x="9144000" y="3429000"/>
            <a:chExt cx="2055812" cy="1371600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9144000" y="3429000"/>
              <a:ext cx="2055812" cy="1371600"/>
              <a:chOff x="1440" y="3504"/>
              <a:chExt cx="740" cy="528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000">
                  <a:sym typeface="Symbol" charset="0"/>
                </a:endParaRPr>
              </a:p>
            </p:txBody>
          </p:sp>
          <p:sp>
            <p:nvSpPr>
              <p:cNvPr id="17" name="Oval 6"/>
              <p:cNvSpPr>
                <a:spLocks noChangeArrowheads="1"/>
              </p:cNvSpPr>
              <p:nvPr/>
            </p:nvSpPr>
            <p:spPr bwMode="auto">
              <a:xfrm>
                <a:off x="1652" y="3504"/>
                <a:ext cx="528" cy="528"/>
              </a:xfrm>
              <a:prstGeom prst="ellipse">
                <a:avLst/>
              </a:prstGeom>
              <a:solidFill>
                <a:srgbClr val="FF0000">
                  <a:alpha val="53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0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833515" y="3850291"/>
                  <a:ext cx="473466" cy="2249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CMU Serif Italic"/>
                            <a:sym typeface="Symbol" charset="0"/>
                          </a:rPr>
                          <m:t>𝐴</m:t>
                        </m:r>
                        <m:r>
                          <a:rPr lang="en-US" sz="135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CMU Serif Italic"/>
                            <a:sym typeface="Symbol" charset="0"/>
                          </a:rPr>
                          <m:t></m:t>
                        </m:r>
                        <m:r>
                          <a:rPr lang="en-US" sz="135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CMU Serif Italic"/>
                            <a:sym typeface="Symbol" charset="0"/>
                          </a:rPr>
                          <m:t>𝐵</m:t>
                        </m:r>
                      </m:oMath>
                    </m:oMathPara>
                  </a14:m>
                  <a:endParaRPr lang="en-US" sz="1350" dirty="0">
                    <a:solidFill>
                      <a:srgbClr val="FFFFFF"/>
                    </a:solidFill>
                    <a:latin typeface="CMU Serif Italic"/>
                    <a:cs typeface="CMU Serif Italic"/>
                  </a:endParaRPr>
                </a:p>
              </p:txBody>
            </p:sp>
          </mc:Choice>
          <mc:Fallback xmlns="">
            <p:sp>
              <p:nvSpPr>
                <p:cNvPr id="13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33515" y="3850291"/>
                  <a:ext cx="473466" cy="22497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314992" y="3850291"/>
                  <a:ext cx="284856" cy="2249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CMU Serif Italic"/>
                          </a:rPr>
                          <m:t>𝐴</m:t>
                        </m:r>
                      </m:oMath>
                    </m:oMathPara>
                  </a14:m>
                  <a:endParaRPr lang="en-US" sz="1350" dirty="0">
                    <a:solidFill>
                      <a:srgbClr val="FFFFFF"/>
                    </a:solidFill>
                    <a:latin typeface="CMU Serif Italic"/>
                    <a:cs typeface="CMU Serif Italic"/>
                  </a:endParaRPr>
                </a:p>
              </p:txBody>
            </p:sp>
          </mc:Choice>
          <mc:Fallback xmlns="">
            <p:sp>
              <p:nvSpPr>
                <p:cNvPr id="14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14992" y="3850291"/>
                  <a:ext cx="284856" cy="2249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739944" y="3850291"/>
                  <a:ext cx="291532" cy="2249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 smtClean="0">
                            <a:latin typeface="Cambria Math" panose="02040503050406030204" pitchFamily="18" charset="0"/>
                            <a:cs typeface="CMU Serif Italic"/>
                          </a:rPr>
                          <m:t>𝐵</m:t>
                        </m:r>
                      </m:oMath>
                    </m:oMathPara>
                  </a14:m>
                  <a:endParaRPr lang="en-US" sz="1350" dirty="0">
                    <a:latin typeface="CMU Serif Italic"/>
                    <a:cs typeface="CMU Serif Italic"/>
                  </a:endParaRPr>
                </a:p>
              </p:txBody>
            </p:sp>
          </mc:Choice>
          <mc:Fallback xmlns="">
            <p:sp>
              <p:nvSpPr>
                <p:cNvPr id="15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739944" y="3850291"/>
                  <a:ext cx="291532" cy="2249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70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Multi-valued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𝐴</m:t>
                    </m:r>
                  </m:oMath>
                </a14:m>
                <a:r>
                  <a:rPr lang="en-US" dirty="0"/>
                  <a:t> is a </a:t>
                </a:r>
                <a:r>
                  <a:rPr lang="en-US" i="1" dirty="0">
                    <a:solidFill>
                      <a:srgbClr val="3366FF"/>
                    </a:solidFill>
                  </a:rPr>
                  <a:t>random variable with arity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CMU Serif Roman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366FF"/>
                    </a:solidFill>
                  </a:rPr>
                  <a:t>  </a:t>
                </a:r>
                <a:r>
                  <a:rPr lang="en-US" dirty="0"/>
                  <a:t>if it can take on exactly one value out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>
                        <a:latin typeface="Cambria Math" panose="02040503050406030204" pitchFamily="18" charset="0"/>
                        <a:cs typeface="CMU Serif Roman"/>
                      </a:rPr>
                      <m:t>𝑣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CMU Serif Roman"/>
                      </a:rPr>
                      <m:t>𝑣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…,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CMU Serif Roman"/>
                      </a:rPr>
                      <m:t>𝑣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  <a:cs typeface="CMU Serif Roman"/>
                      </a:rPr>
                      <m:t>𝑘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cs typeface="CMU Serif Roman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i="1" dirty="0"/>
              </a:p>
              <a:p>
                <a:pPr eaLnBrk="1" hangingPunct="1"/>
                <a:r>
                  <a:rPr lang="en-US" dirty="0"/>
                  <a:t>Think about tossing a die</a:t>
                </a:r>
              </a:p>
              <a:p>
                <a:pPr eaLnBrk="1" hangingPunct="1"/>
                <a:r>
                  <a:rPr lang="en-US" dirty="0"/>
                  <a:t>Thus…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 )=0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𝑖𝑓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𝑗</m:t>
                    </m:r>
                  </m:oMath>
                </a14:m>
                <a:endParaRPr lang="en-US" b="0" dirty="0">
                  <a:sym typeface="Symbol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∨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∨ …∨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 )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1</m:t>
                    </m:r>
                  </m:oMath>
                </a14:m>
                <a:endParaRPr lang="en-US" dirty="0">
                  <a:sym typeface="Symbol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7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69067" y="4785709"/>
            <a:ext cx="20056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Based on slide by Andrew Moore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09900" y="3551319"/>
                <a:ext cx="2549738" cy="1041848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1=</m:t>
                      </m:r>
                      <m:nary>
                        <m:naryPr>
                          <m:chr m:val="∑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00" y="3551319"/>
                <a:ext cx="2549738" cy="10418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0" name="Picture 2" descr="Nuvola apps atlant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72" y="170657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Multi-valued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dirty="0"/>
                  <a:t>We can also show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sym typeface="Symbol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charset="0"/>
                        </a:rPr>
                        <m:t>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charset="0"/>
                        </a:rPr>
                        <m:t>(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charset="0"/>
                        </a:rPr>
                        <m:t>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charset="0"/>
                        </a:rPr>
                        <m:t>∧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∨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∨…∨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eaLnBrk="1" hangingPunct="1"/>
                <a:r>
                  <a:rPr lang="en-US" dirty="0"/>
                  <a:t>This is called </a:t>
                </a:r>
                <a:r>
                  <a:rPr lang="en-US" dirty="0">
                    <a:solidFill>
                      <a:srgbClr val="3366FF"/>
                    </a:solidFill>
                  </a:rPr>
                  <a:t>marginalization</a:t>
                </a:r>
                <a:r>
                  <a:rPr lang="en-US" b="1" dirty="0">
                    <a:solidFill>
                      <a:srgbClr val="3366FF"/>
                    </a:solidFill>
                  </a:rPr>
                  <a:t> </a:t>
                </a:r>
                <a:r>
                  <a:rPr lang="en-US" dirty="0"/>
                  <a:t>over </a:t>
                </a:r>
                <a:r>
                  <a:rPr lang="en-US" i="1" dirty="0">
                    <a:latin typeface="CMU Serif Roman"/>
                    <a:cs typeface="CMU Serif Roman"/>
                  </a:rPr>
                  <a:t>A</a:t>
                </a:r>
              </a:p>
            </p:txBody>
          </p:sp>
        </mc:Choice>
        <mc:Fallback xmlns="">
          <p:sp>
            <p:nvSpPr>
              <p:cNvPr id="307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91884" y="2081541"/>
                <a:ext cx="3373193" cy="980418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84" y="2081541"/>
                <a:ext cx="3373193" cy="980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(2) Joint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>
                    <a:solidFill>
                      <a:srgbClr val="3366FF"/>
                    </a:solidFill>
                  </a:rPr>
                  <a:t>Joint probability</a:t>
                </a:r>
                <a:r>
                  <a:rPr lang="en-US" dirty="0"/>
                  <a:t>: matrix of combined probabilities of a set of variables</a:t>
                </a:r>
              </a:p>
              <a:p>
                <a:pPr>
                  <a:defRPr/>
                </a:pPr>
                <a:endParaRPr lang="en-US" sz="1050" dirty="0"/>
              </a:p>
              <a:p>
                <a:pPr marL="0" indent="0">
                  <a:buNone/>
                  <a:defRPr/>
                </a:pPr>
                <a:r>
                  <a:rPr lang="en-US" dirty="0"/>
                  <a:t>Russell &amp; </a:t>
                </a:r>
                <a:r>
                  <a:rPr lang="en-US" dirty="0" err="1"/>
                  <a:t>Norvig’s</a:t>
                </a:r>
                <a:r>
                  <a:rPr lang="en-US" dirty="0"/>
                  <a:t> Alarm Domain: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boolean</a:t>
                </a:r>
                <a:r>
                  <a:rPr lang="en-US" sz="2000" dirty="0"/>
                  <a:t> RVs)</a:t>
                </a:r>
              </a:p>
              <a:p>
                <a:pPr>
                  <a:defRPr/>
                </a:pPr>
                <a:r>
                  <a:rPr lang="en-US" sz="1800" dirty="0"/>
                  <a:t>A world has a specific instantiation of variables:</a:t>
                </a:r>
                <a:br>
                  <a:rPr lang="en-US" sz="1800" dirty="0"/>
                </a:br>
                <a:r>
                  <a:rPr lang="en-US" sz="1800" dirty="0"/>
                  <a:t>       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CMU Serif Roman"/>
                      </a:rPr>
                      <m:t>𝑎𝑙𝑎𝑟𝑚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charset="0"/>
                      </a:rPr>
                      <m:t>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CMU Serif Roman"/>
                      </a:rPr>
                      <m:t>𝑏𝑢𝑟𝑔𝑙𝑎𝑟𝑦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charset="0"/>
                      </a:rPr>
                      <m:t>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 charset="0"/>
                      </a:rPr>
                      <m:t>¬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CMU Serif Roman"/>
                      </a:rPr>
                      <m:t>𝑒𝑎𝑟𝑡h𝑞𝑢𝑎𝑘𝑒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 charset="0"/>
                      </a:rPr>
                      <m:t>)</m:t>
                    </m:r>
                  </m:oMath>
                </a14:m>
                <a:endParaRPr lang="en-US" sz="1800" dirty="0">
                  <a:cs typeface="Times New Roman" charset="0"/>
                </a:endParaRPr>
              </a:p>
              <a:p>
                <a:pPr>
                  <a:defRPr/>
                </a:pPr>
                <a:r>
                  <a:rPr lang="en-US" sz="1800" dirty="0">
                    <a:cs typeface="Times New Roman" charset="0"/>
                  </a:rPr>
                  <a:t>The joint probability is given by:</a:t>
                </a:r>
              </a:p>
              <a:p>
                <a:pPr marL="0" indent="0">
                  <a:spcBef>
                    <a:spcPct val="50000"/>
                  </a:spcBef>
                  <a:buNone/>
                  <a:defRPr/>
                </a:pPr>
                <a:r>
                  <a:rPr lang="en-US" sz="1500" dirty="0">
                    <a:cs typeface="Times New Roman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Times New Roman" charset="0"/>
                      </a:rPr>
                      <m:t>(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  <a:cs typeface="Times New Roman" charset="0"/>
                      </a:rPr>
                      <m:t>𝑎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CMU Serif Roman"/>
                      </a:rPr>
                      <m:t>𝑙𝑎𝑟𝑚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Times New Roman" charset="0"/>
                      </a:rPr>
                      <m:t>, 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  <a:cs typeface="Times New Roman" charset="0"/>
                      </a:rPr>
                      <m:t>𝑏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CMU Serif Roman"/>
                      </a:rPr>
                      <m:t>𝑢𝑟𝑔𝑙𝑎𝑟𝑦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Times New Roman" charset="0"/>
                      </a:rPr>
                      <m:t>) =</m:t>
                    </m:r>
                  </m:oMath>
                </a14:m>
                <a:endParaRPr lang="en-US" sz="1500" dirty="0">
                  <a:cs typeface="Times New Roman" charset="0"/>
                </a:endParaRPr>
              </a:p>
              <a:p>
                <a:pPr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785676"/>
                  </p:ext>
                </p:extLst>
              </p:nvPr>
            </p:nvGraphicFramePr>
            <p:xfrm>
              <a:off x="3139077" y="3303058"/>
              <a:ext cx="2571750" cy="895350"/>
            </p:xfrm>
            <a:graphic>
              <a:graphicData uri="http://schemas.openxmlformats.org/drawingml/2006/table">
                <a:tbl>
                  <a:tblPr/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429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884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𝑎𝑙𝑎𝑟𝑚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Times New Roman" charset="0"/>
                                  </a:rPr>
                                  <m:t>¬</m:t>
                                </m:r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Times New Roman" charset="0"/>
                                  </a:rPr>
                                  <m:t>𝑎𝑙𝑎𝑟𝑚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  <a:cs typeface="Times New Roman" charset="0"/>
                          </a:endParaRPr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𝑏𝑢𝑟𝑔𝑙𝑎𝑟𝑦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0.09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884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Times New Roman" charset="0"/>
                                  </a:rPr>
                                  <m:t>¬</m:t>
                                </m:r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Times New Roman" charset="0"/>
                                  </a:rPr>
                                  <m:t>𝑏𝑢𝑟𝑔𝑙𝑎𝑟𝑦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  <a:cs typeface="Times New Roman" charset="0"/>
                          </a:endParaRPr>
                        </a:p>
                      </a:txBody>
                      <a:tcPr marL="68580" marR="68580" marT="34290" marB="3429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785676"/>
                  </p:ext>
                </p:extLst>
              </p:nvPr>
            </p:nvGraphicFramePr>
            <p:xfrm>
              <a:off x="3139077" y="3303058"/>
              <a:ext cx="2571750" cy="895350"/>
            </p:xfrm>
            <a:graphic>
              <a:graphicData uri="http://schemas.openxmlformats.org/drawingml/2006/table">
                <a:tbl>
                  <a:tblPr/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429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884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29545" t="-4082" r="-99242" b="-2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48361" t="-4082" r="-7377" b="-2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83" t="-102000" r="-155621" b="-1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29545" t="-102000" r="-99242" b="-1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48361" t="-102000" r="-7377" b="-11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88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83" t="-206122" r="-155621" b="-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29545" t="-206122" r="-99242" b="-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48361" t="-206122" r="-7377" b="-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34864" y="3317801"/>
                <a:ext cx="1636721" cy="923330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dirty="0">
                    <a:solidFill>
                      <a:srgbClr val="3366FF"/>
                    </a:solidFill>
                    <a:cs typeface="CMU Serif Roman"/>
                  </a:rPr>
                  <a:t>Probability of burglary:</a:t>
                </a:r>
              </a:p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200" i="1" dirty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(</m:t>
                      </m:r>
                      <m:r>
                        <a:rPr lang="en-US" sz="1200" b="0" i="1" dirty="0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𝑏</m:t>
                      </m:r>
                      <m:r>
                        <a:rPr lang="en-US" sz="1200" i="1" dirty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CMU Serif Roman"/>
                        </a:rPr>
                        <m:t>𝑢𝑟𝑔𝑙𝑎𝑟𝑦</m:t>
                      </m:r>
                      <m:r>
                        <a:rPr lang="en-US" sz="1200" i="1" dirty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) = 0.1</m:t>
                      </m:r>
                    </m:oMath>
                  </m:oMathPara>
                </a14:m>
                <a:endParaRPr lang="en-US" sz="1200" dirty="0">
                  <a:solidFill>
                    <a:srgbClr val="3366FF"/>
                  </a:solidFill>
                  <a:cs typeface="Times New Roman" charset="0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sz="1200" dirty="0">
                    <a:solidFill>
                      <a:srgbClr val="3366FF"/>
                    </a:solidFill>
                    <a:cs typeface="Times New Roman" charset="0"/>
                  </a:rPr>
                  <a:t>by marginalization over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𝑎</m:t>
                    </m:r>
                    <m:r>
                      <a:rPr lang="en-US" sz="1200" i="1" dirty="0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CMU Serif Roman"/>
                      </a:rPr>
                      <m:t>𝑙𝑎𝑟𝑚</m:t>
                    </m:r>
                  </m:oMath>
                </a14:m>
                <a:endParaRPr lang="en-US" sz="1200" dirty="0">
                  <a:solidFill>
                    <a:srgbClr val="3366FF"/>
                  </a:solidFill>
                  <a:latin typeface="CMU Serif Roman"/>
                  <a:cs typeface="CMU Serif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864" y="3317801"/>
                <a:ext cx="1636721" cy="923330"/>
              </a:xfrm>
              <a:prstGeom prst="rect">
                <a:avLst/>
              </a:prstGeom>
              <a:blipFill>
                <a:blip r:embed="rId4"/>
                <a:stretch>
                  <a:fillRect r="-741"/>
                </a:stretch>
              </a:blipFill>
              <a:ln>
                <a:solidFill>
                  <a:srgbClr val="33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170934" y="3606859"/>
            <a:ext cx="1539893" cy="287748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012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The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4C9E8-8DC8-4CAA-9420-E3582BA08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3982510" cy="3690798"/>
              </a:xfrm>
            </p:spPr>
            <p:txBody>
              <a:bodyPr/>
              <a:lstStyle/>
              <a:p>
                <a:r>
                  <a:rPr lang="en-US" dirty="0"/>
                  <a:t>Recipe for making a joint distribution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𝑑</m:t>
                    </m:r>
                  </m:oMath>
                </a14:m>
                <a:r>
                  <a:rPr lang="en-US" dirty="0"/>
                  <a:t> variables: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4C9E8-8DC8-4CAA-9420-E3582BA08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3982510" cy="3690798"/>
              </a:xfrm>
              <a:blipFill>
                <a:blip r:embed="rId2"/>
                <a:stretch>
                  <a:fillRect l="-2144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43000" y="4912667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Slide © Andrew Moore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21724" y="994126"/>
            <a:ext cx="3062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i="1" dirty="0">
                <a:solidFill>
                  <a:schemeClr val="hlink"/>
                </a:solidFill>
                <a:latin typeface="+mn-lt"/>
              </a:rPr>
              <a:t>e.g., Boolean variables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8851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902369"/>
            <a:ext cx="8229600" cy="32124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Projects:</a:t>
            </a:r>
          </a:p>
          <a:p>
            <a:pPr lvl="1"/>
            <a:r>
              <a:rPr lang="en-US" dirty="0"/>
              <a:t>Come to my office hours at least once to discuss the project.</a:t>
            </a:r>
          </a:p>
          <a:p>
            <a:pPr lvl="1"/>
            <a:r>
              <a:rPr lang="en-US" b="1" dirty="0"/>
              <a:t>Posters</a:t>
            </a:r>
            <a:r>
              <a:rPr lang="en-US" dirty="0"/>
              <a:t> for the projects will be presented on the last meeting of the class, Monday, December 9; we’ll start earlier: 9am – noon.</a:t>
            </a:r>
          </a:p>
          <a:p>
            <a:pPr lvl="1"/>
            <a:r>
              <a:rPr lang="en-US" dirty="0"/>
              <a:t>We will also ask you to prepare a 3-minute video</a:t>
            </a:r>
          </a:p>
          <a:p>
            <a:r>
              <a:rPr lang="en-US" dirty="0"/>
              <a:t>Final reports will only be due after the Final exam, on December 19</a:t>
            </a:r>
          </a:p>
          <a:p>
            <a:pPr lvl="1"/>
            <a:r>
              <a:rPr lang="en-US" dirty="0"/>
              <a:t>Specific instructions are on the web page and will be sent also on Piazza.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4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3ED30-8B64-4135-8C13-751DF764B9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4493961" cy="3690798"/>
              </a:xfrm>
            </p:spPr>
            <p:txBody>
              <a:bodyPr/>
              <a:lstStyle/>
              <a:p>
                <a:r>
                  <a:rPr lang="en-US" dirty="0"/>
                  <a:t>Recipe for making a joint distribution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variables: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Make a truth table listing all combinations of values of your variables (if there are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Boolean variables then the table will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rows).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3ED30-8B64-4135-8C13-751DF764B9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4493961" cy="3690798"/>
              </a:xfrm>
              <a:blipFill>
                <a:blip r:embed="rId2"/>
                <a:stretch>
                  <a:fillRect l="-1900" t="-1322" r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842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27339"/>
              </p:ext>
            </p:extLst>
          </p:nvPr>
        </p:nvGraphicFramePr>
        <p:xfrm>
          <a:off x="5817651" y="1232453"/>
          <a:ext cx="1800225" cy="2029063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4912667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Slide © Andrew Moore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76801" y="909288"/>
            <a:ext cx="3062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i="1" dirty="0">
                <a:solidFill>
                  <a:schemeClr val="hlink"/>
                </a:solidFill>
                <a:latin typeface="+mn-lt"/>
              </a:rPr>
              <a:t>e.g., Boolean variables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4799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8D7BA-ABDD-4FE0-BBD7-E7D422EED5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4293936" cy="36907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Recipe for making a joint distribution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variables: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Make a truth table listing all combinations of values of your variables (if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Boolean variables then the table will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rows).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For each combination of values, say how probable it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8D7BA-ABDD-4FE0-BBD7-E7D422EED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4293936" cy="3690798"/>
              </a:xfrm>
              <a:blipFill>
                <a:blip r:embed="rId2"/>
                <a:stretch>
                  <a:fillRect l="-1989" t="-1322" r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93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18615"/>
              </p:ext>
            </p:extLst>
          </p:nvPr>
        </p:nvGraphicFramePr>
        <p:xfrm>
          <a:off x="5596973" y="1245146"/>
          <a:ext cx="2400300" cy="2029063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Prob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0.30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4912667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Slide © Andrew Moore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76801" y="902369"/>
            <a:ext cx="3062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i="1" dirty="0">
                <a:solidFill>
                  <a:schemeClr val="hlink"/>
                </a:solidFill>
                <a:latin typeface="+mn-lt"/>
              </a:rPr>
              <a:t>e.g., Boolean variables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3571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D280B-D9D4-4E90-97CF-8850ABEAE2ED}"/>
              </a:ext>
            </a:extLst>
          </p:cNvPr>
          <p:cNvSpPr/>
          <p:nvPr/>
        </p:nvSpPr>
        <p:spPr>
          <a:xfrm>
            <a:off x="5651705" y="3177027"/>
            <a:ext cx="2577895" cy="19127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+mn-lt"/>
              </a:rPr>
              <a:t>The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3043F-3168-4806-8CE5-003957588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4" y="902369"/>
            <a:ext cx="3879809" cy="36907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Recipe for making a joint distribution of </a:t>
            </a:r>
            <a:r>
              <a:rPr lang="en-US" i="1" dirty="0">
                <a:latin typeface="CMU Serif Roman"/>
                <a:cs typeface="CMU Serif Roman"/>
              </a:rPr>
              <a:t>d</a:t>
            </a:r>
            <a:r>
              <a:rPr lang="en-US" dirty="0"/>
              <a:t> variables: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Make a truth table listing all combinations of values of your variables (if there are </a:t>
            </a:r>
            <a:r>
              <a:rPr lang="en-US" i="1" dirty="0">
                <a:latin typeface="CMU Serif Roman"/>
                <a:cs typeface="CMU Serif Roman"/>
              </a:rPr>
              <a:t>d</a:t>
            </a:r>
            <a:r>
              <a:rPr lang="en-US" dirty="0"/>
              <a:t> Boolean variables then the table will have 2</a:t>
            </a:r>
            <a:r>
              <a:rPr lang="en-US" i="1" baseline="30000" dirty="0">
                <a:latin typeface="CMU Serif Roman"/>
                <a:cs typeface="CMU Serif Roman"/>
              </a:rPr>
              <a:t>d</a:t>
            </a:r>
            <a:r>
              <a:rPr lang="en-US" baseline="30000" dirty="0"/>
              <a:t> </a:t>
            </a:r>
            <a:r>
              <a:rPr lang="en-US" dirty="0"/>
              <a:t>rows).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each combination of values, say how probable it 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subscribe to the axioms of probability, those numbers must sum to 1.</a:t>
            </a:r>
          </a:p>
          <a:p>
            <a:endParaRPr lang="en-US" dirty="0"/>
          </a:p>
        </p:txBody>
      </p:sp>
      <p:graphicFrame>
        <p:nvGraphicFramePr>
          <p:cNvPr id="23040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66153"/>
              </p:ext>
            </p:extLst>
          </p:nvPr>
        </p:nvGraphicFramePr>
        <p:xfrm>
          <a:off x="4914900" y="1130310"/>
          <a:ext cx="2400300" cy="2029063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Prob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0.30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82" name="Text Box 61"/>
          <p:cNvSpPr txBox="1">
            <a:spLocks noChangeArrowheads="1"/>
          </p:cNvSpPr>
          <p:nvPr/>
        </p:nvSpPr>
        <p:spPr bwMode="auto">
          <a:xfrm>
            <a:off x="5955719" y="3550558"/>
            <a:ext cx="3000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/>
              <a:t>A</a:t>
            </a:r>
          </a:p>
        </p:txBody>
      </p:sp>
      <p:sp>
        <p:nvSpPr>
          <p:cNvPr id="56383" name="Text Box 62"/>
          <p:cNvSpPr txBox="1">
            <a:spLocks noChangeArrowheads="1"/>
          </p:cNvSpPr>
          <p:nvPr/>
        </p:nvSpPr>
        <p:spPr bwMode="auto">
          <a:xfrm>
            <a:off x="6951041" y="4619954"/>
            <a:ext cx="2984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/>
              <a:t>B</a:t>
            </a:r>
          </a:p>
        </p:txBody>
      </p:sp>
      <p:sp>
        <p:nvSpPr>
          <p:cNvPr id="56384" name="Text Box 63"/>
          <p:cNvSpPr txBox="1">
            <a:spLocks noChangeArrowheads="1"/>
          </p:cNvSpPr>
          <p:nvPr/>
        </p:nvSpPr>
        <p:spPr bwMode="auto">
          <a:xfrm>
            <a:off x="7567194" y="3452160"/>
            <a:ext cx="3000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/>
              <a:t>C</a:t>
            </a:r>
          </a:p>
        </p:txBody>
      </p:sp>
      <p:sp>
        <p:nvSpPr>
          <p:cNvPr id="56385" name="Text Box 64"/>
          <p:cNvSpPr txBox="1">
            <a:spLocks noChangeArrowheads="1"/>
          </p:cNvSpPr>
          <p:nvPr/>
        </p:nvSpPr>
        <p:spPr bwMode="auto">
          <a:xfrm>
            <a:off x="7074589" y="4237882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0.05</a:t>
            </a:r>
          </a:p>
        </p:txBody>
      </p:sp>
      <p:sp>
        <p:nvSpPr>
          <p:cNvPr id="56386" name="Text Box 65"/>
          <p:cNvSpPr txBox="1">
            <a:spLocks noChangeArrowheads="1"/>
          </p:cNvSpPr>
          <p:nvPr/>
        </p:nvSpPr>
        <p:spPr bwMode="auto">
          <a:xfrm>
            <a:off x="6196355" y="3948665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0.25</a:t>
            </a:r>
          </a:p>
        </p:txBody>
      </p:sp>
      <p:sp>
        <p:nvSpPr>
          <p:cNvPr id="56387" name="Text Box 66"/>
          <p:cNvSpPr txBox="1">
            <a:spLocks noChangeArrowheads="1"/>
          </p:cNvSpPr>
          <p:nvPr/>
        </p:nvSpPr>
        <p:spPr bwMode="auto">
          <a:xfrm>
            <a:off x="6768299" y="3475244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0.10</a:t>
            </a:r>
          </a:p>
        </p:txBody>
      </p:sp>
      <p:sp>
        <p:nvSpPr>
          <p:cNvPr id="56388" name="Text Box 67"/>
          <p:cNvSpPr txBox="1">
            <a:spLocks noChangeArrowheads="1"/>
          </p:cNvSpPr>
          <p:nvPr/>
        </p:nvSpPr>
        <p:spPr bwMode="auto">
          <a:xfrm>
            <a:off x="7339422" y="3752243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0.05</a:t>
            </a:r>
          </a:p>
        </p:txBody>
      </p:sp>
      <p:sp>
        <p:nvSpPr>
          <p:cNvPr id="56389" name="Text Box 68"/>
          <p:cNvSpPr txBox="1">
            <a:spLocks noChangeArrowheads="1"/>
          </p:cNvSpPr>
          <p:nvPr/>
        </p:nvSpPr>
        <p:spPr bwMode="auto">
          <a:xfrm>
            <a:off x="6276149" y="3353940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0.05</a:t>
            </a:r>
          </a:p>
        </p:txBody>
      </p:sp>
      <p:sp>
        <p:nvSpPr>
          <p:cNvPr id="56390" name="Text Box 69"/>
          <p:cNvSpPr txBox="1">
            <a:spLocks noChangeArrowheads="1"/>
          </p:cNvSpPr>
          <p:nvPr/>
        </p:nvSpPr>
        <p:spPr bwMode="auto">
          <a:xfrm>
            <a:off x="6699433" y="3892557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0.10</a:t>
            </a:r>
          </a:p>
        </p:txBody>
      </p:sp>
      <p:sp>
        <p:nvSpPr>
          <p:cNvPr id="56391" name="Text Box 70"/>
          <p:cNvSpPr txBox="1">
            <a:spLocks noChangeArrowheads="1"/>
          </p:cNvSpPr>
          <p:nvPr/>
        </p:nvSpPr>
        <p:spPr bwMode="auto">
          <a:xfrm>
            <a:off x="6397305" y="4476942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0.10</a:t>
            </a:r>
          </a:p>
        </p:txBody>
      </p:sp>
      <p:sp>
        <p:nvSpPr>
          <p:cNvPr id="56392" name="Text Box 71"/>
          <p:cNvSpPr txBox="1">
            <a:spLocks noChangeArrowheads="1"/>
          </p:cNvSpPr>
          <p:nvPr/>
        </p:nvSpPr>
        <p:spPr bwMode="auto">
          <a:xfrm>
            <a:off x="5651705" y="4740541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0.30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843592" y="824333"/>
            <a:ext cx="3062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i="1" dirty="0">
                <a:solidFill>
                  <a:schemeClr val="hlink"/>
                </a:solidFill>
                <a:latin typeface="+mn-lt"/>
              </a:rPr>
              <a:t>e.g., Boolean variables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4912667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Slide © Andrew Moore</a:t>
            </a:r>
          </a:p>
        </p:txBody>
      </p:sp>
      <p:sp>
        <p:nvSpPr>
          <p:cNvPr id="24" name="Oval 58">
            <a:extLst>
              <a:ext uri="{FF2B5EF4-FFF2-40B4-BE49-F238E27FC236}">
                <a16:creationId xmlns:a16="http://schemas.microsoft.com/office/drawing/2014/main" id="{57C40E13-48C8-4355-9232-76ED77BD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967" y="3772463"/>
            <a:ext cx="1491299" cy="13172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26" name="Oval 58">
            <a:extLst>
              <a:ext uri="{FF2B5EF4-FFF2-40B4-BE49-F238E27FC236}">
                <a16:creationId xmlns:a16="http://schemas.microsoft.com/office/drawing/2014/main" id="{2D612442-7057-45EF-A1F6-11C41E6A5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601" y="3260451"/>
            <a:ext cx="1491299" cy="13172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27" name="Oval 58">
            <a:extLst>
              <a:ext uri="{FF2B5EF4-FFF2-40B4-BE49-F238E27FC236}">
                <a16:creationId xmlns:a16="http://schemas.microsoft.com/office/drawing/2014/main" id="{4602A1F6-0141-41B4-A140-2ACE5E749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123" y="3177027"/>
            <a:ext cx="1491299" cy="13172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9275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Inferring Probabilities from the 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7B8509-DF0B-4FF5-BDD9-A96FF96219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474245"/>
                <a:ext cx="9143999" cy="211892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𝑎𝑙𝑎𝑟𝑚</m:t>
                        </m:r>
                      </m:e>
                    </m:d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𝑎𝑙𝑎𝑟𝑚</m:t>
                        </m:r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𝑏𝑢𝑟𝑔𝑙𝑎𝑟𝑦</m:t>
                        </m:r>
                      </m:e>
                    </m:nary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𝑒𝑎𝑟𝑡h𝑞𝑢𝑎𝑘𝑒</m:t>
                    </m:r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3366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</a:rPr>
                        <m:t>=0.01+0.08+0.01+0.09=0.19</m:t>
                      </m:r>
                    </m:oMath>
                  </m:oMathPara>
                </a14:m>
                <a:endParaRPr lang="en-US" b="0" dirty="0">
                  <a:solidFill>
                    <a:srgbClr val="3366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𝑏𝑢𝑟𝑔𝑙𝑎𝑟𝑦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𝑎𝑙𝑎𝑟𝑚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𝑢𝑟𝑔𝑙𝑎𝑟𝑦</m:t>
                        </m:r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𝑎𝑟𝑡h𝑞𝑢𝑎𝑘𝑒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		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0.01+0.08+0.0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1+0.0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9=0.1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7B8509-DF0B-4FF5-BDD9-A96FF9621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474245"/>
                <a:ext cx="9143999" cy="2118921"/>
              </a:xfrm>
              <a:blipFill>
                <a:blip r:embed="rId3"/>
                <a:stretch>
                  <a:fillRect l="-867" t="-28242" r="-133" b="-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8327718"/>
                  </p:ext>
                </p:extLst>
              </p:nvPr>
            </p:nvGraphicFramePr>
            <p:xfrm>
              <a:off x="1657350" y="850484"/>
              <a:ext cx="5829300" cy="1259681"/>
            </p:xfrm>
            <a:graphic>
              <a:graphicData uri="http://schemas.openxmlformats.org/drawingml/2006/table">
                <a:tbl>
                  <a:tblPr/>
                  <a:tblGrid>
                    <a:gridCol w="10858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01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97236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5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</a:rPr>
                            <a:t>alarm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¬alarm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2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</a:rPr>
                            <a:t>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23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</a:rPr>
                            <a:t>burglary</a:t>
                          </a:r>
                        </a:p>
                      </a:txBody>
                      <a:tcPr marL="68580" marR="68580" marT="34297" marB="34297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0.001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0.009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79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¬burglary</a:t>
                          </a:r>
                        </a:p>
                      </a:txBody>
                      <a:tcPr marL="68580" marR="68580" marT="34297" marB="34297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0.09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0.79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8327718"/>
                  </p:ext>
                </p:extLst>
              </p:nvPr>
            </p:nvGraphicFramePr>
            <p:xfrm>
              <a:off x="1657350" y="850484"/>
              <a:ext cx="5829300" cy="1259681"/>
            </p:xfrm>
            <a:graphic>
              <a:graphicData uri="http://schemas.openxmlformats.org/drawingml/2006/table">
                <a:tbl>
                  <a:tblPr/>
                  <a:tblGrid>
                    <a:gridCol w="10858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01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97236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5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</a:rPr>
                            <a:t>alarm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¬alarm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2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</a:rPr>
                            <a:t>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23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</a:rPr>
                            <a:t>burglary</a:t>
                          </a:r>
                        </a:p>
                      </a:txBody>
                      <a:tcPr marL="68580" marR="68580" marT="34297" marB="34297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8404" t="-208163" r="-317021" b="-1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8404" t="-208163" r="-217021" b="-1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84772" t="-208163" r="-107107" b="-1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66184" t="-208163" r="-1932" b="-132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79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¬burglary</a:t>
                          </a:r>
                        </a:p>
                      </a:txBody>
                      <a:tcPr marL="68580" marR="68580" marT="34297" marB="34297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8404" t="-247541" r="-317021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8404" t="-247541" r="-217021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84772" t="-247541" r="-107107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66184" t="-247541" r="-1932" b="-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2740307" y="1438742"/>
            <a:ext cx="2281866" cy="664798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2775237" y="1478432"/>
            <a:ext cx="4707383" cy="26790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609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)  </m:t>
                    </m:r>
                  </m:oMath>
                </a14:m>
                <a:r>
                  <a:rPr lang="en-US" dirty="0"/>
                  <a:t>=  Fraction of worlds in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𝐵</m:t>
                    </m:r>
                  </m:oMath>
                </a14:m>
                <a:r>
                  <a:rPr lang="en-US" dirty="0"/>
                  <a:t> is true that also have </a:t>
                </a:r>
                <a:r>
                  <a:rPr lang="en-US" i="1" dirty="0">
                    <a:latin typeface="CMU Serif Roman"/>
                    <a:cs typeface="CMU Serif Roman"/>
                  </a:rPr>
                  <a:t>A</a:t>
                </a:r>
                <a:r>
                  <a:rPr lang="en-US" dirty="0"/>
                  <a:t> true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764586" y="1620057"/>
            <a:ext cx="2066971" cy="1719327"/>
            <a:chOff x="2162114" y="2160076"/>
            <a:chExt cx="2755961" cy="2292436"/>
          </a:xfrm>
        </p:grpSpPr>
        <p:grpSp>
          <p:nvGrpSpPr>
            <p:cNvPr id="7" name="Group 6"/>
            <p:cNvGrpSpPr/>
            <p:nvPr/>
          </p:nvGrpSpPr>
          <p:grpSpPr>
            <a:xfrm>
              <a:off x="2162114" y="2160076"/>
              <a:ext cx="2755961" cy="2292436"/>
              <a:chOff x="4918075" y="2270766"/>
              <a:chExt cx="3810000" cy="316919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4918075" y="2546644"/>
                <a:ext cx="3810000" cy="289332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en-US" sz="1200"/>
              </a:p>
              <a:p>
                <a:endParaRPr lang="en-US" sz="1200"/>
              </a:p>
              <a:p>
                <a:endParaRPr lang="en-US" sz="1200"/>
              </a:p>
              <a:p>
                <a:endParaRPr lang="en-US" sz="1200"/>
              </a:p>
              <a:p>
                <a:endParaRPr lang="en-US" sz="1200"/>
              </a:p>
              <a:p>
                <a:endParaRPr lang="en-US" sz="1200"/>
              </a:p>
              <a:p>
                <a:endParaRPr lang="en-US" sz="1200"/>
              </a:p>
              <a:p>
                <a:endParaRPr lang="en-US" sz="12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03975" y="2270766"/>
                <a:ext cx="659506" cy="76587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CMU Serif Roman"/>
                    <a:cs typeface="CMU Serif Roman"/>
                  </a:rPr>
                  <a:t>U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255127" y="2700694"/>
              <a:ext cx="1896036" cy="1113597"/>
              <a:chOff x="3117456" y="4447028"/>
              <a:chExt cx="2182695" cy="1113597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3117456" y="4447028"/>
                <a:ext cx="2182695" cy="111359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anchor="ctr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3295926" y="4566075"/>
                <a:ext cx="1805041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3000" dirty="0">
                    <a:solidFill>
                      <a:schemeClr val="accent2">
                        <a:lumMod val="75000"/>
                      </a:schemeClr>
                    </a:solidFill>
                    <a:latin typeface="CMU Serif Italic"/>
                    <a:cs typeface="CMU Serif Italic"/>
                  </a:rPr>
                  <a:t>A</a:t>
                </a:r>
                <a:endParaRPr lang="en-US" sz="3000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16200000">
            <a:off x="3731425" y="2285174"/>
            <a:ext cx="1218311" cy="835197"/>
            <a:chOff x="5618191" y="2944298"/>
            <a:chExt cx="3017484" cy="1539501"/>
          </a:xfrm>
          <a:solidFill>
            <a:srgbClr val="3366FF">
              <a:alpha val="49000"/>
            </a:srgbClr>
          </a:solidFill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5618191" y="2944298"/>
              <a:ext cx="3017484" cy="1539501"/>
            </a:xfrm>
            <a:prstGeom prst="ellipse">
              <a:avLst/>
            </a:prstGeom>
            <a:grpFill/>
            <a:ln>
              <a:solidFill>
                <a:srgbClr val="0000FF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 rot="5400000">
              <a:off x="6500494" y="3199302"/>
              <a:ext cx="1126658" cy="102909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100" dirty="0">
                  <a:solidFill>
                    <a:srgbClr val="0000FF"/>
                  </a:solidFill>
                  <a:latin typeface="CMU Serif Italic"/>
                  <a:cs typeface="CMU Serif Italic"/>
                </a:rPr>
                <a:t>B</a:t>
              </a:r>
              <a:endParaRPr lang="en-US" sz="2100" dirty="0">
                <a:solidFill>
                  <a:srgbClr val="0000FF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69632" y="1651568"/>
                <a:ext cx="327139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Gill Sans"/>
                  </a:rPr>
                  <a:t>What if we already know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CMU Serif Roman"/>
                      </a:rPr>
                      <m:t>𝐵</m:t>
                    </m:r>
                  </m:oMath>
                </a14:m>
                <a:r>
                  <a:rPr lang="en-US" sz="1600" dirty="0">
                    <a:latin typeface="Gill Sans"/>
                  </a:rPr>
                  <a:t> is true?</a:t>
                </a:r>
              </a:p>
              <a:p>
                <a:endParaRPr lang="en-US" sz="1600" dirty="0">
                  <a:latin typeface="Gill Sans"/>
                </a:endParaRPr>
              </a:p>
              <a:p>
                <a:r>
                  <a:rPr lang="en-US" sz="1600" dirty="0">
                    <a:latin typeface="Gill Sans"/>
                  </a:rPr>
                  <a:t>That knowledge changes the probability of </a:t>
                </a:r>
                <a:r>
                  <a:rPr lang="en-US" sz="1600" i="1" dirty="0">
                    <a:latin typeface="Gill Sans"/>
                    <a:cs typeface="CMU Serif Roman"/>
                  </a:rPr>
                  <a:t>A</a:t>
                </a:r>
                <a:r>
                  <a:rPr lang="en-US" sz="1600" dirty="0">
                    <a:latin typeface="Gill Sans"/>
                  </a:rPr>
                  <a:t> </a:t>
                </a:r>
              </a:p>
              <a:p>
                <a:pPr marL="257175" indent="-257175">
                  <a:buFont typeface="Arial"/>
                  <a:buChar char="•"/>
                </a:pPr>
                <a:r>
                  <a:rPr lang="en-US" sz="1600" dirty="0">
                    <a:latin typeface="Gill Sans"/>
                  </a:rPr>
                  <a:t>Because we know we’re in a world where </a:t>
                </a:r>
                <a:r>
                  <a:rPr lang="en-US" sz="1600" i="1" dirty="0">
                    <a:latin typeface="Gill Sans"/>
                    <a:cs typeface="CMU Serif Roman"/>
                  </a:rPr>
                  <a:t>B</a:t>
                </a:r>
                <a:r>
                  <a:rPr lang="en-US" sz="1600" dirty="0">
                    <a:latin typeface="Gill Sans"/>
                  </a:rPr>
                  <a:t> is true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632" y="1651568"/>
                <a:ext cx="3271398" cy="1815882"/>
              </a:xfrm>
              <a:prstGeom prst="rect">
                <a:avLst/>
              </a:prstGeom>
              <a:blipFill>
                <a:blip r:embed="rId4"/>
                <a:stretch>
                  <a:fillRect l="-931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760149" y="3760572"/>
                <a:ext cx="3770040" cy="122045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149" y="3760572"/>
                <a:ext cx="3770040" cy="1220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4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 Conditional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sz="1500" dirty="0">
                <a:cs typeface="Times New Roman" charset="0"/>
              </a:rPr>
              <a:t>	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1500" dirty="0">
                <a:cs typeface="Times New Roman" charset="0"/>
              </a:rPr>
              <a:t>	</a:t>
            </a:r>
            <a:endParaRPr lang="en-US" dirty="0"/>
          </a:p>
        </p:txBody>
      </p:sp>
      <p:graphicFrame>
        <p:nvGraphicFramePr>
          <p:cNvPr id="5" name="Group 5"/>
          <p:cNvGraphicFramePr>
            <a:graphicFrameLocks noGrp="1"/>
          </p:cNvGraphicFramePr>
          <p:nvPr/>
        </p:nvGraphicFramePr>
        <p:xfrm>
          <a:off x="3943350" y="2232087"/>
          <a:ext cx="2571750" cy="89535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alarm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¬alarm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burglary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¬burglary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481143" y="3289457"/>
                <a:ext cx="2320727" cy="185404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𝑏𝑢𝑟𝑔𝑙𝑎𝑟𝑦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|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) 	</m:t>
                      </m:r>
                    </m:oMath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 				  	</m:t>
                      </m:r>
                    </m:oMath>
                  </m:oMathPara>
                </a14:m>
                <a:endParaRPr lang="en-US" sz="1350" dirty="0">
                  <a:latin typeface="CMU Serif Roman"/>
                  <a:cs typeface="CMU Serif Roman"/>
                </a:endParaRPr>
              </a:p>
              <a:p>
                <a:pPr marL="0" indent="0">
                  <a:spcBef>
                    <a:spcPts val="468"/>
                  </a:spcBef>
                  <a:buNone/>
                  <a:defRPr/>
                </a:pPr>
                <a:endParaRPr lang="en-US" sz="525" dirty="0">
                  <a:latin typeface="CMU Serif Roman"/>
                  <a:cs typeface="CMU Serif Roman"/>
                </a:endParaRPr>
              </a:p>
              <a:p>
                <a:pPr marL="0" indent="0">
                  <a:spcBef>
                    <a:spcPts val="468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|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𝑏𝑢𝑟𝑔𝑙𝑎𝑟𝑦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) 	</m:t>
                      </m:r>
                    </m:oMath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					</m:t>
                      </m:r>
                    </m:oMath>
                  </m:oMathPara>
                </a14:m>
                <a:endParaRPr lang="en-US" sz="1350" dirty="0">
                  <a:latin typeface="CMU Serif Roman"/>
                  <a:cs typeface="CMU Serif Roman"/>
                </a:endParaRPr>
              </a:p>
              <a:p>
                <a:pPr marL="0" indent="0">
                  <a:buNone/>
                  <a:defRPr/>
                </a:pPr>
                <a:endParaRPr lang="en-US" sz="525" dirty="0">
                  <a:latin typeface="CMU Serif Roman"/>
                  <a:cs typeface="CMU Serif Roman"/>
                </a:endParaRP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350" b="0" i="1" dirty="0" smtClean="0">
                        <a:latin typeface="Cambria Math" panose="02040503050406030204" pitchFamily="18" charset="0"/>
                        <a:cs typeface="CMU Serif Roman"/>
                      </a:rPr>
                      <m:t>       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MU Serif Roman"/>
                      </a:rPr>
                      <m:t>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MU Serif Roman"/>
                      </a:rPr>
                      <m:t>𝑏𝑢𝑟𝑔𝑙𝑎𝑟𝑦</m:t>
                    </m:r>
                    <m:r>
                      <a:rPr lang="en-US" sz="1350" b="0" i="1" dirty="0" smtClean="0">
                        <a:latin typeface="Cambria Math" panose="02040503050406030204" pitchFamily="18" charset="0"/>
                        <a:cs typeface="CMU Serif Roman"/>
                      </a:rPr>
                      <m:t>∧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MU Serif Roman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CMU Serif Roman"/>
                      </a:rPr>
                      <m:t>𝑎𝑙𝑎𝑟𝑚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CMU Serif Roman"/>
                      </a:rPr>
                      <m:t>)  </m:t>
                    </m:r>
                  </m:oMath>
                </a14:m>
                <a:r>
                  <a:rPr lang="en-US" sz="1350" dirty="0">
                    <a:latin typeface="CMU Serif Roman"/>
                    <a:cs typeface="CMU Serif Roman"/>
                  </a:rPr>
                  <a:t>	</a:t>
                </a:r>
                <a:endParaRPr lang="en-US" sz="1350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43" y="3289457"/>
                <a:ext cx="2320727" cy="1854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205440" y="3283251"/>
                <a:ext cx="3560869" cy="1909862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=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𝑏𝑢𝑟𝑔𝑙𝑎𝑟𝑦</m:t>
                      </m:r>
                      <m:r>
                        <a:rPr lang="en-US" sz="1350" b="0" i="1" dirty="0" smtClean="0">
                          <a:latin typeface="Cambria Math" panose="02040503050406030204" pitchFamily="18" charset="0"/>
                          <a:cs typeface="CMU Serif Roman"/>
                        </a:rPr>
                        <m:t>∧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) / 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)</m:t>
                      </m:r>
                    </m:oMath>
                  </m:oMathPara>
                </a14:m>
                <a:endParaRPr lang="en-US" sz="1350" dirty="0">
                  <a:latin typeface="CMU Serif Roman"/>
                  <a:cs typeface="CMU Serif Roman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= 0.09 / 0.19 = 0.47</m:t>
                      </m:r>
                    </m:oMath>
                  </m:oMathPara>
                </a14:m>
                <a:endParaRPr lang="en-US" sz="1350" dirty="0">
                  <a:latin typeface="CMU Serif Roman"/>
                  <a:cs typeface="CMU Serif Roman"/>
                </a:endParaRPr>
              </a:p>
              <a:p>
                <a:pPr marL="0" indent="0">
                  <a:spcBef>
                    <a:spcPts val="468"/>
                  </a:spcBef>
                  <a:buNone/>
                  <a:defRPr/>
                </a:pPr>
                <a:endParaRPr lang="en-US" sz="525" dirty="0">
                  <a:latin typeface="CMU Serif Roman"/>
                  <a:cs typeface="CMU Serif Roman"/>
                </a:endParaRPr>
              </a:p>
              <a:p>
                <a:pPr marL="0" indent="0">
                  <a:spcBef>
                    <a:spcPts val="468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0" i="1" dirty="0" smtClean="0">
                          <a:latin typeface="Cambria Math" panose="02040503050406030204" pitchFamily="18" charset="0"/>
                          <a:cs typeface="CMU Serif Roman"/>
                        </a:rPr>
                        <m:t>     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=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𝑏𝑢𝑟𝑔𝑙𝑎𝑟𝑦</m:t>
                      </m:r>
                      <m:r>
                        <a:rPr lang="en-US" sz="1350" b="0" i="1" dirty="0" smtClean="0">
                          <a:latin typeface="Cambria Math" panose="02040503050406030204" pitchFamily="18" charset="0"/>
                          <a:cs typeface="CMU Serif Roman"/>
                        </a:rPr>
                        <m:t>∧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) / 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𝑏𝑢𝑟𝑔𝑙𝑎𝑟𝑦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)</m:t>
                      </m:r>
                    </m:oMath>
                  </m:oMathPara>
                </a14:m>
                <a:endParaRPr lang="en-US" sz="1350" dirty="0">
                  <a:latin typeface="CMU Serif Roman"/>
                  <a:cs typeface="CMU Serif Roman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= 0.09</m:t>
                      </m:r>
                      <m:r>
                        <a:rPr lang="en-US" sz="1350" b="0" i="1" dirty="0" smtClean="0">
                          <a:latin typeface="Cambria Math" panose="02040503050406030204" pitchFamily="18" charset="0"/>
                          <a:cs typeface="CMU Serif Roman"/>
                        </a:rPr>
                        <m:t>/0.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1 = 0.9</m:t>
                      </m:r>
                    </m:oMath>
                  </m:oMathPara>
                </a14:m>
                <a:endParaRPr lang="en-US" sz="1350" i="1" dirty="0">
                  <a:latin typeface="Cambria Math" panose="02040503050406030204" pitchFamily="18" charset="0"/>
                  <a:cs typeface="CMU Serif Roman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:endParaRPr lang="en-US" sz="1350" i="1" dirty="0">
                  <a:latin typeface="Cambria Math" panose="02040503050406030204" pitchFamily="18" charset="0"/>
                  <a:cs typeface="CMU Serif Roman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=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𝑏𝑢𝑟𝑔𝑙𝑎𝑟𝑦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|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)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) </m:t>
                      </m:r>
                    </m:oMath>
                  </m:oMathPara>
                </a14:m>
                <a:endParaRPr lang="en-US" sz="1350" dirty="0">
                  <a:latin typeface="CMU Serif Roman"/>
                  <a:cs typeface="CMU Serif Roman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= 0.47 ∗ 0.19 = 0.09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440" y="3283251"/>
                <a:ext cx="3560869" cy="1909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FD573F-F6BF-4E53-9015-CB5475D48F7C}"/>
                  </a:ext>
                </a:extLst>
              </p:cNvPr>
              <p:cNvSpPr/>
              <p:nvPr/>
            </p:nvSpPr>
            <p:spPr>
              <a:xfrm>
                <a:off x="2996269" y="875297"/>
                <a:ext cx="3770040" cy="122045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FD573F-F6BF-4E53-9015-CB5475D48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69" y="875297"/>
                <a:ext cx="3770040" cy="1220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05B687-C664-47FB-8DAB-737ACC7C1751}"/>
                  </a:ext>
                </a:extLst>
              </p:cNvPr>
              <p:cNvSpPr txBox="1"/>
              <p:nvPr/>
            </p:nvSpPr>
            <p:spPr>
              <a:xfrm>
                <a:off x="1371600" y="2484059"/>
                <a:ext cx="2571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Times New Roman" charset="0"/>
                      </a:rPr>
                      <m:t>(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Times New Roman" charset="0"/>
                      </a:rPr>
                      <m:t>𝑎𝑙𝑎𝑟𝑚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Times New Roman" charset="0"/>
                      </a:rPr>
                      <m:t>, 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Times New Roman" charset="0"/>
                      </a:rPr>
                      <m:t>𝑏𝑢𝑟𝑔𝑙𝑎𝑟𝑦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 charset="0"/>
                  </a:rPr>
                  <a:t> =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05B687-C664-47FB-8DAB-737ACC7C1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484059"/>
                <a:ext cx="2571750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2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16C27-8FCC-6F47-80B5-FF72B813AAD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(4) Independence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When two event do not affect each others</a:t>
            </a:r>
            <a:r>
              <a:rPr lang="en-US" dirty="0">
                <a:latin typeface="Arial"/>
              </a:rPr>
              <a:t>’ </a:t>
            </a:r>
            <a:r>
              <a:rPr lang="en-US" dirty="0">
                <a:cs typeface="+mn-cs"/>
              </a:rPr>
              <a:t>probabilities, we call them </a:t>
            </a:r>
            <a:r>
              <a:rPr lang="en-US" dirty="0">
                <a:solidFill>
                  <a:srgbClr val="3366FF"/>
                </a:solidFill>
                <a:cs typeface="+mn-cs"/>
              </a:rPr>
              <a:t>independent</a:t>
            </a:r>
            <a:r>
              <a:rPr lang="en-US" dirty="0">
                <a:solidFill>
                  <a:srgbClr val="3366FF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Formal definition: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pic>
        <p:nvPicPr>
          <p:cNvPr id="65538" name="Picture 2" descr="Image result for toss a die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85" y="3460082"/>
            <a:ext cx="1667933" cy="166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BFAF3D7-B843-4950-80B4-7182A293FA32}"/>
                  </a:ext>
                </a:extLst>
              </p:cNvPr>
              <p:cNvSpPr/>
              <p:nvPr/>
            </p:nvSpPr>
            <p:spPr>
              <a:xfrm>
                <a:off x="1763817" y="2114719"/>
                <a:ext cx="4964974" cy="122045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BFAF3D7-B843-4950-80B4-7182A293F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7" y="2114719"/>
                <a:ext cx="4964974" cy="1220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Nuvola apps atlant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85" y="2253305"/>
            <a:ext cx="653212" cy="6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00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E023D-69AC-4BB8-84D9-57FD2D444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4" y="3166533"/>
            <a:ext cx="8229600" cy="14266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Is </a:t>
            </a:r>
            <a:r>
              <a:rPr lang="en-US" i="1" dirty="0"/>
              <a:t>smart</a:t>
            </a:r>
            <a:r>
              <a:rPr lang="en-US" dirty="0"/>
              <a:t> independent of </a:t>
            </a:r>
            <a:r>
              <a:rPr lang="en-US" i="1" dirty="0"/>
              <a:t>study</a:t>
            </a:r>
            <a:r>
              <a:rPr lang="en-US" dirty="0"/>
              <a:t>?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Is </a:t>
            </a:r>
            <a:r>
              <a:rPr lang="en-US" i="1" dirty="0"/>
              <a:t>prepared</a:t>
            </a:r>
            <a:r>
              <a:rPr lang="en-US" dirty="0"/>
              <a:t> independent of </a:t>
            </a:r>
            <a:r>
              <a:rPr lang="en-US" i="1" dirty="0"/>
              <a:t>study</a:t>
            </a:r>
            <a:r>
              <a:rPr lang="en-US" dirty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Exercise: Independence</a:t>
            </a:r>
            <a:endParaRPr lang="en-US" dirty="0"/>
          </a:p>
        </p:txBody>
      </p:sp>
      <p:graphicFrame>
        <p:nvGraphicFramePr>
          <p:cNvPr id="34304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54906"/>
              </p:ext>
            </p:extLst>
          </p:nvPr>
        </p:nvGraphicFramePr>
        <p:xfrm>
          <a:off x="1748190" y="1257300"/>
          <a:ext cx="5744351" cy="1547813"/>
        </p:xfrm>
        <a:graphic>
          <a:graphicData uri="http://schemas.openxmlformats.org/drawingml/2006/table">
            <a:tbl>
              <a:tblPr/>
              <a:tblGrid>
                <a:gridCol w="21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P(smart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 study  prep)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 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0.432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0.008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0.048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0.036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0.072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1657350" y="2971800"/>
            <a:ext cx="58293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latin typeface="Gill Sans"/>
                <a:sym typeface="Wingdings" charset="0"/>
              </a:rPr>
              <a:t> </a:t>
            </a:r>
            <a:endParaRPr lang="en-US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42162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Exercise: Independence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0B1F5-7A62-4243-9A29-2C99D6233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5" name="Rectangle 5"/>
              <p:cNvSpPr>
                <a:spLocks noChangeArrowheads="1"/>
              </p:cNvSpPr>
              <p:nvPr/>
            </p:nvSpPr>
            <p:spPr bwMode="auto">
              <a:xfrm>
                <a:off x="1657350" y="2971800"/>
                <a:ext cx="6103062" cy="1885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dirty="0"/>
                  <a:t>Is </a:t>
                </a:r>
                <a:r>
                  <a:rPr lang="en-US" i="1" dirty="0"/>
                  <a:t>smart</a:t>
                </a:r>
                <a:r>
                  <a:rPr lang="en-US" dirty="0"/>
                  <a:t> independent of </a:t>
                </a:r>
                <a:r>
                  <a:rPr lang="en-US" i="1" dirty="0"/>
                  <a:t>study</a:t>
                </a:r>
                <a:r>
                  <a:rPr lang="en-US" dirty="0"/>
                  <a:t>?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MU Serif Roman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MU Serif Roman"/>
                          </a:rPr>
                          <m:t>𝑠𝑡𝑢𝑑𝑦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MU Serif Roman"/>
                          </a:rPr>
                          <m:t>∧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MU Serif Roman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MU Serif Roman"/>
                          </a:rPr>
                          <m:t>𝑠𝑚𝑎𝑟𝑡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MU Serif Roman"/>
                      </a:rPr>
                      <m:t>= 0.432 + 0.048 = 0.48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cs typeface="CMU Serif Roman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MU Serif Roman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MU Serif Roman"/>
                            </a:rPr>
                            <m:t>𝑠𝑡𝑢𝑑𝑦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= 0.432 + 0.048 + 0.084 + 0.036 = 0.6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cs typeface="CMU Serif Roman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MU Serif Roman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MU Serif Roman"/>
                            </a:rPr>
                            <m:t>𝑠𝑚𝑎𝑟𝑡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= 0.432 + 0.048 + 0.16 + 0.16 = 0.8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cs typeface="CMU Serif Roman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𝑠𝑡𝑢𝑑𝑦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) ×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𝑠𝑚𝑎𝑟𝑡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) = 0.6×0.8 = 0.48</m:t>
                      </m:r>
                    </m:oMath>
                  </m:oMathPara>
                </a14:m>
                <a:endParaRPr lang="en-US" sz="750" dirty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dirty="0"/>
                  <a:t>Is </a:t>
                </a:r>
                <a:r>
                  <a:rPr lang="en-US" i="1" dirty="0"/>
                  <a:t>prepared</a:t>
                </a:r>
                <a:r>
                  <a:rPr lang="en-US" dirty="0"/>
                  <a:t> independent of </a:t>
                </a:r>
                <a:r>
                  <a:rPr lang="en-US" i="1" dirty="0"/>
                  <a:t>study</a:t>
                </a:r>
                <a:r>
                  <a:rPr lang="en-US" dirty="0"/>
                  <a:t>?</a:t>
                </a:r>
                <a:r>
                  <a:rPr lang="en-US" dirty="0">
                    <a:sym typeface="Wingdings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4304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350" y="2971800"/>
                <a:ext cx="6103062" cy="1885950"/>
              </a:xfrm>
              <a:prstGeom prst="rect">
                <a:avLst/>
              </a:prstGeom>
              <a:blipFill>
                <a:blip r:embed="rId3"/>
                <a:stretch>
                  <a:fillRect l="-899" t="-32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304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39386"/>
              </p:ext>
            </p:extLst>
          </p:nvPr>
        </p:nvGraphicFramePr>
        <p:xfrm>
          <a:off x="1748190" y="1257300"/>
          <a:ext cx="5744351" cy="1547813"/>
        </p:xfrm>
        <a:graphic>
          <a:graphicData uri="http://schemas.openxmlformats.org/drawingml/2006/table">
            <a:tbl>
              <a:tblPr/>
              <a:tblGrid>
                <a:gridCol w="21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P(smart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 study  prep)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0.432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0.008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0.048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0.036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0.072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972429" y="3241160"/>
            <a:ext cx="2963210" cy="1140707"/>
            <a:chOff x="5115970" y="4534598"/>
            <a:chExt cx="3950945" cy="1520943"/>
          </a:xfrm>
        </p:grpSpPr>
        <p:sp>
          <p:nvSpPr>
            <p:cNvPr id="2" name="Rectangle 1"/>
            <p:cNvSpPr/>
            <p:nvPr/>
          </p:nvSpPr>
          <p:spPr>
            <a:xfrm>
              <a:off x="7797679" y="5544632"/>
              <a:ext cx="1269236" cy="510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100" dirty="0">
                  <a:solidFill>
                    <a:srgbClr val="3366FF"/>
                  </a:solidFill>
                  <a:cs typeface="CMU Serif Roman"/>
                </a:rPr>
                <a:t>So yes!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5115970" y="4534598"/>
              <a:ext cx="727552" cy="463043"/>
            </a:xfrm>
            <a:prstGeom prst="rect">
              <a:avLst/>
            </a:prstGeom>
            <a:noFill/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51986" y="5610618"/>
              <a:ext cx="727550" cy="378935"/>
            </a:xfrm>
            <a:prstGeom prst="rect">
              <a:avLst/>
            </a:prstGeom>
            <a:noFill/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" name="Straight Arrow Connector 4"/>
            <p:cNvCxnSpPr>
              <a:cxnSpLocks/>
              <a:stCxn id="2" idx="1"/>
            </p:cNvCxnSpPr>
            <p:nvPr/>
          </p:nvCxnSpPr>
          <p:spPr>
            <a:xfrm flipH="1" flipV="1">
              <a:off x="5890331" y="4729350"/>
              <a:ext cx="1907349" cy="1070736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stCxn id="2" idx="1"/>
            </p:cNvCxnSpPr>
            <p:nvPr/>
          </p:nvCxnSpPr>
          <p:spPr>
            <a:xfrm flipH="1" flipV="1">
              <a:off x="6479536" y="5800085"/>
              <a:ext cx="1318143" cy="1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99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51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90817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Absolute independence of A and B: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⫫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sym typeface="Symbol" charset="0"/>
                  </a:rPr>
                  <a:t>Conditional independence </a:t>
                </a:r>
                <a:r>
                  <a:rPr lang="en-US" dirty="0">
                    <a:sym typeface="Symbol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 </m:t>
                    </m:r>
                  </m:oMath>
                </a14:m>
                <a:r>
                  <a:rPr lang="en-US" dirty="0">
                    <a:sym typeface="Symbol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</m:oMath>
                </a14:m>
                <a:r>
                  <a:rPr lang="en-US" dirty="0">
                    <a:sym typeface="Symbol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</m:oMath>
                </a14:m>
                <a:endParaRPr lang="en-US" dirty="0">
                  <a:sym typeface="Symbol" charset="0"/>
                </a:endParaRPr>
              </a:p>
              <a:p>
                <a:endParaRPr lang="en-US" dirty="0">
                  <a:sym typeface="Symbol" charset="0"/>
                </a:endParaRPr>
              </a:p>
              <a:p>
                <a:pPr marL="914400" lvl="2" indent="0">
                  <a:buNone/>
                </a:pPr>
                <a:endParaRPr lang="en-US" dirty="0">
                  <a:sym typeface="Symbol" charset="0"/>
                </a:endParaRPr>
              </a:p>
              <a:p>
                <a:r>
                  <a:rPr lang="en-US" dirty="0">
                    <a:sym typeface="Symbol" charset="0"/>
                  </a:rPr>
                  <a:t>This lets us decompose the joint distribution:</a:t>
                </a:r>
              </a:p>
              <a:p>
                <a:pPr lvl="1"/>
                <a:r>
                  <a:rPr lang="en-US" dirty="0">
                    <a:sym typeface="Symbol" charset="0"/>
                  </a:rPr>
                  <a:t>Conditional independence is different than absolute independence, but still useful in decomposing the full joint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</m:t>
                    </m:r>
                  </m:oMath>
                </a14:m>
                <a:r>
                  <a:rPr lang="en-US" dirty="0">
                    <a:sym typeface="Symbol" charset="0"/>
                  </a:rPr>
                  <a:t> = [Always]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</m:t>
                    </m:r>
                  </m:oMath>
                </a14:m>
                <a:r>
                  <a:rPr lang="en-US" dirty="0">
                    <a:sym typeface="Symbol" charset="0"/>
                  </a:rPr>
                  <a:t> = </a:t>
                </a:r>
              </a:p>
              <a:p>
                <a:pPr lvl="1"/>
                <a:r>
                  <a:rPr lang="en-US" dirty="0">
                    <a:sym typeface="Symbol" charset="0"/>
                  </a:rPr>
                  <a:t>                     = [Independence]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</m:t>
                    </m:r>
                  </m:oMath>
                </a14:m>
                <a:endParaRPr lang="en-US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305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908170"/>
              </a:xfrm>
              <a:blipFill>
                <a:blip r:embed="rId3"/>
                <a:stretch>
                  <a:fillRect l="-889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4706" y="2374972"/>
                <a:ext cx="6151118" cy="391099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6" y="2374972"/>
                <a:ext cx="6151118" cy="391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2D03-133C-244A-ACB5-0EB2F2DF724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Administration (2)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139148" y="902369"/>
            <a:ext cx="8520916" cy="39578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Exam:</a:t>
            </a:r>
          </a:p>
          <a:p>
            <a:pPr lvl="1"/>
            <a:r>
              <a:rPr lang="en-US" dirty="0"/>
              <a:t>The exam will take place on the originally assigned date, 12/19. </a:t>
            </a:r>
          </a:p>
          <a:p>
            <a:pPr lvl="2"/>
            <a:r>
              <a:rPr lang="en-US" dirty="0"/>
              <a:t>Location: TBD</a:t>
            </a:r>
          </a:p>
          <a:p>
            <a:pPr lvl="2"/>
            <a:r>
              <a:rPr lang="en-US" dirty="0"/>
              <a:t>Structured similarly to the midterm.</a:t>
            </a:r>
          </a:p>
          <a:p>
            <a:pPr lvl="2"/>
            <a:r>
              <a:rPr lang="en-US" dirty="0"/>
              <a:t>120 minutes; closed books.</a:t>
            </a:r>
          </a:p>
          <a:p>
            <a:pPr lvl="1"/>
            <a:r>
              <a:rPr lang="en-US" dirty="0"/>
              <a:t>What is covered:</a:t>
            </a:r>
          </a:p>
          <a:p>
            <a:pPr lvl="2"/>
            <a:r>
              <a:rPr lang="en-US" dirty="0"/>
              <a:t>Cumulative!</a:t>
            </a:r>
          </a:p>
          <a:p>
            <a:pPr lvl="2"/>
            <a:r>
              <a:rPr lang="en-US" dirty="0"/>
              <a:t>Slightly more focus on the material covered after the previous mid-term.</a:t>
            </a:r>
          </a:p>
          <a:p>
            <a:pPr lvl="2"/>
            <a:r>
              <a:rPr lang="en-US" dirty="0"/>
              <a:t>However, notice that the ideas in this class are cumulative!!</a:t>
            </a:r>
          </a:p>
          <a:p>
            <a:pPr lvl="2"/>
            <a:r>
              <a:rPr lang="en-US" dirty="0"/>
              <a:t>Everything that we present in class and in the homework assignments</a:t>
            </a:r>
          </a:p>
          <a:p>
            <a:pPr lvl="2"/>
            <a:r>
              <a:rPr lang="en-US" dirty="0"/>
              <a:t>Material that is in the slides but is not discussed in class is not part of the material required for the exam.</a:t>
            </a:r>
          </a:p>
          <a:p>
            <a:pPr lvl="3"/>
            <a:r>
              <a:rPr lang="en-US" dirty="0"/>
              <a:t>Example 1: We talked about Boosting. But not about boosting the confidence.</a:t>
            </a:r>
          </a:p>
          <a:p>
            <a:pPr lvl="3"/>
            <a:r>
              <a:rPr lang="en-US" dirty="0"/>
              <a:t>Example 2: We talked about multiclass classification: </a:t>
            </a:r>
            <a:r>
              <a:rPr lang="en-US" dirty="0" err="1"/>
              <a:t>OvA</a:t>
            </a:r>
            <a:r>
              <a:rPr lang="en-US" dirty="0"/>
              <a:t>, </a:t>
            </a:r>
            <a:r>
              <a:rPr lang="en-US" dirty="0" err="1"/>
              <a:t>AvA</a:t>
            </a:r>
            <a:r>
              <a:rPr lang="en-US" dirty="0"/>
              <a:t>, but </a:t>
            </a:r>
            <a:r>
              <a:rPr lang="en-US" u="sng" dirty="0"/>
              <a:t>not</a:t>
            </a:r>
            <a:r>
              <a:rPr lang="en-US" dirty="0"/>
              <a:t> Error Correcting codes,  and </a:t>
            </a:r>
            <a:r>
              <a:rPr lang="en-US" u="sng" dirty="0"/>
              <a:t>not</a:t>
            </a:r>
            <a:r>
              <a:rPr lang="en-US" dirty="0"/>
              <a:t> about constraint classification (in the slides).</a:t>
            </a:r>
          </a:p>
          <a:p>
            <a:pPr lvl="2"/>
            <a:r>
              <a:rPr lang="en-US" dirty="0"/>
              <a:t>We will give practice exams. HW5 will also serve as preparation.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27983" y="1430258"/>
            <a:ext cx="3617843" cy="106182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Applied Machine Learning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C0128"/>
                </a:solidFill>
                <a:latin typeface="+mj-lt"/>
              </a:rPr>
              <a:t>The exams </a:t>
            </a:r>
            <a:r>
              <a:rPr lang="en-US" sz="1500" dirty="0">
                <a:latin typeface="+mj-lt"/>
              </a:rPr>
              <a:t>are mostly about </a:t>
            </a:r>
            <a:r>
              <a:rPr lang="en-US" sz="1500" dirty="0">
                <a:solidFill>
                  <a:srgbClr val="FC0128"/>
                </a:solidFill>
                <a:latin typeface="+mj-lt"/>
              </a:rPr>
              <a:t>understanding</a:t>
            </a:r>
            <a:r>
              <a:rPr lang="en-US" sz="1500" dirty="0">
                <a:latin typeface="+mj-lt"/>
              </a:rPr>
              <a:t> Machine Learning.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FF"/>
                </a:solidFill>
                <a:latin typeface="+mj-lt"/>
              </a:rPr>
              <a:t>HW</a:t>
            </a:r>
            <a:r>
              <a:rPr lang="en-US" sz="1500" dirty="0">
                <a:latin typeface="+mj-lt"/>
              </a:rPr>
              <a:t> is about 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applying</a:t>
            </a:r>
            <a:r>
              <a:rPr lang="en-US" sz="1500" dirty="0">
                <a:latin typeface="+mj-lt"/>
              </a:rPr>
              <a:t> machine learning.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5501" y="4696789"/>
            <a:ext cx="2057400" cy="3000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0000FF"/>
                </a:solidFill>
                <a:latin typeface="+mj-lt"/>
                <a:hlinkClick r:id="rId3" action="ppaction://hlinksldjump"/>
              </a:rPr>
              <a:t>Go to Bayesian Learning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94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Exercise: Independence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0313-A97C-411F-BDAF-2CD1BCD2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4" y="3045353"/>
            <a:ext cx="8229600" cy="1547814"/>
          </a:xfrm>
        </p:spPr>
        <p:txBody>
          <a:bodyPr>
            <a:normAutofit/>
          </a:bodyPr>
          <a:lstStyle/>
          <a:p>
            <a:r>
              <a:rPr lang="en-US" dirty="0"/>
              <a:t>Is </a:t>
            </a:r>
            <a:r>
              <a:rPr lang="en-US" i="1" dirty="0"/>
              <a:t>smart</a:t>
            </a:r>
            <a:r>
              <a:rPr lang="en-US" dirty="0"/>
              <a:t> independent of </a:t>
            </a:r>
            <a:r>
              <a:rPr lang="en-US" i="1" dirty="0"/>
              <a:t>study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</a:t>
            </a:r>
            <a:r>
              <a:rPr lang="en-US" i="1" dirty="0"/>
              <a:t>prepared</a:t>
            </a:r>
            <a:r>
              <a:rPr lang="en-US" dirty="0"/>
              <a:t> independent of </a:t>
            </a:r>
            <a:r>
              <a:rPr lang="en-US" i="1" dirty="0"/>
              <a:t>study</a:t>
            </a:r>
            <a:r>
              <a:rPr lang="en-US" dirty="0"/>
              <a:t>?</a:t>
            </a:r>
            <a:r>
              <a:rPr lang="en-US" dirty="0">
                <a:sym typeface="Wingdings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1657350" y="2971800"/>
            <a:ext cx="58293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dirty="0"/>
          </a:p>
        </p:txBody>
      </p:sp>
      <p:graphicFrame>
        <p:nvGraphicFramePr>
          <p:cNvPr id="34304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59430"/>
              </p:ext>
            </p:extLst>
          </p:nvPr>
        </p:nvGraphicFramePr>
        <p:xfrm>
          <a:off x="1748190" y="1257300"/>
          <a:ext cx="5744351" cy="1547813"/>
        </p:xfrm>
        <a:graphic>
          <a:graphicData uri="http://schemas.openxmlformats.org/drawingml/2006/table">
            <a:tbl>
              <a:tblPr/>
              <a:tblGrid>
                <a:gridCol w="21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P(smart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 study  prep)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0.048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0.072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39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Take Home Exercise: Conditional independence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5AE536-8BE3-4231-A540-26192993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4" y="2989949"/>
            <a:ext cx="8229600" cy="1603218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i="1" dirty="0"/>
              <a:t>smart</a:t>
            </a:r>
            <a:r>
              <a:rPr lang="en-US" dirty="0"/>
              <a:t> conditionally independent of </a:t>
            </a:r>
            <a:r>
              <a:rPr lang="en-US" i="1" dirty="0"/>
              <a:t>prepared</a:t>
            </a:r>
            <a:r>
              <a:rPr lang="en-US" dirty="0"/>
              <a:t>, given </a:t>
            </a:r>
            <a:r>
              <a:rPr lang="en-US" i="1" dirty="0"/>
              <a:t>study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</a:t>
            </a:r>
            <a:r>
              <a:rPr lang="en-US" i="1" dirty="0"/>
              <a:t>study</a:t>
            </a:r>
            <a:r>
              <a:rPr lang="en-US" dirty="0"/>
              <a:t> conditionally independent of </a:t>
            </a:r>
            <a:r>
              <a:rPr lang="en-US" i="1" dirty="0"/>
              <a:t>prepared</a:t>
            </a:r>
            <a:r>
              <a:rPr lang="en-US" dirty="0"/>
              <a:t>, given </a:t>
            </a:r>
            <a:r>
              <a:rPr lang="en-US" i="1" dirty="0"/>
              <a:t>smart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1657350" y="3254532"/>
            <a:ext cx="5829300" cy="16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88106">
              <a:lnSpc>
                <a:spcPct val="90000"/>
              </a:lnSpc>
              <a:spcBef>
                <a:spcPct val="20000"/>
              </a:spcBef>
              <a:defRPr/>
            </a:pPr>
            <a:endParaRPr lang="en-US" dirty="0"/>
          </a:p>
        </p:txBody>
      </p:sp>
      <p:graphicFrame>
        <p:nvGraphicFramePr>
          <p:cNvPr id="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22144"/>
              </p:ext>
            </p:extLst>
          </p:nvPr>
        </p:nvGraphicFramePr>
        <p:xfrm>
          <a:off x="1748190" y="1257300"/>
          <a:ext cx="5744351" cy="1547813"/>
        </p:xfrm>
        <a:graphic>
          <a:graphicData uri="http://schemas.openxmlformats.org/drawingml/2006/table">
            <a:tbl>
              <a:tblPr/>
              <a:tblGrid>
                <a:gridCol w="21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P(smart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 study  prep)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0.048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0.072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351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CD54C8-3644-4658-B76A-E8806A1C094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Basic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Product Rule: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are independent: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);  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),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Sum Rule: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A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Bayes Rule: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 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Total Probability: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If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are mutually exclusive: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∧∩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</m:oMath>
                </a14:m>
                <a:r>
                  <a:rPr lang="el-GR" dirty="0">
                    <a:sym typeface="Symbol" pitchFamily="18" charset="2"/>
                  </a:rPr>
                  <a:t>Φ</a:t>
                </a:r>
                <a:r>
                  <a:rPr lang="en-US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)= 1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Total Conditional Probability: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If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are mutually exclusive: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∧∩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</m:oMath>
                </a14:m>
                <a:r>
                  <a:rPr lang="el-GR" dirty="0">
                    <a:sym typeface="Symbol" pitchFamily="18" charset="2"/>
                  </a:rPr>
                  <a:t>Φ</a:t>
                </a:r>
                <a:r>
                  <a:rPr lang="en-US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)= 1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                 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The Monty Hall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0464" y="902369"/>
            <a:ext cx="5115571" cy="379663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Suppose you're on a game show, and you're given the choice of three doors.</a:t>
            </a:r>
          </a:p>
          <a:p>
            <a:pPr lvl="1"/>
            <a:r>
              <a:rPr lang="en-US" dirty="0"/>
              <a:t>Behind one door is a car; behind the others, goats. </a:t>
            </a:r>
          </a:p>
          <a:p>
            <a:pPr lvl="1"/>
            <a:r>
              <a:rPr lang="en-US" dirty="0"/>
              <a:t>You pick a door, say No. 1, and the host, who knows what's behind the doors, opens another door, say No. 3, which has a goat.</a:t>
            </a:r>
          </a:p>
          <a:p>
            <a:pPr lvl="1"/>
            <a:r>
              <a:rPr lang="en-US" dirty="0"/>
              <a:t>He then says to you, "Do you want to switch to door No. 2?" </a:t>
            </a:r>
          </a:p>
          <a:p>
            <a:r>
              <a:rPr lang="en-US" dirty="0"/>
              <a:t>Is it to your advantage to switch your choice?</a:t>
            </a:r>
          </a:p>
          <a:p>
            <a:r>
              <a:rPr lang="en-US" dirty="0"/>
              <a:t>Try to develop an argument using the concepts we discussed.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399" y="983044"/>
            <a:ext cx="2632353" cy="25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49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6208" y="2411442"/>
            <a:ext cx="5777303" cy="2186638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38531" y="808186"/>
                <a:ext cx="8229600" cy="369079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Exactly the process we just used</a:t>
                </a:r>
              </a:p>
              <a:p>
                <a:r>
                  <a:rPr lang="en-US" dirty="0"/>
                  <a:t>The most important formula in probabilistic machine learning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750" dirty="0"/>
              </a:p>
              <a:p>
                <a:pPr marL="0" indent="0">
                  <a:buNone/>
                </a:pPr>
                <a:r>
                  <a:rPr lang="en-US" dirty="0"/>
                  <a:t>(Super Easy) Derivation: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r>
                  <a:rPr lang="en-US" sz="1800" dirty="0"/>
                  <a:t>     Just set equal... </a:t>
                </a: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r>
                  <a:rPr lang="en-US" sz="1800" dirty="0"/>
                  <a:t>     and solve...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531" y="808186"/>
                <a:ext cx="8229600" cy="3690798"/>
              </a:xfrm>
              <a:blipFill>
                <a:blip r:embed="rId3"/>
                <a:stretch>
                  <a:fillRect l="-963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386233" y="3940313"/>
            <a:ext cx="2353796" cy="9002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050" b="1" dirty="0">
                <a:latin typeface="+mn-lt"/>
              </a:rPr>
              <a:t>Bayes, Thomas (1763) </a:t>
            </a:r>
            <a:r>
              <a:rPr lang="en-US" sz="1050" dirty="0">
                <a:latin typeface="+mn-lt"/>
              </a:rPr>
              <a:t>An essay towards solving a problem in the doctrine of chances. </a:t>
            </a:r>
            <a:r>
              <a:rPr lang="en-US" sz="1050" i="1" dirty="0">
                <a:latin typeface="+mn-lt"/>
              </a:rPr>
              <a:t>Philosophical Transactions of the Royal Society of London, </a:t>
            </a:r>
            <a:r>
              <a:rPr lang="en-US" sz="1050" b="1" dirty="0">
                <a:latin typeface="+mn-lt"/>
              </a:rPr>
              <a:t>53:370-418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Bayes’ Rule</a:t>
            </a:r>
          </a:p>
        </p:txBody>
      </p:sp>
      <p:pic>
        <p:nvPicPr>
          <p:cNvPr id="46086" name="Picture 5" descr="thomas-bay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4"/>
          <a:stretch/>
        </p:blipFill>
        <p:spPr bwMode="auto">
          <a:xfrm>
            <a:off x="6340403" y="1693057"/>
            <a:ext cx="2190882" cy="219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74593" y="2808188"/>
            <a:ext cx="1202552" cy="1044131"/>
            <a:chOff x="912746" y="4365837"/>
            <a:chExt cx="1322821" cy="1260047"/>
          </a:xfrm>
        </p:grpSpPr>
        <p:sp>
          <p:nvSpPr>
            <p:cNvPr id="8" name="Rectangle 7"/>
            <p:cNvSpPr/>
            <p:nvPr/>
          </p:nvSpPr>
          <p:spPr>
            <a:xfrm>
              <a:off x="912746" y="4365837"/>
              <a:ext cx="1322821" cy="899627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7384" y="5225775"/>
              <a:ext cx="24630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350" dirty="0">
                <a:solidFill>
                  <a:srgbClr val="3366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B307B5-DBB4-4DB3-A7F3-41D3BE66AC0A}"/>
                  </a:ext>
                </a:extLst>
              </p:cNvPr>
              <p:cNvSpPr txBox="1"/>
              <p:nvPr/>
            </p:nvSpPr>
            <p:spPr>
              <a:xfrm>
                <a:off x="1580869" y="3750719"/>
                <a:ext cx="3918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B307B5-DBB4-4DB3-A7F3-41D3BE66A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869" y="3750719"/>
                <a:ext cx="3918857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9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Using Bayes Rule to Gamble</a:t>
            </a:r>
          </a:p>
        </p:txBody>
      </p:sp>
      <p:sp>
        <p:nvSpPr>
          <p:cNvPr id="47110" name="Rectangle 14"/>
          <p:cNvSpPr>
            <a:spLocks noChangeArrowheads="1"/>
          </p:cNvSpPr>
          <p:nvPr/>
        </p:nvSpPr>
        <p:spPr bwMode="auto">
          <a:xfrm>
            <a:off x="4629151" y="1273625"/>
            <a:ext cx="2285999" cy="15068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47111" name="Line 15"/>
          <p:cNvSpPr>
            <a:spLocks noChangeShapeType="1"/>
          </p:cNvSpPr>
          <p:nvPr/>
        </p:nvSpPr>
        <p:spPr bwMode="auto">
          <a:xfrm>
            <a:off x="4629150" y="1257300"/>
            <a:ext cx="114300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2" name="Line 16"/>
          <p:cNvSpPr>
            <a:spLocks noChangeShapeType="1"/>
          </p:cNvSpPr>
          <p:nvPr/>
        </p:nvSpPr>
        <p:spPr bwMode="auto">
          <a:xfrm flipV="1">
            <a:off x="5772150" y="1257300"/>
            <a:ext cx="114300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3" name="Oval 18"/>
          <p:cNvSpPr>
            <a:spLocks noChangeArrowheads="1"/>
          </p:cNvSpPr>
          <p:nvPr/>
        </p:nvSpPr>
        <p:spPr bwMode="auto">
          <a:xfrm>
            <a:off x="5029200" y="1817840"/>
            <a:ext cx="259766" cy="42197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4" name="Oval 19"/>
          <p:cNvSpPr>
            <a:spLocks noChangeArrowheads="1"/>
          </p:cNvSpPr>
          <p:nvPr/>
        </p:nvSpPr>
        <p:spPr bwMode="auto">
          <a:xfrm>
            <a:off x="5314950" y="1817840"/>
            <a:ext cx="259766" cy="42197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5" name="Oval 20"/>
          <p:cNvSpPr>
            <a:spLocks noChangeArrowheads="1"/>
          </p:cNvSpPr>
          <p:nvPr/>
        </p:nvSpPr>
        <p:spPr bwMode="auto">
          <a:xfrm>
            <a:off x="5600700" y="1817840"/>
            <a:ext cx="259766" cy="42197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6" name="Rectangle 22"/>
          <p:cNvSpPr>
            <a:spLocks noChangeArrowheads="1"/>
          </p:cNvSpPr>
          <p:nvPr/>
        </p:nvSpPr>
        <p:spPr bwMode="auto">
          <a:xfrm>
            <a:off x="4529939" y="2780505"/>
            <a:ext cx="268481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Lose</a:t>
            </a:r>
            <a:r>
              <a:rPr lang="ja-JP" altLang="en-US" dirty="0"/>
              <a:t>”</a:t>
            </a:r>
            <a:r>
              <a:rPr lang="en-US" dirty="0"/>
              <a:t> envelope has three beads and no money</a:t>
            </a:r>
          </a:p>
        </p:txBody>
      </p:sp>
      <p:sp>
        <p:nvSpPr>
          <p:cNvPr id="47117" name="Text Box 23"/>
          <p:cNvSpPr txBox="1">
            <a:spLocks noChangeArrowheads="1"/>
          </p:cNvSpPr>
          <p:nvPr/>
        </p:nvSpPr>
        <p:spPr bwMode="auto">
          <a:xfrm>
            <a:off x="1479845" y="3744959"/>
            <a:ext cx="61995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1" dirty="0">
                <a:latin typeface="Gill Sans "/>
              </a:rPr>
              <a:t>Trivial question: </a:t>
            </a:r>
            <a:r>
              <a:rPr lang="en-US" sz="1800" dirty="0">
                <a:latin typeface="Gill Sans "/>
              </a:rPr>
              <a:t>Someone draws an envelope at random and offers to sell it to you. </a:t>
            </a:r>
          </a:p>
          <a:p>
            <a:pPr algn="l" eaLnBrk="1" hangingPunct="1"/>
            <a:r>
              <a:rPr lang="en-US" sz="1800" dirty="0">
                <a:latin typeface="Gill Sans "/>
              </a:rPr>
              <a:t>How much should you pay?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43050" y="1257304"/>
            <a:ext cx="2431466" cy="1523202"/>
            <a:chOff x="533400" y="1676403"/>
            <a:chExt cx="3048000" cy="2332040"/>
          </a:xfrm>
        </p:grpSpPr>
        <p:grpSp>
          <p:nvGrpSpPr>
            <p:cNvPr id="47109" name="Group 12"/>
            <p:cNvGrpSpPr>
              <a:grpSpLocks/>
            </p:cNvGrpSpPr>
            <p:nvPr/>
          </p:nvGrpSpPr>
          <p:grpSpPr bwMode="auto">
            <a:xfrm>
              <a:off x="533400" y="1676403"/>
              <a:ext cx="3048000" cy="2332040"/>
              <a:chOff x="336" y="1056"/>
              <a:chExt cx="1920" cy="1469"/>
            </a:xfrm>
          </p:grpSpPr>
          <p:sp>
            <p:nvSpPr>
              <p:cNvPr id="47118" name="Rectangle 4"/>
              <p:cNvSpPr>
                <a:spLocks noChangeArrowheads="1"/>
              </p:cNvSpPr>
              <p:nvPr/>
            </p:nvSpPr>
            <p:spPr bwMode="auto">
              <a:xfrm>
                <a:off x="336" y="1056"/>
                <a:ext cx="1920" cy="146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19" name="Line 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0" name="Line 6"/>
              <p:cNvSpPr>
                <a:spLocks noChangeShapeType="1"/>
              </p:cNvSpPr>
              <p:nvPr/>
            </p:nvSpPr>
            <p:spPr bwMode="auto">
              <a:xfrm flipV="1">
                <a:off x="129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1" name="Oval 7"/>
              <p:cNvSpPr>
                <a:spLocks noChangeArrowheads="1"/>
              </p:cNvSpPr>
              <p:nvPr/>
            </p:nvSpPr>
            <p:spPr bwMode="auto">
              <a:xfrm>
                <a:off x="432" y="1527"/>
                <a:ext cx="218" cy="35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2" name="Oval 8"/>
              <p:cNvSpPr>
                <a:spLocks noChangeArrowheads="1"/>
              </p:cNvSpPr>
              <p:nvPr/>
            </p:nvSpPr>
            <p:spPr bwMode="auto">
              <a:xfrm>
                <a:off x="672" y="1527"/>
                <a:ext cx="218" cy="35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3" name="Oval 9"/>
              <p:cNvSpPr>
                <a:spLocks noChangeArrowheads="1"/>
              </p:cNvSpPr>
              <p:nvPr/>
            </p:nvSpPr>
            <p:spPr bwMode="auto">
              <a:xfrm>
                <a:off x="912" y="1527"/>
                <a:ext cx="218" cy="35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4" name="Oval 10"/>
              <p:cNvSpPr>
                <a:spLocks noChangeArrowheads="1"/>
              </p:cNvSpPr>
              <p:nvPr/>
            </p:nvSpPr>
            <p:spPr bwMode="auto">
              <a:xfrm>
                <a:off x="1152" y="1527"/>
                <a:ext cx="218" cy="35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b="51065"/>
            <a:stretch/>
          </p:blipFill>
          <p:spPr>
            <a:xfrm>
              <a:off x="1856911" y="3114603"/>
              <a:ext cx="1618835" cy="71833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143000" y="4912667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Slide © Andrew Moore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C80AB-B01E-4FF7-BE98-FD110EB64843}"/>
              </a:ext>
            </a:extLst>
          </p:cNvPr>
          <p:cNvSpPr txBox="1"/>
          <p:nvPr/>
        </p:nvSpPr>
        <p:spPr>
          <a:xfrm>
            <a:off x="1511357" y="2809080"/>
            <a:ext cx="2502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Win</a:t>
            </a:r>
            <a:r>
              <a:rPr lang="ja-JP" altLang="en-US" dirty="0"/>
              <a:t>”</a:t>
            </a:r>
            <a:r>
              <a:rPr lang="en-US" dirty="0"/>
              <a:t> envelope has a dollar and four beads in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10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Using Bayes Rule to Gamble</a:t>
            </a:r>
          </a:p>
        </p:txBody>
      </p:sp>
      <p:sp>
        <p:nvSpPr>
          <p:cNvPr id="47110" name="Rectangle 14"/>
          <p:cNvSpPr>
            <a:spLocks noChangeArrowheads="1"/>
          </p:cNvSpPr>
          <p:nvPr/>
        </p:nvSpPr>
        <p:spPr bwMode="auto">
          <a:xfrm>
            <a:off x="4629151" y="1273625"/>
            <a:ext cx="2285999" cy="15068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47111" name="Line 15"/>
          <p:cNvSpPr>
            <a:spLocks noChangeShapeType="1"/>
          </p:cNvSpPr>
          <p:nvPr/>
        </p:nvSpPr>
        <p:spPr bwMode="auto">
          <a:xfrm>
            <a:off x="4629150" y="1257300"/>
            <a:ext cx="114300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2" name="Line 16"/>
          <p:cNvSpPr>
            <a:spLocks noChangeShapeType="1"/>
          </p:cNvSpPr>
          <p:nvPr/>
        </p:nvSpPr>
        <p:spPr bwMode="auto">
          <a:xfrm flipV="1">
            <a:off x="5772150" y="1257300"/>
            <a:ext cx="114300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3" name="Oval 18"/>
          <p:cNvSpPr>
            <a:spLocks noChangeArrowheads="1"/>
          </p:cNvSpPr>
          <p:nvPr/>
        </p:nvSpPr>
        <p:spPr bwMode="auto">
          <a:xfrm>
            <a:off x="5029200" y="1817840"/>
            <a:ext cx="259766" cy="42197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4" name="Oval 19"/>
          <p:cNvSpPr>
            <a:spLocks noChangeArrowheads="1"/>
          </p:cNvSpPr>
          <p:nvPr/>
        </p:nvSpPr>
        <p:spPr bwMode="auto">
          <a:xfrm>
            <a:off x="5314950" y="1817840"/>
            <a:ext cx="259766" cy="42197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5" name="Oval 20"/>
          <p:cNvSpPr>
            <a:spLocks noChangeArrowheads="1"/>
          </p:cNvSpPr>
          <p:nvPr/>
        </p:nvSpPr>
        <p:spPr bwMode="auto">
          <a:xfrm>
            <a:off x="5600700" y="1817840"/>
            <a:ext cx="259766" cy="42197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6" name="Rectangle 22"/>
          <p:cNvSpPr>
            <a:spLocks noChangeArrowheads="1"/>
          </p:cNvSpPr>
          <p:nvPr/>
        </p:nvSpPr>
        <p:spPr bwMode="auto">
          <a:xfrm>
            <a:off x="4529939" y="2780505"/>
            <a:ext cx="268481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Lose</a:t>
            </a:r>
            <a:r>
              <a:rPr lang="ja-JP" altLang="en-US" dirty="0"/>
              <a:t>”</a:t>
            </a:r>
            <a:r>
              <a:rPr lang="en-US" dirty="0"/>
              <a:t> envelope has three beads and no money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43050" y="1257304"/>
            <a:ext cx="2431466" cy="1523202"/>
            <a:chOff x="533400" y="1676403"/>
            <a:chExt cx="3048000" cy="2332040"/>
          </a:xfrm>
        </p:grpSpPr>
        <p:grpSp>
          <p:nvGrpSpPr>
            <p:cNvPr id="47109" name="Group 12"/>
            <p:cNvGrpSpPr>
              <a:grpSpLocks/>
            </p:cNvGrpSpPr>
            <p:nvPr/>
          </p:nvGrpSpPr>
          <p:grpSpPr bwMode="auto">
            <a:xfrm>
              <a:off x="533400" y="1676403"/>
              <a:ext cx="3048000" cy="2332040"/>
              <a:chOff x="336" y="1056"/>
              <a:chExt cx="1920" cy="1469"/>
            </a:xfrm>
          </p:grpSpPr>
          <p:sp>
            <p:nvSpPr>
              <p:cNvPr id="47118" name="Rectangle 4"/>
              <p:cNvSpPr>
                <a:spLocks noChangeArrowheads="1"/>
              </p:cNvSpPr>
              <p:nvPr/>
            </p:nvSpPr>
            <p:spPr bwMode="auto">
              <a:xfrm>
                <a:off x="336" y="1056"/>
                <a:ext cx="1920" cy="146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19" name="Line 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0" name="Line 6"/>
              <p:cNvSpPr>
                <a:spLocks noChangeShapeType="1"/>
              </p:cNvSpPr>
              <p:nvPr/>
            </p:nvSpPr>
            <p:spPr bwMode="auto">
              <a:xfrm flipV="1">
                <a:off x="129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1" name="Oval 7"/>
              <p:cNvSpPr>
                <a:spLocks noChangeArrowheads="1"/>
              </p:cNvSpPr>
              <p:nvPr/>
            </p:nvSpPr>
            <p:spPr bwMode="auto">
              <a:xfrm>
                <a:off x="432" y="1527"/>
                <a:ext cx="218" cy="35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2" name="Oval 8"/>
              <p:cNvSpPr>
                <a:spLocks noChangeArrowheads="1"/>
              </p:cNvSpPr>
              <p:nvPr/>
            </p:nvSpPr>
            <p:spPr bwMode="auto">
              <a:xfrm>
                <a:off x="672" y="1527"/>
                <a:ext cx="218" cy="35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3" name="Oval 9"/>
              <p:cNvSpPr>
                <a:spLocks noChangeArrowheads="1"/>
              </p:cNvSpPr>
              <p:nvPr/>
            </p:nvSpPr>
            <p:spPr bwMode="auto">
              <a:xfrm>
                <a:off x="912" y="1527"/>
                <a:ext cx="218" cy="35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4" name="Oval 10"/>
              <p:cNvSpPr>
                <a:spLocks noChangeArrowheads="1"/>
              </p:cNvSpPr>
              <p:nvPr/>
            </p:nvSpPr>
            <p:spPr bwMode="auto">
              <a:xfrm>
                <a:off x="1152" y="1527"/>
                <a:ext cx="218" cy="35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b="51065"/>
            <a:stretch/>
          </p:blipFill>
          <p:spPr>
            <a:xfrm>
              <a:off x="1856911" y="3114603"/>
              <a:ext cx="1618835" cy="71833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143000" y="4912667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Slide © Andrew Moore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C80AB-B01E-4FF7-BE98-FD110EB64843}"/>
              </a:ext>
            </a:extLst>
          </p:cNvPr>
          <p:cNvSpPr txBox="1"/>
          <p:nvPr/>
        </p:nvSpPr>
        <p:spPr>
          <a:xfrm>
            <a:off x="1511357" y="2809080"/>
            <a:ext cx="2502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Win</a:t>
            </a:r>
            <a:r>
              <a:rPr lang="ja-JP" altLang="en-US" dirty="0"/>
              <a:t>”</a:t>
            </a:r>
            <a:r>
              <a:rPr lang="en-US" dirty="0"/>
              <a:t> envelope has a dollar and four beads in it</a:t>
            </a:r>
          </a:p>
          <a:p>
            <a:endParaRPr lang="en-US" dirty="0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98E4422D-485E-49C1-8851-905E228BB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699" y="3650507"/>
            <a:ext cx="68888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Gill Sans"/>
              </a:rPr>
              <a:t>A question: </a:t>
            </a:r>
            <a:r>
              <a:rPr lang="en-US" sz="1800" dirty="0">
                <a:latin typeface="Gill Sans"/>
              </a:rPr>
              <a:t>Before deciding, you are allowed to see one bead drawn randomly from the chosen envelope.</a:t>
            </a:r>
          </a:p>
          <a:p>
            <a:pPr eaLnBrk="1" hangingPunct="1"/>
            <a:r>
              <a:rPr lang="en-US" sz="1800" dirty="0">
                <a:latin typeface="Gill Sans"/>
              </a:rPr>
              <a:t>- Will that help?</a:t>
            </a:r>
          </a:p>
          <a:p>
            <a:pPr eaLnBrk="1" hangingPunct="1"/>
            <a:r>
              <a:rPr lang="en-US" sz="1800" dirty="0">
                <a:latin typeface="Gill Sans"/>
              </a:rPr>
              <a:t>- Suppose it’s black:  How much should you pay? </a:t>
            </a:r>
            <a:endParaRPr lang="en-US" sz="1800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54716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91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407047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Suppose it’s black:  How much should you pay?</a:t>
                </a:r>
              </a:p>
              <a:p>
                <a:r>
                  <a:rPr lang="en-US" dirty="0"/>
                  <a:t>We know: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1/2 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1/2;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2/3 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			 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0.25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			 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0.3333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0.25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+ 0.3333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1.714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(Try a direct way of 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))?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get: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0.4286 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0.5714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4070474"/>
              </a:xfrm>
              <a:blipFill>
                <a:blip r:embed="rId2"/>
                <a:stretch>
                  <a:fillRect l="-370" t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43000" y="4912667"/>
            <a:ext cx="22172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Based on example by Andrew Moore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33568" y="948086"/>
            <a:ext cx="3171567" cy="843109"/>
            <a:chOff x="533400" y="1641477"/>
            <a:chExt cx="7162800" cy="1904111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667559" y="1677930"/>
              <a:ext cx="2978149" cy="186765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4648200" y="1676400"/>
              <a:ext cx="1524000" cy="609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6172200" y="1676400"/>
              <a:ext cx="1524000" cy="609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5181601" y="2228600"/>
              <a:ext cx="586666" cy="95299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5562600" y="2228600"/>
              <a:ext cx="586666" cy="95299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5943599" y="2228600"/>
              <a:ext cx="586666" cy="95299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33400" y="1641477"/>
              <a:ext cx="3048000" cy="1904111"/>
              <a:chOff x="533400" y="1641477"/>
              <a:chExt cx="3048000" cy="1904111"/>
            </a:xfrm>
          </p:grpSpPr>
          <p:grpSp>
            <p:nvGrpSpPr>
              <p:cNvPr id="28" name="Group 12"/>
              <p:cNvGrpSpPr>
                <a:grpSpLocks/>
              </p:cNvGrpSpPr>
              <p:nvPr/>
            </p:nvGrpSpPr>
            <p:grpSpPr bwMode="auto">
              <a:xfrm>
                <a:off x="533400" y="1641477"/>
                <a:ext cx="3048000" cy="1903415"/>
                <a:chOff x="336" y="1034"/>
                <a:chExt cx="1920" cy="1199"/>
              </a:xfrm>
            </p:grpSpPr>
            <p:sp>
              <p:nvSpPr>
                <p:cNvPr id="30" name="Rectangle 4"/>
                <p:cNvSpPr>
                  <a:spLocks noChangeArrowheads="1"/>
                </p:cNvSpPr>
                <p:nvPr/>
              </p:nvSpPr>
              <p:spPr bwMode="auto">
                <a:xfrm>
                  <a:off x="349" y="1034"/>
                  <a:ext cx="1907" cy="1199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1" name="Line 5"/>
                <p:cNvSpPr>
                  <a:spLocks noChangeShapeType="1"/>
                </p:cNvSpPr>
                <p:nvPr/>
              </p:nvSpPr>
              <p:spPr bwMode="auto">
                <a:xfrm>
                  <a:off x="336" y="1056"/>
                  <a:ext cx="960" cy="3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296" y="1056"/>
                  <a:ext cx="960" cy="3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3" name="Oval 7"/>
                <p:cNvSpPr>
                  <a:spLocks noChangeArrowheads="1"/>
                </p:cNvSpPr>
                <p:nvPr/>
              </p:nvSpPr>
              <p:spPr bwMode="auto">
                <a:xfrm>
                  <a:off x="432" y="1404"/>
                  <a:ext cx="370" cy="60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4" name="Oval 8"/>
                <p:cNvSpPr>
                  <a:spLocks noChangeArrowheads="1"/>
                </p:cNvSpPr>
                <p:nvPr/>
              </p:nvSpPr>
              <p:spPr bwMode="auto">
                <a:xfrm>
                  <a:off x="672" y="1404"/>
                  <a:ext cx="370" cy="60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5" name="Oval 9"/>
                <p:cNvSpPr>
                  <a:spLocks noChangeArrowheads="1"/>
                </p:cNvSpPr>
                <p:nvPr/>
              </p:nvSpPr>
              <p:spPr bwMode="auto">
                <a:xfrm>
                  <a:off x="912" y="1404"/>
                  <a:ext cx="370" cy="6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6" name="Oval 10"/>
                <p:cNvSpPr>
                  <a:spLocks noChangeArrowheads="1"/>
                </p:cNvSpPr>
                <p:nvPr/>
              </p:nvSpPr>
              <p:spPr bwMode="auto">
                <a:xfrm>
                  <a:off x="1152" y="1404"/>
                  <a:ext cx="370" cy="6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1350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/>
              <a:srcRect b="51065"/>
              <a:stretch/>
            </p:blipFill>
            <p:spPr>
              <a:xfrm>
                <a:off x="1931319" y="2827256"/>
                <a:ext cx="1618835" cy="7183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109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Tahoma" charset="0"/>
              </a:rPr>
              <a:t>Bayes’ Rule for Machine Learning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us to reason from </a:t>
            </a:r>
            <a:r>
              <a:rPr lang="en-US" dirty="0">
                <a:solidFill>
                  <a:srgbClr val="3366FF"/>
                </a:solidFill>
              </a:rPr>
              <a:t>evidence</a:t>
            </a:r>
            <a:r>
              <a:rPr lang="en-US" dirty="0"/>
              <a:t> to </a:t>
            </a:r>
            <a:r>
              <a:rPr lang="en-US" dirty="0">
                <a:solidFill>
                  <a:srgbClr val="3366FF"/>
                </a:solidFill>
              </a:rPr>
              <a:t>hypotheses</a:t>
            </a:r>
          </a:p>
          <a:p>
            <a:r>
              <a:rPr lang="en-US" dirty="0"/>
              <a:t>Another way of thinking about Bayes’ rule: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13792" y="2286589"/>
            <a:ext cx="6885518" cy="864115"/>
            <a:chOff x="264564" y="2169688"/>
            <a:chExt cx="8743847" cy="1018695"/>
          </a:xfrm>
          <a:solidFill>
            <a:srgbClr val="FFFFCC"/>
          </a:solidFill>
        </p:grpSpPr>
        <p:sp>
          <p:nvSpPr>
            <p:cNvPr id="14" name="Rectangle 13"/>
            <p:cNvSpPr/>
            <p:nvPr/>
          </p:nvSpPr>
          <p:spPr>
            <a:xfrm>
              <a:off x="264564" y="2169688"/>
              <a:ext cx="8743847" cy="101869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20" y="2315217"/>
              <a:ext cx="8452826" cy="73557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64410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1BCBAE0-9129-4110-8ECB-8ADDE87804D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2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Bayesian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3" y="902370"/>
                <a:ext cx="8552670" cy="328016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Goal: find the best hypothesis from some space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of hypotheses, </a:t>
                </a:r>
                <a:r>
                  <a:rPr lang="en-US" dirty="0">
                    <a:solidFill>
                      <a:srgbClr val="0070C0"/>
                    </a:solidFill>
                  </a:rPr>
                  <a:t>given</a:t>
                </a:r>
                <a:r>
                  <a:rPr lang="en-US" dirty="0"/>
                  <a:t> the observed data (evidence)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:r>
                  <a:rPr lang="en-US" u="sng" dirty="0"/>
                  <a:t>best</a:t>
                </a:r>
                <a:r>
                  <a:rPr lang="en-US" dirty="0"/>
                  <a:t> to be: most </a:t>
                </a:r>
                <a:r>
                  <a:rPr lang="en-US" u="sng" dirty="0"/>
                  <a:t>probable hypothesis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r>
                  <a:rPr lang="en-US" dirty="0">
                    <a:sym typeface="Symbol" pitchFamily="18" charset="2"/>
                  </a:rPr>
                  <a:t>In order to do that, we need to assume a probability distribution </a:t>
                </a:r>
                <a:r>
                  <a:rPr lang="en-US" u="sng" dirty="0">
                    <a:sym typeface="Symbol" pitchFamily="18" charset="2"/>
                  </a:rPr>
                  <a:t>over the class </a:t>
                </a:r>
                <a14:m>
                  <m:oMath xmlns:m="http://schemas.openxmlformats.org/officeDocument/2006/math">
                    <m:r>
                      <a:rPr lang="en-US" u="sng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In addition, we need to know something about the relation between the data observed and the hypotheses (E.g., a coin problem.)</a:t>
                </a:r>
              </a:p>
              <a:p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dirty="0">
                    <a:sym typeface="Symbol" pitchFamily="18" charset="2"/>
                  </a:rPr>
                  <a:t>As we will see, we will be Bayesian about other things, e.g., the parameters of the model </a:t>
                </a:r>
              </a:p>
            </p:txBody>
          </p:sp>
        </mc:Choice>
        <mc:Fallback xmlns="">
          <p:sp>
            <p:nvSpPr>
              <p:cNvPr id="1024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3" y="902370"/>
                <a:ext cx="8552670" cy="3280164"/>
              </a:xfrm>
              <a:blipFill>
                <a:blip r:embed="rId3"/>
                <a:stretch>
                  <a:fillRect l="-570" t="-2416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191721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Error Driven Learning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3570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8"/>
                <a:ext cx="8229600" cy="4031581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/>
                  <a:t>Consider a distribution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500" dirty="0"/>
                  <a:t> over space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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500" dirty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500" dirty="0"/>
                  <a:t> - the instance space;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500" dirty="0"/>
                  <a:t> - set of labels. (e.g.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1500" dirty="0"/>
                  <a:t>)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1500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/>
                  <a:t>Can think about the data generation process as governed by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, and the labeling process as governed by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, such that 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b="1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500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b="1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b="1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500" b="1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b="1" dirty="0">
                  <a:solidFill>
                    <a:schemeClr val="hlink"/>
                  </a:solidFill>
                </a:endParaRP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:endParaRPr lang="en-US" sz="1500" dirty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/>
                  <a:t>This can be used to model both the case where labels are generated by a function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, as well as noisy cases and probabilistic generation of the label. 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:endParaRPr lang="en-US" sz="1500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/>
                  <a:t>If the distribution </a:t>
                </a:r>
                <a14:m>
                  <m:oMath xmlns:m="http://schemas.openxmlformats.org/officeDocument/2006/math"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500" dirty="0">
                    <a:solidFill>
                      <a:schemeClr val="hlink"/>
                    </a:solidFill>
                  </a:rPr>
                  <a:t> is known</a:t>
                </a:r>
                <a:r>
                  <a:rPr lang="en-US" sz="1500" dirty="0"/>
                  <a:t>, there is </a:t>
                </a:r>
                <a:r>
                  <a:rPr lang="en-US" sz="1500" dirty="0">
                    <a:solidFill>
                      <a:schemeClr val="hlink"/>
                    </a:solidFill>
                  </a:rPr>
                  <a:t>no learning</a:t>
                </a:r>
                <a:r>
                  <a:rPr lang="en-US" sz="1500" dirty="0"/>
                  <a:t>. We can simply </a:t>
                </a:r>
                <a:r>
                  <a:rPr lang="en-US" sz="1500" dirty="0">
                    <a:solidFill>
                      <a:srgbClr val="FF0000"/>
                    </a:solidFill>
                  </a:rPr>
                  <a:t>predict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5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b="1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00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1500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/>
                  <a:t>If we are </a:t>
                </a:r>
                <a:r>
                  <a:rPr lang="en-US" sz="1500" dirty="0">
                    <a:solidFill>
                      <a:srgbClr val="FF0000"/>
                    </a:solidFill>
                  </a:rPr>
                  <a:t>looking for a hypothesis</a:t>
                </a:r>
                <a:r>
                  <a:rPr lang="en-US" sz="1500" dirty="0"/>
                  <a:t>, we can simply find the one that minimizes the probability of mislabeling: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500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𝑎𝑟𝑔𝑚𝑖𝑛</m:t>
                      </m:r>
                      <m:r>
                        <a:rPr lang="en-US" sz="1500" i="1" baseline="-25000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5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5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5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5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) ~ </m:t>
                          </m:r>
                          <m:r>
                            <a:rPr lang="en-US" sz="15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500" b="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[[</m:t>
                      </m:r>
                      <m:r>
                        <a:rPr lang="en-US" sz="1500" i="1" baseline="-25000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5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500" b="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]] 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1335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4031581"/>
              </a:xfrm>
              <a:blipFill>
                <a:blip r:embed="rId3"/>
                <a:stretch>
                  <a:fillRect l="-222" t="-756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3521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80B50B-EE7A-4404-B863-20930DA56D2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 of Bayesian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- the </a:t>
                </a:r>
                <a:r>
                  <a:rPr lang="en-US" u="sng" dirty="0"/>
                  <a:t>prior probability</a:t>
                </a:r>
                <a:r>
                  <a:rPr lang="en-US" dirty="0"/>
                  <a:t> of 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>
                  <a:solidFill>
                    <a:schemeClr val="hlink"/>
                  </a:solidFill>
                </a:endParaRPr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dirty="0"/>
                  <a:t>     Reflects background knowledge; before data is observed. If no information - uniform distribution.</a:t>
                </a:r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- The probability that </a:t>
                </a:r>
                <a:r>
                  <a:rPr lang="en-US" u="sng" dirty="0"/>
                  <a:t>this sample</a:t>
                </a:r>
                <a:r>
                  <a:rPr lang="en-US" dirty="0"/>
                  <a:t> of the Data is observed. (No knowledge of the hypothesis)</a:t>
                </a:r>
              </a:p>
              <a:p>
                <a:pPr>
                  <a:spcBef>
                    <a:spcPct val="0"/>
                  </a:spcBef>
                </a:pPr>
                <a:endParaRPr lang="en-US" dirty="0">
                  <a:solidFill>
                    <a:schemeClr val="hlink"/>
                  </a:solidFill>
                </a:endParaRPr>
              </a:p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probability of observing the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given that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the target</a:t>
                </a:r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</a:t>
                </a:r>
                <a:r>
                  <a:rPr lang="en-US" u="sng" dirty="0"/>
                  <a:t>posterior probability</a:t>
                </a:r>
                <a:r>
                  <a:rPr lang="en-US" dirty="0"/>
                  <a:t>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The probability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the target, given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has been observed. </a:t>
                </a:r>
              </a:p>
            </p:txBody>
          </p:sp>
        </mc:Choice>
        <mc:Fallback xmlns="">
          <p:sp>
            <p:nvSpPr>
              <p:cNvPr id="1126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852232"/>
      </p:ext>
    </p:extLst>
  </p:cSld>
  <p:clrMapOvr>
    <a:masterClrMapping/>
  </p:clrMapOvr>
  <p:transition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93A4BF0-911E-4E2E-8A4D-CA6AB367649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2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increases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decreases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29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401178"/>
      </p:ext>
    </p:extLst>
  </p:cSld>
  <p:clrMapOvr>
    <a:masterClrMapping/>
  </p:clrMapOvr>
  <p:transition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4248" y="3245660"/>
            <a:ext cx="7935504" cy="10287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AF2DE5-80A2-48EC-9195-37582E1DAE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43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Scenario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9270" y="902369"/>
                <a:ext cx="8540794" cy="369079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  =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)/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The learner considers a set of </a:t>
                </a:r>
                <a:r>
                  <a:rPr lang="en-US" u="sng" dirty="0">
                    <a:solidFill>
                      <a:schemeClr val="accent6"/>
                    </a:solidFill>
                  </a:rPr>
                  <a:t>candidate hypotheses</a:t>
                </a:r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(models), </a:t>
                </a:r>
                <a:r>
                  <a:rPr lang="en-US" dirty="0"/>
                  <a:t>and attempts to find </a:t>
                </a:r>
                <a:r>
                  <a:rPr lang="en-US" u="sng" dirty="0">
                    <a:solidFill>
                      <a:schemeClr val="accent6"/>
                    </a:solidFill>
                  </a:rPr>
                  <a:t>the most probable</a:t>
                </a:r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one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given the observed data.</a:t>
                </a:r>
              </a:p>
              <a:p>
                <a:pPr>
                  <a:spcBef>
                    <a:spcPct val="0"/>
                  </a:spcBef>
                </a:pP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dirty="0">
                    <a:sym typeface="Symbol" pitchFamily="18" charset="2"/>
                  </a:rPr>
                  <a:t>Such maximally probable hypothesis is called </a:t>
                </a:r>
                <a:r>
                  <a:rPr lang="en-US" u="sng" dirty="0">
                    <a:sym typeface="Symbol" pitchFamily="18" charset="2"/>
                  </a:rPr>
                  <a:t>maximum a posteriori</a:t>
                </a:r>
                <a:r>
                  <a:rPr lang="en-US" dirty="0"/>
                  <a:t> hypothesis (</a:t>
                </a:r>
                <a:r>
                  <a:rPr lang="en-US" u="sng" dirty="0"/>
                  <a:t>MAP</a:t>
                </a:r>
                <a:r>
                  <a:rPr lang="en-US" dirty="0"/>
                  <a:t>); Bayes theorem is used to compute it:</a:t>
                </a:r>
              </a:p>
              <a:p>
                <a:pPr>
                  <a:spcBef>
                    <a:spcPct val="0"/>
                  </a:spcBef>
                </a:pPr>
                <a:endParaRPr lang="en-US" dirty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dirty="0">
                    <a:latin typeface="Calibri"/>
                    <a:sym typeface="Symbol" pitchFamily="18" charset="2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𝑀𝐴𝑃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 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dirty="0">
                    <a:sym typeface="Symbol" pitchFamily="18" charset="2"/>
                  </a:rPr>
                  <a:t>                 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dirty="0">
                    <a:sym typeface="Symbol" pitchFamily="18" charset="2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34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70" y="902369"/>
                <a:ext cx="8540794" cy="3690798"/>
              </a:xfrm>
              <a:blipFill>
                <a:blip r:embed="rId3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106138"/>
      </p:ext>
    </p:extLst>
  </p:cSld>
  <p:clrMapOvr>
    <a:masterClrMapping/>
  </p:clrMapOvr>
  <p:transition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99110" y="3254710"/>
            <a:ext cx="3543300" cy="62865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𝑀𝐴𝑃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 = 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𝐻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</m:e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 =  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𝑎𝑟𝑔𝑚𝑎</m:t>
                      </m:r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𝐻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We may assume that a priori,  hypotheses are equally probable: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baseline="-25000" dirty="0" err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We get the </a:t>
                </a:r>
                <a:r>
                  <a:rPr lang="en-US" dirty="0">
                    <a:solidFill>
                      <a:schemeClr val="accent6"/>
                    </a:solidFill>
                  </a:rPr>
                  <a:t>Maximum Likelihood hypothesis: </a:t>
                </a:r>
              </a:p>
              <a:p>
                <a:pPr>
                  <a:spcBef>
                    <a:spcPct val="0"/>
                  </a:spcBef>
                </a:pPr>
                <a:endParaRPr lang="en-US" dirty="0">
                  <a:solidFill>
                    <a:schemeClr val="hlink"/>
                  </a:solidFill>
                  <a:latin typeface="Calibri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dirty="0">
                    <a:solidFill>
                      <a:srgbClr val="050000"/>
                    </a:solidFill>
                    <a:latin typeface="Calibri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𝑀𝐿</m:t>
                    </m:r>
                    <m:r>
                      <a:rPr lang="en-US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50000"/>
                  </a:solidFill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Here we just look for the hypothesis that best explains the data </a:t>
                </a:r>
              </a:p>
            </p:txBody>
          </p:sp>
        </mc:Choice>
        <mc:Fallback xmlns="">
          <p:sp>
            <p:nvSpPr>
              <p:cNvPr id="1536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5182D6-0B3B-4F91-B7B4-624AB7638FD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536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Scenario (2)</a:t>
            </a:r>
          </a:p>
        </p:txBody>
      </p:sp>
    </p:spTree>
    <p:extLst>
      <p:ext uri="{BB962C8B-B14F-4D97-AF65-F5344CB8AC3E}">
        <p14:creationId xmlns:p14="http://schemas.microsoft.com/office/powerpoint/2010/main" val="3465847066"/>
      </p:ext>
    </p:extLst>
  </p:cSld>
  <p:clrMapOvr>
    <a:masterClrMapping/>
  </p:clrMapOvr>
  <p:transition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8499" y="791322"/>
            <a:ext cx="5990167" cy="5715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6786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1" y="889456"/>
                <a:ext cx="8500473" cy="4104342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𝑀𝐴𝑃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 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  <a:p>
                <a:r>
                  <a:rPr lang="en-US" dirty="0"/>
                  <a:t>A given coin is either </a:t>
                </a:r>
                <a:r>
                  <a:rPr lang="en-US" dirty="0">
                    <a:solidFill>
                      <a:srgbClr val="0070C0"/>
                    </a:solidFill>
                  </a:rPr>
                  <a:t>fair</a:t>
                </a:r>
                <a:r>
                  <a:rPr lang="en-US" dirty="0"/>
                  <a:t> or has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60%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bias in favor of Head.</a:t>
                </a:r>
              </a:p>
              <a:p>
                <a:r>
                  <a:rPr lang="en-US" dirty="0"/>
                  <a:t>Decide what is the bias of the coin [This is a learning problem!]</a:t>
                </a:r>
              </a:p>
              <a:p>
                <a:r>
                  <a:rPr lang="en-US" dirty="0"/>
                  <a:t>Two hypotheses: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)=0.5;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)=0.6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Prior: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)=0.75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)=0.25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Now we need Data. 1st Experiment: coin toss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)=0.5 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=0.6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):      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+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) </m:t>
                      </m:r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 0.5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0.75  + 0.6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0.25  = 0.52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0.5×0.75/0.525 = 0.714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0.6×0.25/0.525 = 0.286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867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1" y="889456"/>
                <a:ext cx="8500473" cy="4104342"/>
              </a:xfrm>
              <a:blipFill>
                <a:blip r:embed="rId3"/>
                <a:stretch>
                  <a:fillRect l="-574"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flipped co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149702"/>
            <a:ext cx="1314449" cy="6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038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2526" y="771807"/>
            <a:ext cx="5486400" cy="5715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6786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𝑀𝐴𝑃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 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  <a:p>
                <a:r>
                  <a:rPr lang="en-US" dirty="0"/>
                  <a:t>A given coin is either fair or has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60%</m:t>
                    </m:r>
                  </m:oMath>
                </a14:m>
                <a:r>
                  <a:rPr lang="en-US" dirty="0"/>
                  <a:t> bias in favor of Head.</a:t>
                </a:r>
              </a:p>
              <a:p>
                <a:r>
                  <a:rPr lang="en-US" dirty="0"/>
                  <a:t>Decide what is the bias of the coin [This is a learning problem!]</a:t>
                </a:r>
              </a:p>
              <a:p>
                <a:endParaRPr lang="en-US" dirty="0"/>
              </a:p>
              <a:p>
                <a:r>
                  <a:rPr lang="en-US" dirty="0"/>
                  <a:t>Two hypotheses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)=0.5;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)=0.6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Prior: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)=0.75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)=0.25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After 1st coin toss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still think that the coin is more likely to be fair</a:t>
                </a:r>
              </a:p>
              <a:p>
                <a:endParaRPr lang="en-US" dirty="0"/>
              </a:p>
              <a:p>
                <a:r>
                  <a:rPr lang="en-US" dirty="0"/>
                  <a:t>If we were to use </a:t>
                </a:r>
                <a:r>
                  <a:rPr lang="en-US" u="sng" dirty="0"/>
                  <a:t>Maximum Likelihood </a:t>
                </a:r>
                <a:r>
                  <a:rPr lang="en-US" dirty="0"/>
                  <a:t>approach (i.e., assume equal priors) we would think otherwise. The data supports  the biased coin better.</a:t>
                </a:r>
              </a:p>
              <a:p>
                <a:endParaRPr lang="en-US" dirty="0"/>
              </a:p>
              <a:p>
                <a:r>
                  <a:rPr lang="en-US" dirty="0"/>
                  <a:t>Try: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100 </m:t>
                    </m:r>
                  </m:oMath>
                </a14:m>
                <a:r>
                  <a:rPr lang="en-US" dirty="0"/>
                  <a:t>coin tosses;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en-US" dirty="0"/>
                  <a:t> heads. </a:t>
                </a:r>
              </a:p>
              <a:p>
                <a:r>
                  <a:rPr lang="en-US" dirty="0"/>
                  <a:t>You will believe that the coin is biased.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867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2192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44133" y="791647"/>
            <a:ext cx="5486400" cy="5715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6786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5740" y="947148"/>
                <a:ext cx="8229600" cy="369079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𝑀𝐴𝑃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 = 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𝑎𝑟𝑔𝑚𝑎</m:t>
                      </m:r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∈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𝐻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  =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𝑎𝑟𝑔𝑚𝑎</m:t>
                      </m:r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∈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𝐻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1600" dirty="0">
                  <a:sym typeface="Symbol" pitchFamily="18" charset="2"/>
                </a:endParaRPr>
              </a:p>
              <a:p>
                <a:pPr>
                  <a:spcBef>
                    <a:spcPct val="0"/>
                  </a:spcBef>
                </a:pPr>
                <a:endParaRPr lang="en-US" sz="1500" dirty="0"/>
              </a:p>
              <a:p>
                <a:pPr>
                  <a:spcBef>
                    <a:spcPct val="0"/>
                  </a:spcBef>
                </a:pPr>
                <a:r>
                  <a:rPr lang="en-US" sz="1500" dirty="0"/>
                  <a:t>A given coin is either </a:t>
                </a:r>
                <a:r>
                  <a:rPr lang="en-US" sz="1500" dirty="0">
                    <a:solidFill>
                      <a:schemeClr val="hlink"/>
                    </a:solidFill>
                  </a:rPr>
                  <a:t>fair </a:t>
                </a:r>
                <a:r>
                  <a:rPr lang="en-US" sz="1500" dirty="0"/>
                  <a:t>or has a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60%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bias in favor of Head.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dirty="0">
                    <a:solidFill>
                      <a:srgbClr val="0000FF"/>
                    </a:solidFill>
                  </a:rPr>
                  <a:t>Decide</a:t>
                </a:r>
                <a:r>
                  <a:rPr lang="en-US" sz="1500" dirty="0"/>
                  <a:t> what is the bias of the coin </a:t>
                </a:r>
                <a:r>
                  <a:rPr lang="en-US" sz="1500" dirty="0">
                    <a:solidFill>
                      <a:srgbClr val="0000FF"/>
                    </a:solidFill>
                  </a:rPr>
                  <a:t>[This is a learning problem!]</a:t>
                </a:r>
              </a:p>
              <a:p>
                <a:pPr>
                  <a:spcBef>
                    <a:spcPct val="0"/>
                  </a:spcBef>
                </a:pPr>
                <a:endParaRPr lang="en-US" sz="1500" dirty="0"/>
              </a:p>
              <a:p>
                <a:pPr>
                  <a:spcBef>
                    <a:spcPct val="0"/>
                  </a:spcBef>
                </a:pPr>
                <a:r>
                  <a:rPr lang="en-US" sz="1500" dirty="0"/>
                  <a:t>Two hypotheses: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)=0.5;   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)=0.6</m:t>
                    </m:r>
                  </m:oMath>
                </a14:m>
                <a:endParaRPr lang="en-US" sz="1500" dirty="0"/>
              </a:p>
              <a:p>
                <a:pPr lvl="1">
                  <a:spcBef>
                    <a:spcPct val="0"/>
                  </a:spcBef>
                </a:pPr>
                <a:r>
                  <a:rPr lang="en-US" sz="1350" dirty="0">
                    <a:solidFill>
                      <a:schemeClr val="hlink"/>
                    </a:solidFill>
                  </a:rPr>
                  <a:t>Prior: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):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)=0.75  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)=0.25 </m:t>
                    </m:r>
                  </m:oMath>
                </a14:m>
                <a:endParaRPr lang="en-US" sz="1350" baseline="-25000" dirty="0"/>
              </a:p>
              <a:p>
                <a:pPr>
                  <a:spcBef>
                    <a:spcPct val="0"/>
                  </a:spcBef>
                </a:pPr>
                <a:r>
                  <a:rPr lang="en-US" sz="1500" dirty="0"/>
                  <a:t>Case of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1500" dirty="0"/>
                  <a:t> coin tosses;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en-US" sz="1500" dirty="0"/>
                  <a:t> heads.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sz="1500" dirty="0"/>
                  <a:t>       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 = </m:t>
                    </m:r>
                  </m:oMath>
                </a14:m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latin typeface="Cambria Math" panose="02040503050406030204" pitchFamily="18" charset="0"/>
                        </a:rPr>
                        <m:t>                              = 0.5</m:t>
                      </m:r>
                      <m:r>
                        <a:rPr lang="en-US" sz="1500" i="1" baseline="30000" dirty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0.75 + 0.6</m:t>
                      </m:r>
                      <m:r>
                        <a:rPr lang="en-US" sz="1500" i="1" baseline="30000" dirty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US" sz="1500" i="1" baseline="30000" dirty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0.25 = 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latin typeface="Cambria Math" panose="02040503050406030204" pitchFamily="18" charset="0"/>
                        </a:rPr>
                        <m:t>                              = 7.9 </m:t>
                      </m:r>
                      <m:r>
                        <a:rPr lang="en-US" sz="15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5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dirty="0" smtClean="0">
                              <a:latin typeface="Cambria Math" panose="02040503050406030204" pitchFamily="18" charset="0"/>
                            </a:rPr>
                            <m:t>−31</m:t>
                          </m:r>
                        </m:sup>
                      </m:sSup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 0.75 + 3.4 </m:t>
                      </m:r>
                      <m:r>
                        <a:rPr lang="en-US" sz="15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5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dirty="0" smtClean="0">
                              <a:latin typeface="Cambria Math" panose="02040503050406030204" pitchFamily="18" charset="0"/>
                            </a:rPr>
                            <m:t>−28</m:t>
                          </m:r>
                        </m:sup>
                      </m:sSup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 0.25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latin typeface="Cambria Math" panose="02040503050406030204" pitchFamily="18" charset="0"/>
                        </a:rPr>
                        <m:t>0.0057 = </m:t>
                      </m:r>
                      <m:r>
                        <a:rPr lang="en-US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 &lt;&lt; 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 /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 =0.9943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sz="1500" dirty="0"/>
                  <a:t>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sz="1500" dirty="0"/>
                  <a:t>In this example we had to choose one hypothesis out of two possibilities; realistically, we could have infinitely many to choose from. We will still follow the maximum likelihood principle.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sz="1500" dirty="0"/>
              </a:p>
              <a:p>
                <a:pPr>
                  <a:spcBef>
                    <a:spcPct val="0"/>
                  </a:spcBef>
                </a:pPr>
                <a:endParaRPr lang="en-US" sz="1500" dirty="0"/>
              </a:p>
            </p:txBody>
          </p:sp>
        </mc:Choice>
        <mc:Fallback xmlns="">
          <p:sp>
            <p:nvSpPr>
              <p:cNvPr id="8867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" y="947148"/>
                <a:ext cx="8229600" cy="3690798"/>
              </a:xfrm>
              <a:blipFill>
                <a:blip r:embed="rId3"/>
                <a:stretch>
                  <a:fillRect l="-296" b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91369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6D96AF-AEA3-4044-9368-6DEDDC208B7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 Model of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2194" name="Rectangle 2"/>
              <p:cNvSpPr>
                <a:spLocks noGrp="1" noChangeArrowheads="1"/>
              </p:cNvSpPr>
              <p:nvPr>
                <p:ph idx="1"/>
              </p:nvPr>
            </p:nvSpPr>
            <p:spPr>
              <a:ln w="28575"/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>
                    <a:solidFill>
                      <a:schemeClr val="hlink"/>
                    </a:solidFill>
                  </a:rPr>
                  <a:t>Model 1:</a:t>
                </a:r>
                <a:r>
                  <a:rPr lang="en-US" sz="1350" dirty="0"/>
                  <a:t> There are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350" dirty="0"/>
                  <a:t> characters,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350" dirty="0"/>
                  <a:t>, and space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/>
                  <a:t>At any point can generate any of them, according to:</a:t>
                </a:r>
                <a:r>
                  <a:rPr lang="en-US" sz="1350" dirty="0">
                    <a:solidFill>
                      <a:schemeClr val="hlink"/>
                    </a:solidFill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1350" dirty="0">
                    <a:solidFill>
                      <a:schemeClr val="hlink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35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e>
                    </m:d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6 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 1 </m:t>
                    </m:r>
                  </m:oMath>
                </a14:m>
                <a:endParaRPr lang="en-US" sz="1350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/>
                  <a:t>This is a family of distributions; </a:t>
                </a:r>
                <a:r>
                  <a:rPr lang="en-US" sz="1350" dirty="0">
                    <a:solidFill>
                      <a:srgbClr val="0000FF"/>
                    </a:solidFill>
                  </a:rPr>
                  <a:t>learning</a:t>
                </a:r>
                <a:r>
                  <a:rPr lang="en-US" sz="1350" dirty="0"/>
                  <a:t> is identifying a member of this family.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1350" dirty="0">
                    <a:solidFill>
                      <a:schemeClr val="hlink"/>
                    </a:solidFill>
                  </a:rPr>
                  <a:t>       E.g.,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)= 0.3;  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=0.1;  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=0.2;  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)= 0.2;  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)= 0.1   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𝑆𝑃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)=0.1</m:t>
                    </m:r>
                  </m:oMath>
                </a14:m>
                <a:endParaRPr lang="en-US" sz="1350" dirty="0">
                  <a:solidFill>
                    <a:schemeClr val="hlink"/>
                  </a:solidFill>
                </a:endParaRPr>
              </a:p>
              <a:p>
                <a:pPr algn="ctr"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1350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/>
                  <a:t>We assume a </a:t>
                </a:r>
                <a:r>
                  <a:rPr lang="en-US" sz="1350" dirty="0">
                    <a:solidFill>
                      <a:schemeClr val="hlink"/>
                    </a:solidFill>
                  </a:rPr>
                  <a:t>generative model</a:t>
                </a:r>
                <a:r>
                  <a:rPr lang="en-US" sz="1350" dirty="0"/>
                  <a:t> of </a:t>
                </a:r>
                <a:r>
                  <a:rPr lang="en-US" sz="1350" dirty="0">
                    <a:solidFill>
                      <a:schemeClr val="hlink"/>
                    </a:solidFill>
                  </a:rPr>
                  <a:t>independent characters (fixed k)</a:t>
                </a:r>
                <a:r>
                  <a:rPr lang="en-US" sz="1350" dirty="0"/>
                  <a:t>: 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35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135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35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35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5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5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sz="135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50" i="1" baseline="-2500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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=1,</m:t>
                          </m:r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𝑘</m:t>
                          </m:r>
                        </m:sub>
                      </m:sSub>
                      <m:r>
                        <a:rPr lang="en-US" sz="135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5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r>
                        <a:rPr lang="en-US" sz="135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350" i="1" baseline="-250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3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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=1,</m:t>
                          </m:r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𝑘</m:t>
                          </m:r>
                        </m:sub>
                      </m:sSub>
                      <m:r>
                        <a:rPr lang="en-US" sz="135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35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135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/>
                  <a:t>The </a:t>
                </a:r>
                <a:r>
                  <a:rPr lang="en-US" sz="1350" dirty="0">
                    <a:solidFill>
                      <a:schemeClr val="hlink"/>
                    </a:solidFill>
                  </a:rPr>
                  <a:t>parameters of the model</a:t>
                </a:r>
                <a:r>
                  <a:rPr lang="en-US" sz="1350" dirty="0"/>
                  <a:t> are the </a:t>
                </a:r>
                <a:r>
                  <a:rPr lang="en-US" sz="1350" dirty="0">
                    <a:solidFill>
                      <a:srgbClr val="0000FF"/>
                    </a:solidFill>
                  </a:rPr>
                  <a:t>character</a:t>
                </a:r>
                <a:r>
                  <a:rPr lang="en-US" sz="1350" dirty="0"/>
                  <a:t> generation probabilities </a:t>
                </a:r>
                <a:r>
                  <a:rPr lang="en-US" sz="1350" dirty="0">
                    <a:solidFill>
                      <a:srgbClr val="0000FF"/>
                    </a:solidFill>
                  </a:rPr>
                  <a:t>(Unigram).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>
                    <a:solidFill>
                      <a:schemeClr val="hlink"/>
                    </a:solidFill>
                  </a:rPr>
                  <a:t>Goal:</a:t>
                </a:r>
                <a:r>
                  <a:rPr lang="en-US" sz="1350" dirty="0"/>
                  <a:t> to </a:t>
                </a:r>
                <a:r>
                  <a:rPr lang="en-US" sz="1350" dirty="0">
                    <a:solidFill>
                      <a:srgbClr val="0000FF"/>
                    </a:solidFill>
                  </a:rPr>
                  <a:t>determine</a:t>
                </a:r>
                <a:r>
                  <a:rPr lang="en-US" sz="1350" dirty="0"/>
                  <a:t> which of two strings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is more likely.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>
                    <a:solidFill>
                      <a:schemeClr val="hlink"/>
                    </a:solidFill>
                  </a:rPr>
                  <a:t>The Bayesian way</a:t>
                </a:r>
                <a:r>
                  <a:rPr lang="en-US" sz="1350" dirty="0"/>
                  <a:t>: compute the probability of each string, and decide which is more likely.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sz="135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>
                    <a:solidFill>
                      <a:srgbClr val="0000FF"/>
                    </a:solidFill>
                  </a:rPr>
                  <a:t>Learning </a:t>
                </a:r>
                <a:r>
                  <a:rPr lang="en-US" sz="1350" dirty="0"/>
                  <a:t>here is: </a:t>
                </a:r>
                <a:r>
                  <a:rPr lang="en-US" sz="1350" dirty="0">
                    <a:solidFill>
                      <a:schemeClr val="hlink"/>
                    </a:solidFill>
                  </a:rPr>
                  <a:t>learning the parameters </a:t>
                </a:r>
                <a:r>
                  <a:rPr lang="en-US" sz="1350" dirty="0"/>
                  <a:t>of a known model family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/>
                  <a:t>How?</a:t>
                </a:r>
              </a:p>
            </p:txBody>
          </p:sp>
        </mc:Choice>
        <mc:Fallback xmlns="">
          <p:sp>
            <p:nvSpPr>
              <p:cNvPr id="1032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" t="-661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2196" name="Text Box 4"/>
              <p:cNvSpPr txBox="1">
                <a:spLocks noChangeArrowheads="1"/>
              </p:cNvSpPr>
              <p:nvPr/>
            </p:nvSpPr>
            <p:spPr bwMode="auto">
              <a:xfrm>
                <a:off x="5615940" y="3634604"/>
                <a:ext cx="3257550" cy="3231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500" dirty="0">
                    <a:latin typeface="+mn-lt"/>
                  </a:rPr>
                  <a:t>Consider Strings: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𝐴𝐴𝐵𝐵𝐶</m:t>
                    </m:r>
                  </m:oMath>
                </a14:m>
                <a:r>
                  <a:rPr lang="en-US" sz="1500" dirty="0">
                    <a:latin typeface="+mn-lt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𝐴𝐵𝐵𝐵𝐴</m:t>
                    </m:r>
                  </m:oMath>
                </a14:m>
                <a:endParaRPr lang="en-US" sz="1500" dirty="0">
                  <a:latin typeface="+mn-lt"/>
                </a:endParaRPr>
              </a:p>
            </p:txBody>
          </p:sp>
        </mc:Choice>
        <mc:Fallback xmlns="">
          <p:sp>
            <p:nvSpPr>
              <p:cNvPr id="103219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5940" y="3634604"/>
                <a:ext cx="3257550" cy="323165"/>
              </a:xfrm>
              <a:prstGeom prst="rect">
                <a:avLst/>
              </a:prstGeom>
              <a:blipFill>
                <a:blip r:embed="rId4"/>
                <a:stretch>
                  <a:fillRect l="-370" b="-13793"/>
                </a:stretch>
              </a:blipFill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2197" name="Text Box 5"/>
              <p:cNvSpPr txBox="1">
                <a:spLocks noChangeArrowheads="1"/>
              </p:cNvSpPr>
              <p:nvPr/>
            </p:nvSpPr>
            <p:spPr bwMode="auto">
              <a:xfrm>
                <a:off x="1333500" y="4054409"/>
                <a:ext cx="4629150" cy="55399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500" dirty="0">
                    <a:latin typeface="+mn-lt"/>
                  </a:rPr>
                  <a:t>You observe a string; use it to learn the language model. E.g.,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𝐴𝐴𝐵𝐵𝐴𝐵𝐶</m:t>
                    </m:r>
                  </m:oMath>
                </a14:m>
                <a:r>
                  <a:rPr lang="en-US" sz="1500" dirty="0">
                    <a:latin typeface="+mn-lt"/>
                  </a:rPr>
                  <a:t>;                      Compute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>
                  <a:latin typeface="+mn-lt"/>
                </a:endParaRPr>
              </a:p>
            </p:txBody>
          </p:sp>
        </mc:Choice>
        <mc:Fallback xmlns="">
          <p:sp>
            <p:nvSpPr>
              <p:cNvPr id="103219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3500" y="4054409"/>
                <a:ext cx="4629150" cy="553998"/>
              </a:xfrm>
              <a:prstGeom prst="rect">
                <a:avLst/>
              </a:prstGeom>
              <a:blipFill>
                <a:blip r:embed="rId5"/>
                <a:stretch>
                  <a:fillRect l="-262" b="-8333"/>
                </a:stretch>
              </a:blipFill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53152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4" grpId="0" build="p" autoUpdateAnimBg="0"/>
      <p:bldP spid="1032196" grpId="0" animBg="1" autoUpdateAnimBg="0"/>
      <p:bldP spid="10321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54245E-EC29-4E27-AEDD-F53D7F8942F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9122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6286" y="873405"/>
                <a:ext cx="5690936" cy="3690798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dirty="0"/>
                  <a:t>Assume that you toss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,1−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coin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times and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Heads,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Tails.  </a:t>
                </a:r>
                <a:r>
                  <a:rPr lang="en-US" dirty="0">
                    <a:solidFill>
                      <a:schemeClr val="hlink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hlink"/>
                    </a:solidFill>
                  </a:rPr>
                  <a:t>?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Head, the probability of the data observed is:    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 dirty="0" err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dirty="0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chemeClr val="hlink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dirty="0">
                    <a:sym typeface="Symbol" pitchFamily="18" charset="2"/>
                  </a:rPr>
                  <a:t>The log Likelihood: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en-US" dirty="0">
                  <a:sym typeface="Symbol" pitchFamily="18" charset="2"/>
                </a:endParaRP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 + (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⁡(1−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30000" dirty="0">
                  <a:solidFill>
                    <a:schemeClr val="hlink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dirty="0"/>
                  <a:t> To maximize, set the derivative w.r.t.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equal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:endParaRPr lang="en-US" dirty="0">
                  <a:solidFill>
                    <a:schemeClr val="hlink"/>
                  </a:solidFill>
                </a:endParaRP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𝑑𝐿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i="1" dirty="0" err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den>
                      </m:f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hlink"/>
                  </a:solidFill>
                </a:endParaRP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dirty="0"/>
                  <a:t>Solving this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gives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:      </m:t>
                    </m:r>
                    <m:r>
                      <a:rPr lang="en-US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hlink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0291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286" y="873405"/>
                <a:ext cx="5690936" cy="3690798"/>
              </a:xfrm>
              <a:blipFill>
                <a:blip r:embed="rId3"/>
                <a:stretch>
                  <a:fillRect l="-322" t="-1815" r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127" name="Text Box 7"/>
          <p:cNvSpPr txBox="1">
            <a:spLocks noChangeArrowheads="1"/>
          </p:cNvSpPr>
          <p:nvPr/>
        </p:nvSpPr>
        <p:spPr bwMode="auto">
          <a:xfrm>
            <a:off x="5861363" y="2732077"/>
            <a:ext cx="2966351" cy="715581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350" dirty="0">
                <a:solidFill>
                  <a:schemeClr val="hlink"/>
                </a:solidFill>
                <a:latin typeface="+mn-lt"/>
              </a:rPr>
              <a:t>2.</a:t>
            </a:r>
            <a:r>
              <a:rPr lang="en-US" sz="1350" dirty="0">
                <a:latin typeface="+mn-lt"/>
              </a:rPr>
              <a:t> In practice, smoothing is advisable – deriving the right smoothing can be done by assuming a prior. </a:t>
            </a:r>
          </a:p>
        </p:txBody>
      </p: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5861363" y="1796015"/>
            <a:ext cx="2966351" cy="923330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350" dirty="0">
                <a:solidFill>
                  <a:schemeClr val="hlink"/>
                </a:solidFill>
                <a:latin typeface="+mn-lt"/>
              </a:rPr>
              <a:t>1.</a:t>
            </a:r>
            <a:r>
              <a:rPr lang="en-US" sz="1350" dirty="0">
                <a:latin typeface="+mn-lt"/>
              </a:rPr>
              <a:t> The model we assumed is binomial. </a:t>
            </a:r>
            <a:r>
              <a:rPr lang="en-US" sz="1350" dirty="0">
                <a:solidFill>
                  <a:schemeClr val="folHlink"/>
                </a:solidFill>
                <a:latin typeface="+mn-lt"/>
              </a:rPr>
              <a:t>You could assume a different model! </a:t>
            </a:r>
            <a:r>
              <a:rPr lang="en-US" sz="1350" dirty="0">
                <a:latin typeface="+mn-lt"/>
              </a:rPr>
              <a:t>Next we will consider other models and see how to learn their parameters.</a:t>
            </a:r>
          </a:p>
        </p:txBody>
      </p:sp>
    </p:spTree>
    <p:extLst>
      <p:ext uri="{BB962C8B-B14F-4D97-AF65-F5344CB8AC3E}">
        <p14:creationId xmlns:p14="http://schemas.microsoft.com/office/powerpoint/2010/main" val="291619363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7" grpId="0" animBg="1" autoUpdateAnimBg="0"/>
      <p:bldP spid="1029128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7836-A88A-4C3B-9E7E-6BB7F8A64E5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902369"/>
                <a:ext cx="8905875" cy="36907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Bernoulli Distribution:  </a:t>
                </a:r>
              </a:p>
              <a:p>
                <a:pPr lvl="1"/>
                <a:r>
                  <a:rPr lang="en-US" dirty="0"/>
                  <a:t>Random Variable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values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{0, 1}</m:t>
                    </m:r>
                  </m:oMath>
                </a14:m>
                <a:r>
                  <a:rPr lang="en-US" dirty="0"/>
                  <a:t> s.t 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=1) =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= 1 –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(Think of tossing a coin)</a:t>
                </a:r>
              </a:p>
              <a:p>
                <a:r>
                  <a:rPr lang="en-US" dirty="0"/>
                  <a:t>Binomial Distribution: </a:t>
                </a:r>
              </a:p>
              <a:p>
                <a:pPr lvl="1"/>
                <a:r>
                  <a:rPr lang="en-US" dirty="0"/>
                  <a:t>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{1, 2,…,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representing  the number of successes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Bernoulli trials.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𝐵𝑖𝑛𝑜𝑚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𝑢𝑙𝑙𝑖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(Think of multiple coin tosses)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02369"/>
                <a:ext cx="8905875" cy="3690798"/>
              </a:xfrm>
              <a:blipFill>
                <a:blip r:embed="rId4"/>
                <a:stretch>
                  <a:fillRect l="-890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381250"/>
            <a:ext cx="38100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6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8E07CD-F430-4D15-931F-ADFB70B879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Error Driven Learning (2)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171449" y="902369"/>
            <a:ext cx="8769351" cy="3110831"/>
          </a:xfrm>
        </p:spPr>
        <p:txBody>
          <a:bodyPr>
            <a:normAutofit fontScale="92500"/>
          </a:bodyPr>
          <a:lstStyle/>
          <a:p>
            <a:r>
              <a:rPr lang="en-US" dirty="0"/>
              <a:t>Inductive learning comes into play when the distribution is </a:t>
            </a:r>
            <a:r>
              <a:rPr lang="en-US" u="sng" dirty="0"/>
              <a:t>not known</a:t>
            </a:r>
            <a:r>
              <a:rPr lang="en-US" dirty="0"/>
              <a:t>. </a:t>
            </a:r>
          </a:p>
          <a:p>
            <a:r>
              <a:rPr lang="en-US" dirty="0"/>
              <a:t>Then, there are two basic approaches to take.</a:t>
            </a:r>
          </a:p>
          <a:p>
            <a:pPr lvl="1"/>
            <a:r>
              <a:rPr lang="en-US" dirty="0"/>
              <a:t>Discriminative (Direct) Learning  </a:t>
            </a:r>
          </a:p>
          <a:p>
            <a:r>
              <a:rPr lang="en-US" dirty="0"/>
              <a:t>and  </a:t>
            </a:r>
          </a:p>
          <a:p>
            <a:pPr lvl="1"/>
            <a:r>
              <a:rPr lang="en-US" dirty="0"/>
              <a:t>Bayesian Learning (Generative) </a:t>
            </a:r>
          </a:p>
          <a:p>
            <a:r>
              <a:rPr lang="en-US" dirty="0"/>
              <a:t>Running example: </a:t>
            </a:r>
          </a:p>
          <a:p>
            <a:pPr lvl="1"/>
            <a:r>
              <a:rPr lang="en-US" dirty="0"/>
              <a:t>Text Correction:</a:t>
            </a:r>
          </a:p>
          <a:p>
            <a:pPr lvl="2"/>
            <a:r>
              <a:rPr lang="en-US" dirty="0"/>
              <a:t>“I saw the girl it the park”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 saw the girl in the park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0642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7836-A88A-4C3B-9E7E-6BB7F8A64E5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Distributions(2)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0152" y="902370"/>
                <a:ext cx="8686800" cy="338176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Categorical Distribution:  </a:t>
                </a:r>
              </a:p>
              <a:p>
                <a:pPr lvl="1"/>
                <a:r>
                  <a:rPr lang="en-US" dirty="0"/>
                  <a:t>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on values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{1,2,…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 </m:t>
                    </m:r>
                  </m:oMath>
                </a14:m>
                <a:r>
                  <a:rPr lang="en-US" dirty="0"/>
                  <a:t>s.t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(Think of a dice) </a:t>
                </a:r>
              </a:p>
              <a:p>
                <a:r>
                  <a:rPr lang="en-US" dirty="0"/>
                  <a:t>Multinomial Distribution:</a:t>
                </a:r>
              </a:p>
              <a:p>
                <a:pPr lvl="1"/>
                <a:r>
                  <a:rPr lang="en-US" dirty="0"/>
                  <a:t>Let the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indicates the number of times outcome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was observed over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trials. </a:t>
                </a:r>
              </a:p>
              <a:p>
                <a:pPr lvl="1"/>
                <a:r>
                  <a:rPr lang="en-US" dirty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follows a multinomial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…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!…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𝑤h𝑒𝑛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(Think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tosses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sided dice)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902370"/>
                <a:ext cx="8686800" cy="3381764"/>
              </a:xfrm>
              <a:blipFill>
                <a:blip r:embed="rId4"/>
                <a:stretch>
                  <a:fillRect l="-632" t="-1802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381250"/>
            <a:ext cx="38100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5461998" y="30451"/>
            <a:ext cx="3371850" cy="431949"/>
          </a:xfrm>
          <a:prstGeom prst="wedgeRectCallout">
            <a:avLst>
              <a:gd name="adj1" fmla="val -122497"/>
              <a:gd name="adj2" fmla="val 339473"/>
            </a:avLst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rgbClr val="050000"/>
                </a:solidFill>
              </a:rPr>
              <a:t>Our eventual goal will be: Given a document, predict whether it’s “good” or “bad”</a:t>
            </a:r>
            <a:endParaRPr lang="en-US" sz="1050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Multinomial Bag of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350" dirty="0"/>
                  <a:t>We are given a collection of documents written in a three word language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350" dirty="0"/>
                  <a:t>. All the documents have exactly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350" dirty="0"/>
                  <a:t> words (each word can be either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/>
                  <a:t>. </a:t>
                </a:r>
              </a:p>
              <a:p>
                <a:r>
                  <a:rPr lang="en-US" sz="1350" dirty="0"/>
                  <a:t>We are given a labeled document collection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… , 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}. </m:t>
                    </m:r>
                  </m:oMath>
                </a14:m>
                <a:r>
                  <a:rPr lang="en-US" sz="1350" dirty="0"/>
                  <a:t>The label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788" dirty="0">
                    <a:solidFill>
                      <a:srgbClr val="0000FF"/>
                    </a:solidFill>
                  </a:rPr>
                  <a:t> </a:t>
                </a:r>
                <a:r>
                  <a:rPr lang="en-US" sz="1350" dirty="0"/>
                  <a:t>of document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is </a:t>
                </a:r>
                <a:r>
                  <a:rPr lang="en-US" sz="1350" dirty="0">
                    <a:solidFill>
                      <a:srgbClr val="FF0000"/>
                    </a:solidFill>
                  </a:rPr>
                  <a:t>1</a:t>
                </a:r>
                <a:r>
                  <a:rPr lang="en-US" sz="1350" dirty="0"/>
                  <a:t> or </a:t>
                </a:r>
                <a:r>
                  <a:rPr lang="en-US" sz="1350" dirty="0">
                    <a:solidFill>
                      <a:srgbClr val="FF0000"/>
                    </a:solidFill>
                  </a:rPr>
                  <a:t>0</a:t>
                </a:r>
                <a:r>
                  <a:rPr lang="en-US" sz="1350" dirty="0"/>
                  <a:t>, indicating whether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is “</a:t>
                </a:r>
                <a:r>
                  <a:rPr lang="en-US" sz="1350" dirty="0">
                    <a:solidFill>
                      <a:srgbClr val="FF0000"/>
                    </a:solidFill>
                  </a:rPr>
                  <a:t>good</a:t>
                </a:r>
                <a:r>
                  <a:rPr lang="en-US" sz="1350" dirty="0"/>
                  <a:t>” or “</a:t>
                </a:r>
                <a:r>
                  <a:rPr lang="en-US" sz="1350" dirty="0">
                    <a:solidFill>
                      <a:srgbClr val="FF0000"/>
                    </a:solidFill>
                  </a:rPr>
                  <a:t>bad</a:t>
                </a:r>
                <a:r>
                  <a:rPr lang="en-US" sz="1350" dirty="0"/>
                  <a:t>”.</a:t>
                </a:r>
              </a:p>
              <a:p>
                <a:r>
                  <a:rPr lang="en-US" sz="1350" dirty="0"/>
                  <a:t>Our </a:t>
                </a:r>
                <a:r>
                  <a:rPr lang="en-US" sz="1350" dirty="0">
                    <a:solidFill>
                      <a:srgbClr val="FF0000"/>
                    </a:solidFill>
                  </a:rPr>
                  <a:t>generative</a:t>
                </a:r>
                <a:r>
                  <a:rPr lang="en-US" sz="1350" dirty="0"/>
                  <a:t> model uses the </a:t>
                </a:r>
                <a:r>
                  <a:rPr lang="en-US" sz="1350" dirty="0" err="1"/>
                  <a:t>multinominal</a:t>
                </a:r>
                <a:r>
                  <a:rPr lang="en-US" sz="1350" dirty="0"/>
                  <a:t> distribution. It </a:t>
                </a:r>
                <a:r>
                  <a:rPr lang="en-US" sz="1350" dirty="0">
                    <a:solidFill>
                      <a:srgbClr val="FF0000"/>
                    </a:solidFill>
                  </a:rPr>
                  <a:t>first</a:t>
                </a:r>
                <a:r>
                  <a:rPr lang="en-US" sz="1350" dirty="0"/>
                  <a:t> decides whether to generate a good or a bad document (with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baseline="-50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=1) = 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 </m:t>
                    </m:r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Then</a:t>
                </a:r>
                <a:r>
                  <a:rPr lang="en-US" sz="1350" dirty="0"/>
                  <a:t>, it places words in the document; let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350" dirty="0"/>
                  <a:t>, resp.) be the number of times word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350" dirty="0"/>
                  <a:t>resp.) appears in document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9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900" dirty="0"/>
                  <a:t>  </a:t>
                </a:r>
                <a:r>
                  <a:rPr lang="en-US" sz="1350" dirty="0"/>
                  <a:t>That is, we have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|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350" dirty="0">
                  <a:solidFill>
                    <a:srgbClr val="0000FF"/>
                  </a:solidFill>
                </a:endParaRPr>
              </a:p>
              <a:p>
                <a:r>
                  <a:rPr lang="en-US" sz="1350" dirty="0"/>
                  <a:t>In this </a:t>
                </a:r>
                <a:r>
                  <a:rPr lang="en-US" sz="1350" dirty="0">
                    <a:solidFill>
                      <a:srgbClr val="FF0000"/>
                    </a:solidFill>
                  </a:rPr>
                  <a:t>generative</a:t>
                </a:r>
                <a:r>
                  <a:rPr lang="en-US" sz="1350" dirty="0"/>
                  <a:t> model, we have: </a:t>
                </a:r>
              </a:p>
              <a:p>
                <a:pPr marL="0" indent="0">
                  <a:buNone/>
                </a:pPr>
                <a:r>
                  <a:rPr lang="en-US" sz="1350" dirty="0">
                    <a:solidFill>
                      <a:srgbClr val="0000FF"/>
                    </a:solidFill>
                    <a:latin typeface="Calibri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1) =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!/(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!)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350" baseline="30000" dirty="0">
                    <a:solidFill>
                      <a:srgbClr val="0000FF"/>
                    </a:solidFill>
                    <a:latin typeface="Calibri"/>
                  </a:rPr>
                  <a:t>a</a:t>
                </a:r>
                <a:r>
                  <a:rPr lang="en-US" sz="1350" baseline="15000" dirty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35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350" baseline="30000" dirty="0">
                    <a:solidFill>
                      <a:srgbClr val="0000FF"/>
                    </a:solidFill>
                    <a:latin typeface="Calibri"/>
                  </a:rPr>
                  <a:t>b</a:t>
                </a:r>
                <a:r>
                  <a:rPr lang="en-US" sz="1350" baseline="15000" dirty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35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350" baseline="30000" dirty="0">
                    <a:solidFill>
                      <a:srgbClr val="0000FF"/>
                    </a:solidFill>
                  </a:rPr>
                  <a:t>c</a:t>
                </a:r>
                <a:r>
                  <a:rPr lang="en-US" sz="135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350" baseline="-25000" dirty="0">
                    <a:solidFill>
                      <a:srgbClr val="0000FF"/>
                    </a:solidFill>
                    <a:latin typeface="Calibri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1350" baseline="-25000" dirty="0">
                    <a:solidFill>
                      <a:srgbClr val="0000FF"/>
                    </a:solidFill>
                    <a:latin typeface="Calibri"/>
                  </a:rPr>
                  <a:t> </a:t>
                </a:r>
                <a:r>
                  <a:rPr lang="en-US" sz="1350" dirty="0">
                    <a:solidFill>
                      <a:srgbClr val="0000FF"/>
                    </a:solidFill>
                    <a:latin typeface="Calibri"/>
                  </a:rPr>
                  <a:t>      </a:t>
                </a:r>
                <a:r>
                  <a:rPr lang="en-US" sz="1350" dirty="0"/>
                  <a:t>where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350" baseline="-25000" dirty="0">
                    <a:solidFill>
                      <a:schemeClr val="tx1"/>
                    </a:solidFill>
                    <a:latin typeface="cmmi10"/>
                  </a:rPr>
                  <a:t>1</a:t>
                </a:r>
                <a:r>
                  <a:rPr lang="en-US" sz="1350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en-US" sz="135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350" baseline="-5000" dirty="0">
                    <a:solidFill>
                      <a:schemeClr val="tx1"/>
                    </a:solidFill>
                    <a:latin typeface="cmmi10"/>
                  </a:rPr>
                  <a:t>1</a:t>
                </a:r>
                <a:r>
                  <a:rPr lang="en-US" sz="135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350" baseline="-25000" dirty="0">
                    <a:solidFill>
                      <a:schemeClr val="tx1"/>
                    </a:solidFill>
                    <a:latin typeface="cmmi10"/>
                  </a:rPr>
                  <a:t>1</a:t>
                </a:r>
                <a:r>
                  <a:rPr lang="en-US" sz="1350" baseline="15000" dirty="0">
                    <a:solidFill>
                      <a:schemeClr val="tx1"/>
                    </a:solidFill>
                  </a:rPr>
                  <a:t>  </a:t>
                </a:r>
                <a:r>
                  <a:rPr lang="en-US" sz="1350" dirty="0"/>
                  <a:t>resp.) is the probability that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350" dirty="0"/>
                  <a:t>appears in a “good”  document. </a:t>
                </a:r>
              </a:p>
              <a:p>
                <a:r>
                  <a:rPr lang="en-US" sz="1350" dirty="0"/>
                  <a:t>Similarly,                    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0) =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!/(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!)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350" baseline="30000" dirty="0">
                    <a:solidFill>
                      <a:srgbClr val="0000FF"/>
                    </a:solidFill>
                  </a:rPr>
                  <a:t>a</a:t>
                </a:r>
                <a:r>
                  <a:rPr lang="en-US" sz="135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350" dirty="0">
                    <a:solidFill>
                      <a:srgbClr val="0000FF"/>
                    </a:solidFill>
                  </a:rPr>
                  <a:t> </a:t>
                </a:r>
                <a:r>
                  <a:rPr lang="en-US" sz="135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35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35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baseline="30000" dirty="0">
                    <a:solidFill>
                      <a:srgbClr val="0000FF"/>
                    </a:solidFill>
                  </a:rPr>
                  <a:t>b</a:t>
                </a:r>
                <a:r>
                  <a:rPr lang="en-US" sz="135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35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350" baseline="30000" dirty="0">
                    <a:solidFill>
                      <a:srgbClr val="0000FF"/>
                    </a:solidFill>
                  </a:rPr>
                  <a:t>c</a:t>
                </a:r>
                <a:r>
                  <a:rPr lang="en-US" sz="1350" baseline="15000" dirty="0">
                    <a:solidFill>
                      <a:srgbClr val="0000FF"/>
                    </a:solidFill>
                  </a:rPr>
                  <a:t>i</a:t>
                </a:r>
                <a:endParaRPr lang="en-US" sz="1350" baseline="-25000" dirty="0">
                  <a:solidFill>
                    <a:srgbClr val="0000FF"/>
                  </a:solidFill>
                </a:endParaRPr>
              </a:p>
              <a:p>
                <a:r>
                  <a:rPr lang="en-US" sz="1350" dirty="0"/>
                  <a:t>Note that: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2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2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 i="1" baseline="1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35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35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4" t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381250"/>
            <a:ext cx="38100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1390650" y="3955256"/>
                <a:ext cx="6400800" cy="1085850"/>
              </a:xfrm>
              <a:prstGeom prst="wedgeRectCallout">
                <a:avLst>
                  <a:gd name="adj1" fmla="val 18767"/>
                  <a:gd name="adj2" fmla="val -49996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350" dirty="0">
                    <a:solidFill>
                      <a:srgbClr val="050000"/>
                    </a:solidFill>
                  </a:rPr>
                  <a:t>Unlike the discriminative case, the “game” here is different: </a:t>
                </a:r>
              </a:p>
              <a:p>
                <a:pPr marL="257175" indent="-257175">
                  <a:buFont typeface="Wingdings" panose="05000000000000000000" pitchFamily="2" charset="2"/>
                  <a:buChar char="q"/>
                </a:pPr>
                <a:r>
                  <a:rPr lang="en-US" sz="1350" dirty="0">
                    <a:solidFill>
                      <a:srgbClr val="050000"/>
                    </a:solidFill>
                  </a:rPr>
                  <a:t>We make an assumption on how the data is being generated. </a:t>
                </a:r>
              </a:p>
              <a:p>
                <a:pPr marL="600075" lvl="1" indent="-257175">
                  <a:buFont typeface="Wingdings" panose="05000000000000000000" pitchFamily="2" charset="2"/>
                  <a:buChar char="q"/>
                </a:pPr>
                <a:r>
                  <a:rPr lang="en-US" sz="1350" dirty="0">
                    <a:solidFill>
                      <a:srgbClr val="050000"/>
                    </a:solidFill>
                  </a:rPr>
                  <a:t>(multinomial, with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35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350" i="1" baseline="-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35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baseline="1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solidFill>
                      <a:srgbClr val="050000"/>
                    </a:solidFill>
                  </a:rPr>
                  <a:t>) </a:t>
                </a:r>
              </a:p>
              <a:p>
                <a:pPr marL="257175" indent="-257175">
                  <a:buFont typeface="Wingdings" panose="05000000000000000000" pitchFamily="2" charset="2"/>
                  <a:buChar char="q"/>
                </a:pPr>
                <a:r>
                  <a:rPr lang="en-US" sz="1350" dirty="0">
                    <a:solidFill>
                      <a:srgbClr val="050000"/>
                    </a:solidFill>
                  </a:rPr>
                  <a:t>We observe documents, and </a:t>
                </a:r>
                <a:r>
                  <a:rPr lang="en-US" sz="1350" dirty="0">
                    <a:solidFill>
                      <a:srgbClr val="FF0000"/>
                    </a:solidFill>
                  </a:rPr>
                  <a:t>estimate these parameters (that’s the learning problem)</a:t>
                </a:r>
                <a:r>
                  <a:rPr lang="en-US" sz="1350" dirty="0">
                    <a:solidFill>
                      <a:srgbClr val="050000"/>
                    </a:solidFill>
                  </a:rPr>
                  <a:t>. </a:t>
                </a:r>
              </a:p>
              <a:p>
                <a:pPr marL="257175" indent="-257175">
                  <a:buFont typeface="Wingdings" panose="05000000000000000000" pitchFamily="2" charset="2"/>
                  <a:buChar char="q"/>
                </a:pPr>
                <a:r>
                  <a:rPr lang="en-US" sz="1350" dirty="0">
                    <a:solidFill>
                      <a:srgbClr val="050000"/>
                    </a:solidFill>
                  </a:rPr>
                  <a:t>Once we have the parameters, we can predict the corresponding label. </a:t>
                </a:r>
                <a:endParaRPr lang="en-US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955256"/>
                <a:ext cx="6400800" cy="1085850"/>
              </a:xfrm>
              <a:prstGeom prst="wedgeRectCallout">
                <a:avLst>
                  <a:gd name="adj1" fmla="val 18767"/>
                  <a:gd name="adj2" fmla="val -49996"/>
                </a:avLst>
              </a:prstGeom>
              <a:blipFill>
                <a:blip r:embed="rId6"/>
                <a:stretch>
                  <a:fillRect t="-1648" r="-95" b="-549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430465" y="462400"/>
            <a:ext cx="2998536" cy="431949"/>
          </a:xfrm>
          <a:prstGeom prst="wedgeRectCallout">
            <a:avLst>
              <a:gd name="adj1" fmla="val 115768"/>
              <a:gd name="adj2" fmla="val -30879"/>
            </a:avLst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rgbClr val="050000"/>
                </a:solidFill>
              </a:rPr>
              <a:t>How do we model it?</a:t>
            </a:r>
          </a:p>
          <a:p>
            <a:r>
              <a:rPr lang="en-US" sz="1350" dirty="0">
                <a:solidFill>
                  <a:srgbClr val="050000"/>
                </a:solidFill>
              </a:rPr>
              <a:t>What is the learning problem?</a:t>
            </a:r>
            <a:endParaRPr lang="en-US" sz="10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Multinomial Bag of Words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350" dirty="0"/>
                  <a:t>We are given a collection of documents written in a three word language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350" dirty="0"/>
                  <a:t>. All the documents have exactly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words (each word can be either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350" dirty="0"/>
                  <a:t>). </a:t>
                </a:r>
              </a:p>
              <a:p>
                <a:r>
                  <a:rPr lang="en-US" sz="1350" dirty="0"/>
                  <a:t>We are given a labeled document collection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… , 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350" dirty="0"/>
                  <a:t>. The label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of document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788" dirty="0"/>
                  <a:t> </a:t>
                </a:r>
                <a:r>
                  <a:rPr lang="en-US" sz="1350" dirty="0"/>
                  <a:t>is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350" dirty="0"/>
                  <a:t> or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350" dirty="0"/>
                  <a:t>, indicating whether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is “good” or “bad”.</a:t>
                </a:r>
              </a:p>
              <a:p>
                <a:pPr marL="0" indent="0">
                  <a:buNone/>
                </a:pPr>
                <a:endParaRPr lang="en-US" sz="1350" dirty="0">
                  <a:solidFill>
                    <a:srgbClr val="0000FF"/>
                  </a:solidFill>
                </a:endParaRPr>
              </a:p>
              <a:p>
                <a:r>
                  <a:rPr lang="en-US" sz="1350" dirty="0">
                    <a:solidFill>
                      <a:srgbClr val="0000FF"/>
                    </a:solidFill>
                  </a:rPr>
                  <a:t>The classification problem: </a:t>
                </a:r>
                <a:r>
                  <a:rPr lang="en-US" sz="1350" dirty="0"/>
                  <a:t>given a document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350" dirty="0"/>
                  <a:t>, determine if it is </a:t>
                </a:r>
                <a:r>
                  <a:rPr lang="en-US" sz="1350" dirty="0">
                    <a:solidFill>
                      <a:srgbClr val="FF0000"/>
                    </a:solidFill>
                  </a:rPr>
                  <a:t>good</a:t>
                </a:r>
                <a:r>
                  <a:rPr lang="en-US" sz="1350" dirty="0"/>
                  <a:t> or </a:t>
                </a:r>
                <a:r>
                  <a:rPr lang="en-US" sz="1350" dirty="0">
                    <a:solidFill>
                      <a:srgbClr val="FF0000"/>
                    </a:solidFill>
                  </a:rPr>
                  <a:t>bad</a:t>
                </a:r>
                <a:r>
                  <a:rPr lang="en-US" sz="1350" dirty="0"/>
                  <a:t>; that is, determine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/>
                  <a:t>. </a:t>
                </a:r>
              </a:p>
              <a:p>
                <a:endParaRPr lang="en-US" sz="1350" dirty="0"/>
              </a:p>
              <a:p>
                <a:r>
                  <a:rPr lang="en-US" sz="1350" dirty="0"/>
                  <a:t>This can be determined via Bayes rule: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 =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35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1350" dirty="0"/>
              </a:p>
              <a:p>
                <a:r>
                  <a:rPr lang="en-US" sz="1350" dirty="0"/>
                  <a:t>But, we need to know the parameters of the model to compute that.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4" t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381250"/>
            <a:ext cx="38100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1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8200" y="3679507"/>
            <a:ext cx="971550" cy="40005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6989511" cy="3946260"/>
              </a:xfrm>
            </p:spPr>
            <p:txBody>
              <a:bodyPr>
                <a:normAutofit/>
              </a:bodyPr>
              <a:lstStyle/>
              <a:p>
                <a:r>
                  <a:rPr lang="en-US" sz="1350" dirty="0"/>
                  <a:t>How do we estimate the parameters?</a:t>
                </a:r>
              </a:p>
              <a:p>
                <a:r>
                  <a:rPr lang="en-US" sz="1350" dirty="0"/>
                  <a:t>We derive the </a:t>
                </a:r>
                <a:r>
                  <a:rPr lang="en-US" sz="1350" dirty="0">
                    <a:solidFill>
                      <a:srgbClr val="0000FF"/>
                    </a:solidFill>
                  </a:rPr>
                  <a:t>most likely value of the parameters </a:t>
                </a:r>
                <a:r>
                  <a:rPr lang="en-US" sz="1350" dirty="0"/>
                  <a:t>defined above, by maximizing the </a:t>
                </a:r>
                <a:r>
                  <a:rPr lang="en-US" sz="1350" dirty="0">
                    <a:solidFill>
                      <a:srgbClr val="0000FF"/>
                    </a:solidFill>
                  </a:rPr>
                  <a:t>log likelihood of the observed data. </a:t>
                </a:r>
              </a:p>
              <a:p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𝑃𝐷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chr m:val="∏"/>
                        <m:supHide m:val="on"/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5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350" i="1" baseline="-25000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𝐷𝑖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  <m:r>
                      <a:rPr lang="en-US" sz="1350" i="1" dirty="0">
                        <a:latin typeface="Cambria Math" panose="02040503050406030204" pitchFamily="18" charset="0"/>
                      </a:rPr>
                      <m:t> =  </m:t>
                    </m:r>
                    <m:nary>
                      <m:naryPr>
                        <m:chr m:val="∏"/>
                        <m:supHide m:val="on"/>
                        <m:ctrlPr>
                          <a:rPr lang="en-US" sz="135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35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 |</m:t>
                        </m:r>
                        <m:sSub>
                          <m:sSubPr>
                            <m:ctrlPr>
                              <a:rPr lang="en-US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5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 ) 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350" i="1" dirty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endParaRPr lang="en-US" sz="1350" dirty="0"/>
              </a:p>
              <a:p>
                <a:pPr lvl="1"/>
                <a:r>
                  <a:rPr lang="en-US" sz="1200" dirty="0"/>
                  <a:t>We denote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=1) = 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200" dirty="0"/>
                  <a:t> the probability  that an example is “good”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200" dirty="0"/>
                  <a:t>; otherwise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/>
                  <a:t>).    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35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nary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135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f>
                                <m:fPr>
                                  <m:ctrlP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r>
                                    <a:rPr lang="en-US" sz="1350" i="1" dirty="0" err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350" i="1" baseline="-25000" dirty="0" err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 </m:t>
                                  </m:r>
                                  <m:sSub>
                                    <m:sSubPr>
                                      <m:ctrlPr>
                                        <a:rPr lang="en-US" sz="135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 </m:t>
                                  </m:r>
                                  <m:sSub>
                                    <m:sSubPr>
                                      <m:ctrlPr>
                                        <a:rPr lang="en-US" sz="135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135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350" baseline="-25000" dirty="0">
                                  <a:solidFill>
                                    <a:srgbClr val="0000FF"/>
                                  </a:solidFill>
                                  <a:latin typeface="cmmi1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1350" baseline="30000" dirty="0">
                                  <a:solidFill>
                                    <a:srgbClr val="0000FF"/>
                                  </a:solidFill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1350" baseline="15000" dirty="0">
                                  <a:solidFill>
                                    <a:srgbClr val="0000FF"/>
                                  </a:solidFill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1350" dirty="0">
                                  <a:solidFill>
                                    <a:srgbClr val="0000FF"/>
                                  </a:solidFill>
                                </a:rPr>
                                <m:t> </m:t>
                              </m:r>
                              <m:r>
                                <a:rPr lang="en-US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350" baseline="-25000" dirty="0">
                                  <a:solidFill>
                                    <a:srgbClr val="0000FF"/>
                                  </a:solidFill>
                                  <a:latin typeface="cmmi1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1350" baseline="30000" dirty="0">
                                  <a:solidFill>
                                    <a:srgbClr val="0000FF"/>
                                  </a:solidFill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1350" baseline="15000" dirty="0">
                                  <a:solidFill>
                                    <a:srgbClr val="0000FF"/>
                                  </a:solidFill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1350" dirty="0">
                                  <a:solidFill>
                                    <a:srgbClr val="0000FF"/>
                                  </a:solidFill>
                                </a:rPr>
                                <m:t> </m:t>
                              </m:r>
                              <m:r>
                                <a:rPr lang="en-US" sz="135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350" i="1" baseline="-250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350" i="1" baseline="300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350" i="1" baseline="150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350" i="1" baseline="-250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1350" i="1" baseline="80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350" i="1" baseline="30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35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5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35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350" i="1" dirty="0">
                                          <a:latin typeface="Cambria Math" panose="02040503050406030204" pitchFamily="18" charset="0"/>
                                        </a:rPr>
                                        <m:t>1 − 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num>
                                    <m:den>
                                      <m:r>
                                        <a:rPr lang="en-US" sz="1350" i="1" dirty="0" err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350" i="1" baseline="-25000" dirty="0" err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! </m:t>
                                      </m:r>
                                      <m:sSub>
                                        <m:sSubPr>
                                          <m:ctrlPr>
                                            <a:rPr lang="en-US" sz="1350" b="0" i="1" dirty="0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! </m:t>
                                      </m:r>
                                      <m:sSub>
                                        <m:sSubPr>
                                          <m:ctrlPr>
                                            <a:rPr lang="en-US" sz="1350" b="0" i="1" dirty="0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-25000" dirty="0">
                                      <a:solidFill>
                                        <a:srgbClr val="0000FF"/>
                                      </a:solidFill>
                                      <a:latin typeface="cmmi10"/>
                                    </a:rPr>
                                    <m:t>0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30000" dirty="0">
                                      <a:solidFill>
                                        <a:srgbClr val="0000FF"/>
                                      </a:solidFill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15000" dirty="0">
                                      <a:solidFill>
                                        <a:srgbClr val="0000FF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dirty="0">
                                      <a:solidFill>
                                        <a:srgbClr val="0000FF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n-US" sz="135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1350" i="1" baseline="-250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35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30000" dirty="0">
                                      <a:solidFill>
                                        <a:srgbClr val="0000FF"/>
                                      </a:solidFill>
                                    </a:rPr>
                                    <m:t>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15000" dirty="0">
                                      <a:solidFill>
                                        <a:srgbClr val="0000FF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dirty="0">
                                      <a:solidFill>
                                        <a:srgbClr val="0000FF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-25000" dirty="0">
                                      <a:solidFill>
                                        <a:srgbClr val="0000FF"/>
                                      </a:solidFill>
                                      <a:latin typeface="cmmi10"/>
                                    </a:rPr>
                                    <m:t>0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30000" dirty="0">
                                      <a:solidFill>
                                        <a:srgbClr val="0000FF"/>
                                      </a:solidFill>
                                    </a:rPr>
                                    <m:t>c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15000" dirty="0">
                                      <a:solidFill>
                                        <a:srgbClr val="0000FF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15000" dirty="0">
                                      <a:solidFill>
                                        <a:srgbClr val="0000FF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35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35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35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35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35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US" sz="135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1350" dirty="0"/>
              </a:p>
              <a:p>
                <a:r>
                  <a:rPr lang="en-US" sz="1350" dirty="0"/>
                  <a:t>We want to maximize it with respect to each of the parameters. We first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𝑃𝐷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350" dirty="0">
                    <a:solidFill>
                      <a:srgbClr val="050000"/>
                    </a:solidFill>
                  </a:rPr>
                  <a:t>and then differentiate: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𝑃𝐷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) =∑</m:t>
                    </m:r>
                    <m:r>
                      <a:rPr lang="en-US" sz="1350" i="1" baseline="-50000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baseline="-25000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 [ </m:t>
                    </m:r>
                    <m:r>
                      <m:rPr>
                        <m:sty m:val="p"/>
                      </m:rP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350" b="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)] 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+            </m:t>
                    </m:r>
                  </m:oMath>
                </a14:m>
                <a:endParaRPr lang="en-US" sz="1350" dirty="0">
                  <a:solidFill>
                    <a:srgbClr val="05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  (1− </m:t>
                      </m:r>
                      <m:r>
                        <a:rPr lang="en-US" sz="1350" i="1" dirty="0" err="1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50" i="1" baseline="-25000" dirty="0" err="1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) [</m:t>
                      </m:r>
                      <m:r>
                        <m:rPr>
                          <m:sty m:val="p"/>
                        </m:rP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⁡(1−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’ + 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350" dirty="0">
                  <a:solidFill>
                    <a:srgbClr val="05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35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 dirty="0" smtClean="0">
                            <a:latin typeface="Cambria Math" panose="02040503050406030204" pitchFamily="18" charset="0"/>
                          </a:rPr>
                          <m:t>𝑑𝑙𝑜𝑔𝑃𝐷</m:t>
                        </m:r>
                      </m:num>
                      <m:den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  <m:r>
                      <a:rPr lang="en-US" sz="135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35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</m:e>
                    </m:nary>
                    <m:r>
                      <a:rPr lang="en-US" sz="1350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0</m:t>
                    </m:r>
                    <m:r>
                      <a:rPr lang="en-US" sz="135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35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sz="135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35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135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sz="135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sz="135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𝜂</m:t>
                    </m:r>
                    <m:r>
                      <a:rPr lang="en-US" sz="135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)= 0  →  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f>
                      <m:fPr>
                        <m:ctrlP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  <m:r>
                          <a:rPr lang="en-US" sz="1350" i="1" baseline="-25000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num>
                      <m:den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den>
                    </m:f>
                  </m:oMath>
                </a14:m>
                <a:endParaRPr lang="en-US" sz="1350" dirty="0">
                  <a:solidFill>
                    <a:srgbClr val="0000FF"/>
                  </a:solidFill>
                  <a:sym typeface="Wingdings" pitchFamily="2" charset="2"/>
                </a:endParaRPr>
              </a:p>
              <a:p>
                <a:endParaRPr lang="en-US" sz="1350" dirty="0">
                  <a:solidFill>
                    <a:srgbClr val="0000FF"/>
                  </a:solidFill>
                  <a:sym typeface="Wingdings" pitchFamily="2" charset="2"/>
                </a:endParaRPr>
              </a:p>
              <a:p>
                <a:r>
                  <a:rPr lang="en-US" sz="1350" dirty="0">
                    <a:solidFill>
                      <a:srgbClr val="050000"/>
                    </a:solidFill>
                    <a:sym typeface="Wingdings" pitchFamily="2" charset="2"/>
                  </a:rPr>
                  <a:t>The same can be done for the other 6 parameters. However, notice that they are not independent: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350" dirty="0">
                    <a:solidFill>
                      <a:srgbClr val="0000FF"/>
                    </a:solidFill>
                  </a:rPr>
                  <a:t>+</a:t>
                </a:r>
                <a:r>
                  <a:rPr lang="en-US" sz="135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350" baseline="-24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350" dirty="0">
                    <a:solidFill>
                      <a:srgbClr val="0000FF"/>
                    </a:solidFill>
                  </a:rPr>
                  <a:t>+</a:t>
                </a:r>
                <a:r>
                  <a:rPr lang="en-US" sz="135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350" dirty="0"/>
                  <a:t>=</a:t>
                </a:r>
                <a:r>
                  <a:rPr lang="en-US" sz="1350" baseline="15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350" dirty="0">
                    <a:solidFill>
                      <a:srgbClr val="0000FF"/>
                    </a:solidFill>
                  </a:rPr>
                  <a:t>+</a:t>
                </a:r>
                <a:r>
                  <a:rPr lang="en-US" sz="135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350" dirty="0">
                    <a:solidFill>
                      <a:srgbClr val="0000FF"/>
                    </a:solidFill>
                  </a:rPr>
                  <a:t>+</a:t>
                </a:r>
                <a:r>
                  <a:rPr lang="en-US" sz="135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1 </a:t>
                </a:r>
                <a:r>
                  <a:rPr lang="en-US" sz="1350" dirty="0"/>
                  <a:t>=1 and also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|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</a:rPr>
                  <a:t>.</a:t>
                </a:r>
                <a:endParaRPr lang="en-US" sz="1350" dirty="0"/>
              </a:p>
              <a:p>
                <a:endParaRPr lang="en-US" sz="135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6989511" cy="3946260"/>
              </a:xfrm>
              <a:blipFill>
                <a:blip r:embed="rId4"/>
                <a:stretch>
                  <a:fillRect l="-87" t="-155" b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Multinomial Bag of Words (3)</a:t>
            </a:r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381250"/>
            <a:ext cx="38100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4991100" y="1400962"/>
            <a:ext cx="2628900" cy="400050"/>
          </a:xfrm>
          <a:prstGeom prst="wedgeRectCallout">
            <a:avLst>
              <a:gd name="adj1" fmla="val -77726"/>
              <a:gd name="adj2" fmla="val 1537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50000"/>
                </a:solidFill>
              </a:rPr>
              <a:t>Labeled data, assuming that the examples are independent</a:t>
            </a:r>
            <a:endParaRPr lang="en-US" sz="105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7141153" y="1924050"/>
                <a:ext cx="2057400" cy="2650735"/>
              </a:xfrm>
              <a:prstGeom prst="wedgeRectCallout">
                <a:avLst>
                  <a:gd name="adj1" fmla="val -72242"/>
                  <a:gd name="adj2" fmla="val -18157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50000"/>
                    </a:solidFill>
                  </a:rPr>
                  <a:t>Notice that this is an important trick to write down the joint probability without knowing what the outcome of the experiment is. The </a:t>
                </a:r>
                <a:r>
                  <a:rPr lang="en-US" sz="1400" dirty="0" err="1">
                    <a:solidFill>
                      <a:srgbClr val="050000"/>
                    </a:solidFill>
                  </a:rPr>
                  <a:t>ith</a:t>
                </a:r>
                <a:r>
                  <a:rPr lang="en-US" sz="1400" dirty="0">
                    <a:solidFill>
                      <a:srgbClr val="050000"/>
                    </a:solidFill>
                  </a:rPr>
                  <a:t> expression evaluates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14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1100" dirty="0">
                    <a:solidFill>
                      <a:srgbClr val="0000FF"/>
                    </a:solidFill>
                  </a:rPr>
                  <a:t>(Could be written as a </a:t>
                </a:r>
                <a:r>
                  <a:rPr lang="en-US" sz="1100" dirty="0">
                    <a:solidFill>
                      <a:srgbClr val="FF0000"/>
                    </a:solidFill>
                  </a:rPr>
                  <a:t>sum</a:t>
                </a:r>
                <a:r>
                  <a:rPr lang="en-US" sz="1100" dirty="0">
                    <a:solidFill>
                      <a:srgbClr val="0000FF"/>
                    </a:solidFill>
                  </a:rPr>
                  <a:t> with </a:t>
                </a:r>
                <a:r>
                  <a:rPr lang="en-US" sz="1100" dirty="0">
                    <a:solidFill>
                      <a:srgbClr val="FF0000"/>
                    </a:solidFill>
                  </a:rPr>
                  <a:t>multiplicative</a:t>
                </a:r>
                <a:r>
                  <a:rPr lang="en-US" sz="1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1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100" dirty="0">
                    <a:solidFill>
                      <a:srgbClr val="0000FF"/>
                    </a:solidFill>
                  </a:rPr>
                  <a:t> but less convenient) </a:t>
                </a: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153" y="1924050"/>
                <a:ext cx="2057400" cy="2650735"/>
              </a:xfrm>
              <a:prstGeom prst="wedgeRectCallout">
                <a:avLst>
                  <a:gd name="adj1" fmla="val -72242"/>
                  <a:gd name="adj2" fmla="val -1815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5805488" y="3815363"/>
            <a:ext cx="1143000" cy="400050"/>
          </a:xfrm>
          <a:prstGeom prst="wedgeRectCallout">
            <a:avLst>
              <a:gd name="adj1" fmla="val -77750"/>
              <a:gd name="adj2" fmla="val 221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50000"/>
                </a:solidFill>
              </a:rPr>
              <a:t>Makes sense?</a:t>
            </a:r>
            <a:endParaRPr lang="en-US" sz="10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 (HMMs)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  <a:extLst>
                <a:ext uri="{91240B29-F687-4F45-9708-019B960494DF}">
                  <a14:hiddenLine w="9525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sz="1500" dirty="0">
                    <a:solidFill>
                      <a:srgbClr val="050000"/>
                    </a:solidFill>
                  </a:rPr>
                  <a:t>Consider data over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500" dirty="0"/>
                  <a:t> characters,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500" dirty="0"/>
                  <a:t>  and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500" dirty="0"/>
                  <a:t> states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1500" dirty="0">
                  <a:solidFill>
                    <a:schemeClr val="hlink"/>
                  </a:solidFill>
                </a:endParaRPr>
              </a:p>
              <a:p>
                <a:pPr lvl="1" eaLnBrk="1" hangingPunct="1"/>
                <a:r>
                  <a:rPr lang="en-US" sz="1200" dirty="0">
                    <a:solidFill>
                      <a:schemeClr val="hlink"/>
                    </a:solidFill>
                  </a:rPr>
                  <a:t>Think about chunking a sentence to phrases;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200" dirty="0">
                    <a:solidFill>
                      <a:schemeClr val="hlink"/>
                    </a:solidFill>
                  </a:rPr>
                  <a:t> is the </a:t>
                </a:r>
                <a:r>
                  <a:rPr lang="en-US" sz="1200" dirty="0"/>
                  <a:t>B</a:t>
                </a:r>
                <a:r>
                  <a:rPr lang="en-US" sz="1200" dirty="0">
                    <a:solidFill>
                      <a:schemeClr val="hlink"/>
                    </a:solidFill>
                  </a:rPr>
                  <a:t>eginning of each phrase, </a:t>
                </a:r>
                <a:r>
                  <a:rPr lang="en-US" sz="1200" dirty="0"/>
                  <a:t>I</a:t>
                </a:r>
                <a:r>
                  <a:rPr lang="en-US" sz="1200" dirty="0">
                    <a:solidFill>
                      <a:schemeClr val="hlink"/>
                    </a:solidFill>
                  </a:rPr>
                  <a:t> is </a:t>
                </a:r>
                <a:r>
                  <a:rPr lang="en-US" sz="1200" dirty="0"/>
                  <a:t>I</a:t>
                </a:r>
                <a:r>
                  <a:rPr lang="en-US" sz="1200" dirty="0">
                    <a:solidFill>
                      <a:schemeClr val="hlink"/>
                    </a:solidFill>
                  </a:rPr>
                  <a:t>nside a phrase. </a:t>
                </a:r>
              </a:p>
              <a:p>
                <a:pPr lvl="1" eaLnBrk="1" hangingPunct="1"/>
                <a:r>
                  <a:rPr lang="en-US" sz="1200" dirty="0">
                    <a:solidFill>
                      <a:schemeClr val="hlink"/>
                    </a:solidFill>
                  </a:rPr>
                  <a:t>(Or: think about being in one of two rooms, observing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chemeClr val="hlink"/>
                    </a:solidFill>
                  </a:rPr>
                  <a:t> in it, moving to the other)</a:t>
                </a:r>
              </a:p>
              <a:p>
                <a:pPr eaLnBrk="1" hangingPunct="1"/>
                <a:r>
                  <a:rPr lang="en-US" sz="1500" dirty="0"/>
                  <a:t>We generate characters according to:</a:t>
                </a:r>
                <a:r>
                  <a:rPr lang="en-US" sz="1500" dirty="0">
                    <a:solidFill>
                      <a:schemeClr val="hlink"/>
                    </a:solidFill>
                  </a:rPr>
                  <a:t> </a:t>
                </a:r>
              </a:p>
              <a:p>
                <a:pPr eaLnBrk="1" hangingPunct="1"/>
                <a:r>
                  <a:rPr lang="en-US" sz="1500" dirty="0">
                    <a:solidFill>
                      <a:schemeClr val="hlink"/>
                    </a:solidFill>
                  </a:rPr>
                  <a:t>Initial state </a:t>
                </a:r>
                <a:r>
                  <a:rPr lang="en-US" sz="1500" dirty="0" err="1">
                    <a:solidFill>
                      <a:schemeClr val="hlink"/>
                    </a:solidFill>
                  </a:rPr>
                  <a:t>prob</a:t>
                </a:r>
                <a:r>
                  <a:rPr lang="en-US" sz="15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 1; 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sz="1500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sz="1500" dirty="0">
                    <a:solidFill>
                      <a:schemeClr val="hlink"/>
                    </a:solidFill>
                  </a:rPr>
                  <a:t>State transition </a:t>
                </a:r>
                <a:r>
                  <a:rPr lang="en-US" sz="1500" dirty="0" err="1">
                    <a:solidFill>
                      <a:schemeClr val="hlink"/>
                    </a:solidFill>
                  </a:rPr>
                  <a:t>prob</a:t>
                </a:r>
                <a:r>
                  <a:rPr lang="en-US" sz="1500" dirty="0">
                    <a:solidFill>
                      <a:schemeClr val="hlink"/>
                    </a:solidFill>
                  </a:rPr>
                  <a:t>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)=0.8 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)=0.2</m:t>
                    </m:r>
                  </m:oMath>
                </a14:m>
                <a:endParaRPr lang="en-US" sz="135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)=0.5 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)=0.5</m:t>
                    </m:r>
                  </m:oMath>
                </a14:m>
                <a:endParaRPr lang="en-US" sz="135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en-US" sz="1500" dirty="0">
                    <a:solidFill>
                      <a:schemeClr val="hlink"/>
                    </a:solidFill>
                    <a:sym typeface="Symbol" pitchFamily="18" charset="2"/>
                  </a:rPr>
                  <a:t>Output </a:t>
                </a:r>
                <a:r>
                  <a:rPr lang="en-US" sz="1500" dirty="0" err="1">
                    <a:solidFill>
                      <a:schemeClr val="hlink"/>
                    </a:solidFill>
                    <a:sym typeface="Symbol" pitchFamily="18" charset="2"/>
                  </a:rPr>
                  <a:t>prob</a:t>
                </a:r>
                <a:r>
                  <a:rPr lang="en-US" sz="1500" dirty="0">
                    <a:solidFill>
                      <a:schemeClr val="hlink"/>
                    </a:solidFill>
                    <a:sym typeface="Symbol" pitchFamily="18" charset="2"/>
                  </a:rPr>
                  <a:t>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0.25,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)=0.10, 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)=0.10,….</m:t>
                    </m:r>
                  </m:oMath>
                </a14:m>
                <a:r>
                  <a:rPr lang="en-US" sz="1350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endParaRPr lang="en-US" sz="150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0.25,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)=0,…</m:t>
                    </m:r>
                  </m:oMath>
                </a14:m>
                <a:endParaRPr lang="en-US" sz="150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en-US" sz="1800" dirty="0">
                    <a:sym typeface="Symbol" pitchFamily="18" charset="2"/>
                  </a:rPr>
                  <a:t> </a:t>
                </a:r>
                <a:r>
                  <a:rPr lang="en-US" sz="1500" dirty="0">
                    <a:sym typeface="Symbol" pitchFamily="18" charset="2"/>
                  </a:rPr>
                  <a:t>Can follow the generation process to get the observed </a:t>
                </a:r>
                <a:r>
                  <a:rPr lang="en-US" sz="1800" dirty="0">
                    <a:sym typeface="Symbol" pitchFamily="18" charset="2"/>
                  </a:rPr>
                  <a:t>sequence.</a:t>
                </a:r>
                <a:endParaRPr lang="en-US" sz="18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24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  <a:blipFill>
                <a:blip r:embed="rId3"/>
                <a:stretch>
                  <a:fillRect l="-519" t="-331"/>
                </a:stretch>
              </a:blipFill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582" name="Group 72"/>
          <p:cNvGrpSpPr>
            <a:grpSpLocks/>
          </p:cNvGrpSpPr>
          <p:nvPr/>
        </p:nvGrpSpPr>
        <p:grpSpPr bwMode="auto">
          <a:xfrm>
            <a:off x="4510088" y="1802607"/>
            <a:ext cx="3694510" cy="1595438"/>
            <a:chOff x="572" y="1130"/>
            <a:chExt cx="3103" cy="1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72" y="1440"/>
                  <a:ext cx="869" cy="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)=1</m:t>
                        </m:r>
                      </m:oMath>
                    </m:oMathPara>
                  </a14:m>
                  <a:endParaRPr lang="en-US" sz="1500" dirty="0">
                    <a:solidFill>
                      <a:srgbClr val="3333FF"/>
                    </a:solidFill>
                    <a:latin typeface="Times New Roman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) = 0</m:t>
                        </m:r>
                      </m:oMath>
                    </m:oMathPara>
                  </a14:m>
                  <a:endParaRPr lang="en-US" sz="1500" dirty="0">
                    <a:solidFill>
                      <a:srgbClr val="3333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4616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2" y="1440"/>
                  <a:ext cx="869" cy="465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040" y="1920"/>
                  <a:ext cx="794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 err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err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i="1" dirty="0" err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i="1" dirty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solidFill>
                      <a:srgbClr val="3333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4617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0" y="1920"/>
                  <a:ext cx="794" cy="310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618" name="Group 12"/>
            <p:cNvGrpSpPr>
              <a:grpSpLocks/>
            </p:cNvGrpSpPr>
            <p:nvPr/>
          </p:nvGrpSpPr>
          <p:grpSpPr bwMode="auto">
            <a:xfrm>
              <a:off x="1659" y="1728"/>
              <a:ext cx="288" cy="288"/>
              <a:chOff x="1392" y="1584"/>
              <a:chExt cx="288" cy="288"/>
            </a:xfrm>
          </p:grpSpPr>
          <p:sp>
            <p:nvSpPr>
              <p:cNvPr id="24646" name="Oval 13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647" name="Text Box 14"/>
              <p:cNvSpPr txBox="1">
                <a:spLocks noChangeArrowheads="1"/>
              </p:cNvSpPr>
              <p:nvPr/>
            </p:nvSpPr>
            <p:spPr bwMode="auto">
              <a:xfrm>
                <a:off x="1420" y="1632"/>
                <a:ext cx="24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24619" name="Group 15"/>
            <p:cNvGrpSpPr>
              <a:grpSpLocks/>
            </p:cNvGrpSpPr>
            <p:nvPr/>
          </p:nvGrpSpPr>
          <p:grpSpPr bwMode="auto">
            <a:xfrm>
              <a:off x="2715" y="1728"/>
              <a:ext cx="288" cy="288"/>
              <a:chOff x="1392" y="1584"/>
              <a:chExt cx="288" cy="288"/>
            </a:xfrm>
          </p:grpSpPr>
          <p:sp>
            <p:nvSpPr>
              <p:cNvPr id="24644" name="Oval 1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645" name="Text Box 17"/>
              <p:cNvSpPr txBox="1">
                <a:spLocks noChangeArrowheads="1"/>
              </p:cNvSpPr>
              <p:nvPr/>
            </p:nvSpPr>
            <p:spPr bwMode="auto">
              <a:xfrm>
                <a:off x="1441" y="1632"/>
                <a:ext cx="19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200">
                    <a:solidFill>
                      <a:srgbClr val="CC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24620" name="Freeform 18"/>
            <p:cNvSpPr>
              <a:spLocks/>
            </p:cNvSpPr>
            <p:nvPr/>
          </p:nvSpPr>
          <p:spPr bwMode="auto">
            <a:xfrm>
              <a:off x="1499" y="1384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21" name="Freeform 19"/>
            <p:cNvSpPr>
              <a:spLocks/>
            </p:cNvSpPr>
            <p:nvPr/>
          </p:nvSpPr>
          <p:spPr bwMode="auto">
            <a:xfrm>
              <a:off x="2571" y="1392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22" name="Freeform 20"/>
            <p:cNvSpPr>
              <a:spLocks/>
            </p:cNvSpPr>
            <p:nvPr/>
          </p:nvSpPr>
          <p:spPr bwMode="auto">
            <a:xfrm>
              <a:off x="1947" y="1680"/>
              <a:ext cx="768" cy="192"/>
            </a:xfrm>
            <a:custGeom>
              <a:avLst/>
              <a:gdLst>
                <a:gd name="T0" fmla="*/ 0 w 768"/>
                <a:gd name="T1" fmla="*/ 192 h 192"/>
                <a:gd name="T2" fmla="*/ 288 w 768"/>
                <a:gd name="T3" fmla="*/ 0 h 192"/>
                <a:gd name="T4" fmla="*/ 768 w 768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0" y="192"/>
                  </a:moveTo>
                  <a:cubicBezTo>
                    <a:pt x="80" y="96"/>
                    <a:pt x="160" y="0"/>
                    <a:pt x="288" y="0"/>
                  </a:cubicBezTo>
                  <a:cubicBezTo>
                    <a:pt x="416" y="0"/>
                    <a:pt x="592" y="96"/>
                    <a:pt x="76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23" name="Freeform 21"/>
            <p:cNvSpPr>
              <a:spLocks/>
            </p:cNvSpPr>
            <p:nvPr/>
          </p:nvSpPr>
          <p:spPr bwMode="auto">
            <a:xfrm>
              <a:off x="1947" y="1968"/>
              <a:ext cx="768" cy="192"/>
            </a:xfrm>
            <a:custGeom>
              <a:avLst/>
              <a:gdLst>
                <a:gd name="T0" fmla="*/ 768 w 768"/>
                <a:gd name="T1" fmla="*/ 0 h 192"/>
                <a:gd name="T2" fmla="*/ 336 w 768"/>
                <a:gd name="T3" fmla="*/ 192 h 192"/>
                <a:gd name="T4" fmla="*/ 0 w 768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768" y="0"/>
                  </a:moveTo>
                  <a:cubicBezTo>
                    <a:pt x="616" y="96"/>
                    <a:pt x="464" y="192"/>
                    <a:pt x="336" y="192"/>
                  </a:cubicBezTo>
                  <a:cubicBezTo>
                    <a:pt x="208" y="192"/>
                    <a:pt x="104" y="96"/>
                    <a:pt x="0" y="0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24" name="Text Box 22"/>
            <p:cNvSpPr txBox="1">
              <a:spLocks noChangeArrowheads="1"/>
            </p:cNvSpPr>
            <p:nvPr/>
          </p:nvSpPr>
          <p:spPr bwMode="auto">
            <a:xfrm>
              <a:off x="1508" y="113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latin typeface="Times New Roman" pitchFamily="18" charset="0"/>
                </a:rPr>
                <a:t>0.8</a:t>
              </a:r>
            </a:p>
          </p:txBody>
        </p:sp>
        <p:sp>
          <p:nvSpPr>
            <p:cNvPr id="24625" name="Text Box 23"/>
            <p:cNvSpPr txBox="1">
              <a:spLocks noChangeArrowheads="1"/>
            </p:cNvSpPr>
            <p:nvPr/>
          </p:nvSpPr>
          <p:spPr bwMode="auto">
            <a:xfrm>
              <a:off x="2118" y="144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24626" name="Text Box 24"/>
            <p:cNvSpPr txBox="1">
              <a:spLocks noChangeArrowheads="1"/>
            </p:cNvSpPr>
            <p:nvPr/>
          </p:nvSpPr>
          <p:spPr bwMode="auto">
            <a:xfrm>
              <a:off x="2934" y="120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27" name="Text Box 25"/>
            <p:cNvSpPr txBox="1">
              <a:spLocks noChangeArrowheads="1"/>
            </p:cNvSpPr>
            <p:nvPr/>
          </p:nvSpPr>
          <p:spPr bwMode="auto">
            <a:xfrm>
              <a:off x="2070" y="216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2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34" y="1943"/>
                  <a:ext cx="741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 err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err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i="1" dirty="0" err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solidFill>
                      <a:srgbClr val="CC00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4628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34" y="1943"/>
                  <a:ext cx="741" cy="310"/>
                </a:xfrm>
                <a:prstGeom prst="rect">
                  <a:avLst/>
                </a:prstGeom>
                <a:blipFill>
                  <a:blip r:embed="rId6"/>
                  <a:stretch>
                    <a:fillRect b="-147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629" name="Group 27"/>
            <p:cNvGrpSpPr>
              <a:grpSpLocks/>
            </p:cNvGrpSpPr>
            <p:nvPr/>
          </p:nvGrpSpPr>
          <p:grpSpPr bwMode="auto">
            <a:xfrm>
              <a:off x="1659" y="1728"/>
              <a:ext cx="288" cy="288"/>
              <a:chOff x="1392" y="1584"/>
              <a:chExt cx="288" cy="288"/>
            </a:xfrm>
          </p:grpSpPr>
          <p:sp>
            <p:nvSpPr>
              <p:cNvPr id="24642" name="Oval 28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643" name="Text Box 29"/>
              <p:cNvSpPr txBox="1">
                <a:spLocks noChangeArrowheads="1"/>
              </p:cNvSpPr>
              <p:nvPr/>
            </p:nvSpPr>
            <p:spPr bwMode="auto">
              <a:xfrm>
                <a:off x="1462" y="1632"/>
                <a:ext cx="15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endParaRPr lang="en-US" sz="1200">
                  <a:latin typeface="Times New Roman" pitchFamily="18" charset="0"/>
                </a:endParaRPr>
              </a:p>
            </p:txBody>
          </p:sp>
        </p:grpSp>
        <p:sp>
          <p:nvSpPr>
            <p:cNvPr id="24630" name="Oval 30"/>
            <p:cNvSpPr>
              <a:spLocks noChangeArrowheads="1"/>
            </p:cNvSpPr>
            <p:nvPr/>
          </p:nvSpPr>
          <p:spPr bwMode="auto">
            <a:xfrm>
              <a:off x="2715" y="1728"/>
              <a:ext cx="288" cy="288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631" name="Text Box 31"/>
            <p:cNvSpPr txBox="1">
              <a:spLocks noChangeArrowheads="1"/>
            </p:cNvSpPr>
            <p:nvPr/>
          </p:nvSpPr>
          <p:spPr bwMode="auto">
            <a:xfrm>
              <a:off x="2785" y="1776"/>
              <a:ext cx="1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endParaRPr lang="en-US" sz="12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4632" name="Freeform 32"/>
            <p:cNvSpPr>
              <a:spLocks/>
            </p:cNvSpPr>
            <p:nvPr/>
          </p:nvSpPr>
          <p:spPr bwMode="auto">
            <a:xfrm>
              <a:off x="1499" y="1384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33" name="Freeform 33"/>
            <p:cNvSpPr>
              <a:spLocks/>
            </p:cNvSpPr>
            <p:nvPr/>
          </p:nvSpPr>
          <p:spPr bwMode="auto">
            <a:xfrm>
              <a:off x="2571" y="1392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12700" cmpd="sng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34" name="Freeform 34"/>
            <p:cNvSpPr>
              <a:spLocks/>
            </p:cNvSpPr>
            <p:nvPr/>
          </p:nvSpPr>
          <p:spPr bwMode="auto">
            <a:xfrm>
              <a:off x="1947" y="1680"/>
              <a:ext cx="768" cy="192"/>
            </a:xfrm>
            <a:custGeom>
              <a:avLst/>
              <a:gdLst>
                <a:gd name="T0" fmla="*/ 0 w 768"/>
                <a:gd name="T1" fmla="*/ 192 h 192"/>
                <a:gd name="T2" fmla="*/ 288 w 768"/>
                <a:gd name="T3" fmla="*/ 0 h 192"/>
                <a:gd name="T4" fmla="*/ 768 w 768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0" y="192"/>
                  </a:moveTo>
                  <a:cubicBezTo>
                    <a:pt x="80" y="96"/>
                    <a:pt x="160" y="0"/>
                    <a:pt x="288" y="0"/>
                  </a:cubicBezTo>
                  <a:cubicBezTo>
                    <a:pt x="416" y="0"/>
                    <a:pt x="592" y="96"/>
                    <a:pt x="768" y="19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35" name="Freeform 35"/>
            <p:cNvSpPr>
              <a:spLocks/>
            </p:cNvSpPr>
            <p:nvPr/>
          </p:nvSpPr>
          <p:spPr bwMode="auto">
            <a:xfrm>
              <a:off x="1947" y="1968"/>
              <a:ext cx="768" cy="192"/>
            </a:xfrm>
            <a:custGeom>
              <a:avLst/>
              <a:gdLst>
                <a:gd name="T0" fmla="*/ 768 w 768"/>
                <a:gd name="T1" fmla="*/ 0 h 192"/>
                <a:gd name="T2" fmla="*/ 336 w 768"/>
                <a:gd name="T3" fmla="*/ 192 h 192"/>
                <a:gd name="T4" fmla="*/ 0 w 768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768" y="0"/>
                  </a:moveTo>
                  <a:cubicBezTo>
                    <a:pt x="616" y="96"/>
                    <a:pt x="464" y="192"/>
                    <a:pt x="336" y="192"/>
                  </a:cubicBezTo>
                  <a:cubicBezTo>
                    <a:pt x="208" y="192"/>
                    <a:pt x="104" y="96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36" name="Text Box 36"/>
            <p:cNvSpPr txBox="1">
              <a:spLocks noChangeArrowheads="1"/>
            </p:cNvSpPr>
            <p:nvPr/>
          </p:nvSpPr>
          <p:spPr bwMode="auto">
            <a:xfrm>
              <a:off x="1508" y="113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latin typeface="Times New Roman" pitchFamily="18" charset="0"/>
                </a:rPr>
                <a:t>0.8</a:t>
              </a:r>
            </a:p>
          </p:txBody>
        </p:sp>
        <p:sp>
          <p:nvSpPr>
            <p:cNvPr id="24637" name="Text Box 37"/>
            <p:cNvSpPr txBox="1">
              <a:spLocks noChangeArrowheads="1"/>
            </p:cNvSpPr>
            <p:nvPr/>
          </p:nvSpPr>
          <p:spPr bwMode="auto">
            <a:xfrm>
              <a:off x="2118" y="144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dirty="0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24638" name="Text Box 38"/>
            <p:cNvSpPr txBox="1">
              <a:spLocks noChangeArrowheads="1"/>
            </p:cNvSpPr>
            <p:nvPr/>
          </p:nvSpPr>
          <p:spPr bwMode="auto">
            <a:xfrm>
              <a:off x="2934" y="120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39" name="Text Box 39"/>
            <p:cNvSpPr txBox="1">
              <a:spLocks noChangeArrowheads="1"/>
            </p:cNvSpPr>
            <p:nvPr/>
          </p:nvSpPr>
          <p:spPr bwMode="auto">
            <a:xfrm>
              <a:off x="2070" y="216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40" name="Line 40"/>
            <p:cNvSpPr>
              <a:spLocks noChangeShapeType="1"/>
            </p:cNvSpPr>
            <p:nvPr/>
          </p:nvSpPr>
          <p:spPr bwMode="auto">
            <a:xfrm>
              <a:off x="1824" y="20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4641" name="Line 71"/>
            <p:cNvSpPr>
              <a:spLocks noChangeShapeType="1"/>
            </p:cNvSpPr>
            <p:nvPr/>
          </p:nvSpPr>
          <p:spPr bwMode="auto">
            <a:xfrm>
              <a:off x="2880" y="2016"/>
              <a:ext cx="0" cy="24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1024103" name="Group 103"/>
          <p:cNvGrpSpPr>
            <a:grpSpLocks/>
          </p:cNvGrpSpPr>
          <p:nvPr/>
        </p:nvGrpSpPr>
        <p:grpSpPr bwMode="auto">
          <a:xfrm>
            <a:off x="2892028" y="4205288"/>
            <a:ext cx="3394473" cy="963216"/>
            <a:chOff x="540" y="2880"/>
            <a:chExt cx="2851" cy="809"/>
          </a:xfrm>
        </p:grpSpPr>
        <p:sp>
          <p:nvSpPr>
            <p:cNvPr id="24586" name="Text Box 73"/>
            <p:cNvSpPr txBox="1">
              <a:spLocks noChangeArrowheads="1"/>
            </p:cNvSpPr>
            <p:nvPr/>
          </p:nvSpPr>
          <p:spPr bwMode="auto">
            <a:xfrm>
              <a:off x="792" y="3456"/>
              <a:ext cx="2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latin typeface="Arial" charset="0"/>
                </a:rPr>
                <a:t>a</a:t>
              </a:r>
              <a:endParaRPr lang="en-US" sz="12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7" name="Text Box 74"/>
            <p:cNvSpPr txBox="1">
              <a:spLocks noChangeArrowheads="1"/>
            </p:cNvSpPr>
            <p:nvPr/>
          </p:nvSpPr>
          <p:spPr bwMode="auto">
            <a:xfrm>
              <a:off x="703" y="2928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B</a:t>
              </a:r>
              <a:endParaRPr lang="en-US" sz="180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8" name="Text Box 75"/>
            <p:cNvSpPr txBox="1">
              <a:spLocks noChangeArrowheads="1"/>
            </p:cNvSpPr>
            <p:nvPr/>
          </p:nvSpPr>
          <p:spPr bwMode="auto">
            <a:xfrm>
              <a:off x="1231" y="2928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 sz="1800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9" name="Text Box 76"/>
            <p:cNvSpPr txBox="1">
              <a:spLocks noChangeArrowheads="1"/>
            </p:cNvSpPr>
            <p:nvPr/>
          </p:nvSpPr>
          <p:spPr bwMode="auto">
            <a:xfrm>
              <a:off x="2815" y="2928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B</a:t>
              </a:r>
              <a:endParaRPr lang="en-US" sz="180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0" name="Text Box 77"/>
            <p:cNvSpPr txBox="1">
              <a:spLocks noChangeArrowheads="1"/>
            </p:cNvSpPr>
            <p:nvPr/>
          </p:nvSpPr>
          <p:spPr bwMode="auto">
            <a:xfrm>
              <a:off x="2335" y="2928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 sz="1800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1" name="Text Box 78"/>
            <p:cNvSpPr txBox="1">
              <a:spLocks noChangeArrowheads="1"/>
            </p:cNvSpPr>
            <p:nvPr/>
          </p:nvSpPr>
          <p:spPr bwMode="auto">
            <a:xfrm>
              <a:off x="1807" y="2928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 sz="1800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2" name="Line 79"/>
            <p:cNvSpPr>
              <a:spLocks noChangeShapeType="1"/>
            </p:cNvSpPr>
            <p:nvPr/>
          </p:nvSpPr>
          <p:spPr bwMode="auto">
            <a:xfrm>
              <a:off x="895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3" name="Line 80"/>
            <p:cNvSpPr>
              <a:spLocks noChangeShapeType="1"/>
            </p:cNvSpPr>
            <p:nvPr/>
          </p:nvSpPr>
          <p:spPr bwMode="auto">
            <a:xfrm>
              <a:off x="991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4" name="Line 81"/>
            <p:cNvSpPr>
              <a:spLocks noChangeShapeType="1"/>
            </p:cNvSpPr>
            <p:nvPr/>
          </p:nvSpPr>
          <p:spPr bwMode="auto">
            <a:xfrm>
              <a:off x="1423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5" name="Line 82"/>
            <p:cNvSpPr>
              <a:spLocks noChangeShapeType="1"/>
            </p:cNvSpPr>
            <p:nvPr/>
          </p:nvSpPr>
          <p:spPr bwMode="auto">
            <a:xfrm>
              <a:off x="1999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6" name="Line 83"/>
            <p:cNvSpPr>
              <a:spLocks noChangeShapeType="1"/>
            </p:cNvSpPr>
            <p:nvPr/>
          </p:nvSpPr>
          <p:spPr bwMode="auto">
            <a:xfrm>
              <a:off x="252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7" name="Line 84"/>
            <p:cNvSpPr>
              <a:spLocks noChangeShapeType="1"/>
            </p:cNvSpPr>
            <p:nvPr/>
          </p:nvSpPr>
          <p:spPr bwMode="auto">
            <a:xfrm>
              <a:off x="300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8" name="Line 85"/>
            <p:cNvSpPr>
              <a:spLocks noChangeShapeType="1"/>
            </p:cNvSpPr>
            <p:nvPr/>
          </p:nvSpPr>
          <p:spPr bwMode="auto">
            <a:xfrm>
              <a:off x="1567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9" name="Line 86"/>
            <p:cNvSpPr>
              <a:spLocks noChangeShapeType="1"/>
            </p:cNvSpPr>
            <p:nvPr/>
          </p:nvSpPr>
          <p:spPr bwMode="auto">
            <a:xfrm>
              <a:off x="214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00" name="Line 87"/>
            <p:cNvSpPr>
              <a:spLocks noChangeShapeType="1"/>
            </p:cNvSpPr>
            <p:nvPr/>
          </p:nvSpPr>
          <p:spPr bwMode="auto">
            <a:xfrm>
              <a:off x="262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01" name="Line 88"/>
            <p:cNvSpPr>
              <a:spLocks noChangeShapeType="1"/>
            </p:cNvSpPr>
            <p:nvPr/>
          </p:nvSpPr>
          <p:spPr bwMode="auto">
            <a:xfrm>
              <a:off x="310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02" name="Text Box 89"/>
            <p:cNvSpPr txBox="1">
              <a:spLocks noChangeArrowheads="1"/>
            </p:cNvSpPr>
            <p:nvPr/>
          </p:nvSpPr>
          <p:spPr bwMode="auto">
            <a:xfrm>
              <a:off x="2875" y="3456"/>
              <a:ext cx="2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latin typeface="Arial" charset="0"/>
                </a:rPr>
                <a:t>d</a:t>
              </a:r>
              <a:endParaRPr lang="en-US" sz="12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603" name="Text Box 90"/>
            <p:cNvSpPr txBox="1">
              <a:spLocks noChangeArrowheads="1"/>
            </p:cNvSpPr>
            <p:nvPr/>
          </p:nvSpPr>
          <p:spPr bwMode="auto">
            <a:xfrm>
              <a:off x="1632" y="3456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CC0000"/>
                  </a:solidFill>
                  <a:latin typeface="Arial" charset="0"/>
                </a:rPr>
                <a:t>d</a:t>
              </a:r>
              <a:endParaRPr lang="en-US" sz="1200" b="1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604" name="Text Box 91"/>
            <p:cNvSpPr txBox="1">
              <a:spLocks noChangeArrowheads="1"/>
            </p:cNvSpPr>
            <p:nvPr/>
          </p:nvSpPr>
          <p:spPr bwMode="auto">
            <a:xfrm>
              <a:off x="1311" y="3456"/>
              <a:ext cx="2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CC0000"/>
                  </a:solidFill>
                  <a:latin typeface="Arial" charset="0"/>
                  <a:sym typeface="Symbol" pitchFamily="18" charset="2"/>
                </a:rPr>
                <a:t>c</a:t>
              </a:r>
            </a:p>
          </p:txBody>
        </p:sp>
        <p:sp>
          <p:nvSpPr>
            <p:cNvPr id="24605" name="Text Box 92"/>
            <p:cNvSpPr txBox="1">
              <a:spLocks noChangeArrowheads="1"/>
            </p:cNvSpPr>
            <p:nvPr/>
          </p:nvSpPr>
          <p:spPr bwMode="auto">
            <a:xfrm>
              <a:off x="540" y="2976"/>
              <a:ext cx="21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 dirty="0">
                  <a:solidFill>
                    <a:srgbClr val="9933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4606" name="Text Box 93"/>
            <p:cNvSpPr txBox="1">
              <a:spLocks noChangeArrowheads="1"/>
            </p:cNvSpPr>
            <p:nvPr/>
          </p:nvSpPr>
          <p:spPr bwMode="auto">
            <a:xfrm>
              <a:off x="971" y="2880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0.2</a:t>
              </a:r>
            </a:p>
          </p:txBody>
        </p:sp>
        <p:sp>
          <p:nvSpPr>
            <p:cNvPr id="24607" name="Text Box 94"/>
            <p:cNvSpPr txBox="1">
              <a:spLocks noChangeArrowheads="1"/>
            </p:cNvSpPr>
            <p:nvPr/>
          </p:nvSpPr>
          <p:spPr bwMode="auto">
            <a:xfrm>
              <a:off x="2555" y="2880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0.5</a:t>
              </a:r>
            </a:p>
          </p:txBody>
        </p:sp>
        <p:sp>
          <p:nvSpPr>
            <p:cNvPr id="24608" name="Text Box 95"/>
            <p:cNvSpPr txBox="1">
              <a:spLocks noChangeArrowheads="1"/>
            </p:cNvSpPr>
            <p:nvPr/>
          </p:nvSpPr>
          <p:spPr bwMode="auto">
            <a:xfrm>
              <a:off x="2123" y="2880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 dirty="0">
                  <a:latin typeface="Arial" charset="0"/>
                </a:rPr>
                <a:t>0.5</a:t>
              </a:r>
            </a:p>
          </p:txBody>
        </p:sp>
        <p:sp>
          <p:nvSpPr>
            <p:cNvPr id="24609" name="Text Box 96"/>
            <p:cNvSpPr txBox="1">
              <a:spLocks noChangeArrowheads="1"/>
            </p:cNvSpPr>
            <p:nvPr/>
          </p:nvSpPr>
          <p:spPr bwMode="auto">
            <a:xfrm>
              <a:off x="1547" y="2880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0.5</a:t>
              </a:r>
            </a:p>
          </p:txBody>
        </p:sp>
        <p:sp>
          <p:nvSpPr>
            <p:cNvPr id="24610" name="Text Box 97"/>
            <p:cNvSpPr txBox="1">
              <a:spLocks noChangeArrowheads="1"/>
            </p:cNvSpPr>
            <p:nvPr/>
          </p:nvSpPr>
          <p:spPr bwMode="auto">
            <a:xfrm>
              <a:off x="2987" y="3216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0.4</a:t>
              </a:r>
            </a:p>
          </p:txBody>
        </p:sp>
        <p:sp>
          <p:nvSpPr>
            <p:cNvPr id="24611" name="Text Box 98"/>
            <p:cNvSpPr txBox="1">
              <a:spLocks noChangeArrowheads="1"/>
            </p:cNvSpPr>
            <p:nvPr/>
          </p:nvSpPr>
          <p:spPr bwMode="auto">
            <a:xfrm>
              <a:off x="2478" y="3216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0.25</a:t>
              </a:r>
            </a:p>
          </p:txBody>
        </p:sp>
        <p:sp>
          <p:nvSpPr>
            <p:cNvPr id="24612" name="Text Box 99"/>
            <p:cNvSpPr txBox="1">
              <a:spLocks noChangeArrowheads="1"/>
            </p:cNvSpPr>
            <p:nvPr/>
          </p:nvSpPr>
          <p:spPr bwMode="auto">
            <a:xfrm>
              <a:off x="1947" y="3216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 dirty="0">
                  <a:latin typeface="Arial" charset="0"/>
                </a:rPr>
                <a:t>0.25</a:t>
              </a:r>
            </a:p>
          </p:txBody>
        </p:sp>
        <p:sp>
          <p:nvSpPr>
            <p:cNvPr id="24613" name="Text Box 100"/>
            <p:cNvSpPr txBox="1">
              <a:spLocks noChangeArrowheads="1"/>
            </p:cNvSpPr>
            <p:nvPr/>
          </p:nvSpPr>
          <p:spPr bwMode="auto">
            <a:xfrm>
              <a:off x="1433" y="3216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0.25</a:t>
              </a:r>
            </a:p>
          </p:txBody>
        </p:sp>
        <p:sp>
          <p:nvSpPr>
            <p:cNvPr id="24614" name="Text Box 101"/>
            <p:cNvSpPr txBox="1">
              <a:spLocks noChangeArrowheads="1"/>
            </p:cNvSpPr>
            <p:nvPr/>
          </p:nvSpPr>
          <p:spPr bwMode="auto">
            <a:xfrm>
              <a:off x="843" y="3216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0.25</a:t>
              </a:r>
            </a:p>
          </p:txBody>
        </p:sp>
        <p:sp>
          <p:nvSpPr>
            <p:cNvPr id="24615" name="Text Box 102"/>
            <p:cNvSpPr txBox="1">
              <a:spLocks noChangeArrowheads="1"/>
            </p:cNvSpPr>
            <p:nvPr/>
          </p:nvSpPr>
          <p:spPr bwMode="auto">
            <a:xfrm>
              <a:off x="2160" y="3436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CC0000"/>
                  </a:solidFill>
                  <a:latin typeface="Arial" charset="0"/>
                </a:rPr>
                <a:t>a</a:t>
              </a:r>
              <a:endParaRPr lang="en-US" sz="1200" b="1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00501" y="851521"/>
                <a:ext cx="3954780" cy="4247317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/>
                  <a:t>We can do the same exercise we did before. </a:t>
                </a:r>
              </a:p>
              <a:p>
                <a:endParaRPr lang="en-US" sz="1350" dirty="0"/>
              </a:p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/>
                  <a:t>Data: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35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35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35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35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350" i="1" baseline="-25000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350" i="1" dirty="0">
                                    <a:latin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135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350" i="1" baseline="-250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350" i="1" dirty="0">
                                    <a:latin typeface="Cambria Math" panose="02040503050406030204" pitchFamily="18" charset="0"/>
                                  </a:rPr>
                                  <m:t>,…</m:t>
                                </m:r>
                                <m:r>
                                  <a:rPr lang="en-US" sz="1350" i="1" dirty="0" err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350" i="1" baseline="-25000" dirty="0" err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350" i="1" dirty="0">
                                    <a:latin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135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350" i="1" baseline="-25000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35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135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350" i="1" baseline="-25000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35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,…</m:t>
                                </m:r>
                                <m:r>
                                  <a:rPr lang="en-US" sz="1350" i="1" dirty="0" err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350" i="1" baseline="-25000" dirty="0" err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350" dirty="0"/>
              </a:p>
              <a:p>
                <a:pPr marL="214313" indent="-214313">
                  <a:buFont typeface="Wingdings" pitchFamily="2" charset="2"/>
                  <a:buChar char="q"/>
                </a:pPr>
                <a:endParaRPr lang="en-US" sz="1350" dirty="0"/>
              </a:p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/>
                  <a:t>Find the most likely parameters of the model: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sz="1350" i="1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35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sz="1350" i="1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35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35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  <a:p>
                <a:pPr lvl="1"/>
                <a:endParaRPr lang="en-US" sz="1350" dirty="0"/>
              </a:p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/>
                  <a:t>Given an unlabeled example (observation)</a:t>
                </a:r>
              </a:p>
              <a:p>
                <a:r>
                  <a:rPr lang="en-US" sz="1350" dirty="0"/>
                  <a:t>    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/>
              </a:p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/>
                  <a:t>use Bayes rule to predict the label 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en-US" sz="1350" dirty="0"/>
              </a:p>
              <a:p>
                <a:r>
                  <a:rPr lang="en-US" sz="1350" dirty="0"/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35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350" b="0" i="1" dirty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350" i="1" baseline="-25000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/>
              </a:p>
              <a:p>
                <a:endParaRPr lang="en-US" sz="1350" dirty="0"/>
              </a:p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/>
                  <a:t>The only issue is computational: there are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350" dirty="0"/>
                  <a:t> possible values of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  <a:latin typeface="+mj-lt"/>
                  </a:rPr>
                  <a:t>(labels) </a:t>
                </a:r>
              </a:p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>
                    <a:solidFill>
                      <a:srgbClr val="0000FF"/>
                    </a:solidFill>
                    <a:latin typeface="+mj-lt"/>
                  </a:rPr>
                  <a:t>This is an HMM model (but nothing was hidden; the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1350" dirty="0">
                    <a:solidFill>
                      <a:srgbClr val="0000FF"/>
                    </a:solidFill>
                    <a:latin typeface="Calibri"/>
                  </a:rPr>
                  <a:t>were given in training. It’s also possible to solve when the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  <a:latin typeface="+mj-lt"/>
                  </a:rPr>
                  <a:t>are hidden, via EM.</a:t>
                </a:r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1" y="851521"/>
                <a:ext cx="3954780" cy="4247317"/>
              </a:xfrm>
              <a:prstGeom prst="rect">
                <a:avLst/>
              </a:prstGeom>
              <a:blipFill>
                <a:blip r:embed="rId7"/>
                <a:stretch>
                  <a:fillRect t="-286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42541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774B1A-4E1D-43E7-83B4-D419B5FD9D1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Optimal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2559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should we use the general formalism?</a:t>
                </a:r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be?</a:t>
                </a:r>
              </a:p>
              <a:p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 can be a collection of functions</a:t>
                </a:r>
                <a:r>
                  <a:rPr lang="en-US" dirty="0"/>
                  <a:t>. Given the training data, choose an optimal function. Then, given new data, evaluate the selected function on it.</a:t>
                </a:r>
              </a:p>
              <a:p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 can be a collection of possible predictions</a:t>
                </a:r>
                <a:r>
                  <a:rPr lang="en-US" dirty="0"/>
                  <a:t>. Given the data, try to directly choose the optimal prediction. </a:t>
                </a:r>
              </a:p>
              <a:p>
                <a:r>
                  <a:rPr lang="en-US" dirty="0"/>
                  <a:t>Could be different!</a:t>
                </a:r>
              </a:p>
            </p:txBody>
          </p:sp>
        </mc:Choice>
        <mc:Fallback xmlns="">
          <p:sp>
            <p:nvSpPr>
              <p:cNvPr id="2560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255974"/>
              </a:xfrm>
              <a:blipFill>
                <a:blip r:embed="rId3"/>
                <a:stretch>
                  <a:fillRect l="-1037" t="-2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617334"/>
      </p:ext>
    </p:extLst>
  </p:cSld>
  <p:clrMapOvr>
    <a:masterClrMapping/>
  </p:clrMapOvr>
  <p:transition>
    <p:zoom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BA2723-99B5-4BA3-B820-62404EEF743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66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Optimal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9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dirty="0"/>
                  <a:t>The first formalism suggests to learn a good hypothesis and use it.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(Language modeling, grammar learning, etc. are here)</a:t>
                </a:r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:endParaRPr lang="en-US" dirty="0"/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The second one suggests to directly choose a decision.</a:t>
                </a:r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[it/in]</a:t>
                </a:r>
                <a:r>
                  <a:rPr lang="en-US" dirty="0">
                    <a:solidFill>
                      <a:schemeClr val="hlink"/>
                    </a:solidFill>
                  </a:rPr>
                  <a:t>:</a:t>
                </a:r>
                <a:r>
                  <a:rPr lang="en-US" dirty="0"/>
                  <a:t>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This is the issue of “thresholding” vs. entertaining all options until the last minute. (Computational Issues) </a:t>
                </a:r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662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890033"/>
      </p:ext>
    </p:extLst>
  </p:cSld>
  <p:clrMapOvr>
    <a:masterClrMapping/>
  </p:clrMapOvr>
  <p:transition>
    <p:zoom dir="in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E867A2-1E56-4120-8500-C900246C471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Optimal Classifier: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Assume a space of 3 hypotheses: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0.4;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0.3;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0.3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𝑀𝐴𝑃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 </a:t>
                </a:r>
                <a:endParaRPr lang="en-US" dirty="0"/>
              </a:p>
              <a:p>
                <a:r>
                  <a:rPr lang="en-US" dirty="0"/>
                  <a:t>Given a new instance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assume that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             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              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case,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=1 ) = 0.4   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0) = 0.6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𝑏𝑢𝑡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to determine the most probable classification by combining the prediction of all hypotheses, weighted by their posterior probabilities</a:t>
                </a:r>
              </a:p>
              <a:p>
                <a:r>
                  <a:rPr lang="en-US" dirty="0"/>
                  <a:t>Think about it as deferring your commitment – don’t commit to the most likely hypothesis until you have to make a decision (this has computational consequences) </a:t>
                </a:r>
              </a:p>
            </p:txBody>
          </p:sp>
        </mc:Choice>
        <mc:Fallback xmlns="">
          <p:sp>
            <p:nvSpPr>
              <p:cNvPr id="2765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2314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36062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8D798D-0F96-4629-883F-556D0E31DD6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Bayes Optimal Classifier: Example(2)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94177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 a set of possible classifications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Bayes Optimal Classification: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In the example: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=1∗0.4+0∗0.3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+0∗0.3=0.4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∗0.4+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∗0.3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∗0.3=0.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and the optimal prediction is indeed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key example of using a “Bayes optimal Classifier” is that of the Naïve Bayes algorithm.</a:t>
                </a:r>
              </a:p>
            </p:txBody>
          </p:sp>
        </mc:Choice>
        <mc:Fallback xmlns="">
          <p:sp>
            <p:nvSpPr>
              <p:cNvPr id="2867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941774"/>
              </a:xfrm>
              <a:blipFill>
                <a:blip r:embed="rId3"/>
                <a:stretch>
                  <a:fillRect l="-222" t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364230" y="1609453"/>
            <a:ext cx="971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81650" y="1609453"/>
            <a:ext cx="636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1643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27339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 finite set of values</a:t>
                </a:r>
              </a:p>
              <a:p>
                <a:r>
                  <a:rPr lang="en-US" dirty="0"/>
                  <a:t>Instances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can be described as a collection of features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{0,1}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Given an example, assign it the most probable value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Bayes Rule:  </a:t>
                </a:r>
              </a:p>
              <a:p>
                <a:pPr marL="0" indent="0">
                  <a:buNone/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Notational convention: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273391"/>
              </a:xfrm>
              <a:blipFill>
                <a:blip r:embed="rId3"/>
                <a:stretch>
                  <a:fillRect l="-370" t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1: Direct Learning</a:t>
            </a:r>
            <a:endParaRPr lang="en-US" dirty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idx="1"/>
          </p:nvPr>
        </p:nvSpPr>
        <p:spPr>
          <a:xfrm>
            <a:off x="430464" y="902369"/>
            <a:ext cx="8229600" cy="315316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Model the problem of text correction as a problem of </a:t>
            </a:r>
            <a:r>
              <a:rPr lang="en-US" dirty="0">
                <a:solidFill>
                  <a:schemeClr val="hlink"/>
                </a:solidFill>
              </a:rPr>
              <a:t>learning from examples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Goal:</a:t>
            </a:r>
            <a:r>
              <a:rPr lang="en-US" dirty="0"/>
              <a:t> learn directly how to make predictions.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hlink"/>
                </a:solidFill>
              </a:rPr>
              <a:t>					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u="sng" dirty="0">
                <a:solidFill>
                  <a:schemeClr val="hlink"/>
                </a:solidFill>
              </a:rPr>
              <a:t>PARADIGM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Look at many (positive/negative) examples.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Discover some regularities in the data.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 these to construct a </a:t>
            </a:r>
            <a:r>
              <a:rPr lang="en-US" u="sng" dirty="0">
                <a:solidFill>
                  <a:schemeClr val="hlink"/>
                </a:solidFill>
              </a:rPr>
              <a:t>prediction policy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A policy (a function, a predictor) needs to be specific.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[it/in] </a:t>
            </a:r>
            <a:r>
              <a:rPr lang="en-US" dirty="0">
                <a:solidFill>
                  <a:schemeClr val="hlink"/>
                </a:solidFill>
              </a:rPr>
              <a:t>rule:</a:t>
            </a:r>
            <a:r>
              <a:rPr lang="en-US" dirty="0"/>
              <a:t>       if “</a:t>
            </a:r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the</a:t>
            </a:r>
            <a:r>
              <a:rPr lang="en-US" dirty="0">
                <a:solidFill>
                  <a:schemeClr val="hlink"/>
                </a:solidFill>
              </a:rPr>
              <a:t>”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dirty="0"/>
              <a:t>occurs after the target 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</a:t>
            </a:r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  <a:sym typeface="Symbol" pitchFamily="18" charset="2"/>
              </a:rPr>
              <a:t>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Assumptions</a:t>
            </a:r>
            <a:r>
              <a:rPr lang="en-US" dirty="0">
                <a:sym typeface="Symbol" pitchFamily="18" charset="2"/>
              </a:rPr>
              <a:t> comes in the form of a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hypothesis class</a:t>
            </a:r>
            <a:r>
              <a:rPr lang="en-US" dirty="0"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9194" y="4007934"/>
                <a:ext cx="6295405" cy="36933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+mj-lt"/>
                  </a:rPr>
                  <a:t>Bottom line: approximating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latin typeface="+mj-lt"/>
                  </a:rPr>
                  <a:t> is estimating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94" y="4007934"/>
                <a:ext cx="6295405" cy="369332"/>
              </a:xfrm>
              <a:prstGeom prst="rect">
                <a:avLst/>
              </a:prstGeom>
              <a:blipFill>
                <a:blip r:embed="rId3"/>
                <a:stretch>
                  <a:fillRect t="-6349" b="-222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38708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26637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"/>
                  </a:rPr>
                  <a:t>                   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𝑀𝐴𝑃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)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sz="1500" dirty="0"/>
                  <a:t>Given training data we can estimate the two terms.</a:t>
                </a:r>
              </a:p>
              <a:p>
                <a:r>
                  <a:rPr lang="en-US" sz="1500" dirty="0"/>
                  <a:t>Estimating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500" dirty="0"/>
                  <a:t>is easy. E.g., under the binomial distribution assumption, count the number of times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500" dirty="0"/>
                  <a:t> appears in the training data. </a:t>
                </a:r>
              </a:p>
              <a:p>
                <a:r>
                  <a:rPr lang="en-US" sz="1500" dirty="0"/>
                  <a:t>However, it is not feasible to estimate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In this case we have to estimate, for each target value,  the probability of each instance (most of which will not occur).</a:t>
                </a:r>
              </a:p>
              <a:p>
                <a:r>
                  <a:rPr lang="en-US" sz="1500" dirty="0"/>
                  <a:t>In order to use a Bayesian classifiers in practice, we need to make assumptions that will allow us to estimate these quantities.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2663791"/>
              </a:xfrm>
              <a:blipFill>
                <a:blip r:embed="rId3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2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Naive Bayes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4450" y="3829050"/>
            <a:ext cx="234315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FFF437-6DD3-4048-B79C-51B782174D67}"/>
                  </a:ext>
                </a:extLst>
              </p:cNvPr>
              <p:cNvSpPr txBox="1"/>
              <p:nvPr/>
            </p:nvSpPr>
            <p:spPr>
              <a:xfrm>
                <a:off x="609599" y="920832"/>
                <a:ext cx="7629939" cy="374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𝑀𝐴𝑃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C0128"/>
                    </a:solidFill>
                    <a:latin typeface="Calibri"/>
                  </a:rPr>
                  <a:t>Assumption:</a:t>
                </a: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feature values are independent given the target value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FFF437-6DD3-4048-B79C-51B782174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920832"/>
                <a:ext cx="7629939" cy="3744743"/>
              </a:xfrm>
              <a:prstGeom prst="rect">
                <a:avLst/>
              </a:prstGeom>
              <a:blipFill>
                <a:blip r:embed="rId3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210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 Bayes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𝑀𝐴𝑃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)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Assumption: feature values are </a:t>
                </a:r>
                <a:r>
                  <a:rPr lang="en-US" u="sng" dirty="0">
                    <a:solidFill>
                      <a:srgbClr val="000066"/>
                    </a:solidFill>
                  </a:rPr>
                  <a:t>independent given the target value</a:t>
                </a: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…,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Generative model:</a:t>
                </a: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First choose a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                       according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olidFill>
                    <a:srgbClr val="000066"/>
                  </a:solidFill>
                  <a:sym typeface="Symbol" pitchFamily="18" charset="2"/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For each 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:  choose 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        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according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|</m:t>
                    </m:r>
                    <m:r>
                      <a:rPr lang="en-US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olidFill>
                    <a:srgbClr val="000066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5018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 Bayes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𝑀𝐴𝑃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20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0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)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0066"/>
                  </a:solidFill>
                </a:endParaRPr>
              </a:p>
              <a:p>
                <a:r>
                  <a:rPr lang="en-US" sz="1500" dirty="0"/>
                  <a:t>Assumption: feature values are </a:t>
                </a:r>
                <a:r>
                  <a:rPr lang="en-US" sz="1500" u="sng" dirty="0"/>
                  <a:t>independent given the target value</a:t>
                </a:r>
                <a:endParaRPr lang="en-US" sz="1500" dirty="0"/>
              </a:p>
              <a:p>
                <a:pPr marL="0" indent="0" algn="ctr">
                  <a:buNone/>
                </a:pP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…,  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ctrlP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</m:oMath>
                </a14:m>
                <a:endParaRPr lang="en-US" sz="1500" dirty="0">
                  <a:solidFill>
                    <a:srgbClr val="0000FF"/>
                  </a:solidFill>
                </a:endParaRPr>
              </a:p>
              <a:p>
                <a:endParaRPr lang="en-US" sz="1500" dirty="0">
                  <a:solidFill>
                    <a:srgbClr val="0000FF"/>
                  </a:solidFill>
                </a:endParaRPr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Learning method: </a:t>
                </a:r>
                <a:r>
                  <a:rPr lang="en-US" sz="1500" dirty="0"/>
                  <a:t>Estimate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+ |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sz="1500" dirty="0"/>
                  <a:t>parameters and use them to make a prediction.  (How to estimate?)</a:t>
                </a:r>
              </a:p>
              <a:p>
                <a:r>
                  <a:rPr lang="en-US" sz="1500" dirty="0"/>
                  <a:t>Notice that this is </a:t>
                </a:r>
                <a:r>
                  <a:rPr lang="en-US" sz="1500" dirty="0">
                    <a:solidFill>
                      <a:srgbClr val="0000FF"/>
                    </a:solidFill>
                  </a:rPr>
                  <a:t>learning without search</a:t>
                </a:r>
                <a:r>
                  <a:rPr lang="en-US" sz="1500" dirty="0"/>
                  <a:t>. Given a collection of training examples, you just compute the best hypothesis (given the assumptions). </a:t>
                </a:r>
              </a:p>
              <a:p>
                <a:r>
                  <a:rPr lang="en-US" sz="1500" dirty="0"/>
                  <a:t>This is learning </a:t>
                </a:r>
                <a:r>
                  <a:rPr lang="en-US" sz="1500" dirty="0">
                    <a:solidFill>
                      <a:srgbClr val="0000FF"/>
                    </a:solidFill>
                  </a:rPr>
                  <a:t>without trying to achieve consistency </a:t>
                </a:r>
                <a:r>
                  <a:rPr lang="en-US" sz="1500" dirty="0"/>
                  <a:t>or even approximate consistency.</a:t>
                </a:r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Why does it work?</a:t>
                </a:r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451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209D2D-E2F4-4B73-8625-869BA231C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Notice that the features values are </a:t>
                </a:r>
                <a:r>
                  <a:rPr lang="en-US" u="sng" dirty="0">
                    <a:solidFill>
                      <a:srgbClr val="0000FF"/>
                    </a:solidFill>
                    <a:latin typeface="Calibri"/>
                  </a:rPr>
                  <a:t>conditionally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independent given the target value, and are not required to be independent.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u="sng" dirty="0">
                    <a:solidFill>
                      <a:srgbClr val="0000FF"/>
                    </a:solidFill>
                    <a:latin typeface="Calibri"/>
                  </a:rPr>
                  <a:t>Example: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The Boolean features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. </a:t>
                </a:r>
              </a:p>
              <a:p>
                <a:pPr marL="0" indent="0"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  We define the label to be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over the product distribution:     </a:t>
                </a:r>
                <a:endParaRPr lang="en-US" i="1" dirty="0">
                  <a:solidFill>
                    <a:srgbClr val="000066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=0)=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=1)=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 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and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=0)=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=1)=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b="1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  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The distribution is defined so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libri"/>
                    <a:sym typeface="Symbol" pitchFamily="18" charset="2"/>
                  </a:rPr>
                  <a:t>are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 independent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: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 </m:t>
                    </m:r>
                  </m:oMath>
                </a14:m>
                <a:endParaRPr lang="en-US" dirty="0">
                  <a:solidFill>
                    <a:srgbClr val="0000FF"/>
                  </a:solidFill>
                  <a:latin typeface="Calibri"/>
                  <a:sym typeface="Symbol" pitchFamily="18" charset="2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endParaRPr lang="en-US" dirty="0">
                  <a:solidFill>
                    <a:srgbClr val="000066"/>
                  </a:solidFill>
                  <a:latin typeface="Calibri"/>
                  <a:sym typeface="Symbol" pitchFamily="18" charset="2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   That is:  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dirty="0">
                  <a:solidFill>
                    <a:srgbClr val="000066"/>
                  </a:solidFill>
                  <a:latin typeface="Calibri"/>
                  <a:sym typeface="Symbol" pitchFamily="18" charset="2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 But, given that </a:t>
                </a:r>
                <a:r>
                  <a:rPr lang="en-US" dirty="0">
                    <a:solidFill>
                      <a:srgbClr val="0000FF"/>
                    </a:solidFill>
                    <a:latin typeface="Brush Script MT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: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 =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</m:t>
                    </m:r>
                    <m:d>
                      <m:dPr>
                        <m:begChr m:val="|"/>
                        <m:ctrlPr>
                          <a:rPr lang="en-US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=0</m:t>
                        </m:r>
                      </m:e>
                    </m:d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   while: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 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 = 0</m:t>
                    </m:r>
                  </m:oMath>
                </a14:m>
                <a:endParaRPr lang="en-US" dirty="0">
                  <a:solidFill>
                    <a:srgbClr val="000066"/>
                  </a:solidFill>
                  <a:latin typeface="Calibri"/>
                  <a:sym typeface="Symbol" pitchFamily="18" charset="2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  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are </a:t>
                </a:r>
                <a:r>
                  <a:rPr lang="en-US" dirty="0">
                    <a:solidFill>
                      <a:srgbClr val="FF0000"/>
                    </a:solidFill>
                    <a:latin typeface="Calibri"/>
                    <a:sym typeface="Symbol" pitchFamily="18" charset="2"/>
                  </a:rPr>
                  <a:t>not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 conditionally independent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209D2D-E2F4-4B73-8625-869BA231C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19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2758527"/>
                  </p:ext>
                </p:extLst>
              </p:nvPr>
            </p:nvGraphicFramePr>
            <p:xfrm>
              <a:off x="4884259" y="2590800"/>
              <a:ext cx="3337882" cy="891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48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16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14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¼ 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    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 = 0)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¼ 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      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= 0)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¼ 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    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= 0)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¼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       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= 1)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2758527"/>
                  </p:ext>
                </p:extLst>
              </p:nvPr>
            </p:nvGraphicFramePr>
            <p:xfrm>
              <a:off x="4884259" y="2590800"/>
              <a:ext cx="3337882" cy="891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48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16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14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49107" t="-4082" r="-96875" b="-2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55349" t="-4082" r="-930" b="-2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17" t="-104082" r="-404587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49107" t="-104082" r="-96875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55349" t="-104082" r="-930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17" t="-204082" r="-404587" b="-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49107" t="-204082" r="-96875" b="-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55349" t="-204082" r="-930" b="-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1482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73C34D-CF3D-4067-8F7A-D88AA28680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152" y="898805"/>
                <a:ext cx="9144000" cy="3690798"/>
              </a:xfrm>
            </p:spPr>
            <p:txBody>
              <a:bodyPr>
                <a:normAutofit fontScale="70000" lnSpcReduction="20000"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u="sng" dirty="0">
                    <a:solidFill>
                      <a:srgbClr val="0000FF"/>
                    </a:solidFill>
                    <a:latin typeface="Calibri"/>
                  </a:rPr>
                  <a:t>The other direction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also does not hold. 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can be conditionally independent but not independent.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Example: 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We define a distribution </a:t>
                </a:r>
                <a:r>
                  <a:rPr lang="en-US" dirty="0" err="1">
                    <a:solidFill>
                      <a:srgbClr val="000066"/>
                    </a:solidFill>
                    <a:latin typeface="Calibri"/>
                  </a:rPr>
                  <a:t>s.t.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: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=0:   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=1|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=0) =1,  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=1|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=0) = 0</m:t>
                      </m:r>
                    </m:oMath>
                  </m:oMathPara>
                </a14:m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=1:  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 =0, 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 = 1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 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and assume, that: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 =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=1)=</m:t>
                    </m:r>
                    <m:f>
                      <m:f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endParaRPr lang="en-US" dirty="0">
                  <a:solidFill>
                    <a:srgbClr val="0000FF"/>
                  </a:solidFill>
                  <a:latin typeface="Calibri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Calibri"/>
                  </a:rPr>
                  <a:t>Given</a:t>
                </a: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the value of </a:t>
                </a:r>
                <a:r>
                  <a:rPr lang="en-US" dirty="0">
                    <a:solidFill>
                      <a:srgbClr val="0000FF"/>
                    </a:solidFill>
                    <a:latin typeface="Brush Script MT" pitchFamily="66" charset="0"/>
                  </a:rPr>
                  <a:t>l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,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are </a:t>
                </a:r>
                <a:r>
                  <a:rPr lang="en-US" dirty="0">
                    <a:solidFill>
                      <a:srgbClr val="FF0000"/>
                    </a:solidFill>
                    <a:latin typeface="Calibri"/>
                  </a:rPr>
                  <a:t>independent</a:t>
                </a: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(check)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What about 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unconditional independence 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?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=1) =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=0)+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 = 0.5+0=0.5 </m:t>
                    </m:r>
                  </m:oMath>
                </a14:m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=1) =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=0)+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 = 0+0.5=0.5</m:t>
                    </m:r>
                  </m:oMath>
                </a14:m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But,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=1)=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=0)+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 = 0 </m:t>
                    </m:r>
                  </m:oMath>
                </a14:m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so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are </a:t>
                </a:r>
                <a:r>
                  <a:rPr lang="en-US" dirty="0">
                    <a:solidFill>
                      <a:srgbClr val="FF0000"/>
                    </a:solidFill>
                    <a:latin typeface="Calibri"/>
                  </a:rPr>
                  <a:t>not independent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73C34D-CF3D-4067-8F7A-D88AA2868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898805"/>
                <a:ext cx="9144000" cy="3690798"/>
              </a:xfrm>
              <a:blipFill>
                <a:blip r:embed="rId3"/>
                <a:stretch>
                  <a:fillRect l="-467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425275"/>
                  </p:ext>
                </p:extLst>
              </p:nvPr>
            </p:nvGraphicFramePr>
            <p:xfrm>
              <a:off x="5689600" y="1551094"/>
              <a:ext cx="2997200" cy="891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19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69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882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= 0)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½   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= 0)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½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= 1)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0    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= 1)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425275"/>
                  </p:ext>
                </p:extLst>
              </p:nvPr>
            </p:nvGraphicFramePr>
            <p:xfrm>
              <a:off x="5689600" y="1551094"/>
              <a:ext cx="2997200" cy="891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19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69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882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62069" t="-2041" r="-122989" b="-2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649" t="-2041" r="-1422" b="-2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35" t="-102041" r="-362617" b="-1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62069" t="-102041" r="-122989" b="-1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649" t="-102041" r="-1422" b="-1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35" t="-202041" r="-362617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62069" t="-202041" r="-122989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649" t="-202041" r="-1422" b="-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061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Text Box 3"/>
          <p:cNvSpPr txBox="1">
            <a:spLocks noChangeArrowheads="1"/>
          </p:cNvSpPr>
          <p:nvPr/>
        </p:nvSpPr>
        <p:spPr bwMode="auto">
          <a:xfrm>
            <a:off x="2457450" y="1062038"/>
            <a:ext cx="49756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FF"/>
                </a:solidFill>
                <a:latin typeface="Arial Narrow" pitchFamily="34" charset="0"/>
              </a:rPr>
              <a:t>Day    Outlook    Temperature      Humidity    Wind</a:t>
            </a: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      </a:t>
            </a:r>
            <a:r>
              <a:rPr lang="en-US" sz="1500" b="1" dirty="0" err="1">
                <a:solidFill>
                  <a:srgbClr val="A50021"/>
                </a:solidFill>
                <a:latin typeface="Arial Narrow" pitchFamily="34" charset="0"/>
              </a:rPr>
              <a:t>PlayTennis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2" name="Text Box 4"/>
          <p:cNvSpPr txBox="1">
            <a:spLocks noChangeArrowheads="1"/>
          </p:cNvSpPr>
          <p:nvPr/>
        </p:nvSpPr>
        <p:spPr bwMode="auto">
          <a:xfrm>
            <a:off x="2514600" y="1450182"/>
            <a:ext cx="445557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1       Sunny           Hot              High           Weak 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2514600" y="1693069"/>
            <a:ext cx="446628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2       Sunny           Hot              High          Strong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4" name="Text Box 6"/>
          <p:cNvSpPr txBox="1">
            <a:spLocks noChangeArrowheads="1"/>
          </p:cNvSpPr>
          <p:nvPr/>
        </p:nvSpPr>
        <p:spPr bwMode="auto">
          <a:xfrm>
            <a:off x="2514600" y="1935957"/>
            <a:ext cx="449552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3       Overcast       Hot              High  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5" name="Text Box 7"/>
          <p:cNvSpPr txBox="1">
            <a:spLocks noChangeArrowheads="1"/>
          </p:cNvSpPr>
          <p:nvPr/>
        </p:nvSpPr>
        <p:spPr bwMode="auto">
          <a:xfrm>
            <a:off x="2514600" y="2178844"/>
            <a:ext cx="455644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4       Rain              Mild              High  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6" name="Text Box 8"/>
          <p:cNvSpPr txBox="1">
            <a:spLocks noChangeArrowheads="1"/>
          </p:cNvSpPr>
          <p:nvPr/>
        </p:nvSpPr>
        <p:spPr bwMode="auto">
          <a:xfrm>
            <a:off x="2514600" y="2421732"/>
            <a:ext cx="45243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5       Rain              Cool           Normal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7" name="Text Box 9"/>
          <p:cNvSpPr txBox="1">
            <a:spLocks noChangeArrowheads="1"/>
          </p:cNvSpPr>
          <p:nvPr/>
        </p:nvSpPr>
        <p:spPr bwMode="auto">
          <a:xfrm>
            <a:off x="2514600" y="2664619"/>
            <a:ext cx="456086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6       Rain              Cool           Normal        Strong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8" name="Text Box 10"/>
          <p:cNvSpPr txBox="1">
            <a:spLocks noChangeArrowheads="1"/>
          </p:cNvSpPr>
          <p:nvPr/>
        </p:nvSpPr>
        <p:spPr bwMode="auto">
          <a:xfrm>
            <a:off x="2514600" y="2907507"/>
            <a:ext cx="46120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7       Overcast       Cool          Normal        Strong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 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2514600" y="3149204"/>
            <a:ext cx="455015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8       Sunny           Mild             High            Weak 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 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0" name="Text Box 12"/>
          <p:cNvSpPr txBox="1">
            <a:spLocks noChangeArrowheads="1"/>
          </p:cNvSpPr>
          <p:nvPr/>
        </p:nvSpPr>
        <p:spPr bwMode="auto">
          <a:xfrm>
            <a:off x="2514600" y="3392091"/>
            <a:ext cx="453560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9       Sunny           Cool           Normal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1" name="Text Box 13"/>
          <p:cNvSpPr txBox="1">
            <a:spLocks noChangeArrowheads="1"/>
          </p:cNvSpPr>
          <p:nvPr/>
        </p:nvSpPr>
        <p:spPr bwMode="auto">
          <a:xfrm>
            <a:off x="2514600" y="3634979"/>
            <a:ext cx="462056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10      Rain               Mild           Normal          Weak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 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2" name="Text Box 14"/>
          <p:cNvSpPr txBox="1">
            <a:spLocks noChangeArrowheads="1"/>
          </p:cNvSpPr>
          <p:nvPr/>
        </p:nvSpPr>
        <p:spPr bwMode="auto">
          <a:xfrm>
            <a:off x="2514600" y="3877866"/>
            <a:ext cx="454727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11      Sunny            Mild           Normal        Strong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3" name="Text Box 15"/>
          <p:cNvSpPr txBox="1">
            <a:spLocks noChangeArrowheads="1"/>
          </p:cNvSpPr>
          <p:nvPr/>
        </p:nvSpPr>
        <p:spPr bwMode="auto">
          <a:xfrm>
            <a:off x="2514600" y="4120754"/>
            <a:ext cx="455913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12      Overcast       Mild             High           Strong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4" name="Text Box 16"/>
          <p:cNvSpPr txBox="1">
            <a:spLocks noChangeArrowheads="1"/>
          </p:cNvSpPr>
          <p:nvPr/>
        </p:nvSpPr>
        <p:spPr bwMode="auto">
          <a:xfrm>
            <a:off x="2514600" y="4363641"/>
            <a:ext cx="45596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13      Overcast       Hot             Normal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5" name="Text Box 17"/>
          <p:cNvSpPr txBox="1">
            <a:spLocks noChangeArrowheads="1"/>
          </p:cNvSpPr>
          <p:nvPr/>
        </p:nvSpPr>
        <p:spPr bwMode="auto">
          <a:xfrm>
            <a:off x="2514600" y="4605338"/>
            <a:ext cx="459452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14      Rain               Mild             High           Strong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 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6" name="Line 18"/>
          <p:cNvSpPr>
            <a:spLocks noChangeShapeType="1"/>
          </p:cNvSpPr>
          <p:nvPr/>
        </p:nvSpPr>
        <p:spPr bwMode="auto">
          <a:xfrm>
            <a:off x="2400300" y="1359694"/>
            <a:ext cx="4514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59507" name="Line 19"/>
          <p:cNvSpPr>
            <a:spLocks noChangeShapeType="1"/>
          </p:cNvSpPr>
          <p:nvPr/>
        </p:nvSpPr>
        <p:spPr bwMode="auto">
          <a:xfrm>
            <a:off x="2400300" y="1073944"/>
            <a:ext cx="4514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D09DB6-39D2-4010-9993-CBEC47A085C3}"/>
                  </a:ext>
                </a:extLst>
              </p:cNvPr>
              <p:cNvSpPr txBox="1"/>
              <p:nvPr/>
            </p:nvSpPr>
            <p:spPr>
              <a:xfrm>
                <a:off x="4065371" y="-10396"/>
                <a:ext cx="4975657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D09DB6-39D2-4010-9993-CBEC47A0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371" y="-10396"/>
                <a:ext cx="4975657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14309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56F2D4-B643-49C9-BA67-A6132D1CB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𝑦𝑒𝑠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𝑛𝑜</m:t>
                            </m:r>
                          </m:e>
                        </m:d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𝑜𝑏𝑠𝑒𝑟𝑣𝑎𝑡𝑖𝑜𝑛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How do we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𝑜𝑏𝑠𝑒𝑟𝑣𝑎𝑡𝑖𝑜𝑛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56F2D4-B643-49C9-BA67-A6132D1CB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82345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4A0A40C-0B26-4AC0-865B-FFF42E5C1B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152" y="902369"/>
                <a:ext cx="8771467" cy="177018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);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𝑜𝑐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(6 numbers)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𝑇𝑒𝑚𝑝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𝑚𝑖𝑙𝑑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(6 numbers)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(4 numbers)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(4 numbers)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4A0A40C-0B26-4AC0-865B-FFF42E5C1B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902369"/>
                <a:ext cx="8771467" cy="1770187"/>
              </a:xfrm>
              <a:blipFill>
                <a:blip r:embed="rId3"/>
                <a:stretch>
                  <a:fillRect l="-625" t="-3448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8BFD33-EC36-41C1-8D6D-4797CC63EEC1}"/>
                  </a:ext>
                </a:extLst>
              </p:cNvPr>
              <p:cNvSpPr txBox="1"/>
              <p:nvPr/>
            </p:nvSpPr>
            <p:spPr>
              <a:xfrm>
                <a:off x="3066305" y="-19997"/>
                <a:ext cx="4975657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8BFD33-EC36-41C1-8D6D-4797CC63E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305" y="-19997"/>
                <a:ext cx="4975657" cy="76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364902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406A503-8E48-4225-BA56-FD316727CB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598" y="907271"/>
                <a:ext cx="8518803" cy="369079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);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𝑜𝑐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(6 numbers)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𝑇𝑒𝑚𝑝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𝑚𝑖𝑙𝑑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(6 numbers)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(4 numbers)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(4 numbers)</a:t>
                </a:r>
              </a:p>
              <a:p>
                <a:endParaRPr lang="en-US" dirty="0"/>
              </a:p>
              <a:p>
                <a:r>
                  <a:rPr lang="en-US" dirty="0"/>
                  <a:t>Given a new instance: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(Outlook=sunny;  Temperature=cool; Humidity=high; Wind=strong)</a:t>
                </a:r>
              </a:p>
              <a:p>
                <a:endParaRPr lang="en-US" dirty="0"/>
              </a:p>
              <a:p>
                <a:r>
                  <a:rPr lang="en-US" dirty="0"/>
                  <a:t> Predict: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406A503-8E48-4225-BA56-FD316727C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598" y="907271"/>
                <a:ext cx="8518803" cy="3690798"/>
              </a:xfrm>
              <a:blipFill>
                <a:blip r:embed="rId3"/>
                <a:stretch>
                  <a:fillRect l="-64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6660" name="Line 4"/>
          <p:cNvSpPr>
            <a:spLocks noChangeShapeType="1"/>
          </p:cNvSpPr>
          <p:nvPr/>
        </p:nvSpPr>
        <p:spPr bwMode="auto">
          <a:xfrm>
            <a:off x="0" y="2826807"/>
            <a:ext cx="91440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F243E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045AC7-8137-4AC8-B8E0-5C09B40AF0C0}"/>
                  </a:ext>
                </a:extLst>
              </p:cNvPr>
              <p:cNvSpPr txBox="1"/>
              <p:nvPr/>
            </p:nvSpPr>
            <p:spPr>
              <a:xfrm>
                <a:off x="3520491" y="-19997"/>
                <a:ext cx="409950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045AC7-8137-4AC8-B8E0-5C09B40A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91" y="-19997"/>
                <a:ext cx="4099509" cy="76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4302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33450"/>
                <a:ext cx="8229600" cy="3659717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US" sz="1500" dirty="0"/>
                  <a:t>Consider a distribution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500" dirty="0"/>
                  <a:t> over space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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500" dirty="0">
                  <a:solidFill>
                    <a:schemeClr val="hlink"/>
                  </a:solidFill>
                </a:endParaRPr>
              </a:p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- the instance space;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500" dirty="0"/>
                  <a:t> - set of labels. (e.g.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1500" dirty="0"/>
                  <a:t>)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dirty="0"/>
                  <a:t>Given a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500" b="1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500" b="1" i="1" dirty="0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1" i="1" dirty="0" err="1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500" i="1" dirty="0" err="1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500" i="1" dirty="0" err="1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50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50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500" baseline="-25000" dirty="0"/>
                  <a:t>,</a:t>
                </a:r>
                <a:r>
                  <a:rPr lang="en-US" sz="1500" dirty="0"/>
                  <a:t>, and a loss function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         </m:t>
                    </m:r>
                  </m:oMath>
                </a14:m>
                <a:endParaRPr lang="en-US" sz="1500" dirty="0">
                  <a:solidFill>
                    <a:schemeClr val="hlink"/>
                  </a:solidFill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sz="1500" dirty="0"/>
                  <a:t>Find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r>
                  <a:rPr lang="en-US" sz="1500" dirty="0"/>
                  <a:t>  that minimizes  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sz="1500" dirty="0">
                    <a:solidFill>
                      <a:schemeClr val="hlink"/>
                    </a:solidFill>
                    <a:latin typeface="Tahoma" pitchFamily="34" charset="0"/>
                    <a:sym typeface="Symbol" pitchFamily="18" charset="2"/>
                  </a:rPr>
                  <a:t>     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=1,</m:t>
                        </m:r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b>
                      <m:sup/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sz="1350" i="1" dirty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350" b="1" i="1" dirty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350" i="1" dirty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 </m:t>
                        </m:r>
                        <m:sSub>
                          <m:sSubPr>
                            <m:ctrlPr>
                              <a:rPr lang="en-US" sz="1350" b="0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350" b="0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50" b="0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𝐿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350" b="1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350" i="1" baseline="-25000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),</m:t>
                        </m:r>
                        <m:r>
                          <a:rPr lang="en-US" sz="1350" i="1" dirty="0" err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  <m:r>
                          <a:rPr lang="en-US" sz="1350" i="1" baseline="-25000" dirty="0" err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 + </m:t>
                        </m:r>
                        <m:r>
                          <a:rPr lang="en-US" sz="135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𝑅𝑒𝑔</m:t>
                        </m:r>
                      </m:e>
                    </m:nary>
                  </m:oMath>
                </a14:m>
                <a:endParaRPr lang="en-US" sz="1350" baseline="-25000" dirty="0">
                  <a:latin typeface="Tahoma" pitchFamily="34" charset="0"/>
                </a:endParaRPr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sz="1500" dirty="0"/>
                  <a:t>                         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500" dirty="0"/>
                  <a:t> can be:   </a:t>
                </a:r>
                <a14:m>
                  <m:oMath xmlns:m="http://schemas.openxmlformats.org/officeDocument/2006/math">
                    <m:r>
                      <a:rPr lang="en-US" sz="1500" b="0" i="0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)=1,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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otherwise</a:t>
                </a:r>
                <a:r>
                  <a:rPr lang="en-US" sz="1500" dirty="0"/>
                  <a:t>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15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5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rgbClr val="FF0000"/>
                    </a:solidFill>
                  </a:rPr>
                  <a:t>(0-1 loss) 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15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15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/>
                  <a:t>                     </a:t>
                </a:r>
                <a:r>
                  <a:rPr lang="en-US" sz="1500" dirty="0">
                    <a:solidFill>
                      <a:srgbClr val="FF0000"/>
                    </a:solidFill>
                  </a:rPr>
                  <a:t>(L</a:t>
                </a:r>
                <a:r>
                  <a:rPr lang="en-US" sz="15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1500" dirty="0">
                    <a:solidFill>
                      <a:srgbClr val="FF0000"/>
                    </a:solidFill>
                  </a:rPr>
                  <a:t> loss) 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15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)= </m:t>
                    </m:r>
                    <m:r>
                      <m:rPr>
                        <m:sty m:val="p"/>
                      </m:rPr>
                      <a:rPr lang="en-US" sz="1500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⁡{0,1−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1500" dirty="0"/>
                  <a:t>       </a:t>
                </a:r>
                <a:r>
                  <a:rPr lang="en-US" sz="1500" dirty="0">
                    <a:solidFill>
                      <a:srgbClr val="FF0000"/>
                    </a:solidFill>
                  </a:rPr>
                  <a:t>(hinge loss)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150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sz="15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)= </m:t>
                    </m:r>
                    <m:r>
                      <m:rPr>
                        <m:sty m:val="p"/>
                      </m:rPr>
                      <a:rPr lang="en-US" sz="1500" i="1" dirty="0" err="1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⁡{−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)}             </m:t>
                    </m:r>
                  </m:oMath>
                </a14:m>
                <a:r>
                  <a:rPr lang="en-US" sz="1500" dirty="0">
                    <a:solidFill>
                      <a:srgbClr val="FF0000"/>
                    </a:solidFill>
                    <a:sym typeface="Symbol" pitchFamily="18" charset="2"/>
                  </a:rPr>
                  <a:t>(exponential loss)</a:t>
                </a:r>
                <a:endParaRPr lang="en-US" sz="1500" dirty="0">
                  <a:solidFill>
                    <a:srgbClr val="FF00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1500" dirty="0">
                    <a:solidFill>
                      <a:srgbClr val="0000FF"/>
                    </a:solidFill>
                  </a:rPr>
                  <a:t>Guarantees: </a:t>
                </a:r>
                <a:r>
                  <a:rPr lang="en-US" sz="1500" dirty="0"/>
                  <a:t>If we find an algorithm that minimizes loss on the observed data, then learning theory guarantees good future behavior (as a function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500" dirty="0"/>
                  <a:t>).</a:t>
                </a:r>
              </a:p>
            </p:txBody>
          </p:sp>
        </mc:Choice>
        <mc:Fallback xmlns="">
          <p:sp>
            <p:nvSpPr>
              <p:cNvPr id="7178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33450"/>
                <a:ext cx="8229600" cy="3659717"/>
              </a:xfrm>
              <a:blipFill>
                <a:blip r:embed="rId3"/>
                <a:stretch>
                  <a:fillRect l="-222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D2ED147-3725-41DA-B751-0E8C1CF5F04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1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Learning (2)</a:t>
            </a:r>
          </a:p>
        </p:txBody>
      </p:sp>
    </p:spTree>
    <p:extLst>
      <p:ext uri="{BB962C8B-B14F-4D97-AF65-F5344CB8AC3E}">
        <p14:creationId xmlns:p14="http://schemas.microsoft.com/office/powerpoint/2010/main" val="917156453"/>
      </p:ext>
    </p:extLst>
  </p:cSld>
  <p:clrMapOvr>
    <a:masterClrMapping/>
  </p:clrMapOvr>
  <p:transition>
    <p:zoom dir="in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658836-51A9-47DC-986E-1D5AA89EB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152" y="944368"/>
                <a:ext cx="8825948" cy="325476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Given:  </a:t>
                </a:r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(Outlook=sunny;  Temperature=cool; Humidity=high; Wind=strong)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𝑃𝑙𝑎𝑦𝑇𝑒𝑛𝑛𝑖𝑠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𝑃𝑙𝑎𝑦𝑇𝑒𝑛𝑛𝑖𝑠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𝑛𝑜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=9/14=0.64)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=5/14=0.36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𝑠𝑢𝑛𝑛𝑦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2/9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𝑠𝑢𝑛𝑛𝑦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3/5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= 3/9   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1/5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= 3/9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 4/5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𝑠𝑡𝑟𝑜𝑛𝑔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3/9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𝑠𝑡𝑟𝑜𝑛𝑔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3/5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…..) ~ 0.0053                        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…..) ~ 0.0206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658836-51A9-47DC-986E-1D5AA89EB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944368"/>
                <a:ext cx="8825948" cy="3254764"/>
              </a:xfrm>
              <a:blipFill>
                <a:blip r:embed="rId3"/>
                <a:stretch>
                  <a:fillRect l="-552" t="-2434" b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10E38C-840E-497E-A0B3-77CAF0D5154A}"/>
                  </a:ext>
                </a:extLst>
              </p:cNvPr>
              <p:cNvSpPr txBox="1"/>
              <p:nvPr/>
            </p:nvSpPr>
            <p:spPr>
              <a:xfrm>
                <a:off x="3418891" y="-19997"/>
                <a:ext cx="409950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10E38C-840E-497E-A0B3-77CAF0D51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891" y="-19997"/>
                <a:ext cx="4099509" cy="76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999261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F9C0C2EB-4508-4E89-A235-6E4DDCE0A4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152" y="932001"/>
                <a:ext cx="8825948" cy="38646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0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6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Given:  </a:t>
                </a:r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(Outlook=sunny;  Temperature=cool; Humidity=high; Wind=strong)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𝑃𝑙𝑎𝑦𝑇𝑒𝑛𝑛𝑖𝑠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𝑃𝑙𝑎𝑦𝑇𝑒𝑛𝑛𝑖𝑠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𝑛𝑜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=9/14=0.64)                                            =5/14=0.36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𝑠𝑢𝑛𝑛𝑦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2/9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𝑠𝑢𝑛𝑛𝑦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3/5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= 3/9   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1/5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= 3/9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 4/5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𝑠𝑡𝑟𝑜𝑛𝑔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3/9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𝑠𝑡𝑟𝑜𝑛𝑔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3/5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𝑦𝑒𝑠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…..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~ 0.0053                                 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…..</m:t>
                        </m:r>
                      </m:e>
                    </m:d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 0.0206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𝑖𝑛𝑠𝑡𝑎𝑛𝑐𝑒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0.0206/(0.0053+0.0206)=0.795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What if we were asked about Outlook=OC 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F9C0C2EB-4508-4E89-A235-6E4DDCE0A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2" y="932001"/>
                <a:ext cx="8825948" cy="3864699"/>
              </a:xfrm>
              <a:prstGeom prst="rect">
                <a:avLst/>
              </a:prstGeom>
              <a:blipFill>
                <a:blip r:embed="rId4"/>
                <a:stretch>
                  <a:fillRect l="-552" t="-2050"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249500-3021-4889-94A4-4F622DBAA043}"/>
                  </a:ext>
                </a:extLst>
              </p:cNvPr>
              <p:cNvSpPr txBox="1"/>
              <p:nvPr/>
            </p:nvSpPr>
            <p:spPr>
              <a:xfrm>
                <a:off x="3418891" y="-19997"/>
                <a:ext cx="409950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249500-3021-4889-94A4-4F622DBAA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891" y="-19997"/>
                <a:ext cx="4099509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79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A1F458-2F92-487B-8B23-5E27EF31E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How do we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:r>
                  <a:rPr lang="en-US" dirty="0"/>
                  <a:t> As we suggested before, we made a Binomial assumption; then:</a:t>
                </a:r>
              </a:p>
              <a:p>
                <a:pPr marL="0" lvl="0" indent="0">
                  <a:buNone/>
                </a:pPr>
                <a:r>
                  <a:rPr lang="en-US" dirty="0"/>
                  <a:t> 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  <m:d>
                      <m:dPr>
                        <m:beg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#(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𝑡𝑟𝑎𝑖𝑛𝑖𝑛𝑔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𝑎𝑛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𝑒𝑥𝑎𝑚𝑝𝑙𝑒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𝑙𝑎𝑏𝑒𝑙𝑑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#(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𝑙𝑎𝑏𝑒𝑙𝑒𝑑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𝑒𝑥𝑎𝑚𝑝𝑙𝑒𝑠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Sparsity of data is a problem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small, the estimate is not accurate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it will dominate the estimate: we will never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a  word that never appeared in training (with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 appears in the test data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A1F458-2F92-487B-8B23-5E27EF31E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40539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Estimation of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5355435-60FB-4317-92F7-D2C9AD0984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1363133"/>
                <a:ext cx="8229600" cy="323003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This process is called </a:t>
                </a:r>
                <a:r>
                  <a:rPr lang="en-US" u="sng" dirty="0">
                    <a:solidFill>
                      <a:srgbClr val="FF0000"/>
                    </a:solidFill>
                  </a:rPr>
                  <a:t>smoothing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 There are many ways to do it, some better justified than others;</a:t>
                </a:r>
              </a:p>
              <a:p>
                <a:r>
                  <a:rPr lang="en-US" dirty="0"/>
                  <a:t>  An empirical issue.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Here: 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# of occurrences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feature given the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is # of occurrences of the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prior estimate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(e.g., uniform)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equivalent sample size (# of labels)</a:t>
                </a:r>
              </a:p>
              <a:p>
                <a:pPr lvl="1"/>
                <a:r>
                  <a:rPr lang="en-US" dirty="0"/>
                  <a:t> Is this a reasonable definition?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5355435-60FB-4317-92F7-D2C9AD098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1363133"/>
                <a:ext cx="8229600" cy="3230034"/>
              </a:xfrm>
              <a:blipFill>
                <a:blip r:embed="rId3"/>
                <a:stretch>
                  <a:fillRect l="-593" t="-2457" b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377CBB-A7F0-4418-9BD7-095064BF369C}"/>
                  </a:ext>
                </a:extLst>
              </p:cNvPr>
              <p:cNvSpPr txBox="1"/>
              <p:nvPr/>
            </p:nvSpPr>
            <p:spPr>
              <a:xfrm>
                <a:off x="2532111" y="2148236"/>
                <a:ext cx="2335696" cy="60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377CBB-A7F0-4418-9BD7-095064BF3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11" y="2148236"/>
                <a:ext cx="2335696" cy="600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05B84C-B73A-472C-A8B7-606A8046A7F9}"/>
                  </a:ext>
                </a:extLst>
              </p:cNvPr>
              <p:cNvSpPr txBox="1"/>
              <p:nvPr/>
            </p:nvSpPr>
            <p:spPr>
              <a:xfrm>
                <a:off x="1075911" y="717269"/>
                <a:ext cx="6495222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𝑙𝑖𝑘𝑒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𝑑𝑖𝑠𝑙𝑖𝑘𝑒</m:t>
                              </m:r>
                            </m:e>
                          </m:d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𝑤𝑜𝑟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05B84C-B73A-472C-A8B7-606A8046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11" y="717269"/>
                <a:ext cx="6495222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81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Estimation of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A08132-965D-4276-AAF6-BF853CE1DB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Smoothing:  </a:t>
                </a:r>
              </a:p>
              <a:p>
                <a:endParaRPr lang="en-US" dirty="0"/>
              </a:p>
              <a:p>
                <a:r>
                  <a:rPr lang="en-US" dirty="0"/>
                  <a:t>Common values: </a:t>
                </a:r>
              </a:p>
              <a:p>
                <a:pPr lvl="1"/>
                <a:r>
                  <a:rPr lang="en-US" dirty="0"/>
                  <a:t>Laplace Rule for the Boolean case,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A08132-965D-4276-AAF6-BF853CE1DB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A4E3D0-0F32-4254-9E56-8ECBAF80EF7B}"/>
                  </a:ext>
                </a:extLst>
              </p:cNvPr>
              <p:cNvSpPr txBox="1"/>
              <p:nvPr/>
            </p:nvSpPr>
            <p:spPr>
              <a:xfrm>
                <a:off x="2630570" y="1090637"/>
                <a:ext cx="2335696" cy="60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A4E3D0-0F32-4254-9E56-8ECBAF80E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70" y="1090637"/>
                <a:ext cx="2335696" cy="600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B083C-61A8-4180-ABE2-B6E6E367269B}"/>
                  </a:ext>
                </a:extLst>
              </p:cNvPr>
              <p:cNvSpPr txBox="1"/>
              <p:nvPr/>
            </p:nvSpPr>
            <p:spPr>
              <a:xfrm>
                <a:off x="3257104" y="2737663"/>
                <a:ext cx="2335696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B083C-61A8-4180-ABE2-B6E6E367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104" y="2737663"/>
                <a:ext cx="2335696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3900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582" y="4182156"/>
            <a:ext cx="6390217" cy="28575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122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/>
                  <a:t>Assume a Binomial </a:t>
                </a:r>
                <a:r>
                  <a:rPr lang="en-US" sz="1500" dirty="0" err="1"/>
                  <a:t>r.v</a:t>
                </a:r>
                <a:r>
                  <a:rPr lang="en-US" sz="1500" dirty="0"/>
                  <a:t>.:         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,µ) =  </m:t>
                    </m:r>
                    <m:sSubSup>
                      <m:sSub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200" baseline="300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15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We saw that the maximum likelihood estimate is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µ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𝑀𝐿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15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In order to compute the MAP estimate, we need to assume a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prior</a:t>
                </a:r>
                <a:r>
                  <a:rPr lang="en-US" sz="1500" dirty="0">
                    <a:sym typeface="Symbol" pitchFamily="18" charset="2"/>
                  </a:rPr>
                  <a:t>. 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It’s easier to assume a prior of the form: 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</m:d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p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35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35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 µ</m:t>
                            </m:r>
                          </m:e>
                        </m:d>
                      </m:e>
                      <m:sup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350" baseline="30000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              </a:t>
                </a:r>
                <a:r>
                  <a:rPr lang="en-US" sz="1350" dirty="0"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1350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1350" dirty="0">
                    <a:sym typeface="Symbol" pitchFamily="18" charset="2"/>
                  </a:rPr>
                  <a:t> are called the hyper parameters)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350" dirty="0">
                    <a:sym typeface="Symbol" pitchFamily="18" charset="2"/>
                  </a:rPr>
                  <a:t>The prior in this case is the </a:t>
                </a:r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beta distribution</a:t>
                </a:r>
                <a:r>
                  <a:rPr lang="en-US" sz="1350" dirty="0">
                    <a:sym typeface="Symbol" pitchFamily="18" charset="2"/>
                  </a:rPr>
                  <a:t>, and it is called a </a:t>
                </a:r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conjugate prior</a:t>
                </a:r>
                <a:r>
                  <a:rPr lang="en-US" sz="1350" dirty="0">
                    <a:sym typeface="Symbol" pitchFamily="18" charset="2"/>
                  </a:rPr>
                  <a:t>, since it has the same form as the posterior. Indeed, it’s easy to compute the posterior:</a:t>
                </a:r>
                <a:endParaRPr lang="en-US" sz="1500" dirty="0">
                  <a:sym typeface="Symbol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~= 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</m:d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</m:d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sSup>
                      <m:sSup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p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35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35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 µ</m:t>
                            </m:r>
                          </m:e>
                        </m:d>
                      </m:e>
                      <m:sup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350" baseline="300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15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Therefore, as we have shown before (differentiate the log posterior) 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µ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𝑚𝑎𝑝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−1/(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−2) </m:t>
                    </m:r>
                  </m:oMath>
                </a14:m>
                <a:endParaRPr lang="en-US" sz="15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The posterior mean: 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𝐸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(µ|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</m:t>
                    </m:r>
                    <m:nary>
                      <m:naryPr>
                        <m:ctrlP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p>
                      <m:e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µ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(µ|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µ</m:t>
                        </m:r>
                      </m:e>
                    </m:nary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/(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Under the uniform prior, the posterior mean of observing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5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15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𝑖𝑠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: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+1/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+2 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291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826" b="-8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554245E-EC29-4E27-AEDD-F53D7F8942F1}" type="slidenum">
              <a:rPr lang="en-US">
                <a:solidFill>
                  <a:srgbClr val="0F243E"/>
                </a:solidFill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dirty="0">
              <a:solidFill>
                <a:srgbClr val="0F243E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</a:t>
            </a:r>
          </a:p>
        </p:txBody>
      </p:sp>
    </p:spTree>
    <p:extLst>
      <p:ext uri="{BB962C8B-B14F-4D97-AF65-F5344CB8AC3E}">
        <p14:creationId xmlns:p14="http://schemas.microsoft.com/office/powerpoint/2010/main" val="18284168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68707" name="Text Box 3"/>
              <p:cNvSpPr txBox="1">
                <a:spLocks noChangeArrowheads="1"/>
              </p:cNvSpPr>
              <p:nvPr/>
            </p:nvSpPr>
            <p:spPr bwMode="auto">
              <a:xfrm>
                <a:off x="2036124" y="3339806"/>
                <a:ext cx="4777655" cy="1496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b="1" dirty="0">
                    <a:solidFill>
                      <a:srgbClr val="000066"/>
                    </a:solidFill>
                    <a:latin typeface="Arial Narrow" pitchFamily="34" charset="0"/>
                  </a:rPr>
                  <a:t>In practice, we will typically work in the log space:</a:t>
                </a:r>
              </a:p>
              <a:p>
                <a:pPr lvl="0">
                  <a:buFontTx/>
                  <a:buChar char="•"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b="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𝑁𝐵</m:t>
                        </m:r>
                      </m:sub>
                    </m:sSub>
                    <m:r>
                      <a:rPr lang="en-US" sz="1500" b="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5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func>
                      <m:funcPr>
                        <m:ctrlPr>
                          <a:rPr lang="en-US" sz="150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 b="0" i="0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500" b="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500" i="1" dirty="0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 dirty="0" err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dirty="0" err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500" b="0" i="1" dirty="0" err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nary>
                      <m:naryPr>
                        <m:chr m:val="∏"/>
                        <m:supHide m:val="on"/>
                        <m:ctrlPr>
                          <a:rPr lang="en-US" sz="150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b="0" i="1" dirty="0" err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500" b="0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500" b="0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500" i="1" dirty="0" err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dirty="0" err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b="0" i="1" dirty="0" err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b="0" i="1" dirty="0" err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>
                          <m:sSubPr>
                            <m:ctrlPr>
                              <a:rPr lang="en-US" sz="1500" i="1" dirty="0" err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dirty="0" err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500" b="0" i="1" dirty="0" err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500" b="0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 )=</m:t>
                        </m:r>
                        <m:r>
                          <m:rPr>
                            <m:nor/>
                          </m:rPr>
                          <a:rPr lang="en-US" sz="1500" dirty="0">
                            <a:solidFill>
                              <a:srgbClr val="0000FF"/>
                            </a:solidFill>
                            <a:latin typeface="Arial Narrow" pitchFamily="34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1500" dirty="0">
                  <a:solidFill>
                    <a:srgbClr val="0000FF"/>
                  </a:solidFill>
                  <a:latin typeface="Arial Narrow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         = </m:t>
                      </m:r>
                      <m:r>
                        <a:rPr lang="en-US" sz="15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𝑎𝑟𝑔𝑚𝑎𝑥</m:t>
                      </m:r>
                      <m:r>
                        <a:rPr lang="en-US" sz="15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[ </m:t>
                      </m:r>
                      <m:r>
                        <a:rPr lang="en-US" sz="15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sz="15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500" b="0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b="0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500" i="1" dirty="0" err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dirty="0" err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00" b="0" i="1" dirty="0" err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500" b="0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500" b="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b="0" i="1" dirty="0" err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1500" b="0" i="1" dirty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500" b="0" i="1" dirty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00" i="1" dirty="0" err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dirty="0" err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b="0" i="1" dirty="0" err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b="0" i="1" dirty="0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500" i="1" dirty="0" err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dirty="0" err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500" b="0" i="1" dirty="0" err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500" b="0" i="1" dirty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500" dirty="0">
                  <a:solidFill>
                    <a:srgbClr val="0000FF"/>
                  </a:solidFill>
                  <a:latin typeface="Arial Narrow" pitchFamily="34" charset="0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000066"/>
                    </a:solidFill>
                    <a:latin typeface="Arial Narrow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687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6124" y="3339806"/>
                <a:ext cx="4777655" cy="1496115"/>
              </a:xfrm>
              <a:prstGeom prst="rect">
                <a:avLst/>
              </a:prstGeom>
              <a:blipFill>
                <a:blip r:embed="rId3"/>
                <a:stretch>
                  <a:fillRect l="-893" t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comment on estimation</a:t>
            </a:r>
          </a:p>
        </p:txBody>
      </p:sp>
      <p:pic>
        <p:nvPicPr>
          <p:cNvPr id="88066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73164"/>
            <a:ext cx="2353733" cy="18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D7DD6-AFD4-43AA-B99E-F546B68396C7}"/>
                  </a:ext>
                </a:extLst>
              </p:cNvPr>
              <p:cNvSpPr txBox="1"/>
              <p:nvPr/>
            </p:nvSpPr>
            <p:spPr>
              <a:xfrm>
                <a:off x="2150227" y="761477"/>
                <a:ext cx="409950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D7DD6-AFD4-43AA-B99E-F546B6839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227" y="761477"/>
                <a:ext cx="4099509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098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E652D0-9998-4533-86C1-A6599A3B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1549399"/>
                <a:ext cx="8229600" cy="3043767"/>
              </a:xfrm>
            </p:spPr>
            <p:txBody>
              <a:bodyPr/>
              <a:lstStyle/>
              <a:p>
                <a:r>
                  <a:rPr lang="en-US" dirty="0"/>
                  <a:t>Notice that the naïve Bayes method gives a method for predicting </a:t>
                </a:r>
              </a:p>
              <a:p>
                <a:r>
                  <a:rPr lang="en-US" dirty="0"/>
                  <a:t>   rather than an explicit classifier.</a:t>
                </a:r>
              </a:p>
              <a:p>
                <a:r>
                  <a:rPr lang="en-US" dirty="0"/>
                  <a:t> In the case of two classes,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{0,1}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we predict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E652D0-9998-4533-86C1-A6599A3B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1549399"/>
                <a:ext cx="8229600" cy="3043767"/>
              </a:xfrm>
              <a:blipFill>
                <a:blip r:embed="rId3"/>
                <a:stretch>
                  <a:fillRect l="-1037" t="-1603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000750" y="227168"/>
            <a:ext cx="1867504" cy="323165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F243E"/>
                </a:solidFill>
                <a:latin typeface="Calibri"/>
              </a:rPr>
              <a:t>Why do things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1887DD-86DF-4EC5-8541-DD30226D362E}"/>
                  </a:ext>
                </a:extLst>
              </p:cNvPr>
              <p:cNvSpPr txBox="1"/>
              <p:nvPr/>
            </p:nvSpPr>
            <p:spPr>
              <a:xfrm>
                <a:off x="1282529" y="3213591"/>
                <a:ext cx="6284843" cy="77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1887DD-86DF-4EC5-8541-DD30226D3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529" y="3213591"/>
                <a:ext cx="6284843" cy="770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1370A6-37AD-4BE8-A0BC-B9EE0A9D3294}"/>
                  </a:ext>
                </a:extLst>
              </p:cNvPr>
              <p:cNvSpPr txBox="1"/>
              <p:nvPr/>
            </p:nvSpPr>
            <p:spPr>
              <a:xfrm>
                <a:off x="1282530" y="918362"/>
                <a:ext cx="6284843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1370A6-37AD-4BE8-A0BC-B9EE0A9D3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530" y="918362"/>
                <a:ext cx="6284843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41438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6D3C708-F160-4A16-B0ED-A10F18703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1536371"/>
                <a:ext cx="8229600" cy="3056796"/>
              </a:xfrm>
            </p:spPr>
            <p:txBody>
              <a:bodyPr/>
              <a:lstStyle/>
              <a:p>
                <a:r>
                  <a:rPr lang="en-US" dirty="0"/>
                  <a:t>Notice that the naïve Bayes method gives a method for predicting rather than an explicit classifier.</a:t>
                </a:r>
              </a:p>
              <a:p>
                <a:r>
                  <a:rPr lang="en-US" dirty="0"/>
                  <a:t> In the case of two classes,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{0,1}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we predict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6D3C708-F160-4A16-B0ED-A10F18703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1536371"/>
                <a:ext cx="8229600" cy="3056796"/>
              </a:xfrm>
              <a:blipFill>
                <a:blip r:embed="rId3"/>
                <a:stretch>
                  <a:fillRect l="-1037" t="-159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8DD48F-C3BA-4F16-988F-523C3E690613}"/>
                  </a:ext>
                </a:extLst>
              </p:cNvPr>
              <p:cNvSpPr txBox="1"/>
              <p:nvPr/>
            </p:nvSpPr>
            <p:spPr>
              <a:xfrm>
                <a:off x="2429703" y="2754612"/>
                <a:ext cx="3990498" cy="77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8DD48F-C3BA-4F16-988F-523C3E69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03" y="2754612"/>
                <a:ext cx="3990498" cy="770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0D7620-DEEE-4A98-A10D-5E4854B5BE29}"/>
                  </a:ext>
                </a:extLst>
              </p:cNvPr>
              <p:cNvSpPr txBox="1"/>
              <p:nvPr/>
            </p:nvSpPr>
            <p:spPr>
              <a:xfrm>
                <a:off x="1536224" y="3717195"/>
                <a:ext cx="6018080" cy="1341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0D7620-DEEE-4A98-A10D-5E4854B5B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24" y="3717195"/>
                <a:ext cx="6018080" cy="1341329"/>
              </a:xfrm>
              <a:prstGeom prst="rect">
                <a:avLst/>
              </a:prstGeom>
              <a:blipFill>
                <a:blip r:embed="rId5"/>
                <a:stretch>
                  <a:fillRect l="-811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4A4FCB-6653-4D7C-8B24-1DAC068D629C}"/>
                  </a:ext>
                </a:extLst>
              </p:cNvPr>
              <p:cNvSpPr txBox="1"/>
              <p:nvPr/>
            </p:nvSpPr>
            <p:spPr>
              <a:xfrm>
                <a:off x="2100421" y="816185"/>
                <a:ext cx="4465123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4A4FCB-6653-4D7C-8B24-1DAC068D6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421" y="816185"/>
                <a:ext cx="4465123" cy="764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07574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5329AE-7E45-40AD-8B63-B75DDFB475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3" y="902369"/>
                <a:ext cx="8425301" cy="4070474"/>
              </a:xfrm>
            </p:spPr>
            <p:txBody>
              <a:bodyPr/>
              <a:lstStyle/>
              <a:p>
                <a:r>
                  <a:rPr lang="en-US" dirty="0"/>
                  <a:t>In the case of two classes,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{0,1}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we predict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5329AE-7E45-40AD-8B63-B75DDFB475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3" y="902369"/>
                <a:ext cx="8425301" cy="4070474"/>
              </a:xfrm>
              <a:blipFill>
                <a:blip r:embed="rId3"/>
                <a:stretch>
                  <a:fillRect l="-1013" t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77B818-93DC-473C-BC9F-C5653CFE9A5D}"/>
                  </a:ext>
                </a:extLst>
              </p:cNvPr>
              <p:cNvSpPr txBox="1"/>
              <p:nvPr/>
            </p:nvSpPr>
            <p:spPr>
              <a:xfrm>
                <a:off x="514944" y="1490582"/>
                <a:ext cx="8256337" cy="131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  <m:e/>
                          </m:eqAr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77B818-93DC-473C-BC9F-C5653CFE9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44" y="1490582"/>
                <a:ext cx="8256337" cy="1310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6350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7305953" y="1289578"/>
                <a:ext cx="1638300" cy="1134925"/>
              </a:xfrm>
              <a:prstGeom prst="wedgeRectCallout">
                <a:avLst>
                  <a:gd name="adj1" fmla="val -92751"/>
                  <a:gd name="adj2" fmla="val 112077"/>
                </a:avLst>
              </a:prstGeom>
              <a:solidFill>
                <a:srgbClr val="FFFFCC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</a:rPr>
                  <a:t>The model is called </a:t>
                </a:r>
                <a:r>
                  <a:rPr lang="en-US" sz="1200" dirty="0">
                    <a:solidFill>
                      <a:srgbClr val="0000FF"/>
                    </a:solidFill>
                  </a:rPr>
                  <a:t>“generative” </a:t>
                </a:r>
                <a:r>
                  <a:rPr lang="en-US" sz="1200" dirty="0">
                    <a:solidFill>
                      <a:schemeClr val="tx1"/>
                    </a:solidFill>
                  </a:rPr>
                  <a:t>since it makes an assumption on how data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is generated given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953" y="1289578"/>
                <a:ext cx="1638300" cy="1134925"/>
              </a:xfrm>
              <a:prstGeom prst="wedgeRectCallout">
                <a:avLst>
                  <a:gd name="adj1" fmla="val -92751"/>
                  <a:gd name="adj2" fmla="val 11207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B07474-03CB-4F50-BB00-16FE546744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1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2: Generative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Model the problem of text correction as that of generating correct sentences.</a:t>
                </a:r>
              </a:p>
              <a:p>
                <a:r>
                  <a:rPr lang="en-US" dirty="0"/>
                  <a:t>Goal: learn a model of the language; use it to predict.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PARADIGM</a:t>
                </a:r>
              </a:p>
              <a:p>
                <a:r>
                  <a:rPr lang="en-US" dirty="0"/>
                  <a:t>Learn a probability distribution over all sentences</a:t>
                </a:r>
              </a:p>
              <a:p>
                <a:pPr lvl="1"/>
                <a:r>
                  <a:rPr lang="en-US" dirty="0"/>
                  <a:t>In practice: make assumptions on the distribution’s type</a:t>
                </a:r>
              </a:p>
              <a:p>
                <a:r>
                  <a:rPr lang="en-US" dirty="0"/>
                  <a:t>Use it to estimate which sentence is more likely.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𝑠𝑎𝑤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𝑔𝑖𝑟𝑙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𝑝𝑎𝑟𝑘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𝑠𝑎𝑤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𝑔𝑖𝑟𝑙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𝑝𝑎𝑟𝑘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practice: a decision policy depends on the assumptions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Guarantees:  We need to assume the “right”  probability distribution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19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41" t="-2149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1050" y="3196252"/>
                <a:ext cx="6229350" cy="64633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+mj-lt"/>
                  </a:rPr>
                  <a:t>Bottom line: the generating paradigm approximates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196252"/>
                <a:ext cx="6229350" cy="646331"/>
              </a:xfrm>
              <a:prstGeom prst="rect">
                <a:avLst/>
              </a:prstGeom>
              <a:blipFill>
                <a:blip r:embed="rId5"/>
                <a:stretch>
                  <a:fillRect t="-3704" b="-740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22477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F0BC2B-831E-4228-9921-F50D76E6E7BF}"/>
                  </a:ext>
                </a:extLst>
              </p:cNvPr>
              <p:cNvSpPr txBox="1"/>
              <p:nvPr/>
            </p:nvSpPr>
            <p:spPr>
              <a:xfrm>
                <a:off x="334630" y="1462140"/>
                <a:ext cx="8474739" cy="131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  <m:e/>
                          </m:eqAr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F0BC2B-831E-4228-9921-F50D76E6E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30" y="1462140"/>
                <a:ext cx="8474739" cy="13101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C8B9CA-A262-4CC7-856B-C6C1D97509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case of two classes,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{0,1}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we predict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C8B9CA-A262-4CC7-856B-C6C1D9750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3830" name="Line 6"/>
          <p:cNvSpPr>
            <a:spLocks noChangeShapeType="1"/>
          </p:cNvSpPr>
          <p:nvPr/>
        </p:nvSpPr>
        <p:spPr bwMode="auto">
          <a:xfrm>
            <a:off x="1190669" y="3845150"/>
            <a:ext cx="3008797" cy="5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3831" name="Line 7"/>
          <p:cNvSpPr>
            <a:spLocks noChangeShapeType="1"/>
          </p:cNvSpPr>
          <p:nvPr/>
        </p:nvSpPr>
        <p:spPr bwMode="auto">
          <a:xfrm flipV="1">
            <a:off x="4424952" y="3850764"/>
            <a:ext cx="300879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F912DC-8D1C-4661-94BE-A3B44D40C2F0}"/>
                  </a:ext>
                </a:extLst>
              </p:cNvPr>
              <p:cNvSpPr txBox="1"/>
              <p:nvPr/>
            </p:nvSpPr>
            <p:spPr>
              <a:xfrm>
                <a:off x="885871" y="2763863"/>
                <a:ext cx="7179733" cy="108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Take logarithm; we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1 −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1 −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&gt;0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F912DC-8D1C-4661-94BE-A3B44D40C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71" y="2763863"/>
                <a:ext cx="7179733" cy="1086901"/>
              </a:xfrm>
              <a:prstGeom prst="rect">
                <a:avLst/>
              </a:prstGeom>
              <a:blipFill>
                <a:blip r:embed="rId5"/>
                <a:stretch>
                  <a:fillRect l="-679" t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0" grpId="0" animBg="1"/>
      <p:bldP spid="97383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6B704B-327C-4D91-A6BF-508653B8BC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407047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 the case of two classes,  v</a:t>
                </a:r>
                <a:r>
                  <a:rPr lang="en-US" dirty="0">
                    <a:sym typeface="Symbol" pitchFamily="18" charset="2"/>
                  </a:rPr>
                  <a:t>{0,1}</a:t>
                </a:r>
                <a:r>
                  <a:rPr lang="en-US" dirty="0"/>
                  <a:t>  we predict that v=1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get that </a:t>
                </a:r>
                <a:r>
                  <a:rPr lang="en-US" u="sng" dirty="0"/>
                  <a:t>naive Bayes is a linear separator </a:t>
                </a:r>
                <a:r>
                  <a:rPr lang="en-US" dirty="0"/>
                  <a:t>with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the feature is irrelevant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6B704B-327C-4D91-A6BF-508653B8B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4070474"/>
              </a:xfrm>
              <a:blipFill>
                <a:blip r:embed="rId3"/>
                <a:stretch>
                  <a:fillRect l="-370" t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4855" name="Line 7"/>
          <p:cNvSpPr>
            <a:spLocks noChangeShapeType="1"/>
          </p:cNvSpPr>
          <p:nvPr/>
        </p:nvSpPr>
        <p:spPr bwMode="auto">
          <a:xfrm>
            <a:off x="1152493" y="3148357"/>
            <a:ext cx="305544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4856" name="Line 8"/>
          <p:cNvSpPr>
            <a:spLocks noChangeShapeType="1"/>
          </p:cNvSpPr>
          <p:nvPr/>
        </p:nvSpPr>
        <p:spPr bwMode="auto">
          <a:xfrm>
            <a:off x="4428857" y="3148357"/>
            <a:ext cx="2844009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B213E-3AAF-4092-B54B-A539D9E2FBC7}"/>
                  </a:ext>
                </a:extLst>
              </p:cNvPr>
              <p:cNvSpPr txBox="1"/>
              <p:nvPr/>
            </p:nvSpPr>
            <p:spPr>
              <a:xfrm>
                <a:off x="110840" y="1293954"/>
                <a:ext cx="8628224" cy="1033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  <m:e/>
                          </m:eqAr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B213E-3AAF-4092-B54B-A539D9E2F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0" y="1293954"/>
                <a:ext cx="8628224" cy="1033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1F0A45-3B25-420A-9BAF-311693AD8D0B}"/>
                  </a:ext>
                </a:extLst>
              </p:cNvPr>
              <p:cNvSpPr txBox="1"/>
              <p:nvPr/>
            </p:nvSpPr>
            <p:spPr>
              <a:xfrm>
                <a:off x="949488" y="2096886"/>
                <a:ext cx="6950928" cy="108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Take logarithm; we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1 −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1 −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&gt;0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1F0A45-3B25-420A-9BAF-311693AD8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88" y="2096886"/>
                <a:ext cx="6950928" cy="1086901"/>
              </a:xfrm>
              <a:prstGeom prst="rect">
                <a:avLst/>
              </a:prstGeom>
              <a:blipFill>
                <a:blip r:embed="rId5"/>
                <a:stretch>
                  <a:fillRect l="-789"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2BF807-BBCE-4040-A9F3-9FD9B7E93DC7}"/>
                  </a:ext>
                </a:extLst>
              </p:cNvPr>
              <p:cNvSpPr txBox="1"/>
              <p:nvPr/>
            </p:nvSpPr>
            <p:spPr>
              <a:xfrm>
                <a:off x="2009743" y="3581527"/>
                <a:ext cx="4830417" cy="65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1−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2BF807-BBCE-4040-A9F3-9FD9B7E93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43" y="3581527"/>
                <a:ext cx="4830417" cy="659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243189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D21753-9A68-4869-A6B2-B47B57D4C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31958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 the case of two classes we have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but since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We get: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Which is simply the logistic function.</a:t>
                </a:r>
              </a:p>
              <a:p>
                <a:endParaRPr lang="en-US" dirty="0"/>
              </a:p>
              <a:p>
                <a:r>
                  <a:rPr lang="en-US" dirty="0"/>
                  <a:t>The linearity of NB provides a better explanation for </a:t>
                </a:r>
                <a:r>
                  <a:rPr lang="en-US" u="sng" dirty="0">
                    <a:solidFill>
                      <a:srgbClr val="FF0000"/>
                    </a:solidFill>
                  </a:rPr>
                  <a:t>why it works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D21753-9A68-4869-A6B2-B47B57D4C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319587"/>
              </a:xfrm>
              <a:blipFill>
                <a:blip r:embed="rId3"/>
                <a:stretch>
                  <a:fillRect l="-370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51012" y="1186133"/>
                <a:ext cx="2792988" cy="1708160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500" dirty="0">
                    <a:solidFill>
                      <a:srgbClr val="0F243E"/>
                    </a:solidFill>
                    <a:latin typeface="Calibri"/>
                  </a:rPr>
                  <a:t>We have: </a:t>
                </a: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= 1−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𝐿𝑜𝑔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= −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</a:rPr>
                  <a:t>. Then:</a:t>
                </a: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15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5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5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15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5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5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en-US" sz="1500" dirty="0">
                  <a:solidFill>
                    <a:srgbClr val="0F243E"/>
                  </a:solidFill>
                  <a:latin typeface="Calibri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 = (1−</m:t>
                      </m:r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= 1/</m:t>
                      </m:r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– 1 </m:t>
                      </m:r>
                    </m:oMath>
                  </m:oMathPara>
                </a14:m>
                <a:endParaRPr lang="en-US" sz="1500" dirty="0">
                  <a:solidFill>
                    <a:srgbClr val="0F243E"/>
                  </a:solidFill>
                  <a:latin typeface="Calibri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 = 1  + </m:t>
                      </m:r>
                      <m:r>
                        <a:rPr lang="en-US" sz="1500" i="1" dirty="0" err="1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15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5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5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) = 1/</m:t>
                      </m:r>
                      <m:r>
                        <a:rPr lang="en-US" sz="15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rgbClr val="0F243E"/>
                  </a:solidFill>
                  <a:latin typeface="Calibri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 = 1/(1+</m:t>
                      </m:r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5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500" dirty="0">
                  <a:solidFill>
                    <a:srgbClr val="0F243E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012" y="1186133"/>
                <a:ext cx="2792988" cy="1708160"/>
              </a:xfrm>
              <a:prstGeom prst="rect">
                <a:avLst/>
              </a:prstGeom>
              <a:blipFill>
                <a:blip r:embed="rId4"/>
                <a:stretch>
                  <a:fillRect l="-651" t="-707" b="-353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320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Why Does it Work? </a:t>
            </a:r>
            <a:endParaRPr lang="en-US" sz="2700" dirty="0">
              <a:latin typeface="Courier New" pitchFamily="49" charset="0"/>
            </a:endParaRPr>
          </a:p>
        </p:txBody>
      </p:sp>
      <p:sp>
        <p:nvSpPr>
          <p:cNvPr id="934915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902368"/>
            <a:ext cx="8229600" cy="41387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500" b="1" dirty="0"/>
              <a:t>Learning Theory </a:t>
            </a:r>
          </a:p>
          <a:p>
            <a:pPr lvl="1">
              <a:lnSpc>
                <a:spcPct val="120000"/>
              </a:lnSpc>
            </a:pPr>
            <a:r>
              <a:rPr lang="en-US" sz="1200" dirty="0"/>
              <a:t>Probabilistic predictions are done via </a:t>
            </a:r>
            <a:r>
              <a:rPr lang="en-US" sz="1200" dirty="0">
                <a:solidFill>
                  <a:schemeClr val="hlink"/>
                </a:solidFill>
              </a:rPr>
              <a:t>Linear</a:t>
            </a:r>
            <a:r>
              <a:rPr lang="en-US" sz="1200" dirty="0"/>
              <a:t> Models </a:t>
            </a:r>
          </a:p>
          <a:p>
            <a:pPr lvl="1">
              <a:lnSpc>
                <a:spcPct val="120000"/>
              </a:lnSpc>
            </a:pPr>
            <a:r>
              <a:rPr lang="en-US" sz="1200" dirty="0"/>
              <a:t>The low expressivity explains </a:t>
            </a:r>
            <a:r>
              <a:rPr lang="en-US" sz="1200" dirty="0">
                <a:solidFill>
                  <a:srgbClr val="FF0000"/>
                </a:solidFill>
              </a:rPr>
              <a:t>Generalization + Robustness</a:t>
            </a:r>
          </a:p>
          <a:p>
            <a:pPr>
              <a:lnSpc>
                <a:spcPct val="120000"/>
              </a:lnSpc>
            </a:pPr>
            <a:r>
              <a:rPr lang="en-US" sz="1500" b="1" dirty="0"/>
              <a:t>Expressivity (1: Methodology) </a:t>
            </a:r>
          </a:p>
          <a:p>
            <a:pPr lvl="1">
              <a:lnSpc>
                <a:spcPct val="120000"/>
              </a:lnSpc>
            </a:pPr>
            <a:r>
              <a:rPr lang="en-US" sz="1350" dirty="0"/>
              <a:t>Is there a reason to believe that these hypotheses minimize the empirical error?</a:t>
            </a:r>
            <a:endParaRPr lang="en-US" sz="1200" dirty="0"/>
          </a:p>
          <a:p>
            <a:pPr lvl="2">
              <a:lnSpc>
                <a:spcPct val="80000"/>
              </a:lnSpc>
            </a:pPr>
            <a:r>
              <a:rPr lang="en-US" sz="1200" dirty="0">
                <a:solidFill>
                  <a:srgbClr val="FF0000"/>
                </a:solidFill>
              </a:rPr>
              <a:t>In General, No.</a:t>
            </a:r>
            <a:r>
              <a:rPr lang="en-US" sz="1200" dirty="0">
                <a:solidFill>
                  <a:srgbClr val="FF9900"/>
                </a:solidFill>
              </a:rPr>
              <a:t> </a:t>
            </a:r>
            <a:r>
              <a:rPr lang="en-US" sz="1200" dirty="0"/>
              <a:t>(Unless some probabilistic assumptions happen to hold).    </a:t>
            </a:r>
          </a:p>
          <a:p>
            <a:pPr lvl="1"/>
            <a:r>
              <a:rPr lang="en-US" sz="1350" dirty="0"/>
              <a:t>But: if the hypothesis does not  fit the training data, 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Experimenters will augment set of features  (in fact, add dependencies)</a:t>
            </a:r>
          </a:p>
          <a:p>
            <a:pPr lvl="1"/>
            <a:r>
              <a:rPr lang="en-US" sz="1350" dirty="0"/>
              <a:t>But now, this actually follows the Learning Theory Protocol: </a:t>
            </a:r>
          </a:p>
          <a:p>
            <a:pPr lvl="2"/>
            <a:r>
              <a:rPr lang="en-US" sz="1200" dirty="0"/>
              <a:t>Try to learn a hypothesis that is consistent with the data</a:t>
            </a:r>
          </a:p>
          <a:p>
            <a:pPr lvl="2"/>
            <a:r>
              <a:rPr lang="en-US" sz="1200" dirty="0"/>
              <a:t>Generalization will be a function of the low expressivity</a:t>
            </a:r>
          </a:p>
          <a:p>
            <a:r>
              <a:rPr lang="en-US" sz="1500" b="1" dirty="0"/>
              <a:t>Expressivity (2: Theory)</a:t>
            </a:r>
            <a:r>
              <a:rPr lang="en-US" sz="1200" b="1" dirty="0"/>
              <a:t> </a:t>
            </a:r>
            <a:endParaRPr lang="en-US" sz="1200" dirty="0"/>
          </a:p>
          <a:p>
            <a:pPr lvl="1"/>
            <a:r>
              <a:rPr lang="en-US" sz="1350" dirty="0"/>
              <a:t>(a) Product distributions are “dense” in the space of all distributions. </a:t>
            </a:r>
          </a:p>
          <a:p>
            <a:pPr lvl="2"/>
            <a:r>
              <a:rPr lang="en-US" sz="1200" dirty="0"/>
              <a:t>Consequently, the resulting predictor’s error is actually close to optimal classifier. </a:t>
            </a:r>
          </a:p>
          <a:p>
            <a:pPr lvl="1"/>
            <a:r>
              <a:rPr lang="en-US" sz="1200" dirty="0"/>
              <a:t>(b) </a:t>
            </a:r>
            <a:r>
              <a:rPr lang="en-US" sz="1350" dirty="0"/>
              <a:t>NB classifiers cannot express all linear functions; but they converge faster to what they can express. </a:t>
            </a:r>
          </a:p>
          <a:p>
            <a:pPr lvl="1">
              <a:lnSpc>
                <a:spcPct val="80000"/>
              </a:lnSpc>
            </a:pPr>
            <a:endParaRPr lang="en-US" sz="525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4832C97-3ECA-4B1D-832B-C4FC6149E78A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6B47FA-7AFF-49F7-A70D-7ABC335A514A}"/>
                  </a:ext>
                </a:extLst>
              </p:cNvPr>
              <p:cNvSpPr txBox="1"/>
              <p:nvPr/>
            </p:nvSpPr>
            <p:spPr>
              <a:xfrm>
                <a:off x="4830417" y="1073426"/>
                <a:ext cx="360210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6B47FA-7AFF-49F7-A70D-7ABC335A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417" y="1073426"/>
                <a:ext cx="3602107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96193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 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65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hlink"/>
                </a:solidFill>
              </a:rPr>
              <a:t>(1)</a:t>
            </a:r>
            <a:r>
              <a:rPr lang="en-US" dirty="0"/>
              <a:t> If probabilistic hypotheses are actually like other linear functions, can we interpret the outcome of other linear learning algorithms probabilistically?</a:t>
            </a:r>
          </a:p>
          <a:p>
            <a:pPr lvl="1"/>
            <a:r>
              <a:rPr lang="en-US" dirty="0"/>
              <a:t>Yes</a:t>
            </a:r>
          </a:p>
          <a:p>
            <a:pPr marL="0" indent="0">
              <a:buNone/>
            </a:pPr>
            <a:r>
              <a:rPr lang="en-US" dirty="0">
                <a:solidFill>
                  <a:schemeClr val="hlink"/>
                </a:solidFill>
              </a:rPr>
              <a:t>(2)</a:t>
            </a:r>
            <a:r>
              <a:rPr lang="en-US" dirty="0"/>
              <a:t> If probabilistic hypotheses are actually like other linear functions, can you train them similarly (that is, discriminatively)?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/>
              <a:t>Classification: Logistics regression/Max Entropy</a:t>
            </a:r>
          </a:p>
          <a:p>
            <a:pPr lvl="1"/>
            <a:r>
              <a:rPr lang="en-US" dirty="0"/>
              <a:t>HMM: can be learned as a linear model, e.g., with a version of Perceptron (Structured Models class)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F1FEDB3-8096-4773-A229-9B48668AC16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922676"/>
      </p:ext>
    </p:extLst>
  </p:cSld>
  <p:clrMapOvr>
    <a:masterClrMapping/>
  </p:clrMapOvr>
  <p:transition>
    <p:zoom dir="in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244-8E9C-5642-87FA-71F5517AD966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Recall: Naïve Bayes,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BFA6E-C294-4C05-A76A-2DEE96F6E1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 the case of two classes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but since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We get (plug in (2) in (1); some algebra):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Which is simply the logistic (sigmoid) function used in the </a:t>
                </a:r>
              </a:p>
              <a:p>
                <a:r>
                  <a:rPr lang="en-US" dirty="0"/>
                  <a:t>neural network representation.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BFA6E-C294-4C05-A76A-2DEE96F6E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1653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9263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1DA6247-09CF-514C-80CA-9E3CDE6055C1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hlink"/>
                    </a:solidFill>
                  </a:rPr>
                  <a:t>(1)</a:t>
                </a:r>
                <a:r>
                  <a:rPr lang="en-US" dirty="0"/>
                  <a:t> If probabilistic hypotheses are actually like other linear functions, can we interpret the outcome of other linear learning algorithms probabilistically?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Yes</a:t>
                </a:r>
              </a:p>
              <a:p>
                <a:pPr>
                  <a:defRPr/>
                </a:pPr>
                <a:r>
                  <a:rPr lang="en-US" dirty="0"/>
                  <a:t>General recipe</a:t>
                </a:r>
              </a:p>
              <a:p>
                <a:pPr lvl="1">
                  <a:defRPr/>
                </a:pPr>
                <a:r>
                  <a:rPr lang="en-US" dirty="0"/>
                  <a:t>Train a classifier f using your favorite algorithm (Perceptron, SVM, Winnow, </a:t>
                </a:r>
                <a:r>
                  <a:rPr lang="en-US" dirty="0" err="1"/>
                  <a:t>etc</a:t>
                </a:r>
                <a:r>
                  <a:rPr lang="en-US" dirty="0"/>
                  <a:t>). Then:</a:t>
                </a:r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Use Sigmoid1/1+exp{-(</a:t>
                </a:r>
                <a:r>
                  <a:rPr lang="en-US" dirty="0" err="1"/>
                  <a:t>Aw</a:t>
                </a:r>
                <a:r>
                  <a:rPr lang="en-US" baseline="30000" dirty="0" err="1"/>
                  <a:t>T</a:t>
                </a:r>
                <a:r>
                  <a:rPr lang="en-US" dirty="0" err="1"/>
                  <a:t>x</a:t>
                </a:r>
                <a:r>
                  <a:rPr lang="en-US" dirty="0"/>
                  <a:t> + B)} to get an estimate for  P(y | x)</a:t>
                </a:r>
              </a:p>
              <a:p>
                <a:pPr lvl="1">
                  <a:defRPr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tuned using a held out that was not used for training.</a:t>
                </a:r>
              </a:p>
              <a:p>
                <a:pPr lvl="1">
                  <a:defRPr/>
                </a:pPr>
                <a:r>
                  <a:rPr lang="en-US" dirty="0"/>
                  <a:t>Done in </a:t>
                </a:r>
                <a:r>
                  <a:rPr lang="en-US" dirty="0" err="1"/>
                  <a:t>LBJava</a:t>
                </a:r>
                <a:r>
                  <a:rPr lang="en-US" dirty="0"/>
                  <a:t>, for example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3064935"/>
            <a:ext cx="6169099" cy="6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65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Logistic Regression (1)</a:t>
            </a:r>
            <a:endParaRPr lang="en-US" dirty="0">
              <a:latin typeface="Courier New" pitchFamily="-107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17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eaLnBrk="1" hangingPunct="1"/>
                <a:r>
                  <a:rPr lang="en-US" dirty="0">
                    <a:solidFill>
                      <a:schemeClr val="hlink"/>
                    </a:solidFill>
                  </a:rPr>
                  <a:t>(2)</a:t>
                </a:r>
                <a:r>
                  <a:rPr lang="en-US" dirty="0"/>
                  <a:t> If probabilistic hypotheses are actually like other linear functions, can you actually train them similarly (that is, discriminatively)?</a:t>
                </a:r>
              </a:p>
              <a:p>
                <a:pPr eaLnBrk="1" hangingPunct="1"/>
                <a:r>
                  <a:rPr lang="en-US" dirty="0"/>
                  <a:t>The logistic regression model assumes the following model:</a:t>
                </a:r>
              </a:p>
              <a:p>
                <a:pPr algn="ctr" eaLnBrk="1" hangingPunct="1">
                  <a:buFont typeface="Wingdings" pitchFamily="-107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+1 | </m:t>
                      </m:r>
                      <m:r>
                        <a:rPr lang="en-US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 [1+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endChr m:val="]"/>
                                  <m:ctrlPr>
                                    <a:rPr lang="en-US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dirty="0" err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i="1" baseline="30000" dirty="0" err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b="1" i="1" dirty="0" err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+ </m:t>
                                      </m:r>
                                      <m:r>
                                        <a:rPr lang="en-US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chemeClr val="tx2"/>
                  </a:solidFill>
                </a:endParaRPr>
              </a:p>
              <a:p>
                <a:pPr eaLnBrk="1" hangingPunct="1"/>
                <a:r>
                  <a:rPr lang="en-US" dirty="0"/>
                  <a:t>This is the same model we derived for naïve Bayes, only that now we will </a:t>
                </a:r>
                <a:r>
                  <a:rPr lang="en-US" b="1" dirty="0"/>
                  <a:t>not</a:t>
                </a:r>
                <a:r>
                  <a:rPr lang="en-US" dirty="0"/>
                  <a:t> assume any independence assumption. </a:t>
                </a:r>
              </a:p>
              <a:p>
                <a:pPr marL="0" indent="0" eaLnBrk="1" hangingPunct="1">
                  <a:buNone/>
                </a:pPr>
                <a:r>
                  <a:rPr lang="en-US" b="1" dirty="0"/>
                  <a:t>       </a:t>
                </a:r>
                <a:r>
                  <a:rPr lang="en-US" u="sng" dirty="0"/>
                  <a:t>We will directly find the best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u="sng" dirty="0"/>
              </a:p>
              <a:p>
                <a:pPr eaLnBrk="1" hangingPunct="1"/>
                <a:r>
                  <a:rPr lang="en-US" dirty="0"/>
                  <a:t>Therefore training will be more difficult. However, the weight vector derived will be </a:t>
                </a:r>
                <a:r>
                  <a:rPr lang="en-US" dirty="0">
                    <a:solidFill>
                      <a:srgbClr val="FF0000"/>
                    </a:solidFill>
                  </a:rPr>
                  <a:t>more expressive</a:t>
                </a:r>
                <a:r>
                  <a:rPr lang="en-US" dirty="0">
                    <a:solidFill>
                      <a:schemeClr val="hlink"/>
                    </a:solidFill>
                  </a:rPr>
                  <a:t>.</a:t>
                </a:r>
                <a:r>
                  <a:rPr lang="en-US" dirty="0"/>
                  <a:t> </a:t>
                </a:r>
              </a:p>
              <a:p>
                <a:pPr lvl="1" eaLnBrk="1" hangingPunct="1"/>
                <a:r>
                  <a:rPr lang="en-US" dirty="0"/>
                  <a:t>It can be shown that the naïve Bayes algorithm cannot represent all linear threshold functions.</a:t>
                </a:r>
              </a:p>
              <a:p>
                <a:pPr lvl="1" eaLnBrk="1" hangingPunct="1"/>
                <a:r>
                  <a:rPr lang="en-US" dirty="0"/>
                  <a:t>On the other hand, NB converges to </a:t>
                </a:r>
                <a:r>
                  <a:rPr lang="en-US" dirty="0">
                    <a:solidFill>
                      <a:srgbClr val="FF0000"/>
                    </a:solidFill>
                  </a:rPr>
                  <a:t>its performance </a:t>
                </a:r>
                <a:r>
                  <a:rPr lang="en-US" dirty="0"/>
                  <a:t>faster. </a:t>
                </a:r>
              </a:p>
            </p:txBody>
          </p:sp>
        </mc:Choice>
        <mc:Fallback xmlns="">
          <p:sp>
            <p:nvSpPr>
              <p:cNvPr id="971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1653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AE8D4CF-5137-F242-968B-823A14F2AA8E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0897" y="3264892"/>
            <a:ext cx="745717" cy="369332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F243E"/>
                </a:solidFill>
                <a:latin typeface="Tahoma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17231300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Logistic Regression (2)</a:t>
            </a:r>
            <a:endParaRPr lang="en-US" dirty="0">
              <a:latin typeface="Courier New" pitchFamily="-107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</a:rPr>
                  <a:t>Given the model:</a:t>
                </a:r>
              </a:p>
              <a:p>
                <a:pPr algn="ctr" eaLnBrk="1" hangingPunct="1">
                  <a:lnSpc>
                    <a:spcPct val="90000"/>
                  </a:lnSpc>
                  <a:buFont typeface="Wingdings" pitchFamily="-107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+1 | </m:t>
                      </m:r>
                      <m:r>
                        <a:rPr lang="en-US" sz="1500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500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 [1+</m:t>
                      </m:r>
                      <m:sSup>
                        <m:sSupPr>
                          <m:ctrlP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i="0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endChr m:val="]"/>
                                  <m:ctrlPr>
                                    <a:rPr lang="en-US" sz="15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5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sz="1500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500" b="1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1500" i="1" baseline="30000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1500" b="1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500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+ </m:t>
                                      </m:r>
                                      <m:r>
                                        <a:rPr lang="en-US" sz="1500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500" baseline="30000" dirty="0">
                  <a:solidFill>
                    <a:schemeClr val="tx2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</a:rPr>
                  <a:t>The goal is to find the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500" dirty="0">
                    <a:solidFill>
                      <a:schemeClr val="tx1"/>
                    </a:solidFill>
                  </a:rPr>
                  <a:t>that maximizes the log likelihood of the data: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}. </m:t>
                    </m:r>
                  </m:oMath>
                </a14:m>
                <a:endParaRPr lang="en-US" sz="15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</a:rPr>
                  <a:t>We are looking for </a:t>
                </a:r>
                <a14:m>
                  <m:oMath xmlns:m="http://schemas.openxmlformats.org/officeDocument/2006/math"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sz="1500" dirty="0">
                    <a:solidFill>
                      <a:schemeClr val="tx1"/>
                    </a:solidFill>
                  </a:rPr>
                  <a:t>that minimizes the negative log-likelihood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 i="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5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</m:ctrlPr>
                            </m:sSubSup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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 +1 | </m:t>
                          </m:r>
                          <m:r>
                            <a:rPr lang="en-US" sz="1500" i="1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500" i="1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e>
                      </m:func>
                      <m:func>
                        <m:funcPr>
                          <m:ctrlP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 i="0" dirty="0" err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5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</m:ctrlPr>
                            </m:sSubSup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</m:t>
                              </m:r>
                            </m:e>
                            <m:sub>
                              <m: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⁡[1+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  <m:r>
                            <m:rPr>
                              <m:nor/>
                            </m:rPr>
                            <a:rPr lang="en-US" sz="1500" baseline="300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5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</a:rPr>
                  <a:t>This optimization problem is called </a:t>
                </a:r>
                <a:r>
                  <a:rPr lang="en-US" sz="1500" dirty="0">
                    <a:solidFill>
                      <a:srgbClr val="FF0000"/>
                    </a:solidFill>
                  </a:rPr>
                  <a:t>Logistics Regression.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sz="15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FF0000"/>
                    </a:solidFill>
                  </a:rPr>
                  <a:t>Logistic Regression </a:t>
                </a:r>
                <a:r>
                  <a:rPr lang="en-US" sz="1500" dirty="0">
                    <a:solidFill>
                      <a:schemeClr val="tx1"/>
                    </a:solidFill>
                  </a:rPr>
                  <a:t>is sometimes called the </a:t>
                </a:r>
                <a:r>
                  <a:rPr lang="en-US" sz="1500" dirty="0">
                    <a:solidFill>
                      <a:srgbClr val="FF0000"/>
                    </a:solidFill>
                  </a:rPr>
                  <a:t>Maximum Entropy model </a:t>
                </a:r>
                <a:r>
                  <a:rPr lang="en-US" sz="1500" dirty="0">
                    <a:solidFill>
                      <a:schemeClr val="tx1"/>
                    </a:solidFill>
                  </a:rPr>
                  <a:t>in the NLP community (since the resulting distribution is the one that has the largest entropy among all those that activate the same features).</a:t>
                </a:r>
              </a:p>
            </p:txBody>
          </p:sp>
        </mc:Choice>
        <mc:Fallback xmlns="">
          <p:sp>
            <p:nvSpPr>
              <p:cNvPr id="972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F4EDB6-BFC6-C54E-941A-025A7E6D8270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2787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Logistic Regression (3)</a:t>
            </a:r>
            <a:endParaRPr lang="en-US">
              <a:latin typeface="Courier New" pitchFamily="-107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sz="1500" dirty="0">
                    <a:solidFill>
                      <a:schemeClr val="tx1"/>
                    </a:solidFill>
                  </a:rPr>
                  <a:t>Using the standard mapping to linear separators through the origin, we would like to minimize: 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5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</m:ctrlPr>
                            </m:sSubSup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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 +1 | </m:t>
                          </m:r>
                          <m:r>
                            <a:rPr lang="en-US" sz="1500" i="1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500" i="1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e>
                      </m:func>
                      <m:func>
                        <m:funcPr>
                          <m:ctrl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 dirty="0" err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5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</m:ctrlPr>
                            </m:sSubSup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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⁡[1+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  <m:r>
                            <m:rPr>
                              <m:nor/>
                            </m:rPr>
                            <a:rPr lang="en-US" sz="1500" baseline="300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500" dirty="0"/>
              </a:p>
              <a:p>
                <a:pPr eaLnBrk="1" hangingPunct="1"/>
                <a:r>
                  <a:rPr lang="en-US" sz="1500" dirty="0">
                    <a:solidFill>
                      <a:schemeClr val="tx1"/>
                    </a:solidFill>
                  </a:rPr>
                  <a:t>To get good generalization, it is common to add a </a:t>
                </a:r>
                <a:r>
                  <a:rPr lang="en-US" sz="1500" dirty="0"/>
                  <a:t>regularization term</a:t>
                </a:r>
                <a:r>
                  <a:rPr lang="en-US" sz="1500" dirty="0">
                    <a:solidFill>
                      <a:schemeClr val="tx1"/>
                    </a:solidFill>
                  </a:rPr>
                  <a:t>, and the regularized logistics regression then becomes: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1500" i="1" baseline="-2500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½ </m:t>
                      </m:r>
                      <m:r>
                        <a:rPr lang="en-US" sz="15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500" i="1" baseline="3000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⁡[1+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)],</m:t>
                          </m:r>
                        </m:e>
                      </m:nary>
                    </m:oMath>
                  </m:oMathPara>
                </a14:m>
                <a:endParaRPr lang="en-US" sz="1500" baseline="30000" dirty="0">
                  <a:solidFill>
                    <a:schemeClr val="tx2"/>
                  </a:solidFill>
                </a:endParaRPr>
              </a:p>
              <a:p>
                <a:pPr eaLnBrk="1" hangingPunct="1"/>
                <a:endParaRPr lang="en-US" sz="1500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buNone/>
                </a:pPr>
                <a:endParaRPr lang="en-US" sz="1500" dirty="0">
                  <a:solidFill>
                    <a:schemeClr val="tx1"/>
                  </a:solidFill>
                </a:endParaRPr>
              </a:p>
              <a:p>
                <a:pPr lvl="1" eaLnBrk="1" hangingPunct="1">
                  <a:buFont typeface="Wingdings" pitchFamily="-107" charset="2"/>
                  <a:buNone/>
                </a:pPr>
                <a:r>
                  <a:rPr lang="en-US" sz="1350" dirty="0"/>
                  <a:t>Where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350" dirty="0"/>
                  <a:t> is a user selected parameter that balances the two terms. </a:t>
                </a:r>
              </a:p>
              <a:p>
                <a:pPr lvl="1" eaLnBrk="1" hangingPunct="1">
                  <a:buFont typeface="Wingdings" pitchFamily="-107" charset="2"/>
                  <a:buNone/>
                </a:pPr>
                <a:endParaRPr lang="en-US" sz="1350" dirty="0"/>
              </a:p>
              <a:p>
                <a:pPr algn="ctr" eaLnBrk="1" hangingPunct="1">
                  <a:buFont typeface="Wingdings" pitchFamily="-107" charset="2"/>
                  <a:buNone/>
                </a:pPr>
                <a:endParaRPr lang="en-US" sz="1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07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90C6C3F-02EE-1848-89C3-1289CFA7DEA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973831" name="AutoShape 7"/>
          <p:cNvSpPr>
            <a:spLocks/>
          </p:cNvSpPr>
          <p:nvPr/>
        </p:nvSpPr>
        <p:spPr bwMode="auto">
          <a:xfrm rot="-5400000">
            <a:off x="5320424" y="1456145"/>
            <a:ext cx="198594" cy="2429803"/>
          </a:xfrm>
          <a:prstGeom prst="leftBrace">
            <a:avLst>
              <a:gd name="adj1" fmla="val 69474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3832" name="Text Box 8"/>
          <p:cNvSpPr txBox="1">
            <a:spLocks noChangeArrowheads="1"/>
          </p:cNvSpPr>
          <p:nvPr/>
        </p:nvSpPr>
        <p:spPr bwMode="auto">
          <a:xfrm>
            <a:off x="4602725" y="2858810"/>
            <a:ext cx="1769269" cy="3000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3333CC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Empirical loss</a:t>
            </a:r>
          </a:p>
        </p:txBody>
      </p:sp>
      <p:sp>
        <p:nvSpPr>
          <p:cNvPr id="973833" name="AutoShape 9"/>
          <p:cNvSpPr>
            <a:spLocks/>
          </p:cNvSpPr>
          <p:nvPr/>
        </p:nvSpPr>
        <p:spPr bwMode="auto">
          <a:xfrm rot="-5400000">
            <a:off x="3492037" y="2259344"/>
            <a:ext cx="220266" cy="602456"/>
          </a:xfrm>
          <a:prstGeom prst="leftBrace">
            <a:avLst>
              <a:gd name="adj1" fmla="val 22793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3834" name="Text Box 10"/>
          <p:cNvSpPr txBox="1">
            <a:spLocks noChangeArrowheads="1"/>
          </p:cNvSpPr>
          <p:nvPr/>
        </p:nvSpPr>
        <p:spPr bwMode="auto">
          <a:xfrm>
            <a:off x="2619644" y="2696223"/>
            <a:ext cx="1720453" cy="3000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3333CC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Regularization term</a:t>
            </a:r>
          </a:p>
        </p:txBody>
      </p:sp>
    </p:spTree>
    <p:extLst>
      <p:ext uri="{BB962C8B-B14F-4D97-AF65-F5344CB8AC3E}">
        <p14:creationId xmlns:p14="http://schemas.microsoft.com/office/powerpoint/2010/main" val="64780166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1" grpId="0" animBg="1"/>
      <p:bldP spid="973832" grpId="0"/>
      <p:bldP spid="973833" grpId="0" animBg="1"/>
      <p:bldP spid="9738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759883" y="3666507"/>
            <a:ext cx="4686300" cy="26926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1890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/>
                  <a:t>There are actually two different notions.</a:t>
                </a:r>
              </a:p>
              <a:p>
                <a:r>
                  <a:rPr lang="en-US" sz="2000" dirty="0"/>
                  <a:t>Learning probabilistic concepts </a:t>
                </a:r>
              </a:p>
              <a:p>
                <a:pPr lvl="1"/>
                <a:r>
                  <a:rPr lang="en-US" sz="1800" dirty="0"/>
                  <a:t>The learned concept is a function </a:t>
                </a:r>
                <a14:m>
                  <m:oMath xmlns:m="http://schemas.openxmlformats.org/officeDocument/2006/math">
                    <m:r>
                      <a:rPr lang="en-US" sz="1800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18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[0,1]</m:t>
                    </m:r>
                  </m:oMath>
                </a14:m>
                <a:endParaRPr lang="en-US" sz="1800" dirty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sz="18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1800" dirty="0">
                    <a:sym typeface="Symbol" pitchFamily="18" charset="2"/>
                  </a:rPr>
                  <a:t>may be interpreted as the probability that the label 1 is assigned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endParaRPr lang="en-US" sz="1800" b="1" dirty="0">
                  <a:sym typeface="Symbol" pitchFamily="18" charset="2"/>
                </a:endParaRPr>
              </a:p>
              <a:p>
                <a:pPr lvl="1"/>
                <a:r>
                  <a:rPr lang="en-US" sz="1800" dirty="0"/>
                  <a:t>The learning theory that we have studied before is applicable (with some extensions).</a:t>
                </a:r>
              </a:p>
              <a:p>
                <a:r>
                  <a:rPr lang="en-US" sz="2000" dirty="0"/>
                  <a:t>Bayesian Learning: Use of a probabilistic criterion in selecting a hypothesis</a:t>
                </a:r>
              </a:p>
              <a:p>
                <a:pPr lvl="1"/>
                <a:r>
                  <a:rPr lang="en-US" sz="1800" dirty="0"/>
                  <a:t>The hypothesis can be deterministic, a Boolean function.</a:t>
                </a:r>
              </a:p>
              <a:p>
                <a:r>
                  <a:rPr lang="en-US" sz="2000" dirty="0"/>
                  <a:t>It’s not the hypothesis – it’s the process.</a:t>
                </a:r>
              </a:p>
              <a:p>
                <a:r>
                  <a:rPr lang="en-US" sz="2000" dirty="0"/>
                  <a:t>In practice, as we’ll see, we will use the same principles as before, often similar justifications, and similar algorithms.</a:t>
                </a:r>
              </a:p>
            </p:txBody>
          </p:sp>
        </mc:Choice>
        <mc:Fallback xmlns="">
          <p:sp>
            <p:nvSpPr>
              <p:cNvPr id="10618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826" r="-148" b="-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Learning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71850" y="4749401"/>
            <a:ext cx="2914650" cy="27384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dirty="0">
                <a:latin typeface="+mj-lt"/>
                <a:hlinkClick r:id="rId4" action="ppaction://hlinksldjump"/>
              </a:rPr>
              <a:t>Remind yourself of basic probability</a:t>
            </a:r>
            <a:endParaRPr lang="en-US" sz="1500" dirty="0">
              <a:latin typeface="+mj-lt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39815867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2" grpId="0" animBg="1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Comments on Discriminative Learning</a:t>
            </a:r>
            <a:endParaRPr lang="en-US" dirty="0">
              <a:latin typeface="Courier New" pitchFamily="-107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58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1500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½ </m:t>
                    </m:r>
                    <m:r>
                      <a:rPr lang="en-US" sz="1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30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⁡[1+</m:t>
                        </m:r>
                        <m:r>
                          <m:rPr>
                            <m:sty m:val="p"/>
                          </m:rP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⁡(−</m:t>
                        </m:r>
                        <m:sSub>
                          <m:sSubPr>
                            <m:ctrlP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)],</m:t>
                        </m:r>
                      </m:e>
                    </m:nary>
                  </m:oMath>
                </a14:m>
                <a:endParaRPr lang="en-US" sz="1500" dirty="0">
                  <a:solidFill>
                    <a:schemeClr val="tx1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buFont typeface="Wingdings" pitchFamily="-107" charset="2"/>
                  <a:buNone/>
                </a:pPr>
                <a:endParaRPr lang="en-US" sz="1350" dirty="0"/>
              </a:p>
              <a:p>
                <a:pPr lvl="1" eaLnBrk="1" hangingPunct="1">
                  <a:lnSpc>
                    <a:spcPct val="90000"/>
                  </a:lnSpc>
                  <a:buFont typeface="Wingdings" pitchFamily="-107" charset="2"/>
                  <a:buNone/>
                </a:pPr>
                <a:endParaRPr lang="en-US" sz="1350" dirty="0"/>
              </a:p>
              <a:p>
                <a:pPr lvl="1" eaLnBrk="1" hangingPunct="1">
                  <a:lnSpc>
                    <a:spcPct val="90000"/>
                  </a:lnSpc>
                  <a:buFont typeface="Wingdings" pitchFamily="-107" charset="2"/>
                  <a:buNone/>
                </a:pPr>
                <a:r>
                  <a:rPr lang="en-US" sz="1350" dirty="0"/>
                  <a:t>Where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350" dirty="0"/>
                  <a:t> is a user selected parameter that balances the two terms. </a:t>
                </a:r>
              </a:p>
              <a:p>
                <a:pPr lvl="1" eaLnBrk="1" hangingPunct="1">
                  <a:lnSpc>
                    <a:spcPct val="90000"/>
                  </a:lnSpc>
                  <a:buFont typeface="Wingdings" pitchFamily="-107" charset="2"/>
                  <a:buNone/>
                </a:pPr>
                <a:endParaRPr lang="en-US" sz="135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</a:rPr>
                  <a:t>Since the second term is </a:t>
                </a:r>
                <a:r>
                  <a:rPr lang="en-US" sz="1500" dirty="0"/>
                  <a:t>t</a:t>
                </a:r>
                <a:r>
                  <a:rPr lang="en-US" sz="1500" dirty="0">
                    <a:solidFill>
                      <a:schemeClr val="tx1"/>
                    </a:solidFill>
                  </a:rPr>
                  <a:t>he </a:t>
                </a:r>
                <a:r>
                  <a:rPr lang="en-US" sz="1500" dirty="0">
                    <a:solidFill>
                      <a:srgbClr val="FF0000"/>
                    </a:solidFill>
                  </a:rPr>
                  <a:t>loss function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</a:rPr>
                  <a:t>Therefore, regularized logistic regression can be  related to other learning methods, e.g., SVMs.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00B050"/>
                    </a:solidFill>
                  </a:rPr>
                  <a:t>L</a:t>
                </a:r>
                <a:r>
                  <a:rPr lang="en-US" sz="15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1500" dirty="0">
                    <a:solidFill>
                      <a:srgbClr val="00B050"/>
                    </a:solidFill>
                  </a:rPr>
                  <a:t> SVM </a:t>
                </a:r>
                <a:r>
                  <a:rPr lang="en-US" sz="1500" dirty="0">
                    <a:solidFill>
                      <a:schemeClr val="tx1"/>
                    </a:solidFill>
                  </a:rPr>
                  <a:t>solves the following optimization problem: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1500" dirty="0">
                    <a:solidFill>
                      <a:schemeClr val="tx2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1500" i="1" baseline="-25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½ </m:t>
                    </m:r>
                    <m:r>
                      <a:rPr lang="en-US" sz="1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30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1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⁡(0,1−</m:t>
                        </m:r>
                        <m:sSub>
                          <m:sSubPr>
                            <m:ctrlPr>
                              <a:rPr lang="en-US" sz="1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 dirty="0" err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500" i="1" baseline="30000" dirty="0" err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500" i="1" dirty="0" err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i="1" baseline="-25000" dirty="0" err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500" dirty="0">
                  <a:solidFill>
                    <a:schemeClr val="tx2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3333FF"/>
                    </a:solidFill>
                  </a:rPr>
                  <a:t>L</a:t>
                </a:r>
                <a:r>
                  <a:rPr lang="en-US" sz="1500" baseline="-25000" dirty="0">
                    <a:solidFill>
                      <a:srgbClr val="3333FF"/>
                    </a:solidFill>
                  </a:rPr>
                  <a:t>2</a:t>
                </a:r>
                <a:r>
                  <a:rPr lang="en-US" sz="1500" dirty="0">
                    <a:solidFill>
                      <a:srgbClr val="3333FF"/>
                    </a:solidFill>
                  </a:rPr>
                  <a:t> SVM </a:t>
                </a:r>
                <a:r>
                  <a:rPr lang="en-US" sz="1500" dirty="0">
                    <a:solidFill>
                      <a:schemeClr val="tx1"/>
                    </a:solidFill>
                  </a:rPr>
                  <a:t>solves the following optimization problem: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1500" dirty="0">
                    <a:solidFill>
                      <a:schemeClr val="tx2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1500" i="1" baseline="-25000" dirty="0" err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i="1" baseline="-25000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 = ½ </m:t>
                    </m:r>
                    <m:r>
                      <a:rPr lang="en-US" sz="1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30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1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sz="1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500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1500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i="0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500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500" b="0" i="1" dirty="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i="1" dirty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i="1" dirty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en-US" sz="1500" b="0" i="1" dirty="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500" i="1" dirty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r>
                                              <a:rPr lang="en-US" sz="1500" i="1" dirty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lang="en-US" sz="1500" b="0" i="1" dirty="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i="1" dirty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i="1" dirty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1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00" dirty="0">
                  <a:solidFill>
                    <a:schemeClr val="tx2"/>
                  </a:solidFill>
                </a:endParaRPr>
              </a:p>
              <a:p>
                <a:pPr algn="ctr" eaLnBrk="1" hangingPunct="1">
                  <a:lnSpc>
                    <a:spcPct val="90000"/>
                  </a:lnSpc>
                  <a:buFont typeface="Wingdings" pitchFamily="-107" charset="2"/>
                  <a:buNone/>
                </a:pPr>
                <a:endParaRPr lang="en-US" sz="1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75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10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C701DA-3501-4F4F-8C11-87DF22800787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975879" name="AutoShape 7"/>
          <p:cNvSpPr>
            <a:spLocks/>
          </p:cNvSpPr>
          <p:nvPr/>
        </p:nvSpPr>
        <p:spPr bwMode="auto">
          <a:xfrm rot="-5400000">
            <a:off x="4020769" y="167123"/>
            <a:ext cx="282649" cy="2310481"/>
          </a:xfrm>
          <a:prstGeom prst="leftBrace">
            <a:avLst>
              <a:gd name="adj1" fmla="val 69474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5880" name="Text Box 8"/>
          <p:cNvSpPr txBox="1">
            <a:spLocks noChangeArrowheads="1"/>
          </p:cNvSpPr>
          <p:nvPr/>
        </p:nvSpPr>
        <p:spPr bwMode="auto">
          <a:xfrm>
            <a:off x="3872177" y="1356885"/>
            <a:ext cx="1769269" cy="3000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3333CC"/>
                </a:solidFill>
                <a:latin typeface="Calibri"/>
                <a:ea typeface="Arial" pitchFamily="-107" charset="0"/>
                <a:cs typeface="Arial" pitchFamily="-107" charset="0"/>
              </a:rPr>
              <a:t>Empirical loss</a:t>
            </a:r>
          </a:p>
        </p:txBody>
      </p:sp>
      <p:sp>
        <p:nvSpPr>
          <p:cNvPr id="975881" name="AutoShape 9"/>
          <p:cNvSpPr>
            <a:spLocks/>
          </p:cNvSpPr>
          <p:nvPr/>
        </p:nvSpPr>
        <p:spPr bwMode="auto">
          <a:xfrm rot="-5400000">
            <a:off x="2268617" y="1030483"/>
            <a:ext cx="220266" cy="488157"/>
          </a:xfrm>
          <a:prstGeom prst="leftBrace">
            <a:avLst>
              <a:gd name="adj1" fmla="val 22793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5882" name="Text Box 10"/>
          <p:cNvSpPr txBox="1">
            <a:spLocks noChangeArrowheads="1"/>
          </p:cNvSpPr>
          <p:nvPr/>
        </p:nvSpPr>
        <p:spPr bwMode="auto">
          <a:xfrm>
            <a:off x="1518523" y="1346672"/>
            <a:ext cx="1720453" cy="3000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3333CC"/>
                </a:solidFill>
                <a:latin typeface="Calibri"/>
                <a:ea typeface="Arial" pitchFamily="-107" charset="0"/>
                <a:cs typeface="Arial" pitchFamily="-107" charset="0"/>
              </a:rPr>
              <a:t>Regularization term</a:t>
            </a:r>
          </a:p>
        </p:txBody>
      </p:sp>
      <p:sp>
        <p:nvSpPr>
          <p:cNvPr id="975883" name="Line 11"/>
          <p:cNvSpPr>
            <a:spLocks noChangeShapeType="1"/>
          </p:cNvSpPr>
          <p:nvPr/>
        </p:nvSpPr>
        <p:spPr bwMode="auto">
          <a:xfrm>
            <a:off x="3088100" y="3613250"/>
            <a:ext cx="2229233" cy="0"/>
          </a:xfrm>
          <a:prstGeom prst="lin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5885" name="Line 13"/>
          <p:cNvSpPr>
            <a:spLocks noChangeShapeType="1"/>
          </p:cNvSpPr>
          <p:nvPr/>
        </p:nvSpPr>
        <p:spPr bwMode="auto">
          <a:xfrm flipV="1">
            <a:off x="3433534" y="1164429"/>
            <a:ext cx="1965779" cy="2178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84" y="2566472"/>
            <a:ext cx="3402027" cy="2093556"/>
          </a:xfrm>
          <a:prstGeom prst="rect">
            <a:avLst/>
          </a:prstGeom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238976" y="3102428"/>
            <a:ext cx="1942624" cy="0"/>
          </a:xfrm>
          <a:prstGeom prst="line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403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9" grpId="0" animBg="1"/>
      <p:bldP spid="975880" grpId="0"/>
      <p:bldP spid="975881" grpId="0" animBg="1"/>
      <p:bldP spid="975882" grpId="0"/>
      <p:bldP spid="975883" grpId="0" animBg="1"/>
      <p:bldP spid="975885" grpId="0" animBg="1"/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887FA9-2A0B-4E61-8101-EE863245E98F}" type="slidenum">
              <a:rPr lang="en-US" sz="1500">
                <a:solidFill>
                  <a:srgbClr val="0F243E"/>
                </a:solidFill>
                <a:latin typeface="Calibri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en-US" sz="1500" dirty="0">
              <a:solidFill>
                <a:srgbClr val="0F243E"/>
              </a:solidFill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8498" y="2101942"/>
            <a:ext cx="8229600" cy="693737"/>
          </a:xfrm>
        </p:spPr>
        <p:txBody>
          <a:bodyPr/>
          <a:lstStyle/>
          <a:p>
            <a:r>
              <a:rPr lang="en-US" dirty="0"/>
              <a:t>A few more NB examples</a:t>
            </a:r>
          </a:p>
        </p:txBody>
      </p:sp>
    </p:spTree>
    <p:extLst>
      <p:ext uri="{BB962C8B-B14F-4D97-AF65-F5344CB8AC3E}">
        <p14:creationId xmlns:p14="http://schemas.microsoft.com/office/powerpoint/2010/main" val="1045102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Learning to Classify Text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F3F741-565C-4070-B763-1DF7997D5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 Instance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Text documents</a:t>
                </a:r>
              </a:p>
              <a:p>
                <a:r>
                  <a:rPr lang="en-US" dirty="0"/>
                  <a:t> Instances are labeled according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𝑙𝑖𝑘𝑒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𝑑𝑖𝑠𝑙𝑖𝑘𝑒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Goal: Learn this function such that, given a new document</a:t>
                </a:r>
              </a:p>
              <a:p>
                <a:r>
                  <a:rPr lang="en-US" dirty="0"/>
                  <a:t>   you can use it to decide if you </a:t>
                </a:r>
                <a:r>
                  <a:rPr lang="en-US" u="sng" dirty="0"/>
                  <a:t>like</a:t>
                </a:r>
                <a:r>
                  <a:rPr lang="en-US" dirty="0"/>
                  <a:t> it or </a:t>
                </a:r>
                <a:r>
                  <a:rPr lang="en-US" u="sng" dirty="0"/>
                  <a:t>not</a:t>
                </a:r>
                <a:endParaRPr lang="en-US" dirty="0"/>
              </a:p>
              <a:p>
                <a:r>
                  <a:rPr lang="en-US" dirty="0"/>
                  <a:t> How to represent the document ? </a:t>
                </a:r>
              </a:p>
              <a:p>
                <a:r>
                  <a:rPr lang="en-US" dirty="0"/>
                  <a:t> How to estimate the probabilities ? </a:t>
                </a:r>
              </a:p>
              <a:p>
                <a:r>
                  <a:rPr lang="en-US" dirty="0"/>
                  <a:t> How to classify?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F3F741-565C-4070-B763-1DF7997D5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425968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5DD82B-822F-4305-B1D5-F84FD07E4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Instance space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Text documents</a:t>
                </a:r>
              </a:p>
              <a:p>
                <a:r>
                  <a:rPr lang="en-US" dirty="0"/>
                  <a:t> Instances are labeled according to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𝑙𝑖𝑘𝑒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𝑑𝑖𝑠𝑙𝑖𝑘𝑒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 How to represent the document ? </a:t>
                </a:r>
              </a:p>
              <a:p>
                <a:r>
                  <a:rPr lang="en-US" dirty="0"/>
                  <a:t>     A document will be represented as a list of its words </a:t>
                </a:r>
              </a:p>
              <a:p>
                <a:r>
                  <a:rPr lang="en-US" dirty="0"/>
                  <a:t>      The representation question can be viewed as the generation question   </a:t>
                </a:r>
              </a:p>
              <a:p>
                <a:endParaRPr lang="en-US" dirty="0"/>
              </a:p>
              <a:p>
                <a:r>
                  <a:rPr lang="en-US" dirty="0"/>
                  <a:t> We have a dictionary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words  (therefore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parameters)</a:t>
                </a:r>
              </a:p>
              <a:p>
                <a:r>
                  <a:rPr lang="en-US" dirty="0"/>
                  <a:t> We have documents of size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: can account for word position &amp; count </a:t>
                </a:r>
              </a:p>
              <a:p>
                <a:r>
                  <a:rPr lang="en-US" dirty="0"/>
                  <a:t> Having a parameter for each word &amp; position may be too much: </a:t>
                </a:r>
              </a:p>
              <a:p>
                <a:pPr lvl="1"/>
                <a:r>
                  <a:rPr lang="en-US" dirty="0"/>
                  <a:t>   # of parameters: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50,000 ~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Simplifying Assumption: </a:t>
                </a:r>
              </a:p>
              <a:p>
                <a:pPr lvl="1"/>
                <a:r>
                  <a:rPr lang="en-US" dirty="0"/>
                  <a:t> The probability of observing a word in a document is independent of its location</a:t>
                </a:r>
              </a:p>
              <a:p>
                <a:pPr lvl="1"/>
                <a:r>
                  <a:rPr lang="en-US" dirty="0"/>
                  <a:t> This still allows us to think about two ways of generating the document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5DD82B-822F-4305-B1D5-F84FD07E4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2149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40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59259B-297B-4580-8DC6-DA4D5ACF12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We want to compute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 = 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latin typeface="Calibri"/>
                  <a:sym typeface="Symbol" pitchFamily="18" charset="2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                                           = 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latin typeface="Calibri"/>
                  <a:sym typeface="Symbol" pitchFamily="18" charset="2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Our assumptions will go into estimating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: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Multivariate Bernoulli</a:t>
                </a:r>
              </a:p>
              <a:p>
                <a:pPr marL="728663" lvl="1" indent="-385763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romanUcPeriod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To generate a document, first decide if it’s 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good</a:t>
                </a: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=1) 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or 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bad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=0).</m:t>
                    </m:r>
                  </m:oMath>
                </a14:m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pPr marL="685800" lvl="1" indent="-3429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AutoNum type="romanUcPeriod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Given that, consider your dictionary of words and choose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into your document with probability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, irrespective of anything else. </a:t>
                </a:r>
              </a:p>
              <a:p>
                <a:pPr marL="685800" lvl="1" indent="-3429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AutoNum type="romanUcPeriod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  <a:cs typeface="Arial" pitchFamily="34" charset="0"/>
                  </a:rPr>
                  <a:t>If the size of the 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dictionary</a:t>
                </a:r>
                <a:r>
                  <a:rPr lang="en-US" sz="1500" dirty="0">
                    <a:solidFill>
                      <a:srgbClr val="000066"/>
                    </a:solidFill>
                    <a:latin typeface="Calibri"/>
                    <a:cs typeface="Arial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𝑉</m:t>
                    </m:r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|=</m:t>
                    </m:r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  <a:cs typeface="Arial" pitchFamily="34" charset="0"/>
                  </a:rPr>
                  <a:t>, we can then write        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              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 =</m:t>
                    </m:r>
                    <m:nary>
                      <m:naryPr>
                        <m:chr m:val="∏"/>
                        <m:limLoc m:val="subSup"/>
                        <m:ctrlP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  <m:sup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=1|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𝑦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)</m:t>
                        </m:r>
                        <m:r>
                          <a:rPr lang="en-US" sz="1500" i="1" baseline="30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𝑏</m:t>
                        </m:r>
                        <m:r>
                          <a:rPr lang="en-US" sz="1500" i="1" baseline="-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=0|</m:t>
                        </m:r>
                        <m:sSup>
                          <m:sSupPr>
                            <m:ctrlP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𝑦</m:t>
                            </m:r>
                            <m: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15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5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endParaRPr lang="en-US" sz="1500" i="1" baseline="-5000" dirty="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</a:rPr>
                  <a:t>Where: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      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𝑝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𝑤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=1/0|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):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 </a:t>
                </a:r>
                <a:r>
                  <a:rPr lang="en-US" sz="1500" dirty="0">
                    <a:solidFill>
                      <a:srgbClr val="050000"/>
                    </a:solidFill>
                    <a:latin typeface="Calibri"/>
                    <a:cs typeface="Arial" pitchFamily="34" charset="0"/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𝑤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 </a:t>
                </a:r>
                <a:r>
                  <a:rPr lang="en-US" sz="1500" dirty="0">
                    <a:solidFill>
                      <a:srgbClr val="050000"/>
                    </a:solidFill>
                    <a:latin typeface="Calibri"/>
                    <a:cs typeface="Arial" pitchFamily="34" charset="0"/>
                  </a:rPr>
                  <a:t>appears/does-not in a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labeled </a:t>
                </a:r>
                <a:r>
                  <a:rPr lang="en-US" sz="1500" dirty="0">
                    <a:solidFill>
                      <a:srgbClr val="050000"/>
                    </a:solidFill>
                    <a:latin typeface="Calibri"/>
                    <a:cs typeface="Arial" pitchFamily="34" charset="0"/>
                  </a:rPr>
                  <a:t>document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.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15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∈{0,1}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indicates whether word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𝑖</m:t>
                    </m:r>
                    <m:r>
                      <a:rPr lang="en-US" sz="1500" i="1" baseline="-25000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500" baseline="-25000" dirty="0">
                    <a:solidFill>
                      <a:srgbClr val="A50021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1500" dirty="0">
                    <a:solidFill>
                      <a:srgbClr val="000066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occurs in document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𝑑</m:t>
                    </m:r>
                  </m:oMath>
                </a14:m>
                <a:endParaRPr lang="en-US" sz="1500" dirty="0">
                  <a:solidFill>
                    <a:srgbClr val="A50021"/>
                  </a:solidFill>
                  <a:latin typeface="Calibri"/>
                  <a:cs typeface="Arial" pitchFamily="34" charset="0"/>
                  <a:sym typeface="Symbol" pitchFamily="18" charset="2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2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+2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parameters: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     </a:t>
                </a:r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Estimating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𝑖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 =1|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is done in the ML way as before (counting).</a:t>
                </a:r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59259B-297B-4580-8DC6-DA4D5ACF12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via Bayes Rule 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05501" y="872552"/>
                <a:ext cx="2634252" cy="1200329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Parameters:</a:t>
                </a:r>
              </a:p>
              <a:p>
                <a:pPr marL="342900" indent="-342900" defTabSz="685800" fontAlgn="base"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Priors: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=0/1)</m:t>
                    </m:r>
                  </m:oMath>
                </a14:m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</a:t>
                </a:r>
              </a:p>
              <a:p>
                <a:pPr marL="342900" indent="-342900">
                  <a:buFontTx/>
                  <a:buAutoNum type="arabicPeriod"/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𝐷𝑖𝑐𝑡𝑖𝑜𝑛𝑎𝑟𝑦</m:t>
                    </m:r>
                  </m:oMath>
                </a14:m>
                <a:endParaRPr lang="en-US" dirty="0">
                  <a:solidFill>
                    <a:srgbClr val="0000FF"/>
                  </a:solidFill>
                  <a:latin typeface="Calibri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=0/1 |</m:t>
                    </m:r>
                    <m:r>
                      <a:rPr lang="en-US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=0/1)</m:t>
                    </m:r>
                  </m:oMath>
                </a14:m>
                <a:endParaRPr lang="en-US" dirty="0">
                  <a:solidFill>
                    <a:srgbClr val="0F243E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1" y="872552"/>
                <a:ext cx="2634252" cy="1200329"/>
              </a:xfrm>
              <a:prstGeom prst="rect">
                <a:avLst/>
              </a:prstGeom>
              <a:blipFill>
                <a:blip r:embed="rId4"/>
                <a:stretch>
                  <a:fillRect l="-1839" t="-2000" b="-2500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209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BB2165-C03A-4B55-B66F-AF5E4CA6D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450" y="902369"/>
                <a:ext cx="8877300" cy="3690798"/>
              </a:xfrm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We want to compute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 = 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latin typeface="Calibri"/>
                  <a:sym typeface="Symbol" pitchFamily="18" charset="2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                                           = 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latin typeface="Calibri"/>
                  <a:sym typeface="Symbol" pitchFamily="18" charset="2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Our assumptions will go into estimating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2. Multinomial</a:t>
                </a:r>
              </a:p>
              <a:p>
                <a:pPr marL="728663" lvl="1" indent="-385763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romanUcPeriod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To generate a document, first decide if it’s 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good</a:t>
                </a: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=1) 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or 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bad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)</a:t>
                </a: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.</a:t>
                </a:r>
              </a:p>
              <a:p>
                <a:pPr marL="685800" lvl="1" indent="-3429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AutoNum type="romanUcPeriod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Given that, place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 words into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 is placed with probability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, </a:t>
                </a:r>
                <a:r>
                  <a:rPr lang="en-US" sz="1500" dirty="0">
                    <a:solidFill>
                      <a:srgbClr val="0F243E"/>
                    </a:solidFill>
                    <a:latin typeface="Calibri"/>
                  </a:rPr>
                  <a:t>and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500" i="1" baseline="30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=1.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latin typeface="Calibri"/>
                </a:endParaRPr>
              </a:p>
              <a:p>
                <a:pPr marL="685800" lvl="1" indent="-3429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AutoNum type="romanUcPeriod"/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The Probability of a document is: </a:t>
                </a:r>
              </a:p>
              <a:p>
                <a:pPr marL="57150" lvl="1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= 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!/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!…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 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5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baseline="1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500" i="1" baseline="30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baseline="1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1500" baseline="-25000" dirty="0">
                  <a:solidFill>
                    <a:srgbClr val="0000FF"/>
                  </a:solidFill>
                  <a:latin typeface="Calibri"/>
                </a:endParaRPr>
              </a:p>
              <a:p>
                <a:pPr marL="57150" lvl="1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 </a:t>
                </a:r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           </a:t>
                </a: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𝑛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is the # of times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appears in the document.</a:t>
                </a: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Same # of parameters: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2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+2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 =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|Dictionary|, but the estimation is done a bit differently. (HW).</a:t>
                </a:r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BB2165-C03A-4B55-B66F-AF5E4CA6D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902369"/>
                <a:ext cx="8877300" cy="3690798"/>
              </a:xfrm>
              <a:blipFill>
                <a:blip r:embed="rId3"/>
                <a:stretch>
                  <a:fillRect l="-275"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Multinomial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66527" y="709090"/>
                <a:ext cx="2591673" cy="1661993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Parameters:</a:t>
                </a:r>
              </a:p>
              <a:p>
                <a:pPr marL="342900" indent="-342900" defTabSz="685800" fontAlgn="base"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Priors: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=0/1) </m:t>
                    </m:r>
                  </m:oMath>
                </a14:m>
                <a:endParaRPr lang="en-US" dirty="0">
                  <a:solidFill>
                    <a:srgbClr val="0F243E"/>
                  </a:solidFill>
                  <a:latin typeface="Calibri"/>
                </a:endParaRPr>
              </a:p>
              <a:p>
                <a:pPr marL="342900" indent="-342900">
                  <a:buFontTx/>
                  <a:buAutoNum type="arabicPeriod"/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𝐷𝑖𝑐𝑡𝑖𝑜𝑛𝑎𝑟𝑦</m:t>
                    </m:r>
                  </m:oMath>
                </a14:m>
                <a:endParaRPr lang="en-US" dirty="0">
                  <a:solidFill>
                    <a:srgbClr val="0000FF"/>
                  </a:solidFill>
                  <a:latin typeface="Calibri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=0/1 |</m:t>
                    </m:r>
                    <m:r>
                      <a:rPr lang="en-US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=0/1)</m:t>
                    </m:r>
                  </m:oMath>
                </a14:m>
                <a:endParaRPr lang="en-US" dirty="0">
                  <a:solidFill>
                    <a:srgbClr val="0F243E"/>
                  </a:solidFill>
                  <a:latin typeface="Calibri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</a:rPr>
                  <a:t> dictionary items are  </a:t>
                </a: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500" dirty="0">
                    <a:solidFill>
                      <a:srgbClr val="0F243E"/>
                    </a:solidFill>
                    <a:latin typeface="Calibri"/>
                  </a:rPr>
                  <a:t>    chosen into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527" y="709090"/>
                <a:ext cx="2591673" cy="1661993"/>
              </a:xfrm>
              <a:prstGeom prst="rect">
                <a:avLst/>
              </a:prstGeom>
              <a:blipFill>
                <a:blip r:embed="rId4"/>
                <a:stretch>
                  <a:fillRect l="-1632" t="-1449" b="-2536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97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Text Box 3"/>
          <p:cNvSpPr txBox="1">
            <a:spLocks noChangeArrowheads="1"/>
          </p:cNvSpPr>
          <p:nvPr/>
        </p:nvSpPr>
        <p:spPr bwMode="auto">
          <a:xfrm>
            <a:off x="1485900" y="971550"/>
            <a:ext cx="6115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66"/>
                </a:solidFill>
                <a:latin typeface="Calibri"/>
                <a:cs typeface="Arial" pitchFamily="34" charset="0"/>
              </a:rPr>
              <a:t> </a:t>
            </a:r>
            <a:r>
              <a:rPr lang="en-US" dirty="0">
                <a:solidFill>
                  <a:srgbClr val="000066"/>
                </a:solidFill>
                <a:latin typeface="Gill Sans"/>
                <a:cs typeface="Arial" pitchFamily="34" charset="0"/>
              </a:rPr>
              <a:t>The generative model in these two cases is different</a:t>
            </a:r>
          </a:p>
        </p:txBody>
      </p:sp>
      <p:sp>
        <p:nvSpPr>
          <p:cNvPr id="1168388" name="Rectangle 4"/>
          <p:cNvSpPr>
            <a:spLocks noChangeArrowheads="1"/>
          </p:cNvSpPr>
          <p:nvPr/>
        </p:nvSpPr>
        <p:spPr bwMode="auto">
          <a:xfrm>
            <a:off x="1657350" y="1943100"/>
            <a:ext cx="154305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389" name="Rectangle 5"/>
          <p:cNvSpPr>
            <a:spLocks noChangeArrowheads="1"/>
          </p:cNvSpPr>
          <p:nvPr/>
        </p:nvSpPr>
        <p:spPr bwMode="auto">
          <a:xfrm>
            <a:off x="2543175" y="1428750"/>
            <a:ext cx="6286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390" name="Oval 6"/>
          <p:cNvSpPr>
            <a:spLocks noChangeArrowheads="1"/>
          </p:cNvSpPr>
          <p:nvPr/>
        </p:nvSpPr>
        <p:spPr bwMode="auto">
          <a:xfrm>
            <a:off x="1793081" y="2000250"/>
            <a:ext cx="457200" cy="228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F243E"/>
                </a:solidFill>
                <a:latin typeface="Calibri" pitchFamily="34" charset="0"/>
              </a:rPr>
              <a:t>label</a:t>
            </a:r>
          </a:p>
        </p:txBody>
      </p:sp>
      <p:sp>
        <p:nvSpPr>
          <p:cNvPr id="1168391" name="Oval 7"/>
          <p:cNvSpPr>
            <a:spLocks noChangeArrowheads="1"/>
          </p:cNvSpPr>
          <p:nvPr/>
        </p:nvSpPr>
        <p:spPr bwMode="auto">
          <a:xfrm>
            <a:off x="2628900" y="2400300"/>
            <a:ext cx="457200" cy="228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F243E"/>
                </a:solidFill>
                <a:latin typeface="Calibri" pitchFamily="34" charset="0"/>
              </a:rPr>
              <a:t>Appear</a:t>
            </a:r>
          </a:p>
        </p:txBody>
      </p:sp>
      <p:sp>
        <p:nvSpPr>
          <p:cNvPr id="1168393" name="Text Box 9"/>
          <p:cNvSpPr txBox="1">
            <a:spLocks noChangeArrowheads="1"/>
          </p:cNvSpPr>
          <p:nvPr/>
        </p:nvSpPr>
        <p:spPr bwMode="auto">
          <a:xfrm>
            <a:off x="1714501" y="2400300"/>
            <a:ext cx="806631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0F243E"/>
                </a:solidFill>
                <a:latin typeface="Calibri" pitchFamily="34" charset="0"/>
              </a:rPr>
              <a:t>Documents d</a:t>
            </a:r>
          </a:p>
        </p:txBody>
      </p:sp>
      <p:sp>
        <p:nvSpPr>
          <p:cNvPr id="1168395" name="Oval 11"/>
          <p:cNvSpPr>
            <a:spLocks noChangeArrowheads="1"/>
          </p:cNvSpPr>
          <p:nvPr/>
        </p:nvSpPr>
        <p:spPr bwMode="auto">
          <a:xfrm>
            <a:off x="1885950" y="1485900"/>
            <a:ext cx="28575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>
                <a:solidFill>
                  <a:srgbClr val="0F243E"/>
                </a:solidFill>
                <a:latin typeface="cmmi10" pitchFamily="34" charset="0"/>
              </a:rPr>
              <a:t>µ</a:t>
            </a:r>
          </a:p>
        </p:txBody>
      </p:sp>
      <p:sp>
        <p:nvSpPr>
          <p:cNvPr id="1168396" name="Oval 12"/>
          <p:cNvSpPr>
            <a:spLocks noChangeArrowheads="1"/>
          </p:cNvSpPr>
          <p:nvPr/>
        </p:nvSpPr>
        <p:spPr bwMode="auto">
          <a:xfrm>
            <a:off x="2707481" y="1485900"/>
            <a:ext cx="28575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>
                <a:solidFill>
                  <a:srgbClr val="0F243E"/>
                </a:solidFill>
                <a:latin typeface="cmmi10" pitchFamily="34" charset="0"/>
              </a:rPr>
              <a:t>¯</a:t>
            </a:r>
          </a:p>
        </p:txBody>
      </p:sp>
      <p:sp>
        <p:nvSpPr>
          <p:cNvPr id="1168399" name="Line 15"/>
          <p:cNvSpPr>
            <a:spLocks noChangeShapeType="1"/>
          </p:cNvSpPr>
          <p:nvPr/>
        </p:nvSpPr>
        <p:spPr bwMode="auto">
          <a:xfrm>
            <a:off x="2021681" y="17145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00" name="Line 16"/>
          <p:cNvSpPr>
            <a:spLocks noChangeShapeType="1"/>
          </p:cNvSpPr>
          <p:nvPr/>
        </p:nvSpPr>
        <p:spPr bwMode="auto">
          <a:xfrm>
            <a:off x="2850357" y="1714500"/>
            <a:ext cx="7144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01" name="Line 17"/>
          <p:cNvSpPr>
            <a:spLocks noChangeShapeType="1"/>
          </p:cNvSpPr>
          <p:nvPr/>
        </p:nvSpPr>
        <p:spPr bwMode="auto">
          <a:xfrm>
            <a:off x="2228850" y="2171700"/>
            <a:ext cx="51435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02" name="Text Box 18"/>
          <p:cNvSpPr txBox="1">
            <a:spLocks noChangeArrowheads="1"/>
          </p:cNvSpPr>
          <p:nvPr/>
        </p:nvSpPr>
        <p:spPr bwMode="auto">
          <a:xfrm>
            <a:off x="2571751" y="2826544"/>
            <a:ext cx="601447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0F243E"/>
                </a:solidFill>
                <a:latin typeface="Calibri" pitchFamily="34" charset="0"/>
              </a:rPr>
              <a:t>Words 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8403" name="Text Box 19"/>
              <p:cNvSpPr txBox="1">
                <a:spLocks noChangeArrowheads="1"/>
              </p:cNvSpPr>
              <p:nvPr/>
            </p:nvSpPr>
            <p:spPr bwMode="auto">
              <a:xfrm>
                <a:off x="715617" y="3200400"/>
                <a:ext cx="3627783" cy="1200329"/>
              </a:xfrm>
              <a:prstGeom prst="rect">
                <a:avLst/>
              </a:prstGeom>
              <a:noFill/>
              <a:ln w="9525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Bernoulli: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 A binary variable corresponds to a </a:t>
                </a: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document d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 and a </a:t>
                </a: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dictionary word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, and it takes the value 1 if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 appears in d. Document topic/label is governed by a prior </a:t>
                </a:r>
                <a:r>
                  <a:rPr lang="en-US" sz="1200" dirty="0">
                    <a:solidFill>
                      <a:srgbClr val="0000FF"/>
                    </a:solidFill>
                    <a:latin typeface="cmmi10" pitchFamily="34" charset="0"/>
                  </a:rPr>
                  <a:t>µ</a:t>
                </a: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, its topic (label)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, and the variable in the intersection of the plates is governed by </a:t>
                </a:r>
                <a:r>
                  <a:rPr lang="en-US" sz="1200" dirty="0">
                    <a:solidFill>
                      <a:srgbClr val="0F243E"/>
                    </a:solidFill>
                    <a:latin typeface="cmmi10" pitchFamily="34" charset="0"/>
                  </a:rPr>
                  <a:t>µ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 and the Bernoulli parameter </a:t>
                </a:r>
                <a:r>
                  <a:rPr lang="en-US" sz="1200" dirty="0">
                    <a:solidFill>
                      <a:srgbClr val="0000FF"/>
                    </a:solidFill>
                    <a:latin typeface="cmmi10" pitchFamily="34" charset="0"/>
                  </a:rPr>
                  <a:t>¯</a:t>
                </a: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 for the dictionary word w  </a:t>
                </a:r>
              </a:p>
            </p:txBody>
          </p:sp>
        </mc:Choice>
        <mc:Fallback xmlns="">
          <p:sp>
            <p:nvSpPr>
              <p:cNvPr id="116840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617" y="3200400"/>
                <a:ext cx="3627783" cy="1200329"/>
              </a:xfrm>
              <a:prstGeom prst="rect">
                <a:avLst/>
              </a:prstGeom>
              <a:blipFill>
                <a:blip r:embed="rId3"/>
                <a:stretch>
                  <a:fillRect b="-2513"/>
                </a:stretch>
              </a:blipFill>
              <a:ln w="9525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8404" name="Rectangle 20"/>
          <p:cNvSpPr>
            <a:spLocks noChangeArrowheads="1"/>
          </p:cNvSpPr>
          <p:nvPr/>
        </p:nvSpPr>
        <p:spPr bwMode="auto">
          <a:xfrm>
            <a:off x="5372100" y="1943100"/>
            <a:ext cx="17145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05" name="Rectangle 21"/>
          <p:cNvSpPr>
            <a:spLocks noChangeArrowheads="1"/>
          </p:cNvSpPr>
          <p:nvPr/>
        </p:nvSpPr>
        <p:spPr bwMode="auto">
          <a:xfrm>
            <a:off x="6229350" y="2000250"/>
            <a:ext cx="74295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06" name="Oval 22"/>
          <p:cNvSpPr>
            <a:spLocks noChangeArrowheads="1"/>
          </p:cNvSpPr>
          <p:nvPr/>
        </p:nvSpPr>
        <p:spPr bwMode="auto">
          <a:xfrm>
            <a:off x="5507831" y="2000250"/>
            <a:ext cx="457200" cy="228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F243E"/>
                </a:solidFill>
                <a:latin typeface="Calibri" pitchFamily="34" charset="0"/>
              </a:rPr>
              <a:t>label</a:t>
            </a:r>
          </a:p>
        </p:txBody>
      </p:sp>
      <p:sp>
        <p:nvSpPr>
          <p:cNvPr id="1168407" name="Oval 23"/>
          <p:cNvSpPr>
            <a:spLocks noChangeArrowheads="1"/>
          </p:cNvSpPr>
          <p:nvPr/>
        </p:nvSpPr>
        <p:spPr bwMode="auto">
          <a:xfrm>
            <a:off x="6315075" y="2400300"/>
            <a:ext cx="571500" cy="228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0F243E"/>
                </a:solidFill>
                <a:latin typeface="Calibri" pitchFamily="34" charset="0"/>
              </a:rPr>
              <a:t>Appear (d)</a:t>
            </a:r>
          </a:p>
        </p:txBody>
      </p:sp>
      <p:sp>
        <p:nvSpPr>
          <p:cNvPr id="1168408" name="Text Box 24"/>
          <p:cNvSpPr txBox="1">
            <a:spLocks noChangeArrowheads="1"/>
          </p:cNvSpPr>
          <p:nvPr/>
        </p:nvSpPr>
        <p:spPr bwMode="auto">
          <a:xfrm>
            <a:off x="5429251" y="2400300"/>
            <a:ext cx="806631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0F243E"/>
                </a:solidFill>
                <a:latin typeface="Calibri" pitchFamily="34" charset="0"/>
              </a:rPr>
              <a:t>Documents d</a:t>
            </a:r>
          </a:p>
        </p:txBody>
      </p:sp>
      <p:sp>
        <p:nvSpPr>
          <p:cNvPr id="1168409" name="Oval 25"/>
          <p:cNvSpPr>
            <a:spLocks noChangeArrowheads="1"/>
          </p:cNvSpPr>
          <p:nvPr/>
        </p:nvSpPr>
        <p:spPr bwMode="auto">
          <a:xfrm>
            <a:off x="5600700" y="1485900"/>
            <a:ext cx="28575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>
                <a:solidFill>
                  <a:srgbClr val="0F243E"/>
                </a:solidFill>
                <a:latin typeface="cmmi10" pitchFamily="34" charset="0"/>
              </a:rPr>
              <a:t>µ</a:t>
            </a:r>
          </a:p>
        </p:txBody>
      </p:sp>
      <p:sp>
        <p:nvSpPr>
          <p:cNvPr id="1168410" name="Oval 26"/>
          <p:cNvSpPr>
            <a:spLocks noChangeArrowheads="1"/>
          </p:cNvSpPr>
          <p:nvPr/>
        </p:nvSpPr>
        <p:spPr bwMode="auto">
          <a:xfrm>
            <a:off x="6422231" y="1485900"/>
            <a:ext cx="28575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>
                <a:solidFill>
                  <a:srgbClr val="0F243E"/>
                </a:solidFill>
                <a:latin typeface="cmmi10" pitchFamily="34" charset="0"/>
              </a:rPr>
              <a:t>¯</a:t>
            </a:r>
          </a:p>
        </p:txBody>
      </p:sp>
      <p:sp>
        <p:nvSpPr>
          <p:cNvPr id="1168411" name="Line 27"/>
          <p:cNvSpPr>
            <a:spLocks noChangeShapeType="1"/>
          </p:cNvSpPr>
          <p:nvPr/>
        </p:nvSpPr>
        <p:spPr bwMode="auto">
          <a:xfrm>
            <a:off x="5736431" y="17145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12" name="Line 28"/>
          <p:cNvSpPr>
            <a:spLocks noChangeShapeType="1"/>
          </p:cNvSpPr>
          <p:nvPr/>
        </p:nvSpPr>
        <p:spPr bwMode="auto">
          <a:xfrm>
            <a:off x="6565107" y="1714500"/>
            <a:ext cx="7144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13" name="Line 29"/>
          <p:cNvSpPr>
            <a:spLocks noChangeShapeType="1"/>
          </p:cNvSpPr>
          <p:nvPr/>
        </p:nvSpPr>
        <p:spPr bwMode="auto">
          <a:xfrm>
            <a:off x="5943600" y="2171700"/>
            <a:ext cx="51435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14" name="Text Box 30"/>
          <p:cNvSpPr txBox="1">
            <a:spLocks noChangeArrowheads="1"/>
          </p:cNvSpPr>
          <p:nvPr/>
        </p:nvSpPr>
        <p:spPr bwMode="auto">
          <a:xfrm>
            <a:off x="6250781" y="2776538"/>
            <a:ext cx="685800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0F243E"/>
                </a:solidFill>
                <a:latin typeface="Calibri" pitchFamily="34" charset="0"/>
              </a:rPr>
              <a:t>Position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8415" name="Text Box 31"/>
              <p:cNvSpPr txBox="1">
                <a:spLocks noChangeArrowheads="1"/>
              </p:cNvSpPr>
              <p:nvPr/>
            </p:nvSpPr>
            <p:spPr bwMode="auto">
              <a:xfrm>
                <a:off x="4914900" y="3200401"/>
                <a:ext cx="3624851" cy="1015663"/>
              </a:xfrm>
              <a:prstGeom prst="rect">
                <a:avLst/>
              </a:prstGeom>
              <a:noFill/>
              <a:ln w="9525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Multinomial: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 Words do not correspond to dictionary words but to </a:t>
                </a: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positions (occurrences) in the document d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. The internal variable is then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.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  These variables are generated from the same multinomial distribution </a:t>
                </a:r>
                <a:r>
                  <a:rPr lang="en-US" sz="1200" dirty="0">
                    <a:solidFill>
                      <a:srgbClr val="0F243E"/>
                    </a:solidFill>
                    <a:latin typeface="cmmi10" pitchFamily="34" charset="0"/>
                  </a:rPr>
                  <a:t>¯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, and depend on the topic/label. </a:t>
                </a:r>
                <a:endParaRPr lang="en-US" sz="1200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68415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4900" y="3200401"/>
                <a:ext cx="3624851" cy="1015663"/>
              </a:xfrm>
              <a:prstGeom prst="rect">
                <a:avLst/>
              </a:prstGeom>
              <a:blipFill>
                <a:blip r:embed="rId4"/>
                <a:stretch>
                  <a:fillRect b="-2959"/>
                </a:stretch>
              </a:blipFill>
              <a:ln w="9525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083532200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NB Scenario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9509639-333E-452C-94D1-FA634FDDCD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assume a mixture probability model, parameterized by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Different components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,…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of the model are parameterize by disjoint subsets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The generative story: A document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created by </a:t>
                </a:r>
              </a:p>
              <a:p>
                <a:pPr marL="457200" indent="-457200">
                  <a:buAutoNum type="arabicParenBoth"/>
                </a:pPr>
                <a:r>
                  <a:rPr lang="en-US" dirty="0"/>
                  <a:t>selecting a component according to the priors,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|µ)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pPr marL="457200" indent="-457200">
                  <a:buAutoNum type="arabicParenBoth"/>
                </a:pPr>
                <a:r>
                  <a:rPr lang="en-US" dirty="0"/>
                  <a:t> having the mixture component generate a document according to its own parameters, with distribution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, µ)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So we have: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e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µ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|µ)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𝑑</m:t>
                    </m:r>
                    <m:r>
                      <a:rPr lang="en-US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b="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,µ)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 In the case of document classification, we assume a one to one correspondence between components and labels.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9509639-333E-452C-94D1-FA634FDDC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5" t="-2314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994868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67BB8B-5E03-48EA-BFFA-DF89E08BF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be continuous</a:t>
                </a:r>
              </a:p>
              <a:p>
                <a:r>
                  <a:rPr lang="en-US" dirty="0"/>
                  <a:t> We can still use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,….,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67BB8B-5E03-48EA-BFFA-DF89E08BF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</p:spTree>
    <p:extLst>
      <p:ext uri="{BB962C8B-B14F-4D97-AF65-F5344CB8AC3E}">
        <p14:creationId xmlns:p14="http://schemas.microsoft.com/office/powerpoint/2010/main" val="1964523490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5DAAF6FD-A83A-4406-A8F0-8E3F43FC0A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621" y="938402"/>
                <a:ext cx="8229600" cy="32666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0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6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be continuous</a:t>
                </a:r>
              </a:p>
              <a:p>
                <a:r>
                  <a:rPr lang="en-US" dirty="0"/>
                  <a:t> We can still use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,….,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</a:t>
                </a:r>
              </a:p>
              <a:p>
                <a:endParaRPr lang="en-US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Font typeface="Arial"/>
                  <a:buNone/>
                </a:pPr>
                <a:r>
                  <a:rPr lang="en-US" dirty="0"/>
                  <a:t>Naïve Bayes classifier: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5DAAF6FD-A83A-4406-A8F0-8E3F43FC0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21" y="938402"/>
                <a:ext cx="8229600" cy="3266695"/>
              </a:xfrm>
              <a:prstGeom prst="rect">
                <a:avLst/>
              </a:prstGeom>
              <a:blipFill>
                <a:blip r:embed="rId3"/>
                <a:stretch>
                  <a:fillRect l="-444" t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</p:spTree>
    <p:extLst>
      <p:ext uri="{BB962C8B-B14F-4D97-AF65-F5344CB8AC3E}">
        <p14:creationId xmlns:p14="http://schemas.microsoft.com/office/powerpoint/2010/main" val="228537721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10208</TotalTime>
  <Words>12592</Words>
  <Application>Microsoft Office PowerPoint</Application>
  <PresentationFormat>On-screen Show (16:9)</PresentationFormat>
  <Paragraphs>1659</Paragraphs>
  <Slides>106</Slides>
  <Notes>89</Notes>
  <HiddenSlides>5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22" baseType="lpstr">
      <vt:lpstr>Arial</vt:lpstr>
      <vt:lpstr>Arial Narrow</vt:lpstr>
      <vt:lpstr>Brush Script MT</vt:lpstr>
      <vt:lpstr>Calibri</vt:lpstr>
      <vt:lpstr>Cambria Math</vt:lpstr>
      <vt:lpstr>cmmi10</vt:lpstr>
      <vt:lpstr>CMU Serif Italic</vt:lpstr>
      <vt:lpstr>CMU Serif Roman</vt:lpstr>
      <vt:lpstr>Courier New</vt:lpstr>
      <vt:lpstr>Gill Sans</vt:lpstr>
      <vt:lpstr>Gill Sans </vt:lpstr>
      <vt:lpstr>Gill Sans MT</vt:lpstr>
      <vt:lpstr>Tahoma</vt:lpstr>
      <vt:lpstr>Times New Roman</vt:lpstr>
      <vt:lpstr>Wingdings</vt:lpstr>
      <vt:lpstr>Office Theme</vt:lpstr>
      <vt:lpstr>Generative Models; Naive Bayes</vt:lpstr>
      <vt:lpstr>Administration</vt:lpstr>
      <vt:lpstr>Administration (2)</vt:lpstr>
      <vt:lpstr>Recap: Error Driven Learning </vt:lpstr>
      <vt:lpstr>Recap: Error Driven Learning (2)</vt:lpstr>
      <vt:lpstr>1: Direct Learning</vt:lpstr>
      <vt:lpstr>Direct Learning (2)</vt:lpstr>
      <vt:lpstr>2: Generative Model</vt:lpstr>
      <vt:lpstr>Probabilistic Learning</vt:lpstr>
      <vt:lpstr>Probabilities</vt:lpstr>
      <vt:lpstr>Concepts </vt:lpstr>
      <vt:lpstr>(1) Discrete Random Variables</vt:lpstr>
      <vt:lpstr>Visualizing A</vt:lpstr>
      <vt:lpstr>Axioms of Probability</vt:lpstr>
      <vt:lpstr>Interpreting the Axioms</vt:lpstr>
      <vt:lpstr>Multi-valued Random Variables</vt:lpstr>
      <vt:lpstr>Multi-valued Random Variables</vt:lpstr>
      <vt:lpstr>(2) Joint Probabilities</vt:lpstr>
      <vt:lpstr>The Joint Distribution</vt:lpstr>
      <vt:lpstr>The Joint Distribution</vt:lpstr>
      <vt:lpstr>The Joint Distribution</vt:lpstr>
      <vt:lpstr>The Joint Distribution</vt:lpstr>
      <vt:lpstr>Inferring Probabilities from the Joint</vt:lpstr>
      <vt:lpstr>(3) Conditional Probability</vt:lpstr>
      <vt:lpstr>Example:  Conditional Probabilities</vt:lpstr>
      <vt:lpstr>(4) Independence</vt:lpstr>
      <vt:lpstr>Exercise: Independence</vt:lpstr>
      <vt:lpstr>Exercise: Independence</vt:lpstr>
      <vt:lpstr>Conditional Independence</vt:lpstr>
      <vt:lpstr>Exercise: Independence</vt:lpstr>
      <vt:lpstr>Take Home Exercise: Conditional independence</vt:lpstr>
      <vt:lpstr>Summary: Basic Probability</vt:lpstr>
      <vt:lpstr>Summary: The Monty Hall problem</vt:lpstr>
      <vt:lpstr>Bayes’ Rule</vt:lpstr>
      <vt:lpstr>Using Bayes Rule to Gamble</vt:lpstr>
      <vt:lpstr>Using Bayes Rule to Gamble</vt:lpstr>
      <vt:lpstr>Calculation…</vt:lpstr>
      <vt:lpstr>Bayes’ Rule for Machine Learning</vt:lpstr>
      <vt:lpstr>Basics of Bayesian Learning</vt:lpstr>
      <vt:lpstr>Basics of Bayesian Learning</vt:lpstr>
      <vt:lpstr>Bayes Theorem</vt:lpstr>
      <vt:lpstr>Learning Scenario</vt:lpstr>
      <vt:lpstr>Learning Scenario (2)</vt:lpstr>
      <vt:lpstr>Examples</vt:lpstr>
      <vt:lpstr>Examples(2)</vt:lpstr>
      <vt:lpstr>Examples(2)</vt:lpstr>
      <vt:lpstr>Example: A Model of Language</vt:lpstr>
      <vt:lpstr>Maximum Likelihood Estimate</vt:lpstr>
      <vt:lpstr>Probability Distributions</vt:lpstr>
      <vt:lpstr>Probability Distributions(2)</vt:lpstr>
      <vt:lpstr>A Multinomial Bag of Words</vt:lpstr>
      <vt:lpstr>A Multinomial Bag of Words (2)</vt:lpstr>
      <vt:lpstr>A Multinomial Bag of Words (3)</vt:lpstr>
      <vt:lpstr>Other Examples (HMMs)</vt:lpstr>
      <vt:lpstr>Bayes Optimal Classifier</vt:lpstr>
      <vt:lpstr>Bayes Optimal Classifier</vt:lpstr>
      <vt:lpstr>Bayes Optimal Classifier: Example</vt:lpstr>
      <vt:lpstr>Bayes Optimal Classifier: Example(2)</vt:lpstr>
      <vt:lpstr>Bayesian Classifier</vt:lpstr>
      <vt:lpstr>Bayesian Classifier</vt:lpstr>
      <vt:lpstr>Naive Bayes</vt:lpstr>
      <vt:lpstr>Naive Bayes (2)</vt:lpstr>
      <vt:lpstr>Naive Bayes (3)</vt:lpstr>
      <vt:lpstr>Conditional Independence</vt:lpstr>
      <vt:lpstr>Conditional Independence</vt:lpstr>
      <vt:lpstr>Naïve Bayes Example</vt:lpstr>
      <vt:lpstr>Estimating Probabilities</vt:lpstr>
      <vt:lpstr>Example</vt:lpstr>
      <vt:lpstr>Example</vt:lpstr>
      <vt:lpstr>Example</vt:lpstr>
      <vt:lpstr>Example</vt:lpstr>
      <vt:lpstr>Estimating Probabilities</vt:lpstr>
      <vt:lpstr>Robust Estimation of Probabilities</vt:lpstr>
      <vt:lpstr>Robust Estimation of Probabilities</vt:lpstr>
      <vt:lpstr>Robust Estimation</vt:lpstr>
      <vt:lpstr>Another comment on estimation</vt:lpstr>
      <vt:lpstr>Naïve Bayes: Two Classes</vt:lpstr>
      <vt:lpstr>Naïve Bayes: Two Classes</vt:lpstr>
      <vt:lpstr>Naïve Bayes: Two Classes</vt:lpstr>
      <vt:lpstr>Naïve Bayes: Two Classes</vt:lpstr>
      <vt:lpstr>Naïve Bayes: Two Classes</vt:lpstr>
      <vt:lpstr>Naïve Bayes: Two Classes</vt:lpstr>
      <vt:lpstr>Why Does it Work? </vt:lpstr>
      <vt:lpstr>What’s Next? </vt:lpstr>
      <vt:lpstr>Recall: Naïve Bayes, Two Classes</vt:lpstr>
      <vt:lpstr>Conditional Probabilities</vt:lpstr>
      <vt:lpstr>Logistic Regression (1)</vt:lpstr>
      <vt:lpstr>Logistic Regression (2)</vt:lpstr>
      <vt:lpstr>Logistic Regression (3)</vt:lpstr>
      <vt:lpstr>Comments on Discriminative Learning</vt:lpstr>
      <vt:lpstr>A few more NB examples</vt:lpstr>
      <vt:lpstr>Example: Learning to Classify Text</vt:lpstr>
      <vt:lpstr>Document Representation</vt:lpstr>
      <vt:lpstr>Classification via Bayes Rule (B)</vt:lpstr>
      <vt:lpstr>A Multinomial Model </vt:lpstr>
      <vt:lpstr>Model Representation</vt:lpstr>
      <vt:lpstr>General NB Scenario</vt:lpstr>
      <vt:lpstr>Naïve Bayes: Continuous Features</vt:lpstr>
      <vt:lpstr>Naïve Bayes: Continuous Features</vt:lpstr>
      <vt:lpstr>Naïve Bayes: Continuous Features</vt:lpstr>
      <vt:lpstr>The Gaussian Probability Distribution</vt:lpstr>
      <vt:lpstr>Naïve Bayes: Continuous Features</vt:lpstr>
      <vt:lpstr>Naïve Bayes: Continuous Features</vt:lpstr>
      <vt:lpstr>Naïve Bayes: Continuous Features</vt:lpstr>
      <vt:lpstr>Recall: Naïve Bayes, Two Classes</vt:lpstr>
      <vt:lpstr>Logistic Function: Continuous Features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Roth, Dan</cp:lastModifiedBy>
  <cp:revision>329</cp:revision>
  <dcterms:created xsi:type="dcterms:W3CDTF">2017-09-22T15:37:04Z</dcterms:created>
  <dcterms:modified xsi:type="dcterms:W3CDTF">2019-11-20T14:01:25Z</dcterms:modified>
</cp:coreProperties>
</file>