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handoutMasterIdLst>
    <p:handoutMasterId r:id="rId92"/>
  </p:handoutMasterIdLst>
  <p:sldIdLst>
    <p:sldId id="316" r:id="rId2"/>
    <p:sldId id="1469" r:id="rId3"/>
    <p:sldId id="1470" r:id="rId4"/>
    <p:sldId id="1359" r:id="rId5"/>
    <p:sldId id="1360" r:id="rId6"/>
    <p:sldId id="1361" r:id="rId7"/>
    <p:sldId id="1362" r:id="rId8"/>
    <p:sldId id="1363" r:id="rId9"/>
    <p:sldId id="1365" r:id="rId10"/>
    <p:sldId id="1366" r:id="rId11"/>
    <p:sldId id="1367" r:id="rId12"/>
    <p:sldId id="1368" r:id="rId13"/>
    <p:sldId id="1471" r:id="rId14"/>
    <p:sldId id="1473" r:id="rId15"/>
    <p:sldId id="1472" r:id="rId16"/>
    <p:sldId id="1369" r:id="rId17"/>
    <p:sldId id="1370" r:id="rId18"/>
    <p:sldId id="1371" r:id="rId19"/>
    <p:sldId id="1372" r:id="rId20"/>
    <p:sldId id="1474" r:id="rId21"/>
    <p:sldId id="1475" r:id="rId22"/>
    <p:sldId id="1477" r:id="rId23"/>
    <p:sldId id="1373" r:id="rId24"/>
    <p:sldId id="1374" r:id="rId25"/>
    <p:sldId id="1375" r:id="rId26"/>
    <p:sldId id="1376" r:id="rId27"/>
    <p:sldId id="1377" r:id="rId28"/>
    <p:sldId id="1378" r:id="rId29"/>
    <p:sldId id="1379" r:id="rId30"/>
    <p:sldId id="1380" r:id="rId31"/>
    <p:sldId id="1381" r:id="rId32"/>
    <p:sldId id="1382" r:id="rId33"/>
    <p:sldId id="1383" r:id="rId34"/>
    <p:sldId id="1384" r:id="rId35"/>
    <p:sldId id="1428" r:id="rId36"/>
    <p:sldId id="1386" r:id="rId37"/>
    <p:sldId id="1387" r:id="rId38"/>
    <p:sldId id="1388" r:id="rId39"/>
    <p:sldId id="1389" r:id="rId40"/>
    <p:sldId id="1390" r:id="rId41"/>
    <p:sldId id="1391" r:id="rId42"/>
    <p:sldId id="1392" r:id="rId43"/>
    <p:sldId id="1393" r:id="rId44"/>
    <p:sldId id="1394" r:id="rId45"/>
    <p:sldId id="1395" r:id="rId46"/>
    <p:sldId id="1396" r:id="rId47"/>
    <p:sldId id="1397" r:id="rId48"/>
    <p:sldId id="1398" r:id="rId49"/>
    <p:sldId id="1399" r:id="rId50"/>
    <p:sldId id="1400" r:id="rId51"/>
    <p:sldId id="1401" r:id="rId52"/>
    <p:sldId id="1402" r:id="rId53"/>
    <p:sldId id="1403" r:id="rId54"/>
    <p:sldId id="1478" r:id="rId55"/>
    <p:sldId id="1479" r:id="rId56"/>
    <p:sldId id="1404" r:id="rId57"/>
    <p:sldId id="1405" r:id="rId58"/>
    <p:sldId id="1406" r:id="rId59"/>
    <p:sldId id="1481" r:id="rId60"/>
    <p:sldId id="1480" r:id="rId61"/>
    <p:sldId id="1407" r:id="rId62"/>
    <p:sldId id="1408" r:id="rId63"/>
    <p:sldId id="1409" r:id="rId64"/>
    <p:sldId id="1410" r:id="rId65"/>
    <p:sldId id="1411" r:id="rId66"/>
    <p:sldId id="1412" r:id="rId67"/>
    <p:sldId id="1413" r:id="rId68"/>
    <p:sldId id="1414" r:id="rId69"/>
    <p:sldId id="1415" r:id="rId70"/>
    <p:sldId id="1416" r:id="rId71"/>
    <p:sldId id="1417" r:id="rId72"/>
    <p:sldId id="1418" r:id="rId73"/>
    <p:sldId id="1419" r:id="rId74"/>
    <p:sldId id="1420" r:id="rId75"/>
    <p:sldId id="1421" r:id="rId76"/>
    <p:sldId id="1422" r:id="rId77"/>
    <p:sldId id="1423" r:id="rId78"/>
    <p:sldId id="1424" r:id="rId79"/>
    <p:sldId id="1425" r:id="rId80"/>
    <p:sldId id="1482" r:id="rId81"/>
    <p:sldId id="1483" r:id="rId82"/>
    <p:sldId id="1484" r:id="rId83"/>
    <p:sldId id="1485" r:id="rId84"/>
    <p:sldId id="1486" r:id="rId85"/>
    <p:sldId id="1487" r:id="rId86"/>
    <p:sldId id="1488" r:id="rId87"/>
    <p:sldId id="1489" r:id="rId88"/>
    <p:sldId id="1490" r:id="rId89"/>
    <p:sldId id="1491" r:id="rId9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ministration" id="{721573FB-1162-4787-A93A-6E5765BBFAB9}">
          <p14:sldIdLst>
            <p14:sldId id="316"/>
            <p14:sldId id="1469"/>
            <p14:sldId id="1470"/>
            <p14:sldId id="1359"/>
            <p14:sldId id="1360"/>
            <p14:sldId id="1361"/>
            <p14:sldId id="1362"/>
            <p14:sldId id="1363"/>
            <p14:sldId id="1365"/>
            <p14:sldId id="1366"/>
            <p14:sldId id="1367"/>
            <p14:sldId id="1368"/>
            <p14:sldId id="1471"/>
            <p14:sldId id="1473"/>
            <p14:sldId id="1472"/>
            <p14:sldId id="1369"/>
            <p14:sldId id="1370"/>
            <p14:sldId id="1371"/>
            <p14:sldId id="1372"/>
            <p14:sldId id="1474"/>
            <p14:sldId id="1475"/>
            <p14:sldId id="1477"/>
            <p14:sldId id="1373"/>
            <p14:sldId id="1374"/>
            <p14:sldId id="1375"/>
            <p14:sldId id="1376"/>
            <p14:sldId id="1377"/>
            <p14:sldId id="1378"/>
            <p14:sldId id="1379"/>
            <p14:sldId id="1380"/>
            <p14:sldId id="1381"/>
            <p14:sldId id="1382"/>
            <p14:sldId id="1383"/>
            <p14:sldId id="1384"/>
            <p14:sldId id="1428"/>
            <p14:sldId id="1386"/>
            <p14:sldId id="1387"/>
            <p14:sldId id="1388"/>
            <p14:sldId id="1389"/>
            <p14:sldId id="1390"/>
            <p14:sldId id="1391"/>
            <p14:sldId id="1392"/>
            <p14:sldId id="1393"/>
            <p14:sldId id="1394"/>
            <p14:sldId id="1395"/>
            <p14:sldId id="1396"/>
            <p14:sldId id="1397"/>
            <p14:sldId id="1398"/>
            <p14:sldId id="1399"/>
            <p14:sldId id="1400"/>
            <p14:sldId id="1401"/>
            <p14:sldId id="1402"/>
            <p14:sldId id="1403"/>
            <p14:sldId id="1478"/>
            <p14:sldId id="1479"/>
            <p14:sldId id="1404"/>
            <p14:sldId id="1405"/>
            <p14:sldId id="1406"/>
            <p14:sldId id="1481"/>
            <p14:sldId id="1480"/>
            <p14:sldId id="1407"/>
            <p14:sldId id="1408"/>
            <p14:sldId id="1409"/>
            <p14:sldId id="1410"/>
            <p14:sldId id="1411"/>
            <p14:sldId id="1412"/>
            <p14:sldId id="1413"/>
            <p14:sldId id="1414"/>
            <p14:sldId id="1415"/>
            <p14:sldId id="1416"/>
            <p14:sldId id="1417"/>
            <p14:sldId id="1418"/>
            <p14:sldId id="1419"/>
            <p14:sldId id="1420"/>
            <p14:sldId id="1421"/>
            <p14:sldId id="1422"/>
            <p14:sldId id="1423"/>
            <p14:sldId id="1424"/>
            <p14:sldId id="1425"/>
            <p14:sldId id="1482"/>
            <p14:sldId id="1483"/>
            <p14:sldId id="1484"/>
            <p14:sldId id="1485"/>
            <p14:sldId id="1486"/>
            <p14:sldId id="1487"/>
            <p14:sldId id="1488"/>
            <p14:sldId id="1489"/>
            <p14:sldId id="1490"/>
            <p14:sldId id="149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Roth" initials="DR" lastIdx="1" clrIdx="0">
    <p:extLst>
      <p:ext uri="{19B8F6BF-5375-455C-9EA6-DF929625EA0E}">
        <p15:presenceInfo xmlns:p15="http://schemas.microsoft.com/office/powerpoint/2012/main" userId="S::danroth@upenn.edu::18da4c67-dd89-43a7-9856-8592f867a2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B2BFF"/>
    <a:srgbClr val="5757FF"/>
    <a:srgbClr val="44464B"/>
    <a:srgbClr val="858587"/>
    <a:srgbClr val="6B6C6E"/>
    <a:srgbClr val="787A7D"/>
    <a:srgbClr val="045EA7"/>
    <a:srgbClr val="A0A1A4"/>
    <a:srgbClr val="5A31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BDE0F-E1B6-4994-BC72-A72D2C3A2A23}" v="671" dt="2020-12-10T15:29:02.728"/>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8" autoAdjust="0"/>
    <p:restoredTop sz="75826" autoAdjust="0"/>
  </p:normalViewPr>
  <p:slideViewPr>
    <p:cSldViewPr snapToGrid="0" snapToObjects="1">
      <p:cViewPr varScale="1">
        <p:scale>
          <a:sx n="165" d="100"/>
          <a:sy n="165" d="100"/>
        </p:scale>
        <p:origin x="576" y="112"/>
      </p:cViewPr>
      <p:guideLst>
        <p:guide orient="horz" pos="1620"/>
        <p:guide pos="2880"/>
      </p:guideLst>
    </p:cSldViewPr>
  </p:slideViewPr>
  <p:outlineViewPr>
    <p:cViewPr>
      <p:scale>
        <a:sx n="33" d="100"/>
        <a:sy n="33" d="100"/>
      </p:scale>
      <p:origin x="0" y="-68180"/>
    </p:cViewPr>
  </p:outlineViewPr>
  <p:notesTextViewPr>
    <p:cViewPr>
      <p:scale>
        <a:sx n="3" d="2"/>
        <a:sy n="3" d="2"/>
      </p:scale>
      <p:origin x="0" y="0"/>
    </p:cViewPr>
  </p:notesTextViewPr>
  <p:notesViewPr>
    <p:cSldViewPr snapToGrid="0" snapToObjects="1">
      <p:cViewPr varScale="1">
        <p:scale>
          <a:sx n="44" d="100"/>
          <a:sy n="44" d="100"/>
        </p:scale>
        <p:origin x="2294"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CE0968A0-76C3-47B0-BD64-3D79A64E0EA0}"/>
    <pc:docChg chg="custSel modMainMaster">
      <pc:chgData name="Roth, Dan" userId="18da4c67-dd89-43a7-9856-8592f867a23c" providerId="ADAL" clId="{CE0968A0-76C3-47B0-BD64-3D79A64E0EA0}" dt="2019-09-04T13:23:22.045" v="1"/>
      <pc:docMkLst>
        <pc:docMk/>
      </pc:docMkLst>
      <pc:sldMasterChg chg="addSp delSp">
        <pc:chgData name="Roth, Dan" userId="18da4c67-dd89-43a7-9856-8592f867a23c" providerId="ADAL" clId="{CE0968A0-76C3-47B0-BD64-3D79A64E0EA0}" dt="2019-09-04T13:23:22.045" v="1"/>
        <pc:sldMasterMkLst>
          <pc:docMk/>
          <pc:sldMasterMk cId="1807833175" sldId="2147483648"/>
        </pc:sldMasterMkLst>
        <pc:spChg chg="add">
          <ac:chgData name="Roth, Dan" userId="18da4c67-dd89-43a7-9856-8592f867a23c" providerId="ADAL" clId="{CE0968A0-76C3-47B0-BD64-3D79A64E0EA0}" dt="2019-09-04T13:23:22.045" v="1"/>
          <ac:spMkLst>
            <pc:docMk/>
            <pc:sldMasterMk cId="1807833175" sldId="2147483648"/>
            <ac:spMk id="8" creationId="{A114A38B-0096-45DD-9A4F-E2C9FC29CC0D}"/>
          </ac:spMkLst>
        </pc:spChg>
        <pc:picChg chg="del">
          <ac:chgData name="Roth, Dan" userId="18da4c67-dd89-43a7-9856-8592f867a23c" providerId="ADAL" clId="{CE0968A0-76C3-47B0-BD64-3D79A64E0EA0}" dt="2019-09-04T13:23:20.766" v="0" actId="478"/>
          <ac:picMkLst>
            <pc:docMk/>
            <pc:sldMasterMk cId="1807833175" sldId="2147483648"/>
            <ac:picMk id="7" creationId="{00000000-0000-0000-0000-000000000000}"/>
          </ac:picMkLst>
        </pc:picChg>
      </pc:sldMasterChg>
    </pc:docChg>
  </pc:docChgLst>
  <pc:docChgLst>
    <pc:chgData name="Roth, Dan" userId="18da4c67-dd89-43a7-9856-8592f867a23c" providerId="ADAL" clId="{56AD457A-7C76-4623-92FF-8C4388639B39}"/>
    <pc:docChg chg="custSel addSld delSld modSld modMainMaster modSection">
      <pc:chgData name="Roth, Dan" userId="18da4c67-dd89-43a7-9856-8592f867a23c" providerId="ADAL" clId="{56AD457A-7C76-4623-92FF-8C4388639B39}" dt="2020-12-07T04:11:16.220" v="829" actId="47"/>
      <pc:docMkLst>
        <pc:docMk/>
      </pc:docMkLst>
      <pc:sldChg chg="modSp mod">
        <pc:chgData name="Roth, Dan" userId="18da4c67-dd89-43a7-9856-8592f867a23c" providerId="ADAL" clId="{56AD457A-7C76-4623-92FF-8C4388639B39}" dt="2020-12-07T04:01:45.124" v="11" actId="6549"/>
        <pc:sldMkLst>
          <pc:docMk/>
          <pc:sldMk cId="2621147619" sldId="316"/>
        </pc:sldMkLst>
        <pc:spChg chg="mod">
          <ac:chgData name="Roth, Dan" userId="18da4c67-dd89-43a7-9856-8592f867a23c" providerId="ADAL" clId="{56AD457A-7C76-4623-92FF-8C4388639B39}" dt="2020-12-07T04:01:45.124" v="11" actId="6549"/>
          <ac:spMkLst>
            <pc:docMk/>
            <pc:sldMk cId="2621147619" sldId="316"/>
            <ac:spMk id="7" creationId="{00000000-0000-0000-0000-000000000000}"/>
          </ac:spMkLst>
        </pc:spChg>
      </pc:sldChg>
      <pc:sldChg chg="del">
        <pc:chgData name="Roth, Dan" userId="18da4c67-dd89-43a7-9856-8592f867a23c" providerId="ADAL" clId="{56AD457A-7C76-4623-92FF-8C4388639B39}" dt="2020-12-07T04:11:09.596" v="828" actId="47"/>
        <pc:sldMkLst>
          <pc:docMk/>
          <pc:sldMk cId="3335547946" sldId="1426"/>
        </pc:sldMkLst>
      </pc:sldChg>
      <pc:sldChg chg="del">
        <pc:chgData name="Roth, Dan" userId="18da4c67-dd89-43a7-9856-8592f867a23c" providerId="ADAL" clId="{56AD457A-7C76-4623-92FF-8C4388639B39}" dt="2020-12-07T04:11:16.220" v="829" actId="47"/>
        <pc:sldMkLst>
          <pc:docMk/>
          <pc:sldMk cId="2688801919" sldId="1427"/>
        </pc:sldMkLst>
      </pc:sldChg>
      <pc:sldChg chg="modSp add mod modAnim">
        <pc:chgData name="Roth, Dan" userId="18da4c67-dd89-43a7-9856-8592f867a23c" providerId="ADAL" clId="{56AD457A-7C76-4623-92FF-8C4388639B39}" dt="2020-12-07T04:10:36.008" v="827" actId="313"/>
        <pc:sldMkLst>
          <pc:docMk/>
          <pc:sldMk cId="1132091311" sldId="1469"/>
        </pc:sldMkLst>
        <pc:spChg chg="mod">
          <ac:chgData name="Roth, Dan" userId="18da4c67-dd89-43a7-9856-8592f867a23c" providerId="ADAL" clId="{56AD457A-7C76-4623-92FF-8C4388639B39}" dt="2020-12-07T04:02:34.488" v="13" actId="20577"/>
          <ac:spMkLst>
            <pc:docMk/>
            <pc:sldMk cId="1132091311" sldId="1469"/>
            <ac:spMk id="1217538" creationId="{00000000-0000-0000-0000-000000000000}"/>
          </ac:spMkLst>
        </pc:spChg>
        <pc:spChg chg="mod">
          <ac:chgData name="Roth, Dan" userId="18da4c67-dd89-43a7-9856-8592f867a23c" providerId="ADAL" clId="{56AD457A-7C76-4623-92FF-8C4388639B39}" dt="2020-12-07T04:10:36.008" v="827" actId="313"/>
          <ac:spMkLst>
            <pc:docMk/>
            <pc:sldMk cId="1132091311" sldId="1469"/>
            <ac:spMk id="1217539" creationId="{00000000-0000-0000-0000-000000000000}"/>
          </ac:spMkLst>
        </pc:spChg>
      </pc:sldChg>
      <pc:sldChg chg="add">
        <pc:chgData name="Roth, Dan" userId="18da4c67-dd89-43a7-9856-8592f867a23c" providerId="ADAL" clId="{56AD457A-7C76-4623-92FF-8C4388639B39}" dt="2020-12-07T04:02:26.242" v="12"/>
        <pc:sldMkLst>
          <pc:docMk/>
          <pc:sldMk cId="4046075987" sldId="1470"/>
        </pc:sldMkLst>
      </pc:sldChg>
      <pc:sldMasterChg chg="modSp mod">
        <pc:chgData name="Roth, Dan" userId="18da4c67-dd89-43a7-9856-8592f867a23c" providerId="ADAL" clId="{56AD457A-7C76-4623-92FF-8C4388639B39}" dt="2020-12-07T04:01:19.351" v="3" actId="6549"/>
        <pc:sldMasterMkLst>
          <pc:docMk/>
          <pc:sldMasterMk cId="1807833175" sldId="2147483648"/>
        </pc:sldMasterMkLst>
        <pc:spChg chg="mod">
          <ac:chgData name="Roth, Dan" userId="18da4c67-dd89-43a7-9856-8592f867a23c" providerId="ADAL" clId="{56AD457A-7C76-4623-92FF-8C4388639B39}" dt="2020-12-07T04:01:19.351" v="3" actId="6549"/>
          <ac:spMkLst>
            <pc:docMk/>
            <pc:sldMasterMk cId="1807833175" sldId="2147483648"/>
            <ac:spMk id="8" creationId="{A114A38B-0096-45DD-9A4F-E2C9FC29CC0D}"/>
          </ac:spMkLst>
        </pc:spChg>
      </pc:sldMasterChg>
    </pc:docChg>
  </pc:docChgLst>
  <pc:docChgLst>
    <pc:chgData name="Roth, Dan" userId="18da4c67-dd89-43a7-9856-8592f867a23c" providerId="ADAL" clId="{E84BDE0F-E1B6-4994-BC72-A72D2C3A2A23}"/>
    <pc:docChg chg="undo custSel addSld delSld modSld sldOrd modSection">
      <pc:chgData name="Roth, Dan" userId="18da4c67-dd89-43a7-9856-8592f867a23c" providerId="ADAL" clId="{E84BDE0F-E1B6-4994-BC72-A72D2C3A2A23}" dt="2020-12-10T15:29:02.833" v="2857" actId="27636"/>
      <pc:docMkLst>
        <pc:docMk/>
      </pc:docMkLst>
      <pc:sldChg chg="add del">
        <pc:chgData name="Roth, Dan" userId="18da4c67-dd89-43a7-9856-8592f867a23c" providerId="ADAL" clId="{E84BDE0F-E1B6-4994-BC72-A72D2C3A2A23}" dt="2020-12-10T14:30:17.788" v="1205"/>
        <pc:sldMkLst>
          <pc:docMk/>
          <pc:sldMk cId="839050124" sldId="1206"/>
        </pc:sldMkLst>
      </pc:sldChg>
      <pc:sldChg chg="add del">
        <pc:chgData name="Roth, Dan" userId="18da4c67-dd89-43a7-9856-8592f867a23c" providerId="ADAL" clId="{E84BDE0F-E1B6-4994-BC72-A72D2C3A2A23}" dt="2020-12-10T14:34:13.902" v="1358"/>
        <pc:sldMkLst>
          <pc:docMk/>
          <pc:sldMk cId="3143588862" sldId="1222"/>
        </pc:sldMkLst>
      </pc:sldChg>
      <pc:sldChg chg="add del">
        <pc:chgData name="Roth, Dan" userId="18da4c67-dd89-43a7-9856-8592f867a23c" providerId="ADAL" clId="{E84BDE0F-E1B6-4994-BC72-A72D2C3A2A23}" dt="2020-12-10T14:48:08.006" v="1918"/>
        <pc:sldMkLst>
          <pc:docMk/>
          <pc:sldMk cId="1832334831" sldId="1225"/>
        </pc:sldMkLst>
      </pc:sldChg>
      <pc:sldChg chg="add del">
        <pc:chgData name="Roth, Dan" userId="18da4c67-dd89-43a7-9856-8592f867a23c" providerId="ADAL" clId="{E84BDE0F-E1B6-4994-BC72-A72D2C3A2A23}" dt="2020-12-10T14:21:38.508" v="870"/>
        <pc:sldMkLst>
          <pc:docMk/>
          <pc:sldMk cId="3005317352" sldId="1231"/>
        </pc:sldMkLst>
      </pc:sldChg>
      <pc:sldChg chg="add del">
        <pc:chgData name="Roth, Dan" userId="18da4c67-dd89-43a7-9856-8592f867a23c" providerId="ADAL" clId="{E84BDE0F-E1B6-4994-BC72-A72D2C3A2A23}" dt="2020-12-10T14:23:36.553" v="873"/>
        <pc:sldMkLst>
          <pc:docMk/>
          <pc:sldMk cId="2475616043" sldId="1233"/>
        </pc:sldMkLst>
      </pc:sldChg>
      <pc:sldChg chg="add del">
        <pc:chgData name="Roth, Dan" userId="18da4c67-dd89-43a7-9856-8592f867a23c" providerId="ADAL" clId="{E84BDE0F-E1B6-4994-BC72-A72D2C3A2A23}" dt="2020-12-10T14:38:48.551" v="1523"/>
        <pc:sldMkLst>
          <pc:docMk/>
          <pc:sldMk cId="3839512424" sldId="1245"/>
        </pc:sldMkLst>
      </pc:sldChg>
      <pc:sldChg chg="add del">
        <pc:chgData name="Roth, Dan" userId="18da4c67-dd89-43a7-9856-8592f867a23c" providerId="ADAL" clId="{E84BDE0F-E1B6-4994-BC72-A72D2C3A2A23}" dt="2020-12-10T14:42:34.235" v="1702"/>
        <pc:sldMkLst>
          <pc:docMk/>
          <pc:sldMk cId="1504336806" sldId="1258"/>
        </pc:sldMkLst>
      </pc:sldChg>
      <pc:sldChg chg="add del">
        <pc:chgData name="Roth, Dan" userId="18da4c67-dd89-43a7-9856-8592f867a23c" providerId="ADAL" clId="{E84BDE0F-E1B6-4994-BC72-A72D2C3A2A23}" dt="2020-12-10T14:50:36.324" v="1951"/>
        <pc:sldMkLst>
          <pc:docMk/>
          <pc:sldMk cId="2792723737" sldId="1258"/>
        </pc:sldMkLst>
      </pc:sldChg>
      <pc:sldChg chg="add del">
        <pc:chgData name="Roth, Dan" userId="18da4c67-dd89-43a7-9856-8592f867a23c" providerId="ADAL" clId="{E84BDE0F-E1B6-4994-BC72-A72D2C3A2A23}" dt="2020-12-10T14:46:21.489" v="1834"/>
        <pc:sldMkLst>
          <pc:docMk/>
          <pc:sldMk cId="1527239007" sldId="1283"/>
        </pc:sldMkLst>
      </pc:sldChg>
      <pc:sldChg chg="add del">
        <pc:chgData name="Roth, Dan" userId="18da4c67-dd89-43a7-9856-8592f867a23c" providerId="ADAL" clId="{E84BDE0F-E1B6-4994-BC72-A72D2C3A2A23}" dt="2020-12-10T15:06:12.140" v="2255"/>
        <pc:sldMkLst>
          <pc:docMk/>
          <pc:sldMk cId="925695315" sldId="1325"/>
        </pc:sldMkLst>
      </pc:sldChg>
      <pc:sldChg chg="modSp modAnim">
        <pc:chgData name="Roth, Dan" userId="18da4c67-dd89-43a7-9856-8592f867a23c" providerId="ADAL" clId="{E84BDE0F-E1B6-4994-BC72-A72D2C3A2A23}" dt="2020-12-07T14:48:03.393" v="41" actId="20577"/>
        <pc:sldMkLst>
          <pc:docMk/>
          <pc:sldMk cId="758382823" sldId="1371"/>
        </pc:sldMkLst>
        <pc:spChg chg="mod">
          <ac:chgData name="Roth, Dan" userId="18da4c67-dd89-43a7-9856-8592f867a23c" providerId="ADAL" clId="{E84BDE0F-E1B6-4994-BC72-A72D2C3A2A23}" dt="2020-12-07T14:48:03.393" v="41" actId="20577"/>
          <ac:spMkLst>
            <pc:docMk/>
            <pc:sldMk cId="758382823" sldId="1371"/>
            <ac:spMk id="3" creationId="{00000000-0000-0000-0000-000000000000}"/>
          </ac:spMkLst>
        </pc:spChg>
      </pc:sldChg>
      <pc:sldChg chg="modSp mod">
        <pc:chgData name="Roth, Dan" userId="18da4c67-dd89-43a7-9856-8592f867a23c" providerId="ADAL" clId="{E84BDE0F-E1B6-4994-BC72-A72D2C3A2A23}" dt="2020-12-07T14:58:44.509" v="42" actId="14100"/>
        <pc:sldMkLst>
          <pc:docMk/>
          <pc:sldMk cId="2892416548" sldId="1377"/>
        </pc:sldMkLst>
        <pc:spChg chg="mod">
          <ac:chgData name="Roth, Dan" userId="18da4c67-dd89-43a7-9856-8592f867a23c" providerId="ADAL" clId="{E84BDE0F-E1B6-4994-BC72-A72D2C3A2A23}" dt="2020-12-07T14:58:44.509" v="42" actId="14100"/>
          <ac:spMkLst>
            <pc:docMk/>
            <pc:sldMk cId="2892416548" sldId="1377"/>
            <ac:spMk id="33" creationId="{00000000-0000-0000-0000-000000000000}"/>
          </ac:spMkLst>
        </pc:spChg>
      </pc:sldChg>
      <pc:sldChg chg="modSp mod">
        <pc:chgData name="Roth, Dan" userId="18da4c67-dd89-43a7-9856-8592f867a23c" providerId="ADAL" clId="{E84BDE0F-E1B6-4994-BC72-A72D2C3A2A23}" dt="2020-12-09T14:41:37.563" v="277" actId="20577"/>
        <pc:sldMkLst>
          <pc:docMk/>
          <pc:sldMk cId="1899923997" sldId="1401"/>
        </pc:sldMkLst>
        <pc:spChg chg="mod">
          <ac:chgData name="Roth, Dan" userId="18da4c67-dd89-43a7-9856-8592f867a23c" providerId="ADAL" clId="{E84BDE0F-E1B6-4994-BC72-A72D2C3A2A23}" dt="2020-12-09T14:41:37.563" v="277" actId="20577"/>
          <ac:spMkLst>
            <pc:docMk/>
            <pc:sldMk cId="1899923997" sldId="1401"/>
            <ac:spMk id="3" creationId="{00000000-0000-0000-0000-000000000000}"/>
          </ac:spMkLst>
        </pc:spChg>
      </pc:sldChg>
      <pc:sldChg chg="addSp delSp modSp mod modAnim">
        <pc:chgData name="Roth, Dan" userId="18da4c67-dd89-43a7-9856-8592f867a23c" providerId="ADAL" clId="{E84BDE0F-E1B6-4994-BC72-A72D2C3A2A23}" dt="2020-12-09T14:59:17.329" v="512"/>
        <pc:sldMkLst>
          <pc:docMk/>
          <pc:sldMk cId="463117447" sldId="1403"/>
        </pc:sldMkLst>
        <pc:spChg chg="mod">
          <ac:chgData name="Roth, Dan" userId="18da4c67-dd89-43a7-9856-8592f867a23c" providerId="ADAL" clId="{E84BDE0F-E1B6-4994-BC72-A72D2C3A2A23}" dt="2020-12-09T14:44:47.253" v="351" actId="27636"/>
          <ac:spMkLst>
            <pc:docMk/>
            <pc:sldMk cId="463117447" sldId="1403"/>
            <ac:spMk id="3" creationId="{00000000-0000-0000-0000-000000000000}"/>
          </ac:spMkLst>
        </pc:spChg>
        <pc:spChg chg="add mod">
          <ac:chgData name="Roth, Dan" userId="18da4c67-dd89-43a7-9856-8592f867a23c" providerId="ADAL" clId="{E84BDE0F-E1B6-4994-BC72-A72D2C3A2A23}" dt="2020-12-09T14:58:57.931" v="509" actId="164"/>
          <ac:spMkLst>
            <pc:docMk/>
            <pc:sldMk cId="463117447" sldId="1403"/>
            <ac:spMk id="10" creationId="{A83174AB-A9B9-461F-99FE-5CC8DB51041E}"/>
          </ac:spMkLst>
        </pc:spChg>
        <pc:spChg chg="add mod">
          <ac:chgData name="Roth, Dan" userId="18da4c67-dd89-43a7-9856-8592f867a23c" providerId="ADAL" clId="{E84BDE0F-E1B6-4994-BC72-A72D2C3A2A23}" dt="2020-12-09T14:54:48.950" v="437" actId="14"/>
          <ac:spMkLst>
            <pc:docMk/>
            <pc:sldMk cId="463117447" sldId="1403"/>
            <ac:spMk id="34" creationId="{5B1D4CB8-36F7-4BF4-A0F2-BDB536F9DD5C}"/>
          </ac:spMkLst>
        </pc:spChg>
        <pc:spChg chg="add mod">
          <ac:chgData name="Roth, Dan" userId="18da4c67-dd89-43a7-9856-8592f867a23c" providerId="ADAL" clId="{E84BDE0F-E1B6-4994-BC72-A72D2C3A2A23}" dt="2020-12-09T14:58:57.931" v="509" actId="164"/>
          <ac:spMkLst>
            <pc:docMk/>
            <pc:sldMk cId="463117447" sldId="1403"/>
            <ac:spMk id="43" creationId="{A1F70AA1-77AA-436C-9203-9C7CF141B7B6}"/>
          </ac:spMkLst>
        </pc:spChg>
        <pc:spChg chg="add mod">
          <ac:chgData name="Roth, Dan" userId="18da4c67-dd89-43a7-9856-8592f867a23c" providerId="ADAL" clId="{E84BDE0F-E1B6-4994-BC72-A72D2C3A2A23}" dt="2020-12-09T14:58:57.931" v="509" actId="164"/>
          <ac:spMkLst>
            <pc:docMk/>
            <pc:sldMk cId="463117447" sldId="1403"/>
            <ac:spMk id="44" creationId="{6AF235FC-2503-4B8E-9321-F8B812BF94C6}"/>
          </ac:spMkLst>
        </pc:spChg>
        <pc:spChg chg="add mod">
          <ac:chgData name="Roth, Dan" userId="18da4c67-dd89-43a7-9856-8592f867a23c" providerId="ADAL" clId="{E84BDE0F-E1B6-4994-BC72-A72D2C3A2A23}" dt="2020-12-09T14:58:57.931" v="509" actId="164"/>
          <ac:spMkLst>
            <pc:docMk/>
            <pc:sldMk cId="463117447" sldId="1403"/>
            <ac:spMk id="45" creationId="{99063A21-122F-4D18-8396-7E0DCA1855AD}"/>
          </ac:spMkLst>
        </pc:spChg>
        <pc:spChg chg="add mod">
          <ac:chgData name="Roth, Dan" userId="18da4c67-dd89-43a7-9856-8592f867a23c" providerId="ADAL" clId="{E84BDE0F-E1B6-4994-BC72-A72D2C3A2A23}" dt="2020-12-09T14:59:08.346" v="510" actId="164"/>
          <ac:spMkLst>
            <pc:docMk/>
            <pc:sldMk cId="463117447" sldId="1403"/>
            <ac:spMk id="50" creationId="{97612069-A706-4BC2-B143-547D5797286F}"/>
          </ac:spMkLst>
        </pc:spChg>
        <pc:spChg chg="add mod">
          <ac:chgData name="Roth, Dan" userId="18da4c67-dd89-43a7-9856-8592f867a23c" providerId="ADAL" clId="{E84BDE0F-E1B6-4994-BC72-A72D2C3A2A23}" dt="2020-12-09T14:59:08.346" v="510" actId="164"/>
          <ac:spMkLst>
            <pc:docMk/>
            <pc:sldMk cId="463117447" sldId="1403"/>
            <ac:spMk id="51" creationId="{E073D206-65FA-409E-A045-A2228F477F5B}"/>
          </ac:spMkLst>
        </pc:spChg>
        <pc:spChg chg="add mod">
          <ac:chgData name="Roth, Dan" userId="18da4c67-dd89-43a7-9856-8592f867a23c" providerId="ADAL" clId="{E84BDE0F-E1B6-4994-BC72-A72D2C3A2A23}" dt="2020-12-09T14:59:08.346" v="510" actId="164"/>
          <ac:spMkLst>
            <pc:docMk/>
            <pc:sldMk cId="463117447" sldId="1403"/>
            <ac:spMk id="72" creationId="{AFC9FCD3-A5FE-40D6-9416-09C2BBA6FDFB}"/>
          </ac:spMkLst>
        </pc:spChg>
        <pc:spChg chg="add mod">
          <ac:chgData name="Roth, Dan" userId="18da4c67-dd89-43a7-9856-8592f867a23c" providerId="ADAL" clId="{E84BDE0F-E1B6-4994-BC72-A72D2C3A2A23}" dt="2020-12-09T14:59:08.346" v="510" actId="164"/>
          <ac:spMkLst>
            <pc:docMk/>
            <pc:sldMk cId="463117447" sldId="1403"/>
            <ac:spMk id="73" creationId="{3D3B3ECD-B608-44B8-9042-F46E3D20487D}"/>
          </ac:spMkLst>
        </pc:spChg>
        <pc:grpChg chg="add mod">
          <ac:chgData name="Roth, Dan" userId="18da4c67-dd89-43a7-9856-8592f867a23c" providerId="ADAL" clId="{E84BDE0F-E1B6-4994-BC72-A72D2C3A2A23}" dt="2020-12-09T14:58:57.931" v="509" actId="164"/>
          <ac:grpSpMkLst>
            <pc:docMk/>
            <pc:sldMk cId="463117447" sldId="1403"/>
            <ac:grpSpMk id="13" creationId="{67B125F7-0087-45F7-BDA3-5478BC2A5594}"/>
          </ac:grpSpMkLst>
        </pc:grpChg>
        <pc:grpChg chg="add mod">
          <ac:chgData name="Roth, Dan" userId="18da4c67-dd89-43a7-9856-8592f867a23c" providerId="ADAL" clId="{E84BDE0F-E1B6-4994-BC72-A72D2C3A2A23}" dt="2020-12-09T14:59:08.346" v="510" actId="164"/>
          <ac:grpSpMkLst>
            <pc:docMk/>
            <pc:sldMk cId="463117447" sldId="1403"/>
            <ac:grpSpMk id="14" creationId="{975A0954-5404-409A-B6F5-BDA21BC11E13}"/>
          </ac:grpSpMkLst>
        </pc:grpChg>
        <pc:cxnChg chg="add mod">
          <ac:chgData name="Roth, Dan" userId="18da4c67-dd89-43a7-9856-8592f867a23c" providerId="ADAL" clId="{E84BDE0F-E1B6-4994-BC72-A72D2C3A2A23}" dt="2020-12-09T14:58:57.931" v="509" actId="164"/>
          <ac:cxnSpMkLst>
            <pc:docMk/>
            <pc:sldMk cId="463117447" sldId="1403"/>
            <ac:cxnSpMk id="9" creationId="{C5335FD4-FDF3-4831-8054-0A6D20711A32}"/>
          </ac:cxnSpMkLst>
        </pc:cxnChg>
        <pc:cxnChg chg="add mod">
          <ac:chgData name="Roth, Dan" userId="18da4c67-dd89-43a7-9856-8592f867a23c" providerId="ADAL" clId="{E84BDE0F-E1B6-4994-BC72-A72D2C3A2A23}" dt="2020-12-09T14:58:57.931" v="509" actId="164"/>
          <ac:cxnSpMkLst>
            <pc:docMk/>
            <pc:sldMk cId="463117447" sldId="1403"/>
            <ac:cxnSpMk id="40" creationId="{C8C0ED80-CA14-45F5-8EA2-E720A8444DFA}"/>
          </ac:cxnSpMkLst>
        </pc:cxnChg>
        <pc:cxnChg chg="add mod">
          <ac:chgData name="Roth, Dan" userId="18da4c67-dd89-43a7-9856-8592f867a23c" providerId="ADAL" clId="{E84BDE0F-E1B6-4994-BC72-A72D2C3A2A23}" dt="2020-12-09T14:58:57.931" v="509" actId="164"/>
          <ac:cxnSpMkLst>
            <pc:docMk/>
            <pc:sldMk cId="463117447" sldId="1403"/>
            <ac:cxnSpMk id="41" creationId="{7FA3B490-84AF-4EAC-B15E-A9670A5B7977}"/>
          </ac:cxnSpMkLst>
        </pc:cxnChg>
        <pc:cxnChg chg="add del mod">
          <ac:chgData name="Roth, Dan" userId="18da4c67-dd89-43a7-9856-8592f867a23c" providerId="ADAL" clId="{E84BDE0F-E1B6-4994-BC72-A72D2C3A2A23}" dt="2020-12-09T14:57:59.744" v="459" actId="478"/>
          <ac:cxnSpMkLst>
            <pc:docMk/>
            <pc:sldMk cId="463117447" sldId="1403"/>
            <ac:cxnSpMk id="42" creationId="{2317B310-423E-4C73-8CDF-D25F0F90108E}"/>
          </ac:cxnSpMkLst>
        </pc:cxnChg>
        <pc:cxnChg chg="add mod">
          <ac:chgData name="Roth, Dan" userId="18da4c67-dd89-43a7-9856-8592f867a23c" providerId="ADAL" clId="{E84BDE0F-E1B6-4994-BC72-A72D2C3A2A23}" dt="2020-12-09T14:59:08.346" v="510" actId="164"/>
          <ac:cxnSpMkLst>
            <pc:docMk/>
            <pc:sldMk cId="463117447" sldId="1403"/>
            <ac:cxnSpMk id="46" creationId="{1C4DB2EF-DB13-42D6-87C3-2ED1B2574ED9}"/>
          </ac:cxnSpMkLst>
        </pc:cxnChg>
        <pc:cxnChg chg="add mod">
          <ac:chgData name="Roth, Dan" userId="18da4c67-dd89-43a7-9856-8592f867a23c" providerId="ADAL" clId="{E84BDE0F-E1B6-4994-BC72-A72D2C3A2A23}" dt="2020-12-09T14:59:08.346" v="510" actId="164"/>
          <ac:cxnSpMkLst>
            <pc:docMk/>
            <pc:sldMk cId="463117447" sldId="1403"/>
            <ac:cxnSpMk id="47" creationId="{657480CC-B6D2-4175-98EA-AF49D200BA30}"/>
          </ac:cxnSpMkLst>
        </pc:cxnChg>
        <pc:cxnChg chg="add mod">
          <ac:chgData name="Roth, Dan" userId="18da4c67-dd89-43a7-9856-8592f867a23c" providerId="ADAL" clId="{E84BDE0F-E1B6-4994-BC72-A72D2C3A2A23}" dt="2020-12-09T14:59:08.346" v="510" actId="164"/>
          <ac:cxnSpMkLst>
            <pc:docMk/>
            <pc:sldMk cId="463117447" sldId="1403"/>
            <ac:cxnSpMk id="48" creationId="{782B7A36-43E4-4AAD-8F0B-959C0C07ED4F}"/>
          </ac:cxnSpMkLst>
        </pc:cxnChg>
      </pc:sldChg>
      <pc:sldChg chg="modSp">
        <pc:chgData name="Roth, Dan" userId="18da4c67-dd89-43a7-9856-8592f867a23c" providerId="ADAL" clId="{E84BDE0F-E1B6-4994-BC72-A72D2C3A2A23}" dt="2020-12-09T15:00:21.895" v="513" actId="113"/>
        <pc:sldMkLst>
          <pc:docMk/>
          <pc:sldMk cId="2080558837" sldId="1404"/>
        </pc:sldMkLst>
        <pc:spChg chg="mod">
          <ac:chgData name="Roth, Dan" userId="18da4c67-dd89-43a7-9856-8592f867a23c" providerId="ADAL" clId="{E84BDE0F-E1B6-4994-BC72-A72D2C3A2A23}" dt="2020-12-09T15:00:21.895" v="513" actId="113"/>
          <ac:spMkLst>
            <pc:docMk/>
            <pc:sldMk cId="2080558837" sldId="1404"/>
            <ac:spMk id="3" creationId="{00000000-0000-0000-0000-000000000000}"/>
          </ac:spMkLst>
        </pc:spChg>
      </pc:sldChg>
      <pc:sldChg chg="modSp mod modAnim">
        <pc:chgData name="Roth, Dan" userId="18da4c67-dd89-43a7-9856-8592f867a23c" providerId="ADAL" clId="{E84BDE0F-E1B6-4994-BC72-A72D2C3A2A23}" dt="2020-12-09T15:04:32.604" v="521" actId="255"/>
        <pc:sldMkLst>
          <pc:docMk/>
          <pc:sldMk cId="2648033446" sldId="1406"/>
        </pc:sldMkLst>
        <pc:spChg chg="mod">
          <ac:chgData name="Roth, Dan" userId="18da4c67-dd89-43a7-9856-8592f867a23c" providerId="ADAL" clId="{E84BDE0F-E1B6-4994-BC72-A72D2C3A2A23}" dt="2020-12-09T15:04:32.604" v="521" actId="255"/>
          <ac:spMkLst>
            <pc:docMk/>
            <pc:sldMk cId="2648033446" sldId="1406"/>
            <ac:spMk id="3" creationId="{00000000-0000-0000-0000-000000000000}"/>
          </ac:spMkLst>
        </pc:spChg>
      </pc:sldChg>
      <pc:sldChg chg="modSp">
        <pc:chgData name="Roth, Dan" userId="18da4c67-dd89-43a7-9856-8592f867a23c" providerId="ADAL" clId="{E84BDE0F-E1B6-4994-BC72-A72D2C3A2A23}" dt="2020-12-09T16:55:10.461" v="841" actId="20577"/>
        <pc:sldMkLst>
          <pc:docMk/>
          <pc:sldMk cId="3035728492" sldId="1408"/>
        </pc:sldMkLst>
        <pc:spChg chg="mod">
          <ac:chgData name="Roth, Dan" userId="18da4c67-dd89-43a7-9856-8592f867a23c" providerId="ADAL" clId="{E84BDE0F-E1B6-4994-BC72-A72D2C3A2A23}" dt="2020-12-09T16:55:10.461" v="841" actId="20577"/>
          <ac:spMkLst>
            <pc:docMk/>
            <pc:sldMk cId="3035728492" sldId="1408"/>
            <ac:spMk id="3" creationId="{00000000-0000-0000-0000-000000000000}"/>
          </ac:spMkLst>
        </pc:spChg>
      </pc:sldChg>
      <pc:sldChg chg="modSp">
        <pc:chgData name="Roth, Dan" userId="18da4c67-dd89-43a7-9856-8592f867a23c" providerId="ADAL" clId="{E84BDE0F-E1B6-4994-BC72-A72D2C3A2A23}" dt="2020-12-09T15:10:48.594" v="528" actId="20577"/>
        <pc:sldMkLst>
          <pc:docMk/>
          <pc:sldMk cId="1289808716" sldId="1411"/>
        </pc:sldMkLst>
        <pc:spChg chg="mod">
          <ac:chgData name="Roth, Dan" userId="18da4c67-dd89-43a7-9856-8592f867a23c" providerId="ADAL" clId="{E84BDE0F-E1B6-4994-BC72-A72D2C3A2A23}" dt="2020-12-09T15:10:48.594" v="528" actId="20577"/>
          <ac:spMkLst>
            <pc:docMk/>
            <pc:sldMk cId="1289808716" sldId="1411"/>
            <ac:spMk id="3" creationId="{00000000-0000-0000-0000-000000000000}"/>
          </ac:spMkLst>
        </pc:spChg>
      </pc:sldChg>
      <pc:sldChg chg="addSp delSp modSp mod delAnim modAnim">
        <pc:chgData name="Roth, Dan" userId="18da4c67-dd89-43a7-9856-8592f867a23c" providerId="ADAL" clId="{E84BDE0F-E1B6-4994-BC72-A72D2C3A2A23}" dt="2020-12-09T15:20:10.588" v="797" actId="478"/>
        <pc:sldMkLst>
          <pc:docMk/>
          <pc:sldMk cId="3191858421" sldId="1415"/>
        </pc:sldMkLst>
        <pc:spChg chg="mod topLvl">
          <ac:chgData name="Roth, Dan" userId="18da4c67-dd89-43a7-9856-8592f867a23c" providerId="ADAL" clId="{E84BDE0F-E1B6-4994-BC72-A72D2C3A2A23}" dt="2020-12-09T15:16:56.705" v="545" actId="164"/>
          <ac:spMkLst>
            <pc:docMk/>
            <pc:sldMk cId="3191858421" sldId="1415"/>
            <ac:spMk id="9" creationId="{40A36033-218E-4B6B-A1A7-357D3756C70E}"/>
          </ac:spMkLst>
        </pc:spChg>
        <pc:spChg chg="mod topLvl">
          <ac:chgData name="Roth, Dan" userId="18da4c67-dd89-43a7-9856-8592f867a23c" providerId="ADAL" clId="{E84BDE0F-E1B6-4994-BC72-A72D2C3A2A23}" dt="2020-12-09T15:16:56.705" v="545" actId="164"/>
          <ac:spMkLst>
            <pc:docMk/>
            <pc:sldMk cId="3191858421" sldId="1415"/>
            <ac:spMk id="10" creationId="{3DB128E4-1F20-41AF-A4E4-651D1F524131}"/>
          </ac:spMkLst>
        </pc:spChg>
        <pc:spChg chg="mod topLvl">
          <ac:chgData name="Roth, Dan" userId="18da4c67-dd89-43a7-9856-8592f867a23c" providerId="ADAL" clId="{E84BDE0F-E1B6-4994-BC72-A72D2C3A2A23}" dt="2020-12-09T15:16:56.705" v="545" actId="164"/>
          <ac:spMkLst>
            <pc:docMk/>
            <pc:sldMk cId="3191858421" sldId="1415"/>
            <ac:spMk id="11" creationId="{0E952F44-D790-4C75-9055-45AD03EB6F4D}"/>
          </ac:spMkLst>
        </pc:spChg>
        <pc:spChg chg="mod topLvl">
          <ac:chgData name="Roth, Dan" userId="18da4c67-dd89-43a7-9856-8592f867a23c" providerId="ADAL" clId="{E84BDE0F-E1B6-4994-BC72-A72D2C3A2A23}" dt="2020-12-09T15:16:56.705" v="545" actId="164"/>
          <ac:spMkLst>
            <pc:docMk/>
            <pc:sldMk cId="3191858421" sldId="1415"/>
            <ac:spMk id="12" creationId="{4C91FAB3-E2A2-425F-95F2-111C6F6CFAB0}"/>
          </ac:spMkLst>
        </pc:spChg>
        <pc:spChg chg="mod">
          <ac:chgData name="Roth, Dan" userId="18da4c67-dd89-43a7-9856-8592f867a23c" providerId="ADAL" clId="{E84BDE0F-E1B6-4994-BC72-A72D2C3A2A23}" dt="2020-12-09T15:17:25.978" v="604"/>
          <ac:spMkLst>
            <pc:docMk/>
            <pc:sldMk cId="3191858421" sldId="1415"/>
            <ac:spMk id="26" creationId="{6AF45100-E19B-44BB-B495-9F76A5EC5A02}"/>
          </ac:spMkLst>
        </pc:spChg>
        <pc:spChg chg="mod">
          <ac:chgData name="Roth, Dan" userId="18da4c67-dd89-43a7-9856-8592f867a23c" providerId="ADAL" clId="{E84BDE0F-E1B6-4994-BC72-A72D2C3A2A23}" dt="2020-12-09T15:17:25.978" v="604"/>
          <ac:spMkLst>
            <pc:docMk/>
            <pc:sldMk cId="3191858421" sldId="1415"/>
            <ac:spMk id="27" creationId="{B0428682-5762-458A-98BE-1DCB8D0A46A3}"/>
          </ac:spMkLst>
        </pc:spChg>
        <pc:spChg chg="mod">
          <ac:chgData name="Roth, Dan" userId="18da4c67-dd89-43a7-9856-8592f867a23c" providerId="ADAL" clId="{E84BDE0F-E1B6-4994-BC72-A72D2C3A2A23}" dt="2020-12-09T15:17:25.978" v="604"/>
          <ac:spMkLst>
            <pc:docMk/>
            <pc:sldMk cId="3191858421" sldId="1415"/>
            <ac:spMk id="28" creationId="{30F65EF8-577B-448C-BB03-5B802379DE21}"/>
          </ac:spMkLst>
        </pc:spChg>
        <pc:spChg chg="mod">
          <ac:chgData name="Roth, Dan" userId="18da4c67-dd89-43a7-9856-8592f867a23c" providerId="ADAL" clId="{E84BDE0F-E1B6-4994-BC72-A72D2C3A2A23}" dt="2020-12-09T15:17:25.978" v="604"/>
          <ac:spMkLst>
            <pc:docMk/>
            <pc:sldMk cId="3191858421" sldId="1415"/>
            <ac:spMk id="29" creationId="{8E0F3ECE-033C-40D0-91D4-2AB355052857}"/>
          </ac:spMkLst>
        </pc:spChg>
        <pc:spChg chg="mod">
          <ac:chgData name="Roth, Dan" userId="18da4c67-dd89-43a7-9856-8592f867a23c" providerId="ADAL" clId="{E84BDE0F-E1B6-4994-BC72-A72D2C3A2A23}" dt="2020-12-09T15:19:48.835" v="719"/>
          <ac:spMkLst>
            <pc:docMk/>
            <pc:sldMk cId="3191858421" sldId="1415"/>
            <ac:spMk id="34" creationId="{A6ACFAA1-B807-4DA2-BE14-9130ECC99A7B}"/>
          </ac:spMkLst>
        </pc:spChg>
        <pc:spChg chg="mod">
          <ac:chgData name="Roth, Dan" userId="18da4c67-dd89-43a7-9856-8592f867a23c" providerId="ADAL" clId="{E84BDE0F-E1B6-4994-BC72-A72D2C3A2A23}" dt="2020-12-09T15:19:48.835" v="719"/>
          <ac:spMkLst>
            <pc:docMk/>
            <pc:sldMk cId="3191858421" sldId="1415"/>
            <ac:spMk id="35" creationId="{CFB1A82C-6143-4D4C-B29E-16E96A3ADB82}"/>
          </ac:spMkLst>
        </pc:spChg>
        <pc:spChg chg="mod">
          <ac:chgData name="Roth, Dan" userId="18da4c67-dd89-43a7-9856-8592f867a23c" providerId="ADAL" clId="{E84BDE0F-E1B6-4994-BC72-A72D2C3A2A23}" dt="2020-12-09T15:19:48.835" v="719"/>
          <ac:spMkLst>
            <pc:docMk/>
            <pc:sldMk cId="3191858421" sldId="1415"/>
            <ac:spMk id="36" creationId="{801CF416-8D8C-4808-BD09-6AECE8DFBFAE}"/>
          </ac:spMkLst>
        </pc:spChg>
        <pc:spChg chg="mod">
          <ac:chgData name="Roth, Dan" userId="18da4c67-dd89-43a7-9856-8592f867a23c" providerId="ADAL" clId="{E84BDE0F-E1B6-4994-BC72-A72D2C3A2A23}" dt="2020-12-09T15:19:48.835" v="719"/>
          <ac:spMkLst>
            <pc:docMk/>
            <pc:sldMk cId="3191858421" sldId="1415"/>
            <ac:spMk id="37" creationId="{4E01C699-61A1-4931-82DD-66538E1ACFCA}"/>
          </ac:spMkLst>
        </pc:spChg>
        <pc:grpChg chg="add del mod">
          <ac:chgData name="Roth, Dan" userId="18da4c67-dd89-43a7-9856-8592f867a23c" providerId="ADAL" clId="{E84BDE0F-E1B6-4994-BC72-A72D2C3A2A23}" dt="2020-12-09T15:15:03.137" v="531" actId="165"/>
          <ac:grpSpMkLst>
            <pc:docMk/>
            <pc:sldMk cId="3191858421" sldId="1415"/>
            <ac:grpSpMk id="5" creationId="{71C8F3AD-9FFE-4DAD-BE2A-BE287A189582}"/>
          </ac:grpSpMkLst>
        </pc:grpChg>
        <pc:grpChg chg="add mod">
          <ac:chgData name="Roth, Dan" userId="18da4c67-dd89-43a7-9856-8592f867a23c" providerId="ADAL" clId="{E84BDE0F-E1B6-4994-BC72-A72D2C3A2A23}" dt="2020-12-09T15:17:41.332" v="712" actId="1076"/>
          <ac:grpSpMkLst>
            <pc:docMk/>
            <pc:sldMk cId="3191858421" sldId="1415"/>
            <ac:grpSpMk id="21" creationId="{D7AE5A68-1111-4867-AA51-7AFACEFE456D}"/>
          </ac:grpSpMkLst>
        </pc:grpChg>
        <pc:grpChg chg="add del mod">
          <ac:chgData name="Roth, Dan" userId="18da4c67-dd89-43a7-9856-8592f867a23c" providerId="ADAL" clId="{E84BDE0F-E1B6-4994-BC72-A72D2C3A2A23}" dt="2020-12-09T15:19:44.365" v="718" actId="478"/>
          <ac:grpSpMkLst>
            <pc:docMk/>
            <pc:sldMk cId="3191858421" sldId="1415"/>
            <ac:grpSpMk id="22" creationId="{C03F45E0-F6C0-48C6-8D37-6F2A8ADBE9AE}"/>
          </ac:grpSpMkLst>
        </pc:grpChg>
        <pc:grpChg chg="add mod">
          <ac:chgData name="Roth, Dan" userId="18da4c67-dd89-43a7-9856-8592f867a23c" providerId="ADAL" clId="{E84BDE0F-E1B6-4994-BC72-A72D2C3A2A23}" dt="2020-12-09T15:19:56.221" v="794" actId="1035"/>
          <ac:grpSpMkLst>
            <pc:docMk/>
            <pc:sldMk cId="3191858421" sldId="1415"/>
            <ac:grpSpMk id="30" creationId="{1A6BB664-26CD-4E5F-A2B9-E5228BFFDC36}"/>
          </ac:grpSpMkLst>
        </pc:grpChg>
        <pc:cxnChg chg="mod topLvl">
          <ac:chgData name="Roth, Dan" userId="18da4c67-dd89-43a7-9856-8592f867a23c" providerId="ADAL" clId="{E84BDE0F-E1B6-4994-BC72-A72D2C3A2A23}" dt="2020-12-09T15:16:56.705" v="545" actId="164"/>
          <ac:cxnSpMkLst>
            <pc:docMk/>
            <pc:sldMk cId="3191858421" sldId="1415"/>
            <ac:cxnSpMk id="6" creationId="{7FBC1637-DEEE-4C94-AAF8-CDF045A1FCFB}"/>
          </ac:cxnSpMkLst>
        </pc:cxnChg>
        <pc:cxnChg chg="mod topLvl">
          <ac:chgData name="Roth, Dan" userId="18da4c67-dd89-43a7-9856-8592f867a23c" providerId="ADAL" clId="{E84BDE0F-E1B6-4994-BC72-A72D2C3A2A23}" dt="2020-12-09T15:16:56.705" v="545" actId="164"/>
          <ac:cxnSpMkLst>
            <pc:docMk/>
            <pc:sldMk cId="3191858421" sldId="1415"/>
            <ac:cxnSpMk id="7" creationId="{82D8D4BB-98A8-46DE-8EF9-C7F9C918D73C}"/>
          </ac:cxnSpMkLst>
        </pc:cxnChg>
        <pc:cxnChg chg="mod topLvl">
          <ac:chgData name="Roth, Dan" userId="18da4c67-dd89-43a7-9856-8592f867a23c" providerId="ADAL" clId="{E84BDE0F-E1B6-4994-BC72-A72D2C3A2A23}" dt="2020-12-09T15:16:56.705" v="545" actId="164"/>
          <ac:cxnSpMkLst>
            <pc:docMk/>
            <pc:sldMk cId="3191858421" sldId="1415"/>
            <ac:cxnSpMk id="8" creationId="{59AF378C-762D-46BC-ADBE-F481DF3056E9}"/>
          </ac:cxnSpMkLst>
        </pc:cxnChg>
        <pc:cxnChg chg="add mod">
          <ac:chgData name="Roth, Dan" userId="18da4c67-dd89-43a7-9856-8592f867a23c" providerId="ADAL" clId="{E84BDE0F-E1B6-4994-BC72-A72D2C3A2A23}" dt="2020-12-09T15:16:56.705" v="545" actId="164"/>
          <ac:cxnSpMkLst>
            <pc:docMk/>
            <pc:sldMk cId="3191858421" sldId="1415"/>
            <ac:cxnSpMk id="13" creationId="{8C11D13E-E2F0-408E-98AD-2CC6CF6872F0}"/>
          </ac:cxnSpMkLst>
        </pc:cxnChg>
        <pc:cxnChg chg="add mod">
          <ac:chgData name="Roth, Dan" userId="18da4c67-dd89-43a7-9856-8592f867a23c" providerId="ADAL" clId="{E84BDE0F-E1B6-4994-BC72-A72D2C3A2A23}" dt="2020-12-09T15:16:56.705" v="545" actId="164"/>
          <ac:cxnSpMkLst>
            <pc:docMk/>
            <pc:sldMk cId="3191858421" sldId="1415"/>
            <ac:cxnSpMk id="15" creationId="{3EB2BBE4-02CD-4EAA-9101-DF31D4650C79}"/>
          </ac:cxnSpMkLst>
        </pc:cxnChg>
        <pc:cxnChg chg="add mod">
          <ac:chgData name="Roth, Dan" userId="18da4c67-dd89-43a7-9856-8592f867a23c" providerId="ADAL" clId="{E84BDE0F-E1B6-4994-BC72-A72D2C3A2A23}" dt="2020-12-09T15:16:56.705" v="545" actId="164"/>
          <ac:cxnSpMkLst>
            <pc:docMk/>
            <pc:sldMk cId="3191858421" sldId="1415"/>
            <ac:cxnSpMk id="18" creationId="{D7A8F1D4-2344-4819-B870-E70C24D94371}"/>
          </ac:cxnSpMkLst>
        </pc:cxnChg>
        <pc:cxnChg chg="mod">
          <ac:chgData name="Roth, Dan" userId="18da4c67-dd89-43a7-9856-8592f867a23c" providerId="ADAL" clId="{E84BDE0F-E1B6-4994-BC72-A72D2C3A2A23}" dt="2020-12-09T15:17:25.978" v="604"/>
          <ac:cxnSpMkLst>
            <pc:docMk/>
            <pc:sldMk cId="3191858421" sldId="1415"/>
            <ac:cxnSpMk id="23" creationId="{4EB2A42F-FD6E-4C4E-9972-B462E272DF0E}"/>
          </ac:cxnSpMkLst>
        </pc:cxnChg>
        <pc:cxnChg chg="mod">
          <ac:chgData name="Roth, Dan" userId="18da4c67-dd89-43a7-9856-8592f867a23c" providerId="ADAL" clId="{E84BDE0F-E1B6-4994-BC72-A72D2C3A2A23}" dt="2020-12-09T15:17:25.978" v="604"/>
          <ac:cxnSpMkLst>
            <pc:docMk/>
            <pc:sldMk cId="3191858421" sldId="1415"/>
            <ac:cxnSpMk id="24" creationId="{4CD2542D-C394-4D74-BE0E-49E1F243888D}"/>
          </ac:cxnSpMkLst>
        </pc:cxnChg>
        <pc:cxnChg chg="mod">
          <ac:chgData name="Roth, Dan" userId="18da4c67-dd89-43a7-9856-8592f867a23c" providerId="ADAL" clId="{E84BDE0F-E1B6-4994-BC72-A72D2C3A2A23}" dt="2020-12-09T15:17:25.978" v="604"/>
          <ac:cxnSpMkLst>
            <pc:docMk/>
            <pc:sldMk cId="3191858421" sldId="1415"/>
            <ac:cxnSpMk id="25" creationId="{EDFAAA5B-2E64-430D-9331-D3506271CD20}"/>
          </ac:cxnSpMkLst>
        </pc:cxnChg>
        <pc:cxnChg chg="mod">
          <ac:chgData name="Roth, Dan" userId="18da4c67-dd89-43a7-9856-8592f867a23c" providerId="ADAL" clId="{E84BDE0F-E1B6-4994-BC72-A72D2C3A2A23}" dt="2020-12-09T15:19:48.835" v="719"/>
          <ac:cxnSpMkLst>
            <pc:docMk/>
            <pc:sldMk cId="3191858421" sldId="1415"/>
            <ac:cxnSpMk id="31" creationId="{6C6AD8F3-163C-48E2-8FF8-E80340197FC9}"/>
          </ac:cxnSpMkLst>
        </pc:cxnChg>
        <pc:cxnChg chg="mod">
          <ac:chgData name="Roth, Dan" userId="18da4c67-dd89-43a7-9856-8592f867a23c" providerId="ADAL" clId="{E84BDE0F-E1B6-4994-BC72-A72D2C3A2A23}" dt="2020-12-09T15:19:48.835" v="719"/>
          <ac:cxnSpMkLst>
            <pc:docMk/>
            <pc:sldMk cId="3191858421" sldId="1415"/>
            <ac:cxnSpMk id="32" creationId="{79A8942F-45B5-4B74-A720-6846368BA3D7}"/>
          </ac:cxnSpMkLst>
        </pc:cxnChg>
        <pc:cxnChg chg="mod">
          <ac:chgData name="Roth, Dan" userId="18da4c67-dd89-43a7-9856-8592f867a23c" providerId="ADAL" clId="{E84BDE0F-E1B6-4994-BC72-A72D2C3A2A23}" dt="2020-12-09T15:19:48.835" v="719"/>
          <ac:cxnSpMkLst>
            <pc:docMk/>
            <pc:sldMk cId="3191858421" sldId="1415"/>
            <ac:cxnSpMk id="33" creationId="{1B28FFB1-9921-48F5-B880-7F31CAC1DFCE}"/>
          </ac:cxnSpMkLst>
        </pc:cxnChg>
        <pc:cxnChg chg="del mod">
          <ac:chgData name="Roth, Dan" userId="18da4c67-dd89-43a7-9856-8592f867a23c" providerId="ADAL" clId="{E84BDE0F-E1B6-4994-BC72-A72D2C3A2A23}" dt="2020-12-09T15:20:00.990" v="795" actId="478"/>
          <ac:cxnSpMkLst>
            <pc:docMk/>
            <pc:sldMk cId="3191858421" sldId="1415"/>
            <ac:cxnSpMk id="38" creationId="{302E7BF1-6ADB-469F-9146-35828F1A593C}"/>
          </ac:cxnSpMkLst>
        </pc:cxnChg>
        <pc:cxnChg chg="del mod">
          <ac:chgData name="Roth, Dan" userId="18da4c67-dd89-43a7-9856-8592f867a23c" providerId="ADAL" clId="{E84BDE0F-E1B6-4994-BC72-A72D2C3A2A23}" dt="2020-12-09T15:20:06.511" v="796" actId="478"/>
          <ac:cxnSpMkLst>
            <pc:docMk/>
            <pc:sldMk cId="3191858421" sldId="1415"/>
            <ac:cxnSpMk id="39" creationId="{AE8DD2AC-F90E-4052-901C-2FA823317A81}"/>
          </ac:cxnSpMkLst>
        </pc:cxnChg>
        <pc:cxnChg chg="del mod">
          <ac:chgData name="Roth, Dan" userId="18da4c67-dd89-43a7-9856-8592f867a23c" providerId="ADAL" clId="{E84BDE0F-E1B6-4994-BC72-A72D2C3A2A23}" dt="2020-12-09T15:20:10.588" v="797" actId="478"/>
          <ac:cxnSpMkLst>
            <pc:docMk/>
            <pc:sldMk cId="3191858421" sldId="1415"/>
            <ac:cxnSpMk id="40" creationId="{005C828F-E056-4406-9310-F2B4816D9958}"/>
          </ac:cxnSpMkLst>
        </pc:cxnChg>
      </pc:sldChg>
      <pc:sldChg chg="addSp modSp mod modAnim">
        <pc:chgData name="Roth, Dan" userId="18da4c67-dd89-43a7-9856-8592f867a23c" providerId="ADAL" clId="{E84BDE0F-E1B6-4994-BC72-A72D2C3A2A23}" dt="2020-12-09T15:22:00.585" v="840"/>
        <pc:sldMkLst>
          <pc:docMk/>
          <pc:sldMk cId="2807772677" sldId="1417"/>
        </pc:sldMkLst>
        <pc:spChg chg="mod">
          <ac:chgData name="Roth, Dan" userId="18da4c67-dd89-43a7-9856-8592f867a23c" providerId="ADAL" clId="{E84BDE0F-E1B6-4994-BC72-A72D2C3A2A23}" dt="2020-12-09T15:19:08.764" v="716"/>
          <ac:spMkLst>
            <pc:docMk/>
            <pc:sldMk cId="2807772677" sldId="1417"/>
            <ac:spMk id="12" creationId="{D6B6FCB0-36F6-4E4F-95E6-22A2FDF2D5B9}"/>
          </ac:spMkLst>
        </pc:spChg>
        <pc:spChg chg="mod">
          <ac:chgData name="Roth, Dan" userId="18da4c67-dd89-43a7-9856-8592f867a23c" providerId="ADAL" clId="{E84BDE0F-E1B6-4994-BC72-A72D2C3A2A23}" dt="2020-12-09T15:19:08.764" v="716"/>
          <ac:spMkLst>
            <pc:docMk/>
            <pc:sldMk cId="2807772677" sldId="1417"/>
            <ac:spMk id="13" creationId="{302862DC-B12A-4C5A-A1A6-802E73963D81}"/>
          </ac:spMkLst>
        </pc:spChg>
        <pc:spChg chg="mod">
          <ac:chgData name="Roth, Dan" userId="18da4c67-dd89-43a7-9856-8592f867a23c" providerId="ADAL" clId="{E84BDE0F-E1B6-4994-BC72-A72D2C3A2A23}" dt="2020-12-09T15:19:08.764" v="716"/>
          <ac:spMkLst>
            <pc:docMk/>
            <pc:sldMk cId="2807772677" sldId="1417"/>
            <ac:spMk id="14" creationId="{A4BFAF36-0D37-45D5-9DDA-6F170F9C4BB9}"/>
          </ac:spMkLst>
        </pc:spChg>
        <pc:spChg chg="mod">
          <ac:chgData name="Roth, Dan" userId="18da4c67-dd89-43a7-9856-8592f867a23c" providerId="ADAL" clId="{E84BDE0F-E1B6-4994-BC72-A72D2C3A2A23}" dt="2020-12-09T15:19:08.764" v="716"/>
          <ac:spMkLst>
            <pc:docMk/>
            <pc:sldMk cId="2807772677" sldId="1417"/>
            <ac:spMk id="15" creationId="{7D9E31A7-3EB2-4D8B-B716-F184340A9E3E}"/>
          </ac:spMkLst>
        </pc:spChg>
        <pc:spChg chg="mod">
          <ac:chgData name="Roth, Dan" userId="18da4c67-dd89-43a7-9856-8592f867a23c" providerId="ADAL" clId="{E84BDE0F-E1B6-4994-BC72-A72D2C3A2A23}" dt="2020-12-09T15:20:57.689" v="798"/>
          <ac:spMkLst>
            <pc:docMk/>
            <pc:sldMk cId="2807772677" sldId="1417"/>
            <ac:spMk id="20" creationId="{06C7365F-4ACC-4F8C-B168-3B2019FD2E9C}"/>
          </ac:spMkLst>
        </pc:spChg>
        <pc:spChg chg="mod">
          <ac:chgData name="Roth, Dan" userId="18da4c67-dd89-43a7-9856-8592f867a23c" providerId="ADAL" clId="{E84BDE0F-E1B6-4994-BC72-A72D2C3A2A23}" dt="2020-12-09T15:20:57.689" v="798"/>
          <ac:spMkLst>
            <pc:docMk/>
            <pc:sldMk cId="2807772677" sldId="1417"/>
            <ac:spMk id="21" creationId="{6C7D2F31-DAE1-4680-A9D8-F0D31F02A904}"/>
          </ac:spMkLst>
        </pc:spChg>
        <pc:spChg chg="mod">
          <ac:chgData name="Roth, Dan" userId="18da4c67-dd89-43a7-9856-8592f867a23c" providerId="ADAL" clId="{E84BDE0F-E1B6-4994-BC72-A72D2C3A2A23}" dt="2020-12-09T15:20:57.689" v="798"/>
          <ac:spMkLst>
            <pc:docMk/>
            <pc:sldMk cId="2807772677" sldId="1417"/>
            <ac:spMk id="22" creationId="{3F97F536-6E61-494A-A48E-5ADE5CF04D23}"/>
          </ac:spMkLst>
        </pc:spChg>
        <pc:spChg chg="mod">
          <ac:chgData name="Roth, Dan" userId="18da4c67-dd89-43a7-9856-8592f867a23c" providerId="ADAL" clId="{E84BDE0F-E1B6-4994-BC72-A72D2C3A2A23}" dt="2020-12-09T15:20:57.689" v="798"/>
          <ac:spMkLst>
            <pc:docMk/>
            <pc:sldMk cId="2807772677" sldId="1417"/>
            <ac:spMk id="23" creationId="{948A8115-B521-46EF-83EB-2A6A88C9A9E2}"/>
          </ac:spMkLst>
        </pc:spChg>
        <pc:grpChg chg="add mod">
          <ac:chgData name="Roth, Dan" userId="18da4c67-dd89-43a7-9856-8592f867a23c" providerId="ADAL" clId="{E84BDE0F-E1B6-4994-BC72-A72D2C3A2A23}" dt="2020-12-09T15:19:12.651" v="717" actId="1076"/>
          <ac:grpSpMkLst>
            <pc:docMk/>
            <pc:sldMk cId="2807772677" sldId="1417"/>
            <ac:grpSpMk id="8" creationId="{D56064F8-B46C-486F-B003-1A39A9FE09B0}"/>
          </ac:grpSpMkLst>
        </pc:grpChg>
        <pc:grpChg chg="add mod">
          <ac:chgData name="Roth, Dan" userId="18da4c67-dd89-43a7-9856-8592f867a23c" providerId="ADAL" clId="{E84BDE0F-E1B6-4994-BC72-A72D2C3A2A23}" dt="2020-12-09T15:21:08.203" v="831" actId="1038"/>
          <ac:grpSpMkLst>
            <pc:docMk/>
            <pc:sldMk cId="2807772677" sldId="1417"/>
            <ac:grpSpMk id="16" creationId="{19515E1B-C78A-4E3C-BEC9-5726FDD5E387}"/>
          </ac:grpSpMkLst>
        </pc:grpChg>
        <pc:cxnChg chg="mod">
          <ac:chgData name="Roth, Dan" userId="18da4c67-dd89-43a7-9856-8592f867a23c" providerId="ADAL" clId="{E84BDE0F-E1B6-4994-BC72-A72D2C3A2A23}" dt="2020-12-09T15:19:08.764" v="716"/>
          <ac:cxnSpMkLst>
            <pc:docMk/>
            <pc:sldMk cId="2807772677" sldId="1417"/>
            <ac:cxnSpMk id="9" creationId="{18E45477-B752-4F84-9DD4-55AF3096A9C8}"/>
          </ac:cxnSpMkLst>
        </pc:cxnChg>
        <pc:cxnChg chg="mod">
          <ac:chgData name="Roth, Dan" userId="18da4c67-dd89-43a7-9856-8592f867a23c" providerId="ADAL" clId="{E84BDE0F-E1B6-4994-BC72-A72D2C3A2A23}" dt="2020-12-09T15:19:08.764" v="716"/>
          <ac:cxnSpMkLst>
            <pc:docMk/>
            <pc:sldMk cId="2807772677" sldId="1417"/>
            <ac:cxnSpMk id="10" creationId="{DFB39257-E6BF-4780-8968-487CB6275F54}"/>
          </ac:cxnSpMkLst>
        </pc:cxnChg>
        <pc:cxnChg chg="mod">
          <ac:chgData name="Roth, Dan" userId="18da4c67-dd89-43a7-9856-8592f867a23c" providerId="ADAL" clId="{E84BDE0F-E1B6-4994-BC72-A72D2C3A2A23}" dt="2020-12-09T15:19:08.764" v="716"/>
          <ac:cxnSpMkLst>
            <pc:docMk/>
            <pc:sldMk cId="2807772677" sldId="1417"/>
            <ac:cxnSpMk id="11" creationId="{2B920A8A-2494-4B74-AE21-9B693CCEE370}"/>
          </ac:cxnSpMkLst>
        </pc:cxnChg>
        <pc:cxnChg chg="mod">
          <ac:chgData name="Roth, Dan" userId="18da4c67-dd89-43a7-9856-8592f867a23c" providerId="ADAL" clId="{E84BDE0F-E1B6-4994-BC72-A72D2C3A2A23}" dt="2020-12-09T15:20:57.689" v="798"/>
          <ac:cxnSpMkLst>
            <pc:docMk/>
            <pc:sldMk cId="2807772677" sldId="1417"/>
            <ac:cxnSpMk id="17" creationId="{8A2190FF-E1DF-4936-B5D4-F8F4D56ED025}"/>
          </ac:cxnSpMkLst>
        </pc:cxnChg>
        <pc:cxnChg chg="mod">
          <ac:chgData name="Roth, Dan" userId="18da4c67-dd89-43a7-9856-8592f867a23c" providerId="ADAL" clId="{E84BDE0F-E1B6-4994-BC72-A72D2C3A2A23}" dt="2020-12-09T15:20:57.689" v="798"/>
          <ac:cxnSpMkLst>
            <pc:docMk/>
            <pc:sldMk cId="2807772677" sldId="1417"/>
            <ac:cxnSpMk id="18" creationId="{051B1290-4BF8-4FE3-8C3B-BA9146B7B908}"/>
          </ac:cxnSpMkLst>
        </pc:cxnChg>
        <pc:cxnChg chg="mod">
          <ac:chgData name="Roth, Dan" userId="18da4c67-dd89-43a7-9856-8592f867a23c" providerId="ADAL" clId="{E84BDE0F-E1B6-4994-BC72-A72D2C3A2A23}" dt="2020-12-09T15:20:57.689" v="798"/>
          <ac:cxnSpMkLst>
            <pc:docMk/>
            <pc:sldMk cId="2807772677" sldId="1417"/>
            <ac:cxnSpMk id="19" creationId="{7E69F92A-FEFA-48E4-A6C2-EDA1D712EA3C}"/>
          </ac:cxnSpMkLst>
        </pc:cxnChg>
      </pc:sldChg>
      <pc:sldChg chg="modSp mod">
        <pc:chgData name="Roth, Dan" userId="18da4c67-dd89-43a7-9856-8592f867a23c" providerId="ADAL" clId="{E84BDE0F-E1B6-4994-BC72-A72D2C3A2A23}" dt="2020-12-07T15:07:09.386" v="43" actId="208"/>
        <pc:sldMkLst>
          <pc:docMk/>
          <pc:sldMk cId="2126602991" sldId="1425"/>
        </pc:sldMkLst>
        <pc:picChg chg="mod">
          <ac:chgData name="Roth, Dan" userId="18da4c67-dd89-43a7-9856-8592f867a23c" providerId="ADAL" clId="{E84BDE0F-E1B6-4994-BC72-A72D2C3A2A23}" dt="2020-12-07T15:07:09.386" v="43" actId="208"/>
          <ac:picMkLst>
            <pc:docMk/>
            <pc:sldMk cId="2126602991" sldId="1425"/>
            <ac:picMk id="5" creationId="{A48FFB85-0655-46C0-A959-A576E4912EBB}"/>
          </ac:picMkLst>
        </pc:picChg>
      </pc:sldChg>
      <pc:sldChg chg="modSp">
        <pc:chgData name="Roth, Dan" userId="18da4c67-dd89-43a7-9856-8592f867a23c" providerId="ADAL" clId="{E84BDE0F-E1B6-4994-BC72-A72D2C3A2A23}" dt="2020-12-07T16:03:56.241" v="45" actId="20577"/>
        <pc:sldMkLst>
          <pc:docMk/>
          <pc:sldMk cId="1132091311" sldId="1469"/>
        </pc:sldMkLst>
        <pc:spChg chg="mod">
          <ac:chgData name="Roth, Dan" userId="18da4c67-dd89-43a7-9856-8592f867a23c" providerId="ADAL" clId="{E84BDE0F-E1B6-4994-BC72-A72D2C3A2A23}" dt="2020-12-07T16:03:56.241" v="45" actId="20577"/>
          <ac:spMkLst>
            <pc:docMk/>
            <pc:sldMk cId="1132091311" sldId="1469"/>
            <ac:spMk id="1217539" creationId="{00000000-0000-0000-0000-000000000000}"/>
          </ac:spMkLst>
        </pc:spChg>
      </pc:sldChg>
      <pc:sldChg chg="addSp modSp add ord modNotes">
        <pc:chgData name="Roth, Dan" userId="18da4c67-dd89-43a7-9856-8592f867a23c" providerId="ADAL" clId="{E84BDE0F-E1B6-4994-BC72-A72D2C3A2A23}" dt="2020-12-07T14:43:10.686" v="11"/>
        <pc:sldMkLst>
          <pc:docMk/>
          <pc:sldMk cId="1474841242" sldId="1471"/>
        </pc:sldMkLst>
        <pc:picChg chg="add mod">
          <ac:chgData name="Roth, Dan" userId="18da4c67-dd89-43a7-9856-8592f867a23c" providerId="ADAL" clId="{E84BDE0F-E1B6-4994-BC72-A72D2C3A2A23}" dt="2020-12-07T14:39:47.687" v="2"/>
          <ac:picMkLst>
            <pc:docMk/>
            <pc:sldMk cId="1474841242" sldId="1471"/>
            <ac:picMk id="4" creationId="{FEA79472-8F07-4828-9D2F-3B0729CF3F33}"/>
          </ac:picMkLst>
        </pc:picChg>
      </pc:sldChg>
      <pc:sldChg chg="addSp modSp add ord modNotes">
        <pc:chgData name="Roth, Dan" userId="18da4c67-dd89-43a7-9856-8592f867a23c" providerId="ADAL" clId="{E84BDE0F-E1B6-4994-BC72-A72D2C3A2A23}" dt="2020-12-07T14:43:21.742" v="14"/>
        <pc:sldMkLst>
          <pc:docMk/>
          <pc:sldMk cId="4015372850" sldId="1472"/>
        </pc:sldMkLst>
        <pc:picChg chg="add mod">
          <ac:chgData name="Roth, Dan" userId="18da4c67-dd89-43a7-9856-8592f867a23c" providerId="ADAL" clId="{E84BDE0F-E1B6-4994-BC72-A72D2C3A2A23}" dt="2020-12-07T14:42:54.422" v="7"/>
          <ac:picMkLst>
            <pc:docMk/>
            <pc:sldMk cId="4015372850" sldId="1472"/>
            <ac:picMk id="4" creationId="{A55C5572-430E-41AC-BDB8-0411C8957DEF}"/>
          </ac:picMkLst>
        </pc:picChg>
      </pc:sldChg>
      <pc:sldChg chg="add">
        <pc:chgData name="Roth, Dan" userId="18da4c67-dd89-43a7-9856-8592f867a23c" providerId="ADAL" clId="{E84BDE0F-E1B6-4994-BC72-A72D2C3A2A23}" dt="2020-12-07T14:43:18.324" v="12"/>
        <pc:sldMkLst>
          <pc:docMk/>
          <pc:sldMk cId="1653035366" sldId="1473"/>
        </pc:sldMkLst>
      </pc:sldChg>
      <pc:sldChg chg="modSp add mod modAnim">
        <pc:chgData name="Roth, Dan" userId="18da4c67-dd89-43a7-9856-8592f867a23c" providerId="ADAL" clId="{E84BDE0F-E1B6-4994-BC72-A72D2C3A2A23}" dt="2020-12-09T14:33:52.548" v="227" actId="20577"/>
        <pc:sldMkLst>
          <pc:docMk/>
          <pc:sldMk cId="1841220073" sldId="1474"/>
        </pc:sldMkLst>
        <pc:spChg chg="mod">
          <ac:chgData name="Roth, Dan" userId="18da4c67-dd89-43a7-9856-8592f867a23c" providerId="ADAL" clId="{E84BDE0F-E1B6-4994-BC72-A72D2C3A2A23}" dt="2020-12-09T14:26:46.822" v="121" actId="6549"/>
          <ac:spMkLst>
            <pc:docMk/>
            <pc:sldMk cId="1841220073" sldId="1474"/>
            <ac:spMk id="1217538" creationId="{00000000-0000-0000-0000-000000000000}"/>
          </ac:spMkLst>
        </pc:spChg>
        <pc:spChg chg="mod">
          <ac:chgData name="Roth, Dan" userId="18da4c67-dd89-43a7-9856-8592f867a23c" providerId="ADAL" clId="{E84BDE0F-E1B6-4994-BC72-A72D2C3A2A23}" dt="2020-12-09T14:33:52.548" v="227" actId="20577"/>
          <ac:spMkLst>
            <pc:docMk/>
            <pc:sldMk cId="1841220073" sldId="1474"/>
            <ac:spMk id="1217539" creationId="{00000000-0000-0000-0000-000000000000}"/>
          </ac:spMkLst>
        </pc:spChg>
      </pc:sldChg>
      <pc:sldChg chg="modSp add mod">
        <pc:chgData name="Roth, Dan" userId="18da4c67-dd89-43a7-9856-8592f867a23c" providerId="ADAL" clId="{E84BDE0F-E1B6-4994-BC72-A72D2C3A2A23}" dt="2020-12-09T14:34:20.987" v="255" actId="1035"/>
        <pc:sldMkLst>
          <pc:docMk/>
          <pc:sldMk cId="3003568627" sldId="1475"/>
        </pc:sldMkLst>
        <pc:spChg chg="mod">
          <ac:chgData name="Roth, Dan" userId="18da4c67-dd89-43a7-9856-8592f867a23c" providerId="ADAL" clId="{E84BDE0F-E1B6-4994-BC72-A72D2C3A2A23}" dt="2020-12-09T14:34:20.987" v="255" actId="1035"/>
          <ac:spMkLst>
            <pc:docMk/>
            <pc:sldMk cId="3003568627" sldId="1475"/>
            <ac:spMk id="6" creationId="{5261C146-FF6D-481D-9D6D-BB82CE73F98E}"/>
          </ac:spMkLst>
        </pc:spChg>
      </pc:sldChg>
      <pc:sldChg chg="add del">
        <pc:chgData name="Roth, Dan" userId="18da4c67-dd89-43a7-9856-8592f867a23c" providerId="ADAL" clId="{E84BDE0F-E1B6-4994-BC72-A72D2C3A2A23}" dt="2020-12-09T14:26:39.718" v="119" actId="47"/>
        <pc:sldMkLst>
          <pc:docMk/>
          <pc:sldMk cId="1535357858" sldId="1476"/>
        </pc:sldMkLst>
      </pc:sldChg>
      <pc:sldChg chg="addSp modSp add mod modAnim">
        <pc:chgData name="Roth, Dan" userId="18da4c67-dd89-43a7-9856-8592f867a23c" providerId="ADAL" clId="{E84BDE0F-E1B6-4994-BC72-A72D2C3A2A23}" dt="2020-12-09T14:34:54.923" v="256"/>
        <pc:sldMkLst>
          <pc:docMk/>
          <pc:sldMk cId="2889474704" sldId="1477"/>
        </pc:sldMkLst>
        <pc:spChg chg="mod">
          <ac:chgData name="Roth, Dan" userId="18da4c67-dd89-43a7-9856-8592f867a23c" providerId="ADAL" clId="{E84BDE0F-E1B6-4994-BC72-A72D2C3A2A23}" dt="2020-12-09T14:26:30.632" v="118" actId="1076"/>
          <ac:spMkLst>
            <pc:docMk/>
            <pc:sldMk cId="2889474704" sldId="1477"/>
            <ac:spMk id="17" creationId="{00000000-0000-0000-0000-000000000000}"/>
          </ac:spMkLst>
        </pc:spChg>
        <pc:spChg chg="add mod">
          <ac:chgData name="Roth, Dan" userId="18da4c67-dd89-43a7-9856-8592f867a23c" providerId="ADAL" clId="{E84BDE0F-E1B6-4994-BC72-A72D2C3A2A23}" dt="2020-12-09T14:26:21.197" v="117" actId="20577"/>
          <ac:spMkLst>
            <pc:docMk/>
            <pc:sldMk cId="2889474704" sldId="1477"/>
            <ac:spMk id="29" creationId="{400ED49C-3411-42CF-8C7C-2779CA786FFC}"/>
          </ac:spMkLst>
        </pc:spChg>
      </pc:sldChg>
      <pc:sldChg chg="addSp modSp add modNotes">
        <pc:chgData name="Roth, Dan" userId="18da4c67-dd89-43a7-9856-8592f867a23c" providerId="ADAL" clId="{E84BDE0F-E1B6-4994-BC72-A72D2C3A2A23}" dt="2020-12-09T14:49:31.724" v="360" actId="20577"/>
        <pc:sldMkLst>
          <pc:docMk/>
          <pc:sldMk cId="1302757793" sldId="1478"/>
        </pc:sldMkLst>
        <pc:picChg chg="add mod">
          <ac:chgData name="Roth, Dan" userId="18da4c67-dd89-43a7-9856-8592f867a23c" providerId="ADAL" clId="{E84BDE0F-E1B6-4994-BC72-A72D2C3A2A23}" dt="2020-12-09T14:49:31.117" v="358"/>
          <ac:picMkLst>
            <pc:docMk/>
            <pc:sldMk cId="1302757793" sldId="1478"/>
            <ac:picMk id="4" creationId="{6FF7AD18-9B6D-4D35-868A-8DC896F6330F}"/>
          </ac:picMkLst>
        </pc:picChg>
      </pc:sldChg>
      <pc:sldChg chg="addSp modSp add ord modNotes">
        <pc:chgData name="Roth, Dan" userId="18da4c67-dd89-43a7-9856-8592f867a23c" providerId="ADAL" clId="{E84BDE0F-E1B6-4994-BC72-A72D2C3A2A23}" dt="2020-12-09T14:55:14.805" v="444"/>
        <pc:sldMkLst>
          <pc:docMk/>
          <pc:sldMk cId="1021723206" sldId="1479"/>
        </pc:sldMkLst>
        <pc:picChg chg="add mod">
          <ac:chgData name="Roth, Dan" userId="18da4c67-dd89-43a7-9856-8592f867a23c" providerId="ADAL" clId="{E84BDE0F-E1B6-4994-BC72-A72D2C3A2A23}" dt="2020-12-09T14:55:04.046" v="440"/>
          <ac:picMkLst>
            <pc:docMk/>
            <pc:sldMk cId="1021723206" sldId="1479"/>
            <ac:picMk id="4" creationId="{993FDC52-5112-4ADD-BA67-BE08C9984790}"/>
          </ac:picMkLst>
        </pc:picChg>
      </pc:sldChg>
      <pc:sldChg chg="add">
        <pc:chgData name="Roth, Dan" userId="18da4c67-dd89-43a7-9856-8592f867a23c" providerId="ADAL" clId="{E84BDE0F-E1B6-4994-BC72-A72D2C3A2A23}" dt="2020-12-09T15:03:42.743" v="514"/>
        <pc:sldMkLst>
          <pc:docMk/>
          <pc:sldMk cId="176204050" sldId="1480"/>
        </pc:sldMkLst>
      </pc:sldChg>
      <pc:sldChg chg="addSp modSp add modNotes">
        <pc:chgData name="Roth, Dan" userId="18da4c67-dd89-43a7-9856-8592f867a23c" providerId="ADAL" clId="{E84BDE0F-E1B6-4994-BC72-A72D2C3A2A23}" dt="2020-12-09T15:07:29.538" v="526" actId="20577"/>
        <pc:sldMkLst>
          <pc:docMk/>
          <pc:sldMk cId="970176648" sldId="1481"/>
        </pc:sldMkLst>
        <pc:picChg chg="add mod">
          <ac:chgData name="Roth, Dan" userId="18da4c67-dd89-43a7-9856-8592f867a23c" providerId="ADAL" clId="{E84BDE0F-E1B6-4994-BC72-A72D2C3A2A23}" dt="2020-12-09T15:07:29.231" v="524"/>
          <ac:picMkLst>
            <pc:docMk/>
            <pc:sldMk cId="970176648" sldId="1481"/>
            <ac:picMk id="4" creationId="{131B7DB7-8815-49BD-9F26-0B86D7D2D800}"/>
          </ac:picMkLst>
        </pc:picChg>
      </pc:sldChg>
      <pc:sldChg chg="addSp modSp add mod modAnim">
        <pc:chgData name="Roth, Dan" userId="18da4c67-dd89-43a7-9856-8592f867a23c" providerId="ADAL" clId="{E84BDE0F-E1B6-4994-BC72-A72D2C3A2A23}" dt="2020-12-10T15:29:02.833" v="2857" actId="27636"/>
        <pc:sldMkLst>
          <pc:docMk/>
          <pc:sldMk cId="647978003" sldId="1482"/>
        </pc:sldMkLst>
        <pc:spChg chg="add mod">
          <ac:chgData name="Roth, Dan" userId="18da4c67-dd89-43a7-9856-8592f867a23c" providerId="ADAL" clId="{E84BDE0F-E1B6-4994-BC72-A72D2C3A2A23}" dt="2020-12-10T15:21:01.008" v="2765" actId="1076"/>
          <ac:spMkLst>
            <pc:docMk/>
            <pc:sldMk cId="647978003" sldId="1482"/>
            <ac:spMk id="6" creationId="{614D1268-780D-4AC6-8AFF-4E76D82CEA74}"/>
          </ac:spMkLst>
        </pc:spChg>
        <pc:spChg chg="mod">
          <ac:chgData name="Roth, Dan" userId="18da4c67-dd89-43a7-9856-8592f867a23c" providerId="ADAL" clId="{E84BDE0F-E1B6-4994-BC72-A72D2C3A2A23}" dt="2020-12-10T14:19:03.851" v="844" actId="20577"/>
          <ac:spMkLst>
            <pc:docMk/>
            <pc:sldMk cId="647978003" sldId="1482"/>
            <ac:spMk id="1217538" creationId="{00000000-0000-0000-0000-000000000000}"/>
          </ac:spMkLst>
        </pc:spChg>
        <pc:spChg chg="mod">
          <ac:chgData name="Roth, Dan" userId="18da4c67-dd89-43a7-9856-8592f867a23c" providerId="ADAL" clId="{E84BDE0F-E1B6-4994-BC72-A72D2C3A2A23}" dt="2020-12-10T15:29:02.833" v="2857" actId="27636"/>
          <ac:spMkLst>
            <pc:docMk/>
            <pc:sldMk cId="647978003" sldId="1482"/>
            <ac:spMk id="1217539" creationId="{00000000-0000-0000-0000-000000000000}"/>
          </ac:spMkLst>
        </pc:spChg>
      </pc:sldChg>
      <pc:sldChg chg="add">
        <pc:chgData name="Roth, Dan" userId="18da4c67-dd89-43a7-9856-8592f867a23c" providerId="ADAL" clId="{E84BDE0F-E1B6-4994-BC72-A72D2C3A2A23}" dt="2020-12-10T14:18:55.555" v="842"/>
        <pc:sldMkLst>
          <pc:docMk/>
          <pc:sldMk cId="1912086399" sldId="1483"/>
        </pc:sldMkLst>
      </pc:sldChg>
      <pc:sldChg chg="addSp modSp new mod modAnim">
        <pc:chgData name="Roth, Dan" userId="18da4c67-dd89-43a7-9856-8592f867a23c" providerId="ADAL" clId="{E84BDE0F-E1B6-4994-BC72-A72D2C3A2A23}" dt="2020-12-10T15:19:03.528" v="2681" actId="12788"/>
        <pc:sldMkLst>
          <pc:docMk/>
          <pc:sldMk cId="64390471" sldId="1484"/>
        </pc:sldMkLst>
        <pc:spChg chg="mod">
          <ac:chgData name="Roth, Dan" userId="18da4c67-dd89-43a7-9856-8592f867a23c" providerId="ADAL" clId="{E84BDE0F-E1B6-4994-BC72-A72D2C3A2A23}" dt="2020-12-10T14:20:00.438" v="867" actId="14100"/>
          <ac:spMkLst>
            <pc:docMk/>
            <pc:sldMk cId="64390471" sldId="1484"/>
            <ac:spMk id="4" creationId="{62E4B84D-1CB6-4DA3-9D09-A3FDEC2F9CE3}"/>
          </ac:spMkLst>
        </pc:spChg>
        <pc:spChg chg="add mod">
          <ac:chgData name="Roth, Dan" userId="18da4c67-dd89-43a7-9856-8592f867a23c" providerId="ADAL" clId="{E84BDE0F-E1B6-4994-BC72-A72D2C3A2A23}" dt="2020-12-10T15:19:03.528" v="2681" actId="12788"/>
          <ac:spMkLst>
            <pc:docMk/>
            <pc:sldMk cId="64390471" sldId="1484"/>
            <ac:spMk id="5" creationId="{F4114640-C5B0-4113-9C75-97A79F69BFB4}"/>
          </ac:spMkLst>
        </pc:spChg>
      </pc:sldChg>
      <pc:sldChg chg="addSp modSp new mod">
        <pc:chgData name="Roth, Dan" userId="18da4c67-dd89-43a7-9856-8592f867a23c" providerId="ADAL" clId="{E84BDE0F-E1B6-4994-BC72-A72D2C3A2A23}" dt="2020-12-10T14:27:02.147" v="1132" actId="20577"/>
        <pc:sldMkLst>
          <pc:docMk/>
          <pc:sldMk cId="2334666897" sldId="1485"/>
        </pc:sldMkLst>
        <pc:spChg chg="mod">
          <ac:chgData name="Roth, Dan" userId="18da4c67-dd89-43a7-9856-8592f867a23c" providerId="ADAL" clId="{E84BDE0F-E1B6-4994-BC72-A72D2C3A2A23}" dt="2020-12-10T14:27:02.147" v="1132" actId="20577"/>
          <ac:spMkLst>
            <pc:docMk/>
            <pc:sldMk cId="2334666897" sldId="1485"/>
            <ac:spMk id="3" creationId="{7F8EA15A-18AD-473F-8D9E-AFD0C358DA24}"/>
          </ac:spMkLst>
        </pc:spChg>
        <pc:spChg chg="mod">
          <ac:chgData name="Roth, Dan" userId="18da4c67-dd89-43a7-9856-8592f867a23c" providerId="ADAL" clId="{E84BDE0F-E1B6-4994-BC72-A72D2C3A2A23}" dt="2020-12-10T14:26:27.292" v="1117" actId="27636"/>
          <ac:spMkLst>
            <pc:docMk/>
            <pc:sldMk cId="2334666897" sldId="1485"/>
            <ac:spMk id="4" creationId="{4D8CF2C1-8E59-4AD3-90C7-4147FFCB72F2}"/>
          </ac:spMkLst>
        </pc:spChg>
        <pc:picChg chg="add mod">
          <ac:chgData name="Roth, Dan" userId="18da4c67-dd89-43a7-9856-8592f867a23c" providerId="ADAL" clId="{E84BDE0F-E1B6-4994-BC72-A72D2C3A2A23}" dt="2020-12-10T14:24:35.712" v="891" actId="1076"/>
          <ac:picMkLst>
            <pc:docMk/>
            <pc:sldMk cId="2334666897" sldId="1485"/>
            <ac:picMk id="5" creationId="{B494CCA1-2B79-4EAC-9B66-DFF6FCF190D2}"/>
          </ac:picMkLst>
        </pc:picChg>
        <pc:picChg chg="add mod">
          <ac:chgData name="Roth, Dan" userId="18da4c67-dd89-43a7-9856-8592f867a23c" providerId="ADAL" clId="{E84BDE0F-E1B6-4994-BC72-A72D2C3A2A23}" dt="2020-12-10T14:24:30.702" v="890" actId="1076"/>
          <ac:picMkLst>
            <pc:docMk/>
            <pc:sldMk cId="2334666897" sldId="1485"/>
            <ac:picMk id="6" creationId="{1AFBA529-710C-49EB-ACFC-2763301D26EB}"/>
          </ac:picMkLst>
        </pc:picChg>
      </pc:sldChg>
      <pc:sldChg chg="addSp delSp modSp new mod modAnim">
        <pc:chgData name="Roth, Dan" userId="18da4c67-dd89-43a7-9856-8592f867a23c" providerId="ADAL" clId="{E84BDE0F-E1B6-4994-BC72-A72D2C3A2A23}" dt="2020-12-10T14:37:54.500" v="1521" actId="20577"/>
        <pc:sldMkLst>
          <pc:docMk/>
          <pc:sldMk cId="2242856509" sldId="1486"/>
        </pc:sldMkLst>
        <pc:spChg chg="mod">
          <ac:chgData name="Roth, Dan" userId="18da4c67-dd89-43a7-9856-8592f867a23c" providerId="ADAL" clId="{E84BDE0F-E1B6-4994-BC72-A72D2C3A2A23}" dt="2020-12-10T14:36:31.203" v="1422" actId="20577"/>
          <ac:spMkLst>
            <pc:docMk/>
            <pc:sldMk cId="2242856509" sldId="1486"/>
            <ac:spMk id="3" creationId="{2B435730-05BD-4E25-A8F6-FD275E0633E2}"/>
          </ac:spMkLst>
        </pc:spChg>
        <pc:spChg chg="mod">
          <ac:chgData name="Roth, Dan" userId="18da4c67-dd89-43a7-9856-8592f867a23c" providerId="ADAL" clId="{E84BDE0F-E1B6-4994-BC72-A72D2C3A2A23}" dt="2020-12-10T14:37:54.500" v="1521" actId="20577"/>
          <ac:spMkLst>
            <pc:docMk/>
            <pc:sldMk cId="2242856509" sldId="1486"/>
            <ac:spMk id="4" creationId="{1EADB2E8-1CA1-4A45-82AC-DCC9F6F970E8}"/>
          </ac:spMkLst>
        </pc:spChg>
        <pc:picChg chg="add del">
          <ac:chgData name="Roth, Dan" userId="18da4c67-dd89-43a7-9856-8592f867a23c" providerId="ADAL" clId="{E84BDE0F-E1B6-4994-BC72-A72D2C3A2A23}" dt="2020-12-10T14:30:10.649" v="1203"/>
          <ac:picMkLst>
            <pc:docMk/>
            <pc:sldMk cId="2242856509" sldId="1486"/>
            <ac:picMk id="5" creationId="{D0207B39-602C-4BDD-BEE8-DC77B93774D1}"/>
          </ac:picMkLst>
        </pc:picChg>
        <pc:picChg chg="add del mod">
          <ac:chgData name="Roth, Dan" userId="18da4c67-dd89-43a7-9856-8592f867a23c" providerId="ADAL" clId="{E84BDE0F-E1B6-4994-BC72-A72D2C3A2A23}" dt="2020-12-10T14:32:06.746" v="1259" actId="478"/>
          <ac:picMkLst>
            <pc:docMk/>
            <pc:sldMk cId="2242856509" sldId="1486"/>
            <ac:picMk id="6" creationId="{2401C8E3-D39D-42B4-8E02-C0A2C627BE51}"/>
          </ac:picMkLst>
        </pc:picChg>
        <pc:picChg chg="add mod">
          <ac:chgData name="Roth, Dan" userId="18da4c67-dd89-43a7-9856-8592f867a23c" providerId="ADAL" clId="{E84BDE0F-E1B6-4994-BC72-A72D2C3A2A23}" dt="2020-12-10T14:32:09.420" v="1260" actId="1076"/>
          <ac:picMkLst>
            <pc:docMk/>
            <pc:sldMk cId="2242856509" sldId="1486"/>
            <ac:picMk id="7" creationId="{485C4C39-E31B-4D7A-8034-E3781DDCF03F}"/>
          </ac:picMkLst>
        </pc:picChg>
        <pc:picChg chg="add mod">
          <ac:chgData name="Roth, Dan" userId="18da4c67-dd89-43a7-9856-8592f867a23c" providerId="ADAL" clId="{E84BDE0F-E1B6-4994-BC72-A72D2C3A2A23}" dt="2020-12-10T14:34:38.689" v="1362" actId="1076"/>
          <ac:picMkLst>
            <pc:docMk/>
            <pc:sldMk cId="2242856509" sldId="1486"/>
            <ac:picMk id="8" creationId="{A53E85ED-FAF3-4AE4-BCBE-C31B70F13958}"/>
          </ac:picMkLst>
        </pc:picChg>
      </pc:sldChg>
      <pc:sldChg chg="addSp modSp new mod">
        <pc:chgData name="Roth, Dan" userId="18da4c67-dd89-43a7-9856-8592f867a23c" providerId="ADAL" clId="{E84BDE0F-E1B6-4994-BC72-A72D2C3A2A23}" dt="2020-12-10T14:44:09.215" v="1810" actId="27636"/>
        <pc:sldMkLst>
          <pc:docMk/>
          <pc:sldMk cId="2022050292" sldId="1487"/>
        </pc:sldMkLst>
        <pc:spChg chg="mod">
          <ac:chgData name="Roth, Dan" userId="18da4c67-dd89-43a7-9856-8592f867a23c" providerId="ADAL" clId="{E84BDE0F-E1B6-4994-BC72-A72D2C3A2A23}" dt="2020-12-10T14:42:13.337" v="1700" actId="313"/>
          <ac:spMkLst>
            <pc:docMk/>
            <pc:sldMk cId="2022050292" sldId="1487"/>
            <ac:spMk id="3" creationId="{2E4AF627-F5DE-41D9-8DB2-419BB14730A1}"/>
          </ac:spMkLst>
        </pc:spChg>
        <pc:spChg chg="mod">
          <ac:chgData name="Roth, Dan" userId="18da4c67-dd89-43a7-9856-8592f867a23c" providerId="ADAL" clId="{E84BDE0F-E1B6-4994-BC72-A72D2C3A2A23}" dt="2020-12-10T14:44:09.215" v="1810" actId="27636"/>
          <ac:spMkLst>
            <pc:docMk/>
            <pc:sldMk cId="2022050292" sldId="1487"/>
            <ac:spMk id="4" creationId="{520E5591-630A-42BD-A629-DB7D5BAB60C1}"/>
          </ac:spMkLst>
        </pc:spChg>
        <pc:picChg chg="add mod">
          <ac:chgData name="Roth, Dan" userId="18da4c67-dd89-43a7-9856-8592f867a23c" providerId="ADAL" clId="{E84BDE0F-E1B6-4994-BC72-A72D2C3A2A23}" dt="2020-12-10T14:39:07.157" v="1527" actId="1076"/>
          <ac:picMkLst>
            <pc:docMk/>
            <pc:sldMk cId="2022050292" sldId="1487"/>
            <ac:picMk id="5" creationId="{32610E63-4F70-49BF-AB69-97022EBE831E}"/>
          </ac:picMkLst>
        </pc:picChg>
        <pc:picChg chg="add mod">
          <ac:chgData name="Roth, Dan" userId="18da4c67-dd89-43a7-9856-8592f867a23c" providerId="ADAL" clId="{E84BDE0F-E1B6-4994-BC72-A72D2C3A2A23}" dt="2020-12-10T14:42:58.170" v="1706" actId="1076"/>
          <ac:picMkLst>
            <pc:docMk/>
            <pc:sldMk cId="2022050292" sldId="1487"/>
            <ac:picMk id="6" creationId="{E901DE4A-FDEC-4F7D-881E-C6235B191B23}"/>
          </ac:picMkLst>
        </pc:picChg>
      </pc:sldChg>
      <pc:sldChg chg="addSp delSp modSp new mod">
        <pc:chgData name="Roth, Dan" userId="18da4c67-dd89-43a7-9856-8592f867a23c" providerId="ADAL" clId="{E84BDE0F-E1B6-4994-BC72-A72D2C3A2A23}" dt="2020-12-10T14:53:08.508" v="2031" actId="20577"/>
        <pc:sldMkLst>
          <pc:docMk/>
          <pc:sldMk cId="1023034822" sldId="1488"/>
        </pc:sldMkLst>
        <pc:spChg chg="mod">
          <ac:chgData name="Roth, Dan" userId="18da4c67-dd89-43a7-9856-8592f867a23c" providerId="ADAL" clId="{E84BDE0F-E1B6-4994-BC72-A72D2C3A2A23}" dt="2020-12-10T14:44:58.055" v="1832" actId="20577"/>
          <ac:spMkLst>
            <pc:docMk/>
            <pc:sldMk cId="1023034822" sldId="1488"/>
            <ac:spMk id="3" creationId="{2D8FB39E-5875-4063-8873-B75233588E19}"/>
          </ac:spMkLst>
        </pc:spChg>
        <pc:spChg chg="mod">
          <ac:chgData name="Roth, Dan" userId="18da4c67-dd89-43a7-9856-8592f867a23c" providerId="ADAL" clId="{E84BDE0F-E1B6-4994-BC72-A72D2C3A2A23}" dt="2020-12-10T14:53:08.508" v="2031" actId="20577"/>
          <ac:spMkLst>
            <pc:docMk/>
            <pc:sldMk cId="1023034822" sldId="1488"/>
            <ac:spMk id="4" creationId="{EB2AC2B1-562C-4C7D-8919-40532CC2F5BA}"/>
          </ac:spMkLst>
        </pc:spChg>
        <pc:picChg chg="add del mod">
          <ac:chgData name="Roth, Dan" userId="18da4c67-dd89-43a7-9856-8592f867a23c" providerId="ADAL" clId="{E84BDE0F-E1B6-4994-BC72-A72D2C3A2A23}" dt="2020-12-10T14:51:10.481" v="1956" actId="478"/>
          <ac:picMkLst>
            <pc:docMk/>
            <pc:sldMk cId="1023034822" sldId="1488"/>
            <ac:picMk id="5" creationId="{D5F42610-BDE1-4CFB-8D35-0495E9977C05}"/>
          </ac:picMkLst>
        </pc:picChg>
        <pc:picChg chg="add mod">
          <ac:chgData name="Roth, Dan" userId="18da4c67-dd89-43a7-9856-8592f867a23c" providerId="ADAL" clId="{E84BDE0F-E1B6-4994-BC72-A72D2C3A2A23}" dt="2020-12-10T14:51:15.299" v="1957" actId="1076"/>
          <ac:picMkLst>
            <pc:docMk/>
            <pc:sldMk cId="1023034822" sldId="1488"/>
            <ac:picMk id="6" creationId="{68C66B3E-EFD7-4101-ADCE-53D5134DC0B7}"/>
          </ac:picMkLst>
        </pc:picChg>
        <pc:picChg chg="add mod">
          <ac:chgData name="Roth, Dan" userId="18da4c67-dd89-43a7-9856-8592f867a23c" providerId="ADAL" clId="{E84BDE0F-E1B6-4994-BC72-A72D2C3A2A23}" dt="2020-12-10T14:51:19.056" v="1958" actId="1076"/>
          <ac:picMkLst>
            <pc:docMk/>
            <pc:sldMk cId="1023034822" sldId="1488"/>
            <ac:picMk id="7" creationId="{534B2236-E776-44EF-BA0B-1BCD4850EFBE}"/>
          </ac:picMkLst>
        </pc:picChg>
      </pc:sldChg>
      <pc:sldChg chg="addSp modSp new mod">
        <pc:chgData name="Roth, Dan" userId="18da4c67-dd89-43a7-9856-8592f867a23c" providerId="ADAL" clId="{E84BDE0F-E1B6-4994-BC72-A72D2C3A2A23}" dt="2020-12-10T15:03:35.075" v="2240" actId="1076"/>
        <pc:sldMkLst>
          <pc:docMk/>
          <pc:sldMk cId="4026617990" sldId="1489"/>
        </pc:sldMkLst>
        <pc:spChg chg="mod">
          <ac:chgData name="Roth, Dan" userId="18da4c67-dd89-43a7-9856-8592f867a23c" providerId="ADAL" clId="{E84BDE0F-E1B6-4994-BC72-A72D2C3A2A23}" dt="2020-12-10T14:56:03.323" v="2063" actId="20577"/>
          <ac:spMkLst>
            <pc:docMk/>
            <pc:sldMk cId="4026617990" sldId="1489"/>
            <ac:spMk id="3" creationId="{3DD455D1-213A-43DA-B570-4392A44817FC}"/>
          </ac:spMkLst>
        </pc:spChg>
        <pc:spChg chg="mod">
          <ac:chgData name="Roth, Dan" userId="18da4c67-dd89-43a7-9856-8592f867a23c" providerId="ADAL" clId="{E84BDE0F-E1B6-4994-BC72-A72D2C3A2A23}" dt="2020-12-10T15:01:34.506" v="2226" actId="404"/>
          <ac:spMkLst>
            <pc:docMk/>
            <pc:sldMk cId="4026617990" sldId="1489"/>
            <ac:spMk id="4" creationId="{3AFC8419-FBF7-4777-A49F-14A66DEA8EC7}"/>
          </ac:spMkLst>
        </pc:spChg>
        <pc:picChg chg="add mod">
          <ac:chgData name="Roth, Dan" userId="18da4c67-dd89-43a7-9856-8592f867a23c" providerId="ADAL" clId="{E84BDE0F-E1B6-4994-BC72-A72D2C3A2A23}" dt="2020-12-10T15:03:04.364" v="2236" actId="14100"/>
          <ac:picMkLst>
            <pc:docMk/>
            <pc:sldMk cId="4026617990" sldId="1489"/>
            <ac:picMk id="5" creationId="{74C3FD4F-D0BD-4F7B-B08B-141CD5956550}"/>
          </ac:picMkLst>
        </pc:picChg>
        <pc:picChg chg="add mod ord">
          <ac:chgData name="Roth, Dan" userId="18da4c67-dd89-43a7-9856-8592f867a23c" providerId="ADAL" clId="{E84BDE0F-E1B6-4994-BC72-A72D2C3A2A23}" dt="2020-12-10T15:03:29.879" v="2239" actId="1076"/>
          <ac:picMkLst>
            <pc:docMk/>
            <pc:sldMk cId="4026617990" sldId="1489"/>
            <ac:picMk id="6" creationId="{C760C971-A94D-4C3C-9FFA-D29DEECDA24C}"/>
          </ac:picMkLst>
        </pc:picChg>
        <pc:picChg chg="add mod">
          <ac:chgData name="Roth, Dan" userId="18da4c67-dd89-43a7-9856-8592f867a23c" providerId="ADAL" clId="{E84BDE0F-E1B6-4994-BC72-A72D2C3A2A23}" dt="2020-12-10T15:03:35.075" v="2240" actId="1076"/>
          <ac:picMkLst>
            <pc:docMk/>
            <pc:sldMk cId="4026617990" sldId="1489"/>
            <ac:picMk id="7" creationId="{FF7F10B2-E005-4964-A53F-919B1FC37D89}"/>
          </ac:picMkLst>
        </pc:picChg>
      </pc:sldChg>
      <pc:sldChg chg="addSp modSp new mod">
        <pc:chgData name="Roth, Dan" userId="18da4c67-dd89-43a7-9856-8592f867a23c" providerId="ADAL" clId="{E84BDE0F-E1B6-4994-BC72-A72D2C3A2A23}" dt="2020-12-10T15:09:57.437" v="2445" actId="554"/>
        <pc:sldMkLst>
          <pc:docMk/>
          <pc:sldMk cId="3098387113" sldId="1490"/>
        </pc:sldMkLst>
        <pc:spChg chg="mod">
          <ac:chgData name="Roth, Dan" userId="18da4c67-dd89-43a7-9856-8592f867a23c" providerId="ADAL" clId="{E84BDE0F-E1B6-4994-BC72-A72D2C3A2A23}" dt="2020-12-10T15:05:20.681" v="2253" actId="403"/>
          <ac:spMkLst>
            <pc:docMk/>
            <pc:sldMk cId="3098387113" sldId="1490"/>
            <ac:spMk id="3" creationId="{3E0239EF-5FBB-405F-8D7E-07709BC49CF7}"/>
          </ac:spMkLst>
        </pc:spChg>
        <pc:spChg chg="mod">
          <ac:chgData name="Roth, Dan" userId="18da4c67-dd89-43a7-9856-8592f867a23c" providerId="ADAL" clId="{E84BDE0F-E1B6-4994-BC72-A72D2C3A2A23}" dt="2020-12-10T15:08:12.264" v="2392" actId="20577"/>
          <ac:spMkLst>
            <pc:docMk/>
            <pc:sldMk cId="3098387113" sldId="1490"/>
            <ac:spMk id="4" creationId="{4D635D1B-AB47-41D8-A4BC-38EDE8A7526E}"/>
          </ac:spMkLst>
        </pc:spChg>
        <pc:picChg chg="add mod">
          <ac:chgData name="Roth, Dan" userId="18da4c67-dd89-43a7-9856-8592f867a23c" providerId="ADAL" clId="{E84BDE0F-E1B6-4994-BC72-A72D2C3A2A23}" dt="2020-12-10T15:09:47.961" v="2444" actId="1076"/>
          <ac:picMkLst>
            <pc:docMk/>
            <pc:sldMk cId="3098387113" sldId="1490"/>
            <ac:picMk id="5" creationId="{27348980-D8E5-4FF1-851B-DE221A9FF9E0}"/>
          </ac:picMkLst>
        </pc:picChg>
        <pc:picChg chg="add mod">
          <ac:chgData name="Roth, Dan" userId="18da4c67-dd89-43a7-9856-8592f867a23c" providerId="ADAL" clId="{E84BDE0F-E1B6-4994-BC72-A72D2C3A2A23}" dt="2020-12-10T15:09:57.437" v="2445" actId="554"/>
          <ac:picMkLst>
            <pc:docMk/>
            <pc:sldMk cId="3098387113" sldId="1490"/>
            <ac:picMk id="6" creationId="{023B3659-3FA8-48B6-B385-E8BCB408B3BA}"/>
          </ac:picMkLst>
        </pc:picChg>
        <pc:picChg chg="add mod">
          <ac:chgData name="Roth, Dan" userId="18da4c67-dd89-43a7-9856-8592f867a23c" providerId="ADAL" clId="{E84BDE0F-E1B6-4994-BC72-A72D2C3A2A23}" dt="2020-12-10T15:09:57.437" v="2445" actId="554"/>
          <ac:picMkLst>
            <pc:docMk/>
            <pc:sldMk cId="3098387113" sldId="1490"/>
            <ac:picMk id="7" creationId="{CA4619C5-C148-44AB-807F-E53E5846F9A3}"/>
          </ac:picMkLst>
        </pc:picChg>
      </pc:sldChg>
      <pc:sldChg chg="new del">
        <pc:chgData name="Roth, Dan" userId="18da4c67-dd89-43a7-9856-8592f867a23c" providerId="ADAL" clId="{E84BDE0F-E1B6-4994-BC72-A72D2C3A2A23}" dt="2020-12-10T15:03:47.123" v="2242" actId="680"/>
        <pc:sldMkLst>
          <pc:docMk/>
          <pc:sldMk cId="3294554851" sldId="1490"/>
        </pc:sldMkLst>
      </pc:sldChg>
      <pc:sldChg chg="addSp modSp new mod">
        <pc:chgData name="Roth, Dan" userId="18da4c67-dd89-43a7-9856-8592f867a23c" providerId="ADAL" clId="{E84BDE0F-E1B6-4994-BC72-A72D2C3A2A23}" dt="2020-12-10T15:16:17.271" v="2678" actId="555"/>
        <pc:sldMkLst>
          <pc:docMk/>
          <pc:sldMk cId="640036864" sldId="1491"/>
        </pc:sldMkLst>
        <pc:spChg chg="mod">
          <ac:chgData name="Roth, Dan" userId="18da4c67-dd89-43a7-9856-8592f867a23c" providerId="ADAL" clId="{E84BDE0F-E1B6-4994-BC72-A72D2C3A2A23}" dt="2020-12-10T15:10:17.440" v="2463" actId="20577"/>
          <ac:spMkLst>
            <pc:docMk/>
            <pc:sldMk cId="640036864" sldId="1491"/>
            <ac:spMk id="3" creationId="{ACAEB8B2-1E53-4EB5-BB4E-A7E9B213C5C2}"/>
          </ac:spMkLst>
        </pc:spChg>
        <pc:spChg chg="mod">
          <ac:chgData name="Roth, Dan" userId="18da4c67-dd89-43a7-9856-8592f867a23c" providerId="ADAL" clId="{E84BDE0F-E1B6-4994-BC72-A72D2C3A2A23}" dt="2020-12-10T15:15:59.264" v="2676" actId="404"/>
          <ac:spMkLst>
            <pc:docMk/>
            <pc:sldMk cId="640036864" sldId="1491"/>
            <ac:spMk id="4" creationId="{11F5A9F1-74CD-43EB-AA95-33966F7F8A97}"/>
          </ac:spMkLst>
        </pc:spChg>
        <pc:picChg chg="add mod">
          <ac:chgData name="Roth, Dan" userId="18da4c67-dd89-43a7-9856-8592f867a23c" providerId="ADAL" clId="{E84BDE0F-E1B6-4994-BC72-A72D2C3A2A23}" dt="2020-12-10T15:15:46.069" v="2674" actId="1035"/>
          <ac:picMkLst>
            <pc:docMk/>
            <pc:sldMk cId="640036864" sldId="1491"/>
            <ac:picMk id="5" creationId="{DF3C409F-83B7-4600-A18E-5E9D02C9B12E}"/>
          </ac:picMkLst>
        </pc:picChg>
        <pc:picChg chg="add mod">
          <ac:chgData name="Roth, Dan" userId="18da4c67-dd89-43a7-9856-8592f867a23c" providerId="ADAL" clId="{E84BDE0F-E1B6-4994-BC72-A72D2C3A2A23}" dt="2020-12-10T15:16:17.271" v="2678" actId="555"/>
          <ac:picMkLst>
            <pc:docMk/>
            <pc:sldMk cId="640036864" sldId="1491"/>
            <ac:picMk id="6" creationId="{E0584A3C-46DD-4BED-AF1B-9E2AECC4C217}"/>
          </ac:picMkLst>
        </pc:picChg>
        <pc:picChg chg="add mod">
          <ac:chgData name="Roth, Dan" userId="18da4c67-dd89-43a7-9856-8592f867a23c" providerId="ADAL" clId="{E84BDE0F-E1B6-4994-BC72-A72D2C3A2A23}" dt="2020-12-10T15:16:17.271" v="2678" actId="555"/>
          <ac:picMkLst>
            <pc:docMk/>
            <pc:sldMk cId="640036864" sldId="1491"/>
            <ac:picMk id="7" creationId="{B6A22C71-DA37-4688-8DE3-3897D82FC1A2}"/>
          </ac:picMkLst>
        </pc:picChg>
      </pc:sldChg>
      <pc:sldChg chg="add del">
        <pc:chgData name="Roth, Dan" userId="18da4c67-dd89-43a7-9856-8592f867a23c" providerId="ADAL" clId="{E84BDE0F-E1B6-4994-BC72-A72D2C3A2A23}" dt="2020-12-10T15:15:04.958" v="2640"/>
        <pc:sldMkLst>
          <pc:docMk/>
          <pc:sldMk cId="548541614" sldId="1492"/>
        </pc:sldMkLst>
      </pc:sldChg>
      <pc:sldChg chg="add del">
        <pc:chgData name="Roth, Dan" userId="18da4c67-dd89-43a7-9856-8592f867a23c" providerId="ADAL" clId="{E84BDE0F-E1B6-4994-BC72-A72D2C3A2A23}" dt="2020-12-10T15:14:14.919" v="2634"/>
        <pc:sldMkLst>
          <pc:docMk/>
          <pc:sldMk cId="1858112090" sldId="1492"/>
        </pc:sldMkLst>
      </pc:sldChg>
      <pc:sldChg chg="add del">
        <pc:chgData name="Roth, Dan" userId="18da4c67-dd89-43a7-9856-8592f867a23c" providerId="ADAL" clId="{E84BDE0F-E1B6-4994-BC72-A72D2C3A2A23}" dt="2020-12-10T15:11:09.196" v="2465"/>
        <pc:sldMkLst>
          <pc:docMk/>
          <pc:sldMk cId="2104503913" sldId="1492"/>
        </pc:sldMkLst>
      </pc:sldChg>
    </pc:docChg>
  </pc:docChgLst>
  <pc:docChgLst>
    <pc:chgData name="Dan Roth" userId="18da4c67-dd89-43a7-9856-8592f867a23c" providerId="ADAL" clId="{E0D713B0-0C02-4EA8-B5A7-FECDCE6FB5DB}"/>
    <pc:docChg chg="addSld delSld modSld">
      <pc:chgData name="Dan Roth" userId="18da4c67-dd89-43a7-9856-8592f867a23c" providerId="ADAL" clId="{E0D713B0-0C02-4EA8-B5A7-FECDCE6FB5DB}" dt="2019-12-04T15:24:04.974" v="576"/>
      <pc:docMkLst>
        <pc:docMk/>
      </pc:docMkLst>
      <pc:sldChg chg="addSp modSp modAnim">
        <pc:chgData name="Dan Roth" userId="18da4c67-dd89-43a7-9856-8592f867a23c" providerId="ADAL" clId="{E0D713B0-0C02-4EA8-B5A7-FECDCE6FB5DB}" dt="2019-12-02T14:10:42.580" v="13" actId="207"/>
        <pc:sldMkLst>
          <pc:docMk/>
          <pc:sldMk cId="1912594771" sldId="1362"/>
        </pc:sldMkLst>
        <pc:spChg chg="add mod">
          <ac:chgData name="Dan Roth" userId="18da4c67-dd89-43a7-9856-8592f867a23c" providerId="ADAL" clId="{E0D713B0-0C02-4EA8-B5A7-FECDCE6FB5DB}" dt="2019-12-02T14:10:42.580" v="13" actId="207"/>
          <ac:spMkLst>
            <pc:docMk/>
            <pc:sldMk cId="1912594771" sldId="1362"/>
            <ac:spMk id="5" creationId="{ED70D9AD-0179-4284-B6F3-1FC17A5EAB4F}"/>
          </ac:spMkLst>
        </pc:spChg>
      </pc:sldChg>
      <pc:sldChg chg="modAnim">
        <pc:chgData name="Dan Roth" userId="18da4c67-dd89-43a7-9856-8592f867a23c" providerId="ADAL" clId="{E0D713B0-0C02-4EA8-B5A7-FECDCE6FB5DB}" dt="2019-12-02T14:13:01.194" v="18"/>
        <pc:sldMkLst>
          <pc:docMk/>
          <pc:sldMk cId="2600138132" sldId="1363"/>
        </pc:sldMkLst>
      </pc:sldChg>
      <pc:sldChg chg="addSp modSp modAnim">
        <pc:chgData name="Dan Roth" userId="18da4c67-dd89-43a7-9856-8592f867a23c" providerId="ADAL" clId="{E0D713B0-0C02-4EA8-B5A7-FECDCE6FB5DB}" dt="2019-12-02T14:28:52.578" v="179"/>
        <pc:sldMkLst>
          <pc:docMk/>
          <pc:sldMk cId="4016906478" sldId="1365"/>
        </pc:sldMkLst>
        <pc:spChg chg="add mod">
          <ac:chgData name="Dan Roth" userId="18da4c67-dd89-43a7-9856-8592f867a23c" providerId="ADAL" clId="{E0D713B0-0C02-4EA8-B5A7-FECDCE6FB5DB}" dt="2019-12-02T14:26:32.977" v="176" actId="6549"/>
          <ac:spMkLst>
            <pc:docMk/>
            <pc:sldMk cId="4016906478" sldId="1365"/>
            <ac:spMk id="38" creationId="{3D4A94D0-5AEC-4AE8-81B5-5336D22693C9}"/>
          </ac:spMkLst>
        </pc:spChg>
        <pc:picChg chg="add">
          <ac:chgData name="Dan Roth" userId="18da4c67-dd89-43a7-9856-8592f867a23c" providerId="ADAL" clId="{E0D713B0-0C02-4EA8-B5A7-FECDCE6FB5DB}" dt="2019-12-02T14:21:03.639" v="19"/>
          <ac:picMkLst>
            <pc:docMk/>
            <pc:sldMk cId="4016906478" sldId="1365"/>
            <ac:picMk id="6" creationId="{D7CFBF29-F6F2-4EEE-BE24-F9037CF686B4}"/>
          </ac:picMkLst>
        </pc:picChg>
      </pc:sldChg>
      <pc:sldChg chg="modSp">
        <pc:chgData name="Dan Roth" userId="18da4c67-dd89-43a7-9856-8592f867a23c" providerId="ADAL" clId="{E0D713B0-0C02-4EA8-B5A7-FECDCE6FB5DB}" dt="2019-12-02T14:35:19.479" v="203" actId="20577"/>
        <pc:sldMkLst>
          <pc:docMk/>
          <pc:sldMk cId="758382823" sldId="1371"/>
        </pc:sldMkLst>
        <pc:spChg chg="mod">
          <ac:chgData name="Dan Roth" userId="18da4c67-dd89-43a7-9856-8592f867a23c" providerId="ADAL" clId="{E0D713B0-0C02-4EA8-B5A7-FECDCE6FB5DB}" dt="2019-12-02T14:35:19.479" v="203" actId="20577"/>
          <ac:spMkLst>
            <pc:docMk/>
            <pc:sldMk cId="758382823" sldId="1371"/>
            <ac:spMk id="3" creationId="{00000000-0000-0000-0000-000000000000}"/>
          </ac:spMkLst>
        </pc:spChg>
      </pc:sldChg>
      <pc:sldChg chg="modSp modAnim">
        <pc:chgData name="Dan Roth" userId="18da4c67-dd89-43a7-9856-8592f867a23c" providerId="ADAL" clId="{E0D713B0-0C02-4EA8-B5A7-FECDCE6FB5DB}" dt="2019-12-02T14:38:12.894" v="213" actId="20577"/>
        <pc:sldMkLst>
          <pc:docMk/>
          <pc:sldMk cId="1401268646" sldId="1374"/>
        </pc:sldMkLst>
        <pc:spChg chg="mod">
          <ac:chgData name="Dan Roth" userId="18da4c67-dd89-43a7-9856-8592f867a23c" providerId="ADAL" clId="{E0D713B0-0C02-4EA8-B5A7-FECDCE6FB5DB}" dt="2019-12-02T14:38:12.894" v="213" actId="20577"/>
          <ac:spMkLst>
            <pc:docMk/>
            <pc:sldMk cId="1401268646" sldId="1374"/>
            <ac:spMk id="3" creationId="{00000000-0000-0000-0000-000000000000}"/>
          </ac:spMkLst>
        </pc:spChg>
      </pc:sldChg>
      <pc:sldChg chg="modSp">
        <pc:chgData name="Dan Roth" userId="18da4c67-dd89-43a7-9856-8592f867a23c" providerId="ADAL" clId="{E0D713B0-0C02-4EA8-B5A7-FECDCE6FB5DB}" dt="2019-12-02T14:40:21.719" v="216" actId="20577"/>
        <pc:sldMkLst>
          <pc:docMk/>
          <pc:sldMk cId="210363243" sldId="1375"/>
        </pc:sldMkLst>
        <pc:spChg chg="mod">
          <ac:chgData name="Dan Roth" userId="18da4c67-dd89-43a7-9856-8592f867a23c" providerId="ADAL" clId="{E0D713B0-0C02-4EA8-B5A7-FECDCE6FB5DB}" dt="2019-12-02T14:40:21.719" v="216" actId="20577"/>
          <ac:spMkLst>
            <pc:docMk/>
            <pc:sldMk cId="210363243" sldId="1375"/>
            <ac:spMk id="70" creationId="{708EAF7C-C660-4D61-BFF8-6B9CB1BA2D06}"/>
          </ac:spMkLst>
        </pc:spChg>
      </pc:sldChg>
      <pc:sldChg chg="modAnim">
        <pc:chgData name="Dan Roth" userId="18da4c67-dd89-43a7-9856-8592f867a23c" providerId="ADAL" clId="{E0D713B0-0C02-4EA8-B5A7-FECDCE6FB5DB}" dt="2019-12-02T14:43:47.556" v="217"/>
        <pc:sldMkLst>
          <pc:docMk/>
          <pc:sldMk cId="2485624253" sldId="1379"/>
        </pc:sldMkLst>
      </pc:sldChg>
      <pc:sldChg chg="modSp modAnim">
        <pc:chgData name="Dan Roth" userId="18da4c67-dd89-43a7-9856-8592f867a23c" providerId="ADAL" clId="{E0D713B0-0C02-4EA8-B5A7-FECDCE6FB5DB}" dt="2019-12-02T14:46:12.307" v="220" actId="15"/>
        <pc:sldMkLst>
          <pc:docMk/>
          <pc:sldMk cId="3724928293" sldId="1380"/>
        </pc:sldMkLst>
        <pc:spChg chg="mod">
          <ac:chgData name="Dan Roth" userId="18da4c67-dd89-43a7-9856-8592f867a23c" providerId="ADAL" clId="{E0D713B0-0C02-4EA8-B5A7-FECDCE6FB5DB}" dt="2019-12-02T14:46:12.307" v="220" actId="15"/>
          <ac:spMkLst>
            <pc:docMk/>
            <pc:sldMk cId="3724928293" sldId="1380"/>
            <ac:spMk id="7" creationId="{00000000-0000-0000-0000-000000000000}"/>
          </ac:spMkLst>
        </pc:spChg>
      </pc:sldChg>
      <pc:sldChg chg="addSp modSp">
        <pc:chgData name="Dan Roth" userId="18da4c67-dd89-43a7-9856-8592f867a23c" providerId="ADAL" clId="{E0D713B0-0C02-4EA8-B5A7-FECDCE6FB5DB}" dt="2019-12-02T14:48:54.033" v="222" actId="207"/>
        <pc:sldMkLst>
          <pc:docMk/>
          <pc:sldMk cId="928655266" sldId="1382"/>
        </pc:sldMkLst>
        <pc:spChg chg="add mod">
          <ac:chgData name="Dan Roth" userId="18da4c67-dd89-43a7-9856-8592f867a23c" providerId="ADAL" clId="{E0D713B0-0C02-4EA8-B5A7-FECDCE6FB5DB}" dt="2019-12-02T14:48:54.033" v="222" actId="207"/>
          <ac:spMkLst>
            <pc:docMk/>
            <pc:sldMk cId="928655266" sldId="1382"/>
            <ac:spMk id="4" creationId="{77699F7A-D64A-40A6-A49F-27AD35A58DDC}"/>
          </ac:spMkLst>
        </pc:spChg>
      </pc:sldChg>
      <pc:sldChg chg="modAnim">
        <pc:chgData name="Dan Roth" userId="18da4c67-dd89-43a7-9856-8592f867a23c" providerId="ADAL" clId="{E0D713B0-0C02-4EA8-B5A7-FECDCE6FB5DB}" dt="2019-12-02T14:54:04.265" v="223"/>
        <pc:sldMkLst>
          <pc:docMk/>
          <pc:sldMk cId="632380826" sldId="1388"/>
        </pc:sldMkLst>
      </pc:sldChg>
      <pc:sldChg chg="modSp">
        <pc:chgData name="Dan Roth" userId="18da4c67-dd89-43a7-9856-8592f867a23c" providerId="ADAL" clId="{E0D713B0-0C02-4EA8-B5A7-FECDCE6FB5DB}" dt="2019-12-02T15:01:00.398" v="229" actId="20577"/>
        <pc:sldMkLst>
          <pc:docMk/>
          <pc:sldMk cId="2080558837" sldId="1404"/>
        </pc:sldMkLst>
        <pc:spChg chg="mod">
          <ac:chgData name="Dan Roth" userId="18da4c67-dd89-43a7-9856-8592f867a23c" providerId="ADAL" clId="{E0D713B0-0C02-4EA8-B5A7-FECDCE6FB5DB}" dt="2019-12-02T15:01:00.398" v="229" actId="20577"/>
          <ac:spMkLst>
            <pc:docMk/>
            <pc:sldMk cId="2080558837" sldId="1404"/>
            <ac:spMk id="3" creationId="{00000000-0000-0000-0000-000000000000}"/>
          </ac:spMkLst>
        </pc:spChg>
        <pc:spChg chg="mod">
          <ac:chgData name="Dan Roth" userId="18da4c67-dd89-43a7-9856-8592f867a23c" providerId="ADAL" clId="{E0D713B0-0C02-4EA8-B5A7-FECDCE6FB5DB}" dt="2019-12-02T14:59:26.375" v="225" actId="12"/>
          <ac:spMkLst>
            <pc:docMk/>
            <pc:sldMk cId="2080558837" sldId="1404"/>
            <ac:spMk id="5" creationId="{00000000-0000-0000-0000-000000000000}"/>
          </ac:spMkLst>
        </pc:spChg>
      </pc:sldChg>
      <pc:sldChg chg="modSp">
        <pc:chgData name="Dan Roth" userId="18da4c67-dd89-43a7-9856-8592f867a23c" providerId="ADAL" clId="{E0D713B0-0C02-4EA8-B5A7-FECDCE6FB5DB}" dt="2019-12-02T14:59:10.128" v="224" actId="12"/>
        <pc:sldMkLst>
          <pc:docMk/>
          <pc:sldMk cId="1464081969" sldId="1405"/>
        </pc:sldMkLst>
        <pc:spChg chg="mod">
          <ac:chgData name="Dan Roth" userId="18da4c67-dd89-43a7-9856-8592f867a23c" providerId="ADAL" clId="{E0D713B0-0C02-4EA8-B5A7-FECDCE6FB5DB}" dt="2019-12-02T14:59:10.128" v="224" actId="12"/>
          <ac:spMkLst>
            <pc:docMk/>
            <pc:sldMk cId="1464081969" sldId="1405"/>
            <ac:spMk id="5" creationId="{00000000-0000-0000-0000-000000000000}"/>
          </ac:spMkLst>
        </pc:spChg>
      </pc:sldChg>
      <pc:sldChg chg="modAnim">
        <pc:chgData name="Dan Roth" userId="18da4c67-dd89-43a7-9856-8592f867a23c" providerId="ADAL" clId="{E0D713B0-0C02-4EA8-B5A7-FECDCE6FB5DB}" dt="2019-12-04T14:40:13.185" v="230"/>
        <pc:sldMkLst>
          <pc:docMk/>
          <pc:sldMk cId="1289808716" sldId="1411"/>
        </pc:sldMkLst>
      </pc:sldChg>
      <pc:sldChg chg="modAnim">
        <pc:chgData name="Dan Roth" userId="18da4c67-dd89-43a7-9856-8592f867a23c" providerId="ADAL" clId="{E0D713B0-0C02-4EA8-B5A7-FECDCE6FB5DB}" dt="2019-12-04T14:49:32.505" v="233"/>
        <pc:sldMkLst>
          <pc:docMk/>
          <pc:sldMk cId="1031657719" sldId="1418"/>
        </pc:sldMkLst>
      </pc:sldChg>
      <pc:sldChg chg="addSp modSp modAnim">
        <pc:chgData name="Dan Roth" userId="18da4c67-dd89-43a7-9856-8592f867a23c" providerId="ADAL" clId="{E0D713B0-0C02-4EA8-B5A7-FECDCE6FB5DB}" dt="2019-12-04T15:14:25.042" v="570" actId="207"/>
        <pc:sldMkLst>
          <pc:docMk/>
          <pc:sldMk cId="346995610" sldId="1420"/>
        </pc:sldMkLst>
        <pc:spChg chg="add mod">
          <ac:chgData name="Dan Roth" userId="18da4c67-dd89-43a7-9856-8592f867a23c" providerId="ADAL" clId="{E0D713B0-0C02-4EA8-B5A7-FECDCE6FB5DB}" dt="2019-12-04T15:14:25.042" v="570" actId="207"/>
          <ac:spMkLst>
            <pc:docMk/>
            <pc:sldMk cId="346995610" sldId="1420"/>
            <ac:spMk id="8" creationId="{DFEAF691-BEDA-4EB0-A226-3403F51E639A}"/>
          </ac:spMkLst>
        </pc:spChg>
        <pc:spChg chg="mod">
          <ac:chgData name="Dan Roth" userId="18da4c67-dd89-43a7-9856-8592f867a23c" providerId="ADAL" clId="{E0D713B0-0C02-4EA8-B5A7-FECDCE6FB5DB}" dt="2019-12-04T15:03:49.666" v="237"/>
          <ac:spMkLst>
            <pc:docMk/>
            <pc:sldMk cId="346995610" sldId="1420"/>
            <ac:spMk id="14" creationId="{00000000-0000-0000-0000-000000000000}"/>
          </ac:spMkLst>
        </pc:spChg>
      </pc:sldChg>
      <pc:sldChg chg="modSp">
        <pc:chgData name="Dan Roth" userId="18da4c67-dd89-43a7-9856-8592f867a23c" providerId="ADAL" clId="{E0D713B0-0C02-4EA8-B5A7-FECDCE6FB5DB}" dt="2019-12-04T15:18:56.030" v="571"/>
        <pc:sldMkLst>
          <pc:docMk/>
          <pc:sldMk cId="1585133174" sldId="1421"/>
        </pc:sldMkLst>
        <pc:spChg chg="mod">
          <ac:chgData name="Dan Roth" userId="18da4c67-dd89-43a7-9856-8592f867a23c" providerId="ADAL" clId="{E0D713B0-0C02-4EA8-B5A7-FECDCE6FB5DB}" dt="2019-12-04T15:18:56.030" v="571"/>
          <ac:spMkLst>
            <pc:docMk/>
            <pc:sldMk cId="1585133174" sldId="1421"/>
            <ac:spMk id="3" creationId="{00000000-0000-0000-0000-000000000000}"/>
          </ac:spMkLst>
        </pc:spChg>
      </pc:sldChg>
      <pc:sldChg chg="modSp">
        <pc:chgData name="Dan Roth" userId="18da4c67-dd89-43a7-9856-8592f867a23c" providerId="ADAL" clId="{E0D713B0-0C02-4EA8-B5A7-FECDCE6FB5DB}" dt="2019-12-04T15:21:20.309" v="572"/>
        <pc:sldMkLst>
          <pc:docMk/>
          <pc:sldMk cId="1694731891" sldId="1422"/>
        </pc:sldMkLst>
        <pc:spChg chg="mod">
          <ac:chgData name="Dan Roth" userId="18da4c67-dd89-43a7-9856-8592f867a23c" providerId="ADAL" clId="{E0D713B0-0C02-4EA8-B5A7-FECDCE6FB5DB}" dt="2019-12-04T15:21:20.309" v="572"/>
          <ac:spMkLst>
            <pc:docMk/>
            <pc:sldMk cId="1694731891" sldId="1422"/>
            <ac:spMk id="3" creationId="{00000000-0000-0000-0000-000000000000}"/>
          </ac:spMkLst>
        </pc:spChg>
      </pc:sldChg>
      <pc:sldChg chg="addSp modAnim">
        <pc:chgData name="Dan Roth" userId="18da4c67-dd89-43a7-9856-8592f867a23c" providerId="ADAL" clId="{E0D713B0-0C02-4EA8-B5A7-FECDCE6FB5DB}" dt="2019-12-04T15:24:04.974" v="576"/>
        <pc:sldMkLst>
          <pc:docMk/>
          <pc:sldMk cId="2126602991" sldId="1425"/>
        </pc:sldMkLst>
        <pc:picChg chg="add">
          <ac:chgData name="Dan Roth" userId="18da4c67-dd89-43a7-9856-8592f867a23c" providerId="ADAL" clId="{E0D713B0-0C02-4EA8-B5A7-FECDCE6FB5DB}" dt="2019-12-04T15:23:52.083" v="575"/>
          <ac:picMkLst>
            <pc:docMk/>
            <pc:sldMk cId="2126602991" sldId="1425"/>
            <ac:picMk id="5" creationId="{A48FFB85-0655-46C0-A959-A576E4912EBB}"/>
          </ac:picMkLst>
        </pc:picChg>
      </pc:sldChg>
      <pc:sldChg chg="modSp">
        <pc:chgData name="Dan Roth" userId="18da4c67-dd89-43a7-9856-8592f867a23c" providerId="ADAL" clId="{E0D713B0-0C02-4EA8-B5A7-FECDCE6FB5DB}" dt="2019-12-02T14:04:19.393" v="1" actId="207"/>
        <pc:sldMkLst>
          <pc:docMk/>
          <pc:sldMk cId="3335547946" sldId="1426"/>
        </pc:sldMkLst>
        <pc:spChg chg="mod">
          <ac:chgData name="Dan Roth" userId="18da4c67-dd89-43a7-9856-8592f867a23c" providerId="ADAL" clId="{E0D713B0-0C02-4EA8-B5A7-FECDCE6FB5DB}" dt="2019-12-02T14:04:19.393" v="1" actId="207"/>
          <ac:spMkLst>
            <pc:docMk/>
            <pc:sldMk cId="3335547946" sldId="1426"/>
            <ac:spMk id="719875" creationId="{00000000-0000-0000-0000-000000000000}"/>
          </ac:spMkLst>
        </pc:spChg>
      </pc:sldChg>
      <pc:sldChg chg="modSp">
        <pc:chgData name="Dan Roth" userId="18da4c67-dd89-43a7-9856-8592f867a23c" providerId="ADAL" clId="{E0D713B0-0C02-4EA8-B5A7-FECDCE6FB5DB}" dt="2019-12-02T14:05:52.454" v="4" actId="207"/>
        <pc:sldMkLst>
          <pc:docMk/>
          <pc:sldMk cId="2688801919" sldId="1427"/>
        </pc:sldMkLst>
        <pc:spChg chg="mod">
          <ac:chgData name="Dan Roth" userId="18da4c67-dd89-43a7-9856-8592f867a23c" providerId="ADAL" clId="{E0D713B0-0C02-4EA8-B5A7-FECDCE6FB5DB}" dt="2019-12-02T14:05:52.454" v="4" actId="207"/>
          <ac:spMkLst>
            <pc:docMk/>
            <pc:sldMk cId="2688801919" sldId="1427"/>
            <ac:spMk id="719875" creationId="{00000000-0000-0000-0000-000000000000}"/>
          </ac:spMkLst>
        </pc:spChg>
      </pc:sldChg>
      <pc:sldChg chg="add del">
        <pc:chgData name="Dan Roth" userId="18da4c67-dd89-43a7-9856-8592f867a23c" providerId="ADAL" clId="{E0D713B0-0C02-4EA8-B5A7-FECDCE6FB5DB}" dt="2019-12-04T15:23:51.833" v="574"/>
        <pc:sldMkLst>
          <pc:docMk/>
          <pc:sldMk cId="2843467365" sldId="142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12-04T09:55:33.376"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12/10/2020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12/10/2020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2</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329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20</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99089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21</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Na</a:t>
            </a:r>
            <a:r>
              <a:rPr lang="fr-FR" dirty="0" err="1"/>
              <a:t>ï</a:t>
            </a:r>
            <a:r>
              <a:rPr lang="en-US" dirty="0" err="1"/>
              <a:t>ve</a:t>
            </a:r>
            <a:r>
              <a:rPr lang="en-US" dirty="0"/>
              <a:t> Bayes is a very simple </a:t>
            </a:r>
            <a:r>
              <a:rPr lang="en-US" dirty="0" err="1"/>
              <a:t>bayes</a:t>
            </a:r>
            <a:r>
              <a:rPr lang="en-US" dirty="0"/>
              <a:t> net.</a:t>
            </a:r>
          </a:p>
        </p:txBody>
      </p:sp>
      <p:sp>
        <p:nvSpPr>
          <p:cNvPr id="4" name="Slide Number Placeholder 3"/>
          <p:cNvSpPr>
            <a:spLocks noGrp="1"/>
          </p:cNvSpPr>
          <p:nvPr>
            <p:ph type="sldNum" sz="quarter" idx="10"/>
          </p:nvPr>
        </p:nvSpPr>
        <p:spPr/>
        <p:txBody>
          <a:bodyPr/>
          <a:lstStyle/>
          <a:p>
            <a:fld id="{737A18D0-A4B2-584A-8074-1BFD89A8DFDF}" type="slidenum">
              <a:rPr lang="en-US" smtClean="0"/>
              <a:t>22</a:t>
            </a:fld>
            <a:endParaRPr lang="en-US"/>
          </a:p>
        </p:txBody>
      </p:sp>
    </p:spTree>
    <p:extLst>
      <p:ext uri="{BB962C8B-B14F-4D97-AF65-F5344CB8AC3E}">
        <p14:creationId xmlns:p14="http://schemas.microsoft.com/office/powerpoint/2010/main" val="1257450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23</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31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24</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87860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25</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6086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26</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3590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27</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380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28</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71656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18D0-A4B2-584A-8074-1BFD89A8DFDF}" type="slidenum">
              <a:rPr lang="en-US" smtClean="0"/>
              <a:t>47</a:t>
            </a:fld>
            <a:endParaRPr lang="en-US"/>
          </a:p>
        </p:txBody>
      </p:sp>
    </p:spTree>
    <p:extLst>
      <p:ext uri="{BB962C8B-B14F-4D97-AF65-F5344CB8AC3E}">
        <p14:creationId xmlns:p14="http://schemas.microsoft.com/office/powerpoint/2010/main" val="411848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9238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51</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69339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52</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25088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53</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27493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many independent parameters are needed to represent a distribution over 4 Boolean variable?
https://www.polleverywhere.com/multiple_choice_polls/N5GwpSMHEZjDiZw8VSQ8t?flow=Default&amp;onscreen=persist</a:t>
            </a:r>
          </a:p>
        </p:txBody>
      </p:sp>
      <p:sp>
        <p:nvSpPr>
          <p:cNvPr id="4" name="Slide Number Placeholder 3"/>
          <p:cNvSpPr>
            <a:spLocks noGrp="1"/>
          </p:cNvSpPr>
          <p:nvPr>
            <p:ph type="sldNum" sz="quarter" idx="5"/>
          </p:nvPr>
        </p:nvSpPr>
        <p:spPr/>
        <p:txBody>
          <a:bodyPr/>
          <a:lstStyle/>
          <a:p>
            <a:fld id="{55447283-AD3B-EE49-8B53-C7D74121EF4E}" type="slidenum">
              <a:rPr lang="en-US" smtClean="0"/>
              <a:t>54</a:t>
            </a:fld>
            <a:endParaRPr lang="en-US" dirty="0"/>
          </a:p>
        </p:txBody>
      </p:sp>
      <p:sp>
        <p:nvSpPr>
          <p:cNvPr id="5" name="TextBox 4">
            <a:extLst>
              <a:ext uri="{FF2B5EF4-FFF2-40B4-BE49-F238E27FC236}">
                <a16:creationId xmlns:a16="http://schemas.microsoft.com/office/drawing/2014/main" id="{84761BEF-BA08-450F-A362-DDD58C64A11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63551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many independent parameters are needed to represent a tree dependent distribution over 4 Boolean variables?
https://www.polleverywhere.com/multiple_choice_polls/aE0u9xxLZegjUj77QYpAI?flow=Default&amp;onscreen=persist</a:t>
            </a:r>
          </a:p>
        </p:txBody>
      </p:sp>
      <p:sp>
        <p:nvSpPr>
          <p:cNvPr id="4" name="Slide Number Placeholder 3"/>
          <p:cNvSpPr>
            <a:spLocks noGrp="1"/>
          </p:cNvSpPr>
          <p:nvPr>
            <p:ph type="sldNum" sz="quarter" idx="5"/>
          </p:nvPr>
        </p:nvSpPr>
        <p:spPr/>
        <p:txBody>
          <a:bodyPr/>
          <a:lstStyle/>
          <a:p>
            <a:fld id="{55447283-AD3B-EE49-8B53-C7D74121EF4E}" type="slidenum">
              <a:rPr lang="en-US" smtClean="0"/>
              <a:t>55</a:t>
            </a:fld>
            <a:endParaRPr lang="en-US" dirty="0"/>
          </a:p>
        </p:txBody>
      </p:sp>
      <p:sp>
        <p:nvSpPr>
          <p:cNvPr id="5" name="TextBox 4">
            <a:extLst>
              <a:ext uri="{FF2B5EF4-FFF2-40B4-BE49-F238E27FC236}">
                <a16:creationId xmlns:a16="http://schemas.microsoft.com/office/drawing/2014/main" id="{3B5574ED-5C73-45B5-B1E0-BB3C9949D07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33475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56</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82584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57</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44533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58</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85485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is the likelihood that the given dataset was sampled from Distribution 1?
https://www.polleverywhere.com/free_text_polls/7Ve2vbVd6Xy2X5R779bLn</a:t>
            </a:r>
          </a:p>
        </p:txBody>
      </p:sp>
      <p:sp>
        <p:nvSpPr>
          <p:cNvPr id="4" name="Slide Number Placeholder 3"/>
          <p:cNvSpPr>
            <a:spLocks noGrp="1"/>
          </p:cNvSpPr>
          <p:nvPr>
            <p:ph type="sldNum" sz="quarter" idx="5"/>
          </p:nvPr>
        </p:nvSpPr>
        <p:spPr/>
        <p:txBody>
          <a:bodyPr/>
          <a:lstStyle/>
          <a:p>
            <a:fld id="{55447283-AD3B-EE49-8B53-C7D74121EF4E}" type="slidenum">
              <a:rPr lang="en-US" smtClean="0"/>
              <a:t>59</a:t>
            </a:fld>
            <a:endParaRPr lang="en-US" dirty="0"/>
          </a:p>
        </p:txBody>
      </p:sp>
      <p:sp>
        <p:nvSpPr>
          <p:cNvPr id="5" name="TextBox 4">
            <a:extLst>
              <a:ext uri="{FF2B5EF4-FFF2-40B4-BE49-F238E27FC236}">
                <a16:creationId xmlns:a16="http://schemas.microsoft.com/office/drawing/2014/main" id="{C663397C-B992-4B14-84C3-1AEE5A9B9AE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89733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60</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6479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B93CF077-9116-46B8-B2FE-0E9DC030E213}" type="slidenum">
              <a:rPr lang="en-US" sz="1200" smtClean="0"/>
              <a:pPr/>
              <a:t>5</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99173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61</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70448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62</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22821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63</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27331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64</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21600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65</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66995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66</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73652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CC86FF3-1983-4CEE-9703-8F86457627F0}" type="slidenum">
              <a:rPr lang="en-US" sz="1200" smtClean="0"/>
              <a:pPr/>
              <a:t>67</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61474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68</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87282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69</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50458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82AF44B-6FFD-40E0-BB4D-4AC305C696FC}" type="slidenum">
              <a:rPr lang="en-US" sz="1200" smtClean="0"/>
              <a:pPr/>
              <a:t>70</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dirty="0"/>
              <a:t>This is Prim’s algorithm, written for max rather than min</a:t>
            </a:r>
          </a:p>
        </p:txBody>
      </p:sp>
    </p:spTree>
    <p:extLst>
      <p:ext uri="{BB962C8B-B14F-4D97-AF65-F5344CB8AC3E}">
        <p14:creationId xmlns:p14="http://schemas.microsoft.com/office/powerpoint/2010/main" val="169928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6</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2037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71</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46557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72</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20828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73</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66533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BD6C397B-8BD6-4B54-AB62-76E821AE6BA1}" type="slidenum">
              <a:rPr lang="en-US" sz="1200" smtClean="0"/>
              <a:pPr/>
              <a:t>74</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sz="5400" dirty="0"/>
              <a:t>The maximal value argument you get by looking at the difference</a:t>
            </a:r>
            <a:r>
              <a:rPr lang="en-US" sz="5400" baseline="0" dirty="0"/>
              <a:t> between the expression and the one when you plug in the P(..); you get an entropy expression, but since Entropy is non-negative, the largest value is when they are equal.  </a:t>
            </a:r>
          </a:p>
          <a:p>
            <a:endParaRPr lang="en-US" sz="5400" baseline="0" dirty="0"/>
          </a:p>
          <a:p>
            <a:endParaRPr lang="en-US" sz="5400" baseline="0" dirty="0"/>
          </a:p>
          <a:p>
            <a:endParaRPr lang="en-US" sz="5400" baseline="0" dirty="0"/>
          </a:p>
          <a:p>
            <a:endParaRPr lang="en-US" sz="54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9600" dirty="0"/>
              <a:t>The maximal value argument you get by looking at the difference</a:t>
            </a:r>
            <a:r>
              <a:rPr lang="en-US" sz="9600" baseline="0" dirty="0"/>
              <a:t> between the expression and the one when you plug in the P(..); you get an entropy expression, but since Entropy is non-negative, the largest value is when they are equal.  </a:t>
            </a:r>
            <a:endParaRPr lang="en-US" sz="9600" dirty="0"/>
          </a:p>
          <a:p>
            <a:endParaRPr lang="en-US" sz="5400" dirty="0"/>
          </a:p>
          <a:p>
            <a:endParaRPr lang="en-US" sz="5400" dirty="0"/>
          </a:p>
          <a:p>
            <a:r>
              <a:rPr kumimoji="0" lang="en-US" sz="1500" b="0" i="0" u="none" strike="noStrike" kern="1200" cap="none" spc="0" normalizeH="0" baseline="0" noProof="0" dirty="0">
                <a:ln>
                  <a:noFill/>
                </a:ln>
                <a:solidFill>
                  <a:srgbClr val="00144D"/>
                </a:solidFill>
                <a:effectLst/>
                <a:uLnTx/>
                <a:uFillTx/>
                <a:latin typeface="Gill Sans MT"/>
                <a:ea typeface="+mn-ea"/>
                <a:cs typeface="+mn-cs"/>
              </a:rPr>
              <a:t>maximal value when </a:t>
            </a:r>
            <a:endParaRPr lang="en-US" sz="5400" dirty="0"/>
          </a:p>
        </p:txBody>
      </p:sp>
    </p:spTree>
    <p:extLst>
      <p:ext uri="{BB962C8B-B14F-4D97-AF65-F5344CB8AC3E}">
        <p14:creationId xmlns:p14="http://schemas.microsoft.com/office/powerpoint/2010/main" val="2957670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75</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dirty="0"/>
              <a:t>Red line is just substitution</a:t>
            </a:r>
          </a:p>
          <a:p>
            <a:r>
              <a:rPr lang="en-US" dirty="0"/>
              <a:t>Orange line requires algebra</a:t>
            </a:r>
          </a:p>
        </p:txBody>
      </p:sp>
    </p:spTree>
    <p:extLst>
      <p:ext uri="{BB962C8B-B14F-4D97-AF65-F5344CB8AC3E}">
        <p14:creationId xmlns:p14="http://schemas.microsoft.com/office/powerpoint/2010/main" val="4074371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76</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44883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77</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84198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0F767D0A-47CA-4D6B-8FB9-F739967DB773}" type="slidenum">
              <a:rPr lang="en-US" sz="1200" smtClean="0"/>
              <a:pPr/>
              <a:t>78</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1314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2FE8D14A-CB8D-4ECA-86F3-24F2C827C8D1}" type="slidenum">
              <a:rPr lang="en-US" sz="1200" smtClean="0"/>
              <a:pPr/>
              <a:t>79</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903762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80</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6981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7</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661119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81</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161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9</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227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many independent parameters are needed to represent a probability distribution over these 6 variables?
https://www.polleverywhere.com/free_text_polls/ti5LaXDdEPOe2LdOG1ZlQ</a:t>
            </a:r>
          </a:p>
        </p:txBody>
      </p:sp>
      <p:sp>
        <p:nvSpPr>
          <p:cNvPr id="4" name="Slide Number Placeholder 3"/>
          <p:cNvSpPr>
            <a:spLocks noGrp="1"/>
          </p:cNvSpPr>
          <p:nvPr>
            <p:ph type="sldNum" sz="quarter" idx="5"/>
          </p:nvPr>
        </p:nvSpPr>
        <p:spPr/>
        <p:txBody>
          <a:bodyPr/>
          <a:lstStyle/>
          <a:p>
            <a:fld id="{55447283-AD3B-EE49-8B53-C7D74121EF4E}" type="slidenum">
              <a:rPr lang="en-US" smtClean="0"/>
              <a:t>13</a:t>
            </a:fld>
            <a:endParaRPr lang="en-US" dirty="0"/>
          </a:p>
        </p:txBody>
      </p:sp>
      <p:sp>
        <p:nvSpPr>
          <p:cNvPr id="5" name="TextBox 4">
            <a:extLst>
              <a:ext uri="{FF2B5EF4-FFF2-40B4-BE49-F238E27FC236}">
                <a16:creationId xmlns:a16="http://schemas.microsoft.com/office/drawing/2014/main" id="{995B0AE5-9ADF-4239-9483-F3E57AAD1CF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3180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many independent parameters are needed to represent [P(E), P(R|E), P(A|E,B)] ?
https://www.polleverywhere.com/free_text_polls/VNWwYMBtknDSiWNcY01PA</a:t>
            </a:r>
          </a:p>
        </p:txBody>
      </p:sp>
      <p:sp>
        <p:nvSpPr>
          <p:cNvPr id="4" name="Slide Number Placeholder 3"/>
          <p:cNvSpPr>
            <a:spLocks noGrp="1"/>
          </p:cNvSpPr>
          <p:nvPr>
            <p:ph type="sldNum" sz="quarter" idx="5"/>
          </p:nvPr>
        </p:nvSpPr>
        <p:spPr/>
        <p:txBody>
          <a:bodyPr/>
          <a:lstStyle/>
          <a:p>
            <a:fld id="{55447283-AD3B-EE49-8B53-C7D74121EF4E}" type="slidenum">
              <a:rPr lang="en-US" smtClean="0"/>
              <a:t>15</a:t>
            </a:fld>
            <a:endParaRPr lang="en-US" dirty="0"/>
          </a:p>
        </p:txBody>
      </p:sp>
      <p:sp>
        <p:nvSpPr>
          <p:cNvPr id="5" name="TextBox 4">
            <a:extLst>
              <a:ext uri="{FF2B5EF4-FFF2-40B4-BE49-F238E27FC236}">
                <a16:creationId xmlns:a16="http://schemas.microsoft.com/office/drawing/2014/main" id="{061422E3-651F-4290-A3F9-8FE33DA23F5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2699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Na</a:t>
            </a:r>
            <a:r>
              <a:rPr lang="fr-FR" dirty="0" err="1"/>
              <a:t>ï</a:t>
            </a:r>
            <a:r>
              <a:rPr lang="en-US" dirty="0" err="1"/>
              <a:t>ve</a:t>
            </a:r>
            <a:r>
              <a:rPr lang="en-US" dirty="0"/>
              <a:t> Bayes is a very simple </a:t>
            </a:r>
            <a:r>
              <a:rPr lang="en-US" dirty="0" err="1"/>
              <a:t>bayes</a:t>
            </a:r>
            <a:r>
              <a:rPr lang="en-US" dirty="0"/>
              <a:t> net.</a:t>
            </a:r>
          </a:p>
        </p:txBody>
      </p:sp>
      <p:sp>
        <p:nvSpPr>
          <p:cNvPr id="4" name="Slide Number Placeholder 3"/>
          <p:cNvSpPr>
            <a:spLocks noGrp="1"/>
          </p:cNvSpPr>
          <p:nvPr>
            <p:ph type="sldNum" sz="quarter" idx="10"/>
          </p:nvPr>
        </p:nvSpPr>
        <p:spPr/>
        <p:txBody>
          <a:bodyPr/>
          <a:lstStyle/>
          <a:p>
            <a:fld id="{737A18D0-A4B2-584A-8074-1BFD89A8DFDF}" type="slidenum">
              <a:rPr lang="en-US" smtClean="0"/>
              <a:t>16</a:t>
            </a:fld>
            <a:endParaRPr lang="en-US"/>
          </a:p>
        </p:txBody>
      </p:sp>
    </p:spTree>
    <p:extLst>
      <p:ext uri="{BB962C8B-B14F-4D97-AF65-F5344CB8AC3E}">
        <p14:creationId xmlns:p14="http://schemas.microsoft.com/office/powerpoint/2010/main" val="4237890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30049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0"/>
            <a:ext cx="7772400" cy="1102519"/>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16573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0210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hasCustomPrompt="1"/>
          </p:nvPr>
        </p:nvSpPr>
        <p:spPr>
          <a:xfrm>
            <a:off x="430464" y="902369"/>
            <a:ext cx="8229600" cy="3690798"/>
          </a:xfrm>
        </p:spPr>
        <p:txBody>
          <a:bodyPr>
            <a:normAutofit/>
          </a:bodyPr>
          <a:lstStyle>
            <a:lvl1pPr>
              <a:defRPr sz="2400"/>
            </a:lvl1pPr>
            <a:lvl2pPr>
              <a:defRPr sz="2000">
                <a:solidFill>
                  <a:schemeClr val="accent3"/>
                </a:solidFill>
              </a:defRPr>
            </a:lvl2pPr>
            <a:lvl3pPr>
              <a:defRPr sz="1800"/>
            </a:lvl3pPr>
            <a:lvl4pPr>
              <a:defRPr sz="1600">
                <a:solidFill>
                  <a:schemeClr val="accent3"/>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A114A38B-0096-45DD-9A4F-E2C9FC29CC0D}"/>
              </a:ext>
            </a:extLst>
          </p:cNvPr>
          <p:cNvSpPr/>
          <p:nvPr userDrawn="1"/>
        </p:nvSpPr>
        <p:spPr>
          <a:xfrm>
            <a:off x="430464" y="4754593"/>
            <a:ext cx="1386918" cy="276999"/>
          </a:xfrm>
          <a:prstGeom prst="rect">
            <a:avLst/>
          </a:prstGeom>
        </p:spPr>
        <p:txBody>
          <a:bodyPr wrap="none">
            <a:spAutoFit/>
          </a:bodyPr>
          <a:lstStyle/>
          <a:p>
            <a:r>
              <a:rPr lang="en-US" sz="1200" dirty="0">
                <a:solidFill>
                  <a:srgbClr val="898A96"/>
                </a:solidFill>
              </a:rPr>
              <a:t>CIS 419/519 Fall’20</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3" r:id="rId18"/>
    <p:sldLayoutId id="2147483674" r:id="rId19"/>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seas.upenn.edu/~cis519/fall2020/cis519-fall20-projects.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seas.upenn.edu/~cis519/fall2020/project.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0.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8.png"/><Relationship Id="rId3" Type="http://schemas.openxmlformats.org/officeDocument/2006/relationships/image" Target="../media/image67.png"/><Relationship Id="rId7" Type="http://schemas.openxmlformats.org/officeDocument/2006/relationships/image" Target="../media/image58.png"/><Relationship Id="rId12"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3.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10.png"/><Relationship Id="rId11" Type="http://schemas.openxmlformats.org/officeDocument/2006/relationships/image" Target="../media/image76.png"/><Relationship Id="rId5" Type="http://schemas.openxmlformats.org/officeDocument/2006/relationships/image" Target="../media/image700.pn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png"/><Relationship Id="rId14" Type="http://schemas.openxmlformats.org/officeDocument/2006/relationships/image" Target="../media/image79.pn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80.png"/><Relationship Id="rId3" Type="http://schemas.openxmlformats.org/officeDocument/2006/relationships/slide" Target="slide51.xml"/><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0.png"/><Relationship Id="rId10" Type="http://schemas.openxmlformats.org/officeDocument/2006/relationships/image" Target="../media/image76.png"/><Relationship Id="rId4" Type="http://schemas.openxmlformats.org/officeDocument/2006/relationships/image" Target="../media/image700.png"/><Relationship Id="rId9" Type="http://schemas.openxmlformats.org/officeDocument/2006/relationships/image" Target="../media/image75.png"/><Relationship Id="rId14" Type="http://schemas.openxmlformats.org/officeDocument/2006/relationships/image" Target="../media/image800.png"/></Relationships>
</file>

<file path=ppt/slides/_rels/slide28.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xml"/><Relationship Id="rId5" Type="http://schemas.openxmlformats.org/officeDocument/2006/relationships/image" Target="../media/image96.png"/><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3" Type="http://schemas.openxmlformats.org/officeDocument/2006/relationships/hyperlink" Target="https://www.seas.upenn.edu/~cis519/fall2020/cis519-fall20-projects.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seas.upenn.edu/~cis519/fall2020/project.html"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0.png"/><Relationship Id="rId7" Type="http://schemas.openxmlformats.org/officeDocument/2006/relationships/image" Target="../media/image99.png"/><Relationship Id="rId2" Type="http://schemas.openxmlformats.org/officeDocument/2006/relationships/image" Target="../media/image97.png"/><Relationship Id="rId1" Type="http://schemas.openxmlformats.org/officeDocument/2006/relationships/slideLayout" Target="../slideLayouts/slideLayout3.xml"/><Relationship Id="rId5" Type="http://schemas.openxmlformats.org/officeDocument/2006/relationships/image" Target="../media/image100.png"/><Relationship Id="rId4" Type="http://schemas.openxmlformats.org/officeDocument/2006/relationships/image" Target="../media/image990.png"/></Relationships>
</file>

<file path=ppt/slides/_rels/slide31.xml.rels><?xml version="1.0" encoding="UTF-8" standalone="yes"?>
<Relationships xmlns="http://schemas.openxmlformats.org/package/2006/relationships"><Relationship Id="rId2" Type="http://schemas.openxmlformats.org/officeDocument/2006/relationships/image" Target="../media/image77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790.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41.emf"/><Relationship Id="rId4" Type="http://schemas.openxmlformats.org/officeDocument/2006/relationships/image" Target="../media/image104.png"/><Relationship Id="rId9"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111.png"/><Relationship Id="rId5" Type="http://schemas.openxmlformats.org/officeDocument/2006/relationships/image" Target="../media/image109.png"/><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5.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3.png"/><Relationship Id="rId2" Type="http://schemas.openxmlformats.org/officeDocument/2006/relationships/image" Target="../media/image120.png"/><Relationship Id="rId1" Type="http://schemas.openxmlformats.org/officeDocument/2006/relationships/slideLayout" Target="../slideLayouts/slideLayout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17.png"/></Relationships>
</file>

<file path=ppt/slides/_rels/slide36.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3.xml"/><Relationship Id="rId4" Type="http://schemas.openxmlformats.org/officeDocument/2006/relationships/image" Target="../media/image126.png"/></Relationships>
</file>

<file path=ppt/slides/_rels/slide39.xml.rels><?xml version="1.0" encoding="UTF-8" standalone="yes"?>
<Relationships xmlns="http://schemas.openxmlformats.org/package/2006/relationships"><Relationship Id="rId3" Type="http://schemas.openxmlformats.org/officeDocument/2006/relationships/image" Target="../media/image1260.png"/><Relationship Id="rId2" Type="http://schemas.openxmlformats.org/officeDocument/2006/relationships/slide" Target="slide5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3.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41.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930.png"/><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94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image" Target="../media/image13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98.png"/><Relationship Id="rId7" Type="http://schemas.openxmlformats.org/officeDocument/2006/relationships/image" Target="../media/image140.png"/><Relationship Id="rId12" Type="http://schemas.openxmlformats.org/officeDocument/2006/relationships/image" Target="../media/image145.png"/><Relationship Id="rId17" Type="http://schemas.openxmlformats.org/officeDocument/2006/relationships/image" Target="../media/image138.png"/><Relationship Id="rId2" Type="http://schemas.openxmlformats.org/officeDocument/2006/relationships/notesSlide" Target="../notesSlides/notesSlide20.xml"/><Relationship Id="rId16" Type="http://schemas.openxmlformats.org/officeDocument/2006/relationships/image" Target="../media/image149.png"/><Relationship Id="rId1" Type="http://schemas.openxmlformats.org/officeDocument/2006/relationships/slideLayout" Target="../slideLayouts/slideLayout3.xml"/><Relationship Id="rId6" Type="http://schemas.openxmlformats.org/officeDocument/2006/relationships/image" Target="../media/image139.png"/><Relationship Id="rId11" Type="http://schemas.openxmlformats.org/officeDocument/2006/relationships/image" Target="../media/image144.png"/><Relationship Id="rId15" Type="http://schemas.openxmlformats.org/officeDocument/2006/relationships/image" Target="../media/image148.png"/><Relationship Id="rId10" Type="http://schemas.openxmlformats.org/officeDocument/2006/relationships/image" Target="../media/image143.png"/><Relationship Id="rId4" Type="http://schemas.openxmlformats.org/officeDocument/2006/relationships/image" Target="../media/image136.png"/><Relationship Id="rId9" Type="http://schemas.openxmlformats.org/officeDocument/2006/relationships/image" Target="../media/image142.png"/><Relationship Id="rId14" Type="http://schemas.openxmlformats.org/officeDocument/2006/relationships/image" Target="../media/image147.png"/></Relationships>
</file>

<file path=ppt/slides/_rels/slide52.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3" Type="http://schemas.openxmlformats.org/officeDocument/2006/relationships/image" Target="../media/image150.pn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1.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49.png"/></Relationships>
</file>

<file path=ppt/slides/_rels/slide53.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3" Type="http://schemas.openxmlformats.org/officeDocument/2006/relationships/image" Target="../media/image137.pn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notesSlide" Target="../notesSlides/notesSlide22.xml"/><Relationship Id="rId16" Type="http://schemas.openxmlformats.org/officeDocument/2006/relationships/image" Target="../media/image154.png"/><Relationship Id="rId1" Type="http://schemas.openxmlformats.org/officeDocument/2006/relationships/slideLayout" Target="../slideLayouts/slideLayout3.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2.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4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5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55.png"/></Relationships>
</file>

<file path=ppt/slides/_rels/slide56.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2.png"/><Relationship Id="rId18" Type="http://schemas.openxmlformats.org/officeDocument/2006/relationships/image" Target="../media/image167.png"/><Relationship Id="rId3" Type="http://schemas.openxmlformats.org/officeDocument/2006/relationships/image" Target="../media/image1551.png"/><Relationship Id="rId7" Type="http://schemas.openxmlformats.org/officeDocument/2006/relationships/image" Target="../media/image157.png"/><Relationship Id="rId12" Type="http://schemas.openxmlformats.org/officeDocument/2006/relationships/image" Target="../media/image161.png"/><Relationship Id="rId17" Type="http://schemas.openxmlformats.org/officeDocument/2006/relationships/image" Target="../media/image166.png"/><Relationship Id="rId2" Type="http://schemas.openxmlformats.org/officeDocument/2006/relationships/notesSlide" Target="../notesSlides/notesSlide25.xml"/><Relationship Id="rId16" Type="http://schemas.openxmlformats.org/officeDocument/2006/relationships/image" Target="../media/image165.png"/><Relationship Id="rId1" Type="http://schemas.openxmlformats.org/officeDocument/2006/relationships/slideLayout" Target="../slideLayouts/slideLayout3.xml"/><Relationship Id="rId6" Type="http://schemas.openxmlformats.org/officeDocument/2006/relationships/image" Target="../media/image1550.png"/><Relationship Id="rId11" Type="http://schemas.openxmlformats.org/officeDocument/2006/relationships/image" Target="../media/image160.png"/><Relationship Id="rId5" Type="http://schemas.openxmlformats.org/officeDocument/2006/relationships/image" Target="../media/image1540.png"/><Relationship Id="rId15" Type="http://schemas.openxmlformats.org/officeDocument/2006/relationships/image" Target="../media/image164.png"/><Relationship Id="rId10" Type="http://schemas.openxmlformats.org/officeDocument/2006/relationships/image" Target="../media/image159.png"/><Relationship Id="rId4" Type="http://schemas.openxmlformats.org/officeDocument/2006/relationships/image" Target="../media/image156.png"/><Relationship Id="rId9" Type="http://schemas.openxmlformats.org/officeDocument/2006/relationships/image" Target="../media/image1580.png"/><Relationship Id="rId14" Type="http://schemas.openxmlformats.org/officeDocument/2006/relationships/image" Target="../media/image163.png"/></Relationships>
</file>

<file path=ppt/slides/_rels/slide57.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image" Target="../media/image161.png"/><Relationship Id="rId18" Type="http://schemas.openxmlformats.org/officeDocument/2006/relationships/image" Target="../media/image166.png"/><Relationship Id="rId3" Type="http://schemas.openxmlformats.org/officeDocument/2006/relationships/image" Target="../media/image168.png"/><Relationship Id="rId7" Type="http://schemas.openxmlformats.org/officeDocument/2006/relationships/image" Target="../media/image170.png"/><Relationship Id="rId12" Type="http://schemas.openxmlformats.org/officeDocument/2006/relationships/image" Target="../media/image173.png"/><Relationship Id="rId17" Type="http://schemas.openxmlformats.org/officeDocument/2006/relationships/image" Target="../media/image165.png"/><Relationship Id="rId2" Type="http://schemas.openxmlformats.org/officeDocument/2006/relationships/notesSlide" Target="../notesSlides/notesSlide26.xml"/><Relationship Id="rId16" Type="http://schemas.openxmlformats.org/officeDocument/2006/relationships/image" Target="../media/image164.png"/><Relationship Id="rId1" Type="http://schemas.openxmlformats.org/officeDocument/2006/relationships/slideLayout" Target="../slideLayouts/slideLayout3.xml"/><Relationship Id="rId6" Type="http://schemas.openxmlformats.org/officeDocument/2006/relationships/image" Target="../media/image169.png"/><Relationship Id="rId11" Type="http://schemas.openxmlformats.org/officeDocument/2006/relationships/image" Target="../media/image172.png"/><Relationship Id="rId5" Type="http://schemas.openxmlformats.org/officeDocument/2006/relationships/image" Target="../media/image156.png"/><Relationship Id="rId15" Type="http://schemas.openxmlformats.org/officeDocument/2006/relationships/image" Target="../media/image163.png"/><Relationship Id="rId10" Type="http://schemas.openxmlformats.org/officeDocument/2006/relationships/image" Target="../media/image171.png"/><Relationship Id="rId19" Type="http://schemas.openxmlformats.org/officeDocument/2006/relationships/image" Target="../media/image167.png"/><Relationship Id="rId4" Type="http://schemas.openxmlformats.org/officeDocument/2006/relationships/image" Target="../media/image1551.png"/><Relationship Id="rId9" Type="http://schemas.openxmlformats.org/officeDocument/2006/relationships/image" Target="../media/image158.png"/><Relationship Id="rId14" Type="http://schemas.openxmlformats.org/officeDocument/2006/relationships/image" Target="../media/image17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0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7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75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00.png"/></Relationships>
</file>

<file path=ppt/slides/_rels/slide61.xml.rels><?xml version="1.0" encoding="UTF-8" standalone="yes"?>
<Relationships xmlns="http://schemas.openxmlformats.org/package/2006/relationships"><Relationship Id="rId8" Type="http://schemas.openxmlformats.org/officeDocument/2006/relationships/image" Target="../media/image1760.png"/><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79.png"/><Relationship Id="rId11" Type="http://schemas.openxmlformats.org/officeDocument/2006/relationships/image" Target="../media/image183.png"/><Relationship Id="rId5" Type="http://schemas.openxmlformats.org/officeDocument/2006/relationships/image" Target="../media/image178.png"/><Relationship Id="rId10" Type="http://schemas.openxmlformats.org/officeDocument/2006/relationships/image" Target="../media/image182.png"/><Relationship Id="rId4" Type="http://schemas.openxmlformats.org/officeDocument/2006/relationships/image" Target="../media/image177.png"/><Relationship Id="rId9" Type="http://schemas.openxmlformats.org/officeDocument/2006/relationships/image" Target="../media/image181.png"/></Relationships>
</file>

<file path=ppt/slides/_rels/slide62.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4.png"/><Relationship Id="rId7" Type="http://schemas.openxmlformats.org/officeDocument/2006/relationships/image" Target="../media/image184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830.png"/><Relationship Id="rId11" Type="http://schemas.openxmlformats.org/officeDocument/2006/relationships/image" Target="../media/image190.png"/><Relationship Id="rId5" Type="http://schemas.openxmlformats.org/officeDocument/2006/relationships/image" Target="../media/image186.png"/><Relationship Id="rId10" Type="http://schemas.openxmlformats.org/officeDocument/2006/relationships/image" Target="../media/image189.png"/><Relationship Id="rId4" Type="http://schemas.openxmlformats.org/officeDocument/2006/relationships/image" Target="../media/image185.png"/><Relationship Id="rId9" Type="http://schemas.openxmlformats.org/officeDocument/2006/relationships/image" Target="../media/image188.png"/></Relationships>
</file>

<file path=ppt/slides/_rels/slide63.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image" Target="../media/image199.png"/><Relationship Id="rId3" Type="http://schemas.openxmlformats.org/officeDocument/2006/relationships/image" Target="../media/image192.png"/><Relationship Id="rId7" Type="http://schemas.openxmlformats.org/officeDocument/2006/relationships/image" Target="../media/image193.png"/><Relationship Id="rId12" Type="http://schemas.openxmlformats.org/officeDocument/2006/relationships/image" Target="../media/image19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920.png"/><Relationship Id="rId11" Type="http://schemas.openxmlformats.org/officeDocument/2006/relationships/image" Target="../media/image197.png"/><Relationship Id="rId5" Type="http://schemas.openxmlformats.org/officeDocument/2006/relationships/image" Target="../media/image1910.png"/><Relationship Id="rId10" Type="http://schemas.openxmlformats.org/officeDocument/2006/relationships/image" Target="../media/image196.png"/><Relationship Id="rId4" Type="http://schemas.openxmlformats.org/officeDocument/2006/relationships/image" Target="../media/image1900.png"/><Relationship Id="rId9" Type="http://schemas.openxmlformats.org/officeDocument/2006/relationships/image" Target="../media/image195.png"/><Relationship Id="rId14" Type="http://schemas.openxmlformats.org/officeDocument/2006/relationships/image" Target="../media/image200.png"/></Relationships>
</file>

<file path=ppt/slides/_rels/slide66.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8.png"/><Relationship Id="rId3" Type="http://schemas.openxmlformats.org/officeDocument/2006/relationships/image" Target="../media/image201.png"/><Relationship Id="rId7" Type="http://schemas.openxmlformats.org/officeDocument/2006/relationships/image" Target="../media/image1920.png"/><Relationship Id="rId12" Type="http://schemas.openxmlformats.org/officeDocument/2006/relationships/image" Target="../media/image197.png"/><Relationship Id="rId2" Type="http://schemas.openxmlformats.org/officeDocument/2006/relationships/notesSlide" Target="../notesSlides/notesSlide35.xml"/><Relationship Id="rId16" Type="http://schemas.openxmlformats.org/officeDocument/2006/relationships/image" Target="../media/image1370.png"/><Relationship Id="rId1" Type="http://schemas.openxmlformats.org/officeDocument/2006/relationships/slideLayout" Target="../slideLayouts/slideLayout3.xml"/><Relationship Id="rId6" Type="http://schemas.openxmlformats.org/officeDocument/2006/relationships/image" Target="../media/image1910.png"/><Relationship Id="rId11" Type="http://schemas.openxmlformats.org/officeDocument/2006/relationships/image" Target="../media/image196.png"/><Relationship Id="rId5" Type="http://schemas.openxmlformats.org/officeDocument/2006/relationships/image" Target="../media/image1900.png"/><Relationship Id="rId15" Type="http://schemas.openxmlformats.org/officeDocument/2006/relationships/image" Target="../media/image200.png"/><Relationship Id="rId10" Type="http://schemas.openxmlformats.org/officeDocument/2006/relationships/image" Target="../media/image195.png"/><Relationship Id="rId9" Type="http://schemas.openxmlformats.org/officeDocument/2006/relationships/image" Target="../media/image194.png"/><Relationship Id="rId14" Type="http://schemas.openxmlformats.org/officeDocument/2006/relationships/image" Target="../media/image199.png"/></Relationships>
</file>

<file path=ppt/slides/_rels/slide67.xml.rels><?xml version="1.0" encoding="UTF-8" standalone="yes"?>
<Relationships xmlns="http://schemas.openxmlformats.org/package/2006/relationships"><Relationship Id="rId3" Type="http://schemas.openxmlformats.org/officeDocument/2006/relationships/image" Target="../media/image202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03.png"/></Relationships>
</file>

<file path=ppt/slides/_rels/slide68.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05.png"/></Relationships>
</file>

<file path=ppt/slides/_rels/slide69.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1.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205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06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08.png"/></Relationships>
</file>

<file path=ppt/slides/_rels/slide73.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10.png"/></Relationships>
</file>

<file path=ppt/slides/_rels/slide74.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212.png"/><Relationship Id="rId4" Type="http://schemas.openxmlformats.org/officeDocument/2006/relationships/image" Target="../media/image211.png"/></Relationships>
</file>

<file path=ppt/slides/_rels/slide75.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76.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20.png"/></Relationships>
</file>

<file path=ppt/slides/_rels/slide79.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21.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hyperlink" Target="https://www.seas.upenn.edu/~cis519/fall2020/cis519-fall20-projects.pdf"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https://www.seas.upenn.edu/~cis519/fall2020/project.html"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4.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3.xml"/><Relationship Id="rId4" Type="http://schemas.openxmlformats.org/officeDocument/2006/relationships/image" Target="../media/image232.png"/></Relationships>
</file>

<file path=ppt/slides/_rels/slide88.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png"/><Relationship Id="rId1" Type="http://schemas.openxmlformats.org/officeDocument/2006/relationships/slideLayout" Target="../slideLayouts/slideLayout3.xml"/><Relationship Id="rId4" Type="http://schemas.openxmlformats.org/officeDocument/2006/relationships/image" Target="../media/image235.png"/></Relationships>
</file>

<file path=ppt/slides/_rels/slide89.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6.png"/><Relationship Id="rId1" Type="http://schemas.openxmlformats.org/officeDocument/2006/relationships/slideLayout" Target="../slideLayouts/slideLayout3.xml"/><Relationship Id="rId4" Type="http://schemas.openxmlformats.org/officeDocument/2006/relationships/image" Target="../media/image238.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6EF-D9AA-4ADF-B446-0F4780845389}"/>
              </a:ext>
            </a:extLst>
          </p:cNvPr>
          <p:cNvSpPr>
            <a:spLocks noGrp="1"/>
          </p:cNvSpPr>
          <p:nvPr>
            <p:ph type="ctrTitle"/>
          </p:nvPr>
        </p:nvSpPr>
        <p:spPr/>
        <p:txBody>
          <a:bodyPr/>
          <a:lstStyle/>
          <a:p>
            <a:r>
              <a:rPr lang="en-US" dirty="0"/>
              <a:t>Bayesian Networks</a:t>
            </a:r>
          </a:p>
        </p:txBody>
      </p:sp>
      <p:sp>
        <p:nvSpPr>
          <p:cNvPr id="6" name="Subtitle 5"/>
          <p:cNvSpPr>
            <a:spLocks noGrp="1"/>
          </p:cNvSpPr>
          <p:nvPr>
            <p:ph type="subTitle" idx="1"/>
          </p:nvPr>
        </p:nvSpPr>
        <p:spPr/>
        <p:txBody>
          <a:bodyPr>
            <a:normAutofit fontScale="77500" lnSpcReduction="20000"/>
          </a:bodyPr>
          <a:lstStyle/>
          <a:p>
            <a:r>
              <a:rPr lang="nl-NL" dirty="0"/>
              <a:t>Dan Roth </a:t>
            </a:r>
          </a:p>
          <a:p>
            <a:r>
              <a:rPr lang="nl-NL" dirty="0"/>
              <a:t>danroth@seas.upenn.edu|http://www.cis.upenn.edu/~danroth/|461C, 3401 Walnut</a:t>
            </a:r>
          </a:p>
        </p:txBody>
      </p:sp>
      <p:sp>
        <p:nvSpPr>
          <p:cNvPr id="4" name="Slide Number Placeholder 3"/>
          <p:cNvSpPr>
            <a:spLocks noGrp="1"/>
          </p:cNvSpPr>
          <p:nvPr>
            <p:ph type="sldNum" sz="quarter" idx="4294967295"/>
          </p:nvPr>
        </p:nvSpPr>
        <p:spPr>
          <a:xfrm>
            <a:off x="7010400" y="4767263"/>
            <a:ext cx="2133600" cy="274637"/>
          </a:xfrm>
        </p:spPr>
        <p:txBody>
          <a:bodyPr/>
          <a:lstStyle/>
          <a:p>
            <a:fld id="{0C921938-476A-4922-BE24-3B8F6A2854D9}" type="slidenum">
              <a:rPr lang="en-US" smtClean="0"/>
              <a:pPr/>
              <a:t>1</a:t>
            </a:fld>
            <a:endParaRPr lang="en-US" dirty="0"/>
          </a:p>
        </p:txBody>
      </p:sp>
      <p:sp>
        <p:nvSpPr>
          <p:cNvPr id="7" name="Rectangle 6"/>
          <p:cNvSpPr/>
          <p:nvPr/>
        </p:nvSpPr>
        <p:spPr>
          <a:xfrm>
            <a:off x="107051" y="4326319"/>
            <a:ext cx="6460958" cy="715582"/>
          </a:xfrm>
          <a:prstGeom prst="rect">
            <a:avLst/>
          </a:prstGeom>
        </p:spPr>
        <p:txBody>
          <a:bodyPr wrap="square">
            <a:noAutofit/>
          </a:bodyPr>
          <a:lstStyle/>
          <a:p>
            <a:r>
              <a:rPr lang="en-US" sz="1400" dirty="0">
                <a:solidFill>
                  <a:schemeClr val="bg1"/>
                </a:solidFill>
              </a:rPr>
              <a:t>Slides were created by Dan Roth (for CIS519/419 at Penn or CS446 at UIUC), or by  other authors who have made their ML slides available. </a:t>
            </a:r>
          </a:p>
        </p:txBody>
      </p:sp>
    </p:spTree>
    <p:extLst>
      <p:ext uri="{BB962C8B-B14F-4D97-AF65-F5344CB8AC3E}">
        <p14:creationId xmlns:p14="http://schemas.microsoft.com/office/powerpoint/2010/main" val="26211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9B7836-A88A-4C3B-9E7E-6BB7F8A64E5A}" type="slidenum">
              <a:rPr lang="en-US" smtClean="0"/>
              <a:pPr/>
              <a:t>10</a:t>
            </a:fld>
            <a:endParaRPr lang="en-US"/>
          </a:p>
        </p:txBody>
      </p:sp>
      <p:sp>
        <p:nvSpPr>
          <p:cNvPr id="2" name="Title 1"/>
          <p:cNvSpPr>
            <a:spLocks noGrp="1"/>
          </p:cNvSpPr>
          <p:nvPr>
            <p:ph type="title"/>
          </p:nvPr>
        </p:nvSpPr>
        <p:spPr/>
        <p:txBody>
          <a:bodyPr/>
          <a:lstStyle/>
          <a:p>
            <a:r>
              <a:rPr lang="en-US" dirty="0"/>
              <a:t>Bayesian Network</a:t>
            </a:r>
          </a:p>
        </p:txBody>
      </p:sp>
      <p:sp>
        <p:nvSpPr>
          <p:cNvPr id="10" name="Content Placeholder 9"/>
          <p:cNvSpPr>
            <a:spLocks noGrp="1"/>
          </p:cNvSpPr>
          <p:nvPr>
            <p:ph idx="1"/>
          </p:nvPr>
        </p:nvSpPr>
        <p:spPr/>
        <p:txBody>
          <a:bodyPr/>
          <a:lstStyle/>
          <a:p>
            <a:r>
              <a:rPr lang="en-US" dirty="0"/>
              <a:t>Semantics of the DAG</a:t>
            </a:r>
          </a:p>
          <a:p>
            <a:pPr lvl="1"/>
            <a:r>
              <a:rPr lang="en-US" dirty="0"/>
              <a:t>Nodes are </a:t>
            </a:r>
            <a:r>
              <a:rPr lang="en-US" dirty="0">
                <a:solidFill>
                  <a:srgbClr val="FF0000"/>
                </a:solidFill>
              </a:rPr>
              <a:t>random variables</a:t>
            </a:r>
          </a:p>
          <a:p>
            <a:pPr lvl="1"/>
            <a:r>
              <a:rPr lang="en-US" dirty="0"/>
              <a:t>Edges represent </a:t>
            </a:r>
            <a:r>
              <a:rPr lang="en-US" dirty="0">
                <a:solidFill>
                  <a:srgbClr val="FF0000"/>
                </a:solidFill>
              </a:rPr>
              <a:t>causal influences</a:t>
            </a:r>
          </a:p>
          <a:p>
            <a:pPr lvl="1"/>
            <a:r>
              <a:rPr lang="en-US" dirty="0"/>
              <a:t>Each node is associated with a </a:t>
            </a:r>
            <a:r>
              <a:rPr lang="en-US" dirty="0">
                <a:solidFill>
                  <a:srgbClr val="FF0000"/>
                </a:solidFill>
              </a:rPr>
              <a:t>conditional probability distribution</a:t>
            </a:r>
          </a:p>
          <a:p>
            <a:r>
              <a:rPr lang="en-US" dirty="0"/>
              <a:t>Two equivalent viewpoints</a:t>
            </a:r>
          </a:p>
          <a:p>
            <a:pPr lvl="1"/>
            <a:r>
              <a:rPr lang="en-US" dirty="0"/>
              <a:t>A data structure that represents the joint distribution compactly</a:t>
            </a:r>
          </a:p>
          <a:p>
            <a:pPr lvl="1"/>
            <a:r>
              <a:rPr lang="en-US" dirty="0"/>
              <a:t>A representation for a set of conditional independence assumptions about a distribution</a:t>
            </a:r>
          </a:p>
        </p:txBody>
      </p:sp>
    </p:spTree>
    <p:extLst>
      <p:ext uri="{BB962C8B-B14F-4D97-AF65-F5344CB8AC3E}">
        <p14:creationId xmlns:p14="http://schemas.microsoft.com/office/powerpoint/2010/main" val="403529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F9B7836-A88A-4C3B-9E7E-6BB7F8A64E5A}" type="slidenum">
              <a:rPr lang="en-US" smtClean="0"/>
              <a:pPr/>
              <a:t>11</a:t>
            </a:fld>
            <a:endParaRPr lang="en-US"/>
          </a:p>
        </p:txBody>
      </p:sp>
      <p:sp>
        <p:nvSpPr>
          <p:cNvPr id="2" name="Title 1"/>
          <p:cNvSpPr>
            <a:spLocks noGrp="1"/>
          </p:cNvSpPr>
          <p:nvPr>
            <p:ph type="title"/>
          </p:nvPr>
        </p:nvSpPr>
        <p:spPr/>
        <p:txBody>
          <a:bodyPr/>
          <a:lstStyle/>
          <a:p>
            <a:r>
              <a:rPr lang="en-US" dirty="0"/>
              <a:t>Bayesian Network: Example</a:t>
            </a:r>
          </a:p>
        </p:txBody>
      </p:sp>
      <p:sp>
        <p:nvSpPr>
          <p:cNvPr id="3" name="Content Placeholder 2"/>
          <p:cNvSpPr>
            <a:spLocks noGrp="1"/>
          </p:cNvSpPr>
          <p:nvPr>
            <p:ph idx="1"/>
          </p:nvPr>
        </p:nvSpPr>
        <p:spPr/>
        <p:txBody>
          <a:bodyPr/>
          <a:lstStyle/>
          <a:p>
            <a:r>
              <a:rPr lang="en-US" dirty="0"/>
              <a:t>The burglar alarm in your house rings when there is a burglary or an earthquake. An earthquake will be reported on the radio. If an alarm rings and your neighbors hear it, they will call you.</a:t>
            </a:r>
          </a:p>
          <a:p>
            <a:endParaRPr lang="en-US" dirty="0"/>
          </a:p>
          <a:p>
            <a:r>
              <a:rPr lang="en-US" dirty="0"/>
              <a:t>What are the random variables?</a:t>
            </a:r>
          </a:p>
        </p:txBody>
      </p:sp>
    </p:spTree>
    <p:extLst>
      <p:ext uri="{BB962C8B-B14F-4D97-AF65-F5344CB8AC3E}">
        <p14:creationId xmlns:p14="http://schemas.microsoft.com/office/powerpoint/2010/main" val="228319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12</a:t>
            </a:fld>
            <a:endParaRPr lang="en-US"/>
          </a:p>
        </p:txBody>
      </p:sp>
      <p:sp>
        <p:nvSpPr>
          <p:cNvPr id="2" name="Title 1"/>
          <p:cNvSpPr>
            <a:spLocks noGrp="1"/>
          </p:cNvSpPr>
          <p:nvPr>
            <p:ph type="title"/>
          </p:nvPr>
        </p:nvSpPr>
        <p:spPr/>
        <p:txBody>
          <a:bodyPr/>
          <a:lstStyle/>
          <a:p>
            <a:r>
              <a:rPr lang="en-US"/>
              <a:t>Bayesian Network: Example</a:t>
            </a:r>
            <a:endParaRPr lang="en-US" dirty="0"/>
          </a:p>
        </p:txBody>
      </p:sp>
      <p:sp>
        <p:nvSpPr>
          <p:cNvPr id="7" name="Oval 6"/>
          <p:cNvSpPr/>
          <p:nvPr/>
        </p:nvSpPr>
        <p:spPr bwMode="auto">
          <a:xfrm>
            <a:off x="4367742" y="1112898"/>
            <a:ext cx="1110193"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8" name="Oval 7"/>
          <p:cNvSpPr/>
          <p:nvPr/>
        </p:nvSpPr>
        <p:spPr bwMode="auto">
          <a:xfrm>
            <a:off x="6507694" y="1110781"/>
            <a:ext cx="978956"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9" name="Oval 8"/>
          <p:cNvSpPr/>
          <p:nvPr/>
        </p:nvSpPr>
        <p:spPr bwMode="auto">
          <a:xfrm>
            <a:off x="3274486" y="2063283"/>
            <a:ext cx="978956"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10" name="Oval 9"/>
          <p:cNvSpPr/>
          <p:nvPr/>
        </p:nvSpPr>
        <p:spPr bwMode="auto">
          <a:xfrm>
            <a:off x="5537203" y="2063283"/>
            <a:ext cx="978956"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12" name="Oval 11"/>
          <p:cNvSpPr/>
          <p:nvPr/>
        </p:nvSpPr>
        <p:spPr bwMode="auto">
          <a:xfrm>
            <a:off x="4498979" y="3013665"/>
            <a:ext cx="978956" cy="507575"/>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13" name="Oval 12"/>
          <p:cNvSpPr/>
          <p:nvPr/>
        </p:nvSpPr>
        <p:spPr bwMode="auto">
          <a:xfrm>
            <a:off x="6507694" y="3013669"/>
            <a:ext cx="978956" cy="507571"/>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15" name="Straight Arrow Connector 14"/>
          <p:cNvCxnSpPr>
            <a:stCxn id="7" idx="4"/>
            <a:endCxn id="9" idx="0"/>
          </p:cNvCxnSpPr>
          <p:nvPr/>
        </p:nvCxnSpPr>
        <p:spPr bwMode="auto">
          <a:xfrm flipH="1">
            <a:off x="3763965" y="1457490"/>
            <a:ext cx="1158874"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4922839" y="1457490"/>
            <a:ext cx="1103843"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026681" y="1455373"/>
            <a:ext cx="970491" cy="607910"/>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4988458" y="2407876"/>
            <a:ext cx="1038224" cy="605789"/>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026681" y="2407876"/>
            <a:ext cx="970491"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4" name="TextBox 33"/>
          <p:cNvSpPr txBox="1"/>
          <p:nvPr/>
        </p:nvSpPr>
        <p:spPr>
          <a:xfrm>
            <a:off x="6516159" y="1804194"/>
            <a:ext cx="1354667" cy="577081"/>
          </a:xfrm>
          <a:prstGeom prst="rect">
            <a:avLst/>
          </a:prstGeom>
          <a:noFill/>
          <a:ln>
            <a:solidFill>
              <a:schemeClr val="accent1"/>
            </a:solidFill>
          </a:ln>
        </p:spPr>
        <p:txBody>
          <a:bodyPr wrap="square" rtlCol="0">
            <a:spAutoFit/>
          </a:bodyPr>
          <a:lstStyle/>
          <a:p>
            <a:r>
              <a:rPr lang="en-US" sz="1050" dirty="0">
                <a:latin typeface="+mj-lt"/>
              </a:rPr>
              <a:t>An alarm can ring  because of a burglary or an earthquake.</a:t>
            </a:r>
          </a:p>
        </p:txBody>
      </p:sp>
      <p:sp>
        <p:nvSpPr>
          <p:cNvPr id="35" name="TextBox 34"/>
          <p:cNvSpPr txBox="1"/>
          <p:nvPr/>
        </p:nvSpPr>
        <p:spPr>
          <a:xfrm>
            <a:off x="2963331" y="975617"/>
            <a:ext cx="1308631" cy="738664"/>
          </a:xfrm>
          <a:prstGeom prst="rect">
            <a:avLst/>
          </a:prstGeom>
          <a:noFill/>
          <a:ln>
            <a:solidFill>
              <a:schemeClr val="accent1"/>
            </a:solidFill>
          </a:ln>
        </p:spPr>
        <p:txBody>
          <a:bodyPr wrap="square" rtlCol="0">
            <a:spAutoFit/>
          </a:bodyPr>
          <a:lstStyle/>
          <a:p>
            <a:r>
              <a:rPr lang="en-US" sz="1050" dirty="0">
                <a:latin typeface="+mj-lt"/>
              </a:rPr>
              <a:t>If there’s an earthquake, you’ll probably hear about it on the radio.</a:t>
            </a:r>
          </a:p>
        </p:txBody>
      </p:sp>
      <p:sp>
        <p:nvSpPr>
          <p:cNvPr id="36" name="TextBox 35"/>
          <p:cNvSpPr txBox="1"/>
          <p:nvPr/>
        </p:nvSpPr>
        <p:spPr>
          <a:xfrm>
            <a:off x="5344584" y="3709194"/>
            <a:ext cx="1841500" cy="415498"/>
          </a:xfrm>
          <a:prstGeom prst="rect">
            <a:avLst/>
          </a:prstGeom>
          <a:noFill/>
          <a:ln>
            <a:solidFill>
              <a:schemeClr val="accent1"/>
            </a:solidFill>
          </a:ln>
        </p:spPr>
        <p:txBody>
          <a:bodyPr wrap="square" rtlCol="0">
            <a:spAutoFit/>
          </a:bodyPr>
          <a:lstStyle/>
          <a:p>
            <a:r>
              <a:rPr lang="en-US" sz="1050" dirty="0">
                <a:latin typeface="+mj-lt"/>
              </a:rPr>
              <a:t>If your neighbors hear an alarm, they will call you.</a:t>
            </a:r>
          </a:p>
        </p:txBody>
      </p:sp>
      <p:sp>
        <p:nvSpPr>
          <p:cNvPr id="37" name="TextBox 36"/>
          <p:cNvSpPr txBox="1"/>
          <p:nvPr/>
        </p:nvSpPr>
        <p:spPr>
          <a:xfrm>
            <a:off x="1445152" y="2843785"/>
            <a:ext cx="2710391" cy="1615827"/>
          </a:xfrm>
          <a:prstGeom prst="rect">
            <a:avLst/>
          </a:prstGeom>
          <a:noFill/>
          <a:ln>
            <a:solidFill>
              <a:schemeClr val="accent1"/>
            </a:solidFill>
          </a:ln>
        </p:spPr>
        <p:txBody>
          <a:bodyPr wrap="square" rtlCol="0">
            <a:spAutoFit/>
          </a:bodyPr>
          <a:lstStyle/>
          <a:p>
            <a:r>
              <a:rPr lang="en-US" sz="1650" dirty="0">
                <a:solidFill>
                  <a:schemeClr val="accent2"/>
                </a:solidFill>
                <a:latin typeface="+mj-lt"/>
                <a:cs typeface="Arial"/>
              </a:rPr>
              <a:t>How many parameters do we have? </a:t>
            </a:r>
          </a:p>
          <a:p>
            <a:endParaRPr lang="en-US" sz="1650" dirty="0">
              <a:solidFill>
                <a:schemeClr val="accent2"/>
              </a:solidFill>
              <a:latin typeface="+mj-lt"/>
              <a:cs typeface="Arial"/>
            </a:endParaRPr>
          </a:p>
          <a:p>
            <a:r>
              <a:rPr lang="en-US" sz="1650" dirty="0">
                <a:solidFill>
                  <a:schemeClr val="accent2"/>
                </a:solidFill>
                <a:latin typeface="+mj-lt"/>
                <a:cs typeface="Arial"/>
              </a:rPr>
              <a:t>How many would we have if we had to store the entire joint?</a:t>
            </a:r>
          </a:p>
        </p:txBody>
      </p:sp>
    </p:spTree>
    <p:extLst>
      <p:ext uri="{BB962C8B-B14F-4D97-AF65-F5344CB8AC3E}">
        <p14:creationId xmlns:p14="http://schemas.microsoft.com/office/powerpoint/2010/main" val="30705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34"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300085-A09A-49CC-8799-D05835F342B3}"/>
              </a:ext>
            </a:extLst>
          </p:cNvPr>
          <p:cNvSpPr>
            <a:spLocks noGrp="1"/>
          </p:cNvSpPr>
          <p:nvPr>
            <p:ph type="sldNum" sz="quarter" idx="12"/>
          </p:nvPr>
        </p:nvSpPr>
        <p:spPr/>
        <p:txBody>
          <a:bodyPr/>
          <a:lstStyle/>
          <a:p>
            <a:fld id="{8A758EFE-665F-4341-B5B8-2DAEADA52F6C}" type="slidenum">
              <a:rPr lang="en-US" smtClean="0"/>
              <a:pPr/>
              <a:t>13</a:t>
            </a:fld>
            <a:endParaRPr lang="en-US" dirty="0"/>
          </a:p>
        </p:txBody>
      </p:sp>
      <p:pic>
        <p:nvPicPr>
          <p:cNvPr id="4" name="Picture 3">
            <a:extLst>
              <a:ext uri="{FF2B5EF4-FFF2-40B4-BE49-F238E27FC236}">
                <a16:creationId xmlns:a16="http://schemas.microsoft.com/office/drawing/2014/main" id="{FEA79472-8F07-4828-9D2F-3B0729CF3F33}"/>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147484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14</a:t>
            </a:fld>
            <a:endParaRPr lang="en-US"/>
          </a:p>
        </p:txBody>
      </p:sp>
      <p:sp>
        <p:nvSpPr>
          <p:cNvPr id="2" name="Title 1"/>
          <p:cNvSpPr>
            <a:spLocks noGrp="1"/>
          </p:cNvSpPr>
          <p:nvPr>
            <p:ph type="title"/>
          </p:nvPr>
        </p:nvSpPr>
        <p:spPr/>
        <p:txBody>
          <a:bodyPr/>
          <a:lstStyle/>
          <a:p>
            <a:r>
              <a:rPr lang="en-US"/>
              <a:t>Bayesian Network: Example</a:t>
            </a:r>
            <a:endParaRPr lang="en-US" dirty="0"/>
          </a:p>
        </p:txBody>
      </p:sp>
      <p:sp>
        <p:nvSpPr>
          <p:cNvPr id="7" name="Oval 6"/>
          <p:cNvSpPr/>
          <p:nvPr/>
        </p:nvSpPr>
        <p:spPr bwMode="auto">
          <a:xfrm>
            <a:off x="4367742" y="1112898"/>
            <a:ext cx="1110193"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8" name="Oval 7"/>
          <p:cNvSpPr/>
          <p:nvPr/>
        </p:nvSpPr>
        <p:spPr bwMode="auto">
          <a:xfrm>
            <a:off x="6507694" y="1110781"/>
            <a:ext cx="978956"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9" name="Oval 8"/>
          <p:cNvSpPr/>
          <p:nvPr/>
        </p:nvSpPr>
        <p:spPr bwMode="auto">
          <a:xfrm>
            <a:off x="3274486" y="2063283"/>
            <a:ext cx="978956"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10" name="Oval 9"/>
          <p:cNvSpPr/>
          <p:nvPr/>
        </p:nvSpPr>
        <p:spPr bwMode="auto">
          <a:xfrm>
            <a:off x="5537203" y="2063283"/>
            <a:ext cx="978956"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12" name="Oval 11"/>
          <p:cNvSpPr/>
          <p:nvPr/>
        </p:nvSpPr>
        <p:spPr bwMode="auto">
          <a:xfrm>
            <a:off x="4498979" y="3013665"/>
            <a:ext cx="978956" cy="507575"/>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13" name="Oval 12"/>
          <p:cNvSpPr/>
          <p:nvPr/>
        </p:nvSpPr>
        <p:spPr bwMode="auto">
          <a:xfrm>
            <a:off x="6507694" y="3013669"/>
            <a:ext cx="978956" cy="507571"/>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15" name="Straight Arrow Connector 14"/>
          <p:cNvCxnSpPr>
            <a:stCxn id="7" idx="4"/>
            <a:endCxn id="9" idx="0"/>
          </p:cNvCxnSpPr>
          <p:nvPr/>
        </p:nvCxnSpPr>
        <p:spPr bwMode="auto">
          <a:xfrm flipH="1">
            <a:off x="3763965" y="1457490"/>
            <a:ext cx="1158874"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4922839" y="1457490"/>
            <a:ext cx="1103843"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026681" y="1455373"/>
            <a:ext cx="970491" cy="607910"/>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4988458" y="2407876"/>
            <a:ext cx="1038224" cy="605789"/>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026681" y="2407876"/>
            <a:ext cx="970491"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4" name="TextBox 33"/>
          <p:cNvSpPr txBox="1"/>
          <p:nvPr/>
        </p:nvSpPr>
        <p:spPr>
          <a:xfrm>
            <a:off x="6516159" y="1804194"/>
            <a:ext cx="1354667" cy="577081"/>
          </a:xfrm>
          <a:prstGeom prst="rect">
            <a:avLst/>
          </a:prstGeom>
          <a:noFill/>
          <a:ln>
            <a:solidFill>
              <a:schemeClr val="accent1"/>
            </a:solidFill>
          </a:ln>
        </p:spPr>
        <p:txBody>
          <a:bodyPr wrap="square" rtlCol="0">
            <a:spAutoFit/>
          </a:bodyPr>
          <a:lstStyle/>
          <a:p>
            <a:r>
              <a:rPr lang="en-US" sz="1050" dirty="0">
                <a:latin typeface="+mj-lt"/>
              </a:rPr>
              <a:t>An alarm can ring  because of a burglary or an earthquake.</a:t>
            </a:r>
          </a:p>
        </p:txBody>
      </p:sp>
      <p:sp>
        <p:nvSpPr>
          <p:cNvPr id="35" name="TextBox 34"/>
          <p:cNvSpPr txBox="1"/>
          <p:nvPr/>
        </p:nvSpPr>
        <p:spPr>
          <a:xfrm>
            <a:off x="2963331" y="975617"/>
            <a:ext cx="1308631" cy="738664"/>
          </a:xfrm>
          <a:prstGeom prst="rect">
            <a:avLst/>
          </a:prstGeom>
          <a:noFill/>
          <a:ln>
            <a:solidFill>
              <a:schemeClr val="accent1"/>
            </a:solidFill>
          </a:ln>
        </p:spPr>
        <p:txBody>
          <a:bodyPr wrap="square" rtlCol="0">
            <a:spAutoFit/>
          </a:bodyPr>
          <a:lstStyle/>
          <a:p>
            <a:r>
              <a:rPr lang="en-US" sz="1050" dirty="0">
                <a:latin typeface="+mj-lt"/>
              </a:rPr>
              <a:t>If there’s an earthquake, you’ll probably hear about it on the radio.</a:t>
            </a:r>
          </a:p>
        </p:txBody>
      </p:sp>
      <p:sp>
        <p:nvSpPr>
          <p:cNvPr id="36" name="TextBox 35"/>
          <p:cNvSpPr txBox="1"/>
          <p:nvPr/>
        </p:nvSpPr>
        <p:spPr>
          <a:xfrm>
            <a:off x="5344584" y="3709194"/>
            <a:ext cx="1841500" cy="415498"/>
          </a:xfrm>
          <a:prstGeom prst="rect">
            <a:avLst/>
          </a:prstGeom>
          <a:noFill/>
          <a:ln>
            <a:solidFill>
              <a:schemeClr val="accent1"/>
            </a:solidFill>
          </a:ln>
        </p:spPr>
        <p:txBody>
          <a:bodyPr wrap="square" rtlCol="0">
            <a:spAutoFit/>
          </a:bodyPr>
          <a:lstStyle/>
          <a:p>
            <a:r>
              <a:rPr lang="en-US" sz="1050" dirty="0">
                <a:latin typeface="+mj-lt"/>
              </a:rPr>
              <a:t>If your neighbors hear an alarm, they will call you.</a:t>
            </a:r>
          </a:p>
        </p:txBody>
      </p:sp>
      <p:sp>
        <p:nvSpPr>
          <p:cNvPr id="37" name="TextBox 36"/>
          <p:cNvSpPr txBox="1"/>
          <p:nvPr/>
        </p:nvSpPr>
        <p:spPr>
          <a:xfrm>
            <a:off x="1445152" y="2843785"/>
            <a:ext cx="2710391" cy="1615827"/>
          </a:xfrm>
          <a:prstGeom prst="rect">
            <a:avLst/>
          </a:prstGeom>
          <a:noFill/>
          <a:ln>
            <a:solidFill>
              <a:schemeClr val="accent1"/>
            </a:solidFill>
          </a:ln>
        </p:spPr>
        <p:txBody>
          <a:bodyPr wrap="square" rtlCol="0">
            <a:spAutoFit/>
          </a:bodyPr>
          <a:lstStyle/>
          <a:p>
            <a:r>
              <a:rPr lang="en-US" sz="1650" dirty="0">
                <a:solidFill>
                  <a:schemeClr val="accent2"/>
                </a:solidFill>
                <a:latin typeface="+mj-lt"/>
                <a:cs typeface="Arial"/>
              </a:rPr>
              <a:t>How many parameters do we have? </a:t>
            </a:r>
          </a:p>
          <a:p>
            <a:endParaRPr lang="en-US" sz="1650" dirty="0">
              <a:solidFill>
                <a:schemeClr val="accent2"/>
              </a:solidFill>
              <a:latin typeface="+mj-lt"/>
              <a:cs typeface="Arial"/>
            </a:endParaRPr>
          </a:p>
          <a:p>
            <a:r>
              <a:rPr lang="en-US" sz="1650" dirty="0">
                <a:solidFill>
                  <a:schemeClr val="accent2"/>
                </a:solidFill>
                <a:latin typeface="+mj-lt"/>
                <a:cs typeface="Arial"/>
              </a:rPr>
              <a:t>How many would we have if we had to store the entire joint?</a:t>
            </a:r>
          </a:p>
        </p:txBody>
      </p:sp>
    </p:spTree>
    <p:extLst>
      <p:ext uri="{BB962C8B-B14F-4D97-AF65-F5344CB8AC3E}">
        <p14:creationId xmlns:p14="http://schemas.microsoft.com/office/powerpoint/2010/main" val="165303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B8128-D44D-43ED-8BF9-4328904A44CE}"/>
              </a:ext>
            </a:extLst>
          </p:cNvPr>
          <p:cNvSpPr>
            <a:spLocks noGrp="1"/>
          </p:cNvSpPr>
          <p:nvPr>
            <p:ph type="sldNum" sz="quarter" idx="12"/>
          </p:nvPr>
        </p:nvSpPr>
        <p:spPr/>
        <p:txBody>
          <a:bodyPr/>
          <a:lstStyle/>
          <a:p>
            <a:fld id="{8A758EFE-665F-4341-B5B8-2DAEADA52F6C}" type="slidenum">
              <a:rPr lang="en-US" smtClean="0"/>
              <a:pPr/>
              <a:t>15</a:t>
            </a:fld>
            <a:endParaRPr lang="en-US" dirty="0"/>
          </a:p>
        </p:txBody>
      </p:sp>
      <p:pic>
        <p:nvPicPr>
          <p:cNvPr id="4" name="Picture 3">
            <a:extLst>
              <a:ext uri="{FF2B5EF4-FFF2-40B4-BE49-F238E27FC236}">
                <a16:creationId xmlns:a16="http://schemas.microsoft.com/office/drawing/2014/main" id="{A55C5572-430E-41AC-BDB8-0411C8957DEF}"/>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401537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pPr>
              <a:defRPr/>
            </a:pPr>
            <a:fld id="{AF9B7836-A88A-4C3B-9E7E-6BB7F8A64E5A}" type="slidenum">
              <a:rPr lang="en-US" smtClean="0"/>
              <a:pPr>
                <a:defRPr/>
              </a:pPr>
              <a:t>16</a:t>
            </a:fld>
            <a:endParaRPr lang="en-US"/>
          </a:p>
        </p:txBody>
      </p:sp>
      <p:sp>
        <p:nvSpPr>
          <p:cNvPr id="2" name="Title 1"/>
          <p:cNvSpPr>
            <a:spLocks noGrp="1"/>
          </p:cNvSpPr>
          <p:nvPr>
            <p:ph type="title"/>
          </p:nvPr>
        </p:nvSpPr>
        <p:spPr/>
        <p:txBody>
          <a:bodyPr/>
          <a:lstStyle/>
          <a:p>
            <a:r>
              <a:rPr lang="en-US" dirty="0"/>
              <a:t>Bayesian Network: Example</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526685" y="3505237"/>
                <a:ext cx="8229600" cy="150044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𝑅</m:t>
                      </m:r>
                      <m:r>
                        <a:rPr lang="en-US" sz="1500" i="1" dirty="0" smtClean="0">
                          <a:latin typeface="Cambria Math" panose="02040503050406030204" pitchFamily="18" charset="0"/>
                        </a:rPr>
                        <m:t>, </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𝑅</m:t>
                      </m:r>
                      <m:r>
                        <a:rPr lang="en-US" sz="1500" i="1" dirty="0" smtClean="0">
                          <a:latin typeface="Cambria Math" panose="02040503050406030204" pitchFamily="18" charset="0"/>
                        </a:rPr>
                        <m:t>, </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𝑅</m:t>
                      </m:r>
                      <m:r>
                        <a:rPr lang="en-US" sz="1500" i="1" dirty="0" smtClean="0">
                          <a:latin typeface="Cambria Math" panose="02040503050406030204" pitchFamily="18" charset="0"/>
                        </a:rPr>
                        <m:t>, </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𝑅</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𝑅</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𝑅</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𝐽</m:t>
                      </m:r>
                      <m:r>
                        <a:rPr lang="en-US" sz="1500" i="1" dirty="0" smtClean="0">
                          <a:latin typeface="Cambria Math" panose="02040503050406030204" pitchFamily="18" charset="0"/>
                        </a:rPr>
                        <m:t> |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m:t>
                      </m:r>
                    </m:oMath>
                  </m:oMathPara>
                </a14:m>
                <a:endParaRPr lang="en-US" sz="15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526685" y="3505237"/>
                <a:ext cx="8229600" cy="1500440"/>
              </a:xfrm>
              <a:blipFill>
                <a:blip r:embed="rId3"/>
                <a:stretch>
                  <a:fillRect/>
                </a:stretch>
              </a:blipFill>
            </p:spPr>
            <p:txBody>
              <a:bodyPr/>
              <a:lstStyle/>
              <a:p>
                <a:r>
                  <a:rPr lang="en-US">
                    <a:noFill/>
                  </a:rPr>
                  <a:t> </a:t>
                </a:r>
              </a:p>
            </p:txBody>
          </p:sp>
        </mc:Fallback>
      </mc:AlternateContent>
      <p:sp>
        <p:nvSpPr>
          <p:cNvPr id="7" name="Oval 6"/>
          <p:cNvSpPr/>
          <p:nvPr/>
        </p:nvSpPr>
        <p:spPr bwMode="auto">
          <a:xfrm>
            <a:off x="4367742" y="896734"/>
            <a:ext cx="1110193"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8" name="Oval 7"/>
          <p:cNvSpPr/>
          <p:nvPr/>
        </p:nvSpPr>
        <p:spPr bwMode="auto">
          <a:xfrm>
            <a:off x="6507694" y="894618"/>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9" name="Oval 8"/>
          <p:cNvSpPr/>
          <p:nvPr/>
        </p:nvSpPr>
        <p:spPr bwMode="auto">
          <a:xfrm>
            <a:off x="3274486" y="1847120"/>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10" name="Oval 9"/>
          <p:cNvSpPr/>
          <p:nvPr/>
        </p:nvSpPr>
        <p:spPr bwMode="auto">
          <a:xfrm>
            <a:off x="5537203" y="1847120"/>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12" name="Oval 11"/>
          <p:cNvSpPr/>
          <p:nvPr/>
        </p:nvSpPr>
        <p:spPr bwMode="auto">
          <a:xfrm>
            <a:off x="4498979" y="2797501"/>
            <a:ext cx="978956" cy="507575"/>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13" name="Oval 12"/>
          <p:cNvSpPr/>
          <p:nvPr/>
        </p:nvSpPr>
        <p:spPr bwMode="auto">
          <a:xfrm>
            <a:off x="6507694" y="2797506"/>
            <a:ext cx="978956" cy="507571"/>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15" name="Straight Arrow Connector 14"/>
          <p:cNvCxnSpPr>
            <a:stCxn id="7" idx="4"/>
            <a:endCxn id="9" idx="0"/>
          </p:cNvCxnSpPr>
          <p:nvPr/>
        </p:nvCxnSpPr>
        <p:spPr bwMode="auto">
          <a:xfrm flipH="1">
            <a:off x="3763965" y="1241327"/>
            <a:ext cx="1158874"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4922839" y="1241327"/>
            <a:ext cx="1103843"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026681" y="1239210"/>
            <a:ext cx="970491" cy="607910"/>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4988458" y="2191712"/>
            <a:ext cx="1038224" cy="605789"/>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026681" y="2191712"/>
            <a:ext cx="970491"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 name="TextBox 2"/>
          <p:cNvSpPr txBox="1"/>
          <p:nvPr/>
        </p:nvSpPr>
        <p:spPr>
          <a:xfrm>
            <a:off x="3600450" y="894617"/>
            <a:ext cx="652992"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P(E)</a:t>
            </a:r>
          </a:p>
        </p:txBody>
      </p:sp>
      <p:sp>
        <p:nvSpPr>
          <p:cNvPr id="11" name="TextBox 10"/>
          <p:cNvSpPr txBox="1"/>
          <p:nvPr/>
        </p:nvSpPr>
        <p:spPr>
          <a:xfrm>
            <a:off x="2497666" y="1708620"/>
            <a:ext cx="698501"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P(R | E)</a:t>
            </a:r>
          </a:p>
        </p:txBody>
      </p:sp>
      <p:sp>
        <p:nvSpPr>
          <p:cNvPr id="23" name="TextBox 22"/>
          <p:cNvSpPr txBox="1"/>
          <p:nvPr/>
        </p:nvSpPr>
        <p:spPr>
          <a:xfrm>
            <a:off x="5905500" y="884466"/>
            <a:ext cx="559862"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P(B)</a:t>
            </a:r>
          </a:p>
        </p:txBody>
      </p:sp>
      <p:sp>
        <p:nvSpPr>
          <p:cNvPr id="25" name="TextBox 24"/>
          <p:cNvSpPr txBox="1"/>
          <p:nvPr/>
        </p:nvSpPr>
        <p:spPr>
          <a:xfrm>
            <a:off x="6522512" y="1708620"/>
            <a:ext cx="982661"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P(A | E, B)</a:t>
            </a:r>
          </a:p>
        </p:txBody>
      </p:sp>
      <p:sp>
        <p:nvSpPr>
          <p:cNvPr id="26" name="TextBox 25"/>
          <p:cNvSpPr txBox="1"/>
          <p:nvPr/>
        </p:nvSpPr>
        <p:spPr>
          <a:xfrm>
            <a:off x="3984096" y="2520506"/>
            <a:ext cx="767291"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P(M | A)</a:t>
            </a:r>
          </a:p>
        </p:txBody>
      </p:sp>
      <p:sp>
        <p:nvSpPr>
          <p:cNvPr id="28" name="TextBox 27"/>
          <p:cNvSpPr txBox="1"/>
          <p:nvPr/>
        </p:nvSpPr>
        <p:spPr>
          <a:xfrm>
            <a:off x="7142691" y="2520502"/>
            <a:ext cx="724964"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 J | A)</a:t>
            </a:r>
          </a:p>
        </p:txBody>
      </p:sp>
      <p:sp>
        <p:nvSpPr>
          <p:cNvPr id="17" name="TextBox 16"/>
          <p:cNvSpPr txBox="1"/>
          <p:nvPr/>
        </p:nvSpPr>
        <p:spPr>
          <a:xfrm>
            <a:off x="1138235" y="2231966"/>
            <a:ext cx="2344212" cy="1131079"/>
          </a:xfrm>
          <a:prstGeom prst="rect">
            <a:avLst/>
          </a:prstGeom>
          <a:solidFill>
            <a:srgbClr val="FFFFCC"/>
          </a:solidFill>
          <a:ln>
            <a:solidFill>
              <a:schemeClr val="accent1"/>
            </a:solidFill>
          </a:ln>
        </p:spPr>
        <p:txBody>
          <a:bodyPr wrap="square" rtlCol="0">
            <a:spAutoFit/>
          </a:bodyPr>
          <a:lstStyle/>
          <a:p>
            <a:r>
              <a:rPr lang="en-US" sz="1350" dirty="0">
                <a:solidFill>
                  <a:schemeClr val="accent2"/>
                </a:solidFill>
                <a:latin typeface="+mj-lt"/>
                <a:cs typeface="Arial"/>
              </a:rPr>
              <a:t>With these probabilities, </a:t>
            </a:r>
          </a:p>
          <a:p>
            <a:r>
              <a:rPr lang="en-US" sz="1350" dirty="0">
                <a:solidFill>
                  <a:schemeClr val="accent2"/>
                </a:solidFill>
                <a:latin typeface="+mj-lt"/>
                <a:cs typeface="Arial"/>
              </a:rPr>
              <a:t>(and assumptions, encoded in the graph) we can compute the probability of any event over these variables.</a:t>
            </a:r>
          </a:p>
        </p:txBody>
      </p:sp>
    </p:spTree>
    <p:extLst>
      <p:ext uri="{BB962C8B-B14F-4D97-AF65-F5344CB8AC3E}">
        <p14:creationId xmlns:p14="http://schemas.microsoft.com/office/powerpoint/2010/main" val="7586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pPr>
              <a:defRPr/>
            </a:pPr>
            <a:fld id="{AF9B7836-A88A-4C3B-9E7E-6BB7F8A64E5A}" type="slidenum">
              <a:rPr lang="en-US" smtClean="0"/>
              <a:pPr>
                <a:defRPr/>
              </a:pPr>
              <a:t>17</a:t>
            </a:fld>
            <a:endParaRPr lang="en-US"/>
          </a:p>
        </p:txBody>
      </p:sp>
      <p:sp>
        <p:nvSpPr>
          <p:cNvPr id="2" name="Title 1"/>
          <p:cNvSpPr>
            <a:spLocks noGrp="1"/>
          </p:cNvSpPr>
          <p:nvPr>
            <p:ph type="title"/>
          </p:nvPr>
        </p:nvSpPr>
        <p:spPr/>
        <p:txBody>
          <a:bodyPr/>
          <a:lstStyle/>
          <a:p>
            <a:r>
              <a:rPr lang="en-US" dirty="0"/>
              <a:t>Bayesian Network: Markov Blanket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1800" dirty="0"/>
                  <a:t>Given a Bayesian Network, the Markov Blanket of a node </a:t>
                </a:r>
                <a14:m>
                  <m:oMath xmlns:m="http://schemas.openxmlformats.org/officeDocument/2006/math">
                    <m:r>
                      <a:rPr lang="en-US" sz="1800" i="1" dirty="0" smtClean="0">
                        <a:latin typeface="Cambria Math" panose="02040503050406030204" pitchFamily="18" charset="0"/>
                      </a:rPr>
                      <m:t>𝑋</m:t>
                    </m:r>
                    <m:r>
                      <a:rPr lang="en-US" sz="1800" i="1" dirty="0" smtClean="0">
                        <a:latin typeface="Cambria Math" panose="02040503050406030204" pitchFamily="18" charset="0"/>
                      </a:rPr>
                      <m:t> </m:t>
                    </m:r>
                  </m:oMath>
                </a14:m>
                <a:r>
                  <a:rPr lang="en-US" sz="1800" dirty="0"/>
                  <a:t>is the following set of nodes:</a:t>
                </a:r>
              </a:p>
              <a:p>
                <a:pPr lvl="1"/>
                <a:r>
                  <a:rPr lang="en-US" sz="1650" dirty="0"/>
                  <a:t>The parents of </a:t>
                </a:r>
                <a14:m>
                  <m:oMath xmlns:m="http://schemas.openxmlformats.org/officeDocument/2006/math">
                    <m:r>
                      <a:rPr lang="en-US" sz="1650" i="1" dirty="0" smtClean="0">
                        <a:latin typeface="Cambria Math" panose="02040503050406030204" pitchFamily="18" charset="0"/>
                      </a:rPr>
                      <m:t>𝑋</m:t>
                    </m:r>
                  </m:oMath>
                </a14:m>
                <a:r>
                  <a:rPr lang="en-US" sz="1650" dirty="0"/>
                  <a:t>, the children of </a:t>
                </a:r>
                <a14:m>
                  <m:oMath xmlns:m="http://schemas.openxmlformats.org/officeDocument/2006/math">
                    <m:r>
                      <a:rPr lang="en-US" sz="1650" i="1" dirty="0" smtClean="0">
                        <a:latin typeface="Cambria Math" panose="02040503050406030204" pitchFamily="18" charset="0"/>
                      </a:rPr>
                      <m:t>𝑋</m:t>
                    </m:r>
                  </m:oMath>
                </a14:m>
                <a:r>
                  <a:rPr lang="en-US" sz="1650" dirty="0"/>
                  <a:t> and the other parents of the children of </a:t>
                </a:r>
                <a14:m>
                  <m:oMath xmlns:m="http://schemas.openxmlformats.org/officeDocument/2006/math">
                    <m:r>
                      <a:rPr lang="en-US" sz="1650" i="1" dirty="0" smtClean="0">
                        <a:latin typeface="Cambria Math" panose="02040503050406030204" pitchFamily="18" charset="0"/>
                      </a:rPr>
                      <m:t>𝑋</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19" t="-826"/>
                </a:stretch>
              </a:blipFill>
            </p:spPr>
            <p:txBody>
              <a:bodyPr/>
              <a:lstStyle/>
              <a:p>
                <a:r>
                  <a:rPr lang="en-US">
                    <a:noFill/>
                  </a:rPr>
                  <a:t> </a:t>
                </a:r>
              </a:p>
            </p:txBody>
          </p:sp>
        </mc:Fallback>
      </mc:AlternateContent>
      <p:sp>
        <p:nvSpPr>
          <p:cNvPr id="7" name="Oval 6"/>
          <p:cNvSpPr/>
          <p:nvPr/>
        </p:nvSpPr>
        <p:spPr bwMode="auto">
          <a:xfrm>
            <a:off x="4687884" y="2277958"/>
            <a:ext cx="1110193" cy="344593"/>
          </a:xfrm>
          <a:prstGeom prst="ellipse">
            <a:avLst/>
          </a:prstGeom>
          <a:noFill/>
          <a:ln>
            <a:solidFill>
              <a:schemeClr val="accent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8" name="Oval 7"/>
          <p:cNvSpPr/>
          <p:nvPr/>
        </p:nvSpPr>
        <p:spPr bwMode="auto">
          <a:xfrm>
            <a:off x="6827836" y="2275842"/>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9" name="Oval 8"/>
          <p:cNvSpPr/>
          <p:nvPr/>
        </p:nvSpPr>
        <p:spPr bwMode="auto">
          <a:xfrm>
            <a:off x="3594628" y="3228344"/>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10" name="Oval 9"/>
          <p:cNvSpPr/>
          <p:nvPr/>
        </p:nvSpPr>
        <p:spPr bwMode="auto">
          <a:xfrm>
            <a:off x="5857345" y="3228344"/>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11" name="Oval 10"/>
          <p:cNvSpPr/>
          <p:nvPr/>
        </p:nvSpPr>
        <p:spPr bwMode="auto">
          <a:xfrm>
            <a:off x="4819121" y="4178725"/>
            <a:ext cx="978956" cy="507575"/>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12" name="Oval 11"/>
          <p:cNvSpPr/>
          <p:nvPr/>
        </p:nvSpPr>
        <p:spPr bwMode="auto">
          <a:xfrm>
            <a:off x="6827836" y="4178730"/>
            <a:ext cx="978956" cy="507571"/>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13" name="Straight Arrow Connector 12"/>
          <p:cNvCxnSpPr>
            <a:stCxn id="7" idx="4"/>
            <a:endCxn id="9" idx="0"/>
          </p:cNvCxnSpPr>
          <p:nvPr/>
        </p:nvCxnSpPr>
        <p:spPr bwMode="auto">
          <a:xfrm flipH="1">
            <a:off x="4084107" y="2622551"/>
            <a:ext cx="1158874"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242981" y="2622551"/>
            <a:ext cx="1103843"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346823" y="2620434"/>
            <a:ext cx="970491" cy="607910"/>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308600" y="3572936"/>
            <a:ext cx="1038224" cy="605789"/>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346823" y="3572936"/>
            <a:ext cx="970491"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4" name="TextBox 23"/>
          <p:cNvSpPr txBox="1"/>
          <p:nvPr/>
        </p:nvSpPr>
        <p:spPr>
          <a:xfrm>
            <a:off x="1771650" y="2325847"/>
            <a:ext cx="1427689" cy="415498"/>
          </a:xfrm>
          <a:prstGeom prst="rect">
            <a:avLst/>
          </a:prstGeom>
          <a:noFill/>
          <a:ln>
            <a:solidFill>
              <a:schemeClr val="accent1"/>
            </a:solidFill>
          </a:ln>
        </p:spPr>
        <p:txBody>
          <a:bodyPr wrap="square" rtlCol="0">
            <a:spAutoFit/>
          </a:bodyPr>
          <a:lstStyle/>
          <a:p>
            <a:r>
              <a:rPr lang="en-US" sz="1050" dirty="0">
                <a:latin typeface="+mj-lt"/>
              </a:rPr>
              <a:t>Markov blanket of </a:t>
            </a:r>
            <a:r>
              <a:rPr lang="en-US" sz="1050" dirty="0">
                <a:solidFill>
                  <a:srgbClr val="0000FF"/>
                </a:solidFill>
                <a:latin typeface="+mj-lt"/>
              </a:rPr>
              <a:t>Earthquake</a:t>
            </a:r>
            <a:r>
              <a:rPr lang="en-US" sz="1050" dirty="0">
                <a:latin typeface="+mj-lt"/>
              </a:rPr>
              <a:t> node</a:t>
            </a:r>
          </a:p>
        </p:txBody>
      </p:sp>
      <p:cxnSp>
        <p:nvCxnSpPr>
          <p:cNvPr id="26" name="Straight Arrow Connector 25"/>
          <p:cNvCxnSpPr>
            <a:endCxn id="9" idx="1"/>
          </p:cNvCxnSpPr>
          <p:nvPr/>
        </p:nvCxnSpPr>
        <p:spPr bwMode="auto">
          <a:xfrm>
            <a:off x="2616217" y="2810595"/>
            <a:ext cx="1121777" cy="46821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endCxn id="10" idx="2"/>
          </p:cNvCxnSpPr>
          <p:nvPr/>
        </p:nvCxnSpPr>
        <p:spPr bwMode="auto">
          <a:xfrm>
            <a:off x="2616217" y="2810596"/>
            <a:ext cx="3241129" cy="59004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a:endCxn id="8" idx="2"/>
          </p:cNvCxnSpPr>
          <p:nvPr/>
        </p:nvCxnSpPr>
        <p:spPr bwMode="auto">
          <a:xfrm flipV="1">
            <a:off x="2616217" y="2448138"/>
            <a:ext cx="4211620" cy="3624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TextBox 33"/>
          <p:cNvSpPr txBox="1"/>
          <p:nvPr/>
        </p:nvSpPr>
        <p:spPr>
          <a:xfrm>
            <a:off x="1485900" y="3226687"/>
            <a:ext cx="2038350" cy="1361911"/>
          </a:xfrm>
          <a:prstGeom prst="rect">
            <a:avLst/>
          </a:prstGeom>
          <a:solidFill>
            <a:srgbClr val="FFFFCC"/>
          </a:solidFill>
          <a:ln>
            <a:solidFill>
              <a:schemeClr val="accent1"/>
            </a:solidFill>
          </a:ln>
        </p:spPr>
        <p:txBody>
          <a:bodyPr wrap="square" rtlCol="0">
            <a:spAutoFit/>
          </a:bodyPr>
          <a:lstStyle/>
          <a:p>
            <a:r>
              <a:rPr lang="en-US" sz="1650" dirty="0">
                <a:latin typeface="+mj-lt"/>
                <a:cs typeface="Arial"/>
              </a:rPr>
              <a:t>A variable is conditionally independent of all other variables given its Markov Blanket</a:t>
            </a:r>
          </a:p>
        </p:txBody>
      </p:sp>
    </p:spTree>
    <p:extLst>
      <p:ext uri="{BB962C8B-B14F-4D97-AF65-F5344CB8AC3E}">
        <p14:creationId xmlns:p14="http://schemas.microsoft.com/office/powerpoint/2010/main" val="23850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4"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AF9B7836-A88A-4C3B-9E7E-6BB7F8A64E5A}" type="slidenum">
              <a:rPr lang="en-US" smtClean="0"/>
              <a:pPr/>
              <a:t>18</a:t>
            </a:fld>
            <a:endParaRPr lang="en-US"/>
          </a:p>
        </p:txBody>
      </p:sp>
      <p:sp>
        <p:nvSpPr>
          <p:cNvPr id="2" name="Title 1"/>
          <p:cNvSpPr>
            <a:spLocks noGrp="1"/>
          </p:cNvSpPr>
          <p:nvPr>
            <p:ph type="title"/>
          </p:nvPr>
        </p:nvSpPr>
        <p:spPr/>
        <p:txBody>
          <a:bodyPr/>
          <a:lstStyle/>
          <a:p>
            <a:r>
              <a:rPr lang="en-US" dirty="0"/>
              <a:t>Computational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4070474"/>
              </a:xfrm>
            </p:spPr>
            <p:txBody>
              <a:bodyPr>
                <a:normAutofit fontScale="85000" lnSpcReduction="20000"/>
              </a:bodyPr>
              <a:lstStyle/>
              <a:p>
                <a:r>
                  <a:rPr lang="en-US" dirty="0"/>
                  <a:t>Learning the </a:t>
                </a:r>
                <a:r>
                  <a:rPr lang="en-US" u="sng" dirty="0"/>
                  <a:t>structure</a:t>
                </a:r>
                <a:r>
                  <a:rPr lang="en-US" dirty="0"/>
                  <a:t> of the Bayes net</a:t>
                </a:r>
              </a:p>
              <a:p>
                <a:pPr lvl="1"/>
                <a:r>
                  <a:rPr lang="en-US" dirty="0"/>
                  <a:t>(What would be the guiding principle?)</a:t>
                </a:r>
              </a:p>
              <a:p>
                <a:r>
                  <a:rPr lang="en-US" dirty="0"/>
                  <a:t>Learning the </a:t>
                </a:r>
                <a:r>
                  <a:rPr lang="en-US" u="sng" dirty="0"/>
                  <a:t>parameters</a:t>
                </a:r>
              </a:p>
              <a:p>
                <a:pPr lvl="1"/>
                <a:r>
                  <a:rPr lang="en-US" dirty="0"/>
                  <a:t>Supervised? Unsupervised? </a:t>
                </a:r>
              </a:p>
              <a:p>
                <a:r>
                  <a:rPr lang="en-US" dirty="0"/>
                  <a:t>Inference: </a:t>
                </a:r>
              </a:p>
              <a:p>
                <a:pPr lvl="1"/>
                <a:r>
                  <a:rPr lang="en-US" dirty="0"/>
                  <a:t>Computing the probability of an event: </a:t>
                </a:r>
                <a:r>
                  <a:rPr lang="en-US" sz="1300" dirty="0"/>
                  <a:t>[#P Complete, Roth’93, ’96]</a:t>
                </a:r>
              </a:p>
              <a:p>
                <a:pPr lvl="2"/>
                <a:r>
                  <a:rPr lang="en-US" dirty="0"/>
                  <a:t>Given structure and parameters</a:t>
                </a:r>
              </a:p>
              <a:p>
                <a:pPr lvl="2"/>
                <a:r>
                  <a:rPr lang="en-US" dirty="0"/>
                  <a:t>Given an observation (evidence) </a:t>
                </a:r>
                <a14:m>
                  <m:oMath xmlns:m="http://schemas.openxmlformats.org/officeDocument/2006/math">
                    <m:r>
                      <a:rPr lang="en-US" i="1" dirty="0" smtClean="0">
                        <a:latin typeface="Cambria Math" panose="02040503050406030204" pitchFamily="18" charset="0"/>
                      </a:rPr>
                      <m:t>𝐸</m:t>
                    </m:r>
                  </m:oMath>
                </a14:m>
                <a:r>
                  <a:rPr lang="en-US" dirty="0"/>
                  <a:t>, what is the probability of assignment </a:t>
                </a:r>
                <a14:m>
                  <m:oMath xmlns:m="http://schemas.openxmlformats.org/officeDocument/2006/math">
                    <m:r>
                      <a:rPr lang="en-US" i="1" dirty="0" smtClean="0">
                        <a:latin typeface="Cambria Math" panose="02040503050406030204" pitchFamily="18" charset="0"/>
                      </a:rPr>
                      <m:t>𝑌</m:t>
                    </m:r>
                  </m:oMath>
                </a14:m>
                <a:r>
                  <a:rPr lang="en-US" dirty="0"/>
                  <a:t>? </a:t>
                </a:r>
              </a:p>
              <a:p>
                <a:pPr lvl="3"/>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𝑅</m:t>
                    </m:r>
                    <m:r>
                      <a:rPr lang="en-US" i="1" dirty="0" smtClean="0">
                        <a:latin typeface="Cambria Math" panose="02040503050406030204" pitchFamily="18" charset="0"/>
                      </a:rPr>
                      <m:t>=</m:t>
                    </m:r>
                    <m:r>
                      <a:rPr lang="en-US" i="1" dirty="0" smtClean="0">
                        <a:latin typeface="Cambria Math" panose="02040503050406030204" pitchFamily="18" charset="0"/>
                      </a:rPr>
                      <m:t>𝑜𝑓𝑓</m:t>
                    </m:r>
                    <m:r>
                      <a:rPr lang="en-US" i="1" dirty="0" smtClean="0">
                        <a:latin typeface="Cambria Math" panose="02040503050406030204" pitchFamily="18" charset="0"/>
                      </a:rPr>
                      <m:t>, </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𝑜𝑓𝑓</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𝑒</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 </m:t>
                    </m:r>
                    <m:r>
                      <a:rPr lang="en-US" i="1" dirty="0" smtClean="0">
                        <a:latin typeface="Cambria Math" panose="02040503050406030204" pitchFamily="18" charset="0"/>
                      </a:rPr>
                      <m:t>𝑌</m:t>
                    </m:r>
                    <m:r>
                      <a:rPr lang="en-US" i="1" dirty="0" smtClean="0">
                        <a:latin typeface="Cambria Math" panose="02040503050406030204" pitchFamily="18" charset="0"/>
                      </a:rPr>
                      <m:t> </m:t>
                    </m:r>
                  </m:oMath>
                </a14:m>
                <a:r>
                  <a:rPr lang="en-US" dirty="0"/>
                  <a:t>are sets of instantiated variables) </a:t>
                </a:r>
              </a:p>
              <a:p>
                <a:pPr lvl="1"/>
                <a:r>
                  <a:rPr lang="en-US" dirty="0"/>
                  <a:t>Most likely explanation (Maximum A Posteriori assignment, MAP, MPE) </a:t>
                </a:r>
                <a:r>
                  <a:rPr lang="en-US" sz="1300" dirty="0"/>
                  <a:t>[NP-Hard; Shimony’94]</a:t>
                </a:r>
                <a:endParaRPr lang="en-US" dirty="0"/>
              </a:p>
              <a:p>
                <a:pPr lvl="2"/>
                <a:r>
                  <a:rPr lang="en-US" dirty="0"/>
                  <a:t>Given structure and parameters</a:t>
                </a:r>
              </a:p>
              <a:p>
                <a:pPr lvl="2"/>
                <a:r>
                  <a:rPr lang="en-US" dirty="0"/>
                  <a:t>Given an observation (evidence)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oMath>
                </a14:m>
                <a:r>
                  <a:rPr lang="en-US" dirty="0"/>
                  <a:t> what is the most likely assignment to Y?</a:t>
                </a:r>
              </a:p>
              <a:p>
                <a:pPr lvl="2"/>
                <a14:m>
                  <m:oMath xmlns:m="http://schemas.openxmlformats.org/officeDocument/2006/math">
                    <m:r>
                      <a:rPr lang="en-US" i="1" dirty="0" smtClean="0">
                        <a:latin typeface="Cambria Math" panose="02040503050406030204" pitchFamily="18" charset="0"/>
                      </a:rPr>
                      <m:t>𝐴𝑟𝑔𝑚𝑎</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𝑦</m:t>
                        </m:r>
                      </m:sub>
                    </m:sSub>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 | </m:t>
                    </m:r>
                    <m:r>
                      <a:rPr lang="en-US" i="1" dirty="0">
                        <a:latin typeface="Cambria Math" panose="02040503050406030204" pitchFamily="18" charset="0"/>
                      </a:rPr>
                      <m:t>𝐸</m:t>
                    </m:r>
                    <m:r>
                      <a:rPr lang="en-US" i="1" dirty="0">
                        <a:latin typeface="Cambria Math" panose="02040503050406030204" pitchFamily="18" charset="0"/>
                      </a:rPr>
                      <m:t>=</m:t>
                    </m:r>
                    <m:r>
                      <a:rPr lang="en-US" i="1" dirty="0">
                        <a:latin typeface="Cambria Math" panose="02040503050406030204" pitchFamily="18" charset="0"/>
                      </a:rPr>
                      <m:t>𝑒</m:t>
                    </m:r>
                    <m:r>
                      <a:rPr lang="en-US" i="1" dirty="0">
                        <a:latin typeface="Cambria Math" panose="02040503050406030204" pitchFamily="18" charset="0"/>
                      </a:rPr>
                      <m:t>)  </m:t>
                    </m:r>
                  </m:oMath>
                </a14:m>
                <a:r>
                  <a:rPr lang="en-US" dirty="0"/>
                  <a:t>(Say,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 = (</m:t>
                    </m:r>
                    <m:r>
                      <a:rPr lang="en-US" i="1" dirty="0" smtClean="0">
                        <a:latin typeface="Cambria Math" panose="02040503050406030204" pitchFamily="18" charset="0"/>
                      </a:rPr>
                      <m:t>𝑅</m:t>
                    </m:r>
                    <m:r>
                      <a:rPr lang="en-US" i="1" dirty="0" smtClean="0">
                        <a:latin typeface="Cambria Math" panose="02040503050406030204" pitchFamily="18" charset="0"/>
                      </a:rPr>
                      <m:t>, </m:t>
                    </m:r>
                    <m:r>
                      <a:rPr lang="en-US" i="1" dirty="0" smtClean="0">
                        <a:latin typeface="Cambria Math" panose="02040503050406030204" pitchFamily="18" charset="0"/>
                      </a:rPr>
                      <m:t>𝐴</m:t>
                    </m:r>
                    <m:r>
                      <a:rPr lang="en-US" i="1" dirty="0" smtClean="0">
                        <a:latin typeface="Cambria Math" panose="02040503050406030204" pitchFamily="18" charset="0"/>
                      </a:rPr>
                      <m:t>))</m:t>
                    </m:r>
                  </m:oMath>
                </a14:m>
                <a:endParaRPr lang="en-US" dirty="0"/>
              </a:p>
              <a:p>
                <a:pPr lvl="2"/>
                <a:r>
                  <a:rPr lang="en-US" dirty="0"/>
                  <a:t>(</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 </m:t>
                    </m:r>
                    <m:r>
                      <a:rPr lang="en-US" i="1" dirty="0" smtClean="0">
                        <a:latin typeface="Cambria Math" panose="02040503050406030204" pitchFamily="18" charset="0"/>
                      </a:rPr>
                      <m:t>𝑌</m:t>
                    </m:r>
                    <m:r>
                      <a:rPr lang="en-US" i="1" dirty="0" smtClean="0">
                        <a:latin typeface="Cambria Math" panose="02040503050406030204" pitchFamily="18" charset="0"/>
                      </a:rPr>
                      <m:t> </m:t>
                    </m:r>
                  </m:oMath>
                </a14:m>
                <a:r>
                  <a:rPr lang="en-US" dirty="0"/>
                  <a:t>are sets of instantiated variables)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4070474"/>
              </a:xfrm>
              <a:blipFill>
                <a:blip r:embed="rId2"/>
                <a:stretch>
                  <a:fillRect l="-667" t="-2096"/>
                </a:stretch>
              </a:blipFill>
            </p:spPr>
            <p:txBody>
              <a:bodyPr/>
              <a:lstStyle/>
              <a:p>
                <a:r>
                  <a:rPr lang="en-US">
                    <a:noFill/>
                  </a:rPr>
                  <a:t> </a:t>
                </a:r>
              </a:p>
            </p:txBody>
          </p:sp>
        </mc:Fallback>
      </mc:AlternateContent>
    </p:spTree>
    <p:extLst>
      <p:ext uri="{BB962C8B-B14F-4D97-AF65-F5344CB8AC3E}">
        <p14:creationId xmlns:p14="http://schemas.microsoft.com/office/powerpoint/2010/main" val="75838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AF9B7836-A88A-4C3B-9E7E-6BB7F8A64E5A}" type="slidenum">
              <a:rPr lang="en-US" smtClean="0"/>
              <a:pPr>
                <a:defRPr/>
              </a:pPr>
              <a:t>19</a:t>
            </a:fld>
            <a:endParaRPr lang="en-US"/>
          </a:p>
        </p:txBody>
      </p:sp>
      <p:sp>
        <p:nvSpPr>
          <p:cNvPr id="2" name="Title 1"/>
          <p:cNvSpPr>
            <a:spLocks noGrp="1"/>
          </p:cNvSpPr>
          <p:nvPr>
            <p:ph type="title"/>
          </p:nvPr>
        </p:nvSpPr>
        <p:spPr/>
        <p:txBody>
          <a:bodyPr/>
          <a:lstStyle/>
          <a:p>
            <a:r>
              <a:rPr lang="en-US" dirty="0"/>
              <a:t>Inference</a:t>
            </a:r>
          </a:p>
        </p:txBody>
      </p:sp>
      <p:sp>
        <p:nvSpPr>
          <p:cNvPr id="3" name="Content Placeholder 2"/>
          <p:cNvSpPr>
            <a:spLocks noGrp="1"/>
          </p:cNvSpPr>
          <p:nvPr>
            <p:ph idx="1"/>
          </p:nvPr>
        </p:nvSpPr>
        <p:spPr/>
        <p:txBody>
          <a:bodyPr/>
          <a:lstStyle/>
          <a:p>
            <a:r>
              <a:rPr lang="en-US" dirty="0"/>
              <a:t>Inference in Bayesian Networks is generally intractable in the worst case</a:t>
            </a:r>
          </a:p>
          <a:p>
            <a:r>
              <a:rPr lang="en-US" dirty="0"/>
              <a:t>Two broad approaches for inference</a:t>
            </a:r>
          </a:p>
          <a:p>
            <a:pPr lvl="1"/>
            <a:r>
              <a:rPr lang="en-US" dirty="0"/>
              <a:t>Exact inference</a:t>
            </a:r>
          </a:p>
          <a:p>
            <a:pPr lvl="2"/>
            <a:r>
              <a:rPr lang="en-US" dirty="0" err="1">
                <a:solidFill>
                  <a:srgbClr val="FF0000"/>
                </a:solidFill>
              </a:rPr>
              <a:t>Eg</a:t>
            </a:r>
            <a:r>
              <a:rPr lang="en-US" dirty="0">
                <a:solidFill>
                  <a:srgbClr val="FF0000"/>
                </a:solidFill>
              </a:rPr>
              <a:t>. Variable Elimination</a:t>
            </a:r>
          </a:p>
          <a:p>
            <a:pPr lvl="1"/>
            <a:r>
              <a:rPr lang="en-US" dirty="0"/>
              <a:t>Approximate inference	</a:t>
            </a:r>
          </a:p>
          <a:p>
            <a:pPr lvl="2"/>
            <a:r>
              <a:rPr lang="en-US" dirty="0" err="1">
                <a:solidFill>
                  <a:srgbClr val="FF0000"/>
                </a:solidFill>
              </a:rPr>
              <a:t>Eg</a:t>
            </a:r>
            <a:r>
              <a:rPr lang="en-US" dirty="0">
                <a:solidFill>
                  <a:srgbClr val="FF0000"/>
                </a:solidFill>
              </a:rPr>
              <a:t>. Gibbs sampling</a:t>
            </a:r>
          </a:p>
        </p:txBody>
      </p:sp>
    </p:spTree>
    <p:extLst>
      <p:ext uri="{BB962C8B-B14F-4D97-AF65-F5344CB8AC3E}">
        <p14:creationId xmlns:p14="http://schemas.microsoft.com/office/powerpoint/2010/main" val="372244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a:t>
            </a:fld>
            <a:endParaRPr lang="en-US" dirty="0"/>
          </a:p>
        </p:txBody>
      </p:sp>
      <p:sp>
        <p:nvSpPr>
          <p:cNvPr id="1217538" name="Rectangle 2"/>
          <p:cNvSpPr>
            <a:spLocks noGrp="1" noChangeArrowheads="1"/>
          </p:cNvSpPr>
          <p:nvPr>
            <p:ph type="title"/>
          </p:nvPr>
        </p:nvSpPr>
        <p:spPr/>
        <p:txBody>
          <a:bodyPr/>
          <a:lstStyle/>
          <a:p>
            <a:r>
              <a:rPr lang="en-US" dirty="0"/>
              <a:t>Administration (12/07/20)</a:t>
            </a:r>
          </a:p>
        </p:txBody>
      </p:sp>
      <p:sp>
        <p:nvSpPr>
          <p:cNvPr id="1217539" name="Rectangle 3"/>
          <p:cNvSpPr>
            <a:spLocks noGrp="1" noChangeArrowheads="1"/>
          </p:cNvSpPr>
          <p:nvPr>
            <p:ph idx="1"/>
          </p:nvPr>
        </p:nvSpPr>
        <p:spPr>
          <a:xfrm>
            <a:off x="430463" y="902368"/>
            <a:ext cx="8386463" cy="4070475"/>
          </a:xfrm>
        </p:spPr>
        <p:txBody>
          <a:bodyPr>
            <a:normAutofit fontScale="77500" lnSpcReduction="20000"/>
          </a:bodyPr>
          <a:lstStyle/>
          <a:p>
            <a:r>
              <a:rPr lang="en-US" sz="1800" dirty="0"/>
              <a:t>Remember that all the lectures are available on the website </a:t>
            </a:r>
            <a:r>
              <a:rPr lang="en-US" sz="1800" dirty="0">
                <a:solidFill>
                  <a:srgbClr val="FF0000"/>
                </a:solidFill>
              </a:rPr>
              <a:t>before the class</a:t>
            </a:r>
          </a:p>
          <a:p>
            <a:pPr lvl="1"/>
            <a:r>
              <a:rPr lang="en-US" sz="1600" dirty="0">
                <a:solidFill>
                  <a:srgbClr val="FF0000"/>
                </a:solidFill>
              </a:rPr>
              <a:t>Go over it and be prepared</a:t>
            </a:r>
          </a:p>
          <a:p>
            <a:pPr lvl="1"/>
            <a:r>
              <a:rPr lang="en-US" sz="1600" dirty="0">
                <a:solidFill>
                  <a:srgbClr val="FF0000"/>
                </a:solidFill>
              </a:rPr>
              <a:t>A new set </a:t>
            </a:r>
            <a:r>
              <a:rPr lang="en-US" sz="1600" dirty="0">
                <a:solidFill>
                  <a:srgbClr val="0070C0"/>
                </a:solidFill>
              </a:rPr>
              <a:t>of written notes will accompany most lectures, with some more details, examples and, (when relevant) some code. </a:t>
            </a:r>
            <a:endParaRPr lang="en-US" sz="1600" dirty="0"/>
          </a:p>
          <a:p>
            <a:endParaRPr lang="en-US" sz="1800" dirty="0">
              <a:solidFill>
                <a:srgbClr val="FF0000"/>
              </a:solidFill>
            </a:endParaRPr>
          </a:p>
          <a:p>
            <a:r>
              <a:rPr lang="en-US" sz="1800" dirty="0">
                <a:solidFill>
                  <a:srgbClr val="FF0000"/>
                </a:solidFill>
              </a:rPr>
              <a:t>HW4</a:t>
            </a:r>
            <a:r>
              <a:rPr lang="en-US" sz="1800" dirty="0">
                <a:solidFill>
                  <a:srgbClr val="0070C0"/>
                </a:solidFill>
              </a:rPr>
              <a:t> is due today. </a:t>
            </a:r>
            <a:endParaRPr lang="en-US" sz="1400" dirty="0">
              <a:solidFill>
                <a:srgbClr val="FF0000"/>
              </a:solidFill>
            </a:endParaRPr>
          </a:p>
          <a:p>
            <a:pPr lvl="1"/>
            <a:endParaRPr lang="en-US" sz="1400" dirty="0">
              <a:solidFill>
                <a:srgbClr val="0070C0"/>
              </a:solidFill>
            </a:endParaRPr>
          </a:p>
          <a:p>
            <a:r>
              <a:rPr lang="en-US" sz="1800" dirty="0">
                <a:solidFill>
                  <a:srgbClr val="FF0000"/>
                </a:solidFill>
              </a:rPr>
              <a:t>HW5  </a:t>
            </a:r>
            <a:r>
              <a:rPr lang="en-US" sz="1800" dirty="0">
                <a:solidFill>
                  <a:srgbClr val="0070C0"/>
                </a:solidFill>
              </a:rPr>
              <a:t>is out; due 12/10 (last day of the semester).</a:t>
            </a:r>
          </a:p>
          <a:p>
            <a:pPr lvl="1"/>
            <a:r>
              <a:rPr lang="en-US" sz="1400" dirty="0">
                <a:solidFill>
                  <a:srgbClr val="0070C0"/>
                </a:solidFill>
              </a:rPr>
              <a:t>It is mostly a summary of the material we covered this semester (with a focus on the second half) and will help you prepare for the exam.</a:t>
            </a:r>
          </a:p>
          <a:p>
            <a:pPr lvl="1"/>
            <a:r>
              <a:rPr lang="en-US" sz="1400" dirty="0">
                <a:solidFill>
                  <a:srgbClr val="0070C0"/>
                </a:solidFill>
              </a:rPr>
              <a:t>No programming. </a:t>
            </a:r>
          </a:p>
          <a:p>
            <a:pPr lvl="1"/>
            <a:r>
              <a:rPr lang="en-US" sz="1400" dirty="0">
                <a:solidFill>
                  <a:srgbClr val="0070C0"/>
                </a:solidFill>
              </a:rPr>
              <a:t>We will give an extension until a few days before the exam.</a:t>
            </a:r>
          </a:p>
          <a:p>
            <a:pPr lvl="1"/>
            <a:endParaRPr lang="en-US" sz="1400" dirty="0">
              <a:solidFill>
                <a:srgbClr val="0070C0"/>
              </a:solidFill>
            </a:endParaRPr>
          </a:p>
          <a:p>
            <a:r>
              <a:rPr lang="en-US" sz="1800" dirty="0">
                <a:solidFill>
                  <a:srgbClr val="0070C0"/>
                </a:solidFill>
              </a:rPr>
              <a:t>We meet </a:t>
            </a:r>
            <a:r>
              <a:rPr lang="en-US" sz="1800" dirty="0">
                <a:solidFill>
                  <a:srgbClr val="FF0000"/>
                </a:solidFill>
              </a:rPr>
              <a:t>three</a:t>
            </a:r>
            <a:r>
              <a:rPr lang="en-US" sz="1800" dirty="0">
                <a:solidFill>
                  <a:srgbClr val="0070C0"/>
                </a:solidFill>
              </a:rPr>
              <a:t> time (Monday, Wednesday, </a:t>
            </a:r>
            <a:r>
              <a:rPr lang="en-US" sz="1800" dirty="0">
                <a:solidFill>
                  <a:srgbClr val="FF0000"/>
                </a:solidFill>
              </a:rPr>
              <a:t>Thursday</a:t>
            </a:r>
            <a:r>
              <a:rPr lang="en-US" sz="1800" dirty="0">
                <a:solidFill>
                  <a:srgbClr val="0070C0"/>
                </a:solidFill>
              </a:rPr>
              <a:t>) this week.</a:t>
            </a:r>
          </a:p>
          <a:p>
            <a:endParaRPr lang="en-US" sz="1800" dirty="0">
              <a:solidFill>
                <a:srgbClr val="FF0000"/>
              </a:solidFill>
            </a:endParaRPr>
          </a:p>
          <a:p>
            <a:r>
              <a:rPr lang="en-US" sz="1800" dirty="0">
                <a:solidFill>
                  <a:srgbClr val="0070C0"/>
                </a:solidFill>
              </a:rPr>
              <a:t>The </a:t>
            </a:r>
            <a:r>
              <a:rPr lang="en-US" sz="1800" dirty="0">
                <a:solidFill>
                  <a:srgbClr val="FF0000"/>
                </a:solidFill>
              </a:rPr>
              <a:t>Final</a:t>
            </a:r>
            <a:r>
              <a:rPr lang="en-US" sz="1800" dirty="0">
                <a:solidFill>
                  <a:srgbClr val="0070C0"/>
                </a:solidFill>
              </a:rPr>
              <a:t> is on 12/18.</a:t>
            </a:r>
          </a:p>
          <a:p>
            <a:pPr lvl="1"/>
            <a:r>
              <a:rPr lang="en-US" sz="1400" dirty="0">
                <a:solidFill>
                  <a:srgbClr val="0070C0"/>
                </a:solidFill>
              </a:rPr>
              <a:t>Similar style to the mid-term.  Comprehensive, with emphasis on the material after the mid-term. </a:t>
            </a:r>
          </a:p>
          <a:p>
            <a:pPr lvl="1"/>
            <a:r>
              <a:rPr lang="en-US" sz="1400" dirty="0">
                <a:solidFill>
                  <a:srgbClr val="0070C0"/>
                </a:solidFill>
              </a:rPr>
              <a:t>90 minutes. You can start it any time between 9am and 7:30 pm ET. Your 90 minutes will be measure from the time you start.</a:t>
            </a:r>
          </a:p>
          <a:p>
            <a:pPr lvl="1"/>
            <a:r>
              <a:rPr lang="en-US" sz="1400" dirty="0">
                <a:solidFill>
                  <a:srgbClr val="0070C0"/>
                </a:solidFill>
              </a:rPr>
              <a:t>Between 10:30-noon ET, most of the TAs will be on-board to respond to clarification questions. If possible, do it at that time.</a:t>
            </a:r>
          </a:p>
          <a:p>
            <a:pPr lvl="1"/>
            <a:r>
              <a:rPr lang="en-US" sz="1400" dirty="0">
                <a:solidFill>
                  <a:srgbClr val="0070C0"/>
                </a:solidFill>
              </a:rPr>
              <a:t>There will be at least one TA available throughout the day to respond to clarification questions.  </a:t>
            </a:r>
          </a:p>
          <a:p>
            <a:pPr lvl="1"/>
            <a:r>
              <a:rPr lang="en-US" sz="1400" dirty="0">
                <a:solidFill>
                  <a:srgbClr val="0070C0"/>
                </a:solidFill>
              </a:rPr>
              <a:t>Communication will only be done via private Piazza posts. </a:t>
            </a:r>
            <a:endParaRPr lang="en-US" sz="2000" dirty="0"/>
          </a:p>
          <a:p>
            <a:pPr lvl="2"/>
            <a:endParaRPr lang="en-US" sz="1600"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spTree>
    <p:extLst>
      <p:ext uri="{BB962C8B-B14F-4D97-AF65-F5344CB8AC3E}">
        <p14:creationId xmlns:p14="http://schemas.microsoft.com/office/powerpoint/2010/main" val="113209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753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753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7539">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7539">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7539">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7539">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7539">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7539">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17539">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17539">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20</a:t>
            </a:fld>
            <a:endParaRPr lang="en-US" dirty="0"/>
          </a:p>
        </p:txBody>
      </p:sp>
      <p:sp>
        <p:nvSpPr>
          <p:cNvPr id="1217538" name="Rectangle 2"/>
          <p:cNvSpPr>
            <a:spLocks noGrp="1" noChangeArrowheads="1"/>
          </p:cNvSpPr>
          <p:nvPr>
            <p:ph type="title"/>
          </p:nvPr>
        </p:nvSpPr>
        <p:spPr/>
        <p:txBody>
          <a:bodyPr/>
          <a:lstStyle/>
          <a:p>
            <a:r>
              <a:rPr lang="en-US" dirty="0"/>
              <a:t>Administration (12/09/20)</a:t>
            </a:r>
          </a:p>
        </p:txBody>
      </p:sp>
      <p:sp>
        <p:nvSpPr>
          <p:cNvPr id="1217539" name="Rectangle 3"/>
          <p:cNvSpPr>
            <a:spLocks noGrp="1" noChangeArrowheads="1"/>
          </p:cNvSpPr>
          <p:nvPr>
            <p:ph idx="1"/>
          </p:nvPr>
        </p:nvSpPr>
        <p:spPr>
          <a:xfrm>
            <a:off x="430463" y="902368"/>
            <a:ext cx="8386463" cy="4070475"/>
          </a:xfrm>
        </p:spPr>
        <p:txBody>
          <a:bodyPr>
            <a:normAutofit fontScale="85000" lnSpcReduction="20000"/>
          </a:bodyPr>
          <a:lstStyle/>
          <a:p>
            <a:r>
              <a:rPr lang="en-US" sz="1800" dirty="0"/>
              <a:t>Remember that all the lectures are available on the website </a:t>
            </a:r>
            <a:r>
              <a:rPr lang="en-US" sz="1800" dirty="0">
                <a:solidFill>
                  <a:srgbClr val="FF0000"/>
                </a:solidFill>
              </a:rPr>
              <a:t>before the class</a:t>
            </a:r>
          </a:p>
          <a:p>
            <a:pPr lvl="1"/>
            <a:r>
              <a:rPr lang="en-US" sz="1600" dirty="0">
                <a:solidFill>
                  <a:srgbClr val="FF0000"/>
                </a:solidFill>
              </a:rPr>
              <a:t>Go over it and be prepared</a:t>
            </a:r>
          </a:p>
          <a:p>
            <a:pPr lvl="1"/>
            <a:r>
              <a:rPr lang="en-US" sz="1600" dirty="0">
                <a:solidFill>
                  <a:srgbClr val="FF0000"/>
                </a:solidFill>
              </a:rPr>
              <a:t>A new set </a:t>
            </a:r>
            <a:r>
              <a:rPr lang="en-US" sz="1600" dirty="0">
                <a:solidFill>
                  <a:srgbClr val="0070C0"/>
                </a:solidFill>
              </a:rPr>
              <a:t>of written notes will accompany most lectures, with some more details, examples and, (when relevant) some code. </a:t>
            </a:r>
            <a:endParaRPr lang="en-US" sz="1600" dirty="0"/>
          </a:p>
          <a:p>
            <a:pPr marL="457200" lvl="1" indent="0">
              <a:buNone/>
            </a:pPr>
            <a:endParaRPr lang="en-US" sz="1400" dirty="0">
              <a:solidFill>
                <a:srgbClr val="0070C0"/>
              </a:solidFill>
            </a:endParaRPr>
          </a:p>
          <a:p>
            <a:r>
              <a:rPr lang="en-US" sz="1800" dirty="0">
                <a:solidFill>
                  <a:srgbClr val="FF0000"/>
                </a:solidFill>
              </a:rPr>
              <a:t>HW5  </a:t>
            </a:r>
            <a:r>
              <a:rPr lang="en-US" sz="1800" dirty="0">
                <a:solidFill>
                  <a:srgbClr val="0070C0"/>
                </a:solidFill>
              </a:rPr>
              <a:t>is out; due 12/10 (last day of the semester).</a:t>
            </a:r>
          </a:p>
          <a:p>
            <a:pPr lvl="1"/>
            <a:r>
              <a:rPr lang="en-US" sz="1400" dirty="0">
                <a:solidFill>
                  <a:srgbClr val="0070C0"/>
                </a:solidFill>
              </a:rPr>
              <a:t>It is mostly a summary of the material we covered this semester (with a focus on the second half) and will help you prepare for the exam. No programming. </a:t>
            </a:r>
          </a:p>
          <a:p>
            <a:pPr lvl="1"/>
            <a:r>
              <a:rPr lang="en-US" sz="1400" dirty="0">
                <a:solidFill>
                  <a:srgbClr val="0070C0"/>
                </a:solidFill>
              </a:rPr>
              <a:t>An </a:t>
            </a:r>
            <a:r>
              <a:rPr lang="en-US" sz="1400" dirty="0">
                <a:solidFill>
                  <a:srgbClr val="FF0000"/>
                </a:solidFill>
              </a:rPr>
              <a:t>extension until Tuesday 12/15 – no additional slack day. This is a hard deadline. </a:t>
            </a:r>
          </a:p>
          <a:p>
            <a:pPr lvl="1"/>
            <a:endParaRPr lang="en-US" sz="1400" dirty="0">
              <a:solidFill>
                <a:srgbClr val="0070C0"/>
              </a:solidFill>
            </a:endParaRPr>
          </a:p>
          <a:p>
            <a:r>
              <a:rPr lang="en-US" sz="1800" dirty="0">
                <a:solidFill>
                  <a:srgbClr val="0070C0"/>
                </a:solidFill>
              </a:rPr>
              <a:t>We meet </a:t>
            </a:r>
            <a:r>
              <a:rPr lang="en-US" sz="1800" dirty="0">
                <a:solidFill>
                  <a:srgbClr val="FF0000"/>
                </a:solidFill>
              </a:rPr>
              <a:t>three</a:t>
            </a:r>
            <a:r>
              <a:rPr lang="en-US" sz="1800" dirty="0">
                <a:solidFill>
                  <a:srgbClr val="0070C0"/>
                </a:solidFill>
              </a:rPr>
              <a:t> time (Monday, Wednesday, </a:t>
            </a:r>
            <a:r>
              <a:rPr lang="en-US" sz="1800" dirty="0">
                <a:solidFill>
                  <a:srgbClr val="FF0000"/>
                </a:solidFill>
              </a:rPr>
              <a:t>Thursday</a:t>
            </a:r>
            <a:r>
              <a:rPr lang="en-US" sz="1800" dirty="0">
                <a:solidFill>
                  <a:srgbClr val="0070C0"/>
                </a:solidFill>
              </a:rPr>
              <a:t>) this week.</a:t>
            </a:r>
          </a:p>
          <a:p>
            <a:endParaRPr lang="en-US" sz="1800" dirty="0">
              <a:solidFill>
                <a:srgbClr val="FF0000"/>
              </a:solidFill>
            </a:endParaRPr>
          </a:p>
          <a:p>
            <a:r>
              <a:rPr lang="en-US" sz="1800" dirty="0">
                <a:solidFill>
                  <a:srgbClr val="0070C0"/>
                </a:solidFill>
              </a:rPr>
              <a:t>The </a:t>
            </a:r>
            <a:r>
              <a:rPr lang="en-US" sz="1800" dirty="0">
                <a:solidFill>
                  <a:srgbClr val="FF0000"/>
                </a:solidFill>
              </a:rPr>
              <a:t>Final</a:t>
            </a:r>
            <a:r>
              <a:rPr lang="en-US" sz="1800" dirty="0">
                <a:solidFill>
                  <a:srgbClr val="0070C0"/>
                </a:solidFill>
              </a:rPr>
              <a:t> is on 12/18.</a:t>
            </a:r>
          </a:p>
          <a:p>
            <a:pPr lvl="1"/>
            <a:r>
              <a:rPr lang="en-US" sz="1400" dirty="0">
                <a:solidFill>
                  <a:srgbClr val="0070C0"/>
                </a:solidFill>
              </a:rPr>
              <a:t>Similar style to the mid-term.  Comprehensive, with emphasis on the material after the mid-term. </a:t>
            </a:r>
          </a:p>
          <a:p>
            <a:pPr lvl="1"/>
            <a:r>
              <a:rPr lang="en-US" sz="1400" dirty="0">
                <a:solidFill>
                  <a:srgbClr val="0070C0"/>
                </a:solidFill>
              </a:rPr>
              <a:t>90 minutes. You can start it any time between 9am and 7:30 pm ET. Your 90 minutes will be measure from the time you start.</a:t>
            </a:r>
          </a:p>
          <a:p>
            <a:pPr lvl="1"/>
            <a:r>
              <a:rPr lang="en-US" sz="1400" dirty="0">
                <a:solidFill>
                  <a:srgbClr val="0070C0"/>
                </a:solidFill>
              </a:rPr>
              <a:t>Between 10:30-noon ET, most of the TAs will be on-board to respond to clarification questions. If possible, do it at that time.</a:t>
            </a:r>
          </a:p>
          <a:p>
            <a:pPr lvl="1"/>
            <a:r>
              <a:rPr lang="en-US" sz="1400" dirty="0">
                <a:solidFill>
                  <a:srgbClr val="0070C0"/>
                </a:solidFill>
              </a:rPr>
              <a:t>There will be at least one TA available throughout the day to respond to clarification questions.  </a:t>
            </a:r>
          </a:p>
          <a:p>
            <a:pPr lvl="1"/>
            <a:r>
              <a:rPr lang="en-US" sz="1400" dirty="0">
                <a:solidFill>
                  <a:srgbClr val="0070C0"/>
                </a:solidFill>
              </a:rPr>
              <a:t>Communication will only be done via private Piazza posts. </a:t>
            </a:r>
            <a:endParaRPr lang="en-US" sz="2000" dirty="0"/>
          </a:p>
          <a:p>
            <a:pPr lvl="2"/>
            <a:endParaRPr lang="en-US" sz="1600"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spTree>
    <p:extLst>
      <p:ext uri="{BB962C8B-B14F-4D97-AF65-F5344CB8AC3E}">
        <p14:creationId xmlns:p14="http://schemas.microsoft.com/office/powerpoint/2010/main" val="184122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175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753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753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7539">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7539">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7539">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7539">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7539">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17539">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21</a:t>
            </a:fld>
            <a:endParaRPr lang="en-US" dirty="0"/>
          </a:p>
        </p:txBody>
      </p:sp>
      <p:sp>
        <p:nvSpPr>
          <p:cNvPr id="719874" name="Rectangle 2"/>
          <p:cNvSpPr>
            <a:spLocks noGrp="1" noChangeArrowheads="1"/>
          </p:cNvSpPr>
          <p:nvPr>
            <p:ph type="title"/>
          </p:nvPr>
        </p:nvSpPr>
        <p:spPr/>
        <p:txBody>
          <a:bodyPr/>
          <a:lstStyle/>
          <a:p>
            <a:r>
              <a:rPr lang="en-US" dirty="0"/>
              <a:t>Projects</a:t>
            </a:r>
          </a:p>
        </p:txBody>
      </p:sp>
      <p:sp>
        <p:nvSpPr>
          <p:cNvPr id="719875" name="Rectangle 3"/>
          <p:cNvSpPr>
            <a:spLocks noGrp="1" noChangeArrowheads="1"/>
          </p:cNvSpPr>
          <p:nvPr>
            <p:ph idx="1"/>
          </p:nvPr>
        </p:nvSpPr>
        <p:spPr/>
        <p:txBody>
          <a:bodyPr>
            <a:normAutofit fontScale="92500" lnSpcReduction="20000"/>
          </a:bodyPr>
          <a:lstStyle/>
          <a:p>
            <a:r>
              <a:rPr lang="en-US" sz="1200" dirty="0"/>
              <a:t>CIS 519 students need to do a team project: Read the </a:t>
            </a:r>
            <a:r>
              <a:rPr lang="en-US" sz="1200" dirty="0">
                <a:hlinkClick r:id="rId3"/>
              </a:rPr>
              <a:t>project descriptions</a:t>
            </a:r>
            <a:r>
              <a:rPr lang="en-US" sz="1200" dirty="0"/>
              <a:t> and follow the updates on the </a:t>
            </a:r>
            <a:r>
              <a:rPr lang="en-US" sz="1200" dirty="0">
                <a:hlinkClick r:id="rId4"/>
              </a:rPr>
              <a:t>Project webpage</a:t>
            </a:r>
            <a:endParaRPr lang="en-US" sz="1200" dirty="0"/>
          </a:p>
          <a:p>
            <a:pPr lvl="1"/>
            <a:r>
              <a:rPr lang="en-US" sz="1100" dirty="0"/>
              <a:t>Teams will be of size 2-4</a:t>
            </a:r>
          </a:p>
          <a:p>
            <a:pPr lvl="1"/>
            <a:r>
              <a:rPr lang="en-US" sz="1100" dirty="0"/>
              <a:t>We will help grouping if needed</a:t>
            </a:r>
          </a:p>
          <a:p>
            <a:endParaRPr lang="en-US" sz="1200" dirty="0"/>
          </a:p>
          <a:p>
            <a:r>
              <a:rPr lang="en-US" sz="1200" dirty="0"/>
              <a:t>There will be 3 options for projects. </a:t>
            </a:r>
          </a:p>
          <a:p>
            <a:pPr lvl="1"/>
            <a:r>
              <a:rPr lang="en-US" sz="1100" dirty="0"/>
              <a:t>Natural Language Processing (Text)</a:t>
            </a:r>
          </a:p>
          <a:p>
            <a:pPr lvl="1"/>
            <a:r>
              <a:rPr lang="en-US" sz="1100" dirty="0"/>
              <a:t>Computer Vision (Images)</a:t>
            </a:r>
          </a:p>
          <a:p>
            <a:pPr lvl="1"/>
            <a:r>
              <a:rPr lang="en-US" sz="1100" dirty="0"/>
              <a:t>Speech (Audio)</a:t>
            </a:r>
          </a:p>
          <a:p>
            <a:pPr lvl="1"/>
            <a:endParaRPr lang="en-US" sz="1100" dirty="0"/>
          </a:p>
          <a:p>
            <a:r>
              <a:rPr lang="en-US" sz="1500" dirty="0"/>
              <a:t>In all cases, we will give you datasets and initial ideas</a:t>
            </a:r>
          </a:p>
          <a:p>
            <a:pPr lvl="1"/>
            <a:r>
              <a:rPr lang="en-US" sz="1100" dirty="0"/>
              <a:t>The problem will be multiclass classification problems</a:t>
            </a:r>
          </a:p>
          <a:p>
            <a:pPr lvl="1"/>
            <a:r>
              <a:rPr lang="en-US" sz="1100" dirty="0"/>
              <a:t>You will get annotated data only for some of the labels, but will also have to predict other labels</a:t>
            </a:r>
          </a:p>
          <a:p>
            <a:pPr lvl="1"/>
            <a:r>
              <a:rPr lang="en-US" sz="1100" dirty="0"/>
              <a:t>0-zero shot learning; few-shot learning; transfer learning</a:t>
            </a:r>
          </a:p>
          <a:p>
            <a:pPr lvl="1"/>
            <a:endParaRPr lang="en-US" sz="1100" dirty="0"/>
          </a:p>
          <a:p>
            <a:r>
              <a:rPr lang="en-US" sz="1200" dirty="0"/>
              <a:t>A detailed note will come out today. </a:t>
            </a:r>
          </a:p>
          <a:p>
            <a:endParaRPr lang="en-US" sz="1200" dirty="0"/>
          </a:p>
          <a:p>
            <a:r>
              <a:rPr lang="en-US" sz="1200" dirty="0"/>
              <a:t>Timeline:</a:t>
            </a:r>
            <a:endParaRPr lang="en-US" sz="800" dirty="0"/>
          </a:p>
          <a:p>
            <a:pPr lvl="1"/>
            <a:r>
              <a:rPr lang="en-US" sz="1100" dirty="0">
                <a:solidFill>
                  <a:srgbClr val="FF0000"/>
                </a:solidFill>
              </a:rPr>
              <a:t>11/11</a:t>
            </a:r>
            <a:r>
              <a:rPr lang="en-US" sz="1100" dirty="0"/>
              <a:t> 	Choose a project and team up</a:t>
            </a:r>
          </a:p>
          <a:p>
            <a:pPr lvl="1"/>
            <a:r>
              <a:rPr lang="en-US" sz="1100" dirty="0">
                <a:solidFill>
                  <a:srgbClr val="FF0000"/>
                </a:solidFill>
              </a:rPr>
              <a:t>11/23</a:t>
            </a:r>
            <a:r>
              <a:rPr lang="en-US" sz="1100" dirty="0"/>
              <a:t> 	Initial proposal describing what your team plans to do </a:t>
            </a:r>
          </a:p>
          <a:p>
            <a:pPr lvl="1"/>
            <a:r>
              <a:rPr lang="en-US" sz="1100" dirty="0">
                <a:solidFill>
                  <a:srgbClr val="FF0000"/>
                </a:solidFill>
              </a:rPr>
              <a:t>12/2</a:t>
            </a:r>
            <a:r>
              <a:rPr lang="en-US" sz="1100" dirty="0"/>
              <a:t> 	Progress report: 1 page. What you have done; plans; problems. </a:t>
            </a:r>
          </a:p>
          <a:p>
            <a:pPr lvl="1"/>
            <a:r>
              <a:rPr lang="en-US" sz="1200" dirty="0">
                <a:solidFill>
                  <a:srgbClr val="FF0000"/>
                </a:solidFill>
              </a:rPr>
              <a:t>12/21</a:t>
            </a:r>
            <a:r>
              <a:rPr lang="en-US" sz="1200" dirty="0"/>
              <a:t> 	Final paper + short video</a:t>
            </a:r>
          </a:p>
          <a:p>
            <a:r>
              <a:rPr lang="en-US" sz="1200" dirty="0"/>
              <a:t> Try to make it interesting! </a:t>
            </a:r>
          </a:p>
        </p:txBody>
      </p:sp>
      <p:sp>
        <p:nvSpPr>
          <p:cNvPr id="6" name="Rectangle 5">
            <a:extLst>
              <a:ext uri="{FF2B5EF4-FFF2-40B4-BE49-F238E27FC236}">
                <a16:creationId xmlns:a16="http://schemas.microsoft.com/office/drawing/2014/main" id="{5261C146-FF6D-481D-9D6D-BB82CE73F98E}"/>
              </a:ext>
            </a:extLst>
          </p:cNvPr>
          <p:cNvSpPr/>
          <p:nvPr/>
        </p:nvSpPr>
        <p:spPr>
          <a:xfrm>
            <a:off x="841365" y="4116206"/>
            <a:ext cx="4389716" cy="17820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5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pPr>
              <a:defRPr/>
            </a:pPr>
            <a:fld id="{AF9B7836-A88A-4C3B-9E7E-6BB7F8A64E5A}" type="slidenum">
              <a:rPr lang="en-US" smtClean="0"/>
              <a:pPr>
                <a:defRPr/>
              </a:pPr>
              <a:t>22</a:t>
            </a:fld>
            <a:endParaRPr lang="en-US"/>
          </a:p>
        </p:txBody>
      </p:sp>
      <p:sp>
        <p:nvSpPr>
          <p:cNvPr id="2" name="Title 1"/>
          <p:cNvSpPr>
            <a:spLocks noGrp="1"/>
          </p:cNvSpPr>
          <p:nvPr>
            <p:ph type="title"/>
          </p:nvPr>
        </p:nvSpPr>
        <p:spPr/>
        <p:txBody>
          <a:bodyPr/>
          <a:lstStyle/>
          <a:p>
            <a:r>
              <a:rPr lang="en-US" dirty="0"/>
              <a:t>Bayesian Network: Example</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526685" y="3505237"/>
                <a:ext cx="8229600" cy="150044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𝑅</m:t>
                      </m:r>
                      <m:r>
                        <a:rPr lang="en-US" sz="1500" i="1" dirty="0" smtClean="0">
                          <a:latin typeface="Cambria Math" panose="02040503050406030204" pitchFamily="18" charset="0"/>
                        </a:rPr>
                        <m:t>, </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𝑅</m:t>
                      </m:r>
                      <m:r>
                        <a:rPr lang="en-US" sz="1500" i="1" dirty="0" smtClean="0">
                          <a:latin typeface="Cambria Math" panose="02040503050406030204" pitchFamily="18" charset="0"/>
                        </a:rPr>
                        <m:t>, </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𝑅</m:t>
                      </m:r>
                      <m:r>
                        <a:rPr lang="en-US" sz="1500" i="1" dirty="0" smtClean="0">
                          <a:latin typeface="Cambria Math" panose="02040503050406030204" pitchFamily="18" charset="0"/>
                        </a:rPr>
                        <m:t>, </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𝑅</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𝑅</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𝑅</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𝐽</m:t>
                      </m:r>
                      <m:r>
                        <a:rPr lang="en-US" sz="1500" i="1" dirty="0" smtClean="0">
                          <a:latin typeface="Cambria Math" panose="02040503050406030204" pitchFamily="18" charset="0"/>
                        </a:rPr>
                        <m:t> |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m:t>
                      </m:r>
                    </m:oMath>
                  </m:oMathPara>
                </a14:m>
                <a:endParaRPr lang="en-US" sz="15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526685" y="3505237"/>
                <a:ext cx="8229600" cy="1500440"/>
              </a:xfrm>
              <a:blipFill>
                <a:blip r:embed="rId3"/>
                <a:stretch>
                  <a:fillRect/>
                </a:stretch>
              </a:blipFill>
            </p:spPr>
            <p:txBody>
              <a:bodyPr/>
              <a:lstStyle/>
              <a:p>
                <a:r>
                  <a:rPr lang="en-US">
                    <a:noFill/>
                  </a:rPr>
                  <a:t> </a:t>
                </a:r>
              </a:p>
            </p:txBody>
          </p:sp>
        </mc:Fallback>
      </mc:AlternateContent>
      <p:sp>
        <p:nvSpPr>
          <p:cNvPr id="7" name="Oval 6"/>
          <p:cNvSpPr/>
          <p:nvPr/>
        </p:nvSpPr>
        <p:spPr bwMode="auto">
          <a:xfrm>
            <a:off x="4367742" y="896734"/>
            <a:ext cx="1110193"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8" name="Oval 7"/>
          <p:cNvSpPr/>
          <p:nvPr/>
        </p:nvSpPr>
        <p:spPr bwMode="auto">
          <a:xfrm>
            <a:off x="6507694" y="894618"/>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9" name="Oval 8"/>
          <p:cNvSpPr/>
          <p:nvPr/>
        </p:nvSpPr>
        <p:spPr bwMode="auto">
          <a:xfrm>
            <a:off x="3274486" y="1847120"/>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10" name="Oval 9"/>
          <p:cNvSpPr/>
          <p:nvPr/>
        </p:nvSpPr>
        <p:spPr bwMode="auto">
          <a:xfrm>
            <a:off x="5537203" y="1847120"/>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12" name="Oval 11"/>
          <p:cNvSpPr/>
          <p:nvPr/>
        </p:nvSpPr>
        <p:spPr bwMode="auto">
          <a:xfrm>
            <a:off x="4498979" y="2797501"/>
            <a:ext cx="978956" cy="507575"/>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13" name="Oval 12"/>
          <p:cNvSpPr/>
          <p:nvPr/>
        </p:nvSpPr>
        <p:spPr bwMode="auto">
          <a:xfrm>
            <a:off x="6507694" y="2797506"/>
            <a:ext cx="978956" cy="507571"/>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15" name="Straight Arrow Connector 14"/>
          <p:cNvCxnSpPr>
            <a:stCxn id="7" idx="4"/>
            <a:endCxn id="9" idx="0"/>
          </p:cNvCxnSpPr>
          <p:nvPr/>
        </p:nvCxnSpPr>
        <p:spPr bwMode="auto">
          <a:xfrm flipH="1">
            <a:off x="3763965" y="1241327"/>
            <a:ext cx="1158874"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4922839" y="1241327"/>
            <a:ext cx="1103843"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026681" y="1239210"/>
            <a:ext cx="970491" cy="607910"/>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4988458" y="2191712"/>
            <a:ext cx="1038224" cy="605789"/>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026681" y="2191712"/>
            <a:ext cx="970491"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 name="TextBox 2"/>
          <p:cNvSpPr txBox="1"/>
          <p:nvPr/>
        </p:nvSpPr>
        <p:spPr>
          <a:xfrm>
            <a:off x="3600450" y="894617"/>
            <a:ext cx="652992"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P(E)</a:t>
            </a:r>
          </a:p>
        </p:txBody>
      </p:sp>
      <p:sp>
        <p:nvSpPr>
          <p:cNvPr id="11" name="TextBox 10"/>
          <p:cNvSpPr txBox="1"/>
          <p:nvPr/>
        </p:nvSpPr>
        <p:spPr>
          <a:xfrm>
            <a:off x="2497666" y="1708620"/>
            <a:ext cx="698501"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P(R | E)</a:t>
            </a:r>
          </a:p>
        </p:txBody>
      </p:sp>
      <p:sp>
        <p:nvSpPr>
          <p:cNvPr id="23" name="TextBox 22"/>
          <p:cNvSpPr txBox="1"/>
          <p:nvPr/>
        </p:nvSpPr>
        <p:spPr>
          <a:xfrm>
            <a:off x="5905500" y="884466"/>
            <a:ext cx="559862"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P(B)</a:t>
            </a:r>
          </a:p>
        </p:txBody>
      </p:sp>
      <p:sp>
        <p:nvSpPr>
          <p:cNvPr id="25" name="TextBox 24"/>
          <p:cNvSpPr txBox="1"/>
          <p:nvPr/>
        </p:nvSpPr>
        <p:spPr>
          <a:xfrm>
            <a:off x="6522512" y="1708620"/>
            <a:ext cx="982661"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P(A | E, B)</a:t>
            </a:r>
          </a:p>
        </p:txBody>
      </p:sp>
      <p:sp>
        <p:nvSpPr>
          <p:cNvPr id="26" name="TextBox 25"/>
          <p:cNvSpPr txBox="1"/>
          <p:nvPr/>
        </p:nvSpPr>
        <p:spPr>
          <a:xfrm>
            <a:off x="3984096" y="2520506"/>
            <a:ext cx="767291"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P(M | A)</a:t>
            </a:r>
          </a:p>
        </p:txBody>
      </p:sp>
      <p:sp>
        <p:nvSpPr>
          <p:cNvPr id="28" name="TextBox 27"/>
          <p:cNvSpPr txBox="1"/>
          <p:nvPr/>
        </p:nvSpPr>
        <p:spPr>
          <a:xfrm>
            <a:off x="7142691" y="2520502"/>
            <a:ext cx="724964"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 J | A)</a:t>
            </a:r>
          </a:p>
        </p:txBody>
      </p:sp>
      <p:sp>
        <p:nvSpPr>
          <p:cNvPr id="17" name="TextBox 16"/>
          <p:cNvSpPr txBox="1"/>
          <p:nvPr/>
        </p:nvSpPr>
        <p:spPr>
          <a:xfrm>
            <a:off x="128068" y="2444887"/>
            <a:ext cx="2344212" cy="1131079"/>
          </a:xfrm>
          <a:prstGeom prst="rect">
            <a:avLst/>
          </a:prstGeom>
          <a:solidFill>
            <a:srgbClr val="FFFFCC"/>
          </a:solidFill>
          <a:ln>
            <a:solidFill>
              <a:schemeClr val="accent1"/>
            </a:solidFill>
          </a:ln>
        </p:spPr>
        <p:txBody>
          <a:bodyPr wrap="square" rtlCol="0">
            <a:spAutoFit/>
          </a:bodyPr>
          <a:lstStyle/>
          <a:p>
            <a:r>
              <a:rPr lang="en-US" sz="1350" dirty="0">
                <a:solidFill>
                  <a:schemeClr val="accent2"/>
                </a:solidFill>
                <a:latin typeface="+mj-lt"/>
                <a:cs typeface="Arial"/>
              </a:rPr>
              <a:t>With these probabilities, </a:t>
            </a:r>
          </a:p>
          <a:p>
            <a:r>
              <a:rPr lang="en-US" sz="1350" dirty="0">
                <a:solidFill>
                  <a:schemeClr val="accent2"/>
                </a:solidFill>
                <a:latin typeface="+mj-lt"/>
                <a:cs typeface="Arial"/>
              </a:rPr>
              <a:t>(and assumptions, encoded in the graph) we can compute the probability of any event over these variables.</a:t>
            </a:r>
          </a:p>
        </p:txBody>
      </p:sp>
      <p:sp>
        <p:nvSpPr>
          <p:cNvPr id="29" name="TextBox 28">
            <a:extLst>
              <a:ext uri="{FF2B5EF4-FFF2-40B4-BE49-F238E27FC236}">
                <a16:creationId xmlns:a16="http://schemas.microsoft.com/office/drawing/2014/main" id="{400ED49C-3411-42CF-8C7C-2779CA786FFC}"/>
              </a:ext>
            </a:extLst>
          </p:cNvPr>
          <p:cNvSpPr txBox="1"/>
          <p:nvPr/>
        </p:nvSpPr>
        <p:spPr>
          <a:xfrm>
            <a:off x="128068" y="894617"/>
            <a:ext cx="2228315" cy="1384995"/>
          </a:xfrm>
          <a:prstGeom prst="rect">
            <a:avLst/>
          </a:prstGeom>
          <a:noFill/>
          <a:ln>
            <a:solidFill>
              <a:schemeClr val="accent1"/>
            </a:solidFill>
          </a:ln>
        </p:spPr>
        <p:txBody>
          <a:bodyPr wrap="square" rtlCol="0">
            <a:spAutoFit/>
          </a:bodyPr>
          <a:lstStyle/>
          <a:p>
            <a:r>
              <a:rPr lang="en-US" sz="1200" dirty="0">
                <a:solidFill>
                  <a:schemeClr val="accent2"/>
                </a:solidFill>
                <a:latin typeface="+mj-lt"/>
                <a:cs typeface="Arial"/>
              </a:rPr>
              <a:t>How many parameters do we have? </a:t>
            </a:r>
          </a:p>
          <a:p>
            <a:endParaRPr lang="en-US" sz="1200" dirty="0">
              <a:solidFill>
                <a:schemeClr val="accent2"/>
              </a:solidFill>
              <a:latin typeface="+mj-lt"/>
              <a:cs typeface="Arial"/>
            </a:endParaRPr>
          </a:p>
          <a:p>
            <a:r>
              <a:rPr lang="en-US" sz="1200" dirty="0">
                <a:solidFill>
                  <a:schemeClr val="accent2"/>
                </a:solidFill>
                <a:latin typeface="+mj-lt"/>
                <a:cs typeface="Arial"/>
              </a:rPr>
              <a:t>How many would we have if we had to store the entire joint on 6 variables, without any independence assumptions?</a:t>
            </a:r>
          </a:p>
        </p:txBody>
      </p:sp>
    </p:spTree>
    <p:extLst>
      <p:ext uri="{BB962C8B-B14F-4D97-AF65-F5344CB8AC3E}">
        <p14:creationId xmlns:p14="http://schemas.microsoft.com/office/powerpoint/2010/main" val="288947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23</a:t>
            </a:fld>
            <a:endParaRPr lang="en-US"/>
          </a:p>
        </p:txBody>
      </p:sp>
      <p:sp>
        <p:nvSpPr>
          <p:cNvPr id="2" name="Title 1"/>
          <p:cNvSpPr>
            <a:spLocks noGrp="1"/>
          </p:cNvSpPr>
          <p:nvPr>
            <p:ph type="title"/>
          </p:nvPr>
        </p:nvSpPr>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9577" y="920884"/>
                <a:ext cx="4918578" cy="3690798"/>
              </a:xfrm>
            </p:spPr>
            <p:txBody>
              <a:bodyPr>
                <a:normAutofit fontScale="92500" lnSpcReduction="10000"/>
              </a:bodyPr>
              <a:lstStyle/>
              <a:p>
                <a:r>
                  <a:rPr lang="en-US" dirty="0"/>
                  <a:t> Directed Acyclic  graph</a:t>
                </a:r>
              </a:p>
              <a:p>
                <a:pPr lvl="1"/>
                <a:r>
                  <a:rPr lang="en-US" dirty="0"/>
                  <a:t>Each node has at most one parent</a:t>
                </a:r>
              </a:p>
              <a:p>
                <a:r>
                  <a:rPr lang="en-US" dirty="0">
                    <a:solidFill>
                      <a:srgbClr val="0000FF"/>
                    </a:solidFill>
                  </a:rPr>
                  <a:t>Independence Assumption:</a:t>
                </a:r>
              </a:p>
              <a:p>
                <a:pPr lvl="1"/>
                <a14:m>
                  <m:oMath xmlns:m="http://schemas.openxmlformats.org/officeDocument/2006/math">
                    <m:r>
                      <a:rPr lang="en-US" i="1" dirty="0" smtClean="0">
                        <a:latin typeface="Cambria Math" panose="02040503050406030204" pitchFamily="18" charset="0"/>
                      </a:rPr>
                      <m:t>𝑥</m:t>
                    </m:r>
                  </m:oMath>
                </a14:m>
                <a:r>
                  <a:rPr lang="en-US" dirty="0"/>
                  <a:t> is independent of its non-descendants given its parents</a:t>
                </a:r>
              </a:p>
              <a:p>
                <a:r>
                  <a:rPr lang="en-US" dirty="0"/>
                  <a:t>(</a:t>
                </a:r>
                <a14:m>
                  <m:oMath xmlns:m="http://schemas.openxmlformats.org/officeDocument/2006/math">
                    <m:r>
                      <a:rPr lang="en-US" i="1" dirty="0" smtClean="0">
                        <a:latin typeface="Cambria Math" panose="02040503050406030204" pitchFamily="18" charset="0"/>
                      </a:rPr>
                      <m:t>𝑥</m:t>
                    </m:r>
                  </m:oMath>
                </a14:m>
                <a:r>
                  <a:rPr lang="en-US" dirty="0"/>
                  <a:t> is independent of other nodes give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m:t>
                    </m:r>
                    <m:r>
                      <a:rPr lang="en-US" i="1" dirty="0" smtClean="0">
                        <a:latin typeface="Cambria Math" panose="02040503050406030204" pitchFamily="18" charset="0"/>
                      </a:rPr>
                      <m:t>𝑣</m:t>
                    </m:r>
                    <m:r>
                      <a:rPr lang="en-US" i="1" dirty="0" smtClean="0">
                        <a:latin typeface="Cambria Math" panose="02040503050406030204" pitchFamily="18" charset="0"/>
                      </a:rPr>
                      <m:t> </m:t>
                    </m:r>
                  </m:oMath>
                </a14:m>
                <a:r>
                  <a:rPr lang="en-US" dirty="0"/>
                  <a:t>is independent of </a:t>
                </a:r>
                <a14:m>
                  <m:oMath xmlns:m="http://schemas.openxmlformats.org/officeDocument/2006/math">
                    <m:r>
                      <a:rPr lang="en-US" i="1" dirty="0" smtClean="0">
                        <a:latin typeface="Cambria Math" panose="02040503050406030204" pitchFamily="18" charset="0"/>
                      </a:rPr>
                      <m:t>𝑤</m:t>
                    </m:r>
                  </m:oMath>
                </a14:m>
                <a:r>
                  <a:rPr lang="en-US" dirty="0"/>
                  <a:t> given </a:t>
                </a:r>
                <a14:m>
                  <m:oMath xmlns:m="http://schemas.openxmlformats.org/officeDocument/2006/math">
                    <m:r>
                      <a:rPr lang="en-US" i="1" dirty="0" smtClean="0">
                        <a:latin typeface="Cambria Math" panose="02040503050406030204" pitchFamily="18" charset="0"/>
                      </a:rPr>
                      <m:t>𝑢</m:t>
                    </m:r>
                  </m:oMath>
                </a14:m>
                <a:r>
                  <a:rPr lang="en-US" dirty="0"/>
                  <a:t>;)  </a:t>
                </a:r>
              </a:p>
              <a:p>
                <a:endParaRPr lang="en-US" dirty="0"/>
              </a:p>
              <a:p>
                <a:r>
                  <a:rPr lang="en-US" dirty="0">
                    <a:solidFill>
                      <a:srgbClr val="0000FF"/>
                    </a:solidFill>
                  </a:rPr>
                  <a:t>Need to know two numbers for each link: </a:t>
                </a:r>
                <a14:m>
                  <m:oMath xmlns:m="http://schemas.openxmlformats.org/officeDocument/2006/math">
                    <m:r>
                      <a:rPr lang="en-US" i="1" dirty="0" smtClean="0">
                        <a:solidFill>
                          <a:srgbClr val="0000FF"/>
                        </a:solidFill>
                        <a:latin typeface="Cambria Math" panose="02040503050406030204" pitchFamily="18" charset="0"/>
                      </a:rPr>
                      <m:t>𝑝</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𝑧</m:t>
                    </m:r>
                    <m:r>
                      <a:rPr lang="en-US" i="1" dirty="0">
                        <a:solidFill>
                          <a:srgbClr val="0000FF"/>
                        </a:solidFill>
                        <a:latin typeface="Cambria Math" panose="02040503050406030204" pitchFamily="18" charset="0"/>
                      </a:rPr>
                      <m:t>)</m:t>
                    </m:r>
                  </m:oMath>
                </a14:m>
                <a:r>
                  <a:rPr lang="en-US" dirty="0">
                    <a:solidFill>
                      <a:srgbClr val="0000FF"/>
                    </a:solidFill>
                  </a:rPr>
                  <a:t>, and a prior for the root </a:t>
                </a:r>
                <a14:m>
                  <m:oMath xmlns:m="http://schemas.openxmlformats.org/officeDocument/2006/math">
                    <m:r>
                      <a:rPr lang="en-US" i="1" dirty="0" smtClean="0">
                        <a:solidFill>
                          <a:srgbClr val="0000FF"/>
                        </a:solidFill>
                        <a:latin typeface="Cambria Math" panose="02040503050406030204" pitchFamily="18" charset="0"/>
                      </a:rPr>
                      <m:t>𝑝</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𝑦</m:t>
                    </m:r>
                    <m:r>
                      <a:rPr lang="en-US" i="1" dirty="0" smtClean="0">
                        <a:solidFill>
                          <a:srgbClr val="0000FF"/>
                        </a:solidFill>
                        <a:latin typeface="Cambria Math" panose="02040503050406030204" pitchFamily="18" charset="0"/>
                      </a:rPr>
                      <m:t>)</m:t>
                    </m:r>
                  </m:oMath>
                </a14:m>
                <a:r>
                  <a:rPr lang="en-US" dirty="0">
                    <a:solidFill>
                      <a:srgbClr val="0000FF"/>
                    </a:solidFill>
                  </a:rPr>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9577" y="920884"/>
                <a:ext cx="4918578" cy="3690798"/>
              </a:xfrm>
              <a:blipFill>
                <a:blip r:embed="rId3"/>
                <a:stretch>
                  <a:fillRect l="-1487" t="-2145" r="-991" b="-13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99" name="Object 39"/>
              <p:cNvSpPr txBox="1"/>
              <p:nvPr/>
            </p:nvSpPr>
            <p:spPr bwMode="auto">
              <a:xfrm>
                <a:off x="787999" y="3138027"/>
                <a:ext cx="3975100" cy="85169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8199" name="Object 39"/>
              <p:cNvSpPr txBox="1">
                <a:spLocks noRot="1" noChangeAspect="1" noMove="1" noResize="1" noEditPoints="1" noAdjustHandles="1" noChangeArrowheads="1" noChangeShapeType="1" noTextEdit="1"/>
              </p:cNvSpPr>
              <p:nvPr/>
            </p:nvSpPr>
            <p:spPr bwMode="auto">
              <a:xfrm>
                <a:off x="787999" y="3138027"/>
                <a:ext cx="3975100" cy="851694"/>
              </a:xfrm>
              <a:prstGeom prst="rect">
                <a:avLst/>
              </a:prstGeom>
              <a:blipFill>
                <a:blip r:embed="rId4"/>
                <a:stretch>
                  <a:fillRect t="-84173" b="-93525"/>
                </a:stretch>
              </a:blipFill>
              <a:ln>
                <a:noFill/>
              </a:ln>
              <a:effectLst/>
              <a:extLst/>
            </p:spPr>
            <p:txBody>
              <a:bodyPr/>
              <a:lstStyle/>
              <a:p>
                <a:r>
                  <a:rPr lang="en-US">
                    <a:noFill/>
                  </a:rPr>
                  <a:t> </a:t>
                </a:r>
              </a:p>
            </p:txBody>
          </p:sp>
        </mc:Fallback>
      </mc:AlternateContent>
      <p:sp>
        <p:nvSpPr>
          <p:cNvPr id="672808" name="Oval 40"/>
          <p:cNvSpPr>
            <a:spLocks noChangeArrowheads="1"/>
          </p:cNvSpPr>
          <p:nvPr/>
        </p:nvSpPr>
        <p:spPr bwMode="auto">
          <a:xfrm>
            <a:off x="5546927"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6361314"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7175702"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797083" y="22807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397283"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6418465" y="240579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5604077" y="240579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854233" y="240579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854233" y="240579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54826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8542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6868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5539784" y="320589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7232852" y="320589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911383" y="320589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TextBox 39"/>
              <p:cNvSpPr txBox="1"/>
              <p:nvPr/>
            </p:nvSpPr>
            <p:spPr>
              <a:xfrm>
                <a:off x="6958846" y="194329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958846" y="1943293"/>
                <a:ext cx="359393"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367312" y="2946291"/>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367312" y="2946291"/>
                <a:ext cx="359394" cy="323165"/>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711233" y="3017773"/>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711233" y="3017773"/>
                <a:ext cx="40267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511333" y="3003441"/>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511333" y="3003441"/>
                <a:ext cx="352982"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8340133" y="3632091"/>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8340133" y="3632091"/>
                <a:ext cx="333746"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11873" y="3672810"/>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411873" y="3672810"/>
                <a:ext cx="346570"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629969" y="3703573"/>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629969" y="3703573"/>
                <a:ext cx="338554"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8567462" y="2960623"/>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8567462" y="2960623"/>
                <a:ext cx="346570" cy="323165"/>
              </a:xfrm>
              <a:prstGeom prst="rect">
                <a:avLst/>
              </a:prstGeom>
              <a:blipFill>
                <a:blip r:embed="rId1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731770" y="2317641"/>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731770" y="2317641"/>
                <a:ext cx="644728" cy="323165"/>
              </a:xfrm>
              <a:prstGeom prst="rect">
                <a:avLst/>
              </a:prstGeom>
              <a:blipFill>
                <a:blip r:embed="rId13"/>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660759" y="234661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660759" y="2346613"/>
                <a:ext cx="801823" cy="323165"/>
              </a:xfrm>
              <a:prstGeom prst="rect">
                <a:avLst/>
              </a:prstGeom>
              <a:blipFill>
                <a:blip r:embed="rId14"/>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015601" y="3672810"/>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015601" y="3672810"/>
                <a:ext cx="800219" cy="323165"/>
              </a:xfrm>
              <a:prstGeom prst="rect">
                <a:avLst/>
              </a:prstGeom>
              <a:blipFill>
                <a:blip r:embed="rId15"/>
                <a:stretch>
                  <a:fillRect b="-8929"/>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42436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24</a:t>
            </a:fld>
            <a:endParaRPr lang="en-US"/>
          </a:p>
        </p:txBody>
      </p:sp>
      <p:sp>
        <p:nvSpPr>
          <p:cNvPr id="2" name="Title 1"/>
          <p:cNvSpPr>
            <a:spLocks noGrp="1"/>
          </p:cNvSpPr>
          <p:nvPr>
            <p:ph type="title"/>
          </p:nvPr>
        </p:nvSpPr>
        <p:spPr>
          <a:xfrm>
            <a:off x="310152" y="15485"/>
            <a:ext cx="8229600" cy="693605"/>
          </a:xfrm>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447" y="939437"/>
                <a:ext cx="5691439" cy="3595941"/>
              </a:xfrm>
            </p:spPr>
            <p:txBody>
              <a:bodyPr>
                <a:normAutofit fontScale="70000" lnSpcReduction="20000"/>
              </a:bodyPr>
              <a:lstStyle/>
              <a:p>
                <a:r>
                  <a:rPr lang="en-US" dirty="0"/>
                  <a:t>This is a generalization of naïve Bayes.</a:t>
                </a:r>
              </a:p>
              <a:p>
                <a:r>
                  <a:rPr lang="en-US" dirty="0"/>
                  <a:t>Inference Problem:</a:t>
                </a:r>
              </a:p>
              <a:p>
                <a:pPr lvl="1"/>
                <a:r>
                  <a:rPr lang="en-US" dirty="0"/>
                  <a:t>Given the Tree with all the  associated probabilities,  evaluate the probability of an event </a:t>
                </a:r>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r>
                      <a:rPr lang="en-US" dirty="0" smtClean="0">
                        <a:latin typeface="Cambria Math" panose="02040503050406030204" pitchFamily="18" charset="0"/>
                      </a:rPr>
                      <m:t>𝑥</m:t>
                    </m:r>
                    <m:r>
                      <a:rPr lang="en-US" dirty="0" smtClean="0">
                        <a:latin typeface="Cambria Math" panose="02040503050406030204" pitchFamily="18" charset="0"/>
                      </a:rPr>
                      <m:t>)</m:t>
                    </m:r>
                  </m:oMath>
                </a14:m>
                <a:r>
                  <a:rPr lang="en-US" dirty="0"/>
                  <a:t> ?</a:t>
                </a:r>
              </a:p>
              <a:p>
                <a:pPr lvl="1"/>
                <a:endParaRPr lang="en-US" dirty="0"/>
              </a:p>
              <a:p>
                <a14:m>
                  <m:oMath xmlns:m="http://schemas.openxmlformats.org/officeDocument/2006/math">
                    <m:r>
                      <a:rPr lang="en-US" dirty="0" smtClean="0">
                        <a:solidFill>
                          <a:srgbClr val="FF0000"/>
                        </a:solidFill>
                        <a:latin typeface="Cambria Math" panose="02040503050406030204" pitchFamily="18" charset="0"/>
                      </a:rPr>
                      <m:t>𝑃</m:t>
                    </m:r>
                    <m:r>
                      <a:rPr lang="en-US" dirty="0" smtClean="0">
                        <a:solidFill>
                          <a:srgbClr val="FF0000"/>
                        </a:solidFill>
                        <a:latin typeface="Cambria Math" panose="02040503050406030204" pitchFamily="18" charset="0"/>
                      </a:rPr>
                      <m:t>(</m:t>
                    </m:r>
                    <m:r>
                      <a:rPr lang="en-US" dirty="0" smtClean="0">
                        <a:solidFill>
                          <a:srgbClr val="FF0000"/>
                        </a:solidFill>
                        <a:latin typeface="Cambria Math" panose="02040503050406030204" pitchFamily="18" charset="0"/>
                      </a:rPr>
                      <m:t>𝑥</m:t>
                    </m:r>
                    <m:r>
                      <a:rPr lang="en-US" dirty="0" smtClean="0">
                        <a:solidFill>
                          <a:srgbClr val="FF0000"/>
                        </a:solidFill>
                        <a:latin typeface="Cambria Math" panose="02040503050406030204" pitchFamily="18" charset="0"/>
                      </a:rPr>
                      <m:t>=1) =                 </m:t>
                    </m:r>
                  </m:oMath>
                </a14:m>
                <a:endParaRPr lang="en-US"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dirty="0" smtClean="0">
                          <a:latin typeface="Cambria Math" panose="02040503050406030204" pitchFamily="18" charset="0"/>
                        </a:rPr>
                        <m:t>      = </m:t>
                      </m:r>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𝑥</m:t>
                      </m:r>
                      <m:r>
                        <a:rPr lang="en-US" dirty="0" smtClean="0">
                          <a:latin typeface="Cambria Math" panose="02040503050406030204" pitchFamily="18" charset="0"/>
                        </a:rPr>
                        <m:t>=1|</m:t>
                      </m:r>
                      <m:r>
                        <a:rPr lang="en-US" dirty="0" smtClean="0">
                          <a:latin typeface="Cambria Math" panose="02040503050406030204" pitchFamily="18" charset="0"/>
                        </a:rPr>
                        <m:t>𝑧</m:t>
                      </m:r>
                      <m:r>
                        <a:rPr lang="en-US" dirty="0" smtClean="0">
                          <a:latin typeface="Cambria Math" panose="02040503050406030204" pitchFamily="18" charset="0"/>
                        </a:rPr>
                        <m:t>=1)</m:t>
                      </m:r>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𝑧</m:t>
                      </m:r>
                      <m:r>
                        <a:rPr lang="en-US" dirty="0" smtClean="0">
                          <a:latin typeface="Cambria Math" panose="02040503050406030204" pitchFamily="18" charset="0"/>
                        </a:rPr>
                        <m:t>=1) + </m:t>
                      </m:r>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𝑥</m:t>
                      </m:r>
                      <m:r>
                        <a:rPr lang="en-US" dirty="0" smtClean="0">
                          <a:latin typeface="Cambria Math" panose="02040503050406030204" pitchFamily="18" charset="0"/>
                        </a:rPr>
                        <m:t>=1|</m:t>
                      </m:r>
                      <m:r>
                        <a:rPr lang="en-US" dirty="0" smtClean="0">
                          <a:latin typeface="Cambria Math" panose="02040503050406030204" pitchFamily="18" charset="0"/>
                        </a:rPr>
                        <m:t>𝑧</m:t>
                      </m:r>
                      <m:r>
                        <a:rPr lang="en-US" dirty="0" smtClean="0">
                          <a:latin typeface="Cambria Math" panose="02040503050406030204" pitchFamily="18" charset="0"/>
                        </a:rPr>
                        <m:t>=0)</m:t>
                      </m:r>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𝑧</m:t>
                      </m:r>
                      <m:r>
                        <a:rPr lang="en-US" dirty="0" smtClean="0">
                          <a:latin typeface="Cambria Math" panose="02040503050406030204" pitchFamily="18" charset="0"/>
                        </a:rPr>
                        <m:t>=0)</m:t>
                      </m:r>
                    </m:oMath>
                  </m:oMathPara>
                </a14:m>
                <a:endParaRPr lang="en-US" dirty="0"/>
              </a:p>
              <a:p>
                <a:r>
                  <a:rPr lang="en-US" dirty="0"/>
                  <a:t>Recursively, go up the tree: </a:t>
                </a:r>
              </a:p>
              <a:p>
                <a:pPr marL="0" indent="0">
                  <a:buNone/>
                </a:pPr>
                <a:r>
                  <a:rPr lang="en-US" dirty="0"/>
                  <a:t>  </a:t>
                </a:r>
                <a14:m>
                  <m:oMath xmlns:m="http://schemas.openxmlformats.org/officeDocument/2006/math">
                    <m:r>
                      <a:rPr lang="en-US" b="0" i="0" dirty="0" smtClean="0">
                        <a:solidFill>
                          <a:srgbClr val="FF0000"/>
                        </a:solidFill>
                        <a:latin typeface="Cambria Math" panose="02040503050406030204" pitchFamily="18" charset="0"/>
                      </a:rPr>
                      <m:t>     </m:t>
                    </m:r>
                    <m:r>
                      <a:rPr lang="en-US" dirty="0" smtClean="0">
                        <a:solidFill>
                          <a:srgbClr val="FF0000"/>
                        </a:solidFill>
                        <a:latin typeface="Cambria Math" panose="02040503050406030204" pitchFamily="18" charset="0"/>
                      </a:rPr>
                      <m:t>𝑃</m:t>
                    </m:r>
                    <m:d>
                      <m:dPr>
                        <m:ctrlPr>
                          <a:rPr lang="en-US" i="1" dirty="0" smtClean="0">
                            <a:solidFill>
                              <a:srgbClr val="FF0000"/>
                            </a:solidFill>
                            <a:latin typeface="Cambria Math" panose="02040503050406030204" pitchFamily="18" charset="0"/>
                          </a:rPr>
                        </m:ctrlPr>
                      </m:dPr>
                      <m:e>
                        <m:r>
                          <a:rPr lang="en-US" dirty="0" smtClean="0">
                            <a:solidFill>
                              <a:srgbClr val="FF0000"/>
                            </a:solidFill>
                            <a:latin typeface="Cambria Math" panose="02040503050406030204" pitchFamily="18" charset="0"/>
                          </a:rPr>
                          <m:t>𝑧</m:t>
                        </m:r>
                        <m:r>
                          <a:rPr lang="en-US" dirty="0" smtClean="0">
                            <a:solidFill>
                              <a:srgbClr val="FF0000"/>
                            </a:solidFill>
                            <a:latin typeface="Cambria Math" panose="02040503050406030204" pitchFamily="18" charset="0"/>
                          </a:rPr>
                          <m:t>=1</m:t>
                        </m:r>
                      </m:e>
                    </m:d>
                    <m:r>
                      <a:rPr lang="en-US" dirty="0">
                        <a:solidFill>
                          <a:srgbClr val="FF0000"/>
                        </a:solidFill>
                        <a:latin typeface="Cambria Math" panose="02040503050406030204" pitchFamily="18" charset="0"/>
                      </a:rPr>
                      <m:t>= </m:t>
                    </m:r>
                  </m:oMath>
                </a14:m>
                <a:endParaRPr lang="en-US" dirty="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dirty="0">
                          <a:latin typeface="Cambria Math" panose="02040503050406030204" pitchFamily="18" charset="0"/>
                        </a:rPr>
                        <m:t>𝑃</m:t>
                      </m:r>
                      <m:d>
                        <m:dPr>
                          <m:ctrlPr>
                            <a:rPr lang="en-US" i="1" dirty="0">
                              <a:latin typeface="Cambria Math" panose="02040503050406030204" pitchFamily="18" charset="0"/>
                            </a:rPr>
                          </m:ctrlPr>
                        </m:dPr>
                        <m:e>
                          <m:r>
                            <a:rPr lang="en-US" dirty="0">
                              <a:latin typeface="Cambria Math" panose="02040503050406030204" pitchFamily="18" charset="0"/>
                            </a:rPr>
                            <m:t>𝑧</m:t>
                          </m:r>
                          <m:r>
                            <a:rPr lang="en-US" dirty="0">
                              <a:latin typeface="Cambria Math" panose="02040503050406030204" pitchFamily="18" charset="0"/>
                            </a:rPr>
                            <m:t>=1</m:t>
                          </m:r>
                        </m:e>
                        <m:e>
                          <m:r>
                            <a:rPr lang="en-US" dirty="0">
                              <a:latin typeface="Cambria Math" panose="02040503050406030204" pitchFamily="18" charset="0"/>
                            </a:rPr>
                            <m:t>𝑦</m:t>
                          </m:r>
                          <m:r>
                            <a:rPr lang="en-US" dirty="0">
                              <a:latin typeface="Cambria Math" panose="02040503050406030204" pitchFamily="18" charset="0"/>
                            </a:rPr>
                            <m:t>=1</m:t>
                          </m:r>
                        </m:e>
                      </m:d>
                      <m:r>
                        <a:rPr lang="en-US" dirty="0">
                          <a:latin typeface="Cambria Math" panose="02040503050406030204" pitchFamily="18" charset="0"/>
                        </a:rPr>
                        <m:t>𝑃</m:t>
                      </m:r>
                      <m:d>
                        <m:dPr>
                          <m:ctrlPr>
                            <a:rPr lang="en-US" i="1" dirty="0">
                              <a:latin typeface="Cambria Math" panose="02040503050406030204" pitchFamily="18" charset="0"/>
                            </a:rPr>
                          </m:ctrlPr>
                        </m:dPr>
                        <m:e>
                          <m:r>
                            <a:rPr lang="en-US" dirty="0">
                              <a:latin typeface="Cambria Math" panose="02040503050406030204" pitchFamily="18" charset="0"/>
                            </a:rPr>
                            <m:t>𝑦</m:t>
                          </m:r>
                          <m:r>
                            <a:rPr lang="en-US" dirty="0">
                              <a:latin typeface="Cambria Math" panose="02040503050406030204" pitchFamily="18" charset="0"/>
                            </a:rPr>
                            <m:t>=1</m:t>
                          </m:r>
                        </m:e>
                      </m:d>
                      <m:r>
                        <a:rPr lang="en-US" b="0" i="0" dirty="0" smtClean="0">
                          <a:latin typeface="Cambria Math" panose="02040503050406030204" pitchFamily="18" charset="0"/>
                        </a:rPr>
                        <m:t>+</m:t>
                      </m:r>
                      <m:r>
                        <a:rPr lang="en-US" dirty="0">
                          <a:latin typeface="Cambria Math" panose="02040503050406030204" pitchFamily="18" charset="0"/>
                        </a:rPr>
                        <m:t>𝑃</m:t>
                      </m:r>
                      <m:d>
                        <m:dPr>
                          <m:ctrlPr>
                            <a:rPr lang="en-US" i="1" dirty="0">
                              <a:latin typeface="Cambria Math" panose="02040503050406030204" pitchFamily="18" charset="0"/>
                            </a:rPr>
                          </m:ctrlPr>
                        </m:dPr>
                        <m:e>
                          <m:r>
                            <a:rPr lang="en-US" dirty="0">
                              <a:latin typeface="Cambria Math" panose="02040503050406030204" pitchFamily="18" charset="0"/>
                            </a:rPr>
                            <m:t>𝑧</m:t>
                          </m:r>
                          <m:r>
                            <a:rPr lang="en-US" dirty="0">
                              <a:latin typeface="Cambria Math" panose="02040503050406030204" pitchFamily="18" charset="0"/>
                            </a:rPr>
                            <m:t>=1</m:t>
                          </m:r>
                        </m:e>
                        <m:e>
                          <m:r>
                            <a:rPr lang="en-US" dirty="0">
                              <a:latin typeface="Cambria Math" panose="02040503050406030204" pitchFamily="18" charset="0"/>
                            </a:rPr>
                            <m:t>𝑦</m:t>
                          </m:r>
                          <m:r>
                            <a:rPr lang="en-US" dirty="0">
                              <a:latin typeface="Cambria Math" panose="02040503050406030204" pitchFamily="18" charset="0"/>
                            </a:rPr>
                            <m:t>=0</m:t>
                          </m:r>
                        </m:e>
                      </m:d>
                      <m:r>
                        <a:rPr lang="en-US" dirty="0">
                          <a:latin typeface="Cambria Math" panose="02040503050406030204" pitchFamily="18" charset="0"/>
                        </a:rPr>
                        <m:t>𝑃</m:t>
                      </m:r>
                      <m:d>
                        <m:dPr>
                          <m:ctrlPr>
                            <a:rPr lang="en-US" i="1" dirty="0">
                              <a:latin typeface="Cambria Math" panose="02040503050406030204" pitchFamily="18" charset="0"/>
                            </a:rPr>
                          </m:ctrlPr>
                        </m:dPr>
                        <m:e>
                          <m:r>
                            <a:rPr lang="en-US" dirty="0">
                              <a:latin typeface="Cambria Math" panose="02040503050406030204" pitchFamily="18" charset="0"/>
                            </a:rPr>
                            <m:t>𝑦</m:t>
                          </m:r>
                          <m:r>
                            <a:rPr lang="en-US" dirty="0">
                              <a:latin typeface="Cambria Math" panose="02040503050406030204" pitchFamily="18" charset="0"/>
                            </a:rPr>
                            <m:t>=0</m:t>
                          </m:r>
                        </m:e>
                      </m:d>
                    </m:oMath>
                  </m:oMathPara>
                </a14:m>
                <a:endParaRPr lang="en-US" dirty="0"/>
              </a:p>
              <a:p>
                <a:pPr marL="0" indent="0">
                  <a:buNone/>
                </a:pPr>
                <a:r>
                  <a:rPr lang="en-US" dirty="0"/>
                  <a:t>  </a:t>
                </a:r>
                <a14:m>
                  <m:oMath xmlns:m="http://schemas.openxmlformats.org/officeDocument/2006/math">
                    <m:r>
                      <a:rPr lang="en-US" b="0" i="0" dirty="0" smtClean="0">
                        <a:solidFill>
                          <a:srgbClr val="FF0000"/>
                        </a:solidFill>
                        <a:latin typeface="Cambria Math" panose="02040503050406030204" pitchFamily="18" charset="0"/>
                      </a:rPr>
                      <m:t>     </m:t>
                    </m:r>
                    <m:r>
                      <a:rPr lang="en-US" dirty="0" smtClean="0">
                        <a:solidFill>
                          <a:srgbClr val="FF0000"/>
                        </a:solidFill>
                        <a:latin typeface="Cambria Math" panose="02040503050406030204" pitchFamily="18" charset="0"/>
                      </a:rPr>
                      <m:t>𝑃</m:t>
                    </m:r>
                    <m:d>
                      <m:dPr>
                        <m:ctrlPr>
                          <a:rPr lang="en-US" i="1" dirty="0" smtClean="0">
                            <a:solidFill>
                              <a:srgbClr val="FF0000"/>
                            </a:solidFill>
                            <a:latin typeface="Cambria Math" panose="02040503050406030204" pitchFamily="18" charset="0"/>
                          </a:rPr>
                        </m:ctrlPr>
                      </m:dPr>
                      <m:e>
                        <m:r>
                          <a:rPr lang="en-US" dirty="0" smtClean="0">
                            <a:solidFill>
                              <a:srgbClr val="FF0000"/>
                            </a:solidFill>
                            <a:latin typeface="Cambria Math" panose="02040503050406030204" pitchFamily="18" charset="0"/>
                          </a:rPr>
                          <m:t>𝑧</m:t>
                        </m:r>
                        <m:r>
                          <a:rPr lang="en-US" dirty="0" smtClean="0">
                            <a:solidFill>
                              <a:srgbClr val="FF0000"/>
                            </a:solidFill>
                            <a:latin typeface="Cambria Math" panose="02040503050406030204" pitchFamily="18" charset="0"/>
                          </a:rPr>
                          <m:t>=0</m:t>
                        </m:r>
                      </m:e>
                    </m:d>
                    <m:r>
                      <a:rPr lang="en-US" dirty="0" smtClean="0">
                        <a:solidFill>
                          <a:srgbClr val="FF0000"/>
                        </a:solidFill>
                        <a:latin typeface="Cambria Math" panose="02040503050406030204" pitchFamily="18" charset="0"/>
                      </a:rPr>
                      <m:t>=</m:t>
                    </m:r>
                  </m:oMath>
                </a14:m>
                <a:endParaRPr lang="en-US" dirty="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dirty="0">
                          <a:latin typeface="Cambria Math" panose="02040503050406030204" pitchFamily="18" charset="0"/>
                        </a:rPr>
                        <m:t>=</m:t>
                      </m:r>
                      <m:r>
                        <a:rPr lang="en-US" dirty="0">
                          <a:latin typeface="Cambria Math" panose="02040503050406030204" pitchFamily="18" charset="0"/>
                        </a:rPr>
                        <m:t>𝑃</m:t>
                      </m:r>
                      <m:r>
                        <a:rPr lang="en-US" dirty="0">
                          <a:latin typeface="Cambria Math" panose="02040503050406030204" pitchFamily="18" charset="0"/>
                        </a:rPr>
                        <m:t>(</m:t>
                      </m:r>
                      <m:r>
                        <a:rPr lang="en-US" dirty="0">
                          <a:latin typeface="Cambria Math" panose="02040503050406030204" pitchFamily="18" charset="0"/>
                        </a:rPr>
                        <m:t>𝑧</m:t>
                      </m:r>
                      <m:r>
                        <a:rPr lang="en-US" dirty="0">
                          <a:latin typeface="Cambria Math" panose="02040503050406030204" pitchFamily="18" charset="0"/>
                        </a:rPr>
                        <m:t>=0|</m:t>
                      </m:r>
                      <m:r>
                        <a:rPr lang="en-US" dirty="0">
                          <a:latin typeface="Cambria Math" panose="02040503050406030204" pitchFamily="18" charset="0"/>
                        </a:rPr>
                        <m:t>𝑦</m:t>
                      </m:r>
                      <m:r>
                        <a:rPr lang="en-US" dirty="0">
                          <a:latin typeface="Cambria Math" panose="02040503050406030204" pitchFamily="18" charset="0"/>
                        </a:rPr>
                        <m:t>=1)</m:t>
                      </m:r>
                      <m:r>
                        <a:rPr lang="en-US" dirty="0">
                          <a:latin typeface="Cambria Math" panose="02040503050406030204" pitchFamily="18" charset="0"/>
                        </a:rPr>
                        <m:t>𝑃</m:t>
                      </m:r>
                      <m:r>
                        <a:rPr lang="en-US" dirty="0">
                          <a:latin typeface="Cambria Math" panose="02040503050406030204" pitchFamily="18" charset="0"/>
                        </a:rPr>
                        <m:t>(</m:t>
                      </m:r>
                      <m:r>
                        <a:rPr lang="en-US" dirty="0">
                          <a:latin typeface="Cambria Math" panose="02040503050406030204" pitchFamily="18" charset="0"/>
                        </a:rPr>
                        <m:t>𝑦</m:t>
                      </m:r>
                      <m:r>
                        <a:rPr lang="en-US" dirty="0">
                          <a:latin typeface="Cambria Math" panose="02040503050406030204" pitchFamily="18" charset="0"/>
                        </a:rPr>
                        <m:t>=1) + </m:t>
                      </m:r>
                      <m:r>
                        <a:rPr lang="en-US" dirty="0">
                          <a:latin typeface="Cambria Math" panose="02040503050406030204" pitchFamily="18" charset="0"/>
                        </a:rPr>
                        <m:t>𝑃</m:t>
                      </m:r>
                      <m:r>
                        <a:rPr lang="en-US" dirty="0">
                          <a:latin typeface="Cambria Math" panose="02040503050406030204" pitchFamily="18" charset="0"/>
                        </a:rPr>
                        <m:t>(</m:t>
                      </m:r>
                      <m:r>
                        <a:rPr lang="en-US" dirty="0">
                          <a:latin typeface="Cambria Math" panose="02040503050406030204" pitchFamily="18" charset="0"/>
                        </a:rPr>
                        <m:t>𝑧</m:t>
                      </m:r>
                      <m:r>
                        <a:rPr lang="en-US" dirty="0">
                          <a:latin typeface="Cambria Math" panose="02040503050406030204" pitchFamily="18" charset="0"/>
                        </a:rPr>
                        <m:t>=0|</m:t>
                      </m:r>
                      <m:r>
                        <a:rPr lang="en-US" dirty="0">
                          <a:latin typeface="Cambria Math" panose="02040503050406030204" pitchFamily="18" charset="0"/>
                        </a:rPr>
                        <m:t>𝑦</m:t>
                      </m:r>
                      <m:r>
                        <a:rPr lang="en-US" dirty="0">
                          <a:latin typeface="Cambria Math" panose="02040503050406030204" pitchFamily="18" charset="0"/>
                        </a:rPr>
                        <m:t>=0)</m:t>
                      </m:r>
                      <m:r>
                        <a:rPr lang="en-US" dirty="0">
                          <a:latin typeface="Cambria Math" panose="02040503050406030204" pitchFamily="18" charset="0"/>
                        </a:rPr>
                        <m:t>𝑃</m:t>
                      </m:r>
                      <m:r>
                        <a:rPr lang="en-US" dirty="0">
                          <a:latin typeface="Cambria Math" panose="02040503050406030204" pitchFamily="18" charset="0"/>
                        </a:rPr>
                        <m:t>(</m:t>
                      </m:r>
                      <m:r>
                        <a:rPr lang="en-US" dirty="0">
                          <a:latin typeface="Cambria Math" panose="02040503050406030204" pitchFamily="18" charset="0"/>
                        </a:rPr>
                        <m:t>𝑦</m:t>
                      </m:r>
                      <m:r>
                        <a:rPr lang="en-US" dirty="0">
                          <a:latin typeface="Cambria Math" panose="02040503050406030204" pitchFamily="18" charset="0"/>
                        </a:rPr>
                        <m:t>=0)</m:t>
                      </m:r>
                    </m:oMath>
                  </m:oMathPara>
                </a14:m>
                <a:endParaRPr lang="en-US" dirty="0"/>
              </a:p>
              <a:p>
                <a:r>
                  <a:rPr lang="en-US" dirty="0"/>
                  <a:t>Linear Time Algorithm</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447" y="939437"/>
                <a:ext cx="5691439" cy="3595941"/>
              </a:xfrm>
              <a:blipFill>
                <a:blip r:embed="rId3"/>
                <a:stretch>
                  <a:fillRect l="-535" t="-1695"/>
                </a:stretch>
              </a:blipFill>
            </p:spPr>
            <p:txBody>
              <a:bodyPr/>
              <a:lstStyle/>
              <a:p>
                <a:r>
                  <a:rPr lang="en-US">
                    <a:noFill/>
                  </a:rPr>
                  <a:t> </a:t>
                </a:r>
              </a:p>
            </p:txBody>
          </p:sp>
        </mc:Fallback>
      </mc:AlternateContent>
      <p:sp>
        <p:nvSpPr>
          <p:cNvPr id="13" name="TextBox 12"/>
          <p:cNvSpPr txBox="1"/>
          <p:nvPr/>
        </p:nvSpPr>
        <p:spPr>
          <a:xfrm>
            <a:off x="6399938" y="2841319"/>
            <a:ext cx="1885950" cy="1015663"/>
          </a:xfrm>
          <a:prstGeom prst="rect">
            <a:avLst/>
          </a:prstGeom>
          <a:solidFill>
            <a:srgbClr val="FFFFCC"/>
          </a:solidFill>
          <a:ln w="19050">
            <a:solidFill>
              <a:schemeClr val="accent1"/>
            </a:solidFill>
          </a:ln>
        </p:spPr>
        <p:txBody>
          <a:bodyPr wrap="square" rtlCol="0">
            <a:spAutoFit/>
          </a:bodyPr>
          <a:lstStyle/>
          <a:p>
            <a:r>
              <a:rPr lang="en-US" sz="1500" dirty="0"/>
              <a:t>Now we have everything in terms of the CPTs (conditional probability tables) </a:t>
            </a:r>
          </a:p>
        </p:txBody>
      </p:sp>
      <p:sp>
        <p:nvSpPr>
          <p:cNvPr id="34" name="Oval 40">
            <a:extLst>
              <a:ext uri="{FF2B5EF4-FFF2-40B4-BE49-F238E27FC236}">
                <a16:creationId xmlns:a16="http://schemas.microsoft.com/office/drawing/2014/main" id="{25BCE69C-73F7-46A0-948A-B0C1B231A2FF}"/>
              </a:ext>
            </a:extLst>
          </p:cNvPr>
          <p:cNvSpPr>
            <a:spLocks noChangeArrowheads="1"/>
          </p:cNvSpPr>
          <p:nvPr/>
        </p:nvSpPr>
        <p:spPr bwMode="auto">
          <a:xfrm>
            <a:off x="5771145"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5" name="Oval 41">
            <a:extLst>
              <a:ext uri="{FF2B5EF4-FFF2-40B4-BE49-F238E27FC236}">
                <a16:creationId xmlns:a16="http://schemas.microsoft.com/office/drawing/2014/main" id="{D320695D-58AB-448D-BC1D-D424F00DC469}"/>
              </a:ext>
            </a:extLst>
          </p:cNvPr>
          <p:cNvSpPr>
            <a:spLocks noChangeArrowheads="1"/>
          </p:cNvSpPr>
          <p:nvPr/>
        </p:nvSpPr>
        <p:spPr bwMode="auto">
          <a:xfrm>
            <a:off x="6585532"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2">
            <a:extLst>
              <a:ext uri="{FF2B5EF4-FFF2-40B4-BE49-F238E27FC236}">
                <a16:creationId xmlns:a16="http://schemas.microsoft.com/office/drawing/2014/main" id="{B6454C1C-01E0-4AF7-8B7F-5C009BD80047}"/>
              </a:ext>
            </a:extLst>
          </p:cNvPr>
          <p:cNvSpPr>
            <a:spLocks noChangeArrowheads="1"/>
          </p:cNvSpPr>
          <p:nvPr/>
        </p:nvSpPr>
        <p:spPr bwMode="auto">
          <a:xfrm>
            <a:off x="7399920"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3">
            <a:extLst>
              <a:ext uri="{FF2B5EF4-FFF2-40B4-BE49-F238E27FC236}">
                <a16:creationId xmlns:a16="http://schemas.microsoft.com/office/drawing/2014/main" id="{D33E0355-C32A-445F-99C2-ACA8B5BACF4C}"/>
              </a:ext>
            </a:extLst>
          </p:cNvPr>
          <p:cNvSpPr>
            <a:spLocks noChangeArrowheads="1"/>
          </p:cNvSpPr>
          <p:nvPr/>
        </p:nvSpPr>
        <p:spPr bwMode="auto">
          <a:xfrm>
            <a:off x="7021301" y="8669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4">
            <a:extLst>
              <a:ext uri="{FF2B5EF4-FFF2-40B4-BE49-F238E27FC236}">
                <a16:creationId xmlns:a16="http://schemas.microsoft.com/office/drawing/2014/main" id="{444E04D6-F8BE-4C71-8F81-E0EBF9B43DF9}"/>
              </a:ext>
            </a:extLst>
          </p:cNvPr>
          <p:cNvSpPr>
            <a:spLocks noChangeArrowheads="1"/>
          </p:cNvSpPr>
          <p:nvPr/>
        </p:nvSpPr>
        <p:spPr bwMode="auto">
          <a:xfrm>
            <a:off x="8621501"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9" name="AutoShape 45">
            <a:extLst>
              <a:ext uri="{FF2B5EF4-FFF2-40B4-BE49-F238E27FC236}">
                <a16:creationId xmlns:a16="http://schemas.microsoft.com/office/drawing/2014/main" id="{0940575F-B2DA-45DE-B5AA-CC81BE8986D4}"/>
              </a:ext>
            </a:extLst>
          </p:cNvPr>
          <p:cNvCxnSpPr>
            <a:cxnSpLocks noChangeShapeType="1"/>
            <a:stCxn id="38" idx="4"/>
            <a:endCxn id="35" idx="0"/>
          </p:cNvCxnSpPr>
          <p:nvPr/>
        </p:nvCxnSpPr>
        <p:spPr bwMode="auto">
          <a:xfrm flipH="1">
            <a:off x="6642683" y="991925"/>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6">
            <a:extLst>
              <a:ext uri="{FF2B5EF4-FFF2-40B4-BE49-F238E27FC236}">
                <a16:creationId xmlns:a16="http://schemas.microsoft.com/office/drawing/2014/main" id="{C51D5997-C102-4600-A6DB-8A61F9D4EA3E}"/>
              </a:ext>
            </a:extLst>
          </p:cNvPr>
          <p:cNvCxnSpPr>
            <a:cxnSpLocks noChangeShapeType="1"/>
            <a:stCxn id="38" idx="4"/>
            <a:endCxn id="34" idx="0"/>
          </p:cNvCxnSpPr>
          <p:nvPr/>
        </p:nvCxnSpPr>
        <p:spPr bwMode="auto">
          <a:xfrm flipH="1">
            <a:off x="5828295" y="991925"/>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7">
            <a:extLst>
              <a:ext uri="{FF2B5EF4-FFF2-40B4-BE49-F238E27FC236}">
                <a16:creationId xmlns:a16="http://schemas.microsoft.com/office/drawing/2014/main" id="{B884D269-84B5-4FAD-9DD4-BAD224F8D5A3}"/>
              </a:ext>
            </a:extLst>
          </p:cNvPr>
          <p:cNvCxnSpPr>
            <a:cxnSpLocks noChangeShapeType="1"/>
            <a:stCxn id="38" idx="4"/>
            <a:endCxn id="36" idx="0"/>
          </p:cNvCxnSpPr>
          <p:nvPr/>
        </p:nvCxnSpPr>
        <p:spPr bwMode="auto">
          <a:xfrm>
            <a:off x="7078451" y="991925"/>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8">
            <a:extLst>
              <a:ext uri="{FF2B5EF4-FFF2-40B4-BE49-F238E27FC236}">
                <a16:creationId xmlns:a16="http://schemas.microsoft.com/office/drawing/2014/main" id="{0D0D1101-E5BD-41D2-BE12-23976E29858B}"/>
              </a:ext>
            </a:extLst>
          </p:cNvPr>
          <p:cNvCxnSpPr>
            <a:cxnSpLocks noChangeShapeType="1"/>
            <a:stCxn id="38" idx="4"/>
            <a:endCxn id="39" idx="0"/>
          </p:cNvCxnSpPr>
          <p:nvPr/>
        </p:nvCxnSpPr>
        <p:spPr bwMode="auto">
          <a:xfrm>
            <a:off x="7078451" y="991925"/>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0">
            <a:extLst>
              <a:ext uri="{FF2B5EF4-FFF2-40B4-BE49-F238E27FC236}">
                <a16:creationId xmlns:a16="http://schemas.microsoft.com/office/drawing/2014/main" id="{463C237C-BA58-41C9-81F9-12110D07FA2C}"/>
              </a:ext>
            </a:extLst>
          </p:cNvPr>
          <p:cNvSpPr>
            <a:spLocks noChangeArrowheads="1"/>
          </p:cNvSpPr>
          <p:nvPr/>
        </p:nvSpPr>
        <p:spPr bwMode="auto">
          <a:xfrm>
            <a:off x="57068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1">
            <a:extLst>
              <a:ext uri="{FF2B5EF4-FFF2-40B4-BE49-F238E27FC236}">
                <a16:creationId xmlns:a16="http://schemas.microsoft.com/office/drawing/2014/main" id="{79405E27-9930-48DE-ADD5-803EFE4ED804}"/>
              </a:ext>
            </a:extLst>
          </p:cNvPr>
          <p:cNvSpPr>
            <a:spLocks noChangeArrowheads="1"/>
          </p:cNvSpPr>
          <p:nvPr/>
        </p:nvSpPr>
        <p:spPr bwMode="auto">
          <a:xfrm>
            <a:off x="70784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2">
            <a:extLst>
              <a:ext uri="{FF2B5EF4-FFF2-40B4-BE49-F238E27FC236}">
                <a16:creationId xmlns:a16="http://schemas.microsoft.com/office/drawing/2014/main" id="{37D90C50-58AA-43E6-A454-9299DDBE5AC1}"/>
              </a:ext>
            </a:extLst>
          </p:cNvPr>
          <p:cNvSpPr>
            <a:spLocks noChangeArrowheads="1"/>
          </p:cNvSpPr>
          <p:nvPr/>
        </p:nvSpPr>
        <p:spPr bwMode="auto">
          <a:xfrm>
            <a:off x="839290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8" name="AutoShape 53">
            <a:extLst>
              <a:ext uri="{FF2B5EF4-FFF2-40B4-BE49-F238E27FC236}">
                <a16:creationId xmlns:a16="http://schemas.microsoft.com/office/drawing/2014/main" id="{BF1E5E3F-091F-4D1A-83A0-91573D144640}"/>
              </a:ext>
            </a:extLst>
          </p:cNvPr>
          <p:cNvCxnSpPr>
            <a:cxnSpLocks noChangeShapeType="1"/>
            <a:stCxn id="35" idx="4"/>
            <a:endCxn id="55" idx="0"/>
          </p:cNvCxnSpPr>
          <p:nvPr/>
        </p:nvCxnSpPr>
        <p:spPr bwMode="auto">
          <a:xfrm flipH="1">
            <a:off x="5764002" y="1792025"/>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4">
            <a:extLst>
              <a:ext uri="{FF2B5EF4-FFF2-40B4-BE49-F238E27FC236}">
                <a16:creationId xmlns:a16="http://schemas.microsoft.com/office/drawing/2014/main" id="{16F0CD75-F1C6-41C2-8E2D-1F91E1BE2569}"/>
              </a:ext>
            </a:extLst>
          </p:cNvPr>
          <p:cNvCxnSpPr>
            <a:cxnSpLocks noChangeShapeType="1"/>
            <a:stCxn id="36" idx="4"/>
            <a:endCxn id="57" idx="0"/>
          </p:cNvCxnSpPr>
          <p:nvPr/>
        </p:nvCxnSpPr>
        <p:spPr bwMode="auto">
          <a:xfrm>
            <a:off x="7457070" y="1792025"/>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5">
            <a:extLst>
              <a:ext uri="{FF2B5EF4-FFF2-40B4-BE49-F238E27FC236}">
                <a16:creationId xmlns:a16="http://schemas.microsoft.com/office/drawing/2014/main" id="{ECFF7A51-C30A-4789-8F5E-EF4EFB54684C}"/>
              </a:ext>
            </a:extLst>
          </p:cNvPr>
          <p:cNvCxnSpPr>
            <a:cxnSpLocks noChangeShapeType="1"/>
            <a:stCxn id="36" idx="4"/>
            <a:endCxn id="56" idx="0"/>
          </p:cNvCxnSpPr>
          <p:nvPr/>
        </p:nvCxnSpPr>
        <p:spPr bwMode="auto">
          <a:xfrm flipH="1">
            <a:off x="7135601" y="1792025"/>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913081C-1945-47C3-B679-7B709E5A7ED7}"/>
                  </a:ext>
                </a:extLst>
              </p:cNvPr>
              <p:cNvSpPr txBox="1"/>
              <p:nvPr/>
            </p:nvSpPr>
            <p:spPr>
              <a:xfrm>
                <a:off x="6955904" y="483267"/>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1" name="TextBox 60">
                <a:extLst>
                  <a:ext uri="{FF2B5EF4-FFF2-40B4-BE49-F238E27FC236}">
                    <a16:creationId xmlns:a16="http://schemas.microsoft.com/office/drawing/2014/main" id="{7913081C-1945-47C3-B679-7B709E5A7ED7}"/>
                  </a:ext>
                </a:extLst>
              </p:cNvPr>
              <p:cNvSpPr txBox="1">
                <a:spLocks noRot="1" noChangeAspect="1" noMove="1" noResize="1" noEditPoints="1" noAdjustHandles="1" noChangeArrowheads="1" noChangeShapeType="1" noTextEdit="1"/>
              </p:cNvSpPr>
              <p:nvPr/>
            </p:nvSpPr>
            <p:spPr>
              <a:xfrm>
                <a:off x="6955904" y="483267"/>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AA91B9A3-8CF0-4DBF-82DA-102EB94AA6EF}"/>
                  </a:ext>
                </a:extLst>
              </p:cNvPr>
              <p:cNvSpPr txBox="1"/>
              <p:nvPr/>
            </p:nvSpPr>
            <p:spPr>
              <a:xfrm>
                <a:off x="7591530" y="1532424"/>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2" name="TextBox 61">
                <a:extLst>
                  <a:ext uri="{FF2B5EF4-FFF2-40B4-BE49-F238E27FC236}">
                    <a16:creationId xmlns:a16="http://schemas.microsoft.com/office/drawing/2014/main" id="{AA91B9A3-8CF0-4DBF-82DA-102EB94AA6EF}"/>
                  </a:ext>
                </a:extLst>
              </p:cNvPr>
              <p:cNvSpPr txBox="1">
                <a:spLocks noRot="1" noChangeAspect="1" noMove="1" noResize="1" noEditPoints="1" noAdjustHandles="1" noChangeArrowheads="1" noChangeShapeType="1" noTextEdit="1"/>
              </p:cNvSpPr>
              <p:nvPr/>
            </p:nvSpPr>
            <p:spPr>
              <a:xfrm>
                <a:off x="7591530" y="1532424"/>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26FAE31-5662-4934-94AD-FF46DE4DECA3}"/>
                  </a:ext>
                </a:extLst>
              </p:cNvPr>
              <p:cNvSpPr txBox="1"/>
              <p:nvPr/>
            </p:nvSpPr>
            <p:spPr>
              <a:xfrm>
                <a:off x="5935451" y="1603906"/>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826FAE31-5662-4934-94AD-FF46DE4DECA3}"/>
                  </a:ext>
                </a:extLst>
              </p:cNvPr>
              <p:cNvSpPr txBox="1">
                <a:spLocks noRot="1" noChangeAspect="1" noMove="1" noResize="1" noEditPoints="1" noAdjustHandles="1" noChangeArrowheads="1" noChangeShapeType="1" noTextEdit="1"/>
              </p:cNvSpPr>
              <p:nvPr/>
            </p:nvSpPr>
            <p:spPr>
              <a:xfrm>
                <a:off x="5935451" y="1603906"/>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0EBF147-21EA-4581-A898-5E6A98E4BBF8}"/>
                  </a:ext>
                </a:extLst>
              </p:cNvPr>
              <p:cNvSpPr txBox="1"/>
              <p:nvPr/>
            </p:nvSpPr>
            <p:spPr>
              <a:xfrm>
                <a:off x="6735551" y="1589574"/>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B0EBF147-21EA-4581-A898-5E6A98E4BBF8}"/>
                  </a:ext>
                </a:extLst>
              </p:cNvPr>
              <p:cNvSpPr txBox="1">
                <a:spLocks noRot="1" noChangeAspect="1" noMove="1" noResize="1" noEditPoints="1" noAdjustHandles="1" noChangeArrowheads="1" noChangeShapeType="1" noTextEdit="1"/>
              </p:cNvSpPr>
              <p:nvPr/>
            </p:nvSpPr>
            <p:spPr>
              <a:xfrm>
                <a:off x="6735551" y="1589574"/>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8AC2304-49FC-4905-8755-2799F0180B87}"/>
                  </a:ext>
                </a:extLst>
              </p:cNvPr>
              <p:cNvSpPr txBox="1"/>
              <p:nvPr/>
            </p:nvSpPr>
            <p:spPr>
              <a:xfrm>
                <a:off x="8564351" y="2218224"/>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48AC2304-49FC-4905-8755-2799F0180B87}"/>
                  </a:ext>
                </a:extLst>
              </p:cNvPr>
              <p:cNvSpPr txBox="1">
                <a:spLocks noRot="1" noChangeAspect="1" noMove="1" noResize="1" noEditPoints="1" noAdjustHandles="1" noChangeArrowheads="1" noChangeShapeType="1" noTextEdit="1"/>
              </p:cNvSpPr>
              <p:nvPr/>
            </p:nvSpPr>
            <p:spPr>
              <a:xfrm>
                <a:off x="8564351" y="2218224"/>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5552AF2-14DE-4A7E-9548-3B8115A5706F}"/>
                  </a:ext>
                </a:extLst>
              </p:cNvPr>
              <p:cNvSpPr txBox="1"/>
              <p:nvPr/>
            </p:nvSpPr>
            <p:spPr>
              <a:xfrm>
                <a:off x="6636091" y="225894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C5552AF2-14DE-4A7E-9548-3B8115A5706F}"/>
                  </a:ext>
                </a:extLst>
              </p:cNvPr>
              <p:cNvSpPr txBox="1">
                <a:spLocks noRot="1" noChangeAspect="1" noMove="1" noResize="1" noEditPoints="1" noAdjustHandles="1" noChangeArrowheads="1" noChangeShapeType="1" noTextEdit="1"/>
              </p:cNvSpPr>
              <p:nvPr/>
            </p:nvSpPr>
            <p:spPr>
              <a:xfrm>
                <a:off x="6636091" y="2258943"/>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8843AF9-2844-4952-B60F-0900DBE25C6A}"/>
                  </a:ext>
                </a:extLst>
              </p:cNvPr>
              <p:cNvSpPr txBox="1"/>
              <p:nvPr/>
            </p:nvSpPr>
            <p:spPr>
              <a:xfrm>
                <a:off x="5854187" y="2289706"/>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C8843AF9-2844-4952-B60F-0900DBE25C6A}"/>
                  </a:ext>
                </a:extLst>
              </p:cNvPr>
              <p:cNvSpPr txBox="1">
                <a:spLocks noRot="1" noChangeAspect="1" noMove="1" noResize="1" noEditPoints="1" noAdjustHandles="1" noChangeArrowheads="1" noChangeShapeType="1" noTextEdit="1"/>
              </p:cNvSpPr>
              <p:nvPr/>
            </p:nvSpPr>
            <p:spPr>
              <a:xfrm>
                <a:off x="5854187" y="2289706"/>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7DEC6010-158B-48D1-A749-53495E1964D2}"/>
                  </a:ext>
                </a:extLst>
              </p:cNvPr>
              <p:cNvSpPr txBox="1"/>
              <p:nvPr/>
            </p:nvSpPr>
            <p:spPr>
              <a:xfrm>
                <a:off x="8791680" y="1546756"/>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68" name="TextBox 67">
                <a:extLst>
                  <a:ext uri="{FF2B5EF4-FFF2-40B4-BE49-F238E27FC236}">
                    <a16:creationId xmlns:a16="http://schemas.microsoft.com/office/drawing/2014/main" id="{7DEC6010-158B-48D1-A749-53495E1964D2}"/>
                  </a:ext>
                </a:extLst>
              </p:cNvPr>
              <p:cNvSpPr txBox="1">
                <a:spLocks noRot="1" noChangeAspect="1" noMove="1" noResize="1" noEditPoints="1" noAdjustHandles="1" noChangeArrowheads="1" noChangeShapeType="1" noTextEdit="1"/>
              </p:cNvSpPr>
              <p:nvPr/>
            </p:nvSpPr>
            <p:spPr>
              <a:xfrm>
                <a:off x="8791680" y="1546756"/>
                <a:ext cx="346570" cy="323165"/>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249C51C-C411-4E9E-B949-C5FEE2E666E2}"/>
                  </a:ext>
                </a:extLst>
              </p:cNvPr>
              <p:cNvSpPr txBox="1"/>
              <p:nvPr/>
            </p:nvSpPr>
            <p:spPr>
              <a:xfrm>
                <a:off x="5955988" y="903774"/>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B249C51C-C411-4E9E-B949-C5FEE2E666E2}"/>
                  </a:ext>
                </a:extLst>
              </p:cNvPr>
              <p:cNvSpPr txBox="1">
                <a:spLocks noRot="1" noChangeAspect="1" noMove="1" noResize="1" noEditPoints="1" noAdjustHandles="1" noChangeArrowheads="1" noChangeShapeType="1" noTextEdit="1"/>
              </p:cNvSpPr>
              <p:nvPr/>
            </p:nvSpPr>
            <p:spPr>
              <a:xfrm>
                <a:off x="5955988" y="903774"/>
                <a:ext cx="644728"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C0D0539-B3E3-4771-BCCA-EB59C5C6F950}"/>
                  </a:ext>
                </a:extLst>
              </p:cNvPr>
              <p:cNvSpPr txBox="1"/>
              <p:nvPr/>
            </p:nvSpPr>
            <p:spPr>
              <a:xfrm>
                <a:off x="7884977" y="932746"/>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DC0D0539-B3E3-4771-BCCA-EB59C5C6F950}"/>
                  </a:ext>
                </a:extLst>
              </p:cNvPr>
              <p:cNvSpPr txBox="1">
                <a:spLocks noRot="1" noChangeAspect="1" noMove="1" noResize="1" noEditPoints="1" noAdjustHandles="1" noChangeArrowheads="1" noChangeShapeType="1" noTextEdit="1"/>
              </p:cNvSpPr>
              <p:nvPr/>
            </p:nvSpPr>
            <p:spPr>
              <a:xfrm>
                <a:off x="7884977" y="932746"/>
                <a:ext cx="801823" cy="323165"/>
              </a:xfrm>
              <a:prstGeom prst="rect">
                <a:avLst/>
              </a:prstGeom>
              <a:blipFill>
                <a:blip r:embed="rId13"/>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8E1FC6D-CF16-4F31-9BD6-9CE6237557FF}"/>
                  </a:ext>
                </a:extLst>
              </p:cNvPr>
              <p:cNvSpPr txBox="1"/>
              <p:nvPr/>
            </p:nvSpPr>
            <p:spPr>
              <a:xfrm>
                <a:off x="7226358" y="1934002"/>
                <a:ext cx="690023" cy="323165"/>
              </a:xfrm>
              <a:prstGeom prst="rect">
                <a:avLst/>
              </a:prstGeom>
              <a:solidFill>
                <a:srgbClr val="FFFFCC"/>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1" name="TextBox 70">
                <a:extLst>
                  <a:ext uri="{FF2B5EF4-FFF2-40B4-BE49-F238E27FC236}">
                    <a16:creationId xmlns:a16="http://schemas.microsoft.com/office/drawing/2014/main" id="{D8E1FC6D-CF16-4F31-9BD6-9CE6237557FF}"/>
                  </a:ext>
                </a:extLst>
              </p:cNvPr>
              <p:cNvSpPr txBox="1">
                <a:spLocks noRot="1" noChangeAspect="1" noMove="1" noResize="1" noEditPoints="1" noAdjustHandles="1" noChangeArrowheads="1" noChangeShapeType="1" noTextEdit="1"/>
              </p:cNvSpPr>
              <p:nvPr/>
            </p:nvSpPr>
            <p:spPr>
              <a:xfrm>
                <a:off x="7226358" y="1934002"/>
                <a:ext cx="690023" cy="323165"/>
              </a:xfrm>
              <a:prstGeom prst="rect">
                <a:avLst/>
              </a:prstGeom>
              <a:blipFill>
                <a:blip r:embed="rId14"/>
                <a:stretch>
                  <a:fillRect r="-5172"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Object 39">
                <a:extLst>
                  <a:ext uri="{FF2B5EF4-FFF2-40B4-BE49-F238E27FC236}">
                    <a16:creationId xmlns:a16="http://schemas.microsoft.com/office/drawing/2014/main" id="{F6A6344F-32C8-41C8-B12F-59D69F64E53F}"/>
                  </a:ext>
                </a:extLst>
              </p:cNvPr>
              <p:cNvSpPr txBox="1"/>
              <p:nvPr/>
            </p:nvSpPr>
            <p:spPr bwMode="auto">
              <a:xfrm>
                <a:off x="5168900" y="3935471"/>
                <a:ext cx="3975100" cy="724761"/>
              </a:xfrm>
              <a:prstGeom prst="rect">
                <a:avLst/>
              </a:prstGeom>
              <a:noFill/>
              <a:ln>
                <a:solidFill>
                  <a:schemeClr val="accent1"/>
                </a:solid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72" name="Object 39">
                <a:extLst>
                  <a:ext uri="{FF2B5EF4-FFF2-40B4-BE49-F238E27FC236}">
                    <a16:creationId xmlns:a16="http://schemas.microsoft.com/office/drawing/2014/main" id="{F6A6344F-32C8-41C8-B12F-59D69F64E53F}"/>
                  </a:ext>
                </a:extLst>
              </p:cNvPr>
              <p:cNvSpPr txBox="1">
                <a:spLocks noRot="1" noChangeAspect="1" noMove="1" noResize="1" noEditPoints="1" noAdjustHandles="1" noChangeArrowheads="1" noChangeShapeType="1" noTextEdit="1"/>
              </p:cNvSpPr>
              <p:nvPr/>
            </p:nvSpPr>
            <p:spPr bwMode="auto">
              <a:xfrm>
                <a:off x="5168900" y="3935471"/>
                <a:ext cx="3975100" cy="724761"/>
              </a:xfrm>
              <a:prstGeom prst="rect">
                <a:avLst/>
              </a:prstGeom>
              <a:blipFill>
                <a:blip r:embed="rId15"/>
                <a:stretch>
                  <a:fillRect t="-96667" b="-125000"/>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14012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25</a:t>
            </a:fld>
            <a:endParaRPr lang="en-US"/>
          </a:p>
        </p:txBody>
      </p:sp>
      <p:sp>
        <p:nvSpPr>
          <p:cNvPr id="2" name="Title 1"/>
          <p:cNvSpPr>
            <a:spLocks noGrp="1"/>
          </p:cNvSpPr>
          <p:nvPr>
            <p:ph type="title"/>
          </p:nvPr>
        </p:nvSpPr>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0725" y="902369"/>
                <a:ext cx="6006900" cy="3880646"/>
              </a:xfrm>
            </p:spPr>
            <p:txBody>
              <a:bodyPr>
                <a:normAutofit/>
              </a:bodyPr>
              <a:lstStyle/>
              <a:p>
                <a:r>
                  <a:rPr lang="en-US" dirty="0"/>
                  <a:t>This is a generalization of naïve Bayes.</a:t>
                </a:r>
              </a:p>
              <a:p>
                <a:r>
                  <a:rPr lang="en-US" dirty="0"/>
                  <a:t>Inference Problem:</a:t>
                </a:r>
              </a:p>
              <a:p>
                <a:pPr lvl="1"/>
                <a:r>
                  <a:rPr lang="en-US" dirty="0"/>
                  <a:t>Given the Tree with all the  associated probabilities,  evaluate the probability of an event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m:t>
                    </m:r>
                  </m:oMath>
                </a14:m>
                <a:r>
                  <a:rPr lang="en-US" dirty="0"/>
                  <a:t> ?</a:t>
                </a:r>
              </a:p>
              <a:p>
                <a14:m>
                  <m:oMath xmlns:m="http://schemas.openxmlformats.org/officeDocument/2006/math">
                    <m:r>
                      <a:rPr lang="en-US" sz="1800" i="1" dirty="0" smtClean="0">
                        <a:solidFill>
                          <a:srgbClr val="0000FF"/>
                        </a:solidFill>
                        <a:latin typeface="Cambria Math" panose="02040503050406030204" pitchFamily="18" charset="0"/>
                      </a:rPr>
                      <m:t>𝑃</m:t>
                    </m:r>
                    <m:r>
                      <a:rPr lang="en-US" sz="1800" i="1" dirty="0" smtClean="0">
                        <a:solidFill>
                          <a:srgbClr val="0000FF"/>
                        </a:solidFill>
                        <a:latin typeface="Cambria Math" panose="02040503050406030204" pitchFamily="18" charset="0"/>
                      </a:rPr>
                      <m:t>(</m:t>
                    </m:r>
                    <m:r>
                      <a:rPr lang="en-US" sz="1800" i="1" dirty="0" smtClean="0">
                        <a:solidFill>
                          <a:srgbClr val="0000FF"/>
                        </a:solidFill>
                        <a:latin typeface="Cambria Math" panose="02040503050406030204" pitchFamily="18" charset="0"/>
                      </a:rPr>
                      <m:t>𝑥</m:t>
                    </m:r>
                    <m:r>
                      <a:rPr lang="en-US" sz="1800" i="1" dirty="0" smtClean="0">
                        <a:solidFill>
                          <a:srgbClr val="0000FF"/>
                        </a:solidFill>
                        <a:latin typeface="Cambria Math" panose="02040503050406030204" pitchFamily="18" charset="0"/>
                      </a:rPr>
                      <m:t>=1,</m:t>
                    </m:r>
                    <m:r>
                      <a:rPr lang="en-US" sz="1800" i="1" dirty="0" smtClean="0">
                        <a:solidFill>
                          <a:srgbClr val="0000FF"/>
                        </a:solidFill>
                        <a:latin typeface="Cambria Math" panose="02040503050406030204" pitchFamily="18" charset="0"/>
                      </a:rPr>
                      <m:t>𝑦</m:t>
                    </m:r>
                    <m:r>
                      <a:rPr lang="en-US" sz="1800" i="1" dirty="0" smtClean="0">
                        <a:solidFill>
                          <a:srgbClr val="0000FF"/>
                        </a:solidFill>
                        <a:latin typeface="Cambria Math" panose="02040503050406030204" pitchFamily="18" charset="0"/>
                      </a:rPr>
                      <m:t>=0) =                 </m:t>
                    </m:r>
                  </m:oMath>
                </a14:m>
                <a:endParaRPr lang="en-US" sz="1800" dirty="0"/>
              </a:p>
              <a:p>
                <a:pPr marL="0" indent="0">
                  <a:buNone/>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                         = </m:t>
                      </m:r>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=1|</m:t>
                      </m:r>
                      <m:r>
                        <a:rPr lang="en-US" sz="1800" i="1" dirty="0" smtClean="0">
                          <a:latin typeface="Cambria Math" panose="02040503050406030204" pitchFamily="18" charset="0"/>
                        </a:rPr>
                        <m:t>𝑦</m:t>
                      </m:r>
                      <m:r>
                        <a:rPr lang="en-US" sz="1800" i="1" dirty="0" smtClean="0">
                          <a:latin typeface="Cambria Math" panose="02040503050406030204" pitchFamily="18" charset="0"/>
                        </a:rPr>
                        <m:t>=0)</m:t>
                      </m:r>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𝑦</m:t>
                      </m:r>
                      <m:r>
                        <a:rPr lang="en-US" sz="1800" i="1" dirty="0" smtClean="0">
                          <a:latin typeface="Cambria Math" panose="02040503050406030204" pitchFamily="18" charset="0"/>
                        </a:rPr>
                        <m:t>=0) </m:t>
                      </m:r>
                    </m:oMath>
                  </m:oMathPara>
                </a14:m>
                <a:endParaRPr lang="en-US" sz="1800" dirty="0"/>
              </a:p>
              <a:p>
                <a:r>
                  <a:rPr lang="en-US" sz="1800" dirty="0"/>
                  <a:t>Recursively, go up the tree along the path from </a:t>
                </a:r>
                <a14:m>
                  <m:oMath xmlns:m="http://schemas.openxmlformats.org/officeDocument/2006/math">
                    <m:r>
                      <a:rPr lang="en-US" sz="1800" i="1" dirty="0" smtClean="0">
                        <a:latin typeface="Cambria Math" panose="02040503050406030204" pitchFamily="18" charset="0"/>
                      </a:rPr>
                      <m:t>𝑥</m:t>
                    </m:r>
                  </m:oMath>
                </a14:m>
                <a:r>
                  <a:rPr lang="en-US" sz="1800" dirty="0"/>
                  <a:t> to </a:t>
                </a:r>
                <a14:m>
                  <m:oMath xmlns:m="http://schemas.openxmlformats.org/officeDocument/2006/math">
                    <m:r>
                      <a:rPr lang="en-US" sz="1800" i="1" dirty="0" smtClean="0">
                        <a:latin typeface="Cambria Math" panose="02040503050406030204" pitchFamily="18" charset="0"/>
                      </a:rPr>
                      <m:t>𝑦</m:t>
                    </m:r>
                  </m:oMath>
                </a14:m>
                <a:r>
                  <a:rPr lang="en-US" sz="1800" dirty="0"/>
                  <a:t>: </a:t>
                </a:r>
              </a:p>
              <a:p>
                <a:pPr marL="0" indent="0">
                  <a:buNone/>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     </m:t>
                      </m:r>
                      <m:r>
                        <a:rPr lang="en-US" sz="1800" i="1" dirty="0">
                          <a:solidFill>
                            <a:srgbClr val="0000FF"/>
                          </a:solidFill>
                          <a:latin typeface="Cambria Math" panose="02040503050406030204" pitchFamily="18" charset="0"/>
                        </a:rPr>
                        <m:t>𝑃</m:t>
                      </m:r>
                      <m:r>
                        <a:rPr lang="en-US" sz="1800" i="1" dirty="0">
                          <a:solidFill>
                            <a:srgbClr val="0000FF"/>
                          </a:solidFill>
                          <a:latin typeface="Cambria Math" panose="02040503050406030204" pitchFamily="18" charset="0"/>
                        </a:rPr>
                        <m:t>(</m:t>
                      </m:r>
                      <m:r>
                        <a:rPr lang="en-US" sz="1800" i="1" dirty="0">
                          <a:solidFill>
                            <a:srgbClr val="0000FF"/>
                          </a:solidFill>
                          <a:latin typeface="Cambria Math" panose="02040503050406030204" pitchFamily="18" charset="0"/>
                        </a:rPr>
                        <m:t>𝑥</m:t>
                      </m:r>
                      <m:r>
                        <a:rPr lang="en-US" sz="1800" i="1" dirty="0">
                          <a:solidFill>
                            <a:srgbClr val="0000FF"/>
                          </a:solidFill>
                          <a:latin typeface="Cambria Math" panose="02040503050406030204" pitchFamily="18" charset="0"/>
                        </a:rPr>
                        <m:t>=1|</m:t>
                      </m:r>
                      <m:r>
                        <a:rPr lang="en-US" sz="1800" i="1" dirty="0">
                          <a:solidFill>
                            <a:srgbClr val="0000FF"/>
                          </a:solidFill>
                          <a:latin typeface="Cambria Math" panose="02040503050406030204" pitchFamily="18" charset="0"/>
                        </a:rPr>
                        <m:t>𝑦</m:t>
                      </m:r>
                      <m:r>
                        <a:rPr lang="en-US" sz="1800" i="1" dirty="0">
                          <a:solidFill>
                            <a:srgbClr val="0000FF"/>
                          </a:solidFill>
                          <a:latin typeface="Cambria Math" panose="02040503050406030204" pitchFamily="18" charset="0"/>
                        </a:rPr>
                        <m:t>=0) =</m:t>
                      </m:r>
                      <m:nary>
                        <m:naryPr>
                          <m:chr m:val="∑"/>
                          <m:supHide m:val="on"/>
                          <m:ctrlPr>
                            <a:rPr lang="en-US" sz="1800" b="0" i="1" dirty="0" smtClean="0">
                              <a:solidFill>
                                <a:srgbClr val="44464B"/>
                              </a:solidFill>
                              <a:latin typeface="Cambria Math" panose="02040503050406030204" pitchFamily="18" charset="0"/>
                            </a:rPr>
                          </m:ctrlPr>
                        </m:naryPr>
                        <m:sub>
                          <m:r>
                            <a:rPr lang="en-US" sz="1800" b="0" i="1" dirty="0" smtClean="0">
                              <a:solidFill>
                                <a:srgbClr val="44464B"/>
                              </a:solidFill>
                              <a:latin typeface="Cambria Math" panose="02040503050406030204" pitchFamily="18" charset="0"/>
                            </a:rPr>
                            <m:t>𝑧</m:t>
                          </m:r>
                          <m:r>
                            <a:rPr lang="en-US" sz="1800" b="0" i="1" dirty="0" smtClean="0">
                              <a:solidFill>
                                <a:srgbClr val="44464B"/>
                              </a:solidFill>
                              <a:latin typeface="Cambria Math" panose="02040503050406030204" pitchFamily="18" charset="0"/>
                            </a:rPr>
                            <m:t>=0,1</m:t>
                          </m:r>
                        </m:sub>
                        <m:sup/>
                        <m:e>
                          <m:r>
                            <a:rPr lang="en-US" sz="1800" i="1" dirty="0">
                              <a:solidFill>
                                <a:srgbClr val="44464B"/>
                              </a:solidFill>
                              <a:latin typeface="Cambria Math" panose="02040503050406030204" pitchFamily="18" charset="0"/>
                            </a:rPr>
                            <m:t>𝑃</m:t>
                          </m:r>
                          <m:r>
                            <a:rPr lang="en-US" sz="1800" i="1" dirty="0">
                              <a:solidFill>
                                <a:srgbClr val="44464B"/>
                              </a:solidFill>
                              <a:latin typeface="Cambria Math" panose="02040503050406030204" pitchFamily="18" charset="0"/>
                            </a:rPr>
                            <m:t>(</m:t>
                          </m:r>
                          <m:r>
                            <a:rPr lang="en-US" sz="1800" i="1" dirty="0">
                              <a:solidFill>
                                <a:srgbClr val="44464B"/>
                              </a:solidFill>
                              <a:latin typeface="Cambria Math" panose="02040503050406030204" pitchFamily="18" charset="0"/>
                            </a:rPr>
                            <m:t>𝑥</m:t>
                          </m:r>
                          <m:r>
                            <a:rPr lang="en-US" sz="1800" i="1" dirty="0">
                              <a:solidFill>
                                <a:srgbClr val="44464B"/>
                              </a:solidFill>
                              <a:latin typeface="Cambria Math" panose="02040503050406030204" pitchFamily="18" charset="0"/>
                            </a:rPr>
                            <m:t>=1|</m:t>
                          </m:r>
                          <m:r>
                            <a:rPr lang="en-US" sz="1800" i="1" dirty="0">
                              <a:solidFill>
                                <a:srgbClr val="44464B"/>
                              </a:solidFill>
                              <a:latin typeface="Cambria Math" panose="02040503050406030204" pitchFamily="18" charset="0"/>
                            </a:rPr>
                            <m:t>𝑦</m:t>
                          </m:r>
                          <m:r>
                            <a:rPr lang="en-US" sz="1800" i="1" dirty="0">
                              <a:solidFill>
                                <a:srgbClr val="44464B"/>
                              </a:solidFill>
                              <a:latin typeface="Cambria Math" panose="02040503050406030204" pitchFamily="18" charset="0"/>
                            </a:rPr>
                            <m:t>=0, </m:t>
                          </m:r>
                          <m:r>
                            <a:rPr lang="en-US" sz="1800" i="1" dirty="0">
                              <a:solidFill>
                                <a:srgbClr val="44464B"/>
                              </a:solidFill>
                              <a:latin typeface="Cambria Math" panose="02040503050406030204" pitchFamily="18" charset="0"/>
                            </a:rPr>
                            <m:t>𝑧</m:t>
                          </m:r>
                          <m:r>
                            <a:rPr lang="en-US" sz="1800" i="1" dirty="0">
                              <a:solidFill>
                                <a:srgbClr val="44464B"/>
                              </a:solidFill>
                              <a:latin typeface="Cambria Math" panose="02040503050406030204" pitchFamily="18" charset="0"/>
                            </a:rPr>
                            <m:t>)</m:t>
                          </m:r>
                          <m:r>
                            <a:rPr lang="en-US" sz="1800" i="1" dirty="0">
                              <a:solidFill>
                                <a:srgbClr val="44464B"/>
                              </a:solidFill>
                              <a:latin typeface="Cambria Math" panose="02040503050406030204" pitchFamily="18" charset="0"/>
                            </a:rPr>
                            <m:t>𝑃</m:t>
                          </m:r>
                          <m:r>
                            <a:rPr lang="en-US" sz="1800" i="1" dirty="0">
                              <a:solidFill>
                                <a:srgbClr val="44464B"/>
                              </a:solidFill>
                              <a:latin typeface="Cambria Math" panose="02040503050406030204" pitchFamily="18" charset="0"/>
                            </a:rPr>
                            <m:t>(</m:t>
                          </m:r>
                          <m:r>
                            <a:rPr lang="en-US" sz="1800" i="1" dirty="0" err="1">
                              <a:solidFill>
                                <a:srgbClr val="44464B"/>
                              </a:solidFill>
                              <a:latin typeface="Cambria Math" panose="02040503050406030204" pitchFamily="18" charset="0"/>
                            </a:rPr>
                            <m:t>𝑧</m:t>
                          </m:r>
                          <m:r>
                            <a:rPr lang="en-US" sz="1800" i="1" dirty="0" err="1">
                              <a:solidFill>
                                <a:srgbClr val="44464B"/>
                              </a:solidFill>
                              <a:latin typeface="Cambria Math" panose="02040503050406030204" pitchFamily="18" charset="0"/>
                            </a:rPr>
                            <m:t>|</m:t>
                          </m:r>
                          <m:r>
                            <a:rPr lang="en-US" sz="1800" i="1" dirty="0" err="1">
                              <a:solidFill>
                                <a:srgbClr val="44464B"/>
                              </a:solidFill>
                              <a:latin typeface="Cambria Math" panose="02040503050406030204" pitchFamily="18" charset="0"/>
                            </a:rPr>
                            <m:t>𝑦</m:t>
                          </m:r>
                          <m:r>
                            <a:rPr lang="en-US" sz="1800" i="1" dirty="0">
                              <a:solidFill>
                                <a:srgbClr val="44464B"/>
                              </a:solidFill>
                              <a:latin typeface="Cambria Math" panose="02040503050406030204" pitchFamily="18" charset="0"/>
                            </a:rPr>
                            <m:t>=0)</m:t>
                          </m:r>
                        </m:e>
                      </m:nary>
                    </m:oMath>
                  </m:oMathPara>
                </a14:m>
                <a:endParaRPr lang="en-US" sz="1800" dirty="0"/>
              </a:p>
              <a:p>
                <a:pPr marL="0" indent="0" algn="ctr">
                  <a:buNone/>
                </a:pPr>
                <a:r>
                  <a:rPr lang="en-US" sz="1800" dirty="0">
                    <a:latin typeface="Symbol"/>
                    <a:sym typeface="Symbol"/>
                  </a:rPr>
                  <a:t>                       </a:t>
                </a:r>
                <a:r>
                  <a:rPr lang="en-US" sz="1800" dirty="0">
                    <a:sym typeface="Symbol"/>
                  </a:rPr>
                  <a:t> </a:t>
                </a:r>
                <a14:m>
                  <m:oMath xmlns:m="http://schemas.openxmlformats.org/officeDocument/2006/math">
                    <m:r>
                      <a:rPr lang="en-US" sz="1800" i="1" dirty="0" smtClean="0">
                        <a:latin typeface="Cambria Math" panose="02040503050406030204" pitchFamily="18" charset="0"/>
                        <a:sym typeface="Symbol"/>
                      </a:rPr>
                      <m:t>=</m:t>
                    </m:r>
                    <m:nary>
                      <m:naryPr>
                        <m:chr m:val="∑"/>
                        <m:supHide m:val="on"/>
                        <m:ctrlPr>
                          <a:rPr lang="en-US" sz="1800" b="0" i="1" dirty="0" smtClean="0">
                            <a:latin typeface="Cambria Math" panose="02040503050406030204" pitchFamily="18" charset="0"/>
                            <a:sym typeface="Symbol"/>
                          </a:rPr>
                        </m:ctrlPr>
                      </m:naryPr>
                      <m:sub>
                        <m:r>
                          <a:rPr lang="en-US" sz="1800" b="0" i="1" dirty="0" smtClean="0">
                            <a:latin typeface="Cambria Math" panose="02040503050406030204" pitchFamily="18" charset="0"/>
                            <a:sym typeface="Symbol"/>
                          </a:rPr>
                          <m:t>𝑧</m:t>
                        </m:r>
                        <m:r>
                          <a:rPr lang="en-US" sz="1800" b="0" i="1" dirty="0" smtClean="0">
                            <a:latin typeface="Cambria Math" panose="02040503050406030204" pitchFamily="18" charset="0"/>
                            <a:sym typeface="Symbol"/>
                          </a:rPr>
                          <m:t>=0,1</m:t>
                        </m:r>
                      </m:sub>
                      <m:sup/>
                      <m:e>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=1|</m:t>
                        </m:r>
                        <m:r>
                          <a:rPr lang="en-US" sz="1800" i="1" dirty="0">
                            <a:latin typeface="Cambria Math" panose="02040503050406030204" pitchFamily="18" charset="0"/>
                          </a:rPr>
                          <m:t>𝑧</m:t>
                        </m:r>
                        <m:r>
                          <a:rPr lang="en-US" sz="1800" i="1" dirty="0">
                            <a:latin typeface="Cambria Math" panose="02040503050406030204" pitchFamily="18" charset="0"/>
                          </a:rPr>
                          <m:t>)</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err="1">
                            <a:latin typeface="Cambria Math" panose="02040503050406030204" pitchFamily="18" charset="0"/>
                          </a:rPr>
                          <m:t>𝑧</m:t>
                        </m:r>
                        <m:r>
                          <a:rPr lang="en-US" sz="1800" i="1" dirty="0" err="1">
                            <a:latin typeface="Cambria Math" panose="02040503050406030204" pitchFamily="18" charset="0"/>
                          </a:rPr>
                          <m:t>|</m:t>
                        </m:r>
                        <m:r>
                          <a:rPr lang="en-US" sz="1800" i="1" dirty="0" err="1">
                            <a:latin typeface="Cambria Math" panose="02040503050406030204" pitchFamily="18" charset="0"/>
                          </a:rPr>
                          <m:t>𝑦</m:t>
                        </m:r>
                        <m:r>
                          <a:rPr lang="en-US" sz="1800" i="1" dirty="0">
                            <a:latin typeface="Cambria Math" panose="02040503050406030204" pitchFamily="18" charset="0"/>
                          </a:rPr>
                          <m:t>=0)</m:t>
                        </m:r>
                      </m:e>
                    </m:nary>
                  </m:oMath>
                </a14:m>
                <a:endParaRPr lang="en-US" sz="18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0725" y="902369"/>
                <a:ext cx="6006900" cy="3880646"/>
              </a:xfrm>
              <a:blipFill>
                <a:blip r:embed="rId3"/>
                <a:stretch>
                  <a:fillRect l="-1421" t="-1256" b="-16327"/>
                </a:stretch>
              </a:blipFill>
            </p:spPr>
            <p:txBody>
              <a:bodyPr/>
              <a:lstStyle/>
              <a:p>
                <a:r>
                  <a:rPr lang="en-US">
                    <a:noFill/>
                  </a:rPr>
                  <a:t> </a:t>
                </a:r>
              </a:p>
            </p:txBody>
          </p:sp>
        </mc:Fallback>
      </mc:AlternateContent>
      <p:sp>
        <p:nvSpPr>
          <p:cNvPr id="13" name="TextBox 12"/>
          <p:cNvSpPr txBox="1"/>
          <p:nvPr/>
        </p:nvSpPr>
        <p:spPr>
          <a:xfrm>
            <a:off x="6709187" y="2880454"/>
            <a:ext cx="1885950" cy="1015663"/>
          </a:xfrm>
          <a:prstGeom prst="rect">
            <a:avLst/>
          </a:prstGeom>
          <a:solidFill>
            <a:srgbClr val="FFFFCC"/>
          </a:solidFill>
          <a:ln w="19050">
            <a:solidFill>
              <a:schemeClr val="accent1"/>
            </a:solidFill>
          </a:ln>
        </p:spPr>
        <p:txBody>
          <a:bodyPr wrap="square" rtlCol="0">
            <a:spAutoFit/>
          </a:bodyPr>
          <a:lstStyle/>
          <a:p>
            <a:r>
              <a:rPr lang="en-US" sz="1500" dirty="0"/>
              <a:t>Now we have everything in terms of the CPTs (conditional probability tables) </a:t>
            </a:r>
          </a:p>
        </p:txBody>
      </p:sp>
      <p:sp>
        <p:nvSpPr>
          <p:cNvPr id="34" name="Oval 40">
            <a:extLst>
              <a:ext uri="{FF2B5EF4-FFF2-40B4-BE49-F238E27FC236}">
                <a16:creationId xmlns:a16="http://schemas.microsoft.com/office/drawing/2014/main" id="{68B34F5E-0EF8-434F-89A1-55F50A66C40F}"/>
              </a:ext>
            </a:extLst>
          </p:cNvPr>
          <p:cNvSpPr>
            <a:spLocks noChangeArrowheads="1"/>
          </p:cNvSpPr>
          <p:nvPr/>
        </p:nvSpPr>
        <p:spPr bwMode="auto">
          <a:xfrm>
            <a:off x="5771145"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5" name="Oval 41">
            <a:extLst>
              <a:ext uri="{FF2B5EF4-FFF2-40B4-BE49-F238E27FC236}">
                <a16:creationId xmlns:a16="http://schemas.microsoft.com/office/drawing/2014/main" id="{3FD5E104-0B10-4D55-9834-B14D49314ADC}"/>
              </a:ext>
            </a:extLst>
          </p:cNvPr>
          <p:cNvSpPr>
            <a:spLocks noChangeArrowheads="1"/>
          </p:cNvSpPr>
          <p:nvPr/>
        </p:nvSpPr>
        <p:spPr bwMode="auto">
          <a:xfrm>
            <a:off x="6585532"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2">
            <a:extLst>
              <a:ext uri="{FF2B5EF4-FFF2-40B4-BE49-F238E27FC236}">
                <a16:creationId xmlns:a16="http://schemas.microsoft.com/office/drawing/2014/main" id="{3858E3D6-2E93-4825-BA3C-F62C25430E2F}"/>
              </a:ext>
            </a:extLst>
          </p:cNvPr>
          <p:cNvSpPr>
            <a:spLocks noChangeArrowheads="1"/>
          </p:cNvSpPr>
          <p:nvPr/>
        </p:nvSpPr>
        <p:spPr bwMode="auto">
          <a:xfrm>
            <a:off x="7399920"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3">
            <a:extLst>
              <a:ext uri="{FF2B5EF4-FFF2-40B4-BE49-F238E27FC236}">
                <a16:creationId xmlns:a16="http://schemas.microsoft.com/office/drawing/2014/main" id="{48BB5EBF-437C-4B06-97C6-54B11F8AE7BA}"/>
              </a:ext>
            </a:extLst>
          </p:cNvPr>
          <p:cNvSpPr>
            <a:spLocks noChangeArrowheads="1"/>
          </p:cNvSpPr>
          <p:nvPr/>
        </p:nvSpPr>
        <p:spPr bwMode="auto">
          <a:xfrm>
            <a:off x="7021301" y="8669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4">
            <a:extLst>
              <a:ext uri="{FF2B5EF4-FFF2-40B4-BE49-F238E27FC236}">
                <a16:creationId xmlns:a16="http://schemas.microsoft.com/office/drawing/2014/main" id="{E6CE4618-CBE3-4FDC-BB4A-57D6E2F8139E}"/>
              </a:ext>
            </a:extLst>
          </p:cNvPr>
          <p:cNvSpPr>
            <a:spLocks noChangeArrowheads="1"/>
          </p:cNvSpPr>
          <p:nvPr/>
        </p:nvSpPr>
        <p:spPr bwMode="auto">
          <a:xfrm>
            <a:off x="8621501"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9" name="AutoShape 45">
            <a:extLst>
              <a:ext uri="{FF2B5EF4-FFF2-40B4-BE49-F238E27FC236}">
                <a16:creationId xmlns:a16="http://schemas.microsoft.com/office/drawing/2014/main" id="{8C856BD6-D79E-47DA-94CB-2B2D5888A33E}"/>
              </a:ext>
            </a:extLst>
          </p:cNvPr>
          <p:cNvCxnSpPr>
            <a:cxnSpLocks noChangeShapeType="1"/>
            <a:stCxn id="38" idx="4"/>
            <a:endCxn id="35" idx="0"/>
          </p:cNvCxnSpPr>
          <p:nvPr/>
        </p:nvCxnSpPr>
        <p:spPr bwMode="auto">
          <a:xfrm flipH="1">
            <a:off x="6642683" y="991925"/>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6">
            <a:extLst>
              <a:ext uri="{FF2B5EF4-FFF2-40B4-BE49-F238E27FC236}">
                <a16:creationId xmlns:a16="http://schemas.microsoft.com/office/drawing/2014/main" id="{B37A0C2C-84CC-4178-887F-E016BAD17BE6}"/>
              </a:ext>
            </a:extLst>
          </p:cNvPr>
          <p:cNvCxnSpPr>
            <a:cxnSpLocks noChangeShapeType="1"/>
            <a:stCxn id="38" idx="4"/>
            <a:endCxn id="34" idx="0"/>
          </p:cNvCxnSpPr>
          <p:nvPr/>
        </p:nvCxnSpPr>
        <p:spPr bwMode="auto">
          <a:xfrm flipH="1">
            <a:off x="5828295" y="991925"/>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7">
            <a:extLst>
              <a:ext uri="{FF2B5EF4-FFF2-40B4-BE49-F238E27FC236}">
                <a16:creationId xmlns:a16="http://schemas.microsoft.com/office/drawing/2014/main" id="{EA8F4AD1-7CED-4235-949C-C09090F70B33}"/>
              </a:ext>
            </a:extLst>
          </p:cNvPr>
          <p:cNvCxnSpPr>
            <a:cxnSpLocks noChangeShapeType="1"/>
            <a:stCxn id="38" idx="4"/>
            <a:endCxn id="36" idx="0"/>
          </p:cNvCxnSpPr>
          <p:nvPr/>
        </p:nvCxnSpPr>
        <p:spPr bwMode="auto">
          <a:xfrm>
            <a:off x="7078451" y="991925"/>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8">
            <a:extLst>
              <a:ext uri="{FF2B5EF4-FFF2-40B4-BE49-F238E27FC236}">
                <a16:creationId xmlns:a16="http://schemas.microsoft.com/office/drawing/2014/main" id="{73F444C3-6A5F-44F3-B41B-C71A7D67CBA5}"/>
              </a:ext>
            </a:extLst>
          </p:cNvPr>
          <p:cNvCxnSpPr>
            <a:cxnSpLocks noChangeShapeType="1"/>
            <a:stCxn id="38" idx="4"/>
            <a:endCxn id="39" idx="0"/>
          </p:cNvCxnSpPr>
          <p:nvPr/>
        </p:nvCxnSpPr>
        <p:spPr bwMode="auto">
          <a:xfrm>
            <a:off x="7078451" y="991925"/>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0">
            <a:extLst>
              <a:ext uri="{FF2B5EF4-FFF2-40B4-BE49-F238E27FC236}">
                <a16:creationId xmlns:a16="http://schemas.microsoft.com/office/drawing/2014/main" id="{74E6AA0A-A0EF-4CE8-936E-C4565737EE72}"/>
              </a:ext>
            </a:extLst>
          </p:cNvPr>
          <p:cNvSpPr>
            <a:spLocks noChangeArrowheads="1"/>
          </p:cNvSpPr>
          <p:nvPr/>
        </p:nvSpPr>
        <p:spPr bwMode="auto">
          <a:xfrm>
            <a:off x="57068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1">
            <a:extLst>
              <a:ext uri="{FF2B5EF4-FFF2-40B4-BE49-F238E27FC236}">
                <a16:creationId xmlns:a16="http://schemas.microsoft.com/office/drawing/2014/main" id="{A40DDD6F-5AE6-4DF4-8D41-AC531992A6E4}"/>
              </a:ext>
            </a:extLst>
          </p:cNvPr>
          <p:cNvSpPr>
            <a:spLocks noChangeArrowheads="1"/>
          </p:cNvSpPr>
          <p:nvPr/>
        </p:nvSpPr>
        <p:spPr bwMode="auto">
          <a:xfrm>
            <a:off x="70784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2">
            <a:extLst>
              <a:ext uri="{FF2B5EF4-FFF2-40B4-BE49-F238E27FC236}">
                <a16:creationId xmlns:a16="http://schemas.microsoft.com/office/drawing/2014/main" id="{0E29E91E-6238-463B-9BCE-2746C5F6558D}"/>
              </a:ext>
            </a:extLst>
          </p:cNvPr>
          <p:cNvSpPr>
            <a:spLocks noChangeArrowheads="1"/>
          </p:cNvSpPr>
          <p:nvPr/>
        </p:nvSpPr>
        <p:spPr bwMode="auto">
          <a:xfrm>
            <a:off x="839290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8" name="AutoShape 53">
            <a:extLst>
              <a:ext uri="{FF2B5EF4-FFF2-40B4-BE49-F238E27FC236}">
                <a16:creationId xmlns:a16="http://schemas.microsoft.com/office/drawing/2014/main" id="{71379ED7-73B4-467C-90B8-AF822D390E04}"/>
              </a:ext>
            </a:extLst>
          </p:cNvPr>
          <p:cNvCxnSpPr>
            <a:cxnSpLocks noChangeShapeType="1"/>
            <a:stCxn id="35" idx="4"/>
            <a:endCxn id="55" idx="0"/>
          </p:cNvCxnSpPr>
          <p:nvPr/>
        </p:nvCxnSpPr>
        <p:spPr bwMode="auto">
          <a:xfrm flipH="1">
            <a:off x="5764002" y="1792025"/>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4">
            <a:extLst>
              <a:ext uri="{FF2B5EF4-FFF2-40B4-BE49-F238E27FC236}">
                <a16:creationId xmlns:a16="http://schemas.microsoft.com/office/drawing/2014/main" id="{28FA5EFF-DCB8-404F-9A4C-6F7EAB43DDB2}"/>
              </a:ext>
            </a:extLst>
          </p:cNvPr>
          <p:cNvCxnSpPr>
            <a:cxnSpLocks noChangeShapeType="1"/>
            <a:stCxn id="36" idx="4"/>
            <a:endCxn id="57" idx="0"/>
          </p:cNvCxnSpPr>
          <p:nvPr/>
        </p:nvCxnSpPr>
        <p:spPr bwMode="auto">
          <a:xfrm>
            <a:off x="7457070" y="1792025"/>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5">
            <a:extLst>
              <a:ext uri="{FF2B5EF4-FFF2-40B4-BE49-F238E27FC236}">
                <a16:creationId xmlns:a16="http://schemas.microsoft.com/office/drawing/2014/main" id="{3F6F5D1B-2C7B-4CEE-9EC3-1B024F233E2E}"/>
              </a:ext>
            </a:extLst>
          </p:cNvPr>
          <p:cNvCxnSpPr>
            <a:cxnSpLocks noChangeShapeType="1"/>
            <a:stCxn id="36" idx="4"/>
            <a:endCxn id="56" idx="0"/>
          </p:cNvCxnSpPr>
          <p:nvPr/>
        </p:nvCxnSpPr>
        <p:spPr bwMode="auto">
          <a:xfrm flipH="1">
            <a:off x="7135601" y="1792025"/>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1F5B3C7-C29F-4C14-8A67-D54ED54BC1D5}"/>
                  </a:ext>
                </a:extLst>
              </p:cNvPr>
              <p:cNvSpPr txBox="1"/>
              <p:nvPr/>
            </p:nvSpPr>
            <p:spPr>
              <a:xfrm>
                <a:off x="6955904" y="483267"/>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1" name="TextBox 60">
                <a:extLst>
                  <a:ext uri="{FF2B5EF4-FFF2-40B4-BE49-F238E27FC236}">
                    <a16:creationId xmlns:a16="http://schemas.microsoft.com/office/drawing/2014/main" id="{B1F5B3C7-C29F-4C14-8A67-D54ED54BC1D5}"/>
                  </a:ext>
                </a:extLst>
              </p:cNvPr>
              <p:cNvSpPr txBox="1">
                <a:spLocks noRot="1" noChangeAspect="1" noMove="1" noResize="1" noEditPoints="1" noAdjustHandles="1" noChangeArrowheads="1" noChangeShapeType="1" noTextEdit="1"/>
              </p:cNvSpPr>
              <p:nvPr/>
            </p:nvSpPr>
            <p:spPr>
              <a:xfrm>
                <a:off x="6955904" y="483267"/>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16B506C-360A-4C45-A290-2DB8C0BA1512}"/>
                  </a:ext>
                </a:extLst>
              </p:cNvPr>
              <p:cNvSpPr txBox="1"/>
              <p:nvPr/>
            </p:nvSpPr>
            <p:spPr>
              <a:xfrm>
                <a:off x="7591530" y="1532424"/>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2" name="TextBox 61">
                <a:extLst>
                  <a:ext uri="{FF2B5EF4-FFF2-40B4-BE49-F238E27FC236}">
                    <a16:creationId xmlns:a16="http://schemas.microsoft.com/office/drawing/2014/main" id="{D16B506C-360A-4C45-A290-2DB8C0BA1512}"/>
                  </a:ext>
                </a:extLst>
              </p:cNvPr>
              <p:cNvSpPr txBox="1">
                <a:spLocks noRot="1" noChangeAspect="1" noMove="1" noResize="1" noEditPoints="1" noAdjustHandles="1" noChangeArrowheads="1" noChangeShapeType="1" noTextEdit="1"/>
              </p:cNvSpPr>
              <p:nvPr/>
            </p:nvSpPr>
            <p:spPr>
              <a:xfrm>
                <a:off x="7591530" y="1532424"/>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7B8FFAC-531B-43D2-8D7C-9D767E8378DC}"/>
                  </a:ext>
                </a:extLst>
              </p:cNvPr>
              <p:cNvSpPr txBox="1"/>
              <p:nvPr/>
            </p:nvSpPr>
            <p:spPr>
              <a:xfrm>
                <a:off x="5935451" y="1603906"/>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17B8FFAC-531B-43D2-8D7C-9D767E8378DC}"/>
                  </a:ext>
                </a:extLst>
              </p:cNvPr>
              <p:cNvSpPr txBox="1">
                <a:spLocks noRot="1" noChangeAspect="1" noMove="1" noResize="1" noEditPoints="1" noAdjustHandles="1" noChangeArrowheads="1" noChangeShapeType="1" noTextEdit="1"/>
              </p:cNvSpPr>
              <p:nvPr/>
            </p:nvSpPr>
            <p:spPr>
              <a:xfrm>
                <a:off x="5935451" y="1603906"/>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9F09007-4752-4786-B1D3-B0FC3144DBF8}"/>
                  </a:ext>
                </a:extLst>
              </p:cNvPr>
              <p:cNvSpPr txBox="1"/>
              <p:nvPr/>
            </p:nvSpPr>
            <p:spPr>
              <a:xfrm>
                <a:off x="6735551" y="1589574"/>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A9F09007-4752-4786-B1D3-B0FC3144DBF8}"/>
                  </a:ext>
                </a:extLst>
              </p:cNvPr>
              <p:cNvSpPr txBox="1">
                <a:spLocks noRot="1" noChangeAspect="1" noMove="1" noResize="1" noEditPoints="1" noAdjustHandles="1" noChangeArrowheads="1" noChangeShapeType="1" noTextEdit="1"/>
              </p:cNvSpPr>
              <p:nvPr/>
            </p:nvSpPr>
            <p:spPr>
              <a:xfrm>
                <a:off x="6735551" y="1589574"/>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F84100F-C79B-47FD-AAAA-21415F20DC43}"/>
                  </a:ext>
                </a:extLst>
              </p:cNvPr>
              <p:cNvSpPr txBox="1"/>
              <p:nvPr/>
            </p:nvSpPr>
            <p:spPr>
              <a:xfrm>
                <a:off x="8564351" y="2218224"/>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AF84100F-C79B-47FD-AAAA-21415F20DC43}"/>
                  </a:ext>
                </a:extLst>
              </p:cNvPr>
              <p:cNvSpPr txBox="1">
                <a:spLocks noRot="1" noChangeAspect="1" noMove="1" noResize="1" noEditPoints="1" noAdjustHandles="1" noChangeArrowheads="1" noChangeShapeType="1" noTextEdit="1"/>
              </p:cNvSpPr>
              <p:nvPr/>
            </p:nvSpPr>
            <p:spPr>
              <a:xfrm>
                <a:off x="8564351" y="2218224"/>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15BFEBC-BA21-4295-A496-A004C107EDFC}"/>
                  </a:ext>
                </a:extLst>
              </p:cNvPr>
              <p:cNvSpPr txBox="1"/>
              <p:nvPr/>
            </p:nvSpPr>
            <p:spPr>
              <a:xfrm>
                <a:off x="6636091" y="225894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915BFEBC-BA21-4295-A496-A004C107EDFC}"/>
                  </a:ext>
                </a:extLst>
              </p:cNvPr>
              <p:cNvSpPr txBox="1">
                <a:spLocks noRot="1" noChangeAspect="1" noMove="1" noResize="1" noEditPoints="1" noAdjustHandles="1" noChangeArrowheads="1" noChangeShapeType="1" noTextEdit="1"/>
              </p:cNvSpPr>
              <p:nvPr/>
            </p:nvSpPr>
            <p:spPr>
              <a:xfrm>
                <a:off x="6636091" y="2258943"/>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F4E91E8-64C8-4676-87CB-2F22CAE22706}"/>
                  </a:ext>
                </a:extLst>
              </p:cNvPr>
              <p:cNvSpPr txBox="1"/>
              <p:nvPr/>
            </p:nvSpPr>
            <p:spPr>
              <a:xfrm>
                <a:off x="5854187" y="2289706"/>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CF4E91E8-64C8-4676-87CB-2F22CAE22706}"/>
                  </a:ext>
                </a:extLst>
              </p:cNvPr>
              <p:cNvSpPr txBox="1">
                <a:spLocks noRot="1" noChangeAspect="1" noMove="1" noResize="1" noEditPoints="1" noAdjustHandles="1" noChangeArrowheads="1" noChangeShapeType="1" noTextEdit="1"/>
              </p:cNvSpPr>
              <p:nvPr/>
            </p:nvSpPr>
            <p:spPr>
              <a:xfrm>
                <a:off x="5854187" y="2289706"/>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86EBCFD-301D-4DEA-812C-03C3BA5EA92E}"/>
                  </a:ext>
                </a:extLst>
              </p:cNvPr>
              <p:cNvSpPr txBox="1"/>
              <p:nvPr/>
            </p:nvSpPr>
            <p:spPr>
              <a:xfrm>
                <a:off x="5955988" y="903774"/>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8" name="TextBox 67">
                <a:extLst>
                  <a:ext uri="{FF2B5EF4-FFF2-40B4-BE49-F238E27FC236}">
                    <a16:creationId xmlns:a16="http://schemas.microsoft.com/office/drawing/2014/main" id="{986EBCFD-301D-4DEA-812C-03C3BA5EA92E}"/>
                  </a:ext>
                </a:extLst>
              </p:cNvPr>
              <p:cNvSpPr txBox="1">
                <a:spLocks noRot="1" noChangeAspect="1" noMove="1" noResize="1" noEditPoints="1" noAdjustHandles="1" noChangeArrowheads="1" noChangeShapeType="1" noTextEdit="1"/>
              </p:cNvSpPr>
              <p:nvPr/>
            </p:nvSpPr>
            <p:spPr>
              <a:xfrm>
                <a:off x="5955988" y="903774"/>
                <a:ext cx="644728" cy="323165"/>
              </a:xfrm>
              <a:prstGeom prst="rect">
                <a:avLst/>
              </a:prstGeom>
              <a:blipFill>
                <a:blip r:embed="rId11"/>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DBE75BE-C912-4DB6-95B2-4C2650ACC016}"/>
                  </a:ext>
                </a:extLst>
              </p:cNvPr>
              <p:cNvSpPr txBox="1"/>
              <p:nvPr/>
            </p:nvSpPr>
            <p:spPr>
              <a:xfrm>
                <a:off x="7884977" y="932746"/>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8DBE75BE-C912-4DB6-95B2-4C2650ACC016}"/>
                  </a:ext>
                </a:extLst>
              </p:cNvPr>
              <p:cNvSpPr txBox="1">
                <a:spLocks noRot="1" noChangeAspect="1" noMove="1" noResize="1" noEditPoints="1" noAdjustHandles="1" noChangeArrowheads="1" noChangeShapeType="1" noTextEdit="1"/>
              </p:cNvSpPr>
              <p:nvPr/>
            </p:nvSpPr>
            <p:spPr>
              <a:xfrm>
                <a:off x="7884977" y="932746"/>
                <a:ext cx="801823"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08EAF7C-C660-4D61-BFF8-6B9CB1BA2D06}"/>
                  </a:ext>
                </a:extLst>
              </p:cNvPr>
              <p:cNvSpPr txBox="1"/>
              <p:nvPr/>
            </p:nvSpPr>
            <p:spPr>
              <a:xfrm>
                <a:off x="7304130" y="1933864"/>
                <a:ext cx="646794" cy="323165"/>
              </a:xfrm>
              <a:prstGeom prst="rect">
                <a:avLst/>
              </a:prstGeom>
              <a:solidFill>
                <a:srgbClr val="FFFFCC"/>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708EAF7C-C660-4D61-BFF8-6B9CB1BA2D06}"/>
                  </a:ext>
                </a:extLst>
              </p:cNvPr>
              <p:cNvSpPr txBox="1">
                <a:spLocks noRot="1" noChangeAspect="1" noMove="1" noResize="1" noEditPoints="1" noAdjustHandles="1" noChangeArrowheads="1" noChangeShapeType="1" noTextEdit="1"/>
              </p:cNvSpPr>
              <p:nvPr/>
            </p:nvSpPr>
            <p:spPr>
              <a:xfrm>
                <a:off x="7304130" y="1933864"/>
                <a:ext cx="646794" cy="323165"/>
              </a:xfrm>
              <a:prstGeom prst="rect">
                <a:avLst/>
              </a:prstGeom>
              <a:blipFill>
                <a:blip r:embed="rId13"/>
                <a:stretch>
                  <a:fillRect r="-12963"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31687FB-06BE-43A4-9C8A-45033CAE66F4}"/>
                  </a:ext>
                </a:extLst>
              </p:cNvPr>
              <p:cNvSpPr txBox="1"/>
              <p:nvPr/>
            </p:nvSpPr>
            <p:spPr>
              <a:xfrm>
                <a:off x="8791680" y="1546756"/>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31" name="TextBox 30">
                <a:extLst>
                  <a:ext uri="{FF2B5EF4-FFF2-40B4-BE49-F238E27FC236}">
                    <a16:creationId xmlns:a16="http://schemas.microsoft.com/office/drawing/2014/main" id="{731687FB-06BE-43A4-9C8A-45033CAE66F4}"/>
                  </a:ext>
                </a:extLst>
              </p:cNvPr>
              <p:cNvSpPr txBox="1">
                <a:spLocks noRot="1" noChangeAspect="1" noMove="1" noResize="1" noEditPoints="1" noAdjustHandles="1" noChangeArrowheads="1" noChangeShapeType="1" noTextEdit="1"/>
              </p:cNvSpPr>
              <p:nvPr/>
            </p:nvSpPr>
            <p:spPr>
              <a:xfrm>
                <a:off x="8791680" y="1546756"/>
                <a:ext cx="346570" cy="323165"/>
              </a:xfrm>
              <a:prstGeom prst="rect">
                <a:avLst/>
              </a:prstGeom>
              <a:blipFill>
                <a:blip r:embed="rId14"/>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103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26</a:t>
            </a:fld>
            <a:endParaRPr lang="en-US"/>
          </a:p>
        </p:txBody>
      </p:sp>
      <p:sp>
        <p:nvSpPr>
          <p:cNvPr id="2" name="Title 1"/>
          <p:cNvSpPr>
            <a:spLocks noGrp="1"/>
          </p:cNvSpPr>
          <p:nvPr>
            <p:ph type="title"/>
          </p:nvPr>
        </p:nvSpPr>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532" y="902369"/>
                <a:ext cx="6196509" cy="3507705"/>
              </a:xfrm>
            </p:spPr>
            <p:txBody>
              <a:bodyPr>
                <a:normAutofit lnSpcReduction="10000"/>
              </a:bodyPr>
              <a:lstStyle/>
              <a:p>
                <a:r>
                  <a:rPr lang="en-US" dirty="0"/>
                  <a:t>This is a generalization of naïve Bayes.</a:t>
                </a:r>
              </a:p>
              <a:p>
                <a:r>
                  <a:rPr lang="en-US" dirty="0">
                    <a:solidFill>
                      <a:srgbClr val="0000FF"/>
                    </a:solidFill>
                  </a:rPr>
                  <a:t>Inference Problem:</a:t>
                </a:r>
              </a:p>
              <a:p>
                <a:pPr lvl="1"/>
                <a:r>
                  <a:rPr lang="en-US" dirty="0"/>
                  <a:t>Given the Tree with all the  associated probabilities,  evaluate the probability of an event</a:t>
                </a:r>
                <a14:m>
                  <m:oMath xmlns:m="http://schemas.openxmlformats.org/officeDocument/2006/math">
                    <m:r>
                      <a:rPr lang="en-US" i="1" dirty="0" smtClean="0">
                        <a:latin typeface="Cambria Math" panose="02040503050406030204" pitchFamily="18" charset="0"/>
                      </a:rPr>
                      <m:t> </m:t>
                    </m:r>
                    <m:r>
                      <a:rPr lang="en-US" i="1" dirty="0">
                        <a:solidFill>
                          <a:srgbClr val="0000FF"/>
                        </a:solidFill>
                        <a:latin typeface="Cambria Math" panose="02040503050406030204" pitchFamily="18" charset="0"/>
                      </a:rPr>
                      <m:t>𝑝</m:t>
                    </m:r>
                    <m:r>
                      <a:rPr lang="en-US" i="1" dirty="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𝑢</m:t>
                    </m:r>
                    <m:r>
                      <a:rPr lang="en-US" i="1" dirty="0">
                        <a:solidFill>
                          <a:srgbClr val="0000FF"/>
                        </a:solidFill>
                        <a:latin typeface="Cambria Math" panose="02040503050406030204" pitchFamily="18" charset="0"/>
                      </a:rPr>
                      <m:t>)</m:t>
                    </m:r>
                    <m:r>
                      <a:rPr lang="en-US" i="1" dirty="0">
                        <a:latin typeface="Cambria Math" panose="02040503050406030204" pitchFamily="18" charset="0"/>
                      </a:rPr>
                      <m:t> </m:t>
                    </m:r>
                  </m:oMath>
                </a14:m>
                <a:r>
                  <a:rPr lang="en-US" dirty="0"/>
                  <a:t>?</a:t>
                </a:r>
              </a:p>
              <a:p>
                <a:pPr lvl="1"/>
                <a:r>
                  <a:rPr lang="en-US" dirty="0"/>
                  <a:t>(No direct path from </a:t>
                </a:r>
                <a14:m>
                  <m:oMath xmlns:m="http://schemas.openxmlformats.org/officeDocument/2006/math">
                    <m:r>
                      <a:rPr lang="en-US" i="1" dirty="0" smtClean="0">
                        <a:latin typeface="Cambria Math" panose="02040503050406030204" pitchFamily="18" charset="0"/>
                      </a:rPr>
                      <m:t>𝑥</m:t>
                    </m:r>
                  </m:oMath>
                </a14:m>
                <a:r>
                  <a:rPr lang="en-US" dirty="0"/>
                  <a:t> to </a:t>
                </a:r>
                <a14:m>
                  <m:oMath xmlns:m="http://schemas.openxmlformats.org/officeDocument/2006/math">
                    <m:r>
                      <a:rPr lang="en-US" i="1" dirty="0" smtClean="0">
                        <a:latin typeface="Cambria Math" panose="02040503050406030204" pitchFamily="18" charset="0"/>
                      </a:rPr>
                      <m:t>𝑢</m:t>
                    </m:r>
                  </m:oMath>
                </a14:m>
                <a:r>
                  <a:rPr lang="en-US" dirty="0"/>
                  <a:t>)</a:t>
                </a:r>
              </a:p>
              <a:p>
                <a14:m>
                  <m:oMath xmlns:m="http://schemas.openxmlformats.org/officeDocument/2006/math">
                    <m:r>
                      <a:rPr lang="en-US" sz="1800" i="1" dirty="0" smtClean="0">
                        <a:solidFill>
                          <a:srgbClr val="0000FF"/>
                        </a:solidFill>
                        <a:latin typeface="Cambria Math" panose="02040503050406030204" pitchFamily="18" charset="0"/>
                      </a:rPr>
                      <m:t>𝑃</m:t>
                    </m:r>
                    <m:r>
                      <a:rPr lang="en-US" sz="1800" i="1" dirty="0" smtClean="0">
                        <a:solidFill>
                          <a:srgbClr val="0000FF"/>
                        </a:solidFill>
                        <a:latin typeface="Cambria Math" panose="02040503050406030204" pitchFamily="18" charset="0"/>
                      </a:rPr>
                      <m:t>(</m:t>
                    </m:r>
                    <m:r>
                      <a:rPr lang="en-US" sz="1800" i="1" dirty="0" smtClean="0">
                        <a:solidFill>
                          <a:srgbClr val="0000FF"/>
                        </a:solidFill>
                        <a:latin typeface="Cambria Math" panose="02040503050406030204" pitchFamily="18" charset="0"/>
                      </a:rPr>
                      <m:t>𝑥</m:t>
                    </m:r>
                    <m:r>
                      <a:rPr lang="en-US" sz="1800" i="1" dirty="0" smtClean="0">
                        <a:solidFill>
                          <a:srgbClr val="0000FF"/>
                        </a:solidFill>
                        <a:latin typeface="Cambria Math" panose="02040503050406030204" pitchFamily="18" charset="0"/>
                      </a:rPr>
                      <m:t>=1,</m:t>
                    </m:r>
                    <m:r>
                      <a:rPr lang="en-US" sz="1800" i="1" dirty="0" smtClean="0">
                        <a:solidFill>
                          <a:srgbClr val="0000FF"/>
                        </a:solidFill>
                        <a:latin typeface="Cambria Math" panose="02040503050406030204" pitchFamily="18" charset="0"/>
                      </a:rPr>
                      <m:t>𝑢</m:t>
                    </m:r>
                    <m:r>
                      <a:rPr lang="en-US" sz="1800" i="1" dirty="0" smtClean="0">
                        <a:solidFill>
                          <a:srgbClr val="0000FF"/>
                        </a:solidFill>
                        <a:latin typeface="Cambria Math" panose="02040503050406030204" pitchFamily="18" charset="0"/>
                      </a:rPr>
                      <m:t>=0) = </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=1|</m:t>
                    </m:r>
                    <m:r>
                      <a:rPr lang="en-US" sz="1800" i="1" dirty="0">
                        <a:latin typeface="Cambria Math" panose="02040503050406030204" pitchFamily="18" charset="0"/>
                      </a:rPr>
                      <m:t>𝑢</m:t>
                    </m:r>
                    <m:r>
                      <a:rPr lang="en-US" sz="1800" i="1" dirty="0">
                        <a:latin typeface="Cambria Math" panose="02040503050406030204" pitchFamily="18" charset="0"/>
                      </a:rPr>
                      <m:t>=0)</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a:latin typeface="Cambria Math" panose="02040503050406030204" pitchFamily="18" charset="0"/>
                      </a:rPr>
                      <m:t>𝑢</m:t>
                    </m:r>
                    <m:r>
                      <a:rPr lang="en-US" sz="1800" i="1" dirty="0">
                        <a:latin typeface="Cambria Math" panose="02040503050406030204" pitchFamily="18" charset="0"/>
                      </a:rPr>
                      <m:t>=0) </m:t>
                    </m:r>
                  </m:oMath>
                </a14:m>
                <a:endParaRPr lang="en-US" sz="1800" dirty="0"/>
              </a:p>
              <a:p>
                <a:r>
                  <a:rPr lang="en-US" sz="1800" dirty="0"/>
                  <a:t>Let </a:t>
                </a:r>
                <a14:m>
                  <m:oMath xmlns:m="http://schemas.openxmlformats.org/officeDocument/2006/math">
                    <m:r>
                      <a:rPr lang="en-US" sz="1800" i="1" dirty="0" smtClean="0">
                        <a:latin typeface="Cambria Math" panose="02040503050406030204" pitchFamily="18" charset="0"/>
                      </a:rPr>
                      <m:t>𝑦</m:t>
                    </m:r>
                    <m:r>
                      <a:rPr lang="en-US" sz="1800" i="1" dirty="0" smtClean="0">
                        <a:latin typeface="Cambria Math" panose="02040503050406030204" pitchFamily="18" charset="0"/>
                      </a:rPr>
                      <m:t> </m:t>
                    </m:r>
                  </m:oMath>
                </a14:m>
                <a:r>
                  <a:rPr lang="en-US" sz="1800" dirty="0"/>
                  <a:t>be a parent of </a:t>
                </a:r>
                <a14:m>
                  <m:oMath xmlns:m="http://schemas.openxmlformats.org/officeDocument/2006/math">
                    <m:r>
                      <a:rPr lang="en-US" sz="1800" i="1" dirty="0" smtClean="0">
                        <a:latin typeface="Cambria Math" panose="02040503050406030204" pitchFamily="18" charset="0"/>
                      </a:rPr>
                      <m:t>𝑥</m:t>
                    </m:r>
                  </m:oMath>
                </a14:m>
                <a:r>
                  <a:rPr lang="en-US" sz="1800" dirty="0"/>
                  <a:t> and </a:t>
                </a:r>
                <a14:m>
                  <m:oMath xmlns:m="http://schemas.openxmlformats.org/officeDocument/2006/math">
                    <m:r>
                      <a:rPr lang="en-US" sz="1800" i="1" dirty="0" smtClean="0">
                        <a:latin typeface="Cambria Math" panose="02040503050406030204" pitchFamily="18" charset="0"/>
                      </a:rPr>
                      <m:t>𝑢</m:t>
                    </m:r>
                  </m:oMath>
                </a14:m>
                <a:r>
                  <a:rPr lang="en-US" sz="1800" dirty="0"/>
                  <a:t> (we always have one)  </a:t>
                </a:r>
              </a:p>
              <a:p>
                <a:pPr marL="0" indent="0">
                  <a:buNone/>
                </a:pPr>
                <a:r>
                  <a:rPr lang="en-US" sz="1800" dirty="0"/>
                  <a:t>     </a:t>
                </a:r>
                <a14:m>
                  <m:oMath xmlns:m="http://schemas.openxmlformats.org/officeDocument/2006/math">
                    <m:r>
                      <a:rPr lang="en-US" sz="1800" i="1" dirty="0" smtClean="0">
                        <a:solidFill>
                          <a:srgbClr val="0000FF"/>
                        </a:solidFill>
                        <a:latin typeface="Cambria Math" panose="02040503050406030204" pitchFamily="18" charset="0"/>
                      </a:rPr>
                      <m:t>𝑃</m:t>
                    </m:r>
                    <m:d>
                      <m:dPr>
                        <m:ctrlPr>
                          <a:rPr lang="en-US" sz="1800" i="1" dirty="0" smtClean="0">
                            <a:solidFill>
                              <a:srgbClr val="0000FF"/>
                            </a:solidFill>
                            <a:latin typeface="Cambria Math" panose="02040503050406030204" pitchFamily="18" charset="0"/>
                          </a:rPr>
                        </m:ctrlPr>
                      </m:dPr>
                      <m:e>
                        <m:r>
                          <a:rPr lang="en-US" sz="1800" i="1" dirty="0" smtClean="0">
                            <a:solidFill>
                              <a:srgbClr val="0000FF"/>
                            </a:solidFill>
                            <a:latin typeface="Cambria Math" panose="02040503050406030204" pitchFamily="18" charset="0"/>
                          </a:rPr>
                          <m:t>𝑥</m:t>
                        </m:r>
                        <m:r>
                          <a:rPr lang="en-US" sz="1800" i="1" dirty="0" smtClean="0">
                            <a:solidFill>
                              <a:srgbClr val="0000FF"/>
                            </a:solidFill>
                            <a:latin typeface="Cambria Math" panose="02040503050406030204" pitchFamily="18" charset="0"/>
                          </a:rPr>
                          <m:t>=1</m:t>
                        </m:r>
                      </m:e>
                      <m:e>
                        <m:r>
                          <a:rPr lang="en-US" sz="1800" i="1" dirty="0" smtClean="0">
                            <a:solidFill>
                              <a:srgbClr val="0000FF"/>
                            </a:solidFill>
                            <a:latin typeface="Cambria Math" panose="02040503050406030204" pitchFamily="18" charset="0"/>
                          </a:rPr>
                          <m:t>𝑢</m:t>
                        </m:r>
                        <m:r>
                          <a:rPr lang="en-US" sz="1800" i="1" dirty="0" smtClean="0">
                            <a:solidFill>
                              <a:srgbClr val="0000FF"/>
                            </a:solidFill>
                            <a:latin typeface="Cambria Math" panose="02040503050406030204" pitchFamily="18" charset="0"/>
                          </a:rPr>
                          <m:t>=0</m:t>
                        </m:r>
                      </m:e>
                    </m:d>
                    <m:r>
                      <a:rPr lang="en-US" sz="1800" i="1" dirty="0">
                        <a:latin typeface="Cambria Math" panose="02040503050406030204" pitchFamily="18" charset="0"/>
                      </a:rPr>
                      <m:t>= </m:t>
                    </m:r>
                    <m:sSub>
                      <m:sSubPr>
                        <m:ctrlPr>
                          <a:rPr lang="en-US" sz="1800" b="0" i="1" dirty="0" smtClean="0">
                            <a:latin typeface="Cambria Math" panose="02040503050406030204" pitchFamily="18" charset="0"/>
                            <a:sym typeface="Symbol"/>
                          </a:rPr>
                        </m:ctrlPr>
                      </m:sSubPr>
                      <m:e>
                        <m:r>
                          <a:rPr lang="en-US" sz="1800" i="1" dirty="0">
                            <a:latin typeface="Cambria Math" panose="02040503050406030204" pitchFamily="18" charset="0"/>
                            <a:sym typeface="Symbol"/>
                          </a:rPr>
                          <m:t></m:t>
                        </m:r>
                      </m:e>
                      <m:sub>
                        <m:r>
                          <a:rPr lang="en-US" sz="1800" b="0" i="1" dirty="0" smtClean="0">
                            <a:latin typeface="Cambria Math" panose="02040503050406030204" pitchFamily="18" charset="0"/>
                            <a:sym typeface="Symbol"/>
                          </a:rPr>
                          <m:t>𝑦</m:t>
                        </m:r>
                        <m:r>
                          <a:rPr lang="en-US" sz="1800" b="0" i="1" dirty="0" smtClean="0">
                            <a:latin typeface="Cambria Math" panose="02040503050406030204" pitchFamily="18" charset="0"/>
                            <a:sym typeface="Symbol"/>
                          </a:rPr>
                          <m:t>=0,1</m:t>
                        </m:r>
                      </m:sub>
                    </m:sSub>
                    <m:r>
                      <a:rPr lang="en-US" sz="1800" i="1" dirty="0">
                        <a:latin typeface="Cambria Math" panose="02040503050406030204" pitchFamily="18" charset="0"/>
                      </a:rPr>
                      <m:t> </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=1|</m:t>
                    </m:r>
                    <m:r>
                      <a:rPr lang="en-US" sz="1800" i="1" dirty="0">
                        <a:latin typeface="Cambria Math" panose="02040503050406030204" pitchFamily="18" charset="0"/>
                      </a:rPr>
                      <m:t>𝑢</m:t>
                    </m:r>
                    <m:r>
                      <a:rPr lang="en-US" sz="1800" i="1" dirty="0">
                        <a:latin typeface="Cambria Math" panose="02040503050406030204" pitchFamily="18" charset="0"/>
                      </a:rPr>
                      <m:t>=0, </m:t>
                    </m:r>
                    <m:r>
                      <a:rPr lang="en-US" sz="1800" i="1" dirty="0">
                        <a:latin typeface="Cambria Math" panose="02040503050406030204" pitchFamily="18" charset="0"/>
                      </a:rPr>
                      <m:t>𝑦</m:t>
                    </m:r>
                    <m:r>
                      <a:rPr lang="en-US" sz="1800" i="1" dirty="0">
                        <a:latin typeface="Cambria Math" panose="02040503050406030204" pitchFamily="18" charset="0"/>
                      </a:rPr>
                      <m:t>)</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err="1">
                        <a:latin typeface="Cambria Math" panose="02040503050406030204" pitchFamily="18" charset="0"/>
                      </a:rPr>
                      <m:t>𝑦</m:t>
                    </m:r>
                    <m:r>
                      <a:rPr lang="en-US" sz="1800" i="1" dirty="0" err="1">
                        <a:latin typeface="Cambria Math" panose="02040503050406030204" pitchFamily="18" charset="0"/>
                      </a:rPr>
                      <m:t>|</m:t>
                    </m:r>
                    <m:r>
                      <a:rPr lang="en-US" sz="1800" i="1" dirty="0" err="1">
                        <a:latin typeface="Cambria Math" panose="02040503050406030204" pitchFamily="18" charset="0"/>
                      </a:rPr>
                      <m:t>𝑢</m:t>
                    </m:r>
                    <m:r>
                      <a:rPr lang="en-US" sz="1800" i="1" dirty="0">
                        <a:latin typeface="Cambria Math" panose="02040503050406030204" pitchFamily="18" charset="0"/>
                      </a:rPr>
                      <m:t>=0)  </m:t>
                    </m:r>
                  </m:oMath>
                </a14:m>
                <a:endParaRPr lang="en-US" sz="1800" dirty="0"/>
              </a:p>
              <a:p>
                <a:pPr marL="0" indent="0">
                  <a:buNone/>
                </a:pPr>
                <a:r>
                  <a:rPr lang="en-US" sz="1800" dirty="0">
                    <a:latin typeface="Symbol"/>
                    <a:sym typeface="Symbol"/>
                  </a:rPr>
                  <a:t>                       </a:t>
                </a:r>
                <a:r>
                  <a:rPr lang="en-US" sz="1800" dirty="0">
                    <a:sym typeface="Symbol"/>
                  </a:rPr>
                  <a:t> </a:t>
                </a:r>
                <a14:m>
                  <m:oMath xmlns:m="http://schemas.openxmlformats.org/officeDocument/2006/math">
                    <m:r>
                      <a:rPr lang="en-US" sz="1800" i="1" dirty="0" smtClean="0">
                        <a:latin typeface="Cambria Math" panose="02040503050406030204" pitchFamily="18" charset="0"/>
                        <a:sym typeface="Symbol"/>
                      </a:rPr>
                      <m:t>= </m:t>
                    </m:r>
                    <m:sSub>
                      <m:sSubPr>
                        <m:ctrlPr>
                          <a:rPr lang="en-US" sz="1800" b="0" i="1" dirty="0" smtClean="0">
                            <a:latin typeface="Cambria Math" panose="02040503050406030204" pitchFamily="18" charset="0"/>
                            <a:sym typeface="Symbol"/>
                          </a:rPr>
                        </m:ctrlPr>
                      </m:sSubPr>
                      <m:e>
                        <m:r>
                          <a:rPr lang="en-US" sz="1800" i="1" dirty="0" smtClean="0">
                            <a:latin typeface="Cambria Math" panose="02040503050406030204" pitchFamily="18" charset="0"/>
                            <a:sym typeface="Symbol"/>
                          </a:rPr>
                          <m:t></m:t>
                        </m:r>
                      </m:e>
                      <m:sub>
                        <m:r>
                          <a:rPr lang="en-US" sz="1800" b="0" i="1" dirty="0" smtClean="0">
                            <a:latin typeface="Cambria Math" panose="02040503050406030204" pitchFamily="18" charset="0"/>
                            <a:sym typeface="Symbol"/>
                          </a:rPr>
                          <m:t>𝑦</m:t>
                        </m:r>
                        <m:r>
                          <a:rPr lang="en-US" sz="1800" b="0" i="1" dirty="0" smtClean="0">
                            <a:latin typeface="Cambria Math" panose="02040503050406030204" pitchFamily="18" charset="0"/>
                            <a:sym typeface="Symbol"/>
                          </a:rPr>
                          <m:t>=0,1</m:t>
                        </m:r>
                      </m:sub>
                    </m:sSub>
                    <m:r>
                      <a:rPr lang="en-US" sz="1800" i="1" dirty="0">
                        <a:latin typeface="Cambria Math" panose="02040503050406030204" pitchFamily="18" charset="0"/>
                      </a:rPr>
                      <m:t> </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=1|</m:t>
                    </m:r>
                    <m:r>
                      <a:rPr lang="en-US" sz="1800" i="1" dirty="0">
                        <a:latin typeface="Cambria Math" panose="02040503050406030204" pitchFamily="18" charset="0"/>
                      </a:rPr>
                      <m:t>𝑦</m:t>
                    </m:r>
                    <m:r>
                      <a:rPr lang="en-US" sz="1800" i="1" dirty="0">
                        <a:latin typeface="Cambria Math" panose="02040503050406030204" pitchFamily="18" charset="0"/>
                      </a:rPr>
                      <m:t>)</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err="1">
                        <a:latin typeface="Cambria Math" panose="02040503050406030204" pitchFamily="18" charset="0"/>
                      </a:rPr>
                      <m:t>𝑦</m:t>
                    </m:r>
                    <m:r>
                      <a:rPr lang="en-US" sz="1800" i="1" dirty="0" err="1">
                        <a:latin typeface="Cambria Math" panose="02040503050406030204" pitchFamily="18" charset="0"/>
                      </a:rPr>
                      <m:t>|</m:t>
                    </m:r>
                    <m:r>
                      <a:rPr lang="en-US" sz="1800" i="1" dirty="0" err="1">
                        <a:latin typeface="Cambria Math" panose="02040503050406030204" pitchFamily="18" charset="0"/>
                      </a:rPr>
                      <m:t>𝑢</m:t>
                    </m:r>
                    <m:r>
                      <a:rPr lang="en-US" sz="1800" i="1" dirty="0">
                        <a:latin typeface="Cambria Math" panose="02040503050406030204" pitchFamily="18" charset="0"/>
                      </a:rPr>
                      <m:t>=0)        </m:t>
                    </m:r>
                  </m:oMath>
                </a14:m>
                <a:endParaRPr lang="en-US" sz="18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532" y="902369"/>
                <a:ext cx="6196509" cy="3507705"/>
              </a:xfrm>
              <a:blipFill>
                <a:blip r:embed="rId3"/>
                <a:stretch>
                  <a:fillRect l="-1278" t="-2435"/>
                </a:stretch>
              </a:blipFill>
            </p:spPr>
            <p:txBody>
              <a:bodyPr/>
              <a:lstStyle/>
              <a:p>
                <a:r>
                  <a:rPr lang="en-US">
                    <a:noFill/>
                  </a:rPr>
                  <a:t> </a:t>
                </a:r>
              </a:p>
            </p:txBody>
          </p:sp>
        </mc:Fallback>
      </mc:AlternateContent>
      <p:sp>
        <p:nvSpPr>
          <p:cNvPr id="13" name="TextBox 12"/>
          <p:cNvSpPr txBox="1"/>
          <p:nvPr/>
        </p:nvSpPr>
        <p:spPr>
          <a:xfrm>
            <a:off x="6792701" y="2864206"/>
            <a:ext cx="1885950" cy="784830"/>
          </a:xfrm>
          <a:prstGeom prst="rect">
            <a:avLst/>
          </a:prstGeom>
          <a:solidFill>
            <a:srgbClr val="FFFFCC"/>
          </a:solidFill>
          <a:ln w="19050">
            <a:solidFill>
              <a:schemeClr val="accent1"/>
            </a:solidFill>
          </a:ln>
        </p:spPr>
        <p:txBody>
          <a:bodyPr wrap="square" rtlCol="0">
            <a:spAutoFit/>
          </a:bodyPr>
          <a:lstStyle/>
          <a:p>
            <a:r>
              <a:rPr lang="en-US" sz="1500" dirty="0"/>
              <a:t>Now we have reduced it to cases we have seen  </a:t>
            </a:r>
          </a:p>
        </p:txBody>
      </p:sp>
      <mc:AlternateContent xmlns:mc="http://schemas.openxmlformats.org/markup-compatibility/2006" xmlns:a14="http://schemas.microsoft.com/office/drawing/2010/main">
        <mc:Choice Requires="a14">
          <p:sp>
            <p:nvSpPr>
              <p:cNvPr id="34" name="Object 39">
                <a:extLst>
                  <a:ext uri="{FF2B5EF4-FFF2-40B4-BE49-F238E27FC236}">
                    <a16:creationId xmlns:a16="http://schemas.microsoft.com/office/drawing/2014/main" id="{EC69044C-BAB8-4674-B178-7A3657E15D3F}"/>
                  </a:ext>
                </a:extLst>
              </p:cNvPr>
              <p:cNvSpPr txBox="1"/>
              <p:nvPr/>
            </p:nvSpPr>
            <p:spPr bwMode="auto">
              <a:xfrm>
                <a:off x="3885925" y="4326875"/>
                <a:ext cx="4275078" cy="617742"/>
              </a:xfrm>
              <a:prstGeom prst="rect">
                <a:avLst/>
              </a:prstGeom>
              <a:noFill/>
              <a:ln>
                <a:solidFill>
                  <a:schemeClr val="accent1"/>
                </a:solid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34" name="Object 39">
                <a:extLst>
                  <a:ext uri="{FF2B5EF4-FFF2-40B4-BE49-F238E27FC236}">
                    <a16:creationId xmlns:a16="http://schemas.microsoft.com/office/drawing/2014/main" id="{EC69044C-BAB8-4674-B178-7A3657E15D3F}"/>
                  </a:ext>
                </a:extLst>
              </p:cNvPr>
              <p:cNvSpPr txBox="1">
                <a:spLocks noRot="1" noChangeAspect="1" noMove="1" noResize="1" noEditPoints="1" noAdjustHandles="1" noChangeArrowheads="1" noChangeShapeType="1" noTextEdit="1"/>
              </p:cNvSpPr>
              <p:nvPr/>
            </p:nvSpPr>
            <p:spPr bwMode="auto">
              <a:xfrm>
                <a:off x="3885925" y="4326875"/>
                <a:ext cx="4275078" cy="617742"/>
              </a:xfrm>
              <a:prstGeom prst="rect">
                <a:avLst/>
              </a:prstGeom>
              <a:blipFill>
                <a:blip r:embed="rId4"/>
                <a:stretch>
                  <a:fillRect t="-112621" b="-162136"/>
                </a:stretch>
              </a:blipFill>
              <a:ln>
                <a:solidFill>
                  <a:schemeClr val="accent1"/>
                </a:solidFill>
              </a:ln>
              <a:effectLst/>
              <a:extLst/>
            </p:spPr>
            <p:txBody>
              <a:bodyPr/>
              <a:lstStyle/>
              <a:p>
                <a:r>
                  <a:rPr lang="en-US">
                    <a:noFill/>
                  </a:rPr>
                  <a:t> </a:t>
                </a:r>
              </a:p>
            </p:txBody>
          </p:sp>
        </mc:Fallback>
      </mc:AlternateContent>
      <p:sp>
        <p:nvSpPr>
          <p:cNvPr id="35" name="Oval 40">
            <a:extLst>
              <a:ext uri="{FF2B5EF4-FFF2-40B4-BE49-F238E27FC236}">
                <a16:creationId xmlns:a16="http://schemas.microsoft.com/office/drawing/2014/main" id="{AFF0C853-18BB-4EDF-8DE7-B17E96EC0E01}"/>
              </a:ext>
            </a:extLst>
          </p:cNvPr>
          <p:cNvSpPr>
            <a:spLocks noChangeArrowheads="1"/>
          </p:cNvSpPr>
          <p:nvPr/>
        </p:nvSpPr>
        <p:spPr bwMode="auto">
          <a:xfrm>
            <a:off x="5771145"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1">
            <a:extLst>
              <a:ext uri="{FF2B5EF4-FFF2-40B4-BE49-F238E27FC236}">
                <a16:creationId xmlns:a16="http://schemas.microsoft.com/office/drawing/2014/main" id="{ED8AFFA8-A376-44C0-AD1C-CCD90EE4EFE4}"/>
              </a:ext>
            </a:extLst>
          </p:cNvPr>
          <p:cNvSpPr>
            <a:spLocks noChangeArrowheads="1"/>
          </p:cNvSpPr>
          <p:nvPr/>
        </p:nvSpPr>
        <p:spPr bwMode="auto">
          <a:xfrm>
            <a:off x="6585532"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2">
            <a:extLst>
              <a:ext uri="{FF2B5EF4-FFF2-40B4-BE49-F238E27FC236}">
                <a16:creationId xmlns:a16="http://schemas.microsoft.com/office/drawing/2014/main" id="{59178B10-8814-4EC6-8FB4-B3459594E64D}"/>
              </a:ext>
            </a:extLst>
          </p:cNvPr>
          <p:cNvSpPr>
            <a:spLocks noChangeArrowheads="1"/>
          </p:cNvSpPr>
          <p:nvPr/>
        </p:nvSpPr>
        <p:spPr bwMode="auto">
          <a:xfrm>
            <a:off x="7399920"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3">
            <a:extLst>
              <a:ext uri="{FF2B5EF4-FFF2-40B4-BE49-F238E27FC236}">
                <a16:creationId xmlns:a16="http://schemas.microsoft.com/office/drawing/2014/main" id="{AFCE38B9-F365-40DC-81F3-396B428E74B2}"/>
              </a:ext>
            </a:extLst>
          </p:cNvPr>
          <p:cNvSpPr>
            <a:spLocks noChangeArrowheads="1"/>
          </p:cNvSpPr>
          <p:nvPr/>
        </p:nvSpPr>
        <p:spPr bwMode="auto">
          <a:xfrm>
            <a:off x="7021301" y="8669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49" name="Oval 44">
            <a:extLst>
              <a:ext uri="{FF2B5EF4-FFF2-40B4-BE49-F238E27FC236}">
                <a16:creationId xmlns:a16="http://schemas.microsoft.com/office/drawing/2014/main" id="{DD0781F9-19AC-450C-923C-CB65DDA7763E}"/>
              </a:ext>
            </a:extLst>
          </p:cNvPr>
          <p:cNvSpPr>
            <a:spLocks noChangeArrowheads="1"/>
          </p:cNvSpPr>
          <p:nvPr/>
        </p:nvSpPr>
        <p:spPr bwMode="auto">
          <a:xfrm>
            <a:off x="8621501"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2" name="AutoShape 45">
            <a:extLst>
              <a:ext uri="{FF2B5EF4-FFF2-40B4-BE49-F238E27FC236}">
                <a16:creationId xmlns:a16="http://schemas.microsoft.com/office/drawing/2014/main" id="{0DF71C4F-F0BC-447A-B2B7-EE367FCA4901}"/>
              </a:ext>
            </a:extLst>
          </p:cNvPr>
          <p:cNvCxnSpPr>
            <a:cxnSpLocks noChangeShapeType="1"/>
            <a:stCxn id="39" idx="4"/>
            <a:endCxn id="36" idx="0"/>
          </p:cNvCxnSpPr>
          <p:nvPr/>
        </p:nvCxnSpPr>
        <p:spPr bwMode="auto">
          <a:xfrm flipH="1">
            <a:off x="6642683" y="991925"/>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6">
            <a:extLst>
              <a:ext uri="{FF2B5EF4-FFF2-40B4-BE49-F238E27FC236}">
                <a16:creationId xmlns:a16="http://schemas.microsoft.com/office/drawing/2014/main" id="{7647086B-76E6-4D68-9D23-1D42DF9D2B26}"/>
              </a:ext>
            </a:extLst>
          </p:cNvPr>
          <p:cNvCxnSpPr>
            <a:cxnSpLocks noChangeShapeType="1"/>
            <a:stCxn id="39" idx="4"/>
            <a:endCxn id="35" idx="0"/>
          </p:cNvCxnSpPr>
          <p:nvPr/>
        </p:nvCxnSpPr>
        <p:spPr bwMode="auto">
          <a:xfrm flipH="1">
            <a:off x="5828295" y="991925"/>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7">
            <a:extLst>
              <a:ext uri="{FF2B5EF4-FFF2-40B4-BE49-F238E27FC236}">
                <a16:creationId xmlns:a16="http://schemas.microsoft.com/office/drawing/2014/main" id="{E0B98421-0359-46B4-B04B-994CB52C018D}"/>
              </a:ext>
            </a:extLst>
          </p:cNvPr>
          <p:cNvCxnSpPr>
            <a:cxnSpLocks noChangeShapeType="1"/>
            <a:stCxn id="39" idx="4"/>
            <a:endCxn id="38" idx="0"/>
          </p:cNvCxnSpPr>
          <p:nvPr/>
        </p:nvCxnSpPr>
        <p:spPr bwMode="auto">
          <a:xfrm>
            <a:off x="7078451" y="991925"/>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48">
            <a:extLst>
              <a:ext uri="{FF2B5EF4-FFF2-40B4-BE49-F238E27FC236}">
                <a16:creationId xmlns:a16="http://schemas.microsoft.com/office/drawing/2014/main" id="{A02682B6-9FDC-4D10-98F7-BFB7E3DB10AE}"/>
              </a:ext>
            </a:extLst>
          </p:cNvPr>
          <p:cNvCxnSpPr>
            <a:cxnSpLocks noChangeShapeType="1"/>
            <a:stCxn id="39" idx="4"/>
            <a:endCxn id="49" idx="0"/>
          </p:cNvCxnSpPr>
          <p:nvPr/>
        </p:nvCxnSpPr>
        <p:spPr bwMode="auto">
          <a:xfrm>
            <a:off x="7078451" y="991925"/>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Oval 50">
            <a:extLst>
              <a:ext uri="{FF2B5EF4-FFF2-40B4-BE49-F238E27FC236}">
                <a16:creationId xmlns:a16="http://schemas.microsoft.com/office/drawing/2014/main" id="{4A03AC67-10D0-46A0-9C8C-2318705A852F}"/>
              </a:ext>
            </a:extLst>
          </p:cNvPr>
          <p:cNvSpPr>
            <a:spLocks noChangeArrowheads="1"/>
          </p:cNvSpPr>
          <p:nvPr/>
        </p:nvSpPr>
        <p:spPr bwMode="auto">
          <a:xfrm>
            <a:off x="57068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1">
            <a:extLst>
              <a:ext uri="{FF2B5EF4-FFF2-40B4-BE49-F238E27FC236}">
                <a16:creationId xmlns:a16="http://schemas.microsoft.com/office/drawing/2014/main" id="{B4590FC7-D40D-45BF-94D7-CD7209099991}"/>
              </a:ext>
            </a:extLst>
          </p:cNvPr>
          <p:cNvSpPr>
            <a:spLocks noChangeArrowheads="1"/>
          </p:cNvSpPr>
          <p:nvPr/>
        </p:nvSpPr>
        <p:spPr bwMode="auto">
          <a:xfrm>
            <a:off x="70784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8" name="Oval 52">
            <a:extLst>
              <a:ext uri="{FF2B5EF4-FFF2-40B4-BE49-F238E27FC236}">
                <a16:creationId xmlns:a16="http://schemas.microsoft.com/office/drawing/2014/main" id="{4AE13D90-39A7-4057-83BB-60141FE6DC41}"/>
              </a:ext>
            </a:extLst>
          </p:cNvPr>
          <p:cNvSpPr>
            <a:spLocks noChangeArrowheads="1"/>
          </p:cNvSpPr>
          <p:nvPr/>
        </p:nvSpPr>
        <p:spPr bwMode="auto">
          <a:xfrm>
            <a:off x="839290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9" name="AutoShape 53">
            <a:extLst>
              <a:ext uri="{FF2B5EF4-FFF2-40B4-BE49-F238E27FC236}">
                <a16:creationId xmlns:a16="http://schemas.microsoft.com/office/drawing/2014/main" id="{8E9475F4-4F62-4184-9AEC-9667CD630610}"/>
              </a:ext>
            </a:extLst>
          </p:cNvPr>
          <p:cNvCxnSpPr>
            <a:cxnSpLocks noChangeShapeType="1"/>
            <a:stCxn id="36" idx="4"/>
            <a:endCxn id="56" idx="0"/>
          </p:cNvCxnSpPr>
          <p:nvPr/>
        </p:nvCxnSpPr>
        <p:spPr bwMode="auto">
          <a:xfrm flipH="1">
            <a:off x="5764002" y="1792025"/>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4">
            <a:extLst>
              <a:ext uri="{FF2B5EF4-FFF2-40B4-BE49-F238E27FC236}">
                <a16:creationId xmlns:a16="http://schemas.microsoft.com/office/drawing/2014/main" id="{598120ED-A258-41C5-A7C1-ECB5AB06C63D}"/>
              </a:ext>
            </a:extLst>
          </p:cNvPr>
          <p:cNvCxnSpPr>
            <a:cxnSpLocks noChangeShapeType="1"/>
            <a:stCxn id="38" idx="4"/>
            <a:endCxn id="58" idx="0"/>
          </p:cNvCxnSpPr>
          <p:nvPr/>
        </p:nvCxnSpPr>
        <p:spPr bwMode="auto">
          <a:xfrm>
            <a:off x="7457070" y="1792025"/>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55">
            <a:extLst>
              <a:ext uri="{FF2B5EF4-FFF2-40B4-BE49-F238E27FC236}">
                <a16:creationId xmlns:a16="http://schemas.microsoft.com/office/drawing/2014/main" id="{494F7F4F-0C41-4656-A232-6200E260AAA3}"/>
              </a:ext>
            </a:extLst>
          </p:cNvPr>
          <p:cNvCxnSpPr>
            <a:cxnSpLocks noChangeShapeType="1"/>
            <a:stCxn id="38" idx="4"/>
            <a:endCxn id="57" idx="0"/>
          </p:cNvCxnSpPr>
          <p:nvPr/>
        </p:nvCxnSpPr>
        <p:spPr bwMode="auto">
          <a:xfrm flipH="1">
            <a:off x="7135601" y="1792025"/>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E55179FE-2FA3-43EE-9CE2-00740176CF49}"/>
                  </a:ext>
                </a:extLst>
              </p:cNvPr>
              <p:cNvSpPr txBox="1"/>
              <p:nvPr/>
            </p:nvSpPr>
            <p:spPr>
              <a:xfrm>
                <a:off x="6955904" y="483267"/>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2" name="TextBox 61">
                <a:extLst>
                  <a:ext uri="{FF2B5EF4-FFF2-40B4-BE49-F238E27FC236}">
                    <a16:creationId xmlns:a16="http://schemas.microsoft.com/office/drawing/2014/main" id="{E55179FE-2FA3-43EE-9CE2-00740176CF49}"/>
                  </a:ext>
                </a:extLst>
              </p:cNvPr>
              <p:cNvSpPr txBox="1">
                <a:spLocks noRot="1" noChangeAspect="1" noMove="1" noResize="1" noEditPoints="1" noAdjustHandles="1" noChangeArrowheads="1" noChangeShapeType="1" noTextEdit="1"/>
              </p:cNvSpPr>
              <p:nvPr/>
            </p:nvSpPr>
            <p:spPr>
              <a:xfrm>
                <a:off x="6955904" y="483267"/>
                <a:ext cx="359393"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268AFFBF-C45A-4405-81AF-6E3501B681BB}"/>
                  </a:ext>
                </a:extLst>
              </p:cNvPr>
              <p:cNvSpPr txBox="1"/>
              <p:nvPr/>
            </p:nvSpPr>
            <p:spPr>
              <a:xfrm>
                <a:off x="7591530" y="1532424"/>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3" name="TextBox 62">
                <a:extLst>
                  <a:ext uri="{FF2B5EF4-FFF2-40B4-BE49-F238E27FC236}">
                    <a16:creationId xmlns:a16="http://schemas.microsoft.com/office/drawing/2014/main" id="{268AFFBF-C45A-4405-81AF-6E3501B681BB}"/>
                  </a:ext>
                </a:extLst>
              </p:cNvPr>
              <p:cNvSpPr txBox="1">
                <a:spLocks noRot="1" noChangeAspect="1" noMove="1" noResize="1" noEditPoints="1" noAdjustHandles="1" noChangeArrowheads="1" noChangeShapeType="1" noTextEdit="1"/>
              </p:cNvSpPr>
              <p:nvPr/>
            </p:nvSpPr>
            <p:spPr>
              <a:xfrm>
                <a:off x="7591530" y="1532424"/>
                <a:ext cx="359394" cy="323165"/>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386D0FE-D09D-49B5-8E4B-CB6FA9C74D47}"/>
                  </a:ext>
                </a:extLst>
              </p:cNvPr>
              <p:cNvSpPr txBox="1"/>
              <p:nvPr/>
            </p:nvSpPr>
            <p:spPr>
              <a:xfrm>
                <a:off x="5935451" y="1603906"/>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D386D0FE-D09D-49B5-8E4B-CB6FA9C74D47}"/>
                  </a:ext>
                </a:extLst>
              </p:cNvPr>
              <p:cNvSpPr txBox="1">
                <a:spLocks noRot="1" noChangeAspect="1" noMove="1" noResize="1" noEditPoints="1" noAdjustHandles="1" noChangeArrowheads="1" noChangeShapeType="1" noTextEdit="1"/>
              </p:cNvSpPr>
              <p:nvPr/>
            </p:nvSpPr>
            <p:spPr>
              <a:xfrm>
                <a:off x="5935451" y="1603906"/>
                <a:ext cx="40267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69DE8F02-F487-4D36-9E95-A775BE6FF92C}"/>
                  </a:ext>
                </a:extLst>
              </p:cNvPr>
              <p:cNvSpPr txBox="1"/>
              <p:nvPr/>
            </p:nvSpPr>
            <p:spPr>
              <a:xfrm>
                <a:off x="6735551" y="1589574"/>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69DE8F02-F487-4D36-9E95-A775BE6FF92C}"/>
                  </a:ext>
                </a:extLst>
              </p:cNvPr>
              <p:cNvSpPr txBox="1">
                <a:spLocks noRot="1" noChangeAspect="1" noMove="1" noResize="1" noEditPoints="1" noAdjustHandles="1" noChangeArrowheads="1" noChangeShapeType="1" noTextEdit="1"/>
              </p:cNvSpPr>
              <p:nvPr/>
            </p:nvSpPr>
            <p:spPr>
              <a:xfrm>
                <a:off x="6735551" y="1589574"/>
                <a:ext cx="352982"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498B146-01CF-4B28-B7F5-5EBAAE6AC952}"/>
                  </a:ext>
                </a:extLst>
              </p:cNvPr>
              <p:cNvSpPr txBox="1"/>
              <p:nvPr/>
            </p:nvSpPr>
            <p:spPr>
              <a:xfrm>
                <a:off x="8564351" y="2218224"/>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C498B146-01CF-4B28-B7F5-5EBAAE6AC952}"/>
                  </a:ext>
                </a:extLst>
              </p:cNvPr>
              <p:cNvSpPr txBox="1">
                <a:spLocks noRot="1" noChangeAspect="1" noMove="1" noResize="1" noEditPoints="1" noAdjustHandles="1" noChangeArrowheads="1" noChangeShapeType="1" noTextEdit="1"/>
              </p:cNvSpPr>
              <p:nvPr/>
            </p:nvSpPr>
            <p:spPr>
              <a:xfrm>
                <a:off x="8564351" y="2218224"/>
                <a:ext cx="333746"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C980F9A-6653-4421-A1D6-3DB3A130DFC4}"/>
                  </a:ext>
                </a:extLst>
              </p:cNvPr>
              <p:cNvSpPr txBox="1"/>
              <p:nvPr/>
            </p:nvSpPr>
            <p:spPr>
              <a:xfrm>
                <a:off x="6636091" y="225894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DC980F9A-6653-4421-A1D6-3DB3A130DFC4}"/>
                  </a:ext>
                </a:extLst>
              </p:cNvPr>
              <p:cNvSpPr txBox="1">
                <a:spLocks noRot="1" noChangeAspect="1" noMove="1" noResize="1" noEditPoints="1" noAdjustHandles="1" noChangeArrowheads="1" noChangeShapeType="1" noTextEdit="1"/>
              </p:cNvSpPr>
              <p:nvPr/>
            </p:nvSpPr>
            <p:spPr>
              <a:xfrm>
                <a:off x="6636091" y="2258943"/>
                <a:ext cx="346570"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4C289F7-EB6E-4AFE-AF79-FC195CDA9259}"/>
                  </a:ext>
                </a:extLst>
              </p:cNvPr>
              <p:cNvSpPr txBox="1"/>
              <p:nvPr/>
            </p:nvSpPr>
            <p:spPr>
              <a:xfrm>
                <a:off x="5854187" y="2289706"/>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8" name="TextBox 67">
                <a:extLst>
                  <a:ext uri="{FF2B5EF4-FFF2-40B4-BE49-F238E27FC236}">
                    <a16:creationId xmlns:a16="http://schemas.microsoft.com/office/drawing/2014/main" id="{54C289F7-EB6E-4AFE-AF79-FC195CDA9259}"/>
                  </a:ext>
                </a:extLst>
              </p:cNvPr>
              <p:cNvSpPr txBox="1">
                <a:spLocks noRot="1" noChangeAspect="1" noMove="1" noResize="1" noEditPoints="1" noAdjustHandles="1" noChangeArrowheads="1" noChangeShapeType="1" noTextEdit="1"/>
              </p:cNvSpPr>
              <p:nvPr/>
            </p:nvSpPr>
            <p:spPr>
              <a:xfrm>
                <a:off x="5854187" y="2289706"/>
                <a:ext cx="338554"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3E6F1AA-ECEC-4FE4-A28B-D20EB940A8D4}"/>
                  </a:ext>
                </a:extLst>
              </p:cNvPr>
              <p:cNvSpPr txBox="1"/>
              <p:nvPr/>
            </p:nvSpPr>
            <p:spPr>
              <a:xfrm>
                <a:off x="5955988" y="903774"/>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C3E6F1AA-ECEC-4FE4-A28B-D20EB940A8D4}"/>
                  </a:ext>
                </a:extLst>
              </p:cNvPr>
              <p:cNvSpPr txBox="1">
                <a:spLocks noRot="1" noChangeAspect="1" noMove="1" noResize="1" noEditPoints="1" noAdjustHandles="1" noChangeArrowheads="1" noChangeShapeType="1" noTextEdit="1"/>
              </p:cNvSpPr>
              <p:nvPr/>
            </p:nvSpPr>
            <p:spPr>
              <a:xfrm>
                <a:off x="5955988" y="903774"/>
                <a:ext cx="644728"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171D1AF3-39F4-46F8-A5DB-C02E790E33F1}"/>
                  </a:ext>
                </a:extLst>
              </p:cNvPr>
              <p:cNvSpPr txBox="1"/>
              <p:nvPr/>
            </p:nvSpPr>
            <p:spPr>
              <a:xfrm>
                <a:off x="7884977" y="932746"/>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171D1AF3-39F4-46F8-A5DB-C02E790E33F1}"/>
                  </a:ext>
                </a:extLst>
              </p:cNvPr>
              <p:cNvSpPr txBox="1">
                <a:spLocks noRot="1" noChangeAspect="1" noMove="1" noResize="1" noEditPoints="1" noAdjustHandles="1" noChangeArrowheads="1" noChangeShapeType="1" noTextEdit="1"/>
              </p:cNvSpPr>
              <p:nvPr/>
            </p:nvSpPr>
            <p:spPr>
              <a:xfrm>
                <a:off x="7884977" y="932746"/>
                <a:ext cx="801823" cy="323165"/>
              </a:xfrm>
              <a:prstGeom prst="rect">
                <a:avLst/>
              </a:prstGeom>
              <a:blipFill>
                <a:blip r:embed="rId13"/>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1641653-76D3-4D25-9926-AC6EB0C20658}"/>
                  </a:ext>
                </a:extLst>
              </p:cNvPr>
              <p:cNvSpPr txBox="1"/>
              <p:nvPr/>
            </p:nvSpPr>
            <p:spPr>
              <a:xfrm>
                <a:off x="7349854" y="2252689"/>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1" name="TextBox 70">
                <a:extLst>
                  <a:ext uri="{FF2B5EF4-FFF2-40B4-BE49-F238E27FC236}">
                    <a16:creationId xmlns:a16="http://schemas.microsoft.com/office/drawing/2014/main" id="{C1641653-76D3-4D25-9926-AC6EB0C20658}"/>
                  </a:ext>
                </a:extLst>
              </p:cNvPr>
              <p:cNvSpPr txBox="1">
                <a:spLocks noRot="1" noChangeAspect="1" noMove="1" noResize="1" noEditPoints="1" noAdjustHandles="1" noChangeArrowheads="1" noChangeShapeType="1" noTextEdit="1"/>
              </p:cNvSpPr>
              <p:nvPr/>
            </p:nvSpPr>
            <p:spPr>
              <a:xfrm>
                <a:off x="7349854" y="2252689"/>
                <a:ext cx="800219" cy="323165"/>
              </a:xfrm>
              <a:prstGeom prst="rect">
                <a:avLst/>
              </a:prstGeom>
              <a:blipFill>
                <a:blip r:embed="rId14"/>
                <a:stretch>
                  <a:fillRect b="-9091"/>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52823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27</a:t>
            </a:fld>
            <a:endParaRPr lang="en-US"/>
          </a:p>
        </p:txBody>
      </p:sp>
      <p:sp>
        <p:nvSpPr>
          <p:cNvPr id="2" name="Title 1"/>
          <p:cNvSpPr>
            <a:spLocks noGrp="1"/>
          </p:cNvSpPr>
          <p:nvPr>
            <p:ph type="title"/>
          </p:nvPr>
        </p:nvSpPr>
        <p:spPr/>
        <p:txBody>
          <a:bodyPr/>
          <a:lstStyle/>
          <a:p>
            <a:r>
              <a:rPr lang="en-US"/>
              <a:t>Tree Dependent Distributions</a:t>
            </a:r>
            <a:endParaRPr lang="en-US" dirty="0"/>
          </a:p>
        </p:txBody>
      </p:sp>
      <p:sp>
        <p:nvSpPr>
          <p:cNvPr id="3" name="Content Placeholder 2"/>
          <p:cNvSpPr>
            <a:spLocks noGrp="1"/>
          </p:cNvSpPr>
          <p:nvPr>
            <p:ph idx="1"/>
          </p:nvPr>
        </p:nvSpPr>
        <p:spPr>
          <a:xfrm>
            <a:off x="-21480" y="762151"/>
            <a:ext cx="5053799" cy="3690798"/>
          </a:xfrm>
        </p:spPr>
        <p:txBody>
          <a:bodyPr>
            <a:normAutofit/>
          </a:bodyPr>
          <a:lstStyle/>
          <a:p>
            <a:pPr lvl="1"/>
            <a:r>
              <a:rPr lang="en-US" dirty="0"/>
              <a:t>Inference Problem:</a:t>
            </a:r>
          </a:p>
          <a:p>
            <a:pPr lvl="2"/>
            <a:r>
              <a:rPr lang="en-US" dirty="0"/>
              <a:t>Given the Tree with all the associated CPTs, we “showed” that we can  evaluate the probability of   all events efficiently.</a:t>
            </a:r>
          </a:p>
          <a:p>
            <a:pPr lvl="2"/>
            <a:r>
              <a:rPr lang="en-US" dirty="0">
                <a:solidFill>
                  <a:srgbClr val="FF0000"/>
                </a:solidFill>
              </a:rPr>
              <a:t>There are more efficient algorithms</a:t>
            </a:r>
          </a:p>
          <a:p>
            <a:pPr lvl="2"/>
            <a:r>
              <a:rPr lang="en-US" dirty="0"/>
              <a:t>The idea was to show that the inference is this case is a simple application of Bayes rule and probability theory.</a:t>
            </a:r>
          </a:p>
        </p:txBody>
      </p:sp>
      <p:sp>
        <p:nvSpPr>
          <p:cNvPr id="5" name="Rectangle 4"/>
          <p:cNvSpPr/>
          <p:nvPr/>
        </p:nvSpPr>
        <p:spPr>
          <a:xfrm>
            <a:off x="5606635" y="3578732"/>
            <a:ext cx="3429000" cy="923330"/>
          </a:xfrm>
          <a:prstGeom prst="rect">
            <a:avLst/>
          </a:prstGeom>
          <a:ln>
            <a:solidFill>
              <a:schemeClr val="accent1"/>
            </a:solidFill>
          </a:ln>
        </p:spPr>
        <p:txBody>
          <a:bodyPr>
            <a:spAutoFit/>
          </a:bodyPr>
          <a:lstStyle/>
          <a:p>
            <a:r>
              <a:rPr lang="en-US" sz="1350" dirty="0">
                <a:latin typeface="+mj-lt"/>
              </a:rPr>
              <a:t>Things are not so simple in the general case, due to cycles; there are multiple ways to “get” from node A to B, and this has to be accounted for in Inference.</a:t>
            </a:r>
          </a:p>
        </p:txBody>
      </p:sp>
      <p:sp>
        <p:nvSpPr>
          <p:cNvPr id="33" name="Rectangle 32"/>
          <p:cNvSpPr/>
          <p:nvPr/>
        </p:nvSpPr>
        <p:spPr>
          <a:xfrm>
            <a:off x="6338125" y="4599124"/>
            <a:ext cx="1176095" cy="300082"/>
          </a:xfrm>
          <a:prstGeom prst="rect">
            <a:avLst/>
          </a:prstGeom>
          <a:solidFill>
            <a:srgbClr val="FFFFCC"/>
          </a:solidFill>
          <a:ln>
            <a:solidFill>
              <a:schemeClr val="accent1"/>
            </a:solidFill>
          </a:ln>
        </p:spPr>
        <p:txBody>
          <a:bodyPr wrap="square">
            <a:spAutoFit/>
          </a:bodyPr>
          <a:lstStyle/>
          <a:p>
            <a:r>
              <a:rPr lang="en-US" sz="1350" dirty="0">
                <a:latin typeface="+mj-lt"/>
                <a:hlinkClick r:id="rId3" action="ppaction://hlinksldjump"/>
              </a:rPr>
              <a:t>Skip Inference</a:t>
            </a:r>
            <a:endParaRPr lang="en-US" sz="1350" dirty="0">
              <a:latin typeface="+mj-lt"/>
            </a:endParaRPr>
          </a:p>
        </p:txBody>
      </p:sp>
      <p:sp>
        <p:nvSpPr>
          <p:cNvPr id="34" name="Oval 40">
            <a:extLst>
              <a:ext uri="{FF2B5EF4-FFF2-40B4-BE49-F238E27FC236}">
                <a16:creationId xmlns:a16="http://schemas.microsoft.com/office/drawing/2014/main" id="{787D275D-F082-4A8F-88DC-7A3C4B91A407}"/>
              </a:ext>
            </a:extLst>
          </p:cNvPr>
          <p:cNvSpPr>
            <a:spLocks noChangeArrowheads="1"/>
          </p:cNvSpPr>
          <p:nvPr/>
        </p:nvSpPr>
        <p:spPr bwMode="auto">
          <a:xfrm>
            <a:off x="5771145"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5" name="Oval 41">
            <a:extLst>
              <a:ext uri="{FF2B5EF4-FFF2-40B4-BE49-F238E27FC236}">
                <a16:creationId xmlns:a16="http://schemas.microsoft.com/office/drawing/2014/main" id="{31501F3D-8130-414D-9330-60F37F1A3FD1}"/>
              </a:ext>
            </a:extLst>
          </p:cNvPr>
          <p:cNvSpPr>
            <a:spLocks noChangeArrowheads="1"/>
          </p:cNvSpPr>
          <p:nvPr/>
        </p:nvSpPr>
        <p:spPr bwMode="auto">
          <a:xfrm>
            <a:off x="6585532"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2">
            <a:extLst>
              <a:ext uri="{FF2B5EF4-FFF2-40B4-BE49-F238E27FC236}">
                <a16:creationId xmlns:a16="http://schemas.microsoft.com/office/drawing/2014/main" id="{F83D2D0F-6E0D-4449-88B8-49EB9BA05A69}"/>
              </a:ext>
            </a:extLst>
          </p:cNvPr>
          <p:cNvSpPr>
            <a:spLocks noChangeArrowheads="1"/>
          </p:cNvSpPr>
          <p:nvPr/>
        </p:nvSpPr>
        <p:spPr bwMode="auto">
          <a:xfrm>
            <a:off x="7399920"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7" name="Oval 43">
            <a:extLst>
              <a:ext uri="{FF2B5EF4-FFF2-40B4-BE49-F238E27FC236}">
                <a16:creationId xmlns:a16="http://schemas.microsoft.com/office/drawing/2014/main" id="{85DB67C8-40E4-4DBB-8B52-4987A7668D7C}"/>
              </a:ext>
            </a:extLst>
          </p:cNvPr>
          <p:cNvSpPr>
            <a:spLocks noChangeArrowheads="1"/>
          </p:cNvSpPr>
          <p:nvPr/>
        </p:nvSpPr>
        <p:spPr bwMode="auto">
          <a:xfrm>
            <a:off x="7021301" y="8669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4">
            <a:extLst>
              <a:ext uri="{FF2B5EF4-FFF2-40B4-BE49-F238E27FC236}">
                <a16:creationId xmlns:a16="http://schemas.microsoft.com/office/drawing/2014/main" id="{FACEA37F-FEFD-4FE1-A35C-C9521B768DAF}"/>
              </a:ext>
            </a:extLst>
          </p:cNvPr>
          <p:cNvSpPr>
            <a:spLocks noChangeArrowheads="1"/>
          </p:cNvSpPr>
          <p:nvPr/>
        </p:nvSpPr>
        <p:spPr bwMode="auto">
          <a:xfrm>
            <a:off x="8621501"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39" name="AutoShape 45">
            <a:extLst>
              <a:ext uri="{FF2B5EF4-FFF2-40B4-BE49-F238E27FC236}">
                <a16:creationId xmlns:a16="http://schemas.microsoft.com/office/drawing/2014/main" id="{121FA137-3525-4D71-B59A-67864F46C52E}"/>
              </a:ext>
            </a:extLst>
          </p:cNvPr>
          <p:cNvCxnSpPr>
            <a:cxnSpLocks noChangeShapeType="1"/>
            <a:stCxn id="37" idx="4"/>
            <a:endCxn id="35" idx="0"/>
          </p:cNvCxnSpPr>
          <p:nvPr/>
        </p:nvCxnSpPr>
        <p:spPr bwMode="auto">
          <a:xfrm flipH="1">
            <a:off x="6642683" y="991925"/>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46">
            <a:extLst>
              <a:ext uri="{FF2B5EF4-FFF2-40B4-BE49-F238E27FC236}">
                <a16:creationId xmlns:a16="http://schemas.microsoft.com/office/drawing/2014/main" id="{ABCACF7A-50A2-4BA2-995E-742C41403C49}"/>
              </a:ext>
            </a:extLst>
          </p:cNvPr>
          <p:cNvCxnSpPr>
            <a:cxnSpLocks noChangeShapeType="1"/>
            <a:stCxn id="37" idx="4"/>
            <a:endCxn id="34" idx="0"/>
          </p:cNvCxnSpPr>
          <p:nvPr/>
        </p:nvCxnSpPr>
        <p:spPr bwMode="auto">
          <a:xfrm flipH="1">
            <a:off x="5828295" y="991925"/>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7">
            <a:extLst>
              <a:ext uri="{FF2B5EF4-FFF2-40B4-BE49-F238E27FC236}">
                <a16:creationId xmlns:a16="http://schemas.microsoft.com/office/drawing/2014/main" id="{8D4B81AF-7CEF-4639-8BF9-CC69DE9EC8C7}"/>
              </a:ext>
            </a:extLst>
          </p:cNvPr>
          <p:cNvCxnSpPr>
            <a:cxnSpLocks noChangeShapeType="1"/>
            <a:stCxn id="37" idx="4"/>
            <a:endCxn id="36" idx="0"/>
          </p:cNvCxnSpPr>
          <p:nvPr/>
        </p:nvCxnSpPr>
        <p:spPr bwMode="auto">
          <a:xfrm>
            <a:off x="7078451" y="991925"/>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8">
            <a:extLst>
              <a:ext uri="{FF2B5EF4-FFF2-40B4-BE49-F238E27FC236}">
                <a16:creationId xmlns:a16="http://schemas.microsoft.com/office/drawing/2014/main" id="{1B1789F5-D25E-4E1B-8FB3-D318098FA4A0}"/>
              </a:ext>
            </a:extLst>
          </p:cNvPr>
          <p:cNvCxnSpPr>
            <a:cxnSpLocks noChangeShapeType="1"/>
            <a:stCxn id="37" idx="4"/>
            <a:endCxn id="38" idx="0"/>
          </p:cNvCxnSpPr>
          <p:nvPr/>
        </p:nvCxnSpPr>
        <p:spPr bwMode="auto">
          <a:xfrm>
            <a:off x="7078451" y="991925"/>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Oval 50">
            <a:extLst>
              <a:ext uri="{FF2B5EF4-FFF2-40B4-BE49-F238E27FC236}">
                <a16:creationId xmlns:a16="http://schemas.microsoft.com/office/drawing/2014/main" id="{0F0536DA-5182-4A18-8852-A7EA302C4940}"/>
              </a:ext>
            </a:extLst>
          </p:cNvPr>
          <p:cNvSpPr>
            <a:spLocks noChangeArrowheads="1"/>
          </p:cNvSpPr>
          <p:nvPr/>
        </p:nvSpPr>
        <p:spPr bwMode="auto">
          <a:xfrm>
            <a:off x="57068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5" name="Oval 51">
            <a:extLst>
              <a:ext uri="{FF2B5EF4-FFF2-40B4-BE49-F238E27FC236}">
                <a16:creationId xmlns:a16="http://schemas.microsoft.com/office/drawing/2014/main" id="{ED493EC3-93A2-4125-86A2-CD386B78B30E}"/>
              </a:ext>
            </a:extLst>
          </p:cNvPr>
          <p:cNvSpPr>
            <a:spLocks noChangeArrowheads="1"/>
          </p:cNvSpPr>
          <p:nvPr/>
        </p:nvSpPr>
        <p:spPr bwMode="auto">
          <a:xfrm>
            <a:off x="70784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2">
            <a:extLst>
              <a:ext uri="{FF2B5EF4-FFF2-40B4-BE49-F238E27FC236}">
                <a16:creationId xmlns:a16="http://schemas.microsoft.com/office/drawing/2014/main" id="{8F32586C-1201-4017-9AC3-23A0D2F6E186}"/>
              </a:ext>
            </a:extLst>
          </p:cNvPr>
          <p:cNvSpPr>
            <a:spLocks noChangeArrowheads="1"/>
          </p:cNvSpPr>
          <p:nvPr/>
        </p:nvSpPr>
        <p:spPr bwMode="auto">
          <a:xfrm>
            <a:off x="839290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7" name="AutoShape 53">
            <a:extLst>
              <a:ext uri="{FF2B5EF4-FFF2-40B4-BE49-F238E27FC236}">
                <a16:creationId xmlns:a16="http://schemas.microsoft.com/office/drawing/2014/main" id="{703AA921-A01D-44F6-86CC-B9C4ADD8B18B}"/>
              </a:ext>
            </a:extLst>
          </p:cNvPr>
          <p:cNvCxnSpPr>
            <a:cxnSpLocks noChangeShapeType="1"/>
            <a:stCxn id="35" idx="4"/>
            <a:endCxn id="54" idx="0"/>
          </p:cNvCxnSpPr>
          <p:nvPr/>
        </p:nvCxnSpPr>
        <p:spPr bwMode="auto">
          <a:xfrm flipH="1">
            <a:off x="5764002" y="1792025"/>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54">
            <a:extLst>
              <a:ext uri="{FF2B5EF4-FFF2-40B4-BE49-F238E27FC236}">
                <a16:creationId xmlns:a16="http://schemas.microsoft.com/office/drawing/2014/main" id="{5EEE95D1-AE67-4BDF-AA41-4A58DD050957}"/>
              </a:ext>
            </a:extLst>
          </p:cNvPr>
          <p:cNvCxnSpPr>
            <a:cxnSpLocks noChangeShapeType="1"/>
            <a:stCxn id="36" idx="4"/>
            <a:endCxn id="56" idx="0"/>
          </p:cNvCxnSpPr>
          <p:nvPr/>
        </p:nvCxnSpPr>
        <p:spPr bwMode="auto">
          <a:xfrm>
            <a:off x="7457070" y="1792025"/>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5">
            <a:extLst>
              <a:ext uri="{FF2B5EF4-FFF2-40B4-BE49-F238E27FC236}">
                <a16:creationId xmlns:a16="http://schemas.microsoft.com/office/drawing/2014/main" id="{055C824C-7B4B-4AA4-9E00-BD56367E2153}"/>
              </a:ext>
            </a:extLst>
          </p:cNvPr>
          <p:cNvCxnSpPr>
            <a:cxnSpLocks noChangeShapeType="1"/>
            <a:stCxn id="36" idx="4"/>
            <a:endCxn id="55" idx="0"/>
          </p:cNvCxnSpPr>
          <p:nvPr/>
        </p:nvCxnSpPr>
        <p:spPr bwMode="auto">
          <a:xfrm flipH="1">
            <a:off x="7135601" y="1792025"/>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D54E67D-3E88-4047-9DF3-30F49A6368BA}"/>
                  </a:ext>
                </a:extLst>
              </p:cNvPr>
              <p:cNvSpPr txBox="1"/>
              <p:nvPr/>
            </p:nvSpPr>
            <p:spPr>
              <a:xfrm>
                <a:off x="6955904" y="483267"/>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0" name="TextBox 59">
                <a:extLst>
                  <a:ext uri="{FF2B5EF4-FFF2-40B4-BE49-F238E27FC236}">
                    <a16:creationId xmlns:a16="http://schemas.microsoft.com/office/drawing/2014/main" id="{0D54E67D-3E88-4047-9DF3-30F49A6368BA}"/>
                  </a:ext>
                </a:extLst>
              </p:cNvPr>
              <p:cNvSpPr txBox="1">
                <a:spLocks noRot="1" noChangeAspect="1" noMove="1" noResize="1" noEditPoints="1" noAdjustHandles="1" noChangeArrowheads="1" noChangeShapeType="1" noTextEdit="1"/>
              </p:cNvSpPr>
              <p:nvPr/>
            </p:nvSpPr>
            <p:spPr>
              <a:xfrm>
                <a:off x="6955904" y="483267"/>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EFF5D13E-F80D-4159-8BA3-77B9AA8A2897}"/>
                  </a:ext>
                </a:extLst>
              </p:cNvPr>
              <p:cNvSpPr txBox="1"/>
              <p:nvPr/>
            </p:nvSpPr>
            <p:spPr>
              <a:xfrm>
                <a:off x="7591530" y="1532424"/>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1" name="TextBox 60">
                <a:extLst>
                  <a:ext uri="{FF2B5EF4-FFF2-40B4-BE49-F238E27FC236}">
                    <a16:creationId xmlns:a16="http://schemas.microsoft.com/office/drawing/2014/main" id="{EFF5D13E-F80D-4159-8BA3-77B9AA8A2897}"/>
                  </a:ext>
                </a:extLst>
              </p:cNvPr>
              <p:cNvSpPr txBox="1">
                <a:spLocks noRot="1" noChangeAspect="1" noMove="1" noResize="1" noEditPoints="1" noAdjustHandles="1" noChangeArrowheads="1" noChangeShapeType="1" noTextEdit="1"/>
              </p:cNvSpPr>
              <p:nvPr/>
            </p:nvSpPr>
            <p:spPr>
              <a:xfrm>
                <a:off x="7591530" y="1532424"/>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24EEA67E-B826-4C0E-B494-F6BBBAEDBFD4}"/>
                  </a:ext>
                </a:extLst>
              </p:cNvPr>
              <p:cNvSpPr txBox="1"/>
              <p:nvPr/>
            </p:nvSpPr>
            <p:spPr>
              <a:xfrm>
                <a:off x="5935451" y="1603906"/>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2" name="TextBox 61">
                <a:extLst>
                  <a:ext uri="{FF2B5EF4-FFF2-40B4-BE49-F238E27FC236}">
                    <a16:creationId xmlns:a16="http://schemas.microsoft.com/office/drawing/2014/main" id="{24EEA67E-B826-4C0E-B494-F6BBBAEDBFD4}"/>
                  </a:ext>
                </a:extLst>
              </p:cNvPr>
              <p:cNvSpPr txBox="1">
                <a:spLocks noRot="1" noChangeAspect="1" noMove="1" noResize="1" noEditPoints="1" noAdjustHandles="1" noChangeArrowheads="1" noChangeShapeType="1" noTextEdit="1"/>
              </p:cNvSpPr>
              <p:nvPr/>
            </p:nvSpPr>
            <p:spPr>
              <a:xfrm>
                <a:off x="5935451" y="1603906"/>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C3E4250-3EEE-4C7B-BBB0-B1CDCDC0B068}"/>
                  </a:ext>
                </a:extLst>
              </p:cNvPr>
              <p:cNvSpPr txBox="1"/>
              <p:nvPr/>
            </p:nvSpPr>
            <p:spPr>
              <a:xfrm>
                <a:off x="6735551" y="1589574"/>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9C3E4250-3EEE-4C7B-BBB0-B1CDCDC0B068}"/>
                  </a:ext>
                </a:extLst>
              </p:cNvPr>
              <p:cNvSpPr txBox="1">
                <a:spLocks noRot="1" noChangeAspect="1" noMove="1" noResize="1" noEditPoints="1" noAdjustHandles="1" noChangeArrowheads="1" noChangeShapeType="1" noTextEdit="1"/>
              </p:cNvSpPr>
              <p:nvPr/>
            </p:nvSpPr>
            <p:spPr>
              <a:xfrm>
                <a:off x="6735551" y="1589574"/>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C84A4CC-CE74-4D92-855C-B31A42E56C08}"/>
                  </a:ext>
                </a:extLst>
              </p:cNvPr>
              <p:cNvSpPr txBox="1"/>
              <p:nvPr/>
            </p:nvSpPr>
            <p:spPr>
              <a:xfrm>
                <a:off x="8564351" y="2218224"/>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7C84A4CC-CE74-4D92-855C-B31A42E56C08}"/>
                  </a:ext>
                </a:extLst>
              </p:cNvPr>
              <p:cNvSpPr txBox="1">
                <a:spLocks noRot="1" noChangeAspect="1" noMove="1" noResize="1" noEditPoints="1" noAdjustHandles="1" noChangeArrowheads="1" noChangeShapeType="1" noTextEdit="1"/>
              </p:cNvSpPr>
              <p:nvPr/>
            </p:nvSpPr>
            <p:spPr>
              <a:xfrm>
                <a:off x="8564351" y="2218224"/>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5B5F9CF-9461-4064-B639-85A8592D7D55}"/>
                  </a:ext>
                </a:extLst>
              </p:cNvPr>
              <p:cNvSpPr txBox="1"/>
              <p:nvPr/>
            </p:nvSpPr>
            <p:spPr>
              <a:xfrm>
                <a:off x="6636091" y="225894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A5B5F9CF-9461-4064-B639-85A8592D7D55}"/>
                  </a:ext>
                </a:extLst>
              </p:cNvPr>
              <p:cNvSpPr txBox="1">
                <a:spLocks noRot="1" noChangeAspect="1" noMove="1" noResize="1" noEditPoints="1" noAdjustHandles="1" noChangeArrowheads="1" noChangeShapeType="1" noTextEdit="1"/>
              </p:cNvSpPr>
              <p:nvPr/>
            </p:nvSpPr>
            <p:spPr>
              <a:xfrm>
                <a:off x="6636091" y="2258943"/>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5704E5D-1591-4B64-B7C1-C18C4F1C9F96}"/>
                  </a:ext>
                </a:extLst>
              </p:cNvPr>
              <p:cNvSpPr txBox="1"/>
              <p:nvPr/>
            </p:nvSpPr>
            <p:spPr>
              <a:xfrm>
                <a:off x="5854187" y="2289706"/>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75704E5D-1591-4B64-B7C1-C18C4F1C9F96}"/>
                  </a:ext>
                </a:extLst>
              </p:cNvPr>
              <p:cNvSpPr txBox="1">
                <a:spLocks noRot="1" noChangeAspect="1" noMove="1" noResize="1" noEditPoints="1" noAdjustHandles="1" noChangeArrowheads="1" noChangeShapeType="1" noTextEdit="1"/>
              </p:cNvSpPr>
              <p:nvPr/>
            </p:nvSpPr>
            <p:spPr>
              <a:xfrm>
                <a:off x="5854187" y="2289706"/>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13FDADF-E396-494C-B5BB-742EAFC165D8}"/>
                  </a:ext>
                </a:extLst>
              </p:cNvPr>
              <p:cNvSpPr txBox="1"/>
              <p:nvPr/>
            </p:nvSpPr>
            <p:spPr>
              <a:xfrm>
                <a:off x="5955988" y="903774"/>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7" name="TextBox 66">
                <a:extLst>
                  <a:ext uri="{FF2B5EF4-FFF2-40B4-BE49-F238E27FC236}">
                    <a16:creationId xmlns:a16="http://schemas.microsoft.com/office/drawing/2014/main" id="{513FDADF-E396-494C-B5BB-742EAFC165D8}"/>
                  </a:ext>
                </a:extLst>
              </p:cNvPr>
              <p:cNvSpPr txBox="1">
                <a:spLocks noRot="1" noChangeAspect="1" noMove="1" noResize="1" noEditPoints="1" noAdjustHandles="1" noChangeArrowheads="1" noChangeShapeType="1" noTextEdit="1"/>
              </p:cNvSpPr>
              <p:nvPr/>
            </p:nvSpPr>
            <p:spPr>
              <a:xfrm>
                <a:off x="5955988" y="903774"/>
                <a:ext cx="644728" cy="323165"/>
              </a:xfrm>
              <a:prstGeom prst="rect">
                <a:avLst/>
              </a:prstGeom>
              <a:blipFill>
                <a:blip r:embed="rId11"/>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B4F6E89-6946-4C62-9541-DF79DE1C029B}"/>
                  </a:ext>
                </a:extLst>
              </p:cNvPr>
              <p:cNvSpPr txBox="1"/>
              <p:nvPr/>
            </p:nvSpPr>
            <p:spPr>
              <a:xfrm>
                <a:off x="7884977" y="932746"/>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8" name="TextBox 67">
                <a:extLst>
                  <a:ext uri="{FF2B5EF4-FFF2-40B4-BE49-F238E27FC236}">
                    <a16:creationId xmlns:a16="http://schemas.microsoft.com/office/drawing/2014/main" id="{CB4F6E89-6946-4C62-9541-DF79DE1C029B}"/>
                  </a:ext>
                </a:extLst>
              </p:cNvPr>
              <p:cNvSpPr txBox="1">
                <a:spLocks noRot="1" noChangeAspect="1" noMove="1" noResize="1" noEditPoints="1" noAdjustHandles="1" noChangeArrowheads="1" noChangeShapeType="1" noTextEdit="1"/>
              </p:cNvSpPr>
              <p:nvPr/>
            </p:nvSpPr>
            <p:spPr>
              <a:xfrm>
                <a:off x="7884977" y="932746"/>
                <a:ext cx="801823"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53F5BEC-9962-4C0F-BBD7-B5729B220482}"/>
                  </a:ext>
                </a:extLst>
              </p:cNvPr>
              <p:cNvSpPr txBox="1"/>
              <p:nvPr/>
            </p:nvSpPr>
            <p:spPr>
              <a:xfrm>
                <a:off x="7255773" y="1960621"/>
                <a:ext cx="671513" cy="323165"/>
              </a:xfrm>
              <a:prstGeom prst="rect">
                <a:avLst/>
              </a:prstGeom>
              <a:solidFill>
                <a:srgbClr val="FFFFCC"/>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253F5BEC-9962-4C0F-BBD7-B5729B220482}"/>
                  </a:ext>
                </a:extLst>
              </p:cNvPr>
              <p:cNvSpPr txBox="1">
                <a:spLocks noRot="1" noChangeAspect="1" noMove="1" noResize="1" noEditPoints="1" noAdjustHandles="1" noChangeArrowheads="1" noChangeShapeType="1" noTextEdit="1"/>
              </p:cNvSpPr>
              <p:nvPr/>
            </p:nvSpPr>
            <p:spPr>
              <a:xfrm>
                <a:off x="7255773" y="1960621"/>
                <a:ext cx="671513" cy="323165"/>
              </a:xfrm>
              <a:prstGeom prst="rect">
                <a:avLst/>
              </a:prstGeom>
              <a:blipFill>
                <a:blip r:embed="rId13"/>
                <a:stretch>
                  <a:fillRect r="-8929"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bject 39">
                <a:extLst>
                  <a:ext uri="{FF2B5EF4-FFF2-40B4-BE49-F238E27FC236}">
                    <a16:creationId xmlns:a16="http://schemas.microsoft.com/office/drawing/2014/main" id="{7CC8D9F3-CD99-424E-AAE6-6174C1877F89}"/>
                  </a:ext>
                </a:extLst>
              </p:cNvPr>
              <p:cNvSpPr txBox="1"/>
              <p:nvPr/>
            </p:nvSpPr>
            <p:spPr bwMode="auto">
              <a:xfrm>
                <a:off x="5071527" y="2715379"/>
                <a:ext cx="3975100" cy="724761"/>
              </a:xfrm>
              <a:prstGeom prst="rect">
                <a:avLst/>
              </a:prstGeom>
              <a:noFill/>
              <a:ln>
                <a:solidFill>
                  <a:schemeClr val="accent1"/>
                </a:solid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40" name="Object 39">
                <a:extLst>
                  <a:ext uri="{FF2B5EF4-FFF2-40B4-BE49-F238E27FC236}">
                    <a16:creationId xmlns:a16="http://schemas.microsoft.com/office/drawing/2014/main" id="{7CC8D9F3-CD99-424E-AAE6-6174C1877F89}"/>
                  </a:ext>
                </a:extLst>
              </p:cNvPr>
              <p:cNvSpPr txBox="1">
                <a:spLocks noRot="1" noChangeAspect="1" noMove="1" noResize="1" noEditPoints="1" noAdjustHandles="1" noChangeArrowheads="1" noChangeShapeType="1" noTextEdit="1"/>
              </p:cNvSpPr>
              <p:nvPr/>
            </p:nvSpPr>
            <p:spPr bwMode="auto">
              <a:xfrm>
                <a:off x="5071527" y="2715379"/>
                <a:ext cx="3975100" cy="724761"/>
              </a:xfrm>
              <a:prstGeom prst="rect">
                <a:avLst/>
              </a:prstGeom>
              <a:blipFill>
                <a:blip r:embed="rId14"/>
                <a:stretch>
                  <a:fillRect t="-95868" b="-123140"/>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289241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28</a:t>
            </a:fld>
            <a:endParaRPr lang="en-US"/>
          </a:p>
        </p:txBody>
      </p:sp>
      <p:sp>
        <p:nvSpPr>
          <p:cNvPr id="2" name="Title 1"/>
          <p:cNvSpPr>
            <a:spLocks noGrp="1"/>
          </p:cNvSpPr>
          <p:nvPr>
            <p:ph type="title"/>
          </p:nvPr>
        </p:nvSpPr>
        <p:spPr/>
        <p:txBody>
          <a:bodyPr>
            <a:normAutofit/>
          </a:bodyPr>
          <a:lstStyle/>
          <a:p>
            <a:r>
              <a:rPr lang="en-US" sz="3200" dirty="0"/>
              <a:t>Graphical Models of Probability Distributions</a:t>
            </a:r>
          </a:p>
        </p:txBody>
      </p:sp>
      <p:sp>
        <p:nvSpPr>
          <p:cNvPr id="3" name="Content Placeholder 2"/>
          <p:cNvSpPr>
            <a:spLocks noGrp="1"/>
          </p:cNvSpPr>
          <p:nvPr>
            <p:ph idx="1"/>
          </p:nvPr>
        </p:nvSpPr>
        <p:spPr>
          <a:xfrm>
            <a:off x="430464" y="902369"/>
            <a:ext cx="8229600" cy="1075259"/>
          </a:xfrm>
        </p:spPr>
        <p:txBody>
          <a:bodyPr>
            <a:normAutofit fontScale="85000" lnSpcReduction="20000"/>
          </a:bodyPr>
          <a:lstStyle/>
          <a:p>
            <a:r>
              <a:rPr lang="en-US" dirty="0">
                <a:solidFill>
                  <a:srgbClr val="000066"/>
                </a:solidFill>
              </a:rPr>
              <a:t>For general Bayesian Networks </a:t>
            </a:r>
          </a:p>
          <a:p>
            <a:pPr lvl="1"/>
            <a:r>
              <a:rPr lang="en-US" dirty="0">
                <a:solidFill>
                  <a:srgbClr val="000066"/>
                </a:solidFill>
              </a:rPr>
              <a:t>The </a:t>
            </a:r>
            <a:r>
              <a:rPr lang="en-US" dirty="0">
                <a:solidFill>
                  <a:srgbClr val="0000FF"/>
                </a:solidFill>
              </a:rPr>
              <a:t>learning problem</a:t>
            </a:r>
            <a:r>
              <a:rPr lang="en-US" dirty="0">
                <a:solidFill>
                  <a:srgbClr val="000066"/>
                </a:solidFill>
              </a:rPr>
              <a:t> is hard </a:t>
            </a:r>
          </a:p>
          <a:p>
            <a:pPr lvl="1"/>
            <a:r>
              <a:rPr lang="en-US" dirty="0">
                <a:solidFill>
                  <a:srgbClr val="000066"/>
                </a:solidFill>
              </a:rPr>
              <a:t>The </a:t>
            </a:r>
            <a:r>
              <a:rPr lang="en-US" dirty="0">
                <a:solidFill>
                  <a:srgbClr val="0000FF"/>
                </a:solidFill>
              </a:rPr>
              <a:t>inference problem</a:t>
            </a:r>
            <a:r>
              <a:rPr lang="en-US" dirty="0">
                <a:solidFill>
                  <a:srgbClr val="000066"/>
                </a:solidFill>
              </a:rPr>
              <a:t> (given the network, evaluate the probability of a given event) is hard (#P Complete)     </a:t>
            </a:r>
            <a:endParaRPr lang="en-US" dirty="0">
              <a:solidFill>
                <a:srgbClr val="0000FF"/>
              </a:solidFill>
            </a:endParaRPr>
          </a:p>
          <a:p>
            <a:endParaRPr lang="en-US" dirty="0">
              <a:solidFill>
                <a:srgbClr val="0000FF"/>
              </a:solidFill>
            </a:endParaRPr>
          </a:p>
          <a:p>
            <a:endParaRPr lang="en-US" dirty="0">
              <a:solidFill>
                <a:srgbClr val="FF0000"/>
              </a:solidFill>
            </a:endParaRPr>
          </a:p>
          <a:p>
            <a:endParaRPr lang="en-US" dirty="0">
              <a:solidFill>
                <a:srgbClr val="000066"/>
              </a:solidFill>
            </a:endParaRPr>
          </a:p>
          <a:p>
            <a:endParaRPr lang="en-US" dirty="0">
              <a:solidFill>
                <a:srgbClr val="000066"/>
              </a:solidFill>
            </a:endParaRPr>
          </a:p>
          <a:p>
            <a:endParaRPr lang="en-US" dirty="0">
              <a:solidFill>
                <a:srgbClr val="000066"/>
              </a:solidFill>
            </a:endParaRPr>
          </a:p>
          <a:p>
            <a:pPr marL="0" indent="0">
              <a:buNone/>
            </a:pPr>
            <a:endParaRPr lang="en-US" dirty="0">
              <a:solidFill>
                <a:srgbClr val="000066"/>
              </a:solidFill>
            </a:endParaRPr>
          </a:p>
        </p:txBody>
      </p:sp>
      <p:sp>
        <p:nvSpPr>
          <p:cNvPr id="670725" name="Oval 5"/>
          <p:cNvSpPr>
            <a:spLocks noChangeArrowheads="1"/>
          </p:cNvSpPr>
          <p:nvPr/>
        </p:nvSpPr>
        <p:spPr bwMode="auto">
          <a:xfrm>
            <a:off x="3207544"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4021931"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4836319"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457700" y="22407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057900"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4079082" y="236577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3264694" y="236577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514850" y="236577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514850" y="236577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0748" name="Oval 28"/>
          <p:cNvSpPr>
            <a:spLocks noChangeArrowheads="1"/>
          </p:cNvSpPr>
          <p:nvPr/>
        </p:nvSpPr>
        <p:spPr bwMode="auto">
          <a:xfrm>
            <a:off x="314325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51485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582930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3200400" y="3165872"/>
            <a:ext cx="64294"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3264694" y="3165872"/>
            <a:ext cx="1307306"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3200401" y="316587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4079082" y="3165872"/>
            <a:ext cx="49291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4893469" y="316587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572000" y="316587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514850" y="2365772"/>
            <a:ext cx="1371600" cy="1356122"/>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572000" y="3165872"/>
            <a:ext cx="1543050" cy="556022"/>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p:cNvSpPr txBox="1"/>
              <p:nvPr/>
            </p:nvSpPr>
            <p:spPr>
              <a:xfrm>
                <a:off x="4857751" y="2019300"/>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857751" y="2019300"/>
                <a:ext cx="644728" cy="323165"/>
              </a:xfrm>
              <a:prstGeom prst="rect">
                <a:avLst/>
              </a:prstGeom>
              <a:blipFill>
                <a:blip r:embed="rId3"/>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623558" y="2917951"/>
                <a:ext cx="96532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𝒛</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 | </m:t>
                      </m:r>
                      <m:r>
                        <a:rPr lang="en-US" sz="1500" b="1" i="1" dirty="0">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6623558" y="2917951"/>
                <a:ext cx="965329" cy="323165"/>
              </a:xfrm>
              <a:prstGeom prst="rect">
                <a:avLst/>
              </a:prstGeom>
              <a:blipFill>
                <a:blip r:embed="rId4"/>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147622" y="3929018"/>
                <a:ext cx="167065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dirty="0" smtClean="0">
                          <a:solidFill>
                            <a:srgbClr val="0000FF"/>
                          </a:solidFill>
                          <a:latin typeface="Cambria Math" panose="02040503050406030204" pitchFamily="18" charset="0"/>
                        </a:rPr>
                        <m:t> | </m:t>
                      </m:r>
                      <m:r>
                        <a:rPr lang="en-US" sz="1500" b="1" i="1" dirty="0" smtClean="0">
                          <a:solidFill>
                            <a:srgbClr val="0000FF"/>
                          </a:solidFill>
                          <a:latin typeface="Cambria Math" panose="02040503050406030204" pitchFamily="18" charset="0"/>
                        </a:rPr>
                        <m:t>𝒛</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 </m:t>
                      </m:r>
                      <m:r>
                        <a:rPr lang="en-US" sz="1500" b="1" i="1" dirty="0">
                          <a:solidFill>
                            <a:srgbClr val="0000FF"/>
                          </a:solidFill>
                          <a:latin typeface="Cambria Math" panose="02040503050406030204" pitchFamily="18" charset="0"/>
                        </a:rPr>
                        <m:t>𝒛</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 ,</m:t>
                      </m:r>
                      <m:r>
                        <a:rPr lang="en-US" sz="1500" b="1" i="1" dirty="0">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 </m:t>
                      </m:r>
                      <m:r>
                        <a:rPr lang="en-US" sz="1500" b="1" i="1" dirty="0">
                          <a:solidFill>
                            <a:srgbClr val="0000FF"/>
                          </a:solidFill>
                          <a:latin typeface="Cambria Math" panose="02040503050406030204" pitchFamily="18" charset="0"/>
                        </a:rPr>
                        <m:t>𝒛</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147622" y="3929018"/>
                <a:ext cx="1670650" cy="323165"/>
              </a:xfrm>
              <a:prstGeom prst="rect">
                <a:avLst/>
              </a:prstGeom>
              <a:blipFill>
                <a:blip r:embed="rId5"/>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32911" y="2067267"/>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4032911" y="2067267"/>
                <a:ext cx="359393" cy="323165"/>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027074" y="2917951"/>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5027074" y="2917951"/>
                <a:ext cx="359394" cy="323165"/>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391016"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391016" y="2914650"/>
                <a:ext cx="412292"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165073"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165073" y="2914650"/>
                <a:ext cx="412292"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163158"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163158" y="2914650"/>
                <a:ext cx="412292"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993697" y="3643268"/>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993697" y="3643268"/>
                <a:ext cx="423514"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687434" y="3657600"/>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687434" y="3657600"/>
                <a:ext cx="346570" cy="317844"/>
              </a:xfrm>
              <a:prstGeom prst="rect">
                <a:avLst/>
              </a:prstGeom>
              <a:blipFill>
                <a:blip r:embed="rId1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314700" y="3657600"/>
                <a:ext cx="50045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𝟏𝟎</m:t>
                      </m:r>
                    </m:oMath>
                  </m:oMathPara>
                </a14:m>
                <a:endParaRPr lang="en-US" sz="1500" b="1" baseline="-25000" dirty="0">
                  <a:latin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314700" y="3657600"/>
                <a:ext cx="500458" cy="317844"/>
              </a:xfrm>
              <a:prstGeom prst="rect">
                <a:avLst/>
              </a:prstGeom>
              <a:blipFill>
                <a:blip r:embed="rId1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Object 39">
                <a:extLst>
                  <a:ext uri="{FF2B5EF4-FFF2-40B4-BE49-F238E27FC236}">
                    <a16:creationId xmlns:a16="http://schemas.microsoft.com/office/drawing/2014/main" id="{469975F4-B749-4A7C-8EC4-37C95E2051BE}"/>
                  </a:ext>
                </a:extLst>
              </p:cNvPr>
              <p:cNvSpPr txBox="1"/>
              <p:nvPr/>
            </p:nvSpPr>
            <p:spPr bwMode="auto">
              <a:xfrm>
                <a:off x="2777303" y="4356713"/>
                <a:ext cx="3975100" cy="724761"/>
              </a:xfrm>
              <a:prstGeom prst="rect">
                <a:avLst/>
              </a:prstGeom>
              <a:noFill/>
              <a:ln>
                <a:solidFill>
                  <a:schemeClr val="accent1"/>
                </a:solid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48" name="Object 39">
                <a:extLst>
                  <a:ext uri="{FF2B5EF4-FFF2-40B4-BE49-F238E27FC236}">
                    <a16:creationId xmlns:a16="http://schemas.microsoft.com/office/drawing/2014/main" id="{469975F4-B749-4A7C-8EC4-37C95E2051BE}"/>
                  </a:ext>
                </a:extLst>
              </p:cNvPr>
              <p:cNvSpPr txBox="1">
                <a:spLocks noRot="1" noChangeAspect="1" noMove="1" noResize="1" noEditPoints="1" noAdjustHandles="1" noChangeArrowheads="1" noChangeShapeType="1" noTextEdit="1"/>
              </p:cNvSpPr>
              <p:nvPr/>
            </p:nvSpPr>
            <p:spPr bwMode="auto">
              <a:xfrm>
                <a:off x="2777303" y="4356713"/>
                <a:ext cx="3975100" cy="724761"/>
              </a:xfrm>
              <a:prstGeom prst="rect">
                <a:avLst/>
              </a:prstGeom>
              <a:blipFill>
                <a:blip r:embed="rId14"/>
                <a:stretch>
                  <a:fillRect t="-95868" b="-123140"/>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1345108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DF59467-121B-4F01-875D-5F40294F6796}"/>
                  </a:ext>
                </a:extLst>
              </p:cNvPr>
              <p:cNvSpPr txBox="1"/>
              <p:nvPr/>
            </p:nvSpPr>
            <p:spPr>
              <a:xfrm>
                <a:off x="2325356" y="2599025"/>
                <a:ext cx="4493288" cy="798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sub>
                        <m:sup/>
                        <m:e>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sub>
                            <m:sup/>
                            <m:e>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sub>
                                <m:sup/>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𝑃𝑎𝑟𝑒𝑛𝑡𝑠</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e>
                                  </m:nary>
                                </m:e>
                              </m:nary>
                            </m:e>
                          </m:nary>
                        </m:e>
                      </m:nary>
                    </m:oMath>
                  </m:oMathPara>
                </a14:m>
                <a:endParaRPr lang="en-US" dirty="0"/>
              </a:p>
            </p:txBody>
          </p:sp>
        </mc:Choice>
        <mc:Fallback xmlns="">
          <p:sp>
            <p:nvSpPr>
              <p:cNvPr id="15" name="TextBox 14">
                <a:extLst>
                  <a:ext uri="{FF2B5EF4-FFF2-40B4-BE49-F238E27FC236}">
                    <a16:creationId xmlns:a16="http://schemas.microsoft.com/office/drawing/2014/main" id="{FDF59467-121B-4F01-875D-5F40294F6796}"/>
                  </a:ext>
                </a:extLst>
              </p:cNvPr>
              <p:cNvSpPr txBox="1">
                <a:spLocks noRot="1" noChangeAspect="1" noMove="1" noResize="1" noEditPoints="1" noAdjustHandles="1" noChangeArrowheads="1" noChangeShapeType="1" noTextEdit="1"/>
              </p:cNvSpPr>
              <p:nvPr/>
            </p:nvSpPr>
            <p:spPr>
              <a:xfrm>
                <a:off x="2325356" y="2599025"/>
                <a:ext cx="4493288" cy="79874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88DC8B-9E5B-4211-87FD-3A7E4743F72D}"/>
                  </a:ext>
                </a:extLst>
              </p:cNvPr>
              <p:cNvSpPr txBox="1"/>
              <p:nvPr/>
            </p:nvSpPr>
            <p:spPr>
              <a:xfrm>
                <a:off x="2059912" y="1732641"/>
                <a:ext cx="4493288" cy="798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sub>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nary>
                    </m:oMath>
                  </m:oMathPara>
                </a14:m>
                <a:endParaRPr lang="en-US" dirty="0"/>
              </a:p>
            </p:txBody>
          </p:sp>
        </mc:Choice>
        <mc:Fallback xmlns="">
          <p:sp>
            <p:nvSpPr>
              <p:cNvPr id="6" name="TextBox 5">
                <a:extLst>
                  <a:ext uri="{FF2B5EF4-FFF2-40B4-BE49-F238E27FC236}">
                    <a16:creationId xmlns:a16="http://schemas.microsoft.com/office/drawing/2014/main" id="{2688DC8B-9E5B-4211-87FD-3A7E4743F72D}"/>
                  </a:ext>
                </a:extLst>
              </p:cNvPr>
              <p:cNvSpPr txBox="1">
                <a:spLocks noRot="1" noChangeAspect="1" noMove="1" noResize="1" noEditPoints="1" noAdjustHandles="1" noChangeArrowheads="1" noChangeShapeType="1" noTextEdit="1"/>
              </p:cNvSpPr>
              <p:nvPr/>
            </p:nvSpPr>
            <p:spPr>
              <a:xfrm>
                <a:off x="2059912" y="1732641"/>
                <a:ext cx="4493288" cy="798745"/>
              </a:xfrm>
              <a:prstGeom prst="rect">
                <a:avLst/>
              </a:prstGeom>
              <a:blipFill>
                <a:blip r:embed="rId3"/>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29</a:t>
            </a:fld>
            <a:endParaRPr lang="en-US"/>
          </a:p>
        </p:txBody>
      </p:sp>
      <p:sp>
        <p:nvSpPr>
          <p:cNvPr id="2" name="Title 1"/>
          <p:cNvSpPr>
            <a:spLocks noGrp="1"/>
          </p:cNvSpPr>
          <p:nvPr>
            <p:ph type="title"/>
          </p:nvPr>
        </p:nvSpPr>
        <p:spPr/>
        <p:txBody>
          <a:bodyPr/>
          <a:lstStyle/>
          <a:p>
            <a:r>
              <a:rPr lang="en-US" dirty="0"/>
              <a:t>Variable Elimination</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30464" y="1505472"/>
                <a:ext cx="8229600" cy="2845963"/>
              </a:xfrm>
            </p:spPr>
            <p:txBody>
              <a:bodyPr>
                <a:normAutofit fontScale="92500" lnSpcReduction="20000"/>
              </a:bodyPr>
              <a:lstStyle/>
              <a:p>
                <a:r>
                  <a:rPr lang="en-US" dirty="0"/>
                  <a:t>Suppose the query is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baseline="-25000" dirty="0">
                        <a:latin typeface="Cambria Math" panose="02040503050406030204" pitchFamily="18" charset="0"/>
                      </a:rPr>
                      <m:t>1</m:t>
                    </m:r>
                    <m:r>
                      <a:rPr lang="en-US" i="1" dirty="0">
                        <a:latin typeface="Cambria Math" panose="02040503050406030204" pitchFamily="18" charset="0"/>
                      </a:rPr>
                      <m:t>)</m:t>
                    </m:r>
                  </m:oMath>
                </a14:m>
                <a:endParaRPr lang="en-US" dirty="0"/>
              </a:p>
              <a:p>
                <a:endParaRPr lang="en-US" dirty="0"/>
              </a:p>
              <a:p>
                <a:endParaRPr lang="en-US" b="1" dirty="0"/>
              </a:p>
              <a:p>
                <a:endParaRPr lang="en-US" dirty="0"/>
              </a:p>
              <a:p>
                <a:endParaRPr lang="en-US" dirty="0"/>
              </a:p>
              <a:p>
                <a:endParaRPr lang="en-US" dirty="0"/>
              </a:p>
              <a:p>
                <a:r>
                  <a:rPr lang="en-US" dirty="0"/>
                  <a:t>Key Intuition: Move irrelevant terms outside summation and cache intermediate results</a:t>
                </a:r>
              </a:p>
              <a:p>
                <a:endParaRPr lang="en-US" dirty="0"/>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30464" y="1505472"/>
                <a:ext cx="8229600" cy="2845963"/>
              </a:xfrm>
              <a:blipFill>
                <a:blip r:embed="rId4"/>
                <a:stretch>
                  <a:fillRect l="-889" t="-3640"/>
                </a:stretch>
              </a:blipFill>
            </p:spPr>
            <p:txBody>
              <a:bodyPr/>
              <a:lstStyle/>
              <a:p>
                <a:r>
                  <a:rPr lang="en-US">
                    <a:noFill/>
                  </a:rPr>
                  <a:t> </a:t>
                </a:r>
              </a:p>
            </p:txBody>
          </p:sp>
        </mc:Fallback>
      </mc:AlternateContent>
      <p:cxnSp>
        <p:nvCxnSpPr>
          <p:cNvPr id="5" name="Straight Connector 4"/>
          <p:cNvCxnSpPr>
            <a:cxnSpLocks/>
          </p:cNvCxnSpPr>
          <p:nvPr/>
        </p:nvCxnSpPr>
        <p:spPr>
          <a:xfrm flipH="1">
            <a:off x="4264897" y="2323472"/>
            <a:ext cx="15330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a:off x="4545264" y="3369509"/>
            <a:ext cx="22733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H="1">
            <a:off x="3601974" y="2531386"/>
            <a:ext cx="70458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H="1" flipV="1">
            <a:off x="3293347" y="3381441"/>
            <a:ext cx="1131605" cy="1632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C4192B1-BE7D-4781-A3E4-7B79125A1DF2}"/>
                  </a:ext>
                </a:extLst>
              </p:cNvPr>
              <p:cNvSpPr txBox="1"/>
              <p:nvPr/>
            </p:nvSpPr>
            <p:spPr>
              <a:xfrm>
                <a:off x="2178308" y="740904"/>
                <a:ext cx="4493288"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𝑃𝑎𝑟𝑒𝑛𝑡𝑠</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e>
                      </m:nary>
                    </m:oMath>
                  </m:oMathPara>
                </a14:m>
                <a:endParaRPr lang="en-US" dirty="0"/>
              </a:p>
            </p:txBody>
          </p:sp>
        </mc:Choice>
        <mc:Fallback xmlns="">
          <p:sp>
            <p:nvSpPr>
              <p:cNvPr id="4" name="TextBox 3">
                <a:extLst>
                  <a:ext uri="{FF2B5EF4-FFF2-40B4-BE49-F238E27FC236}">
                    <a16:creationId xmlns:a16="http://schemas.microsoft.com/office/drawing/2014/main" id="{7C4192B1-BE7D-4781-A3E4-7B79125A1DF2}"/>
                  </a:ext>
                </a:extLst>
              </p:cNvPr>
              <p:cNvSpPr txBox="1">
                <a:spLocks noRot="1" noChangeAspect="1" noMove="1" noResize="1" noEditPoints="1" noAdjustHandles="1" noChangeArrowheads="1" noChangeShapeType="1" noTextEdit="1"/>
              </p:cNvSpPr>
              <p:nvPr/>
            </p:nvSpPr>
            <p:spPr>
              <a:xfrm>
                <a:off x="2178308" y="740904"/>
                <a:ext cx="4493288" cy="7645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562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3</a:t>
            </a:fld>
            <a:endParaRPr lang="en-US" dirty="0"/>
          </a:p>
        </p:txBody>
      </p:sp>
      <p:sp>
        <p:nvSpPr>
          <p:cNvPr id="719874" name="Rectangle 2"/>
          <p:cNvSpPr>
            <a:spLocks noGrp="1" noChangeArrowheads="1"/>
          </p:cNvSpPr>
          <p:nvPr>
            <p:ph type="title"/>
          </p:nvPr>
        </p:nvSpPr>
        <p:spPr/>
        <p:txBody>
          <a:bodyPr/>
          <a:lstStyle/>
          <a:p>
            <a:r>
              <a:rPr lang="en-US" dirty="0"/>
              <a:t>Projects</a:t>
            </a:r>
          </a:p>
        </p:txBody>
      </p:sp>
      <p:sp>
        <p:nvSpPr>
          <p:cNvPr id="719875" name="Rectangle 3"/>
          <p:cNvSpPr>
            <a:spLocks noGrp="1" noChangeArrowheads="1"/>
          </p:cNvSpPr>
          <p:nvPr>
            <p:ph idx="1"/>
          </p:nvPr>
        </p:nvSpPr>
        <p:spPr/>
        <p:txBody>
          <a:bodyPr>
            <a:normAutofit fontScale="92500" lnSpcReduction="20000"/>
          </a:bodyPr>
          <a:lstStyle/>
          <a:p>
            <a:r>
              <a:rPr lang="en-US" sz="1200" dirty="0"/>
              <a:t>CIS 519 students need to do a team project: Read the </a:t>
            </a:r>
            <a:r>
              <a:rPr lang="en-US" sz="1200" dirty="0">
                <a:hlinkClick r:id="rId3"/>
              </a:rPr>
              <a:t>project descriptions</a:t>
            </a:r>
            <a:r>
              <a:rPr lang="en-US" sz="1200" dirty="0"/>
              <a:t> and follow the updates on the </a:t>
            </a:r>
            <a:r>
              <a:rPr lang="en-US" sz="1200" dirty="0">
                <a:hlinkClick r:id="rId4"/>
              </a:rPr>
              <a:t>Project webpage</a:t>
            </a:r>
            <a:endParaRPr lang="en-US" sz="1200" dirty="0"/>
          </a:p>
          <a:p>
            <a:pPr lvl="1"/>
            <a:r>
              <a:rPr lang="en-US" sz="1100" dirty="0"/>
              <a:t>Teams will be of size 2-4</a:t>
            </a:r>
          </a:p>
          <a:p>
            <a:pPr lvl="1"/>
            <a:r>
              <a:rPr lang="en-US" sz="1100" dirty="0"/>
              <a:t>We will help grouping if needed</a:t>
            </a:r>
          </a:p>
          <a:p>
            <a:endParaRPr lang="en-US" sz="1200" dirty="0"/>
          </a:p>
          <a:p>
            <a:r>
              <a:rPr lang="en-US" sz="1200" dirty="0"/>
              <a:t>There will be 3 options for projects. </a:t>
            </a:r>
          </a:p>
          <a:p>
            <a:pPr lvl="1"/>
            <a:r>
              <a:rPr lang="en-US" sz="1100" dirty="0"/>
              <a:t>Natural Language Processing (Text)</a:t>
            </a:r>
          </a:p>
          <a:p>
            <a:pPr lvl="1"/>
            <a:r>
              <a:rPr lang="en-US" sz="1100" dirty="0"/>
              <a:t>Computer Vision (Images)</a:t>
            </a:r>
          </a:p>
          <a:p>
            <a:pPr lvl="1"/>
            <a:r>
              <a:rPr lang="en-US" sz="1100" dirty="0"/>
              <a:t>Speech (Audio)</a:t>
            </a:r>
          </a:p>
          <a:p>
            <a:pPr lvl="1"/>
            <a:endParaRPr lang="en-US" sz="1100" dirty="0"/>
          </a:p>
          <a:p>
            <a:r>
              <a:rPr lang="en-US" sz="1500" dirty="0"/>
              <a:t>In all cases, we will give you datasets and initial ideas</a:t>
            </a:r>
          </a:p>
          <a:p>
            <a:pPr lvl="1"/>
            <a:r>
              <a:rPr lang="en-US" sz="1100" dirty="0"/>
              <a:t>The problem will be multiclass classification problems</a:t>
            </a:r>
          </a:p>
          <a:p>
            <a:pPr lvl="1"/>
            <a:r>
              <a:rPr lang="en-US" sz="1100" dirty="0"/>
              <a:t>You will get annotated data only for some of the labels, but will also have to predict other labels</a:t>
            </a:r>
          </a:p>
          <a:p>
            <a:pPr lvl="1"/>
            <a:r>
              <a:rPr lang="en-US" sz="1100" dirty="0"/>
              <a:t>0-zero shot learning; few-shot learning; transfer learning</a:t>
            </a:r>
          </a:p>
          <a:p>
            <a:pPr lvl="1"/>
            <a:endParaRPr lang="en-US" sz="1100" dirty="0"/>
          </a:p>
          <a:p>
            <a:r>
              <a:rPr lang="en-US" sz="1200" dirty="0"/>
              <a:t>A detailed note will come out today. </a:t>
            </a:r>
          </a:p>
          <a:p>
            <a:endParaRPr lang="en-US" sz="1200" dirty="0"/>
          </a:p>
          <a:p>
            <a:r>
              <a:rPr lang="en-US" sz="1200" dirty="0"/>
              <a:t>Timeline:</a:t>
            </a:r>
            <a:endParaRPr lang="en-US" sz="800" dirty="0"/>
          </a:p>
          <a:p>
            <a:pPr lvl="1"/>
            <a:r>
              <a:rPr lang="en-US" sz="1100" dirty="0">
                <a:solidFill>
                  <a:srgbClr val="FF0000"/>
                </a:solidFill>
              </a:rPr>
              <a:t>11/11</a:t>
            </a:r>
            <a:r>
              <a:rPr lang="en-US" sz="1100" dirty="0"/>
              <a:t> 	Choose a project and team up</a:t>
            </a:r>
          </a:p>
          <a:p>
            <a:pPr lvl="1"/>
            <a:r>
              <a:rPr lang="en-US" sz="1100" dirty="0">
                <a:solidFill>
                  <a:srgbClr val="FF0000"/>
                </a:solidFill>
              </a:rPr>
              <a:t>11/23</a:t>
            </a:r>
            <a:r>
              <a:rPr lang="en-US" sz="1100" dirty="0"/>
              <a:t> 	Initial proposal describing what your team plans to do </a:t>
            </a:r>
          </a:p>
          <a:p>
            <a:pPr lvl="1"/>
            <a:r>
              <a:rPr lang="en-US" sz="1100" dirty="0">
                <a:solidFill>
                  <a:srgbClr val="FF0000"/>
                </a:solidFill>
              </a:rPr>
              <a:t>12/2</a:t>
            </a:r>
            <a:r>
              <a:rPr lang="en-US" sz="1100" dirty="0"/>
              <a:t> 	Progress report: 1 page. What you have done; plans; problems. </a:t>
            </a:r>
          </a:p>
          <a:p>
            <a:pPr lvl="1"/>
            <a:r>
              <a:rPr lang="en-US" sz="1200" dirty="0">
                <a:solidFill>
                  <a:srgbClr val="FF0000"/>
                </a:solidFill>
              </a:rPr>
              <a:t>12/21</a:t>
            </a:r>
            <a:r>
              <a:rPr lang="en-US" sz="1200" dirty="0"/>
              <a:t> 	Final paper + short video</a:t>
            </a:r>
          </a:p>
          <a:p>
            <a:r>
              <a:rPr lang="en-US" sz="1200" dirty="0"/>
              <a:t> Try to make it interesting! </a:t>
            </a:r>
          </a:p>
        </p:txBody>
      </p:sp>
      <p:sp>
        <p:nvSpPr>
          <p:cNvPr id="6" name="Rectangle 5">
            <a:extLst>
              <a:ext uri="{FF2B5EF4-FFF2-40B4-BE49-F238E27FC236}">
                <a16:creationId xmlns:a16="http://schemas.microsoft.com/office/drawing/2014/main" id="{5261C146-FF6D-481D-9D6D-BB82CE73F98E}"/>
              </a:ext>
            </a:extLst>
          </p:cNvPr>
          <p:cNvSpPr/>
          <p:nvPr/>
        </p:nvSpPr>
        <p:spPr>
          <a:xfrm>
            <a:off x="841365" y="3954164"/>
            <a:ext cx="4389716" cy="17820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0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85775" y="1562148"/>
                <a:ext cx="8229600" cy="3410694"/>
              </a:xfrm>
            </p:spPr>
            <p:txBody>
              <a:bodyPr>
                <a:normAutofit lnSpcReduction="10000"/>
              </a:bodyPr>
              <a:lstStyle/>
              <a:p>
                <a:r>
                  <a:rPr lang="en-US" dirty="0"/>
                  <a:t>We want to compute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oMath>
                </a14:m>
                <a:endParaRPr lang="en-US" dirty="0"/>
              </a:p>
              <a:p>
                <a:endParaRPr lang="en-US" dirty="0"/>
              </a:p>
              <a:p>
                <a:endParaRPr lang="en-US" dirty="0"/>
              </a:p>
              <a:p>
                <a:endParaRPr lang="en-US" dirty="0"/>
              </a:p>
              <a:p>
                <a:endParaRPr lang="en-US" dirty="0"/>
              </a:p>
              <a:p>
                <a:endParaRPr lang="en-US" dirty="0"/>
              </a:p>
              <a:p>
                <a:r>
                  <a:rPr lang="en-US" dirty="0"/>
                  <a:t>What have we saved with this procedure? </a:t>
                </a:r>
              </a:p>
              <a:p>
                <a:pPr lvl="1"/>
                <a:r>
                  <a:rPr lang="en-US" dirty="0"/>
                  <a:t>How many multiplications and additions did we perform?</a:t>
                </a:r>
              </a:p>
              <a:p>
                <a:endParaRPr lang="en-US" dirty="0"/>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85775" y="1562148"/>
                <a:ext cx="8229600" cy="3410694"/>
              </a:xfrm>
              <a:blipFill>
                <a:blip r:embed="rId2"/>
                <a:stretch>
                  <a:fillRect l="-1037" t="-2500"/>
                </a:stretch>
              </a:blipFill>
            </p:spPr>
            <p:txBody>
              <a:bodyPr/>
              <a:lstStyle/>
              <a:p>
                <a:r>
                  <a:rPr lang="en-US">
                    <a:noFill/>
                  </a:rPr>
                  <a:t> </a:t>
                </a:r>
              </a:p>
            </p:txBody>
          </p:sp>
        </mc:Fallback>
      </mc:AlternateContent>
      <p:grpSp>
        <p:nvGrpSpPr>
          <p:cNvPr id="31" name="Group 30"/>
          <p:cNvGrpSpPr/>
          <p:nvPr/>
        </p:nvGrpSpPr>
        <p:grpSpPr>
          <a:xfrm>
            <a:off x="3814761" y="2636249"/>
            <a:ext cx="3644857" cy="608634"/>
            <a:chOff x="3809999" y="3514997"/>
            <a:chExt cx="4859809" cy="811512"/>
          </a:xfrm>
        </p:grpSpPr>
        <p:sp>
          <p:nvSpPr>
            <p:cNvPr id="21" name="Rectangle 20"/>
            <p:cNvSpPr/>
            <p:nvPr/>
          </p:nvSpPr>
          <p:spPr bwMode="auto">
            <a:xfrm>
              <a:off x="3809999" y="3514997"/>
              <a:ext cx="2131543" cy="811512"/>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a:solidFill>
                  <a:schemeClr val="tx1"/>
                </a:solidFill>
                <a:effectLst>
                  <a:outerShdw blurRad="38100" dist="38100" dir="2700000" algn="tl">
                    <a:srgbClr val="000000">
                      <a:alpha val="43137"/>
                    </a:srgbClr>
                  </a:outerShdw>
                </a:effectLst>
                <a:latin typeface="+mj-lt"/>
                <a:ea typeface="ＭＳ Ｐゴシック" charset="0"/>
              </a:endParaRPr>
            </a:p>
          </p:txBody>
        </p:sp>
        <mc:AlternateContent xmlns:mc="http://schemas.openxmlformats.org/markup-compatibility/2006" xmlns:a14="http://schemas.microsoft.com/office/drawing/2010/main">
          <mc:Choice Requires="a14">
            <p:sp>
              <p:nvSpPr>
                <p:cNvPr id="22" name="TextBox 21"/>
                <p:cNvSpPr txBox="1"/>
                <p:nvPr/>
              </p:nvSpPr>
              <p:spPr>
                <a:xfrm>
                  <a:off x="6612408" y="3740024"/>
                  <a:ext cx="2057400" cy="338555"/>
                </a:xfrm>
                <a:prstGeom prst="rect">
                  <a:avLst/>
                </a:prstGeom>
                <a:solidFill>
                  <a:srgbClr val="FFFFCC"/>
                </a:solidFill>
                <a:ln>
                  <a:solidFill>
                    <a:srgbClr val="FF9933"/>
                  </a:solidFill>
                </a:ln>
              </p:spPr>
              <p:txBody>
                <a:bodyPr wrap="square" rtlCol="0">
                  <a:spAutoFit/>
                </a:bodyPr>
                <a:lstStyle/>
                <a:p>
                  <a:r>
                    <a:rPr lang="en-US" sz="1050" dirty="0">
                      <a:latin typeface="+mj-lt"/>
                      <a:cs typeface="Arial"/>
                    </a:rPr>
                    <a:t>Let’s call this </a:t>
                  </a:r>
                  <a14:m>
                    <m:oMath xmlns:m="http://schemas.openxmlformats.org/officeDocument/2006/math">
                      <m:r>
                        <a:rPr lang="en-US" sz="1050" i="1" dirty="0" smtClean="0">
                          <a:latin typeface="Cambria Math" panose="02040503050406030204" pitchFamily="18" charset="0"/>
                          <a:cs typeface="Arial"/>
                        </a:rPr>
                        <m:t>𝑓</m:t>
                      </m:r>
                      <m:r>
                        <a:rPr lang="en-US" sz="1050" i="1" baseline="-25000" dirty="0" err="1">
                          <a:latin typeface="Cambria Math" panose="02040503050406030204" pitchFamily="18" charset="0"/>
                          <a:cs typeface="Arial"/>
                        </a:rPr>
                        <m:t>𝐴</m:t>
                      </m:r>
                      <m:r>
                        <a:rPr lang="en-US" sz="1050" i="1" dirty="0">
                          <a:latin typeface="Cambria Math" panose="02040503050406030204" pitchFamily="18" charset="0"/>
                          <a:cs typeface="Arial"/>
                        </a:rPr>
                        <m:t>(</m:t>
                      </m:r>
                      <m:r>
                        <a:rPr lang="en-US" sz="1050" i="1" dirty="0">
                          <a:latin typeface="Cambria Math" panose="02040503050406030204" pitchFamily="18" charset="0"/>
                          <a:cs typeface="Arial"/>
                        </a:rPr>
                        <m:t>𝐵</m:t>
                      </m:r>
                      <m:r>
                        <a:rPr lang="en-US" sz="1050" i="1" dirty="0">
                          <a:latin typeface="Cambria Math" panose="02040503050406030204" pitchFamily="18" charset="0"/>
                          <a:cs typeface="Arial"/>
                        </a:rPr>
                        <m:t>)</m:t>
                      </m:r>
                    </m:oMath>
                  </a14:m>
                  <a:endParaRPr lang="en-US" sz="1050" dirty="0">
                    <a:latin typeface="+mj-lt"/>
                    <a:cs typeface="Aria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612408" y="3740024"/>
                  <a:ext cx="2057400" cy="338555"/>
                </a:xfrm>
                <a:prstGeom prst="rect">
                  <a:avLst/>
                </a:prstGeom>
                <a:blipFill>
                  <a:blip r:embed="rId3"/>
                  <a:stretch>
                    <a:fillRect b="-9091"/>
                  </a:stretch>
                </a:blipFill>
                <a:ln>
                  <a:solidFill>
                    <a:srgbClr val="FF9933"/>
                  </a:solidFill>
                </a:ln>
              </p:spPr>
              <p:txBody>
                <a:bodyPr/>
                <a:lstStyle/>
                <a:p>
                  <a:r>
                    <a:rPr lang="en-US">
                      <a:noFill/>
                    </a:rPr>
                    <a:t> </a:t>
                  </a:r>
                </a:p>
              </p:txBody>
            </p:sp>
          </mc:Fallback>
        </mc:AlternateContent>
        <p:cxnSp>
          <p:nvCxnSpPr>
            <p:cNvPr id="25" name="Straight Arrow Connector 24"/>
            <p:cNvCxnSpPr>
              <a:cxnSpLocks/>
              <a:stCxn id="21" idx="3"/>
              <a:endCxn id="22" idx="1"/>
            </p:cNvCxnSpPr>
            <p:nvPr/>
          </p:nvCxnSpPr>
          <p:spPr bwMode="auto">
            <a:xfrm flipV="1">
              <a:off x="5941542" y="3909301"/>
              <a:ext cx="670867" cy="1145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4258FCF-F06B-4B16-96FE-042CFD18E460}"/>
                  </a:ext>
                </a:extLst>
              </p:cNvPr>
              <p:cNvSpPr txBox="1"/>
              <p:nvPr/>
            </p:nvSpPr>
            <p:spPr>
              <a:xfrm>
                <a:off x="2368585" y="2527566"/>
                <a:ext cx="3089240"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𝐵</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r>
                                <a:rPr lang="en-US" b="0" i="1" smtClean="0">
                                  <a:latin typeface="Cambria Math" panose="02040503050406030204" pitchFamily="18" charset="0"/>
                                </a:rPr>
                                <m:t>𝐵</m:t>
                              </m:r>
                            </m:e>
                          </m:d>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e>
                          </m:nary>
                        </m:e>
                      </m:nary>
                    </m:oMath>
                  </m:oMathPara>
                </a14:m>
                <a:endParaRPr lang="en-US" dirty="0"/>
              </a:p>
            </p:txBody>
          </p:sp>
        </mc:Choice>
        <mc:Fallback xmlns="">
          <p:sp>
            <p:nvSpPr>
              <p:cNvPr id="17" name="TextBox 16">
                <a:extLst>
                  <a:ext uri="{FF2B5EF4-FFF2-40B4-BE49-F238E27FC236}">
                    <a16:creationId xmlns:a16="http://schemas.microsoft.com/office/drawing/2014/main" id="{04258FCF-F06B-4B16-96FE-042CFD18E460}"/>
                  </a:ext>
                </a:extLst>
              </p:cNvPr>
              <p:cNvSpPr txBox="1">
                <a:spLocks noRot="1" noChangeAspect="1" noMove="1" noResize="1" noEditPoints="1" noAdjustHandles="1" noChangeArrowheads="1" noChangeShapeType="1" noTextEdit="1"/>
              </p:cNvSpPr>
              <p:nvPr/>
            </p:nvSpPr>
            <p:spPr>
              <a:xfrm>
                <a:off x="2368585" y="2527566"/>
                <a:ext cx="3089240" cy="763029"/>
              </a:xfrm>
              <a:prstGeom prst="rect">
                <a:avLst/>
              </a:prstGeom>
              <a:blipFill>
                <a:blip r:embed="rId5"/>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AF9B7836-A88A-4C3B-9E7E-6BB7F8A64E5A}" type="slidenum">
              <a:rPr lang="en-US" smtClean="0"/>
              <a:pPr/>
              <a:t>30</a:t>
            </a:fld>
            <a:endParaRPr lang="en-US"/>
          </a:p>
        </p:txBody>
      </p:sp>
      <p:sp>
        <p:nvSpPr>
          <p:cNvPr id="2" name="Title 1"/>
          <p:cNvSpPr>
            <a:spLocks noGrp="1"/>
          </p:cNvSpPr>
          <p:nvPr>
            <p:ph type="title"/>
          </p:nvPr>
        </p:nvSpPr>
        <p:spPr/>
        <p:txBody>
          <a:bodyPr/>
          <a:lstStyle/>
          <a:p>
            <a:r>
              <a:rPr lang="en-US" dirty="0"/>
              <a:t>Variable Elimination: Example 1</a:t>
            </a:r>
          </a:p>
        </p:txBody>
      </p:sp>
      <p:sp>
        <p:nvSpPr>
          <p:cNvPr id="8" name="Oval 7"/>
          <p:cNvSpPr/>
          <p:nvPr/>
        </p:nvSpPr>
        <p:spPr bwMode="auto">
          <a:xfrm>
            <a:off x="2600325" y="897467"/>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50" u="sng" dirty="0">
                <a:effectLst>
                  <a:outerShdw blurRad="38100" dist="38100" dir="2700000" algn="tl">
                    <a:srgbClr val="000000">
                      <a:alpha val="43137"/>
                    </a:srgbClr>
                  </a:outerShdw>
                </a:effectLst>
                <a:latin typeface="Times New Roman" charset="0"/>
                <a:ea typeface="ＭＳ Ｐゴシック" charset="0"/>
              </a:rPr>
              <a:t>A</a:t>
            </a:r>
          </a:p>
        </p:txBody>
      </p:sp>
      <p:sp>
        <p:nvSpPr>
          <p:cNvPr id="9" name="Oval 8"/>
          <p:cNvSpPr/>
          <p:nvPr/>
        </p:nvSpPr>
        <p:spPr bwMode="auto">
          <a:xfrm>
            <a:off x="4514850" y="897467"/>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u="sng">
              <a:effectLst>
                <a:outerShdw blurRad="38100" dist="38100" dir="2700000" algn="tl">
                  <a:srgbClr val="000000">
                    <a:alpha val="43137"/>
                  </a:srgbClr>
                </a:outerShdw>
              </a:effectLst>
              <a:latin typeface="Times New Roman" charset="0"/>
              <a:ea typeface="ＭＳ Ｐゴシック" charset="0"/>
            </a:endParaRPr>
          </a:p>
        </p:txBody>
      </p:sp>
      <p:sp>
        <p:nvSpPr>
          <p:cNvPr id="10" name="Oval 9"/>
          <p:cNvSpPr/>
          <p:nvPr/>
        </p:nvSpPr>
        <p:spPr bwMode="auto">
          <a:xfrm>
            <a:off x="6429375" y="895350"/>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u="sng">
              <a:effectLst>
                <a:outerShdw blurRad="38100" dist="38100" dir="2700000" algn="tl">
                  <a:srgbClr val="000000">
                    <a:alpha val="43137"/>
                  </a:srgbClr>
                </a:outerShdw>
              </a:effectLst>
              <a:latin typeface="Times New Roman" charset="0"/>
              <a:ea typeface="ＭＳ Ｐゴシック" charset="0"/>
            </a:endParaRPr>
          </a:p>
        </p:txBody>
      </p:sp>
      <p:sp>
        <p:nvSpPr>
          <p:cNvPr id="11" name="TextBox 10"/>
          <p:cNvSpPr txBox="1"/>
          <p:nvPr/>
        </p:nvSpPr>
        <p:spPr>
          <a:xfrm>
            <a:off x="2686050" y="1172633"/>
            <a:ext cx="274434" cy="253916"/>
          </a:xfrm>
          <a:prstGeom prst="rect">
            <a:avLst/>
          </a:prstGeom>
          <a:noFill/>
        </p:spPr>
        <p:txBody>
          <a:bodyPr wrap="none" rtlCol="0">
            <a:spAutoFit/>
          </a:bodyPr>
          <a:lstStyle/>
          <a:p>
            <a:r>
              <a:rPr lang="en-US" sz="1050" dirty="0">
                <a:latin typeface="+mj-lt"/>
              </a:rPr>
              <a:t>A</a:t>
            </a:r>
          </a:p>
        </p:txBody>
      </p:sp>
      <p:sp>
        <p:nvSpPr>
          <p:cNvPr id="12" name="TextBox 11"/>
          <p:cNvSpPr txBox="1"/>
          <p:nvPr/>
        </p:nvSpPr>
        <p:spPr>
          <a:xfrm>
            <a:off x="4546628" y="1172633"/>
            <a:ext cx="260008" cy="253916"/>
          </a:xfrm>
          <a:prstGeom prst="rect">
            <a:avLst/>
          </a:prstGeom>
          <a:noFill/>
        </p:spPr>
        <p:txBody>
          <a:bodyPr wrap="none" rtlCol="0">
            <a:spAutoFit/>
          </a:bodyPr>
          <a:lstStyle/>
          <a:p>
            <a:r>
              <a:rPr lang="en-US" sz="1050" dirty="0">
                <a:latin typeface="+mj-lt"/>
              </a:rPr>
              <a:t>B</a:t>
            </a:r>
          </a:p>
        </p:txBody>
      </p:sp>
      <p:sp>
        <p:nvSpPr>
          <p:cNvPr id="13" name="TextBox 12"/>
          <p:cNvSpPr txBox="1"/>
          <p:nvPr/>
        </p:nvSpPr>
        <p:spPr>
          <a:xfrm>
            <a:off x="6456920" y="1148434"/>
            <a:ext cx="279244" cy="253916"/>
          </a:xfrm>
          <a:prstGeom prst="rect">
            <a:avLst/>
          </a:prstGeom>
          <a:noFill/>
        </p:spPr>
        <p:txBody>
          <a:bodyPr wrap="none" rtlCol="0">
            <a:spAutoFit/>
          </a:bodyPr>
          <a:lstStyle/>
          <a:p>
            <a:r>
              <a:rPr lang="en-US" sz="1050" dirty="0">
                <a:latin typeface="+mj-lt"/>
              </a:rPr>
              <a:t>C</a:t>
            </a:r>
          </a:p>
        </p:txBody>
      </p:sp>
      <p:cxnSp>
        <p:nvCxnSpPr>
          <p:cNvPr id="15" name="Straight Arrow Connector 14"/>
          <p:cNvCxnSpPr>
            <a:stCxn id="8" idx="6"/>
            <a:endCxn id="9" idx="2"/>
          </p:cNvCxnSpPr>
          <p:nvPr/>
        </p:nvCxnSpPr>
        <p:spPr bwMode="auto">
          <a:xfrm>
            <a:off x="2886075" y="1035050"/>
            <a:ext cx="16287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a:off x="4800600" y="1035050"/>
            <a:ext cx="16287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30" name="TextBox 29"/>
              <p:cNvSpPr txBox="1"/>
              <p:nvPr/>
            </p:nvSpPr>
            <p:spPr>
              <a:xfrm>
                <a:off x="5457825" y="3378126"/>
                <a:ext cx="1828800" cy="415498"/>
              </a:xfrm>
              <a:prstGeom prst="rect">
                <a:avLst/>
              </a:prstGeom>
              <a:solidFill>
                <a:srgbClr val="FFFFCC"/>
              </a:solidFill>
              <a:ln>
                <a:solidFill>
                  <a:srgbClr val="FF9933"/>
                </a:solidFill>
              </a:ln>
            </p:spPr>
            <p:txBody>
              <a:bodyPr wrap="square" rtlCol="0">
                <a:spAutoFit/>
              </a:bodyPr>
              <a:lstStyle/>
              <a:p>
                <a14:m>
                  <m:oMath xmlns:m="http://schemas.openxmlformats.org/officeDocument/2006/math">
                    <m:r>
                      <a:rPr lang="en-US" sz="1050" i="1" dirty="0" smtClean="0">
                        <a:latin typeface="Cambria Math" panose="02040503050406030204" pitchFamily="18" charset="0"/>
                        <a:cs typeface="Arial"/>
                      </a:rPr>
                      <m:t>𝐴</m:t>
                    </m:r>
                    <m:r>
                      <a:rPr lang="en-US" sz="1050" i="1" dirty="0" smtClean="0">
                        <a:latin typeface="Cambria Math" panose="02040503050406030204" pitchFamily="18" charset="0"/>
                        <a:cs typeface="Arial"/>
                      </a:rPr>
                      <m:t> </m:t>
                    </m:r>
                  </m:oMath>
                </a14:m>
                <a:r>
                  <a:rPr lang="en-US" sz="1050" dirty="0">
                    <a:latin typeface="+mj-lt"/>
                    <a:cs typeface="Arial"/>
                  </a:rPr>
                  <a:t>has been (instantiated and) eliminated</a:t>
                </a:r>
              </a:p>
            </p:txBody>
          </p:sp>
        </mc:Choice>
        <mc:Fallback xmlns="">
          <p:sp>
            <p:nvSpPr>
              <p:cNvPr id="30" name="TextBox 29"/>
              <p:cNvSpPr txBox="1">
                <a:spLocks noRot="1" noChangeAspect="1" noMove="1" noResize="1" noEditPoints="1" noAdjustHandles="1" noChangeArrowheads="1" noChangeShapeType="1" noTextEdit="1"/>
              </p:cNvSpPr>
              <p:nvPr/>
            </p:nvSpPr>
            <p:spPr>
              <a:xfrm>
                <a:off x="5457825" y="3378126"/>
                <a:ext cx="1828800" cy="415498"/>
              </a:xfrm>
              <a:prstGeom prst="rect">
                <a:avLst/>
              </a:prstGeom>
              <a:blipFill>
                <a:blip r:embed="rId7"/>
                <a:stretch>
                  <a:fillRect b="-571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E36D48-FD7C-4D42-BB5E-B71332D6ABAF}"/>
                  </a:ext>
                </a:extLst>
              </p:cNvPr>
              <p:cNvSpPr txBox="1"/>
              <p:nvPr/>
            </p:nvSpPr>
            <p:spPr>
              <a:xfrm>
                <a:off x="1458412" y="1882192"/>
                <a:ext cx="7081340"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𝐵</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𝐵</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e>
                                  </m:nary>
                                </m:e>
                              </m:nary>
                            </m:e>
                          </m:nary>
                        </m:e>
                      </m:nary>
                    </m:oMath>
                  </m:oMathPara>
                </a14:m>
                <a:endParaRPr lang="en-US" dirty="0"/>
              </a:p>
            </p:txBody>
          </p:sp>
        </mc:Choice>
        <mc:Fallback xmlns="">
          <p:sp>
            <p:nvSpPr>
              <p:cNvPr id="14" name="TextBox 13">
                <a:extLst>
                  <a:ext uri="{FF2B5EF4-FFF2-40B4-BE49-F238E27FC236}">
                    <a16:creationId xmlns:a16="http://schemas.microsoft.com/office/drawing/2014/main" id="{F2E36D48-FD7C-4D42-BB5E-B71332D6ABAF}"/>
                  </a:ext>
                </a:extLst>
              </p:cNvPr>
              <p:cNvSpPr txBox="1">
                <a:spLocks noRot="1" noChangeAspect="1" noMove="1" noResize="1" noEditPoints="1" noAdjustHandles="1" noChangeArrowheads="1" noChangeShapeType="1" noTextEdit="1"/>
              </p:cNvSpPr>
              <p:nvPr/>
            </p:nvSpPr>
            <p:spPr>
              <a:xfrm>
                <a:off x="1458412" y="1882192"/>
                <a:ext cx="7081340" cy="7630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61B6DB0-4869-439D-917A-427AA27F6609}"/>
                  </a:ext>
                </a:extLst>
              </p:cNvPr>
              <p:cNvSpPr txBox="1"/>
              <p:nvPr/>
            </p:nvSpPr>
            <p:spPr>
              <a:xfrm>
                <a:off x="1909842" y="3244882"/>
                <a:ext cx="3089240"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𝐵</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r>
                                <a:rPr lang="en-US" b="0" i="1" smtClean="0">
                                  <a:latin typeface="Cambria Math" panose="02040503050406030204" pitchFamily="18" charset="0"/>
                                </a:rPr>
                                <m:t>𝐵</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e>
                      </m:nary>
                    </m:oMath>
                  </m:oMathPara>
                </a14:m>
                <a:endParaRPr lang="en-US" dirty="0"/>
              </a:p>
            </p:txBody>
          </p:sp>
        </mc:Choice>
        <mc:Fallback xmlns="">
          <p:sp>
            <p:nvSpPr>
              <p:cNvPr id="26" name="TextBox 25">
                <a:extLst>
                  <a:ext uri="{FF2B5EF4-FFF2-40B4-BE49-F238E27FC236}">
                    <a16:creationId xmlns:a16="http://schemas.microsoft.com/office/drawing/2014/main" id="{B61B6DB0-4869-439D-917A-427AA27F6609}"/>
                  </a:ext>
                </a:extLst>
              </p:cNvPr>
              <p:cNvSpPr txBox="1">
                <a:spLocks noRot="1" noChangeAspect="1" noMove="1" noResize="1" noEditPoints="1" noAdjustHandles="1" noChangeArrowheads="1" noChangeShapeType="1" noTextEdit="1"/>
              </p:cNvSpPr>
              <p:nvPr/>
            </p:nvSpPr>
            <p:spPr>
              <a:xfrm>
                <a:off x="1909842" y="3244882"/>
                <a:ext cx="3089240" cy="763029"/>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49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animBg="1"/>
      <p:bldP spid="1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31</a:t>
            </a:fld>
            <a:endParaRPr lang="en-US"/>
          </a:p>
        </p:txBody>
      </p:sp>
      <p:sp>
        <p:nvSpPr>
          <p:cNvPr id="2" name="Title 1"/>
          <p:cNvSpPr>
            <a:spLocks noGrp="1"/>
          </p:cNvSpPr>
          <p:nvPr>
            <p:ph type="title"/>
          </p:nvPr>
        </p:nvSpPr>
        <p:spPr/>
        <p:txBody>
          <a:bodyPr/>
          <a:lstStyle/>
          <a:p>
            <a:r>
              <a:rPr lang="en-US" dirty="0"/>
              <a:t>Variable Elimination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VE is a sequential procedure.</a:t>
                </a:r>
              </a:p>
              <a:p>
                <a:r>
                  <a:rPr lang="en-US" dirty="0"/>
                  <a:t>Given an ordering of variables to eliminate</a:t>
                </a:r>
              </a:p>
              <a:p>
                <a:pPr lvl="1"/>
                <a:r>
                  <a:rPr lang="en-US" dirty="0"/>
                  <a:t>For each variable </a:t>
                </a:r>
                <a14:m>
                  <m:oMath xmlns:m="http://schemas.openxmlformats.org/officeDocument/2006/math">
                    <m:r>
                      <a:rPr lang="en-US" i="1" dirty="0" smtClean="0">
                        <a:solidFill>
                          <a:srgbClr val="0000FF"/>
                        </a:solidFill>
                        <a:latin typeface="Cambria Math" panose="02040503050406030204" pitchFamily="18" charset="0"/>
                      </a:rPr>
                      <m:t>𝑣</m:t>
                    </m:r>
                  </m:oMath>
                </a14:m>
                <a:r>
                  <a:rPr lang="en-US" dirty="0"/>
                  <a:t> that is not in the query</a:t>
                </a:r>
              </a:p>
              <a:p>
                <a:pPr lvl="2"/>
                <a:r>
                  <a:rPr lang="en-US" dirty="0"/>
                  <a:t>Replace it with a new function </a:t>
                </a:r>
                <a14:m>
                  <m:oMath xmlns:m="http://schemas.openxmlformats.org/officeDocument/2006/math">
                    <m:r>
                      <a:rPr lang="en-US" i="1" dirty="0" smtClean="0">
                        <a:solidFill>
                          <a:srgbClr val="0000FF"/>
                        </a:solidFill>
                        <a:latin typeface="Cambria Math" panose="02040503050406030204" pitchFamily="18" charset="0"/>
                      </a:rPr>
                      <m:t>𝑓</m:t>
                    </m:r>
                    <m:r>
                      <a:rPr lang="en-US" i="1" baseline="-25000" dirty="0" err="1">
                        <a:solidFill>
                          <a:srgbClr val="0000FF"/>
                        </a:solidFill>
                        <a:latin typeface="Cambria Math" panose="02040503050406030204" pitchFamily="18" charset="0"/>
                      </a:rPr>
                      <m:t>𝑣</m:t>
                    </m:r>
                    <m:r>
                      <a:rPr lang="en-US" i="1" baseline="-25000" dirty="0">
                        <a:latin typeface="Cambria Math" panose="02040503050406030204" pitchFamily="18" charset="0"/>
                      </a:rPr>
                      <m:t> </m:t>
                    </m:r>
                  </m:oMath>
                </a14:m>
                <a:endParaRPr lang="en-US" dirty="0"/>
              </a:p>
              <a:p>
                <a:pPr lvl="3"/>
                <a:r>
                  <a:rPr lang="en-US" dirty="0"/>
                  <a:t>That is, marginalize </a:t>
                </a:r>
                <a14:m>
                  <m:oMath xmlns:m="http://schemas.openxmlformats.org/officeDocument/2006/math">
                    <m:r>
                      <a:rPr lang="en-US" i="1" dirty="0" smtClean="0">
                        <a:latin typeface="Cambria Math" panose="02040503050406030204" pitchFamily="18" charset="0"/>
                      </a:rPr>
                      <m:t>𝑣</m:t>
                    </m:r>
                  </m:oMath>
                </a14:m>
                <a:r>
                  <a:rPr lang="en-US" dirty="0"/>
                  <a:t> out</a:t>
                </a:r>
              </a:p>
              <a:p>
                <a:pPr lvl="3"/>
                <a:endParaRPr lang="en-US" dirty="0"/>
              </a:p>
              <a:p>
                <a:r>
                  <a:rPr lang="en-US" dirty="0"/>
                  <a:t>The actual computation depends on the order</a:t>
                </a:r>
              </a:p>
              <a:p>
                <a:r>
                  <a:rPr lang="en-US" dirty="0"/>
                  <a:t>What is the domain and range of </a:t>
                </a:r>
                <a14:m>
                  <m:oMath xmlns:m="http://schemas.openxmlformats.org/officeDocument/2006/math">
                    <m:r>
                      <a:rPr lang="en-US" i="1" dirty="0" smtClean="0">
                        <a:solidFill>
                          <a:srgbClr val="0000FF"/>
                        </a:solidFill>
                        <a:latin typeface="Cambria Math" panose="02040503050406030204" pitchFamily="18" charset="0"/>
                      </a:rPr>
                      <m:t>𝑓</m:t>
                    </m:r>
                    <m:r>
                      <a:rPr lang="en-US" i="1" baseline="-25000" dirty="0" err="1" smtClean="0">
                        <a:solidFill>
                          <a:srgbClr val="0000FF"/>
                        </a:solidFill>
                        <a:latin typeface="Cambria Math" panose="02040503050406030204" pitchFamily="18" charset="0"/>
                      </a:rPr>
                      <m:t>𝑣</m:t>
                    </m:r>
                  </m:oMath>
                </a14:m>
                <a:r>
                  <a:rPr lang="en-US" dirty="0"/>
                  <a:t>? </a:t>
                </a:r>
              </a:p>
              <a:p>
                <a:pPr lvl="1"/>
                <a:r>
                  <a:rPr lang="en-US" dirty="0"/>
                  <a:t>It need not be a probability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2841393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32</a:t>
            </a:fld>
            <a:endParaRPr lang="en-US"/>
          </a:p>
        </p:txBody>
      </p:sp>
      <p:sp>
        <p:nvSpPr>
          <p:cNvPr id="2" name="Title 1"/>
          <p:cNvSpPr>
            <a:spLocks noGrp="1"/>
          </p:cNvSpPr>
          <p:nvPr>
            <p:ph type="title"/>
          </p:nvPr>
        </p:nvSpPr>
        <p:spPr>
          <a:noFill/>
          <a:ln>
            <a:noFill/>
          </a:ln>
        </p:spPr>
        <p:txBody>
          <a:bodyPr/>
          <a:lstStyle/>
          <a:p>
            <a:r>
              <a:rPr lang="en-US" dirty="0"/>
              <a:t>Variable Elimination: Example 2</a:t>
            </a:r>
          </a:p>
        </p:txBody>
      </p:sp>
      <p:sp>
        <p:nvSpPr>
          <p:cNvPr id="7" name="Oval 6"/>
          <p:cNvSpPr/>
          <p:nvPr/>
        </p:nvSpPr>
        <p:spPr bwMode="auto">
          <a:xfrm>
            <a:off x="4367742" y="1077808"/>
            <a:ext cx="1110193"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8" name="Oval 7"/>
          <p:cNvSpPr/>
          <p:nvPr/>
        </p:nvSpPr>
        <p:spPr bwMode="auto">
          <a:xfrm>
            <a:off x="6507694" y="1075692"/>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9" name="Oval 8"/>
          <p:cNvSpPr/>
          <p:nvPr/>
        </p:nvSpPr>
        <p:spPr bwMode="auto">
          <a:xfrm>
            <a:off x="3274486" y="2028194"/>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10" name="Oval 9"/>
          <p:cNvSpPr/>
          <p:nvPr/>
        </p:nvSpPr>
        <p:spPr bwMode="auto">
          <a:xfrm>
            <a:off x="5537203" y="2028194"/>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11" name="Oval 10"/>
          <p:cNvSpPr/>
          <p:nvPr/>
        </p:nvSpPr>
        <p:spPr bwMode="auto">
          <a:xfrm>
            <a:off x="4498979" y="2978575"/>
            <a:ext cx="978956" cy="507575"/>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12" name="Oval 11"/>
          <p:cNvSpPr/>
          <p:nvPr/>
        </p:nvSpPr>
        <p:spPr bwMode="auto">
          <a:xfrm>
            <a:off x="6507694" y="2978580"/>
            <a:ext cx="978956" cy="507571"/>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13" name="Straight Arrow Connector 12"/>
          <p:cNvCxnSpPr>
            <a:stCxn id="7" idx="4"/>
            <a:endCxn id="9" idx="0"/>
          </p:cNvCxnSpPr>
          <p:nvPr/>
        </p:nvCxnSpPr>
        <p:spPr bwMode="auto">
          <a:xfrm flipH="1">
            <a:off x="3763965" y="1422401"/>
            <a:ext cx="1158874"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4922839" y="1422401"/>
            <a:ext cx="1103843"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026681" y="1420284"/>
            <a:ext cx="970491" cy="607910"/>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4988458" y="2372786"/>
            <a:ext cx="1038224" cy="605789"/>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026681" y="2372786"/>
            <a:ext cx="970491"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600450" y="1075691"/>
                <a:ext cx="652992"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00450" y="1075691"/>
                <a:ext cx="652992" cy="253916"/>
              </a:xfrm>
              <a:prstGeom prst="rect">
                <a:avLst/>
              </a:prstGeom>
              <a:blipFill>
                <a:blip r:embed="rId3"/>
                <a:stretch>
                  <a:fillRect b="-217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561166" y="2249525"/>
                <a:ext cx="69850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𝑅</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561166" y="2249525"/>
                <a:ext cx="698501" cy="253916"/>
              </a:xfrm>
              <a:prstGeom prst="rect">
                <a:avLst/>
              </a:prstGeom>
              <a:blipFill>
                <a:blip r:embed="rId4"/>
                <a:stretch>
                  <a:fillRect b="-217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905500" y="1065540"/>
                <a:ext cx="559862"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𝐵</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905500" y="1065540"/>
                <a:ext cx="559862" cy="253916"/>
              </a:xfrm>
              <a:prstGeom prst="rect">
                <a:avLst/>
              </a:prstGeom>
              <a:blipFill>
                <a:blip r:embed="rId5"/>
                <a:stretch>
                  <a:fillRect b="-2222"/>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522512" y="1889694"/>
                <a:ext cx="98266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𝐴</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 </m:t>
                      </m:r>
                      <m:r>
                        <a:rPr lang="en-US" sz="1050" i="1" dirty="0" smtClean="0">
                          <a:solidFill>
                            <a:schemeClr val="tx1"/>
                          </a:solidFill>
                          <a:latin typeface="Cambria Math" panose="02040503050406030204" pitchFamily="18" charset="0"/>
                        </a:rPr>
                        <m:t>𝐵</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522512" y="1889694"/>
                <a:ext cx="982661" cy="253916"/>
              </a:xfrm>
              <a:prstGeom prst="rect">
                <a:avLst/>
              </a:prstGeom>
              <a:blipFill>
                <a:blip r:embed="rId6"/>
                <a:stretch>
                  <a:fillRect/>
                </a:stretch>
              </a:blipFill>
              <a:ln>
                <a:solidFill>
                  <a:srgbClr val="FF9933"/>
                </a:solidFill>
              </a:ln>
            </p:spPr>
            <p:txBody>
              <a:bodyPr/>
              <a:lstStyle/>
              <a:p>
                <a:r>
                  <a:rPr lang="en-US">
                    <a:noFill/>
                  </a:rPr>
                  <a:t> </a:t>
                </a:r>
              </a:p>
            </p:txBody>
          </p:sp>
        </mc:Fallback>
      </mc:AlternateContent>
      <p:sp>
        <p:nvSpPr>
          <p:cNvPr id="22" name="TextBox 21"/>
          <p:cNvSpPr txBox="1"/>
          <p:nvPr/>
        </p:nvSpPr>
        <p:spPr>
          <a:xfrm>
            <a:off x="3984096" y="2701580"/>
            <a:ext cx="76729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P(M | A)</a:t>
            </a:r>
          </a:p>
        </p:txBody>
      </p:sp>
      <mc:AlternateContent xmlns:mc="http://schemas.openxmlformats.org/markup-compatibility/2006" xmlns:a14="http://schemas.microsoft.com/office/drawing/2010/main">
        <mc:Choice Requires="a14">
          <p:sp>
            <p:nvSpPr>
              <p:cNvPr id="23" name="TextBox 22"/>
              <p:cNvSpPr txBox="1"/>
              <p:nvPr/>
            </p:nvSpPr>
            <p:spPr>
              <a:xfrm>
                <a:off x="7142691" y="2701576"/>
                <a:ext cx="724964"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𝐽</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𝐴</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142691" y="2701576"/>
                <a:ext cx="724964" cy="253916"/>
              </a:xfrm>
              <a:prstGeom prst="rect">
                <a:avLst/>
              </a:prstGeom>
              <a:blipFill>
                <a:blip r:embed="rId7"/>
                <a:stretch>
                  <a:fillRect b="-217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29733" y="2955492"/>
                <a:ext cx="2605615" cy="369332"/>
              </a:xfrm>
              <a:prstGeom prst="rect">
                <a:avLst/>
              </a:prstGeom>
              <a:solidFill>
                <a:srgbClr val="FFFFCC"/>
              </a:solidFill>
              <a:ln>
                <a:solidFill>
                  <a:srgbClr val="FF9933"/>
                </a:solidFill>
              </a:ln>
            </p:spPr>
            <p:txBody>
              <a:bodyPr wrap="square" rtlCol="0">
                <a:spAutoFit/>
              </a:bodyPr>
              <a:lstStyle/>
              <a:p>
                <a:r>
                  <a:rPr lang="en-US" dirty="0">
                    <a:solidFill>
                      <a:srgbClr val="3333CC"/>
                    </a:solidFill>
                    <a:latin typeface="Arial"/>
                    <a:cs typeface="Arial"/>
                  </a:rPr>
                  <a:t>What is </a:t>
                </a:r>
                <a14:m>
                  <m:oMath xmlns:m="http://schemas.openxmlformats.org/officeDocument/2006/math">
                    <m:r>
                      <a:rPr lang="en-US" i="1" dirty="0" smtClean="0">
                        <a:solidFill>
                          <a:srgbClr val="3333CC"/>
                        </a:solidFill>
                        <a:latin typeface="Cambria Math" panose="02040503050406030204" pitchFamily="18" charset="0"/>
                        <a:cs typeface="Arial"/>
                      </a:rPr>
                      <m:t>𝑃</m:t>
                    </m:r>
                    <m:r>
                      <a:rPr lang="en-US" i="1" dirty="0" smtClean="0">
                        <a:solidFill>
                          <a:srgbClr val="3333CC"/>
                        </a:solidFill>
                        <a:latin typeface="Cambria Math" panose="02040503050406030204" pitchFamily="18" charset="0"/>
                        <a:cs typeface="Arial"/>
                      </a:rPr>
                      <m:t>(</m:t>
                    </m:r>
                    <m:r>
                      <a:rPr lang="en-US" i="1" dirty="0" smtClean="0">
                        <a:solidFill>
                          <a:srgbClr val="3333CC"/>
                        </a:solidFill>
                        <a:latin typeface="Cambria Math" panose="02040503050406030204" pitchFamily="18" charset="0"/>
                        <a:cs typeface="Arial"/>
                      </a:rPr>
                      <m:t>𝑀</m:t>
                    </m:r>
                    <m:r>
                      <a:rPr lang="en-US" i="1" dirty="0" smtClean="0">
                        <a:solidFill>
                          <a:srgbClr val="3333CC"/>
                        </a:solidFill>
                        <a:latin typeface="Cambria Math" panose="02040503050406030204" pitchFamily="18" charset="0"/>
                        <a:cs typeface="Arial"/>
                      </a:rPr>
                      <m:t>, </m:t>
                    </m:r>
                    <m:r>
                      <a:rPr lang="en-US" i="1" dirty="0" smtClean="0">
                        <a:solidFill>
                          <a:srgbClr val="3333CC"/>
                        </a:solidFill>
                        <a:latin typeface="Cambria Math" panose="02040503050406030204" pitchFamily="18" charset="0"/>
                        <a:cs typeface="Arial"/>
                      </a:rPr>
                      <m:t>𝐽</m:t>
                    </m:r>
                    <m:r>
                      <a:rPr lang="en-US" i="1" dirty="0" smtClean="0">
                        <a:solidFill>
                          <a:srgbClr val="3333CC"/>
                        </a:solidFill>
                        <a:latin typeface="Cambria Math" panose="02040503050406030204" pitchFamily="18" charset="0"/>
                        <a:cs typeface="Arial"/>
                      </a:rPr>
                      <m:t> | </m:t>
                    </m:r>
                    <m:r>
                      <a:rPr lang="en-US" i="1" dirty="0" smtClean="0">
                        <a:solidFill>
                          <a:srgbClr val="3333CC"/>
                        </a:solidFill>
                        <a:latin typeface="Cambria Math" panose="02040503050406030204" pitchFamily="18" charset="0"/>
                        <a:cs typeface="Arial"/>
                      </a:rPr>
                      <m:t>𝐵</m:t>
                    </m:r>
                    <m:r>
                      <a:rPr lang="en-US" i="1" dirty="0" smtClean="0">
                        <a:solidFill>
                          <a:srgbClr val="3333CC"/>
                        </a:solidFill>
                        <a:latin typeface="Cambria Math" panose="02040503050406030204" pitchFamily="18" charset="0"/>
                        <a:cs typeface="Arial"/>
                      </a:rPr>
                      <m:t>)?</m:t>
                    </m:r>
                  </m:oMath>
                </a14:m>
                <a:endParaRPr lang="en-US" dirty="0">
                  <a:solidFill>
                    <a:srgbClr val="3333CC"/>
                  </a:solidFill>
                  <a:latin typeface="Arial"/>
                  <a:cs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29733" y="2955492"/>
                <a:ext cx="2605615" cy="369332"/>
              </a:xfrm>
              <a:prstGeom prst="rect">
                <a:avLst/>
              </a:prstGeom>
              <a:blipFill>
                <a:blip r:embed="rId8"/>
                <a:stretch>
                  <a:fillRect l="-1628" t="-8065" b="-24194"/>
                </a:stretch>
              </a:blipFill>
              <a:ln>
                <a:solidFill>
                  <a:srgbClr val="FF9933"/>
                </a:solidFill>
              </a:ln>
            </p:spPr>
            <p:txBody>
              <a:bodyPr/>
              <a:lstStyle/>
              <a:p>
                <a:r>
                  <a:rPr lang="en-US">
                    <a:noFill/>
                  </a:rPr>
                  <a:t> </a:t>
                </a:r>
              </a:p>
            </p:txBody>
          </p:sp>
        </mc:Fallback>
      </mc:AlternateContent>
      <p:graphicFrame>
        <p:nvGraphicFramePr>
          <p:cNvPr id="26" name="Object 25"/>
          <p:cNvGraphicFramePr>
            <a:graphicFrameLocks noChangeAspect="1"/>
          </p:cNvGraphicFramePr>
          <p:nvPr/>
        </p:nvGraphicFramePr>
        <p:xfrm>
          <a:off x="1485900" y="3798888"/>
          <a:ext cx="6094413" cy="598487"/>
        </p:xfrm>
        <a:graphic>
          <a:graphicData uri="http://schemas.openxmlformats.org/presentationml/2006/ole">
            <mc:AlternateContent xmlns:mc="http://schemas.openxmlformats.org/markup-compatibility/2006">
              <mc:Choice xmlns:v="urn:schemas-microsoft-com:vml" Requires="v">
                <p:oleObj spid="_x0000_s1026" name="Equation" r:id="rId9" imgW="4406900" imgH="431800" progId="Equation.3">
                  <p:embed/>
                </p:oleObj>
              </mc:Choice>
              <mc:Fallback>
                <p:oleObj name="Equation" r:id="rId9" imgW="4406900" imgH="431800" progId="Equation.3">
                  <p:embed/>
                  <p:pic>
                    <p:nvPicPr>
                      <p:cNvPr id="26" name="Object 25"/>
                      <p:cNvPicPr/>
                      <p:nvPr/>
                    </p:nvPicPr>
                    <p:blipFill>
                      <a:blip r:embed="rId10"/>
                      <a:stretch>
                        <a:fillRect/>
                      </a:stretch>
                    </p:blipFill>
                    <p:spPr>
                      <a:xfrm>
                        <a:off x="1485900" y="3798888"/>
                        <a:ext cx="6094413" cy="5984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7699F7A-D64A-40A6-A49F-27AD35A58DDC}"/>
              </a:ext>
            </a:extLst>
          </p:cNvPr>
          <p:cNvSpPr/>
          <p:nvPr/>
        </p:nvSpPr>
        <p:spPr>
          <a:xfrm>
            <a:off x="3212985" y="3794694"/>
            <a:ext cx="2948730" cy="293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6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97427A-2FA5-447F-864C-C446879D2503}"/>
                  </a:ext>
                </a:extLst>
              </p:cNvPr>
              <p:cNvSpPr txBox="1"/>
              <p:nvPr/>
            </p:nvSpPr>
            <p:spPr>
              <a:xfrm>
                <a:off x="157295" y="2172840"/>
                <a:ext cx="7705739" cy="14791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sub>
                        <m:sup/>
                        <m:e>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r>
                            <a:rPr lang="en-US" b="0" i="1" smtClean="0">
                              <a:solidFill>
                                <a:schemeClr val="accent3"/>
                              </a:solidFill>
                              <a:latin typeface="Cambria Math" panose="02040503050406030204" pitchFamily="18" charset="0"/>
                            </a:rPr>
                            <m:t>, </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e>
                      </m:nary>
                    </m:oMath>
                  </m:oMathPara>
                </a14:m>
                <a:endParaRPr lang="en-US" dirty="0">
                  <a:solidFill>
                    <a:schemeClr val="accent3"/>
                  </a:solidFill>
                </a:endParaRPr>
              </a:p>
              <a:p>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sub>
                        <m:sup/>
                        <m:e>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𝑅</m:t>
                              </m:r>
                            </m:e>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𝐴</m:t>
                              </m:r>
                            </m:e>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𝑀</m:t>
                              </m:r>
                            </m:e>
                            <m:e>
                              <m:r>
                                <a:rPr lang="en-US" b="0" i="1" smtClean="0">
                                  <a:solidFill>
                                    <a:schemeClr val="accent3"/>
                                  </a:solidFill>
                                  <a:latin typeface="Cambria Math" panose="02040503050406030204" pitchFamily="18" charset="0"/>
                                </a:rPr>
                                <m:t>𝐴</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e>
                      </m:nary>
                    </m:oMath>
                  </m:oMathPara>
                </a14:m>
                <a:endParaRPr lang="en-US" dirty="0"/>
              </a:p>
            </p:txBody>
          </p:sp>
        </mc:Choice>
        <mc:Fallback xmlns="">
          <p:sp>
            <p:nvSpPr>
              <p:cNvPr id="6" name="TextBox 5">
                <a:extLst>
                  <a:ext uri="{FF2B5EF4-FFF2-40B4-BE49-F238E27FC236}">
                    <a16:creationId xmlns:a16="http://schemas.microsoft.com/office/drawing/2014/main" id="{A797427A-2FA5-447F-864C-C446879D2503}"/>
                  </a:ext>
                </a:extLst>
              </p:cNvPr>
              <p:cNvSpPr txBox="1">
                <a:spLocks noRot="1" noChangeAspect="1" noMove="1" noResize="1" noEditPoints="1" noAdjustHandles="1" noChangeArrowheads="1" noChangeShapeType="1" noTextEdit="1"/>
              </p:cNvSpPr>
              <p:nvPr/>
            </p:nvSpPr>
            <p:spPr>
              <a:xfrm>
                <a:off x="157295" y="2172840"/>
                <a:ext cx="7705739" cy="1479123"/>
              </a:xfrm>
              <a:prstGeom prst="rect">
                <a:avLst/>
              </a:prstGeom>
              <a:blipFill>
                <a:blip r:embed="rId5"/>
                <a:stretch>
                  <a:fillRect/>
                </a:stretch>
              </a:blipFill>
            </p:spPr>
            <p:txBody>
              <a:bodyPr/>
              <a:lstStyle/>
              <a:p>
                <a:r>
                  <a:rPr lang="en-US">
                    <a:noFill/>
                  </a:rPr>
                  <a:t> </a:t>
                </a:r>
              </a:p>
            </p:txBody>
          </p:sp>
        </mc:Fallback>
      </mc:AlternateContent>
      <p:sp>
        <p:nvSpPr>
          <p:cNvPr id="4" name="Rectangular Callout 3"/>
          <p:cNvSpPr/>
          <p:nvPr/>
        </p:nvSpPr>
        <p:spPr>
          <a:xfrm>
            <a:off x="200806" y="1981467"/>
            <a:ext cx="1543050" cy="349037"/>
          </a:xfrm>
          <a:prstGeom prst="wedgeRectCallout">
            <a:avLst>
              <a:gd name="adj1" fmla="val 2384"/>
              <a:gd name="adj2" fmla="val 21792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Assumptions (graph; joint representation) </a:t>
            </a:r>
          </a:p>
        </p:txBody>
      </p:sp>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33</a:t>
            </a:fld>
            <a:endParaRPr lang="en-US"/>
          </a:p>
        </p:txBody>
      </p:sp>
      <p:sp>
        <p:nvSpPr>
          <p:cNvPr id="2" name="Title 1"/>
          <p:cNvSpPr>
            <a:spLocks noGrp="1"/>
          </p:cNvSpPr>
          <p:nvPr>
            <p:ph type="title"/>
          </p:nvPr>
        </p:nvSpPr>
        <p:spPr/>
        <p:txBody>
          <a:bodyPr/>
          <a:lstStyle/>
          <a:p>
            <a:r>
              <a:rPr lang="en-US" dirty="0"/>
              <a:t>Variable Elimination: Example 2</a:t>
            </a:r>
          </a:p>
        </p:txBody>
      </p:sp>
      <p:sp>
        <p:nvSpPr>
          <p:cNvPr id="10" name="TextBox 9"/>
          <p:cNvSpPr txBox="1"/>
          <p:nvPr/>
        </p:nvSpPr>
        <p:spPr>
          <a:xfrm>
            <a:off x="6153150" y="1500092"/>
            <a:ext cx="2768600" cy="553998"/>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It is sufficient to compute the numerator and normalize</a:t>
            </a:r>
          </a:p>
        </p:txBody>
      </p:sp>
      <mc:AlternateContent xmlns:mc="http://schemas.openxmlformats.org/markup-compatibility/2006" xmlns:a14="http://schemas.microsoft.com/office/drawing/2010/main">
        <mc:Choice Requires="a14">
          <p:sp>
            <p:nvSpPr>
              <p:cNvPr id="14" name="TextBox 13"/>
              <p:cNvSpPr txBox="1"/>
              <p:nvPr/>
            </p:nvSpPr>
            <p:spPr>
              <a:xfrm>
                <a:off x="6564434" y="2370076"/>
                <a:ext cx="2368550" cy="323165"/>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Elimination order </a:t>
                </a:r>
                <a14:m>
                  <m:oMath xmlns:m="http://schemas.openxmlformats.org/officeDocument/2006/math">
                    <m:r>
                      <a:rPr lang="en-US" sz="1500" i="1" dirty="0" smtClean="0">
                        <a:solidFill>
                          <a:srgbClr val="3333CC"/>
                        </a:solidFill>
                        <a:latin typeface="Cambria Math" panose="02040503050406030204" pitchFamily="18" charset="0"/>
                        <a:cs typeface="Arial"/>
                      </a:rPr>
                      <m:t>𝑅</m:t>
                    </m:r>
                    <m:r>
                      <a:rPr lang="en-US" sz="1500" i="1" dirty="0" smtClean="0">
                        <a:solidFill>
                          <a:srgbClr val="3333CC"/>
                        </a:solidFill>
                        <a:latin typeface="Cambria Math" panose="02040503050406030204" pitchFamily="18" charset="0"/>
                        <a:cs typeface="Arial"/>
                      </a:rPr>
                      <m:t>, </m:t>
                    </m:r>
                    <m:r>
                      <a:rPr lang="en-US" sz="1500" i="1" dirty="0" smtClean="0">
                        <a:solidFill>
                          <a:srgbClr val="3333CC"/>
                        </a:solidFill>
                        <a:latin typeface="Cambria Math" panose="02040503050406030204" pitchFamily="18" charset="0"/>
                        <a:cs typeface="Arial"/>
                      </a:rPr>
                      <m:t>𝐴</m:t>
                    </m:r>
                    <m:r>
                      <a:rPr lang="en-US" sz="1500" i="1" dirty="0" smtClean="0">
                        <a:solidFill>
                          <a:srgbClr val="3333CC"/>
                        </a:solidFill>
                        <a:latin typeface="Cambria Math" panose="02040503050406030204" pitchFamily="18" charset="0"/>
                        <a:cs typeface="Arial"/>
                      </a:rPr>
                      <m:t>, </m:t>
                    </m:r>
                    <m:r>
                      <a:rPr lang="en-US" sz="1500" i="1" dirty="0" smtClean="0">
                        <a:solidFill>
                          <a:srgbClr val="3333CC"/>
                        </a:solidFill>
                        <a:latin typeface="Cambria Math" panose="02040503050406030204" pitchFamily="18" charset="0"/>
                        <a:cs typeface="Arial"/>
                      </a:rPr>
                      <m:t>𝐸</m:t>
                    </m:r>
                  </m:oMath>
                </a14:m>
                <a:endParaRPr lang="en-US" sz="1500" dirty="0">
                  <a:solidFill>
                    <a:srgbClr val="3333CC"/>
                  </a:solidFill>
                  <a:latin typeface="Arial"/>
                  <a:cs typeface="Aria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64434" y="2370076"/>
                <a:ext cx="2368550" cy="323165"/>
              </a:xfrm>
              <a:prstGeom prst="rect">
                <a:avLst/>
              </a:prstGeom>
              <a:blipFill>
                <a:blip r:embed="rId2"/>
                <a:stretch>
                  <a:fillRect l="-769" t="-1818" b="-1636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270361" y="3685673"/>
                <a:ext cx="1443566" cy="323165"/>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To eliminate </a:t>
                </a:r>
                <a14:m>
                  <m:oMath xmlns:m="http://schemas.openxmlformats.org/officeDocument/2006/math">
                    <m:r>
                      <a:rPr lang="en-US" sz="1500" i="1" dirty="0" smtClean="0">
                        <a:solidFill>
                          <a:srgbClr val="3333CC"/>
                        </a:solidFill>
                        <a:latin typeface="Cambria Math" panose="02040503050406030204" pitchFamily="18" charset="0"/>
                        <a:cs typeface="Arial"/>
                      </a:rPr>
                      <m:t>𝑅</m:t>
                    </m:r>
                  </m:oMath>
                </a14:m>
                <a:endParaRPr lang="en-US" sz="1500" dirty="0">
                  <a:solidFill>
                    <a:srgbClr val="3333CC"/>
                  </a:solidFill>
                  <a:latin typeface="Arial"/>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270361" y="3685673"/>
                <a:ext cx="1443566" cy="323165"/>
              </a:xfrm>
              <a:prstGeom prst="rect">
                <a:avLst/>
              </a:prstGeom>
              <a:blipFill>
                <a:blip r:embed="rId3"/>
                <a:stretch>
                  <a:fillRect l="-1255" t="-3636" b="-16364"/>
                </a:stretch>
              </a:blipFill>
              <a:ln>
                <a:solidFill>
                  <a:srgbClr val="FF9933"/>
                </a:solidFill>
              </a:ln>
            </p:spPr>
            <p:txBody>
              <a:bodyPr/>
              <a:lstStyle/>
              <a:p>
                <a:r>
                  <a:rPr lang="en-US">
                    <a:noFill/>
                  </a:rPr>
                  <a:t> </a:t>
                </a:r>
              </a:p>
            </p:txBody>
          </p:sp>
        </mc:Fallback>
      </mc:AlternateContent>
      <p:cxnSp>
        <p:nvCxnSpPr>
          <p:cNvPr id="19" name="Straight Arrow Connector 18"/>
          <p:cNvCxnSpPr/>
          <p:nvPr/>
        </p:nvCxnSpPr>
        <p:spPr bwMode="auto">
          <a:xfrm flipV="1">
            <a:off x="2713927" y="3300578"/>
            <a:ext cx="792948" cy="3850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8A1CDCD-9A5D-4125-AFD3-20A4B26965B4}"/>
                  </a:ext>
                </a:extLst>
              </p:cNvPr>
              <p:cNvSpPr txBox="1"/>
              <p:nvPr/>
            </p:nvSpPr>
            <p:spPr>
              <a:xfrm>
                <a:off x="-1" y="1014336"/>
                <a:ext cx="89329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78A1CDCD-9A5D-4125-AFD3-20A4B26965B4}"/>
                  </a:ext>
                </a:extLst>
              </p:cNvPr>
              <p:cNvSpPr txBox="1">
                <a:spLocks noRot="1" noChangeAspect="1" noMove="1" noResize="1" noEditPoints="1" noAdjustHandles="1" noChangeArrowheads="1" noChangeShapeType="1" noTextEdit="1"/>
              </p:cNvSpPr>
              <p:nvPr/>
            </p:nvSpPr>
            <p:spPr>
              <a:xfrm>
                <a:off x="-1" y="1014336"/>
                <a:ext cx="8932985"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FEC7B0-0591-4D45-BE75-D090C198BA30}"/>
                  </a:ext>
                </a:extLst>
              </p:cNvPr>
              <p:cNvSpPr txBox="1"/>
              <p:nvPr/>
            </p:nvSpPr>
            <p:spPr>
              <a:xfrm>
                <a:off x="775120" y="1404047"/>
                <a:ext cx="4205514" cy="669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den>
                      </m:f>
                    </m:oMath>
                  </m:oMathPara>
                </a14:m>
                <a:endParaRPr lang="en-US" dirty="0"/>
              </a:p>
            </p:txBody>
          </p:sp>
        </mc:Choice>
        <mc:Fallback xmlns="">
          <p:sp>
            <p:nvSpPr>
              <p:cNvPr id="8" name="TextBox 7">
                <a:extLst>
                  <a:ext uri="{FF2B5EF4-FFF2-40B4-BE49-F238E27FC236}">
                    <a16:creationId xmlns:a16="http://schemas.microsoft.com/office/drawing/2014/main" id="{25FEC7B0-0591-4D45-BE75-D090C198BA30}"/>
                  </a:ext>
                </a:extLst>
              </p:cNvPr>
              <p:cNvSpPr txBox="1">
                <a:spLocks noRot="1" noChangeAspect="1" noMove="1" noResize="1" noEditPoints="1" noAdjustHandles="1" noChangeArrowheads="1" noChangeShapeType="1" noTextEdit="1"/>
              </p:cNvSpPr>
              <p:nvPr/>
            </p:nvSpPr>
            <p:spPr>
              <a:xfrm>
                <a:off x="775120" y="1404047"/>
                <a:ext cx="4205514" cy="66909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B183E2B-97B7-4381-BDC1-E429BFC9E6CD}"/>
                  </a:ext>
                </a:extLst>
              </p:cNvPr>
              <p:cNvSpPr txBox="1"/>
              <p:nvPr/>
            </p:nvSpPr>
            <p:spPr>
              <a:xfrm>
                <a:off x="2749945" y="3667349"/>
                <a:ext cx="2592474"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𝑓</m:t>
                          </m:r>
                        </m:e>
                        <m:sub>
                          <m:r>
                            <a:rPr lang="en-US" b="0" i="1" smtClean="0">
                              <a:solidFill>
                                <a:schemeClr val="accent3"/>
                              </a:solidFill>
                              <a:latin typeface="Cambria Math" panose="02040503050406030204" pitchFamily="18" charset="0"/>
                            </a:rPr>
                            <m:t>𝑅</m:t>
                          </m:r>
                        </m:sub>
                      </m:sSub>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𝑅</m:t>
                          </m:r>
                        </m:sub>
                        <m:sup/>
                        <m:e>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e>
                      </m:nary>
                    </m:oMath>
                  </m:oMathPara>
                </a14:m>
                <a:endParaRPr lang="en-US" dirty="0">
                  <a:solidFill>
                    <a:schemeClr val="accent3"/>
                  </a:solidFill>
                </a:endParaRPr>
              </a:p>
            </p:txBody>
          </p:sp>
        </mc:Choice>
        <mc:Fallback xmlns="">
          <p:sp>
            <p:nvSpPr>
              <p:cNvPr id="11" name="TextBox 10">
                <a:extLst>
                  <a:ext uri="{FF2B5EF4-FFF2-40B4-BE49-F238E27FC236}">
                    <a16:creationId xmlns:a16="http://schemas.microsoft.com/office/drawing/2014/main" id="{7B183E2B-97B7-4381-BDC1-E429BFC9E6CD}"/>
                  </a:ext>
                </a:extLst>
              </p:cNvPr>
              <p:cNvSpPr txBox="1">
                <a:spLocks noRot="1" noChangeAspect="1" noMove="1" noResize="1" noEditPoints="1" noAdjustHandles="1" noChangeArrowheads="1" noChangeShapeType="1" noTextEdit="1"/>
              </p:cNvSpPr>
              <p:nvPr/>
            </p:nvSpPr>
            <p:spPr>
              <a:xfrm>
                <a:off x="2749945" y="3667349"/>
                <a:ext cx="2592474" cy="76302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3791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 grpId="0" animBg="1"/>
      <p:bldP spid="14" grpId="0" animBg="1"/>
      <p:bldP spid="16" grpId="0" animBg="1"/>
      <p:bldP spid="5" grpId="0"/>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048500" y="3217992"/>
            <a:ext cx="571500" cy="323165"/>
          </a:xfrm>
          <a:prstGeom prst="rect">
            <a:avLst/>
          </a:prstGeom>
          <a:solidFill>
            <a:srgbClr val="FFFFCC"/>
          </a:solidFill>
          <a:ln w="9525" cap="flat" cmpd="sng" algn="ctr">
            <a:solidFill>
              <a:srgbClr val="FF9933"/>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u="sng" dirty="0">
              <a:effectLst>
                <a:outerShdw blurRad="38100" dist="38100" dir="2700000" algn="tl">
                  <a:srgbClr val="000000">
                    <a:alpha val="43137"/>
                  </a:srgbClr>
                </a:outerShdw>
              </a:effectLst>
              <a:latin typeface="Times New Roman" charset="0"/>
              <a:ea typeface="ＭＳ Ｐゴシック"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7B7DA0B-A213-461E-90DB-B93EAA77B4DD}"/>
                  </a:ext>
                </a:extLst>
              </p:cNvPr>
              <p:cNvSpPr txBox="1"/>
              <p:nvPr/>
            </p:nvSpPr>
            <p:spPr>
              <a:xfrm>
                <a:off x="376230" y="2296040"/>
                <a:ext cx="7705739" cy="14791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sub>
                        <m:sup/>
                        <m:e>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r>
                            <a:rPr lang="en-US" b="0" i="1" smtClean="0">
                              <a:solidFill>
                                <a:schemeClr val="accent3"/>
                              </a:solidFill>
                              <a:latin typeface="Cambria Math" panose="02040503050406030204" pitchFamily="18" charset="0"/>
                            </a:rPr>
                            <m:t>, </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e>
                      </m:nary>
                    </m:oMath>
                  </m:oMathPara>
                </a14:m>
                <a:endParaRPr lang="en-US" dirty="0">
                  <a:solidFill>
                    <a:schemeClr val="accent3"/>
                  </a:solidFill>
                </a:endParaRPr>
              </a:p>
              <a:p>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sub>
                        <m:sup/>
                        <m:e>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𝐴</m:t>
                              </m:r>
                            </m:e>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𝑀</m:t>
                              </m:r>
                            </m:e>
                            <m:e>
                              <m:r>
                                <a:rPr lang="en-US" b="0" i="1" smtClean="0">
                                  <a:solidFill>
                                    <a:schemeClr val="accent3"/>
                                  </a:solidFill>
                                  <a:latin typeface="Cambria Math" panose="02040503050406030204" pitchFamily="18" charset="0"/>
                                </a:rPr>
                                <m:t>𝐴</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𝐽</m:t>
                              </m:r>
                            </m:e>
                            <m:e>
                              <m:r>
                                <a:rPr lang="en-US" b="0" i="1" smtClean="0">
                                  <a:solidFill>
                                    <a:schemeClr val="accent3"/>
                                  </a:solidFill>
                                  <a:latin typeface="Cambria Math" panose="02040503050406030204" pitchFamily="18" charset="0"/>
                                </a:rPr>
                                <m:t>𝐴</m:t>
                              </m:r>
                            </m:e>
                          </m:d>
                          <m:r>
                            <a:rPr lang="en-US" b="0" i="1" smtClean="0">
                              <a:solidFill>
                                <a:schemeClr val="accent3"/>
                              </a:solidFill>
                              <a:latin typeface="Cambria Math" panose="02040503050406030204" pitchFamily="18" charset="0"/>
                            </a:rPr>
                            <m:t>⋅</m:t>
                          </m:r>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𝑓</m:t>
                              </m:r>
                            </m:e>
                            <m:sub>
                              <m:r>
                                <a:rPr lang="en-US" b="0" i="1" smtClean="0">
                                  <a:solidFill>
                                    <a:schemeClr val="accent3"/>
                                  </a:solidFill>
                                  <a:latin typeface="Cambria Math" panose="02040503050406030204" pitchFamily="18" charset="0"/>
                                </a:rPr>
                                <m:t>𝑅</m:t>
                              </m:r>
                            </m:sub>
                          </m:sSub>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e>
                      </m:nary>
                    </m:oMath>
                  </m:oMathPara>
                </a14:m>
                <a:endParaRPr lang="en-US" dirty="0">
                  <a:solidFill>
                    <a:schemeClr val="accent3"/>
                  </a:solidFill>
                </a:endParaRPr>
              </a:p>
            </p:txBody>
          </p:sp>
        </mc:Choice>
        <mc:Fallback xmlns="">
          <p:sp>
            <p:nvSpPr>
              <p:cNvPr id="23" name="TextBox 22">
                <a:extLst>
                  <a:ext uri="{FF2B5EF4-FFF2-40B4-BE49-F238E27FC236}">
                    <a16:creationId xmlns:a16="http://schemas.microsoft.com/office/drawing/2014/main" id="{97B7DA0B-A213-461E-90DB-B93EAA77B4DD}"/>
                  </a:ext>
                </a:extLst>
              </p:cNvPr>
              <p:cNvSpPr txBox="1">
                <a:spLocks noRot="1" noChangeAspect="1" noMove="1" noResize="1" noEditPoints="1" noAdjustHandles="1" noChangeArrowheads="1" noChangeShapeType="1" noTextEdit="1"/>
              </p:cNvSpPr>
              <p:nvPr/>
            </p:nvSpPr>
            <p:spPr>
              <a:xfrm>
                <a:off x="376230" y="2296040"/>
                <a:ext cx="7705739" cy="1479123"/>
              </a:xfrm>
              <a:prstGeom prst="rect">
                <a:avLst/>
              </a:prstGeom>
              <a:blipFill>
                <a:blip r:embed="rId2"/>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34</a:t>
            </a:fld>
            <a:endParaRPr lang="en-US"/>
          </a:p>
        </p:txBody>
      </p:sp>
      <p:sp>
        <p:nvSpPr>
          <p:cNvPr id="2" name="Title 1"/>
          <p:cNvSpPr>
            <a:spLocks noGrp="1"/>
          </p:cNvSpPr>
          <p:nvPr>
            <p:ph type="title"/>
          </p:nvPr>
        </p:nvSpPr>
        <p:spPr/>
        <p:txBody>
          <a:bodyPr/>
          <a:lstStyle/>
          <a:p>
            <a:r>
              <a:rPr lang="en-US" dirty="0"/>
              <a:t>Variable Elimination: Example 2</a:t>
            </a:r>
          </a:p>
        </p:txBody>
      </p:sp>
      <p:sp>
        <p:nvSpPr>
          <p:cNvPr id="10" name="TextBox 9"/>
          <p:cNvSpPr txBox="1"/>
          <p:nvPr/>
        </p:nvSpPr>
        <p:spPr>
          <a:xfrm>
            <a:off x="5168900" y="1408040"/>
            <a:ext cx="2768600" cy="553998"/>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It is sufficient to compute the numerator and normalize</a:t>
            </a:r>
          </a:p>
        </p:txBody>
      </p:sp>
      <mc:AlternateContent xmlns:mc="http://schemas.openxmlformats.org/markup-compatibility/2006" xmlns:a14="http://schemas.microsoft.com/office/drawing/2010/main">
        <mc:Choice Requires="a14">
          <p:sp>
            <p:nvSpPr>
              <p:cNvPr id="14" name="TextBox 13"/>
              <p:cNvSpPr txBox="1"/>
              <p:nvPr/>
            </p:nvSpPr>
            <p:spPr>
              <a:xfrm>
                <a:off x="6854824" y="2410167"/>
                <a:ext cx="2165351" cy="323165"/>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Elimination order </a:t>
                </a:r>
                <a14:m>
                  <m:oMath xmlns:m="http://schemas.openxmlformats.org/officeDocument/2006/math">
                    <m:r>
                      <a:rPr lang="en-US" sz="1500" i="1" dirty="0" smtClean="0">
                        <a:solidFill>
                          <a:srgbClr val="3333CC"/>
                        </a:solidFill>
                        <a:latin typeface="Cambria Math" panose="02040503050406030204" pitchFamily="18" charset="0"/>
                        <a:cs typeface="Arial"/>
                      </a:rPr>
                      <m:t>𝐴</m:t>
                    </m:r>
                    <m:r>
                      <a:rPr lang="en-US" sz="1500" i="1" dirty="0" smtClean="0">
                        <a:solidFill>
                          <a:srgbClr val="3333CC"/>
                        </a:solidFill>
                        <a:latin typeface="Cambria Math" panose="02040503050406030204" pitchFamily="18" charset="0"/>
                        <a:cs typeface="Arial"/>
                      </a:rPr>
                      <m:t>, </m:t>
                    </m:r>
                    <m:r>
                      <a:rPr lang="en-US" sz="1500" i="1" dirty="0" smtClean="0">
                        <a:solidFill>
                          <a:srgbClr val="3333CC"/>
                        </a:solidFill>
                        <a:latin typeface="Cambria Math" panose="02040503050406030204" pitchFamily="18" charset="0"/>
                        <a:cs typeface="Arial"/>
                      </a:rPr>
                      <m:t>𝐸</m:t>
                    </m:r>
                  </m:oMath>
                </a14:m>
                <a:endParaRPr lang="en-US" sz="1500" dirty="0">
                  <a:solidFill>
                    <a:srgbClr val="3333CC"/>
                  </a:solidFill>
                  <a:latin typeface="Arial"/>
                  <a:cs typeface="Aria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854824" y="2410167"/>
                <a:ext cx="2165351" cy="323165"/>
              </a:xfrm>
              <a:prstGeom prst="rect">
                <a:avLst/>
              </a:prstGeom>
              <a:blipFill>
                <a:blip r:embed="rId3"/>
                <a:stretch>
                  <a:fillRect l="-838" t="-1818" b="-18182"/>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416050" y="3698514"/>
                <a:ext cx="1384300" cy="323165"/>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To eliminate </a:t>
                </a:r>
                <a14:m>
                  <m:oMath xmlns:m="http://schemas.openxmlformats.org/officeDocument/2006/math">
                    <m:r>
                      <a:rPr lang="en-US" sz="1500" i="1" dirty="0" smtClean="0">
                        <a:solidFill>
                          <a:srgbClr val="3333CC"/>
                        </a:solidFill>
                        <a:latin typeface="Cambria Math" panose="02040503050406030204" pitchFamily="18" charset="0"/>
                        <a:cs typeface="Arial"/>
                      </a:rPr>
                      <m:t>𝐴</m:t>
                    </m:r>
                  </m:oMath>
                </a14:m>
                <a:endParaRPr lang="en-US" sz="1500" dirty="0">
                  <a:solidFill>
                    <a:srgbClr val="3333CC"/>
                  </a:solidFill>
                  <a:latin typeface="Arial"/>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416050" y="3698514"/>
                <a:ext cx="1384300" cy="323165"/>
              </a:xfrm>
              <a:prstGeom prst="rect">
                <a:avLst/>
              </a:prstGeom>
              <a:blipFill>
                <a:blip r:embed="rId4"/>
                <a:stretch>
                  <a:fillRect l="-1310" t="-3636" b="-16364"/>
                </a:stretch>
              </a:blipFill>
              <a:ln>
                <a:solidFill>
                  <a:srgbClr val="FF9933"/>
                </a:solidFill>
              </a:ln>
            </p:spPr>
            <p:txBody>
              <a:bodyPr/>
              <a:lstStyle/>
              <a:p>
                <a:r>
                  <a:rPr lang="en-US">
                    <a:noFill/>
                  </a:rPr>
                  <a:t> </a:t>
                </a:r>
              </a:p>
            </p:txBody>
          </p:sp>
        </mc:Fallback>
      </mc:AlternateContent>
      <p:cxnSp>
        <p:nvCxnSpPr>
          <p:cNvPr id="19" name="Straight Arrow Connector 18"/>
          <p:cNvCxnSpPr/>
          <p:nvPr/>
        </p:nvCxnSpPr>
        <p:spPr bwMode="auto">
          <a:xfrm flipV="1">
            <a:off x="2800350" y="3461652"/>
            <a:ext cx="1039820" cy="3901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flipV="1">
            <a:off x="2800350" y="3439597"/>
            <a:ext cx="2726243" cy="4167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flipV="1">
            <a:off x="2771775" y="3461652"/>
            <a:ext cx="3600450" cy="3893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2DC7E69-D994-4154-9D7F-F769FB687E9E}"/>
                  </a:ext>
                </a:extLst>
              </p:cNvPr>
              <p:cNvSpPr txBox="1"/>
              <p:nvPr/>
            </p:nvSpPr>
            <p:spPr>
              <a:xfrm>
                <a:off x="-41541" y="974730"/>
                <a:ext cx="89329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F2DC7E69-D994-4154-9D7F-F769FB687E9E}"/>
                  </a:ext>
                </a:extLst>
              </p:cNvPr>
              <p:cNvSpPr txBox="1">
                <a:spLocks noRot="1" noChangeAspect="1" noMove="1" noResize="1" noEditPoints="1" noAdjustHandles="1" noChangeArrowheads="1" noChangeShapeType="1" noTextEdit="1"/>
              </p:cNvSpPr>
              <p:nvPr/>
            </p:nvSpPr>
            <p:spPr>
              <a:xfrm>
                <a:off x="-41541" y="974730"/>
                <a:ext cx="8932985" cy="369332"/>
              </a:xfrm>
              <a:prstGeom prst="rect">
                <a:avLst/>
              </a:prstGeom>
              <a:blipFill>
                <a:blip r:embed="rId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D500887-312E-4F0D-982B-D8B9D87F9BDE}"/>
                  </a:ext>
                </a:extLst>
              </p:cNvPr>
              <p:cNvSpPr txBox="1"/>
              <p:nvPr/>
            </p:nvSpPr>
            <p:spPr>
              <a:xfrm>
                <a:off x="697593" y="1359072"/>
                <a:ext cx="4205514" cy="669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den>
                      </m:f>
                    </m:oMath>
                  </m:oMathPara>
                </a14:m>
                <a:endParaRPr lang="en-US" dirty="0"/>
              </a:p>
            </p:txBody>
          </p:sp>
        </mc:Choice>
        <mc:Fallback xmlns="">
          <p:sp>
            <p:nvSpPr>
              <p:cNvPr id="22" name="TextBox 21">
                <a:extLst>
                  <a:ext uri="{FF2B5EF4-FFF2-40B4-BE49-F238E27FC236}">
                    <a16:creationId xmlns:a16="http://schemas.microsoft.com/office/drawing/2014/main" id="{BD500887-312E-4F0D-982B-D8B9D87F9BDE}"/>
                  </a:ext>
                </a:extLst>
              </p:cNvPr>
              <p:cNvSpPr txBox="1">
                <a:spLocks noRot="1" noChangeAspect="1" noMove="1" noResize="1" noEditPoints="1" noAdjustHandles="1" noChangeArrowheads="1" noChangeShapeType="1" noTextEdit="1"/>
              </p:cNvSpPr>
              <p:nvPr/>
            </p:nvSpPr>
            <p:spPr>
              <a:xfrm>
                <a:off x="697593" y="1359072"/>
                <a:ext cx="4205514" cy="66909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01B3A23-9C66-4E18-B9B5-BEE2DE746EEE}"/>
                  </a:ext>
                </a:extLst>
              </p:cNvPr>
              <p:cNvSpPr txBox="1"/>
              <p:nvPr/>
            </p:nvSpPr>
            <p:spPr>
              <a:xfrm>
                <a:off x="730832" y="4026378"/>
                <a:ext cx="2592474"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𝑅</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𝑅</m:t>
                          </m:r>
                        </m:sub>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e>
                      </m:nary>
                    </m:oMath>
                  </m:oMathPara>
                </a14:m>
                <a:endParaRPr lang="en-US" dirty="0"/>
              </a:p>
            </p:txBody>
          </p:sp>
        </mc:Choice>
        <mc:Fallback xmlns="">
          <p:sp>
            <p:nvSpPr>
              <p:cNvPr id="25" name="TextBox 24">
                <a:extLst>
                  <a:ext uri="{FF2B5EF4-FFF2-40B4-BE49-F238E27FC236}">
                    <a16:creationId xmlns:a16="http://schemas.microsoft.com/office/drawing/2014/main" id="{201B3A23-9C66-4E18-B9B5-BEE2DE746EEE}"/>
                  </a:ext>
                </a:extLst>
              </p:cNvPr>
              <p:cNvSpPr txBox="1">
                <a:spLocks noRot="1" noChangeAspect="1" noMove="1" noResize="1" noEditPoints="1" noAdjustHandles="1" noChangeArrowheads="1" noChangeShapeType="1" noTextEdit="1"/>
              </p:cNvSpPr>
              <p:nvPr/>
            </p:nvSpPr>
            <p:spPr>
              <a:xfrm>
                <a:off x="730832" y="4026378"/>
                <a:ext cx="2592474" cy="7630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E5BD62-C115-4AC5-B99B-4EA3E0FC8FE3}"/>
                  </a:ext>
                </a:extLst>
              </p:cNvPr>
              <p:cNvSpPr txBox="1"/>
              <p:nvPr/>
            </p:nvSpPr>
            <p:spPr>
              <a:xfrm>
                <a:off x="3383759" y="4005670"/>
                <a:ext cx="5872175"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𝐴</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e>
                      </m:nary>
                    </m:oMath>
                  </m:oMathPara>
                </a14:m>
                <a:endParaRPr lang="en-US" dirty="0"/>
              </a:p>
            </p:txBody>
          </p:sp>
        </mc:Choice>
        <mc:Fallback xmlns="">
          <p:sp>
            <p:nvSpPr>
              <p:cNvPr id="4" name="TextBox 3">
                <a:extLst>
                  <a:ext uri="{FF2B5EF4-FFF2-40B4-BE49-F238E27FC236}">
                    <a16:creationId xmlns:a16="http://schemas.microsoft.com/office/drawing/2014/main" id="{97E5BD62-C115-4AC5-B99B-4EA3E0FC8FE3}"/>
                  </a:ext>
                </a:extLst>
              </p:cNvPr>
              <p:cNvSpPr txBox="1">
                <a:spLocks noRot="1" noChangeAspect="1" noMove="1" noResize="1" noEditPoints="1" noAdjustHandles="1" noChangeArrowheads="1" noChangeShapeType="1" noTextEdit="1"/>
              </p:cNvSpPr>
              <p:nvPr/>
            </p:nvSpPr>
            <p:spPr>
              <a:xfrm>
                <a:off x="3383759" y="4005670"/>
                <a:ext cx="5872175" cy="763029"/>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914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7B7DA0B-A213-461E-90DB-B93EAA77B4DD}"/>
                  </a:ext>
                </a:extLst>
              </p:cNvPr>
              <p:cNvSpPr txBox="1"/>
              <p:nvPr/>
            </p:nvSpPr>
            <p:spPr>
              <a:xfrm>
                <a:off x="376230" y="2296040"/>
                <a:ext cx="7705739" cy="17334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sub>
                        <m:sup/>
                        <m:e>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r>
                            <a:rPr lang="en-US" b="0" i="1" smtClean="0">
                              <a:solidFill>
                                <a:schemeClr val="accent3"/>
                              </a:solidFill>
                              <a:latin typeface="Cambria Math" panose="02040503050406030204" pitchFamily="18" charset="0"/>
                            </a:rPr>
                            <m:t>, </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e>
                      </m:nary>
                    </m:oMath>
                  </m:oMathPara>
                </a14:m>
                <a:endParaRPr lang="en-US" dirty="0">
                  <a:solidFill>
                    <a:schemeClr val="accent3"/>
                  </a:solidFill>
                </a:endParaRPr>
              </a:p>
              <a:p>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rPr>
                        <m:t>=</m:t>
                      </m:r>
                      <m:nary>
                        <m:naryPr>
                          <m:chr m:val="∑"/>
                          <m:supHide m:val="on"/>
                          <m:ctrlPr>
                            <a:rPr lang="en-US" i="1">
                              <a:solidFill>
                                <a:schemeClr val="accent3"/>
                              </a:solidFill>
                              <a:latin typeface="Cambria Math" panose="02040503050406030204" pitchFamily="18" charset="0"/>
                            </a:rPr>
                          </m:ctrlPr>
                        </m:naryPr>
                        <m:sub>
                          <m:r>
                            <a:rPr lang="en-US" i="1">
                              <a:solidFill>
                                <a:schemeClr val="accent3"/>
                              </a:solidFill>
                              <a:latin typeface="Cambria Math" panose="02040503050406030204" pitchFamily="18" charset="0"/>
                            </a:rPr>
                            <m:t>𝐸</m:t>
                          </m:r>
                        </m:sub>
                        <m:sup/>
                        <m:e>
                          <m:r>
                            <a:rPr lang="en-US" i="1">
                              <a:solidFill>
                                <a:schemeClr val="accent3"/>
                              </a:solidFill>
                              <a:latin typeface="Cambria Math" panose="02040503050406030204" pitchFamily="18" charset="0"/>
                            </a:rPr>
                            <m:t>𝑃</m:t>
                          </m:r>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𝐸</m:t>
                              </m:r>
                            </m:e>
                          </m:d>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𝑃</m:t>
                          </m:r>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𝐵</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𝑡𝑟𝑢𝑒</m:t>
                              </m:r>
                            </m:e>
                          </m:d>
                          <m:r>
                            <a:rPr lang="en-US" i="1">
                              <a:solidFill>
                                <a:schemeClr val="accent3"/>
                              </a:solidFill>
                              <a:latin typeface="Cambria Math" panose="02040503050406030204" pitchFamily="18" charset="0"/>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𝑓</m:t>
                              </m:r>
                            </m:e>
                            <m:sub>
                              <m:r>
                                <a:rPr lang="en-US" i="1">
                                  <a:solidFill>
                                    <a:schemeClr val="accent3"/>
                                  </a:solidFill>
                                  <a:latin typeface="Cambria Math" panose="02040503050406030204" pitchFamily="18" charset="0"/>
                                </a:rPr>
                                <m:t>𝐴</m:t>
                              </m:r>
                            </m:sub>
                          </m:sSub>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𝑀</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𝐽</m:t>
                              </m:r>
                            </m:e>
                          </m:d>
                          <m:r>
                            <a:rPr lang="en-US" i="1">
                              <a:solidFill>
                                <a:schemeClr val="accent3"/>
                              </a:solidFill>
                              <a:latin typeface="Cambria Math" panose="02040503050406030204" pitchFamily="18" charset="0"/>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𝑓</m:t>
                              </m:r>
                            </m:e>
                            <m:sub>
                              <m:r>
                                <a:rPr lang="en-US" i="1">
                                  <a:solidFill>
                                    <a:schemeClr val="accent3"/>
                                  </a:solidFill>
                                  <a:latin typeface="Cambria Math" panose="02040503050406030204" pitchFamily="18" charset="0"/>
                                </a:rPr>
                                <m:t>𝑅</m:t>
                              </m:r>
                            </m:sub>
                          </m:sSub>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e>
                      </m:nary>
                    </m:oMath>
                  </m:oMathPara>
                </a14:m>
                <a:endParaRPr lang="en-US" dirty="0">
                  <a:solidFill>
                    <a:schemeClr val="accent3"/>
                  </a:solidFill>
                </a:endParaRPr>
              </a:p>
              <a:p>
                <a:endParaRPr lang="en-US" dirty="0"/>
              </a:p>
            </p:txBody>
          </p:sp>
        </mc:Choice>
        <mc:Fallback xmlns="">
          <p:sp>
            <p:nvSpPr>
              <p:cNvPr id="23" name="TextBox 22">
                <a:extLst>
                  <a:ext uri="{FF2B5EF4-FFF2-40B4-BE49-F238E27FC236}">
                    <a16:creationId xmlns:a16="http://schemas.microsoft.com/office/drawing/2014/main" id="{97B7DA0B-A213-461E-90DB-B93EAA77B4DD}"/>
                  </a:ext>
                </a:extLst>
              </p:cNvPr>
              <p:cNvSpPr txBox="1">
                <a:spLocks noRot="1" noChangeAspect="1" noMove="1" noResize="1" noEditPoints="1" noAdjustHandles="1" noChangeArrowheads="1" noChangeShapeType="1" noTextEdit="1"/>
              </p:cNvSpPr>
              <p:nvPr/>
            </p:nvSpPr>
            <p:spPr>
              <a:xfrm>
                <a:off x="376230" y="2296040"/>
                <a:ext cx="7705739" cy="1733423"/>
              </a:xfrm>
              <a:prstGeom prst="rect">
                <a:avLst/>
              </a:prstGeom>
              <a:blipFill>
                <a:blip r:embed="rId2"/>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35</a:t>
            </a:fld>
            <a:endParaRPr lang="en-US"/>
          </a:p>
        </p:txBody>
      </p:sp>
      <p:sp>
        <p:nvSpPr>
          <p:cNvPr id="2" name="Title 1"/>
          <p:cNvSpPr>
            <a:spLocks noGrp="1"/>
          </p:cNvSpPr>
          <p:nvPr>
            <p:ph type="title"/>
          </p:nvPr>
        </p:nvSpPr>
        <p:spPr/>
        <p:txBody>
          <a:bodyPr/>
          <a:lstStyle/>
          <a:p>
            <a:r>
              <a:rPr lang="en-US" dirty="0"/>
              <a:t>Variable Elimination: Example 2</a:t>
            </a:r>
          </a:p>
        </p:txBody>
      </p:sp>
      <p:sp>
        <p:nvSpPr>
          <p:cNvPr id="10" name="TextBox 9"/>
          <p:cNvSpPr txBox="1"/>
          <p:nvPr/>
        </p:nvSpPr>
        <p:spPr>
          <a:xfrm>
            <a:off x="5168900" y="1408040"/>
            <a:ext cx="2768600" cy="553998"/>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It is sufficient to compute the numerator and normalize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2DC7E69-D994-4154-9D7F-F769FB687E9E}"/>
                  </a:ext>
                </a:extLst>
              </p:cNvPr>
              <p:cNvSpPr txBox="1"/>
              <p:nvPr/>
            </p:nvSpPr>
            <p:spPr>
              <a:xfrm>
                <a:off x="-41541" y="974730"/>
                <a:ext cx="89329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F2DC7E69-D994-4154-9D7F-F769FB687E9E}"/>
                  </a:ext>
                </a:extLst>
              </p:cNvPr>
              <p:cNvSpPr txBox="1">
                <a:spLocks noRot="1" noChangeAspect="1" noMove="1" noResize="1" noEditPoints="1" noAdjustHandles="1" noChangeArrowheads="1" noChangeShapeType="1" noTextEdit="1"/>
              </p:cNvSpPr>
              <p:nvPr/>
            </p:nvSpPr>
            <p:spPr>
              <a:xfrm>
                <a:off x="-41541" y="974730"/>
                <a:ext cx="8932985" cy="369332"/>
              </a:xfrm>
              <a:prstGeom prst="rect">
                <a:avLst/>
              </a:prstGeom>
              <a:blipFill>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D500887-312E-4F0D-982B-D8B9D87F9BDE}"/>
                  </a:ext>
                </a:extLst>
              </p:cNvPr>
              <p:cNvSpPr txBox="1"/>
              <p:nvPr/>
            </p:nvSpPr>
            <p:spPr>
              <a:xfrm>
                <a:off x="697593" y="1359072"/>
                <a:ext cx="4205514" cy="669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den>
                      </m:f>
                    </m:oMath>
                  </m:oMathPara>
                </a14:m>
                <a:endParaRPr lang="en-US" dirty="0"/>
              </a:p>
            </p:txBody>
          </p:sp>
        </mc:Choice>
        <mc:Fallback xmlns="">
          <p:sp>
            <p:nvSpPr>
              <p:cNvPr id="22" name="TextBox 21">
                <a:extLst>
                  <a:ext uri="{FF2B5EF4-FFF2-40B4-BE49-F238E27FC236}">
                    <a16:creationId xmlns:a16="http://schemas.microsoft.com/office/drawing/2014/main" id="{BD500887-312E-4F0D-982B-D8B9D87F9BDE}"/>
                  </a:ext>
                </a:extLst>
              </p:cNvPr>
              <p:cNvSpPr txBox="1">
                <a:spLocks noRot="1" noChangeAspect="1" noMove="1" noResize="1" noEditPoints="1" noAdjustHandles="1" noChangeArrowheads="1" noChangeShapeType="1" noTextEdit="1"/>
              </p:cNvSpPr>
              <p:nvPr/>
            </p:nvSpPr>
            <p:spPr>
              <a:xfrm>
                <a:off x="697593" y="1359072"/>
                <a:ext cx="4205514" cy="6690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01B3A23-9C66-4E18-B9B5-BEE2DE746EEE}"/>
                  </a:ext>
                </a:extLst>
              </p:cNvPr>
              <p:cNvSpPr txBox="1"/>
              <p:nvPr/>
            </p:nvSpPr>
            <p:spPr>
              <a:xfrm>
                <a:off x="791285" y="4109246"/>
                <a:ext cx="2592474"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𝑅</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𝑅</m:t>
                          </m:r>
                        </m:sub>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e>
                      </m:nary>
                    </m:oMath>
                  </m:oMathPara>
                </a14:m>
                <a:endParaRPr lang="en-US" dirty="0"/>
              </a:p>
            </p:txBody>
          </p:sp>
        </mc:Choice>
        <mc:Fallback xmlns="">
          <p:sp>
            <p:nvSpPr>
              <p:cNvPr id="25" name="TextBox 24">
                <a:extLst>
                  <a:ext uri="{FF2B5EF4-FFF2-40B4-BE49-F238E27FC236}">
                    <a16:creationId xmlns:a16="http://schemas.microsoft.com/office/drawing/2014/main" id="{201B3A23-9C66-4E18-B9B5-BEE2DE746EEE}"/>
                  </a:ext>
                </a:extLst>
              </p:cNvPr>
              <p:cNvSpPr txBox="1">
                <a:spLocks noRot="1" noChangeAspect="1" noMove="1" noResize="1" noEditPoints="1" noAdjustHandles="1" noChangeArrowheads="1" noChangeShapeType="1" noTextEdit="1"/>
              </p:cNvSpPr>
              <p:nvPr/>
            </p:nvSpPr>
            <p:spPr>
              <a:xfrm>
                <a:off x="791285" y="4109246"/>
                <a:ext cx="2592474" cy="7630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E5BD62-C115-4AC5-B99B-4EA3E0FC8FE3}"/>
                  </a:ext>
                </a:extLst>
              </p:cNvPr>
              <p:cNvSpPr txBox="1"/>
              <p:nvPr/>
            </p:nvSpPr>
            <p:spPr>
              <a:xfrm>
                <a:off x="3383759" y="4128876"/>
                <a:ext cx="5872175"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𝐴</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e>
                      </m:nary>
                    </m:oMath>
                  </m:oMathPara>
                </a14:m>
                <a:endParaRPr lang="en-US" dirty="0"/>
              </a:p>
            </p:txBody>
          </p:sp>
        </mc:Choice>
        <mc:Fallback xmlns="">
          <p:sp>
            <p:nvSpPr>
              <p:cNvPr id="4" name="TextBox 3">
                <a:extLst>
                  <a:ext uri="{FF2B5EF4-FFF2-40B4-BE49-F238E27FC236}">
                    <a16:creationId xmlns:a16="http://schemas.microsoft.com/office/drawing/2014/main" id="{97E5BD62-C115-4AC5-B99B-4EA3E0FC8FE3}"/>
                  </a:ext>
                </a:extLst>
              </p:cNvPr>
              <p:cNvSpPr txBox="1">
                <a:spLocks noRot="1" noChangeAspect="1" noMove="1" noResize="1" noEditPoints="1" noAdjustHandles="1" noChangeArrowheads="1" noChangeShapeType="1" noTextEdit="1"/>
              </p:cNvSpPr>
              <p:nvPr/>
            </p:nvSpPr>
            <p:spPr>
              <a:xfrm>
                <a:off x="3383759" y="4128876"/>
                <a:ext cx="5872175" cy="7630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955D91-C56F-4417-A1E4-BBC7E0640AF7}"/>
                  </a:ext>
                </a:extLst>
              </p:cNvPr>
              <p:cNvSpPr txBox="1"/>
              <p:nvPr/>
            </p:nvSpPr>
            <p:spPr>
              <a:xfrm>
                <a:off x="6726093" y="2500366"/>
                <a:ext cx="2165351" cy="323165"/>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Finally eliminate </a:t>
                </a:r>
                <a14:m>
                  <m:oMath xmlns:m="http://schemas.openxmlformats.org/officeDocument/2006/math">
                    <m:r>
                      <a:rPr lang="en-US" sz="1500" i="1" dirty="0" smtClean="0">
                        <a:solidFill>
                          <a:srgbClr val="3333CC"/>
                        </a:solidFill>
                        <a:latin typeface="Cambria Math" panose="02040503050406030204" pitchFamily="18" charset="0"/>
                        <a:cs typeface="Arial"/>
                      </a:rPr>
                      <m:t>𝐸</m:t>
                    </m:r>
                  </m:oMath>
                </a14:m>
                <a:endParaRPr lang="en-US" sz="1500" dirty="0">
                  <a:solidFill>
                    <a:srgbClr val="3333CC"/>
                  </a:solidFill>
                  <a:latin typeface="Arial"/>
                  <a:cs typeface="Arial"/>
                </a:endParaRPr>
              </a:p>
            </p:txBody>
          </p:sp>
        </mc:Choice>
        <mc:Fallback xmlns="">
          <p:sp>
            <p:nvSpPr>
              <p:cNvPr id="21" name="TextBox 20">
                <a:extLst>
                  <a:ext uri="{FF2B5EF4-FFF2-40B4-BE49-F238E27FC236}">
                    <a16:creationId xmlns:a16="http://schemas.microsoft.com/office/drawing/2014/main" id="{07955D91-C56F-4417-A1E4-BBC7E0640AF7}"/>
                  </a:ext>
                </a:extLst>
              </p:cNvPr>
              <p:cNvSpPr txBox="1">
                <a:spLocks noRot="1" noChangeAspect="1" noMove="1" noResize="1" noEditPoints="1" noAdjustHandles="1" noChangeArrowheads="1" noChangeShapeType="1" noTextEdit="1"/>
              </p:cNvSpPr>
              <p:nvPr/>
            </p:nvSpPr>
            <p:spPr>
              <a:xfrm>
                <a:off x="6726093" y="2500366"/>
                <a:ext cx="2165351" cy="323165"/>
              </a:xfrm>
              <a:prstGeom prst="rect">
                <a:avLst/>
              </a:prstGeom>
              <a:blipFill>
                <a:blip r:embed="rId7"/>
                <a:stretch>
                  <a:fillRect l="-838" t="-1818" b="-18182"/>
                </a:stretch>
              </a:blipFill>
              <a:ln>
                <a:solidFill>
                  <a:srgbClr val="FF9933"/>
                </a:solidFill>
              </a:ln>
            </p:spPr>
            <p:txBody>
              <a:bodyPr/>
              <a:lstStyle/>
              <a:p>
                <a:r>
                  <a:rPr lang="en-US">
                    <a:noFill/>
                  </a:rPr>
                  <a:t> </a:t>
                </a:r>
              </a:p>
            </p:txBody>
          </p:sp>
        </mc:Fallback>
      </mc:AlternateContent>
      <p:sp>
        <p:nvSpPr>
          <p:cNvPr id="26" name="TextBox 25">
            <a:extLst>
              <a:ext uri="{FF2B5EF4-FFF2-40B4-BE49-F238E27FC236}">
                <a16:creationId xmlns:a16="http://schemas.microsoft.com/office/drawing/2014/main" id="{3B9AE899-8BFD-46F6-ACDD-697E1A40385D}"/>
              </a:ext>
            </a:extLst>
          </p:cNvPr>
          <p:cNvSpPr txBox="1"/>
          <p:nvPr/>
        </p:nvSpPr>
        <p:spPr>
          <a:xfrm>
            <a:off x="3349229" y="3678666"/>
            <a:ext cx="800100" cy="253916"/>
          </a:xfrm>
          <a:prstGeom prst="rect">
            <a:avLst/>
          </a:prstGeom>
          <a:solidFill>
            <a:srgbClr val="FFFFCC"/>
          </a:solidFill>
          <a:ln>
            <a:solidFill>
              <a:srgbClr val="FF9933"/>
            </a:solidFill>
          </a:ln>
        </p:spPr>
        <p:txBody>
          <a:bodyPr wrap="square" rtlCol="0">
            <a:spAutoFit/>
          </a:bodyPr>
          <a:lstStyle/>
          <a:p>
            <a:pPr algn="ctr"/>
            <a:r>
              <a:rPr lang="en-US" sz="1050" dirty="0">
                <a:solidFill>
                  <a:schemeClr val="accent2"/>
                </a:solidFill>
                <a:cs typeface="Arial"/>
              </a:rPr>
              <a:t>Factors</a:t>
            </a:r>
          </a:p>
        </p:txBody>
      </p:sp>
      <p:cxnSp>
        <p:nvCxnSpPr>
          <p:cNvPr id="27" name="Straight Arrow Connector 26">
            <a:extLst>
              <a:ext uri="{FF2B5EF4-FFF2-40B4-BE49-F238E27FC236}">
                <a16:creationId xmlns:a16="http://schemas.microsoft.com/office/drawing/2014/main" id="{6575D053-A63C-407E-A96C-AF7201AA9EBC}"/>
              </a:ext>
            </a:extLst>
          </p:cNvPr>
          <p:cNvCxnSpPr/>
          <p:nvPr/>
        </p:nvCxnSpPr>
        <p:spPr bwMode="auto">
          <a:xfrm flipH="1">
            <a:off x="2434829" y="3909896"/>
            <a:ext cx="914400" cy="32315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a:extLst>
              <a:ext uri="{FF2B5EF4-FFF2-40B4-BE49-F238E27FC236}">
                <a16:creationId xmlns:a16="http://schemas.microsoft.com/office/drawing/2014/main" id="{C0DB446D-3C34-4FDC-87D6-31E9CDB9D49D}"/>
              </a:ext>
            </a:extLst>
          </p:cNvPr>
          <p:cNvCxnSpPr>
            <a:cxnSpLocks/>
          </p:cNvCxnSpPr>
          <p:nvPr/>
        </p:nvCxnSpPr>
        <p:spPr bwMode="auto">
          <a:xfrm>
            <a:off x="4140168" y="3916317"/>
            <a:ext cx="2319337" cy="3231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666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36</a:t>
            </a:fld>
            <a:endParaRPr lang="en-US"/>
          </a:p>
        </p:txBody>
      </p:sp>
      <p:sp>
        <p:nvSpPr>
          <p:cNvPr id="2" name="Title 1"/>
          <p:cNvSpPr>
            <a:spLocks noGrp="1"/>
          </p:cNvSpPr>
          <p:nvPr>
            <p:ph type="title"/>
          </p:nvPr>
        </p:nvSpPr>
        <p:spPr/>
        <p:txBody>
          <a:bodyPr/>
          <a:lstStyle/>
          <a:p>
            <a:r>
              <a:rPr lang="en-US" dirty="0"/>
              <a:t>Variable Elimination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order in which variables are eliminated matters</a:t>
                </a:r>
              </a:p>
              <a:p>
                <a:pPr lvl="1"/>
                <a:r>
                  <a:rPr lang="en-US" dirty="0"/>
                  <a:t>In the previous example, what would happen if we eliminate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 </m:t>
                    </m:r>
                  </m:oMath>
                </a14:m>
                <a:r>
                  <a:rPr lang="en-US" dirty="0"/>
                  <a:t>first?</a:t>
                </a:r>
              </a:p>
              <a:p>
                <a:pPr lvl="2"/>
                <a:r>
                  <a:rPr lang="en-US" dirty="0"/>
                  <a:t>The size of the factors would be larger</a:t>
                </a:r>
              </a:p>
              <a:p>
                <a:r>
                  <a:rPr lang="en-US" dirty="0"/>
                  <a:t>Complexity of Variable Elimination</a:t>
                </a:r>
              </a:p>
              <a:p>
                <a:pPr lvl="1"/>
                <a:r>
                  <a:rPr lang="en-US" dirty="0"/>
                  <a:t>Exponential in the size of the factors</a:t>
                </a:r>
              </a:p>
              <a:p>
                <a:pPr lvl="1"/>
                <a:r>
                  <a:rPr lang="en-US" dirty="0"/>
                  <a:t>What about worst case?</a:t>
                </a:r>
              </a:p>
              <a:p>
                <a:pPr lvl="2"/>
                <a:r>
                  <a:rPr lang="en-US" dirty="0">
                    <a:solidFill>
                      <a:srgbClr val="FF0000"/>
                    </a:solidFill>
                  </a:rPr>
                  <a:t>The worst case is intractable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41371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37</a:t>
            </a:fld>
            <a:endParaRPr lang="en-US"/>
          </a:p>
        </p:txBody>
      </p:sp>
      <p:sp>
        <p:nvSpPr>
          <p:cNvPr id="2" name="Title 1"/>
          <p:cNvSpPr>
            <a:spLocks noGrp="1"/>
          </p:cNvSpPr>
          <p:nvPr>
            <p:ph type="title"/>
          </p:nvPr>
        </p:nvSpPr>
        <p:spPr/>
        <p:txBody>
          <a:bodyPr/>
          <a:lstStyle/>
          <a:p>
            <a:r>
              <a:rPr lang="en-US" dirty="0"/>
              <a:t>Inference</a:t>
            </a:r>
          </a:p>
        </p:txBody>
      </p:sp>
      <p:sp>
        <p:nvSpPr>
          <p:cNvPr id="3" name="Content Placeholder 2"/>
          <p:cNvSpPr>
            <a:spLocks noGrp="1"/>
          </p:cNvSpPr>
          <p:nvPr>
            <p:ph idx="1"/>
          </p:nvPr>
        </p:nvSpPr>
        <p:spPr/>
        <p:txBody>
          <a:bodyPr/>
          <a:lstStyle/>
          <a:p>
            <a:r>
              <a:rPr lang="en-US" dirty="0"/>
              <a:t>Exact Inference in Bayesian Networks is #P-hard</a:t>
            </a:r>
          </a:p>
          <a:p>
            <a:pPr lvl="1"/>
            <a:r>
              <a:rPr lang="en-US" dirty="0"/>
              <a:t>We can count the number of satisfying assignments for 3-SAT with a Bayesian Network</a:t>
            </a:r>
          </a:p>
          <a:p>
            <a:r>
              <a:rPr lang="en-US" dirty="0"/>
              <a:t>Approximate inference	</a:t>
            </a:r>
          </a:p>
          <a:p>
            <a:pPr lvl="1"/>
            <a:r>
              <a:rPr lang="en-US" dirty="0" err="1">
                <a:solidFill>
                  <a:srgbClr val="FF0000"/>
                </a:solidFill>
              </a:rPr>
              <a:t>Eg</a:t>
            </a:r>
            <a:r>
              <a:rPr lang="en-US" dirty="0">
                <a:solidFill>
                  <a:srgbClr val="FF0000"/>
                </a:solidFill>
              </a:rPr>
              <a:t>. Gibbs sampling</a:t>
            </a:r>
          </a:p>
          <a:p>
            <a:pPr lvl="1"/>
            <a:r>
              <a:rPr lang="en-US" dirty="0">
                <a:solidFill>
                  <a:srgbClr val="FF0000"/>
                </a:solidFill>
                <a:hlinkClick r:id="rId2" action="ppaction://hlinksldjump"/>
              </a:rPr>
              <a:t>Skip</a:t>
            </a:r>
            <a:endParaRPr lang="en-US" dirty="0">
              <a:solidFill>
                <a:srgbClr val="FF0000"/>
              </a:solidFill>
            </a:endParaRPr>
          </a:p>
        </p:txBody>
      </p:sp>
    </p:spTree>
    <p:extLst>
      <p:ext uri="{BB962C8B-B14F-4D97-AF65-F5344CB8AC3E}">
        <p14:creationId xmlns:p14="http://schemas.microsoft.com/office/powerpoint/2010/main" val="1721912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AF9B7836-A88A-4C3B-9E7E-6BB7F8A64E5A}" type="slidenum">
              <a:rPr lang="en-US" smtClean="0"/>
              <a:pPr>
                <a:defRPr/>
              </a:pPr>
              <a:t>38</a:t>
            </a:fld>
            <a:endParaRPr lang="en-US"/>
          </a:p>
        </p:txBody>
      </p:sp>
      <p:sp>
        <p:nvSpPr>
          <p:cNvPr id="2" name="Title 1"/>
          <p:cNvSpPr>
            <a:spLocks noGrp="1"/>
          </p:cNvSpPr>
          <p:nvPr>
            <p:ph type="title"/>
          </p:nvPr>
        </p:nvSpPr>
        <p:spPr/>
        <p:txBody>
          <a:bodyPr/>
          <a:lstStyle/>
          <a:p>
            <a:r>
              <a:rPr lang="en-US" dirty="0"/>
              <a:t>Approximate Inference</a:t>
            </a:r>
          </a:p>
        </p:txBody>
      </p:sp>
      <p:sp>
        <p:nvSpPr>
          <p:cNvPr id="3" name="Content Placeholder 2"/>
          <p:cNvSpPr>
            <a:spLocks noGrp="1"/>
          </p:cNvSpPr>
          <p:nvPr>
            <p:ph idx="1"/>
          </p:nvPr>
        </p:nvSpPr>
        <p:spPr/>
        <p:txBody>
          <a:bodyPr>
            <a:normAutofit/>
          </a:bodyPr>
          <a:lstStyle/>
          <a:p>
            <a:r>
              <a:rPr lang="en-US" dirty="0"/>
              <a:t>Basic idea</a:t>
            </a:r>
          </a:p>
          <a:p>
            <a:pPr lvl="1"/>
            <a:r>
              <a:rPr lang="en-US" dirty="0"/>
              <a:t>If we had access to a set of examples from the joint distribution, we could just count.</a:t>
            </a:r>
          </a:p>
          <a:p>
            <a:pPr lvl="8"/>
            <a:endParaRPr lang="en-US" dirty="0"/>
          </a:p>
          <a:p>
            <a:pPr lvl="1"/>
            <a:endParaRPr lang="en-US" dirty="0"/>
          </a:p>
          <a:p>
            <a:pPr marL="457200" lvl="1" indent="0">
              <a:buNone/>
            </a:pPr>
            <a:endParaRPr lang="en-US" dirty="0"/>
          </a:p>
          <a:p>
            <a:pPr lvl="1"/>
            <a:r>
              <a:rPr lang="en-US" dirty="0"/>
              <a:t>For inference, we generate instances from the joint and count</a:t>
            </a:r>
          </a:p>
          <a:p>
            <a:pPr lvl="1"/>
            <a:r>
              <a:rPr lang="en-US" dirty="0"/>
              <a:t>How do we generate instances?</a:t>
            </a:r>
          </a:p>
          <a:p>
            <a:pPr lvl="1"/>
            <a:endParaRPr lang="en-US" dirty="0"/>
          </a:p>
        </p:txBody>
      </p:sp>
      <p:sp>
        <p:nvSpPr>
          <p:cNvPr id="9" name="Rectangle 8"/>
          <p:cNvSpPr/>
          <p:nvPr/>
        </p:nvSpPr>
        <p:spPr>
          <a:xfrm>
            <a:off x="6195490" y="2228850"/>
            <a:ext cx="108585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6287832" y="2280398"/>
            <a:ext cx="901166" cy="514470"/>
          </a:xfrm>
          <a:custGeom>
            <a:avLst/>
            <a:gdLst>
              <a:gd name="connsiteX0" fmla="*/ 164099 w 1201555"/>
              <a:gd name="connsiteY0" fmla="*/ 300250 h 685960"/>
              <a:gd name="connsiteX1" fmla="*/ 341520 w 1201555"/>
              <a:gd name="connsiteY1" fmla="*/ 218364 h 685960"/>
              <a:gd name="connsiteX2" fmla="*/ 396111 w 1201555"/>
              <a:gd name="connsiteY2" fmla="*/ 177420 h 685960"/>
              <a:gd name="connsiteX3" fmla="*/ 477998 w 1201555"/>
              <a:gd name="connsiteY3" fmla="*/ 122829 h 685960"/>
              <a:gd name="connsiteX4" fmla="*/ 559884 w 1201555"/>
              <a:gd name="connsiteY4" fmla="*/ 54591 h 685960"/>
              <a:gd name="connsiteX5" fmla="*/ 614475 w 1201555"/>
              <a:gd name="connsiteY5" fmla="*/ 0 h 685960"/>
              <a:gd name="connsiteX6" fmla="*/ 737305 w 1201555"/>
              <a:gd name="connsiteY6" fmla="*/ 13647 h 685960"/>
              <a:gd name="connsiteX7" fmla="*/ 819192 w 1201555"/>
              <a:gd name="connsiteY7" fmla="*/ 95534 h 685960"/>
              <a:gd name="connsiteX8" fmla="*/ 873783 w 1201555"/>
              <a:gd name="connsiteY8" fmla="*/ 136477 h 685960"/>
              <a:gd name="connsiteX9" fmla="*/ 914726 w 1201555"/>
              <a:gd name="connsiteY9" fmla="*/ 177420 h 685960"/>
              <a:gd name="connsiteX10" fmla="*/ 996612 w 1201555"/>
              <a:gd name="connsiteY10" fmla="*/ 232012 h 685960"/>
              <a:gd name="connsiteX11" fmla="*/ 1023908 w 1201555"/>
              <a:gd name="connsiteY11" fmla="*/ 272955 h 685960"/>
              <a:gd name="connsiteX12" fmla="*/ 1078499 w 1201555"/>
              <a:gd name="connsiteY12" fmla="*/ 395785 h 685960"/>
              <a:gd name="connsiteX13" fmla="*/ 1160386 w 1201555"/>
              <a:gd name="connsiteY13" fmla="*/ 450376 h 685960"/>
              <a:gd name="connsiteX14" fmla="*/ 1201329 w 1201555"/>
              <a:gd name="connsiteY14" fmla="*/ 532262 h 685960"/>
              <a:gd name="connsiteX15" fmla="*/ 1133090 w 1201555"/>
              <a:gd name="connsiteY15" fmla="*/ 614149 h 685960"/>
              <a:gd name="connsiteX16" fmla="*/ 1037556 w 1201555"/>
              <a:gd name="connsiteY16" fmla="*/ 641444 h 685960"/>
              <a:gd name="connsiteX17" fmla="*/ 996612 w 1201555"/>
              <a:gd name="connsiteY17" fmla="*/ 668740 h 685960"/>
              <a:gd name="connsiteX18" fmla="*/ 764601 w 1201555"/>
              <a:gd name="connsiteY18" fmla="*/ 668740 h 685960"/>
              <a:gd name="connsiteX19" fmla="*/ 750953 w 1201555"/>
              <a:gd name="connsiteY19" fmla="*/ 504967 h 685960"/>
              <a:gd name="connsiteX20" fmla="*/ 791896 w 1201555"/>
              <a:gd name="connsiteY20" fmla="*/ 464023 h 685960"/>
              <a:gd name="connsiteX21" fmla="*/ 873783 w 1201555"/>
              <a:gd name="connsiteY21" fmla="*/ 436728 h 685960"/>
              <a:gd name="connsiteX22" fmla="*/ 914726 w 1201555"/>
              <a:gd name="connsiteY22" fmla="*/ 450376 h 685960"/>
              <a:gd name="connsiteX23" fmla="*/ 928374 w 1201555"/>
              <a:gd name="connsiteY23" fmla="*/ 327546 h 685960"/>
              <a:gd name="connsiteX24" fmla="*/ 846487 w 1201555"/>
              <a:gd name="connsiteY24" fmla="*/ 286603 h 685960"/>
              <a:gd name="connsiteX25" fmla="*/ 737305 w 1201555"/>
              <a:gd name="connsiteY25" fmla="*/ 313898 h 685960"/>
              <a:gd name="connsiteX26" fmla="*/ 696362 w 1201555"/>
              <a:gd name="connsiteY26" fmla="*/ 341194 h 685960"/>
              <a:gd name="connsiteX27" fmla="*/ 641771 w 1201555"/>
              <a:gd name="connsiteY27" fmla="*/ 368489 h 685960"/>
              <a:gd name="connsiteX28" fmla="*/ 614475 w 1201555"/>
              <a:gd name="connsiteY28" fmla="*/ 450376 h 685960"/>
              <a:gd name="connsiteX29" fmla="*/ 546236 w 1201555"/>
              <a:gd name="connsiteY29" fmla="*/ 573206 h 685960"/>
              <a:gd name="connsiteX30" fmla="*/ 355168 w 1201555"/>
              <a:gd name="connsiteY30" fmla="*/ 614149 h 685960"/>
              <a:gd name="connsiteX31" fmla="*/ 218690 w 1201555"/>
              <a:gd name="connsiteY31" fmla="*/ 573206 h 685960"/>
              <a:gd name="connsiteX32" fmla="*/ 177747 w 1201555"/>
              <a:gd name="connsiteY32" fmla="*/ 559558 h 685960"/>
              <a:gd name="connsiteX33" fmla="*/ 109508 w 1201555"/>
              <a:gd name="connsiteY33" fmla="*/ 477671 h 685960"/>
              <a:gd name="connsiteX34" fmla="*/ 27621 w 1201555"/>
              <a:gd name="connsiteY34" fmla="*/ 409432 h 685960"/>
              <a:gd name="connsiteX35" fmla="*/ 326 w 1201555"/>
              <a:gd name="connsiteY35" fmla="*/ 368489 h 685960"/>
              <a:gd name="connsiteX36" fmla="*/ 41269 w 1201555"/>
              <a:gd name="connsiteY36" fmla="*/ 341194 h 685960"/>
              <a:gd name="connsiteX37" fmla="*/ 164099 w 1201555"/>
              <a:gd name="connsiteY37" fmla="*/ 300250 h 685960"/>
              <a:gd name="connsiteX38" fmla="*/ 164099 w 1201555"/>
              <a:gd name="connsiteY38" fmla="*/ 300250 h 68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1555" h="685960">
                <a:moveTo>
                  <a:pt x="164099" y="300250"/>
                </a:moveTo>
                <a:cubicBezTo>
                  <a:pt x="234241" y="272194"/>
                  <a:pt x="270013" y="260077"/>
                  <a:pt x="341520" y="218364"/>
                </a:cubicBezTo>
                <a:cubicBezTo>
                  <a:pt x="361168" y="206903"/>
                  <a:pt x="377476" y="190464"/>
                  <a:pt x="396111" y="177420"/>
                </a:cubicBezTo>
                <a:cubicBezTo>
                  <a:pt x="422986" y="158607"/>
                  <a:pt x="454801" y="146026"/>
                  <a:pt x="477998" y="122829"/>
                </a:cubicBezTo>
                <a:cubicBezTo>
                  <a:pt x="619973" y="-19146"/>
                  <a:pt x="426878" y="168595"/>
                  <a:pt x="559884" y="54591"/>
                </a:cubicBezTo>
                <a:cubicBezTo>
                  <a:pt x="579423" y="37843"/>
                  <a:pt x="596278" y="18197"/>
                  <a:pt x="614475" y="0"/>
                </a:cubicBezTo>
                <a:cubicBezTo>
                  <a:pt x="655418" y="4549"/>
                  <a:pt x="699975" y="-3774"/>
                  <a:pt x="737305" y="13647"/>
                </a:cubicBezTo>
                <a:cubicBezTo>
                  <a:pt x="772285" y="29971"/>
                  <a:pt x="788310" y="72373"/>
                  <a:pt x="819192" y="95534"/>
                </a:cubicBezTo>
                <a:cubicBezTo>
                  <a:pt x="837389" y="109182"/>
                  <a:pt x="856513" y="121674"/>
                  <a:pt x="873783" y="136477"/>
                </a:cubicBezTo>
                <a:cubicBezTo>
                  <a:pt x="888437" y="149038"/>
                  <a:pt x="899491" y="165570"/>
                  <a:pt x="914726" y="177420"/>
                </a:cubicBezTo>
                <a:cubicBezTo>
                  <a:pt x="940621" y="197561"/>
                  <a:pt x="996612" y="232012"/>
                  <a:pt x="996612" y="232012"/>
                </a:cubicBezTo>
                <a:cubicBezTo>
                  <a:pt x="1005711" y="245660"/>
                  <a:pt x="1017246" y="257966"/>
                  <a:pt x="1023908" y="272955"/>
                </a:cubicBezTo>
                <a:cubicBezTo>
                  <a:pt x="1039618" y="308301"/>
                  <a:pt x="1044807" y="366304"/>
                  <a:pt x="1078499" y="395785"/>
                </a:cubicBezTo>
                <a:cubicBezTo>
                  <a:pt x="1103187" y="417388"/>
                  <a:pt x="1160386" y="450376"/>
                  <a:pt x="1160386" y="450376"/>
                </a:cubicBezTo>
                <a:cubicBezTo>
                  <a:pt x="1170396" y="465391"/>
                  <a:pt x="1204653" y="508997"/>
                  <a:pt x="1201329" y="532262"/>
                </a:cubicBezTo>
                <a:cubicBezTo>
                  <a:pt x="1195178" y="575320"/>
                  <a:pt x="1167999" y="596694"/>
                  <a:pt x="1133090" y="614149"/>
                </a:cubicBezTo>
                <a:cubicBezTo>
                  <a:pt x="1113508" y="623940"/>
                  <a:pt x="1055051" y="637070"/>
                  <a:pt x="1037556" y="641444"/>
                </a:cubicBezTo>
                <a:cubicBezTo>
                  <a:pt x="1023908" y="650543"/>
                  <a:pt x="1011283" y="661404"/>
                  <a:pt x="996612" y="668740"/>
                </a:cubicBezTo>
                <a:cubicBezTo>
                  <a:pt x="924703" y="704695"/>
                  <a:pt x="838601" y="674026"/>
                  <a:pt x="764601" y="668740"/>
                </a:cubicBezTo>
                <a:cubicBezTo>
                  <a:pt x="722661" y="605831"/>
                  <a:pt x="714882" y="613182"/>
                  <a:pt x="750953" y="504967"/>
                </a:cubicBezTo>
                <a:cubicBezTo>
                  <a:pt x="757056" y="486656"/>
                  <a:pt x="775024" y="473396"/>
                  <a:pt x="791896" y="464023"/>
                </a:cubicBezTo>
                <a:cubicBezTo>
                  <a:pt x="817047" y="450050"/>
                  <a:pt x="873783" y="436728"/>
                  <a:pt x="873783" y="436728"/>
                </a:cubicBezTo>
                <a:cubicBezTo>
                  <a:pt x="887431" y="441277"/>
                  <a:pt x="901369" y="455719"/>
                  <a:pt x="914726" y="450376"/>
                </a:cubicBezTo>
                <a:cubicBezTo>
                  <a:pt x="960769" y="431958"/>
                  <a:pt x="938984" y="348766"/>
                  <a:pt x="928374" y="327546"/>
                </a:cubicBezTo>
                <a:cubicBezTo>
                  <a:pt x="917791" y="306380"/>
                  <a:pt x="865866" y="293062"/>
                  <a:pt x="846487" y="286603"/>
                </a:cubicBezTo>
                <a:cubicBezTo>
                  <a:pt x="820529" y="291794"/>
                  <a:pt x="765284" y="299908"/>
                  <a:pt x="737305" y="313898"/>
                </a:cubicBezTo>
                <a:cubicBezTo>
                  <a:pt x="722634" y="321234"/>
                  <a:pt x="710603" y="333056"/>
                  <a:pt x="696362" y="341194"/>
                </a:cubicBezTo>
                <a:cubicBezTo>
                  <a:pt x="678698" y="351288"/>
                  <a:pt x="659968" y="359391"/>
                  <a:pt x="641771" y="368489"/>
                </a:cubicBezTo>
                <a:lnTo>
                  <a:pt x="614475" y="450376"/>
                </a:lnTo>
                <a:cubicBezTo>
                  <a:pt x="602458" y="486427"/>
                  <a:pt x="581431" y="561475"/>
                  <a:pt x="546236" y="573206"/>
                </a:cubicBezTo>
                <a:cubicBezTo>
                  <a:pt x="429555" y="612099"/>
                  <a:pt x="492900" y="596932"/>
                  <a:pt x="355168" y="614149"/>
                </a:cubicBezTo>
                <a:cubicBezTo>
                  <a:pt x="272668" y="593524"/>
                  <a:pt x="318365" y="606431"/>
                  <a:pt x="218690" y="573206"/>
                </a:cubicBezTo>
                <a:lnTo>
                  <a:pt x="177747" y="559558"/>
                </a:lnTo>
                <a:cubicBezTo>
                  <a:pt x="58123" y="439931"/>
                  <a:pt x="204520" y="591684"/>
                  <a:pt x="109508" y="477671"/>
                </a:cubicBezTo>
                <a:cubicBezTo>
                  <a:pt x="76669" y="438264"/>
                  <a:pt x="67880" y="436271"/>
                  <a:pt x="27621" y="409432"/>
                </a:cubicBezTo>
                <a:cubicBezTo>
                  <a:pt x="18523" y="395784"/>
                  <a:pt x="-2891" y="384573"/>
                  <a:pt x="326" y="368489"/>
                </a:cubicBezTo>
                <a:cubicBezTo>
                  <a:pt x="3543" y="352405"/>
                  <a:pt x="26128" y="347503"/>
                  <a:pt x="41269" y="341194"/>
                </a:cubicBezTo>
                <a:cubicBezTo>
                  <a:pt x="81107" y="324595"/>
                  <a:pt x="125497" y="319550"/>
                  <a:pt x="164099" y="300250"/>
                </a:cubicBezTo>
                <a:lnTo>
                  <a:pt x="164099" y="300250"/>
                </a:lnTo>
                <a:close/>
              </a:path>
            </a:pathLst>
          </a:cu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mc:AlternateContent xmlns:mc="http://schemas.openxmlformats.org/markup-compatibility/2006" xmlns:a14="http://schemas.microsoft.com/office/drawing/2010/main">
        <mc:Choice Requires="a14">
          <p:sp>
            <p:nvSpPr>
              <p:cNvPr id="11" name="TextBox 10"/>
              <p:cNvSpPr txBox="1"/>
              <p:nvPr/>
            </p:nvSpPr>
            <p:spPr>
              <a:xfrm>
                <a:off x="6449515" y="2404636"/>
                <a:ext cx="297653"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i="1" dirty="0" smtClean="0">
                          <a:latin typeface="Cambria Math" panose="02040503050406030204" pitchFamily="18" charset="0"/>
                        </a:rPr>
                        <m:t>𝑋</m:t>
                      </m:r>
                    </m:oMath>
                  </m:oMathPara>
                </a14:m>
                <a:endParaRPr lang="en-US" sz="1350" dirty="0">
                  <a:latin typeface="+mj-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449515" y="2404636"/>
                <a:ext cx="297653" cy="3000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ular Callout 11"/>
              <p:cNvSpPr/>
              <p:nvPr/>
            </p:nvSpPr>
            <p:spPr>
              <a:xfrm>
                <a:off x="6305339" y="1734040"/>
                <a:ext cx="667280" cy="183056"/>
              </a:xfrm>
              <a:prstGeom prst="wedgeRectCallout">
                <a:avLst>
                  <a:gd name="adj1" fmla="val 2093"/>
                  <a:gd name="adj2" fmla="val 27429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350" i="1" dirty="0" smtClean="0">
                          <a:solidFill>
                            <a:schemeClr val="tx1"/>
                          </a:solidFill>
                          <a:latin typeface="Cambria Math" panose="02040503050406030204" pitchFamily="18" charset="0"/>
                        </a:rPr>
                        <m:t>𝑃</m:t>
                      </m:r>
                      <m:r>
                        <a:rPr lang="en-US" sz="1350" i="1" dirty="0" smtClean="0">
                          <a:solidFill>
                            <a:schemeClr val="tx1"/>
                          </a:solidFill>
                          <a:latin typeface="Cambria Math" panose="02040503050406030204" pitchFamily="18" charset="0"/>
                        </a:rPr>
                        <m:t>(</m:t>
                      </m:r>
                      <m:r>
                        <a:rPr lang="en-US" sz="1350" i="1" dirty="0" smtClean="0">
                          <a:solidFill>
                            <a:schemeClr val="tx1"/>
                          </a:solidFill>
                          <a:latin typeface="Cambria Math" panose="02040503050406030204" pitchFamily="18" charset="0"/>
                        </a:rPr>
                        <m:t>𝑥</m:t>
                      </m:r>
                      <m:r>
                        <a:rPr lang="en-US" sz="1350" i="1" dirty="0" smtClean="0">
                          <a:solidFill>
                            <a:schemeClr val="tx1"/>
                          </a:solidFill>
                          <a:latin typeface="Cambria Math" panose="02040503050406030204" pitchFamily="18" charset="0"/>
                        </a:rPr>
                        <m:t>)?</m:t>
                      </m:r>
                    </m:oMath>
                  </m:oMathPara>
                </a14:m>
                <a:endParaRPr lang="en-US" sz="1350" dirty="0">
                  <a:solidFill>
                    <a:schemeClr val="tx1"/>
                  </a:solidFill>
                </a:endParaRPr>
              </a:p>
            </p:txBody>
          </p:sp>
        </mc:Choice>
        <mc:Fallback xmlns="">
          <p:sp>
            <p:nvSpPr>
              <p:cNvPr id="12" name="Rectangular Callout 11"/>
              <p:cNvSpPr>
                <a:spLocks noRot="1" noChangeAspect="1" noMove="1" noResize="1" noEditPoints="1" noAdjustHandles="1" noChangeArrowheads="1" noChangeShapeType="1" noTextEdit="1"/>
              </p:cNvSpPr>
              <p:nvPr/>
            </p:nvSpPr>
            <p:spPr>
              <a:xfrm>
                <a:off x="6305339" y="1734040"/>
                <a:ext cx="667280" cy="183056"/>
              </a:xfrm>
              <a:prstGeom prst="wedgeRectCallout">
                <a:avLst>
                  <a:gd name="adj1" fmla="val 2093"/>
                  <a:gd name="adj2" fmla="val 274299"/>
                </a:avLst>
              </a:prstGeom>
              <a:blipFill>
                <a:blip r:embed="rId3"/>
                <a:stretch>
                  <a:fillRect/>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36F6637-495C-4764-B59C-59DC75CB017F}"/>
                  </a:ext>
                </a:extLst>
              </p:cNvPr>
              <p:cNvSpPr txBox="1"/>
              <p:nvPr/>
            </p:nvSpPr>
            <p:spPr>
              <a:xfrm>
                <a:off x="2215660" y="2044743"/>
                <a:ext cx="4089679" cy="8712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𝑁</m:t>
                          </m:r>
                        </m:den>
                      </m:f>
                      <m:nary>
                        <m:naryPr>
                          <m:chr m:val="∑"/>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𝑁</m:t>
                          </m:r>
                        </m:sup>
                        <m:e>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4" name="TextBox 3">
                <a:extLst>
                  <a:ext uri="{FF2B5EF4-FFF2-40B4-BE49-F238E27FC236}">
                    <a16:creationId xmlns:a16="http://schemas.microsoft.com/office/drawing/2014/main" id="{F36F6637-495C-4764-B59C-59DC75CB017F}"/>
                  </a:ext>
                </a:extLst>
              </p:cNvPr>
              <p:cNvSpPr txBox="1">
                <a:spLocks noRot="1" noChangeAspect="1" noMove="1" noResize="1" noEditPoints="1" noAdjustHandles="1" noChangeArrowheads="1" noChangeShapeType="1" noTextEdit="1"/>
              </p:cNvSpPr>
              <p:nvPr/>
            </p:nvSpPr>
            <p:spPr>
              <a:xfrm>
                <a:off x="2215660" y="2044743"/>
                <a:ext cx="4089679" cy="8712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238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p:bldP spid="12"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39</a:t>
            </a:fld>
            <a:endParaRPr lang="en-US"/>
          </a:p>
        </p:txBody>
      </p:sp>
      <p:sp>
        <p:nvSpPr>
          <p:cNvPr id="2" name="Title 1"/>
          <p:cNvSpPr>
            <a:spLocks noGrp="1"/>
          </p:cNvSpPr>
          <p:nvPr>
            <p:ph type="title"/>
          </p:nvPr>
        </p:nvSpPr>
        <p:spPr/>
        <p:txBody>
          <a:bodyPr/>
          <a:lstStyle/>
          <a:p>
            <a:r>
              <a:rPr lang="en-US" dirty="0"/>
              <a:t>Generating instances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Sampling from the Bayesian Network</a:t>
                </a:r>
              </a:p>
              <a:p>
                <a:pPr lvl="1"/>
                <a:r>
                  <a:rPr lang="en-US" dirty="0"/>
                  <a:t>Conditional probabilities, that is,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oMath>
                </a14:m>
                <a:endParaRPr lang="en-US" dirty="0"/>
              </a:p>
              <a:p>
                <a:pPr lvl="1"/>
                <a:r>
                  <a:rPr lang="en-US" dirty="0"/>
                  <a:t>Only generate instances that are consistent with </a:t>
                </a:r>
                <a14:m>
                  <m:oMath xmlns:m="http://schemas.openxmlformats.org/officeDocument/2006/math">
                    <m:r>
                      <a:rPr lang="en-US" i="1" dirty="0" smtClean="0">
                        <a:latin typeface="Cambria Math" panose="02040503050406030204" pitchFamily="18" charset="0"/>
                      </a:rPr>
                      <m:t>𝐸</m:t>
                    </m:r>
                  </m:oMath>
                </a14:m>
                <a:endParaRPr lang="en-US" dirty="0"/>
              </a:p>
              <a:p>
                <a:r>
                  <a:rPr lang="en-US" dirty="0"/>
                  <a:t>Problems?</a:t>
                </a:r>
              </a:p>
              <a:p>
                <a:pPr lvl="1"/>
                <a:r>
                  <a:rPr lang="en-US" dirty="0"/>
                  <a:t>How many samples? [Law of large numbers]</a:t>
                </a:r>
              </a:p>
              <a:p>
                <a:pPr lvl="1"/>
                <a:r>
                  <a:rPr lang="en-US" dirty="0"/>
                  <a:t>What if the evidence </a:t>
                </a:r>
                <a14:m>
                  <m:oMath xmlns:m="http://schemas.openxmlformats.org/officeDocument/2006/math">
                    <m:r>
                      <a:rPr lang="en-US" i="1" dirty="0" smtClean="0">
                        <a:latin typeface="Cambria Math" panose="02040503050406030204" pitchFamily="18" charset="0"/>
                      </a:rPr>
                      <m:t>𝐸</m:t>
                    </m:r>
                  </m:oMath>
                </a14:m>
                <a:r>
                  <a:rPr lang="en-US" dirty="0"/>
                  <a:t> is a very low probability event?</a:t>
                </a:r>
              </a:p>
              <a:p>
                <a:pPr lvl="1"/>
                <a:r>
                  <a:rPr lang="en-US" dirty="0">
                    <a:solidFill>
                      <a:srgbClr val="FF0000"/>
                    </a:solidFill>
                    <a:hlinkClick r:id="rId2" action="ppaction://hlinksldjump"/>
                  </a:rPr>
                  <a:t>Skip</a:t>
                </a:r>
                <a:endParaRPr lang="en-US" dirty="0">
                  <a:solidFill>
                    <a:srgbClr val="FF0000"/>
                  </a:solidFill>
                </a:endParaRP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32768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4</a:t>
            </a:fld>
            <a:endParaRPr lang="en-US"/>
          </a:p>
        </p:txBody>
      </p:sp>
      <p:sp>
        <p:nvSpPr>
          <p:cNvPr id="2" name="Title 1"/>
          <p:cNvSpPr>
            <a:spLocks noGrp="1"/>
          </p:cNvSpPr>
          <p:nvPr>
            <p:ph type="title"/>
          </p:nvPr>
        </p:nvSpPr>
        <p:spPr/>
        <p:txBody>
          <a:bodyPr/>
          <a:lstStyle/>
          <a:p>
            <a:r>
              <a:rPr lang="en-US" dirty="0"/>
              <a:t>So far…</a:t>
            </a:r>
          </a:p>
        </p:txBody>
      </p:sp>
      <p:sp>
        <p:nvSpPr>
          <p:cNvPr id="3" name="Content Placeholder 2"/>
          <p:cNvSpPr>
            <a:spLocks noGrp="1"/>
          </p:cNvSpPr>
          <p:nvPr>
            <p:ph idx="1"/>
          </p:nvPr>
        </p:nvSpPr>
        <p:spPr/>
        <p:txBody>
          <a:bodyPr>
            <a:normAutofit fontScale="92500" lnSpcReduction="20000"/>
          </a:bodyPr>
          <a:lstStyle/>
          <a:p>
            <a:r>
              <a:rPr lang="en-US" dirty="0"/>
              <a:t>Bayesian Learning</a:t>
            </a:r>
          </a:p>
          <a:p>
            <a:pPr lvl="1"/>
            <a:r>
              <a:rPr lang="en-US" dirty="0"/>
              <a:t>What does it mean to be Bayesian?</a:t>
            </a:r>
          </a:p>
          <a:p>
            <a:r>
              <a:rPr lang="en-US" dirty="0"/>
              <a:t>Na</a:t>
            </a:r>
            <a:r>
              <a:rPr lang="fr-FR" dirty="0" err="1"/>
              <a:t>ï</a:t>
            </a:r>
            <a:r>
              <a:rPr lang="en-US" dirty="0" err="1"/>
              <a:t>ve</a:t>
            </a:r>
            <a:r>
              <a:rPr lang="en-US" dirty="0"/>
              <a:t> Bayes</a:t>
            </a:r>
          </a:p>
          <a:p>
            <a:pPr lvl="1"/>
            <a:r>
              <a:rPr lang="en-US" dirty="0"/>
              <a:t>Independence assumptions</a:t>
            </a:r>
          </a:p>
          <a:p>
            <a:r>
              <a:rPr lang="en-US" dirty="0"/>
              <a:t>EM Algorithm</a:t>
            </a:r>
          </a:p>
          <a:p>
            <a:pPr lvl="1"/>
            <a:r>
              <a:rPr lang="en-US" dirty="0"/>
              <a:t>Learning with hidden variables</a:t>
            </a:r>
          </a:p>
          <a:p>
            <a:r>
              <a:rPr lang="en-US" dirty="0"/>
              <a:t>Today:</a:t>
            </a:r>
          </a:p>
          <a:p>
            <a:pPr lvl="1"/>
            <a:r>
              <a:rPr lang="en-US" dirty="0"/>
              <a:t>Representing arbitrary probability distributions</a:t>
            </a:r>
          </a:p>
          <a:p>
            <a:pPr lvl="1"/>
            <a:r>
              <a:rPr lang="en-US" dirty="0"/>
              <a:t>Inference</a:t>
            </a:r>
          </a:p>
          <a:p>
            <a:pPr lvl="2"/>
            <a:r>
              <a:rPr lang="en-US" dirty="0"/>
              <a:t>Exact inference; Approximate inference</a:t>
            </a:r>
          </a:p>
          <a:p>
            <a:pPr lvl="1"/>
            <a:r>
              <a:rPr lang="en-US" dirty="0"/>
              <a:t>Learning Representations of Probability Distributions</a:t>
            </a:r>
          </a:p>
          <a:p>
            <a:pPr lvl="1"/>
            <a:endParaRPr lang="en-US" dirty="0"/>
          </a:p>
          <a:p>
            <a:pPr lvl="1"/>
            <a:endParaRPr lang="en-US" dirty="0"/>
          </a:p>
        </p:txBody>
      </p:sp>
    </p:spTree>
    <p:extLst>
      <p:ext uri="{BB962C8B-B14F-4D97-AF65-F5344CB8AC3E}">
        <p14:creationId xmlns:p14="http://schemas.microsoft.com/office/powerpoint/2010/main" val="45456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ular Callout 9"/>
              <p:cNvSpPr/>
              <p:nvPr/>
            </p:nvSpPr>
            <p:spPr>
              <a:xfrm>
                <a:off x="5848350" y="2345473"/>
                <a:ext cx="1771650" cy="619899"/>
              </a:xfrm>
              <a:prstGeom prst="wedgeRectCallout">
                <a:avLst>
                  <a:gd name="adj1" fmla="val -123937"/>
                  <a:gd name="adj2" fmla="val 16697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350" i="1" dirty="0" smtClean="0">
                        <a:solidFill>
                          <a:srgbClr val="0000FF"/>
                        </a:solidFill>
                        <a:latin typeface="Cambria Math" panose="02040503050406030204" pitchFamily="18" charset="0"/>
                      </a:rPr>
                      <m:t>𝑃</m:t>
                    </m:r>
                    <m:r>
                      <a:rPr lang="en-US" sz="1350" i="1" baseline="-25000" dirty="0" err="1">
                        <a:solidFill>
                          <a:srgbClr val="0000FF"/>
                        </a:solidFill>
                        <a:latin typeface="Cambria Math" panose="02040503050406030204" pitchFamily="18" charset="0"/>
                      </a:rPr>
                      <m:t>𝑖𝑗</m:t>
                    </m:r>
                    <m:r>
                      <a:rPr lang="en-US" sz="1350" i="1" dirty="0">
                        <a:solidFill>
                          <a:srgbClr val="0000FF"/>
                        </a:solidFill>
                        <a:latin typeface="Cambria Math" panose="02040503050406030204" pitchFamily="18" charset="0"/>
                      </a:rPr>
                      <m:t> </m:t>
                    </m:r>
                  </m:oMath>
                </a14:m>
                <a:r>
                  <a:rPr lang="en-US" sz="1350" dirty="0">
                    <a:solidFill>
                      <a:srgbClr val="0000FF"/>
                    </a:solidFill>
                  </a:rPr>
                  <a:t>: </a:t>
                </a:r>
                <a:r>
                  <a:rPr lang="en-US" sz="1200" dirty="0">
                    <a:solidFill>
                      <a:schemeClr val="tx1"/>
                    </a:solidFill>
                  </a:rPr>
                  <a:t>Time independent  transition probability matrix</a:t>
                </a:r>
              </a:p>
            </p:txBody>
          </p:sp>
        </mc:Choice>
        <mc:Fallback xmlns="">
          <p:sp>
            <p:nvSpPr>
              <p:cNvPr id="10" name="Rectangular Callout 9"/>
              <p:cNvSpPr>
                <a:spLocks noRot="1" noChangeAspect="1" noMove="1" noResize="1" noEditPoints="1" noAdjustHandles="1" noChangeArrowheads="1" noChangeShapeType="1" noTextEdit="1"/>
              </p:cNvSpPr>
              <p:nvPr/>
            </p:nvSpPr>
            <p:spPr>
              <a:xfrm>
                <a:off x="5848350" y="2345473"/>
                <a:ext cx="1771650" cy="619899"/>
              </a:xfrm>
              <a:prstGeom prst="wedgeRectCallout">
                <a:avLst>
                  <a:gd name="adj1" fmla="val -123937"/>
                  <a:gd name="adj2" fmla="val 166970"/>
                </a:avLst>
              </a:prstGeom>
              <a:blipFill>
                <a:blip r:embed="rId2"/>
                <a:stretch>
                  <a:fillRect t="-1786"/>
                </a:stretch>
              </a:blipFill>
              <a:ln>
                <a:solidFill>
                  <a:srgbClr val="FF9933"/>
                </a:solidFill>
              </a:ln>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AF9B7836-A88A-4C3B-9E7E-6BB7F8A64E5A}" type="slidenum">
              <a:rPr lang="en-US" smtClean="0"/>
              <a:pPr/>
              <a:t>40</a:t>
            </a:fld>
            <a:endParaRPr lang="en-US"/>
          </a:p>
        </p:txBody>
      </p:sp>
      <p:sp>
        <p:nvSpPr>
          <p:cNvPr id="2" name="Title 1"/>
          <p:cNvSpPr>
            <a:spLocks noGrp="1"/>
          </p:cNvSpPr>
          <p:nvPr>
            <p:ph type="title"/>
          </p:nvPr>
        </p:nvSpPr>
        <p:spPr/>
        <p:txBody>
          <a:bodyPr/>
          <a:lstStyle/>
          <a:p>
            <a:r>
              <a:rPr lang="en-US" dirty="0"/>
              <a:t>Detour: Markov Chain Review</a:t>
            </a:r>
          </a:p>
        </p:txBody>
      </p:sp>
      <p:sp>
        <p:nvSpPr>
          <p:cNvPr id="7" name="Oval 6"/>
          <p:cNvSpPr/>
          <p:nvPr/>
        </p:nvSpPr>
        <p:spPr bwMode="auto">
          <a:xfrm>
            <a:off x="2000250" y="2409051"/>
            <a:ext cx="4572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500" dirty="0">
                <a:effectLst>
                  <a:outerShdw blurRad="38100" dist="38100" dir="2700000" algn="tl">
                    <a:srgbClr val="000000">
                      <a:alpha val="43137"/>
                    </a:srgbClr>
                  </a:outerShdw>
                </a:effectLst>
                <a:latin typeface="Times New Roman" charset="0"/>
                <a:ea typeface="ＭＳ Ｐゴシック" charset="0"/>
              </a:rPr>
              <a:t>A</a:t>
            </a:r>
          </a:p>
        </p:txBody>
      </p:sp>
      <p:sp>
        <p:nvSpPr>
          <p:cNvPr id="8" name="Oval 7"/>
          <p:cNvSpPr/>
          <p:nvPr/>
        </p:nvSpPr>
        <p:spPr bwMode="auto">
          <a:xfrm>
            <a:off x="3600450" y="2409051"/>
            <a:ext cx="4572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500" dirty="0">
                <a:effectLst>
                  <a:outerShdw blurRad="38100" dist="38100" dir="2700000" algn="tl">
                    <a:srgbClr val="000000">
                      <a:alpha val="43137"/>
                    </a:srgbClr>
                  </a:outerShdw>
                </a:effectLst>
                <a:latin typeface="Times New Roman" charset="0"/>
                <a:ea typeface="ＭＳ Ｐゴシック" charset="0"/>
              </a:rPr>
              <a:t>B</a:t>
            </a:r>
          </a:p>
        </p:txBody>
      </p:sp>
      <p:sp>
        <p:nvSpPr>
          <p:cNvPr id="9" name="Oval 8"/>
          <p:cNvSpPr/>
          <p:nvPr/>
        </p:nvSpPr>
        <p:spPr bwMode="auto">
          <a:xfrm>
            <a:off x="2808817" y="1094601"/>
            <a:ext cx="4572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500" dirty="0">
                <a:effectLst>
                  <a:outerShdw blurRad="38100" dist="38100" dir="2700000" algn="tl">
                    <a:srgbClr val="000000">
                      <a:alpha val="43137"/>
                    </a:srgbClr>
                  </a:outerShdw>
                </a:effectLst>
                <a:latin typeface="Arial"/>
                <a:ea typeface="ＭＳ Ｐゴシック" charset="0"/>
              </a:rPr>
              <a:t>C</a:t>
            </a:r>
          </a:p>
        </p:txBody>
      </p:sp>
      <p:cxnSp>
        <p:nvCxnSpPr>
          <p:cNvPr id="11" name="Curved Connector 10"/>
          <p:cNvCxnSpPr>
            <a:stCxn id="7" idx="7"/>
            <a:endCxn id="8" idx="1"/>
          </p:cNvCxnSpPr>
          <p:nvPr/>
        </p:nvCxnSpPr>
        <p:spPr bwMode="auto">
          <a:xfrm rot="5400000" flipH="1" flipV="1">
            <a:off x="3028950" y="1837551"/>
            <a:ext cx="9525" cy="1276911"/>
          </a:xfrm>
          <a:prstGeom prst="curvedConnector3">
            <a:avLst>
              <a:gd name="adj1" fmla="val 250294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Curved Connector 12"/>
          <p:cNvCxnSpPr>
            <a:stCxn id="8" idx="3"/>
            <a:endCxn id="7" idx="5"/>
          </p:cNvCxnSpPr>
          <p:nvPr/>
        </p:nvCxnSpPr>
        <p:spPr bwMode="auto">
          <a:xfrm rot="5400000">
            <a:off x="3028950" y="2160840"/>
            <a:ext cx="9525" cy="1276911"/>
          </a:xfrm>
          <a:prstGeom prst="curvedConnector3">
            <a:avLst>
              <a:gd name="adj1" fmla="val 250294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Curved Connector 42"/>
          <p:cNvCxnSpPr>
            <a:stCxn id="7" idx="0"/>
            <a:endCxn id="9" idx="2"/>
          </p:cNvCxnSpPr>
          <p:nvPr/>
        </p:nvCxnSpPr>
        <p:spPr bwMode="auto">
          <a:xfrm rot="5400000" flipH="1" flipV="1">
            <a:off x="1975908" y="1576143"/>
            <a:ext cx="1085850" cy="579967"/>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Curved Connector 44"/>
          <p:cNvCxnSpPr>
            <a:stCxn id="8" idx="0"/>
            <a:endCxn id="9" idx="6"/>
          </p:cNvCxnSpPr>
          <p:nvPr/>
        </p:nvCxnSpPr>
        <p:spPr bwMode="auto">
          <a:xfrm rot="16200000" flipV="1">
            <a:off x="3004609" y="1584610"/>
            <a:ext cx="1085850" cy="563033"/>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Curved Connector 48"/>
          <p:cNvCxnSpPr>
            <a:stCxn id="9" idx="4"/>
            <a:endCxn id="8" idx="2"/>
          </p:cNvCxnSpPr>
          <p:nvPr/>
        </p:nvCxnSpPr>
        <p:spPr bwMode="auto">
          <a:xfrm rot="16200000" flipH="1">
            <a:off x="2776008" y="1813210"/>
            <a:ext cx="1085850" cy="563033"/>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Curved Connector 50"/>
          <p:cNvCxnSpPr>
            <a:stCxn id="9" idx="4"/>
            <a:endCxn id="7" idx="6"/>
          </p:cNvCxnSpPr>
          <p:nvPr/>
        </p:nvCxnSpPr>
        <p:spPr bwMode="auto">
          <a:xfrm rot="5400000">
            <a:off x="2204509" y="1804743"/>
            <a:ext cx="1085850" cy="579967"/>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Curved Connector 52"/>
          <p:cNvCxnSpPr>
            <a:stCxn id="7" idx="3"/>
            <a:endCxn id="7" idx="1"/>
          </p:cNvCxnSpPr>
          <p:nvPr/>
        </p:nvCxnSpPr>
        <p:spPr bwMode="auto">
          <a:xfrm rot="5400000" flipH="1">
            <a:off x="1905561" y="2637651"/>
            <a:ext cx="323289" cy="9525"/>
          </a:xfrm>
          <a:prstGeom prst="curvedConnector5">
            <a:avLst>
              <a:gd name="adj1" fmla="val -53033"/>
              <a:gd name="adj2" fmla="val 5897055"/>
              <a:gd name="adj3" fmla="val 15303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Curved Connector 54"/>
          <p:cNvCxnSpPr>
            <a:stCxn id="9" idx="1"/>
            <a:endCxn id="9" idx="7"/>
          </p:cNvCxnSpPr>
          <p:nvPr/>
        </p:nvCxnSpPr>
        <p:spPr bwMode="auto">
          <a:xfrm rot="5400000" flipH="1" flipV="1">
            <a:off x="3037417" y="999912"/>
            <a:ext cx="9525" cy="323289"/>
          </a:xfrm>
          <a:prstGeom prst="curvedConnector3">
            <a:avLst>
              <a:gd name="adj1" fmla="val 2947394"/>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Curved Connector 60"/>
          <p:cNvCxnSpPr>
            <a:stCxn id="8" idx="5"/>
            <a:endCxn id="8" idx="7"/>
          </p:cNvCxnSpPr>
          <p:nvPr/>
        </p:nvCxnSpPr>
        <p:spPr bwMode="auto">
          <a:xfrm rot="5400000" flipH="1">
            <a:off x="3829050" y="2637651"/>
            <a:ext cx="323289" cy="9525"/>
          </a:xfrm>
          <a:prstGeom prst="curvedConnector5">
            <a:avLst>
              <a:gd name="adj1" fmla="val -53033"/>
              <a:gd name="adj2" fmla="val -5941496"/>
              <a:gd name="adj3" fmla="val 15303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p:cNvSpPr txBox="1"/>
          <p:nvPr/>
        </p:nvSpPr>
        <p:spPr>
          <a:xfrm>
            <a:off x="2457450" y="897457"/>
            <a:ext cx="396262" cy="300082"/>
          </a:xfrm>
          <a:prstGeom prst="rect">
            <a:avLst/>
          </a:prstGeom>
          <a:noFill/>
        </p:spPr>
        <p:txBody>
          <a:bodyPr wrap="none" rtlCol="0">
            <a:spAutoFit/>
          </a:bodyPr>
          <a:lstStyle/>
          <a:p>
            <a:r>
              <a:rPr lang="en-US" sz="1350" dirty="0"/>
              <a:t>0.1</a:t>
            </a:r>
          </a:p>
        </p:txBody>
      </p:sp>
      <p:sp>
        <p:nvSpPr>
          <p:cNvPr id="65" name="TextBox 64"/>
          <p:cNvSpPr txBox="1"/>
          <p:nvPr/>
        </p:nvSpPr>
        <p:spPr>
          <a:xfrm>
            <a:off x="1308448" y="2203771"/>
            <a:ext cx="396262" cy="300082"/>
          </a:xfrm>
          <a:prstGeom prst="rect">
            <a:avLst/>
          </a:prstGeom>
          <a:noFill/>
        </p:spPr>
        <p:txBody>
          <a:bodyPr wrap="none" rtlCol="0">
            <a:spAutoFit/>
          </a:bodyPr>
          <a:lstStyle/>
          <a:p>
            <a:r>
              <a:rPr lang="en-US" sz="1350" dirty="0"/>
              <a:t>0.1</a:t>
            </a:r>
          </a:p>
        </p:txBody>
      </p:sp>
      <p:sp>
        <p:nvSpPr>
          <p:cNvPr id="66" name="TextBox 65"/>
          <p:cNvSpPr txBox="1"/>
          <p:nvPr/>
        </p:nvSpPr>
        <p:spPr>
          <a:xfrm>
            <a:off x="4502845" y="2318071"/>
            <a:ext cx="396262" cy="300082"/>
          </a:xfrm>
          <a:prstGeom prst="rect">
            <a:avLst/>
          </a:prstGeom>
          <a:noFill/>
        </p:spPr>
        <p:txBody>
          <a:bodyPr wrap="none" rtlCol="0">
            <a:spAutoFit/>
          </a:bodyPr>
          <a:lstStyle/>
          <a:p>
            <a:r>
              <a:rPr lang="en-US" sz="1350" dirty="0"/>
              <a:t>0.1</a:t>
            </a:r>
          </a:p>
        </p:txBody>
      </p:sp>
      <p:sp>
        <p:nvSpPr>
          <p:cNvPr id="67" name="TextBox 66"/>
          <p:cNvSpPr txBox="1"/>
          <p:nvPr/>
        </p:nvSpPr>
        <p:spPr>
          <a:xfrm>
            <a:off x="2703082" y="2800350"/>
            <a:ext cx="396262" cy="300082"/>
          </a:xfrm>
          <a:prstGeom prst="rect">
            <a:avLst/>
          </a:prstGeom>
          <a:noFill/>
        </p:spPr>
        <p:txBody>
          <a:bodyPr wrap="none" rtlCol="0">
            <a:spAutoFit/>
          </a:bodyPr>
          <a:lstStyle/>
          <a:p>
            <a:r>
              <a:rPr lang="en-US" sz="1350" dirty="0"/>
              <a:t>0.3</a:t>
            </a:r>
          </a:p>
        </p:txBody>
      </p:sp>
      <p:sp>
        <p:nvSpPr>
          <p:cNvPr id="68" name="TextBox 67"/>
          <p:cNvSpPr txBox="1"/>
          <p:nvPr/>
        </p:nvSpPr>
        <p:spPr>
          <a:xfrm>
            <a:off x="3672168" y="1540969"/>
            <a:ext cx="396262" cy="300082"/>
          </a:xfrm>
          <a:prstGeom prst="rect">
            <a:avLst/>
          </a:prstGeom>
          <a:noFill/>
        </p:spPr>
        <p:txBody>
          <a:bodyPr wrap="none" rtlCol="0">
            <a:spAutoFit/>
          </a:bodyPr>
          <a:lstStyle/>
          <a:p>
            <a:r>
              <a:rPr lang="en-US" sz="1350" dirty="0"/>
              <a:t>0.6</a:t>
            </a:r>
          </a:p>
        </p:txBody>
      </p:sp>
      <p:sp>
        <p:nvSpPr>
          <p:cNvPr id="69" name="TextBox 68"/>
          <p:cNvSpPr txBox="1"/>
          <p:nvPr/>
        </p:nvSpPr>
        <p:spPr>
          <a:xfrm>
            <a:off x="2041276" y="1551801"/>
            <a:ext cx="396262" cy="300082"/>
          </a:xfrm>
          <a:prstGeom prst="rect">
            <a:avLst/>
          </a:prstGeom>
          <a:noFill/>
        </p:spPr>
        <p:txBody>
          <a:bodyPr wrap="none" rtlCol="0">
            <a:spAutoFit/>
          </a:bodyPr>
          <a:lstStyle/>
          <a:p>
            <a:r>
              <a:rPr lang="en-US" sz="1350" dirty="0"/>
              <a:t>0.3</a:t>
            </a:r>
          </a:p>
        </p:txBody>
      </p:sp>
      <p:sp>
        <p:nvSpPr>
          <p:cNvPr id="70" name="TextBox 69"/>
          <p:cNvSpPr txBox="1"/>
          <p:nvPr/>
        </p:nvSpPr>
        <p:spPr>
          <a:xfrm>
            <a:off x="2674045" y="1837551"/>
            <a:ext cx="396262" cy="300082"/>
          </a:xfrm>
          <a:prstGeom prst="rect">
            <a:avLst/>
          </a:prstGeom>
          <a:noFill/>
        </p:spPr>
        <p:txBody>
          <a:bodyPr wrap="none" rtlCol="0">
            <a:spAutoFit/>
          </a:bodyPr>
          <a:lstStyle/>
          <a:p>
            <a:r>
              <a:rPr lang="en-US" sz="1350" dirty="0"/>
              <a:t>0.4</a:t>
            </a:r>
          </a:p>
        </p:txBody>
      </p:sp>
      <p:sp>
        <p:nvSpPr>
          <p:cNvPr id="71" name="TextBox 70"/>
          <p:cNvSpPr txBox="1"/>
          <p:nvPr/>
        </p:nvSpPr>
        <p:spPr>
          <a:xfrm>
            <a:off x="3037417" y="1837551"/>
            <a:ext cx="396262" cy="300082"/>
          </a:xfrm>
          <a:prstGeom prst="rect">
            <a:avLst/>
          </a:prstGeom>
          <a:noFill/>
        </p:spPr>
        <p:txBody>
          <a:bodyPr wrap="none" rtlCol="0">
            <a:spAutoFit/>
          </a:bodyPr>
          <a:lstStyle/>
          <a:p>
            <a:r>
              <a:rPr lang="en-US" sz="1350" dirty="0"/>
              <a:t>0.5</a:t>
            </a:r>
          </a:p>
        </p:txBody>
      </p:sp>
      <p:sp>
        <p:nvSpPr>
          <p:cNvPr id="72" name="TextBox 71"/>
          <p:cNvSpPr txBox="1"/>
          <p:nvPr/>
        </p:nvSpPr>
        <p:spPr>
          <a:xfrm>
            <a:off x="2875606" y="2270552"/>
            <a:ext cx="396262" cy="300082"/>
          </a:xfrm>
          <a:prstGeom prst="rect">
            <a:avLst/>
          </a:prstGeom>
          <a:noFill/>
        </p:spPr>
        <p:txBody>
          <a:bodyPr wrap="none" rtlCol="0">
            <a:spAutoFit/>
          </a:bodyPr>
          <a:lstStyle/>
          <a:p>
            <a:r>
              <a:rPr lang="en-US" sz="1350" dirty="0"/>
              <a:t>0.6</a:t>
            </a:r>
          </a:p>
        </p:txBody>
      </p:sp>
      <mc:AlternateContent xmlns:mc="http://schemas.openxmlformats.org/markup-compatibility/2006" xmlns:a14="http://schemas.microsoft.com/office/drawing/2010/main">
        <mc:Choice Requires="a14">
          <p:sp>
            <p:nvSpPr>
              <p:cNvPr id="73" name="TextBox 72"/>
              <p:cNvSpPr txBox="1"/>
              <p:nvPr/>
            </p:nvSpPr>
            <p:spPr>
              <a:xfrm>
                <a:off x="4857749" y="986119"/>
                <a:ext cx="3522575" cy="1246495"/>
              </a:xfrm>
              <a:prstGeom prst="rect">
                <a:avLst/>
              </a:prstGeom>
              <a:solidFill>
                <a:srgbClr val="FFFFCC"/>
              </a:solidFill>
              <a:ln>
                <a:solidFill>
                  <a:srgbClr val="FF9933"/>
                </a:solidFill>
              </a:ln>
            </p:spPr>
            <p:txBody>
              <a:bodyPr wrap="square" rtlCol="0">
                <a:spAutoFit/>
              </a:bodyPr>
              <a:lstStyle/>
              <a:p>
                <a:r>
                  <a:rPr lang="en-US" sz="1500" dirty="0"/>
                  <a:t>Generates a sequence of </a:t>
                </a:r>
                <a14:m>
                  <m:oMath xmlns:m="http://schemas.openxmlformats.org/officeDocument/2006/math">
                    <m:r>
                      <a:rPr lang="en-US" sz="1500" i="1" dirty="0" smtClean="0">
                        <a:latin typeface="Cambria Math" panose="02040503050406030204" pitchFamily="18" charset="0"/>
                      </a:rPr>
                      <m:t>𝐴</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m:t>
                    </m:r>
                    <m:r>
                      <a:rPr lang="en-US" sz="1500" i="1" dirty="0" smtClean="0">
                        <a:latin typeface="Cambria Math" panose="02040503050406030204" pitchFamily="18" charset="0"/>
                      </a:rPr>
                      <m:t>𝐶</m:t>
                    </m:r>
                  </m:oMath>
                </a14:m>
                <a:endParaRPr lang="en-US" sz="1500" dirty="0"/>
              </a:p>
              <a:p>
                <a:endParaRPr lang="en-US" sz="1500" dirty="0"/>
              </a:p>
              <a:p>
                <a:r>
                  <a:rPr lang="en-US" sz="1500" dirty="0"/>
                  <a:t>Defined by initial and transition probabilities</a:t>
                </a:r>
              </a:p>
              <a:p>
                <a:r>
                  <a:rPr lang="en-US" sz="1500" dirty="0"/>
                  <a:t>	</a:t>
                </a:r>
                <a14:m>
                  <m:oMath xmlns:m="http://schemas.openxmlformats.org/officeDocument/2006/math">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𝑋</m:t>
                    </m:r>
                    <m:r>
                      <a:rPr lang="en-US" sz="1500" i="1" baseline="-25000" dirty="0">
                        <a:latin typeface="Cambria Math" panose="02040503050406030204" pitchFamily="18" charset="0"/>
                      </a:rPr>
                      <m:t>0</m:t>
                    </m:r>
                    <m:r>
                      <a:rPr lang="en-US" sz="1500" i="1" dirty="0">
                        <a:latin typeface="Cambria Math" panose="02040503050406030204" pitchFamily="18" charset="0"/>
                      </a:rPr>
                      <m:t>) </m:t>
                    </m:r>
                    <m:r>
                      <a:rPr lang="en-US" sz="1500" i="1" dirty="0">
                        <a:latin typeface="Cambria Math" panose="02040503050406030204" pitchFamily="18" charset="0"/>
                      </a:rPr>
                      <m:t>𝑎𝑛𝑑</m:t>
                    </m:r>
                    <m:r>
                      <a:rPr lang="en-US" sz="1500" i="1" dirty="0">
                        <a:latin typeface="Cambria Math" panose="02040503050406030204" pitchFamily="18" charset="0"/>
                      </a:rPr>
                      <m:t> </m:t>
                    </m:r>
                    <m:r>
                      <a:rPr lang="en-US" sz="1500" i="1" dirty="0">
                        <a:latin typeface="Cambria Math" panose="02040503050406030204" pitchFamily="18" charset="0"/>
                      </a:rPr>
                      <m:t>𝑃</m:t>
                    </m:r>
                    <m:r>
                      <a:rPr lang="en-US" sz="1500" i="1" dirty="0">
                        <a:latin typeface="Cambria Math" panose="02040503050406030204" pitchFamily="18" charset="0"/>
                      </a:rPr>
                      <m:t>(</m:t>
                    </m:r>
                    <m:sSub>
                      <m:sSubPr>
                        <m:ctrlPr>
                          <a:rPr lang="en-US" sz="1500" b="0" i="1" dirty="0" smtClean="0">
                            <a:latin typeface="Cambria Math" panose="02040503050406030204" pitchFamily="18" charset="0"/>
                          </a:rPr>
                        </m:ctrlPr>
                      </m:sSubPr>
                      <m:e>
                        <m:r>
                          <a:rPr lang="en-US" sz="1500" i="1" dirty="0">
                            <a:latin typeface="Cambria Math" panose="02040503050406030204" pitchFamily="18" charset="0"/>
                          </a:rPr>
                          <m:t>𝑋</m:t>
                        </m:r>
                      </m:e>
                      <m:sub>
                        <m:r>
                          <a:rPr lang="en-US" sz="1500" b="0" i="1" dirty="0" smtClean="0">
                            <a:latin typeface="Cambria Math" panose="02040503050406030204" pitchFamily="18" charset="0"/>
                          </a:rPr>
                          <m:t>𝑡</m:t>
                        </m:r>
                        <m:r>
                          <a:rPr lang="en-US" sz="1500" b="0" i="1" dirty="0" smtClean="0">
                            <a:latin typeface="Cambria Math" panose="02040503050406030204" pitchFamily="18" charset="0"/>
                          </a:rPr>
                          <m:t>+1</m:t>
                        </m:r>
                      </m:sub>
                    </m:sSub>
                    <m:r>
                      <a:rPr lang="en-US" sz="1500" i="1" dirty="0">
                        <a:latin typeface="Cambria Math" panose="02040503050406030204" pitchFamily="18" charset="0"/>
                      </a:rPr>
                      <m:t>=</m:t>
                    </m:r>
                    <m:r>
                      <a:rPr lang="en-US" sz="1500" i="1" dirty="0" err="1">
                        <a:latin typeface="Cambria Math" panose="02040503050406030204" pitchFamily="18" charset="0"/>
                      </a:rPr>
                      <m:t>𝑖</m:t>
                    </m:r>
                    <m:r>
                      <a:rPr lang="en-US" sz="1500" i="1" dirty="0">
                        <a:latin typeface="Cambria Math" panose="02040503050406030204" pitchFamily="18" charset="0"/>
                      </a:rPr>
                      <m:t> | </m:t>
                    </m:r>
                    <m:r>
                      <a:rPr lang="en-US" sz="1500" i="1" dirty="0" err="1">
                        <a:latin typeface="Cambria Math" panose="02040503050406030204" pitchFamily="18" charset="0"/>
                      </a:rPr>
                      <m:t>𝑋</m:t>
                    </m:r>
                    <m:r>
                      <a:rPr lang="en-US" sz="1500" i="1" baseline="-25000" dirty="0" err="1">
                        <a:latin typeface="Cambria Math" panose="02040503050406030204" pitchFamily="18" charset="0"/>
                      </a:rPr>
                      <m:t>𝑡</m:t>
                    </m:r>
                    <m:r>
                      <a:rPr lang="en-US" sz="1500" i="1" dirty="0">
                        <a:latin typeface="Cambria Math" panose="02040503050406030204" pitchFamily="18" charset="0"/>
                      </a:rPr>
                      <m:t>=</m:t>
                    </m:r>
                    <m:r>
                      <a:rPr lang="en-US" sz="1500" i="1" dirty="0">
                        <a:latin typeface="Cambria Math" panose="02040503050406030204" pitchFamily="18" charset="0"/>
                      </a:rPr>
                      <m:t>𝑗</m:t>
                    </m:r>
                    <m:r>
                      <a:rPr lang="en-US" sz="1500" i="1" dirty="0">
                        <a:latin typeface="Cambria Math" panose="02040503050406030204" pitchFamily="18" charset="0"/>
                      </a:rPr>
                      <m:t>)</m:t>
                    </m:r>
                  </m:oMath>
                </a14:m>
                <a:endParaRPr lang="en-US" sz="1500" baseline="-25000" dirty="0"/>
              </a:p>
            </p:txBody>
          </p:sp>
        </mc:Choice>
        <mc:Fallback xmlns="">
          <p:sp>
            <p:nvSpPr>
              <p:cNvPr id="73" name="TextBox 72"/>
              <p:cNvSpPr txBox="1">
                <a:spLocks noRot="1" noChangeAspect="1" noMove="1" noResize="1" noEditPoints="1" noAdjustHandles="1" noChangeArrowheads="1" noChangeShapeType="1" noTextEdit="1"/>
              </p:cNvSpPr>
              <p:nvPr/>
            </p:nvSpPr>
            <p:spPr>
              <a:xfrm>
                <a:off x="4857749" y="986119"/>
                <a:ext cx="3522575" cy="1246495"/>
              </a:xfrm>
              <a:prstGeom prst="rect">
                <a:avLst/>
              </a:prstGeom>
              <a:blipFill>
                <a:blip r:embed="rId3"/>
                <a:stretch>
                  <a:fillRect l="-517" t="-485" b="-1942"/>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200026" y="3064493"/>
                <a:ext cx="5829300" cy="553998"/>
              </a:xfrm>
              <a:prstGeom prst="rect">
                <a:avLst/>
              </a:prstGeom>
              <a:noFill/>
            </p:spPr>
            <p:txBody>
              <a:bodyPr wrap="square" rtlCol="0">
                <a:spAutoFit/>
              </a:bodyPr>
              <a:lstStyle/>
              <a:p>
                <a:r>
                  <a:rPr lang="en-US" sz="1500" b="1" dirty="0">
                    <a:solidFill>
                      <a:srgbClr val="FF0000"/>
                    </a:solidFill>
                    <a:latin typeface="Gill Sans"/>
                    <a:cs typeface="Arial"/>
                  </a:rPr>
                  <a:t>Stationary Distributions: </a:t>
                </a:r>
                <a:r>
                  <a:rPr lang="en-US" sz="1500" dirty="0">
                    <a:solidFill>
                      <a:schemeClr val="accent2"/>
                    </a:solidFill>
                    <a:latin typeface="Gill Sans"/>
                    <a:cs typeface="Arial"/>
                  </a:rPr>
                  <a:t>A vector</a:t>
                </a:r>
                <a14:m>
                  <m:oMath xmlns:m="http://schemas.openxmlformats.org/officeDocument/2006/math">
                    <m:r>
                      <a:rPr lang="en-US" sz="1500" i="1" dirty="0" smtClean="0">
                        <a:solidFill>
                          <a:schemeClr val="accent2"/>
                        </a:solidFill>
                        <a:latin typeface="Cambria Math" panose="02040503050406030204" pitchFamily="18" charset="0"/>
                        <a:cs typeface="Arial"/>
                      </a:rPr>
                      <m:t> </m:t>
                    </m:r>
                    <m:r>
                      <a:rPr lang="en-US" sz="1500" i="1" dirty="0">
                        <a:solidFill>
                          <a:srgbClr val="0000FF"/>
                        </a:solidFill>
                        <a:latin typeface="Cambria Math" panose="02040503050406030204" pitchFamily="18" charset="0"/>
                        <a:cs typeface="Arial"/>
                      </a:rPr>
                      <m:t>𝑞</m:t>
                    </m:r>
                    <m:r>
                      <a:rPr lang="en-US" sz="1500" i="1" dirty="0">
                        <a:solidFill>
                          <a:schemeClr val="accent2"/>
                        </a:solidFill>
                        <a:latin typeface="Cambria Math" panose="02040503050406030204" pitchFamily="18" charset="0"/>
                        <a:cs typeface="Arial"/>
                      </a:rPr>
                      <m:t> </m:t>
                    </m:r>
                  </m:oMath>
                </a14:m>
                <a:r>
                  <a:rPr lang="en-US" sz="1500" dirty="0">
                    <a:solidFill>
                      <a:schemeClr val="accent2"/>
                    </a:solidFill>
                    <a:latin typeface="Gill Sans"/>
                    <a:cs typeface="Arial"/>
                  </a:rPr>
                  <a:t>is called a stationary distribution if </a:t>
                </a:r>
                <a:endParaRPr lang="en-US" sz="1500" dirty="0">
                  <a:solidFill>
                    <a:srgbClr val="FF0000"/>
                  </a:solidFill>
                  <a:latin typeface="Gill Sans"/>
                  <a:cs typeface="Arial"/>
                </a:endParaRPr>
              </a:p>
              <a:p>
                <a:endParaRPr lang="en-US" sz="1500" b="1" dirty="0">
                  <a:solidFill>
                    <a:srgbClr val="FF0000"/>
                  </a:solidFill>
                  <a:latin typeface="Arial"/>
                  <a:cs typeface="Aria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200026" y="3064493"/>
                <a:ext cx="5829300" cy="553998"/>
              </a:xfrm>
              <a:prstGeom prst="rect">
                <a:avLst/>
              </a:prstGeom>
              <a:blipFill>
                <a:blip r:embed="rId4"/>
                <a:stretch>
                  <a:fillRect l="-418" t="-3297"/>
                </a:stretch>
              </a:blipFill>
            </p:spPr>
            <p:txBody>
              <a:bodyPr/>
              <a:lstStyle/>
              <a:p>
                <a:r>
                  <a:rPr lang="en-US">
                    <a:noFill/>
                  </a:rPr>
                  <a:t> </a:t>
                </a:r>
              </a:p>
            </p:txBody>
          </p:sp>
        </mc:Fallback>
      </mc:AlternateContent>
      <p:sp>
        <p:nvSpPr>
          <p:cNvPr id="76" name="TextBox 75"/>
          <p:cNvSpPr txBox="1"/>
          <p:nvPr/>
        </p:nvSpPr>
        <p:spPr>
          <a:xfrm>
            <a:off x="1485900" y="4155385"/>
            <a:ext cx="6229350" cy="553998"/>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solidFill>
                  <a:schemeClr val="tx1"/>
                </a:solidFill>
                <a:cs typeface="Arial"/>
              </a:rPr>
              <a:t>If we sample from the Markov Chain repeatedly, the distribution over the states converges to the stationary distribution</a:t>
            </a:r>
          </a:p>
        </p:txBody>
      </p:sp>
      <mc:AlternateContent xmlns:mc="http://schemas.openxmlformats.org/markup-compatibility/2006" xmlns:a14="http://schemas.microsoft.com/office/drawing/2010/main">
        <mc:Choice Requires="a14">
          <p:sp>
            <p:nvSpPr>
              <p:cNvPr id="33" name="Rectangular Callout 32"/>
              <p:cNvSpPr/>
              <p:nvPr/>
            </p:nvSpPr>
            <p:spPr>
              <a:xfrm>
                <a:off x="6365003" y="3564399"/>
                <a:ext cx="1771650" cy="426482"/>
              </a:xfrm>
              <a:prstGeom prst="wedgeRectCallout">
                <a:avLst>
                  <a:gd name="adj1" fmla="val -170200"/>
                  <a:gd name="adj2" fmla="val 3200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350" i="1" dirty="0" smtClean="0">
                        <a:solidFill>
                          <a:srgbClr val="0000FF"/>
                        </a:solidFill>
                        <a:latin typeface="Cambria Math" panose="02040503050406030204" pitchFamily="18" charset="0"/>
                      </a:rPr>
                      <m:t>𝑞</m:t>
                    </m:r>
                    <m:r>
                      <a:rPr lang="en-US" sz="1350" i="1" baseline="-25000" dirty="0">
                        <a:solidFill>
                          <a:srgbClr val="0000FF"/>
                        </a:solidFill>
                        <a:latin typeface="Cambria Math" panose="02040503050406030204" pitchFamily="18" charset="0"/>
                      </a:rPr>
                      <m:t>𝑖</m:t>
                    </m:r>
                  </m:oMath>
                </a14:m>
                <a:r>
                  <a:rPr lang="en-US" sz="1350" dirty="0">
                    <a:solidFill>
                      <a:srgbClr val="0000FF"/>
                    </a:solidFill>
                  </a:rPr>
                  <a:t> : </a:t>
                </a:r>
                <a:r>
                  <a:rPr lang="en-US" sz="1200" dirty="0">
                    <a:solidFill>
                      <a:schemeClr val="tx1"/>
                    </a:solidFill>
                  </a:rPr>
                  <a:t>The probability of being in state</a:t>
                </a:r>
                <a14:m>
                  <m:oMath xmlns:m="http://schemas.openxmlformats.org/officeDocument/2006/math">
                    <m:r>
                      <a:rPr lang="en-US" sz="1200" i="1" dirty="0" smtClean="0">
                        <a:solidFill>
                          <a:schemeClr val="tx1"/>
                        </a:solidFill>
                        <a:latin typeface="Cambria Math" panose="02040503050406030204" pitchFamily="18" charset="0"/>
                      </a:rPr>
                      <m:t> </m:t>
                    </m:r>
                    <m:r>
                      <a:rPr lang="en-US" sz="1200" i="1" dirty="0" err="1">
                        <a:solidFill>
                          <a:schemeClr val="tx1"/>
                        </a:solidFill>
                        <a:latin typeface="Cambria Math" panose="02040503050406030204" pitchFamily="18" charset="0"/>
                      </a:rPr>
                      <m:t>𝑖</m:t>
                    </m:r>
                  </m:oMath>
                </a14:m>
                <a:endParaRPr lang="en-US" sz="1200" dirty="0">
                  <a:solidFill>
                    <a:schemeClr val="tx1"/>
                  </a:solidFill>
                </a:endParaRPr>
              </a:p>
            </p:txBody>
          </p:sp>
        </mc:Choice>
        <mc:Fallback xmlns="">
          <p:sp>
            <p:nvSpPr>
              <p:cNvPr id="33" name="Rectangular Callout 32"/>
              <p:cNvSpPr>
                <a:spLocks noRot="1" noChangeAspect="1" noMove="1" noResize="1" noEditPoints="1" noAdjustHandles="1" noChangeArrowheads="1" noChangeShapeType="1" noTextEdit="1"/>
              </p:cNvSpPr>
              <p:nvPr/>
            </p:nvSpPr>
            <p:spPr>
              <a:xfrm>
                <a:off x="6365003" y="3564399"/>
                <a:ext cx="1771650" cy="426482"/>
              </a:xfrm>
              <a:prstGeom prst="wedgeRectCallout">
                <a:avLst>
                  <a:gd name="adj1" fmla="val -170200"/>
                  <a:gd name="adj2" fmla="val 32009"/>
                </a:avLst>
              </a:prstGeom>
              <a:blipFill>
                <a:blip r:embed="rId5"/>
                <a:stretch>
                  <a:fillRect t="-6757" b="-1351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FDEF499-7A2C-4B04-89FE-17ABB7152679}"/>
                  </a:ext>
                </a:extLst>
              </p:cNvPr>
              <p:cNvSpPr txBox="1"/>
              <p:nvPr/>
            </p:nvSpPr>
            <p:spPr>
              <a:xfrm>
                <a:off x="2938904" y="3347741"/>
                <a:ext cx="1661671"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𝑖𝑗</m:t>
                              </m:r>
                            </m:sub>
                          </m:sSub>
                        </m:e>
                      </m:nary>
                    </m:oMath>
                  </m:oMathPara>
                </a14:m>
                <a:endParaRPr lang="en-US" dirty="0"/>
              </a:p>
            </p:txBody>
          </p:sp>
        </mc:Choice>
        <mc:Fallback xmlns="">
          <p:sp>
            <p:nvSpPr>
              <p:cNvPr id="14" name="TextBox 13">
                <a:extLst>
                  <a:ext uri="{FF2B5EF4-FFF2-40B4-BE49-F238E27FC236}">
                    <a16:creationId xmlns:a16="http://schemas.microsoft.com/office/drawing/2014/main" id="{DFDEF499-7A2C-4B04-89FE-17ABB7152679}"/>
                  </a:ext>
                </a:extLst>
              </p:cNvPr>
              <p:cNvSpPr txBox="1">
                <a:spLocks noRot="1" noChangeAspect="1" noMove="1" noResize="1" noEditPoints="1" noAdjustHandles="1" noChangeArrowheads="1" noChangeShapeType="1" noTextEdit="1"/>
              </p:cNvSpPr>
              <p:nvPr/>
            </p:nvSpPr>
            <p:spPr>
              <a:xfrm>
                <a:off x="2938904" y="3347741"/>
                <a:ext cx="1661671" cy="76456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4" grpId="0"/>
      <p:bldP spid="76" grpId="0" animBg="1"/>
      <p:bldP spid="33"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41</a:t>
            </a:fld>
            <a:endParaRPr lang="en-US"/>
          </a:p>
        </p:txBody>
      </p:sp>
      <p:sp>
        <p:nvSpPr>
          <p:cNvPr id="2" name="Title 1"/>
          <p:cNvSpPr>
            <a:spLocks noGrp="1"/>
          </p:cNvSpPr>
          <p:nvPr>
            <p:ph type="title"/>
          </p:nvPr>
        </p:nvSpPr>
        <p:spPr/>
        <p:txBody>
          <a:bodyPr/>
          <a:lstStyle/>
          <a:p>
            <a:r>
              <a:rPr lang="en-US" dirty="0"/>
              <a:t>Markov Chain Monte Carlo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Our goal: To sample from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𝑒</m:t>
                    </m:r>
                    <m:r>
                      <a:rPr lang="en-US" i="1" dirty="0" smtClean="0">
                        <a:latin typeface="Cambria Math" panose="02040503050406030204" pitchFamily="18" charset="0"/>
                      </a:rPr>
                      <m:t>)</m:t>
                    </m:r>
                  </m:oMath>
                </a14:m>
                <a:endParaRPr lang="en-US" dirty="0"/>
              </a:p>
              <a:p>
                <a:r>
                  <a:rPr lang="en-US" dirty="0"/>
                  <a:t>Overall idea: </a:t>
                </a:r>
              </a:p>
              <a:p>
                <a:pPr lvl="1"/>
                <a:r>
                  <a:rPr lang="en-US" dirty="0"/>
                  <a:t>The next sample is a function of the current sample</a:t>
                </a:r>
              </a:p>
              <a:p>
                <a:pPr lvl="1"/>
                <a:r>
                  <a:rPr lang="en-US" dirty="0"/>
                  <a:t>The samples can be thought of as coming from a Markov Chain whose stationary distribution is the distribution we want</a:t>
                </a:r>
              </a:p>
              <a:p>
                <a:r>
                  <a:rPr lang="en-US" dirty="0"/>
                  <a:t>Can approximate any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r="-222"/>
                </a:stretch>
              </a:blipFill>
            </p:spPr>
            <p:txBody>
              <a:bodyPr/>
              <a:lstStyle/>
              <a:p>
                <a:r>
                  <a:rPr lang="en-US">
                    <a:noFill/>
                  </a:rPr>
                  <a:t> </a:t>
                </a:r>
              </a:p>
            </p:txBody>
          </p:sp>
        </mc:Fallback>
      </mc:AlternateContent>
    </p:spTree>
    <p:extLst>
      <p:ext uri="{BB962C8B-B14F-4D97-AF65-F5344CB8AC3E}">
        <p14:creationId xmlns:p14="http://schemas.microsoft.com/office/powerpoint/2010/main" val="2820262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42</a:t>
            </a:fld>
            <a:endParaRPr lang="en-US"/>
          </a:p>
        </p:txBody>
      </p:sp>
      <p:sp>
        <p:nvSpPr>
          <p:cNvPr id="2" name="Title 1"/>
          <p:cNvSpPr>
            <a:spLocks noGrp="1"/>
          </p:cNvSpPr>
          <p:nvPr>
            <p:ph type="title"/>
          </p:nvPr>
        </p:nvSpPr>
        <p:spPr/>
        <p:txBody>
          <a:bodyPr/>
          <a:lstStyle/>
          <a:p>
            <a:r>
              <a:rPr lang="en-US" dirty="0"/>
              <a:t>Gibbs Sampling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56336" cy="3690798"/>
              </a:xfrm>
            </p:spPr>
            <p:txBody>
              <a:bodyPr/>
              <a:lstStyle/>
              <a:p>
                <a:r>
                  <a:rPr lang="en-US" dirty="0"/>
                  <a:t>The simplest MCMC method to sample from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baseline="-25000" dirty="0">
                          <a:latin typeface="Cambria Math" panose="02040503050406030204" pitchFamily="18" charset="0"/>
                        </a:rPr>
                        <m:t>1</m:t>
                      </m:r>
                      <m:r>
                        <a:rPr lang="en-US" i="1" dirty="0">
                          <a:latin typeface="Cambria Math" panose="02040503050406030204" pitchFamily="18" charset="0"/>
                        </a:rPr>
                        <m:t>𝑥</m:t>
                      </m:r>
                      <m:r>
                        <a:rPr lang="en-US" i="1" baseline="-25000" dirty="0">
                          <a:latin typeface="Cambria Math" panose="02040503050406030204" pitchFamily="18" charset="0"/>
                        </a:rPr>
                        <m:t>2</m:t>
                      </m:r>
                      <m:r>
                        <a:rPr lang="en-US" i="1" dirty="0">
                          <a:latin typeface="Cambria Math" panose="02040503050406030204" pitchFamily="18" charset="0"/>
                        </a:rPr>
                        <m:t>…</m:t>
                      </m:r>
                      <m:r>
                        <a:rPr lang="en-US" i="1" dirty="0" err="1">
                          <a:latin typeface="Cambria Math" panose="02040503050406030204" pitchFamily="18" charset="0"/>
                        </a:rPr>
                        <m:t>𝑥</m:t>
                      </m:r>
                      <m:r>
                        <a:rPr lang="en-US" i="1" baseline="-25000" dirty="0" err="1">
                          <a:latin typeface="Cambria Math" panose="02040503050406030204" pitchFamily="18" charset="0"/>
                        </a:rPr>
                        <m:t>𝑛</m:t>
                      </m:r>
                      <m:r>
                        <a:rPr lang="en-US" i="1" dirty="0">
                          <a:latin typeface="Cambria Math" panose="02040503050406030204" pitchFamily="18" charset="0"/>
                        </a:rPr>
                        <m:t> | </m:t>
                      </m:r>
                      <m:r>
                        <a:rPr lang="en-US" i="1" dirty="0">
                          <a:latin typeface="Cambria Math" panose="02040503050406030204" pitchFamily="18" charset="0"/>
                        </a:rPr>
                        <m:t>𝑒</m:t>
                      </m:r>
                      <m:r>
                        <a:rPr lang="en-US" i="1" dirty="0">
                          <a:latin typeface="Cambria Math" panose="02040503050406030204" pitchFamily="18" charset="0"/>
                        </a:rPr>
                        <m:t>)</m:t>
                      </m:r>
                    </m:oMath>
                  </m:oMathPara>
                </a14:m>
                <a:endParaRPr lang="en-US" dirty="0"/>
              </a:p>
              <a:p>
                <a:r>
                  <a:rPr lang="en-US" dirty="0"/>
                  <a:t>Creates a Markov Chain of samples as follows: </a:t>
                </a:r>
              </a:p>
              <a:p>
                <a:pPr lvl="1"/>
                <a:r>
                  <a:rPr lang="en-US" dirty="0"/>
                  <a:t>Initialize </a:t>
                </a:r>
                <a14:m>
                  <m:oMath xmlns:m="http://schemas.openxmlformats.org/officeDocument/2006/math">
                    <m:r>
                      <a:rPr lang="en-US" i="1" dirty="0" smtClean="0">
                        <a:latin typeface="Cambria Math" panose="02040503050406030204" pitchFamily="18" charset="0"/>
                      </a:rPr>
                      <m:t>𝑋</m:t>
                    </m:r>
                  </m:oMath>
                </a14:m>
                <a:r>
                  <a:rPr lang="en-US" dirty="0"/>
                  <a:t> randomly</a:t>
                </a:r>
              </a:p>
              <a:p>
                <a:pPr lvl="1"/>
                <a:r>
                  <a:rPr lang="en-US" dirty="0"/>
                  <a:t>At each time step, fix all random variables except one.</a:t>
                </a:r>
              </a:p>
              <a:p>
                <a:pPr lvl="1"/>
                <a:r>
                  <a:rPr lang="en-US" dirty="0"/>
                  <a:t>Sample that random variable from the corresponding conditional distribution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56336" cy="3690798"/>
              </a:xfrm>
              <a:blipFill>
                <a:blip r:embed="rId2"/>
                <a:stretch>
                  <a:fillRect l="-1034" t="-1322"/>
                </a:stretch>
              </a:blipFill>
            </p:spPr>
            <p:txBody>
              <a:bodyPr/>
              <a:lstStyle/>
              <a:p>
                <a:r>
                  <a:rPr lang="en-US">
                    <a:noFill/>
                  </a:rPr>
                  <a:t> </a:t>
                </a:r>
              </a:p>
            </p:txBody>
          </p:sp>
        </mc:Fallback>
      </mc:AlternateContent>
    </p:spTree>
    <p:extLst>
      <p:ext uri="{BB962C8B-B14F-4D97-AF65-F5344CB8AC3E}">
        <p14:creationId xmlns:p14="http://schemas.microsoft.com/office/powerpoint/2010/main" val="2082962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F9B7836-A88A-4C3B-9E7E-6BB7F8A64E5A}" type="slidenum">
              <a:rPr lang="en-US" smtClean="0"/>
              <a:pPr/>
              <a:t>43</a:t>
            </a:fld>
            <a:endParaRPr lang="en-US"/>
          </a:p>
        </p:txBody>
      </p:sp>
      <p:sp>
        <p:nvSpPr>
          <p:cNvPr id="2" name="Title 1"/>
          <p:cNvSpPr>
            <a:spLocks noGrp="1"/>
          </p:cNvSpPr>
          <p:nvPr>
            <p:ph type="title"/>
          </p:nvPr>
        </p:nvSpPr>
        <p:spPr/>
        <p:txBody>
          <a:bodyPr/>
          <a:lstStyle/>
          <a:p>
            <a:r>
              <a:rPr lang="en-US" dirty="0"/>
              <a:t>Gibbs Sampling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Algorithm:</a:t>
                </a:r>
              </a:p>
              <a:p>
                <a:pPr lvl="1"/>
                <a:r>
                  <a:rPr lang="en-US" dirty="0"/>
                  <a:t>Initialize </a:t>
                </a:r>
                <a14:m>
                  <m:oMath xmlns:m="http://schemas.openxmlformats.org/officeDocument/2006/math">
                    <m:r>
                      <a:rPr lang="en-US" dirty="0" smtClean="0">
                        <a:latin typeface="Cambria Math" panose="02040503050406030204" pitchFamily="18" charset="0"/>
                      </a:rPr>
                      <m:t>𝑋</m:t>
                    </m:r>
                  </m:oMath>
                </a14:m>
                <a:r>
                  <a:rPr lang="en-US" dirty="0"/>
                  <a:t> randomly</a:t>
                </a:r>
              </a:p>
              <a:p>
                <a:pPr lvl="1"/>
                <a:r>
                  <a:rPr lang="en-US" dirty="0"/>
                  <a:t>Iterate:</a:t>
                </a:r>
              </a:p>
              <a:p>
                <a:pPr lvl="2"/>
                <a:r>
                  <a:rPr lang="en-US" dirty="0"/>
                  <a:t>Pick a variable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𝑖</m:t>
                        </m:r>
                      </m:sub>
                    </m:sSub>
                  </m:oMath>
                </a14:m>
                <a:r>
                  <a:rPr lang="en-US" dirty="0"/>
                  <a:t> uniformly at random</a:t>
                </a:r>
              </a:p>
              <a:p>
                <a:pPr lvl="2"/>
                <a:r>
                  <a:rPr lang="en-US" dirty="0"/>
                  <a:t>Sample </a:t>
                </a:r>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up>
                        <m:r>
                          <a:rPr lang="en-US" b="0"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+1)</m:t>
                        </m:r>
                      </m:sup>
                    </m:sSubSup>
                  </m:oMath>
                </a14:m>
                <a:r>
                  <a:rPr lang="en-US" dirty="0"/>
                  <a:t> from </a:t>
                </a:r>
                <a14:m>
                  <m:oMath xmlns:m="http://schemas.openxmlformats.org/officeDocument/2006/math">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e>
                    </m:d>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up>
                        <m:r>
                          <a:rPr lang="en-US" b="0" i="1" dirty="0" smtClean="0">
                            <a:latin typeface="Cambria Math" panose="02040503050406030204" pitchFamily="18" charset="0"/>
                          </a:rPr>
                          <m:t>(</m:t>
                        </m:r>
                        <m:r>
                          <a:rPr lang="en-US" i="1" dirty="0" smtClean="0">
                            <a:latin typeface="Cambria Math" panose="02040503050406030204" pitchFamily="18" charset="0"/>
                          </a:rPr>
                          <m:t>𝑡</m:t>
                        </m:r>
                        <m:r>
                          <a:rPr lang="en-US" b="0" i="1" dirty="0" smtClean="0">
                            <a:latin typeface="Cambria Math" panose="02040503050406030204" pitchFamily="18" charset="0"/>
                          </a:rPr>
                          <m:t>)</m:t>
                        </m:r>
                      </m:sup>
                    </m:sSubSup>
                    <m:r>
                      <a:rPr lang="en-US"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𝑖</m:t>
                        </m:r>
                        <m:r>
                          <a:rPr lang="en-US" i="1" dirty="0">
                            <a:latin typeface="Cambria Math" panose="02040503050406030204" pitchFamily="18" charset="0"/>
                          </a:rPr>
                          <m:t>−1</m:t>
                        </m:r>
                      </m:sub>
                      <m:sup>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m:t>
                        </m:r>
                      </m:sup>
                    </m:sSubSup>
                    <m:r>
                      <a:rPr lang="en-US"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𝑖</m:t>
                        </m:r>
                        <m:r>
                          <a:rPr lang="en-US" i="1" dirty="0">
                            <a:latin typeface="Cambria Math" panose="02040503050406030204" pitchFamily="18" charset="0"/>
                          </a:rPr>
                          <m:t>+1</m:t>
                        </m:r>
                      </m:sub>
                      <m:sup>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m:t>
                        </m:r>
                      </m:sup>
                    </m:sSubSup>
                    <m:r>
                      <a:rPr lang="en-US"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err="1">
                            <a:latin typeface="Cambria Math" panose="02040503050406030204" pitchFamily="18" charset="0"/>
                          </a:rPr>
                          <m:t>𝑥</m:t>
                        </m:r>
                      </m:e>
                      <m:sub>
                        <m:r>
                          <a:rPr lang="en-US" i="1" dirty="0" err="1">
                            <a:latin typeface="Cambria Math" panose="02040503050406030204" pitchFamily="18" charset="0"/>
                          </a:rPr>
                          <m:t>𝑛</m:t>
                        </m:r>
                      </m:sub>
                      <m:sup>
                        <m:r>
                          <a:rPr lang="en-US" b="0" i="1" dirty="0" smtClean="0">
                            <a:latin typeface="Cambria Math" panose="02040503050406030204" pitchFamily="18" charset="0"/>
                          </a:rPr>
                          <m:t>(</m:t>
                        </m:r>
                        <m:r>
                          <a:rPr lang="en-US" i="1" dirty="0">
                            <a:latin typeface="Cambria Math" panose="02040503050406030204" pitchFamily="18" charset="0"/>
                          </a:rPr>
                          <m:t>𝑡</m:t>
                        </m:r>
                        <m:r>
                          <a:rPr lang="en-US" b="0" i="1" dirty="0" smtClean="0">
                            <a:latin typeface="Cambria Math" panose="02040503050406030204" pitchFamily="18" charset="0"/>
                          </a:rPr>
                          <m:t>)</m:t>
                        </m:r>
                      </m:sup>
                    </m:sSubSup>
                    <m:r>
                      <a:rPr lang="en-US" i="1" dirty="0">
                        <a:latin typeface="Cambria Math" panose="02040503050406030204" pitchFamily="18" charset="0"/>
                      </a:rPr>
                      <m:t>,</m:t>
                    </m:r>
                    <m:r>
                      <a:rPr lang="en-US" i="1" dirty="0">
                        <a:latin typeface="Cambria Math" panose="02040503050406030204" pitchFamily="18" charset="0"/>
                      </a:rPr>
                      <m:t>𝑒</m:t>
                    </m:r>
                    <m:r>
                      <a:rPr lang="en-US" i="1" dirty="0">
                        <a:latin typeface="Cambria Math" panose="02040503050406030204" pitchFamily="18" charset="0"/>
                      </a:rPr>
                      <m:t>)</m:t>
                    </m:r>
                  </m:oMath>
                </a14:m>
                <a:endParaRPr lang="en-US" dirty="0"/>
              </a:p>
              <a:p>
                <a:pPr lvl="2"/>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𝑋</m:t>
                        </m:r>
                      </m:e>
                      <m:sub>
                        <m:r>
                          <a:rPr lang="en-US" i="1" dirty="0" smtClean="0">
                            <a:latin typeface="Cambria Math" panose="02040503050406030204" pitchFamily="18" charset="0"/>
                          </a:rPr>
                          <m:t>𝑘</m:t>
                        </m:r>
                      </m:sub>
                      <m:sup>
                        <m:r>
                          <a:rPr lang="en-US" b="0" i="1" dirty="0" smtClean="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p>
                    </m:sSubSup>
                    <m:r>
                      <a:rPr lang="en-US" i="1" dirty="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err="1">
                            <a:latin typeface="Cambria Math" panose="02040503050406030204" pitchFamily="18" charset="0"/>
                          </a:rPr>
                          <m:t>𝑥</m:t>
                        </m:r>
                      </m:e>
                      <m:sub>
                        <m:r>
                          <a:rPr lang="en-US" i="1" dirty="0" err="1">
                            <a:latin typeface="Cambria Math" panose="02040503050406030204" pitchFamily="18" charset="0"/>
                          </a:rPr>
                          <m:t>𝑘</m:t>
                        </m:r>
                      </m:sub>
                      <m:sup>
                        <m:r>
                          <a:rPr lang="en-US" b="0" i="1" dirty="0" smtClean="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p>
                    </m:sSubSup>
                  </m:oMath>
                </a14:m>
                <a:r>
                  <a:rPr lang="en-US" dirty="0"/>
                  <a:t> for all other </a:t>
                </a:r>
                <a14:m>
                  <m:oMath xmlns:m="http://schemas.openxmlformats.org/officeDocument/2006/math">
                    <m:r>
                      <a:rPr lang="en-US" i="1" dirty="0" smtClean="0">
                        <a:latin typeface="Cambria Math" panose="02040503050406030204" pitchFamily="18" charset="0"/>
                      </a:rPr>
                      <m:t>𝑘</m:t>
                    </m:r>
                  </m:oMath>
                </a14:m>
                <a:endParaRPr lang="en-US" dirty="0"/>
              </a:p>
              <a:p>
                <a:pPr lvl="2"/>
                <a:r>
                  <a:rPr lang="en-US" dirty="0"/>
                  <a:t>This is the next sample </a:t>
                </a:r>
              </a:p>
              <a:p>
                <a:endParaRPr lang="en-US" dirty="0"/>
              </a:p>
              <a:p>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b="0" i="1" dirty="0" smtClean="0">
                            <a:latin typeface="Cambria Math" panose="02040503050406030204" pitchFamily="18" charset="0"/>
                          </a:rPr>
                          <m:t>(</m:t>
                        </m:r>
                        <m:r>
                          <a:rPr lang="en-US" i="1" dirty="0" smtClean="0">
                            <a:latin typeface="Cambria Math" panose="02040503050406030204" pitchFamily="18" charset="0"/>
                          </a:rPr>
                          <m:t>1</m:t>
                        </m:r>
                        <m:r>
                          <a:rPr lang="en-US" b="0" i="1" dirty="0" smtClean="0">
                            <a:latin typeface="Cambria Math" panose="02040503050406030204" pitchFamily="18" charset="0"/>
                          </a:rPr>
                          <m:t>)</m:t>
                        </m:r>
                      </m:sup>
                    </m:sSup>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b="0" i="1" dirty="0" smtClean="0">
                            <a:latin typeface="Cambria Math" panose="02040503050406030204" pitchFamily="18" charset="0"/>
                          </a:rPr>
                          <m:t>(</m:t>
                        </m:r>
                        <m:r>
                          <a:rPr lang="en-US" i="1" dirty="0" smtClean="0">
                            <a:latin typeface="Cambria Math" panose="02040503050406030204" pitchFamily="18" charset="0"/>
                          </a:rPr>
                          <m:t>2</m:t>
                        </m:r>
                        <m:r>
                          <a:rPr lang="en-US" b="0" i="1" dirty="0" smtClean="0">
                            <a:latin typeface="Cambria Math" panose="02040503050406030204" pitchFamily="18" charset="0"/>
                          </a:rPr>
                          <m:t>)</m:t>
                        </m:r>
                      </m:sup>
                    </m:sSup>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b="0" i="1" dirty="0" smtClean="0">
                            <a:latin typeface="Cambria Math" panose="02040503050406030204" pitchFamily="18" charset="0"/>
                          </a:rPr>
                          <m:t>(</m:t>
                        </m:r>
                        <m:r>
                          <a:rPr lang="en-US" i="1" dirty="0" smtClean="0">
                            <a:latin typeface="Cambria Math" panose="02040503050406030204" pitchFamily="18" charset="0"/>
                          </a:rPr>
                          <m:t>𝑡</m:t>
                        </m:r>
                        <m:r>
                          <a:rPr lang="en-US" b="0" i="1" dirty="0" smtClean="0">
                            <a:latin typeface="Cambria Math" panose="02040503050406030204" pitchFamily="18" charset="0"/>
                          </a:rPr>
                          <m:t>)</m:t>
                        </m:r>
                      </m:sup>
                    </m:sSup>
                  </m:oMath>
                </a14:m>
                <a:r>
                  <a:rPr lang="en-US" dirty="0"/>
                  <a:t>  forms a Markov Chain</a:t>
                </a:r>
              </a:p>
              <a:p>
                <a:r>
                  <a:rPr lang="en-US" dirty="0"/>
                  <a:t>Why is Gibbs Sampling easy for Bayes Nets?</a:t>
                </a:r>
              </a:p>
              <a:p>
                <a:pPr lvl="1"/>
                <a14:m>
                  <m:oMath xmlns:m="http://schemas.openxmlformats.org/officeDocument/2006/math">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e>
                    </m:d>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m:t>
                        </m:r>
                        <m:r>
                          <a:rPr lang="en-US" i="1" dirty="0" err="1">
                            <a:latin typeface="Cambria Math" panose="02040503050406030204" pitchFamily="18" charset="0"/>
                          </a:rPr>
                          <m:t>𝑖</m:t>
                        </m:r>
                      </m:sub>
                      <m:sup>
                        <m:r>
                          <a:rPr lang="en-US" b="0" i="1" dirty="0" smtClean="0">
                            <a:latin typeface="Cambria Math" panose="02040503050406030204" pitchFamily="18" charset="0"/>
                          </a:rPr>
                          <m:t>(</m:t>
                        </m:r>
                        <m:r>
                          <a:rPr lang="en-US" i="1" dirty="0">
                            <a:latin typeface="Cambria Math" panose="02040503050406030204" pitchFamily="18" charset="0"/>
                          </a:rPr>
                          <m:t>𝑡</m:t>
                        </m:r>
                        <m:r>
                          <a:rPr lang="en-US" b="0" i="1" dirty="0" smtClean="0">
                            <a:latin typeface="Cambria Math" panose="02040503050406030204" pitchFamily="18" charset="0"/>
                          </a:rPr>
                          <m:t>)</m:t>
                        </m:r>
                      </m:sup>
                    </m:sSubSup>
                    <m:r>
                      <a:rPr lang="en-US" i="1" dirty="0">
                        <a:latin typeface="Cambria Math" panose="02040503050406030204" pitchFamily="18" charset="0"/>
                      </a:rPr>
                      <m:t>,</m:t>
                    </m:r>
                    <m:r>
                      <a:rPr lang="en-US" i="1" dirty="0">
                        <a:latin typeface="Cambria Math" panose="02040503050406030204" pitchFamily="18" charset="0"/>
                      </a:rPr>
                      <m:t>𝑒</m:t>
                    </m:r>
                    <m:r>
                      <a:rPr lang="en-US" i="1" dirty="0">
                        <a:latin typeface="Cambria Math" panose="02040503050406030204" pitchFamily="18" charset="0"/>
                      </a:rPr>
                      <m:t>)</m:t>
                    </m:r>
                  </m:oMath>
                </a14:m>
                <a:r>
                  <a:rPr lang="en-US" dirty="0"/>
                  <a:t> is “local”</a:t>
                </a:r>
              </a:p>
              <a:p>
                <a:pPr lvl="1"/>
                <a:endParaRPr lang="en-US" dirty="0"/>
              </a:p>
              <a:p>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9" t="-2810"/>
                </a:stretch>
              </a:blipFill>
            </p:spPr>
            <p:txBody>
              <a:bodyPr/>
              <a:lstStyle/>
              <a:p>
                <a:r>
                  <a:rPr lang="en-US">
                    <a:noFill/>
                  </a:rPr>
                  <a:t> </a:t>
                </a:r>
              </a:p>
            </p:txBody>
          </p:sp>
        </mc:Fallback>
      </mc:AlternateContent>
    </p:spTree>
    <p:extLst>
      <p:ext uri="{BB962C8B-B14F-4D97-AF65-F5344CB8AC3E}">
        <p14:creationId xmlns:p14="http://schemas.microsoft.com/office/powerpoint/2010/main" val="1227625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44</a:t>
            </a:fld>
            <a:endParaRPr lang="en-US"/>
          </a:p>
        </p:txBody>
      </p:sp>
      <p:sp>
        <p:nvSpPr>
          <p:cNvPr id="2" name="Title 1"/>
          <p:cNvSpPr>
            <a:spLocks noGrp="1"/>
          </p:cNvSpPr>
          <p:nvPr>
            <p:ph type="title"/>
          </p:nvPr>
        </p:nvSpPr>
        <p:spPr/>
        <p:txBody>
          <a:bodyPr/>
          <a:lstStyle/>
          <a:p>
            <a:r>
              <a:rPr lang="en-US" dirty="0"/>
              <a:t>Gibbs Sampling: Big picture</a:t>
            </a:r>
          </a:p>
        </p:txBody>
      </p:sp>
      <p:sp>
        <p:nvSpPr>
          <p:cNvPr id="3" name="Content Placeholder 2"/>
          <p:cNvSpPr>
            <a:spLocks noGrp="1"/>
          </p:cNvSpPr>
          <p:nvPr>
            <p:ph idx="1"/>
          </p:nvPr>
        </p:nvSpPr>
        <p:spPr/>
        <p:txBody>
          <a:bodyPr/>
          <a:lstStyle/>
          <a:p>
            <a:r>
              <a:rPr lang="en-US" dirty="0"/>
              <a:t>Given some conditional distribution we wish to compute, collect samples from the Markov Chain</a:t>
            </a:r>
          </a:p>
          <a:p>
            <a:r>
              <a:rPr lang="en-US" dirty="0"/>
              <a:t>Typically, the chain is allowed to run for some time before collecting samples </a:t>
            </a:r>
            <a:r>
              <a:rPr lang="en-US" dirty="0">
                <a:solidFill>
                  <a:srgbClr val="FF0000"/>
                </a:solidFill>
              </a:rPr>
              <a:t>(burn in period)</a:t>
            </a:r>
            <a:r>
              <a:rPr lang="en-US" dirty="0"/>
              <a:t> </a:t>
            </a:r>
          </a:p>
          <a:p>
            <a:pPr lvl="2"/>
            <a:r>
              <a:rPr lang="en-US" dirty="0"/>
              <a:t>So that the chain settles into the stationary distribution</a:t>
            </a:r>
          </a:p>
          <a:p>
            <a:r>
              <a:rPr lang="en-US" dirty="0"/>
              <a:t>Using the samples, we approximate the posterior by counting</a:t>
            </a:r>
          </a:p>
        </p:txBody>
      </p:sp>
    </p:spTree>
    <p:extLst>
      <p:ext uri="{BB962C8B-B14F-4D97-AF65-F5344CB8AC3E}">
        <p14:creationId xmlns:p14="http://schemas.microsoft.com/office/powerpoint/2010/main" val="1660407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9B7836-A88A-4C3B-9E7E-6BB7F8A64E5A}" type="slidenum">
              <a:rPr lang="en-US" smtClean="0"/>
              <a:pPr/>
              <a:t>45</a:t>
            </a:fld>
            <a:endParaRPr lang="en-US"/>
          </a:p>
        </p:txBody>
      </p:sp>
      <p:sp>
        <p:nvSpPr>
          <p:cNvPr id="2" name="Title 1"/>
          <p:cNvSpPr>
            <a:spLocks noGrp="1"/>
          </p:cNvSpPr>
          <p:nvPr>
            <p:ph type="title"/>
          </p:nvPr>
        </p:nvSpPr>
        <p:spPr/>
        <p:txBody>
          <a:bodyPr/>
          <a:lstStyle/>
          <a:p>
            <a:r>
              <a:rPr lang="en-US" dirty="0"/>
              <a:t>Gibbs Sampling Example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CDA07B6-47DF-4159-842E-6B71B0DAA7F7}"/>
                  </a:ext>
                </a:extLst>
              </p:cNvPr>
              <p:cNvSpPr>
                <a:spLocks noGrp="1"/>
              </p:cNvSpPr>
              <p:nvPr>
                <p:ph idx="1"/>
              </p:nvPr>
            </p:nvSpPr>
            <p:spPr>
              <a:xfrm>
                <a:off x="310151" y="1587639"/>
                <a:ext cx="8376649" cy="2520811"/>
              </a:xfrm>
            </p:spPr>
            <p:txBody>
              <a:bodyPr>
                <a:normAutofit fontScale="70000" lnSpcReduction="20000"/>
              </a:bodyPr>
              <a:lstStyle/>
              <a:p>
                <a:r>
                  <a:rPr lang="en-US" dirty="0">
                    <a:solidFill>
                      <a:srgbClr val="FF0000"/>
                    </a:solidFill>
                  </a:rPr>
                  <a:t>We want to compute </a:t>
                </a:r>
                <a14:m>
                  <m:oMath xmlns:m="http://schemas.openxmlformats.org/officeDocument/2006/math">
                    <m:r>
                      <a:rPr lang="en-US" i="1" dirty="0" smtClean="0">
                        <a:solidFill>
                          <a:srgbClr val="FF0000"/>
                        </a:solidFill>
                        <a:latin typeface="Cambria Math" panose="02040503050406030204" pitchFamily="18" charset="0"/>
                      </a:rPr>
                      <m:t>𝑃</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𝐶</m:t>
                    </m:r>
                    <m:r>
                      <a:rPr lang="en-US" i="1" dirty="0" smtClean="0">
                        <a:solidFill>
                          <a:srgbClr val="FF0000"/>
                        </a:solidFill>
                        <a:latin typeface="Cambria Math" panose="02040503050406030204" pitchFamily="18" charset="0"/>
                      </a:rPr>
                      <m:t>):</m:t>
                    </m:r>
                  </m:oMath>
                </a14:m>
                <a:endParaRPr lang="en-US" dirty="0">
                  <a:solidFill>
                    <a:srgbClr val="FF0000"/>
                  </a:solidFill>
                </a:endParaRPr>
              </a:p>
              <a:p>
                <a:r>
                  <a:rPr lang="en-US" dirty="0"/>
                  <a:t>Suppose, after burn in, the Markov Chain is at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𝑡𝑟𝑢𝑒</m:t>
                    </m:r>
                    <m:r>
                      <a:rPr lang="en-US" i="1" dirty="0" smtClean="0">
                        <a:latin typeface="Cambria Math" panose="02040503050406030204" pitchFamily="18" charset="0"/>
                      </a:rPr>
                      <m:t>, </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𝑓𝑎𝑙𝑠𝑒</m:t>
                    </m:r>
                    <m:r>
                      <a:rPr lang="en-US" i="1" dirty="0" smtClean="0">
                        <a:latin typeface="Cambria Math" panose="02040503050406030204" pitchFamily="18" charset="0"/>
                      </a:rPr>
                      <m:t>, </m:t>
                    </m:r>
                    <m:r>
                      <a:rPr lang="en-US" i="1" dirty="0" smtClean="0">
                        <a:latin typeface="Cambria Math" panose="02040503050406030204" pitchFamily="18" charset="0"/>
                      </a:rPr>
                      <m:t>𝐶</m:t>
                    </m:r>
                    <m:r>
                      <a:rPr lang="en-US" i="1" dirty="0" smtClean="0">
                        <a:latin typeface="Cambria Math" panose="02040503050406030204" pitchFamily="18" charset="0"/>
                      </a:rPr>
                      <m:t>= </m:t>
                    </m:r>
                    <m:r>
                      <a:rPr lang="en-US" i="1" dirty="0" smtClean="0">
                        <a:latin typeface="Cambria Math" panose="02040503050406030204" pitchFamily="18" charset="0"/>
                      </a:rPr>
                      <m:t>𝑓𝑎𝑙𝑠𝑒</m:t>
                    </m:r>
                  </m:oMath>
                </a14:m>
                <a:endParaRPr lang="en-US" dirty="0"/>
              </a:p>
              <a:p>
                <a:endParaRPr lang="en-US" dirty="0"/>
              </a:p>
              <a:p>
                <a:pPr marL="457200" indent="-457200">
                  <a:buAutoNum type="arabicPeriod"/>
                </a:pPr>
                <a:r>
                  <a:rPr lang="en-US" dirty="0"/>
                  <a:t>Pick a </a:t>
                </a:r>
                <a14:m>
                  <m:oMath xmlns:m="http://schemas.openxmlformats.org/officeDocument/2006/math">
                    <m:r>
                      <a:rPr lang="en-US" i="1" dirty="0" smtClean="0">
                        <a:latin typeface="Cambria Math" panose="02040503050406030204" pitchFamily="18" charset="0"/>
                      </a:rPr>
                      <m:t>𝑣𝑎𝑟𝑖𝑎𝑏𝑙𝑒</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sym typeface="Wingdings"/>
                      </a:rPr>
                      <m:t>𝐵</m:t>
                    </m:r>
                  </m:oMath>
                </a14:m>
                <a:endParaRPr lang="en-US" dirty="0">
                  <a:sym typeface="Wingdings"/>
                </a:endParaRPr>
              </a:p>
              <a:p>
                <a:pPr marL="457200" indent="-457200">
                  <a:buAutoNum type="arabicPeriod"/>
                </a:pPr>
                <a:r>
                  <a:rPr lang="en-US" dirty="0">
                    <a:sym typeface="Wingdings"/>
                  </a:rPr>
                  <a:t>Draw the new value of </a:t>
                </a:r>
                <a14:m>
                  <m:oMath xmlns:m="http://schemas.openxmlformats.org/officeDocument/2006/math">
                    <m:r>
                      <a:rPr lang="en-US" i="1" dirty="0" smtClean="0">
                        <a:latin typeface="Cambria Math" panose="02040503050406030204" pitchFamily="18" charset="0"/>
                        <a:sym typeface="Wingdings"/>
                      </a:rPr>
                      <m:t>𝐵</m:t>
                    </m:r>
                  </m:oMath>
                </a14:m>
                <a:r>
                  <a:rPr lang="en-US" dirty="0">
                    <a:sym typeface="Wingdings"/>
                  </a:rPr>
                  <a:t> from </a:t>
                </a:r>
              </a:p>
              <a:p>
                <a:pPr lvl="1"/>
                <a14:m>
                  <m:oMath xmlns:m="http://schemas.openxmlformats.org/officeDocument/2006/math">
                    <m:r>
                      <a:rPr lang="en-US" i="1" dirty="0" smtClean="0">
                        <a:latin typeface="Cambria Math" panose="02040503050406030204" pitchFamily="18" charset="0"/>
                        <a:sym typeface="Wingdings"/>
                      </a:rPr>
                      <m:t>𝑃</m:t>
                    </m:r>
                    <m:r>
                      <a:rPr lang="en-US" i="1" dirty="0" smtClean="0">
                        <a:latin typeface="Cambria Math" panose="02040503050406030204" pitchFamily="18" charset="0"/>
                        <a:sym typeface="Wingdings"/>
                      </a:rPr>
                      <m:t>(</m:t>
                    </m:r>
                    <m:r>
                      <a:rPr lang="en-US" i="1" dirty="0" smtClean="0">
                        <a:latin typeface="Cambria Math" panose="02040503050406030204" pitchFamily="18" charset="0"/>
                        <a:sym typeface="Wingdings"/>
                      </a:rPr>
                      <m:t>𝐵</m:t>
                    </m:r>
                    <m:r>
                      <a:rPr lang="en-US" i="1" dirty="0" smtClean="0">
                        <a:latin typeface="Cambria Math" panose="02040503050406030204" pitchFamily="18" charset="0"/>
                        <a:sym typeface="Wingdings"/>
                      </a:rPr>
                      <m:t> | </m:t>
                    </m:r>
                    <m:r>
                      <a:rPr lang="en-US" i="1" dirty="0" smtClean="0">
                        <a:latin typeface="Cambria Math" panose="02040503050406030204" pitchFamily="18" charset="0"/>
                        <a:sym typeface="Wingdings"/>
                      </a:rPr>
                      <m:t>𝐴</m:t>
                    </m:r>
                    <m:r>
                      <a:rPr lang="en-US" i="1" dirty="0" smtClean="0">
                        <a:latin typeface="Cambria Math" panose="02040503050406030204" pitchFamily="18" charset="0"/>
                        <a:sym typeface="Wingdings"/>
                      </a:rPr>
                      <m:t>=</m:t>
                    </m:r>
                    <m:r>
                      <a:rPr lang="en-US" i="1" dirty="0" smtClean="0">
                        <a:latin typeface="Cambria Math" panose="02040503050406030204" pitchFamily="18" charset="0"/>
                        <a:sym typeface="Wingdings"/>
                      </a:rPr>
                      <m:t>𝑡𝑟𝑢𝑒</m:t>
                    </m:r>
                    <m:r>
                      <a:rPr lang="en-US" i="1" dirty="0" smtClean="0">
                        <a:latin typeface="Cambria Math" panose="02040503050406030204" pitchFamily="18" charset="0"/>
                        <a:sym typeface="Wingdings"/>
                      </a:rPr>
                      <m:t>, </m:t>
                    </m:r>
                    <m:r>
                      <a:rPr lang="en-US" i="1" dirty="0" smtClean="0">
                        <a:latin typeface="Cambria Math" panose="02040503050406030204" pitchFamily="18" charset="0"/>
                        <a:sym typeface="Wingdings"/>
                      </a:rPr>
                      <m:t>𝐶</m:t>
                    </m:r>
                    <m:r>
                      <a:rPr lang="en-US" i="1" dirty="0" smtClean="0">
                        <a:latin typeface="Cambria Math" panose="02040503050406030204" pitchFamily="18" charset="0"/>
                        <a:sym typeface="Wingdings"/>
                      </a:rPr>
                      <m:t>= </m:t>
                    </m:r>
                    <m:r>
                      <a:rPr lang="en-US" i="1" dirty="0" smtClean="0">
                        <a:latin typeface="Cambria Math" panose="02040503050406030204" pitchFamily="18" charset="0"/>
                        <a:sym typeface="Wingdings"/>
                      </a:rPr>
                      <m:t>𝑓𝑎𝑙𝑠𝑒</m:t>
                    </m:r>
                    <m:r>
                      <a:rPr lang="en-US" i="1" dirty="0" smtClean="0">
                        <a:latin typeface="Cambria Math" panose="02040503050406030204" pitchFamily="18" charset="0"/>
                        <a:sym typeface="Wingdings"/>
                      </a:rPr>
                      <m:t>) = </m:t>
                    </m:r>
                    <m:r>
                      <a:rPr lang="en-US" i="1" dirty="0" smtClean="0">
                        <a:latin typeface="Cambria Math" panose="02040503050406030204" pitchFamily="18" charset="0"/>
                        <a:sym typeface="Wingdings"/>
                      </a:rPr>
                      <m:t>𝑃</m:t>
                    </m:r>
                    <m:r>
                      <a:rPr lang="en-US" i="1" dirty="0" smtClean="0">
                        <a:latin typeface="Cambria Math" panose="02040503050406030204" pitchFamily="18" charset="0"/>
                        <a:sym typeface="Wingdings"/>
                      </a:rPr>
                      <m:t>(</m:t>
                    </m:r>
                    <m:r>
                      <a:rPr lang="en-US" i="1" dirty="0" smtClean="0">
                        <a:latin typeface="Cambria Math" panose="02040503050406030204" pitchFamily="18" charset="0"/>
                        <a:sym typeface="Wingdings"/>
                      </a:rPr>
                      <m:t>𝐵</m:t>
                    </m:r>
                    <m:r>
                      <a:rPr lang="en-US" i="1" dirty="0" smtClean="0">
                        <a:latin typeface="Cambria Math" panose="02040503050406030204" pitchFamily="18" charset="0"/>
                        <a:sym typeface="Wingdings"/>
                      </a:rPr>
                      <m:t> | </m:t>
                    </m:r>
                    <m:r>
                      <a:rPr lang="en-US" i="1" dirty="0" smtClean="0">
                        <a:latin typeface="Cambria Math" panose="02040503050406030204" pitchFamily="18" charset="0"/>
                        <a:sym typeface="Wingdings"/>
                      </a:rPr>
                      <m:t>𝐴</m:t>
                    </m:r>
                    <m:r>
                      <a:rPr lang="en-US" i="1" dirty="0" smtClean="0">
                        <a:latin typeface="Cambria Math" panose="02040503050406030204" pitchFamily="18" charset="0"/>
                        <a:sym typeface="Wingdings"/>
                      </a:rPr>
                      <m:t>=</m:t>
                    </m:r>
                    <m:r>
                      <a:rPr lang="en-US" i="1" dirty="0" smtClean="0">
                        <a:latin typeface="Cambria Math" panose="02040503050406030204" pitchFamily="18" charset="0"/>
                        <a:sym typeface="Wingdings"/>
                      </a:rPr>
                      <m:t>𝑡𝑟𝑢𝑒</m:t>
                    </m:r>
                    <m:r>
                      <a:rPr lang="en-US" i="1" dirty="0" smtClean="0">
                        <a:latin typeface="Cambria Math" panose="02040503050406030204" pitchFamily="18" charset="0"/>
                        <a:sym typeface="Wingdings"/>
                      </a:rPr>
                      <m:t>)</m:t>
                    </m:r>
                  </m:oMath>
                </a14:m>
                <a:endParaRPr lang="en-US" dirty="0">
                  <a:sym typeface="Wingdings"/>
                </a:endParaRPr>
              </a:p>
              <a:p>
                <a:pPr lvl="1"/>
                <a:r>
                  <a:rPr lang="en-US" dirty="0">
                    <a:sym typeface="Wingdings"/>
                  </a:rPr>
                  <a:t>Suppose </a:t>
                </a:r>
                <a14:m>
                  <m:oMath xmlns:m="http://schemas.openxmlformats.org/officeDocument/2006/math">
                    <m:sSup>
                      <m:sSupPr>
                        <m:ctrlPr>
                          <a:rPr lang="en-US" b="0" i="1" dirty="0" smtClean="0">
                            <a:latin typeface="Cambria Math" panose="02040503050406030204" pitchFamily="18" charset="0"/>
                            <a:sym typeface="Wingdings"/>
                          </a:rPr>
                        </m:ctrlPr>
                      </m:sSupPr>
                      <m:e>
                        <m:r>
                          <a:rPr lang="en-US" i="1" dirty="0" smtClean="0">
                            <a:latin typeface="Cambria Math" panose="02040503050406030204" pitchFamily="18" charset="0"/>
                            <a:sym typeface="Wingdings"/>
                          </a:rPr>
                          <m:t>𝐵</m:t>
                        </m:r>
                      </m:e>
                      <m:sup>
                        <m:r>
                          <a:rPr lang="en-US" i="1" dirty="0" smtClean="0">
                            <a:latin typeface="Cambria Math" panose="02040503050406030204" pitchFamily="18" charset="0"/>
                            <a:sym typeface="Wingdings"/>
                          </a:rPr>
                          <m:t>𝑛𝑒𝑤</m:t>
                        </m:r>
                      </m:sup>
                    </m:sSup>
                    <m:r>
                      <a:rPr lang="en-US" i="1" dirty="0">
                        <a:latin typeface="Cambria Math" panose="02040503050406030204" pitchFamily="18" charset="0"/>
                        <a:sym typeface="Wingdings"/>
                      </a:rPr>
                      <m:t> = </m:t>
                    </m:r>
                    <m:r>
                      <a:rPr lang="en-US" i="1" dirty="0">
                        <a:latin typeface="Cambria Math" panose="02040503050406030204" pitchFamily="18" charset="0"/>
                        <a:sym typeface="Wingdings"/>
                      </a:rPr>
                      <m:t>𝑡𝑟𝑢𝑒</m:t>
                    </m:r>
                  </m:oMath>
                </a14:m>
                <a:endParaRPr lang="en-US" dirty="0">
                  <a:sym typeface="Wingdings"/>
                </a:endParaRPr>
              </a:p>
              <a:p>
                <a:pPr marL="457200" indent="-457200">
                  <a:buFont typeface="+mj-lt"/>
                  <a:buAutoNum type="arabicPeriod"/>
                </a:pPr>
                <a:r>
                  <a:rPr lang="en-US" dirty="0"/>
                  <a:t>Our new sample is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𝑡𝑟𝑢𝑒</m:t>
                    </m:r>
                    <m:r>
                      <a:rPr lang="en-US" i="1" dirty="0" smtClean="0">
                        <a:latin typeface="Cambria Math" panose="02040503050406030204" pitchFamily="18" charset="0"/>
                      </a:rPr>
                      <m:t>, </m:t>
                    </m:r>
                    <m:r>
                      <a:rPr lang="en-US" i="1" dirty="0" smtClean="0">
                        <a:latin typeface="Cambria Math" panose="02040503050406030204" pitchFamily="18" charset="0"/>
                      </a:rPr>
                      <m:t>𝐵</m:t>
                    </m:r>
                    <m:r>
                      <a:rPr lang="en-US" i="1" dirty="0" smtClean="0">
                        <a:latin typeface="Cambria Math" panose="02040503050406030204" pitchFamily="18" charset="0"/>
                      </a:rPr>
                      <m:t> = </m:t>
                    </m:r>
                    <m:r>
                      <a:rPr lang="en-US" i="1" dirty="0" smtClean="0">
                        <a:latin typeface="Cambria Math" panose="02040503050406030204" pitchFamily="18" charset="0"/>
                      </a:rPr>
                      <m:t>𝑡𝑟𝑢𝑒</m:t>
                    </m:r>
                    <m:r>
                      <a:rPr lang="en-US" i="1" dirty="0" smtClean="0">
                        <a:latin typeface="Cambria Math" panose="02040503050406030204" pitchFamily="18" charset="0"/>
                      </a:rPr>
                      <m:t>, </m:t>
                    </m:r>
                    <m:r>
                      <a:rPr lang="en-US" i="1" dirty="0" smtClean="0">
                        <a:latin typeface="Cambria Math" panose="02040503050406030204" pitchFamily="18" charset="0"/>
                      </a:rPr>
                      <m:t>𝐶</m:t>
                    </m:r>
                    <m:r>
                      <a:rPr lang="en-US" i="1" dirty="0" smtClean="0">
                        <a:latin typeface="Cambria Math" panose="02040503050406030204" pitchFamily="18" charset="0"/>
                      </a:rPr>
                      <m:t> = </m:t>
                    </m:r>
                    <m:r>
                      <a:rPr lang="en-US" i="1" dirty="0" smtClean="0">
                        <a:latin typeface="Cambria Math" panose="02040503050406030204" pitchFamily="18" charset="0"/>
                      </a:rPr>
                      <m:t>𝑓𝑎𝑙𝑠𝑒</m:t>
                    </m:r>
                  </m:oMath>
                </a14:m>
                <a:endParaRPr lang="en-US" dirty="0"/>
              </a:p>
              <a:p>
                <a:pPr marL="457200" indent="-457200">
                  <a:buFont typeface="+mj-lt"/>
                  <a:buAutoNum type="arabicPeriod"/>
                </a:pPr>
                <a:r>
                  <a:rPr lang="en-US" dirty="0"/>
                  <a:t>Repeat</a:t>
                </a:r>
              </a:p>
            </p:txBody>
          </p:sp>
        </mc:Choice>
        <mc:Fallback xmlns="">
          <p:sp>
            <p:nvSpPr>
              <p:cNvPr id="5" name="Content Placeholder 4">
                <a:extLst>
                  <a:ext uri="{FF2B5EF4-FFF2-40B4-BE49-F238E27FC236}">
                    <a16:creationId xmlns:a16="http://schemas.microsoft.com/office/drawing/2014/main" id="{BCDA07B6-47DF-4159-842E-6B71B0DAA7F7}"/>
                  </a:ext>
                </a:extLst>
              </p:cNvPr>
              <p:cNvSpPr>
                <a:spLocks noGrp="1" noRot="1" noChangeAspect="1" noMove="1" noResize="1" noEditPoints="1" noAdjustHandles="1" noChangeArrowheads="1" noChangeShapeType="1" noTextEdit="1"/>
              </p:cNvSpPr>
              <p:nvPr>
                <p:ph idx="1"/>
              </p:nvPr>
            </p:nvSpPr>
            <p:spPr>
              <a:xfrm>
                <a:off x="310151" y="1587639"/>
                <a:ext cx="8376649" cy="2520811"/>
              </a:xfrm>
              <a:blipFill>
                <a:blip r:embed="rId2"/>
                <a:stretch>
                  <a:fillRect l="-509" t="-2415"/>
                </a:stretch>
              </a:blipFill>
            </p:spPr>
            <p:txBody>
              <a:bodyPr/>
              <a:lstStyle/>
              <a:p>
                <a:r>
                  <a:rPr lang="en-US">
                    <a:noFill/>
                  </a:rPr>
                  <a:t> </a:t>
                </a:r>
              </a:p>
            </p:txBody>
          </p:sp>
        </mc:Fallback>
      </mc:AlternateContent>
      <p:sp>
        <p:nvSpPr>
          <p:cNvPr id="7" name="Oval 6"/>
          <p:cNvSpPr/>
          <p:nvPr/>
        </p:nvSpPr>
        <p:spPr bwMode="auto">
          <a:xfrm>
            <a:off x="2600325" y="897467"/>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50" u="sng" dirty="0">
              <a:effectLst>
                <a:outerShdw blurRad="38100" dist="38100" dir="2700000" algn="tl">
                  <a:srgbClr val="000000">
                    <a:alpha val="43137"/>
                  </a:srgbClr>
                </a:outerShdw>
              </a:effectLst>
              <a:latin typeface="Times New Roman" charset="0"/>
              <a:ea typeface="ＭＳ Ｐゴシック" charset="0"/>
            </a:endParaRPr>
          </a:p>
        </p:txBody>
      </p:sp>
      <p:sp>
        <p:nvSpPr>
          <p:cNvPr id="8" name="Oval 7"/>
          <p:cNvSpPr/>
          <p:nvPr/>
        </p:nvSpPr>
        <p:spPr bwMode="auto">
          <a:xfrm>
            <a:off x="4514850" y="897467"/>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u="sng">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6429375" y="895350"/>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u="sng">
              <a:effectLst>
                <a:outerShdw blurRad="38100" dist="38100" dir="2700000" algn="tl">
                  <a:srgbClr val="000000">
                    <a:alpha val="43137"/>
                  </a:srgbClr>
                </a:outerShdw>
              </a:effectLst>
              <a:latin typeface="Times New Roman" charset="0"/>
              <a:ea typeface="ＭＳ Ｐゴシック" charset="0"/>
            </a:endParaRPr>
          </a:p>
        </p:txBody>
      </p:sp>
      <p:sp>
        <p:nvSpPr>
          <p:cNvPr id="10" name="TextBox 9"/>
          <p:cNvSpPr txBox="1"/>
          <p:nvPr/>
        </p:nvSpPr>
        <p:spPr>
          <a:xfrm>
            <a:off x="2686050" y="1172633"/>
            <a:ext cx="274434" cy="253916"/>
          </a:xfrm>
          <a:prstGeom prst="rect">
            <a:avLst/>
          </a:prstGeom>
          <a:noFill/>
        </p:spPr>
        <p:txBody>
          <a:bodyPr wrap="none" rtlCol="0">
            <a:spAutoFit/>
          </a:bodyPr>
          <a:lstStyle/>
          <a:p>
            <a:r>
              <a:rPr lang="en-US" sz="1050" dirty="0"/>
              <a:t>A</a:t>
            </a:r>
          </a:p>
        </p:txBody>
      </p:sp>
      <p:sp>
        <p:nvSpPr>
          <p:cNvPr id="11" name="TextBox 10"/>
          <p:cNvSpPr txBox="1"/>
          <p:nvPr/>
        </p:nvSpPr>
        <p:spPr>
          <a:xfrm>
            <a:off x="4546628" y="1172633"/>
            <a:ext cx="260008" cy="253916"/>
          </a:xfrm>
          <a:prstGeom prst="rect">
            <a:avLst/>
          </a:prstGeom>
          <a:noFill/>
        </p:spPr>
        <p:txBody>
          <a:bodyPr wrap="none" rtlCol="0">
            <a:spAutoFit/>
          </a:bodyPr>
          <a:lstStyle/>
          <a:p>
            <a:r>
              <a:rPr lang="en-US" sz="1050" dirty="0"/>
              <a:t>B</a:t>
            </a:r>
          </a:p>
        </p:txBody>
      </p:sp>
      <p:sp>
        <p:nvSpPr>
          <p:cNvPr id="12" name="TextBox 11"/>
          <p:cNvSpPr txBox="1"/>
          <p:nvPr/>
        </p:nvSpPr>
        <p:spPr>
          <a:xfrm>
            <a:off x="6456920" y="1148434"/>
            <a:ext cx="279244" cy="253916"/>
          </a:xfrm>
          <a:prstGeom prst="rect">
            <a:avLst/>
          </a:prstGeom>
          <a:noFill/>
        </p:spPr>
        <p:txBody>
          <a:bodyPr wrap="none" rtlCol="0">
            <a:spAutoFit/>
          </a:bodyPr>
          <a:lstStyle/>
          <a:p>
            <a:r>
              <a:rPr lang="en-US" sz="1050" dirty="0"/>
              <a:t>C</a:t>
            </a:r>
          </a:p>
        </p:txBody>
      </p:sp>
      <p:cxnSp>
        <p:nvCxnSpPr>
          <p:cNvPr id="13" name="Straight Arrow Connector 12"/>
          <p:cNvCxnSpPr>
            <a:stCxn id="7" idx="6"/>
            <a:endCxn id="8" idx="2"/>
          </p:cNvCxnSpPr>
          <p:nvPr/>
        </p:nvCxnSpPr>
        <p:spPr bwMode="auto">
          <a:xfrm>
            <a:off x="2886075" y="1035050"/>
            <a:ext cx="16287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p:cNvCxnSpPr/>
          <p:nvPr/>
        </p:nvCxnSpPr>
        <p:spPr bwMode="auto">
          <a:xfrm>
            <a:off x="4800600" y="1035050"/>
            <a:ext cx="16287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30666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p:txBody>
          <a:bodyPr/>
          <a:lstStyle/>
          <a:p>
            <a:pPr>
              <a:defRPr/>
            </a:pPr>
            <a:fld id="{AF9B7836-A88A-4C3B-9E7E-6BB7F8A64E5A}" type="slidenum">
              <a:rPr lang="en-US" smtClean="0"/>
              <a:pPr>
                <a:defRPr/>
              </a:pPr>
              <a:t>46</a:t>
            </a:fld>
            <a:endParaRPr lang="en-US"/>
          </a:p>
        </p:txBody>
      </p:sp>
      <p:sp>
        <p:nvSpPr>
          <p:cNvPr id="2" name="Title 1"/>
          <p:cNvSpPr>
            <a:spLocks noGrp="1"/>
          </p:cNvSpPr>
          <p:nvPr>
            <p:ph type="title"/>
          </p:nvPr>
        </p:nvSpPr>
        <p:spPr/>
        <p:txBody>
          <a:bodyPr/>
          <a:lstStyle/>
          <a:p>
            <a:r>
              <a:rPr lang="en-US" dirty="0"/>
              <a:t>Gibbs Sampling Example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Exercise: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𝐽</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a:stretch>
              </a:blipFill>
            </p:spPr>
            <p:txBody>
              <a:bodyPr/>
              <a:lstStyle/>
              <a:p>
                <a:r>
                  <a:rPr lang="en-US">
                    <a:noFill/>
                  </a:rPr>
                  <a:t> </a:t>
                </a:r>
              </a:p>
            </p:txBody>
          </p:sp>
        </mc:Fallback>
      </mc:AlternateContent>
      <p:sp>
        <p:nvSpPr>
          <p:cNvPr id="42" name="Oval 41">
            <a:extLst>
              <a:ext uri="{FF2B5EF4-FFF2-40B4-BE49-F238E27FC236}">
                <a16:creationId xmlns:a16="http://schemas.microsoft.com/office/drawing/2014/main" id="{05610594-D7C7-4366-AEC5-C598D1376581}"/>
              </a:ext>
            </a:extLst>
          </p:cNvPr>
          <p:cNvSpPr/>
          <p:nvPr/>
        </p:nvSpPr>
        <p:spPr bwMode="auto">
          <a:xfrm>
            <a:off x="4367742" y="1077808"/>
            <a:ext cx="1110193"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43" name="Oval 42">
            <a:extLst>
              <a:ext uri="{FF2B5EF4-FFF2-40B4-BE49-F238E27FC236}">
                <a16:creationId xmlns:a16="http://schemas.microsoft.com/office/drawing/2014/main" id="{CBC41CEC-005D-4293-934B-671689EE3BC7}"/>
              </a:ext>
            </a:extLst>
          </p:cNvPr>
          <p:cNvSpPr/>
          <p:nvPr/>
        </p:nvSpPr>
        <p:spPr bwMode="auto">
          <a:xfrm>
            <a:off x="6507694" y="1075692"/>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44" name="Oval 43">
            <a:extLst>
              <a:ext uri="{FF2B5EF4-FFF2-40B4-BE49-F238E27FC236}">
                <a16:creationId xmlns:a16="http://schemas.microsoft.com/office/drawing/2014/main" id="{00B01759-5D10-4D3C-81AC-E3A1D297C82D}"/>
              </a:ext>
            </a:extLst>
          </p:cNvPr>
          <p:cNvSpPr/>
          <p:nvPr/>
        </p:nvSpPr>
        <p:spPr bwMode="auto">
          <a:xfrm>
            <a:off x="3274486" y="2028194"/>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45" name="Oval 44">
            <a:extLst>
              <a:ext uri="{FF2B5EF4-FFF2-40B4-BE49-F238E27FC236}">
                <a16:creationId xmlns:a16="http://schemas.microsoft.com/office/drawing/2014/main" id="{F6F52464-F2FB-41D2-96AB-DB39AE290BC2}"/>
              </a:ext>
            </a:extLst>
          </p:cNvPr>
          <p:cNvSpPr/>
          <p:nvPr/>
        </p:nvSpPr>
        <p:spPr bwMode="auto">
          <a:xfrm>
            <a:off x="5537203" y="2028194"/>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46" name="Oval 45">
            <a:extLst>
              <a:ext uri="{FF2B5EF4-FFF2-40B4-BE49-F238E27FC236}">
                <a16:creationId xmlns:a16="http://schemas.microsoft.com/office/drawing/2014/main" id="{584CA9D9-02C1-4DA1-835A-35C3A2DB698B}"/>
              </a:ext>
            </a:extLst>
          </p:cNvPr>
          <p:cNvSpPr/>
          <p:nvPr/>
        </p:nvSpPr>
        <p:spPr bwMode="auto">
          <a:xfrm>
            <a:off x="4498979" y="2978575"/>
            <a:ext cx="978956" cy="507575"/>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47" name="Oval 46">
            <a:extLst>
              <a:ext uri="{FF2B5EF4-FFF2-40B4-BE49-F238E27FC236}">
                <a16:creationId xmlns:a16="http://schemas.microsoft.com/office/drawing/2014/main" id="{1960CB1E-F3CA-4DCE-B1FB-9D59363DA6FD}"/>
              </a:ext>
            </a:extLst>
          </p:cNvPr>
          <p:cNvSpPr/>
          <p:nvPr/>
        </p:nvSpPr>
        <p:spPr bwMode="auto">
          <a:xfrm>
            <a:off x="6507694" y="2978580"/>
            <a:ext cx="978956" cy="507571"/>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48" name="Straight Arrow Connector 47">
            <a:extLst>
              <a:ext uri="{FF2B5EF4-FFF2-40B4-BE49-F238E27FC236}">
                <a16:creationId xmlns:a16="http://schemas.microsoft.com/office/drawing/2014/main" id="{249991E4-4FE4-4702-A46D-69C20848E378}"/>
              </a:ext>
            </a:extLst>
          </p:cNvPr>
          <p:cNvCxnSpPr>
            <a:stCxn id="42" idx="4"/>
            <a:endCxn id="44" idx="0"/>
          </p:cNvCxnSpPr>
          <p:nvPr/>
        </p:nvCxnSpPr>
        <p:spPr bwMode="auto">
          <a:xfrm flipH="1">
            <a:off x="3763965" y="1422401"/>
            <a:ext cx="1158874"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9" name="Straight Arrow Connector 48">
            <a:extLst>
              <a:ext uri="{FF2B5EF4-FFF2-40B4-BE49-F238E27FC236}">
                <a16:creationId xmlns:a16="http://schemas.microsoft.com/office/drawing/2014/main" id="{EBF32843-8BA0-4080-8DF8-5E997950CAFD}"/>
              </a:ext>
            </a:extLst>
          </p:cNvPr>
          <p:cNvCxnSpPr>
            <a:stCxn id="42" idx="4"/>
            <a:endCxn id="45" idx="0"/>
          </p:cNvCxnSpPr>
          <p:nvPr/>
        </p:nvCxnSpPr>
        <p:spPr bwMode="auto">
          <a:xfrm>
            <a:off x="4922839" y="1422401"/>
            <a:ext cx="1103843"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0" name="Straight Arrow Connector 49">
            <a:extLst>
              <a:ext uri="{FF2B5EF4-FFF2-40B4-BE49-F238E27FC236}">
                <a16:creationId xmlns:a16="http://schemas.microsoft.com/office/drawing/2014/main" id="{A961451B-0197-47C6-8953-74C29E2239F1}"/>
              </a:ext>
            </a:extLst>
          </p:cNvPr>
          <p:cNvCxnSpPr>
            <a:stCxn id="43" idx="4"/>
            <a:endCxn id="45" idx="0"/>
          </p:cNvCxnSpPr>
          <p:nvPr/>
        </p:nvCxnSpPr>
        <p:spPr bwMode="auto">
          <a:xfrm flipH="1">
            <a:off x="6026681" y="1420284"/>
            <a:ext cx="970491" cy="607910"/>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1" name="Straight Arrow Connector 50">
            <a:extLst>
              <a:ext uri="{FF2B5EF4-FFF2-40B4-BE49-F238E27FC236}">
                <a16:creationId xmlns:a16="http://schemas.microsoft.com/office/drawing/2014/main" id="{BF2D16AE-9E04-411F-9A38-78CABE29A5E0}"/>
              </a:ext>
            </a:extLst>
          </p:cNvPr>
          <p:cNvCxnSpPr>
            <a:stCxn id="45" idx="4"/>
            <a:endCxn id="46" idx="0"/>
          </p:cNvCxnSpPr>
          <p:nvPr/>
        </p:nvCxnSpPr>
        <p:spPr bwMode="auto">
          <a:xfrm flipH="1">
            <a:off x="4988458" y="2372786"/>
            <a:ext cx="1038224" cy="605789"/>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a:extLst>
              <a:ext uri="{FF2B5EF4-FFF2-40B4-BE49-F238E27FC236}">
                <a16:creationId xmlns:a16="http://schemas.microsoft.com/office/drawing/2014/main" id="{3527F241-0CFA-4EEF-8553-C780958B054C}"/>
              </a:ext>
            </a:extLst>
          </p:cNvPr>
          <p:cNvCxnSpPr>
            <a:stCxn id="45" idx="4"/>
            <a:endCxn id="47" idx="0"/>
          </p:cNvCxnSpPr>
          <p:nvPr/>
        </p:nvCxnSpPr>
        <p:spPr bwMode="auto">
          <a:xfrm>
            <a:off x="6026681" y="2372786"/>
            <a:ext cx="970491"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A862AB6-A609-4D4F-9305-6ED04933FAAC}"/>
                  </a:ext>
                </a:extLst>
              </p:cNvPr>
              <p:cNvSpPr txBox="1"/>
              <p:nvPr/>
            </p:nvSpPr>
            <p:spPr>
              <a:xfrm>
                <a:off x="3600450" y="1075691"/>
                <a:ext cx="652992"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53" name="TextBox 52">
                <a:extLst>
                  <a:ext uri="{FF2B5EF4-FFF2-40B4-BE49-F238E27FC236}">
                    <a16:creationId xmlns:a16="http://schemas.microsoft.com/office/drawing/2014/main" id="{0A862AB6-A609-4D4F-9305-6ED04933FAAC}"/>
                  </a:ext>
                </a:extLst>
              </p:cNvPr>
              <p:cNvSpPr txBox="1">
                <a:spLocks noRot="1" noChangeAspect="1" noMove="1" noResize="1" noEditPoints="1" noAdjustHandles="1" noChangeArrowheads="1" noChangeShapeType="1" noTextEdit="1"/>
              </p:cNvSpPr>
              <p:nvPr/>
            </p:nvSpPr>
            <p:spPr>
              <a:xfrm>
                <a:off x="3600450" y="1075691"/>
                <a:ext cx="652992" cy="253916"/>
              </a:xfrm>
              <a:prstGeom prst="rect">
                <a:avLst/>
              </a:prstGeom>
              <a:blipFill>
                <a:blip r:embed="rId3"/>
                <a:stretch>
                  <a:fillRect b="-217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7EBD228-DE08-4B9B-8A8F-C22D8A569651}"/>
                  </a:ext>
                </a:extLst>
              </p:cNvPr>
              <p:cNvSpPr txBox="1"/>
              <p:nvPr/>
            </p:nvSpPr>
            <p:spPr>
              <a:xfrm>
                <a:off x="2561166" y="2249525"/>
                <a:ext cx="69850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𝑅</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54" name="TextBox 53">
                <a:extLst>
                  <a:ext uri="{FF2B5EF4-FFF2-40B4-BE49-F238E27FC236}">
                    <a16:creationId xmlns:a16="http://schemas.microsoft.com/office/drawing/2014/main" id="{67EBD228-DE08-4B9B-8A8F-C22D8A569651}"/>
                  </a:ext>
                </a:extLst>
              </p:cNvPr>
              <p:cNvSpPr txBox="1">
                <a:spLocks noRot="1" noChangeAspect="1" noMove="1" noResize="1" noEditPoints="1" noAdjustHandles="1" noChangeArrowheads="1" noChangeShapeType="1" noTextEdit="1"/>
              </p:cNvSpPr>
              <p:nvPr/>
            </p:nvSpPr>
            <p:spPr>
              <a:xfrm>
                <a:off x="2561166" y="2249525"/>
                <a:ext cx="698501" cy="253916"/>
              </a:xfrm>
              <a:prstGeom prst="rect">
                <a:avLst/>
              </a:prstGeom>
              <a:blipFill>
                <a:blip r:embed="rId4"/>
                <a:stretch>
                  <a:fillRect b="-217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85858B0-1F26-4B36-BAAE-9A9B2493D13F}"/>
                  </a:ext>
                </a:extLst>
              </p:cNvPr>
              <p:cNvSpPr txBox="1"/>
              <p:nvPr/>
            </p:nvSpPr>
            <p:spPr>
              <a:xfrm>
                <a:off x="5905500" y="1065540"/>
                <a:ext cx="559862"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𝐵</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55" name="TextBox 54">
                <a:extLst>
                  <a:ext uri="{FF2B5EF4-FFF2-40B4-BE49-F238E27FC236}">
                    <a16:creationId xmlns:a16="http://schemas.microsoft.com/office/drawing/2014/main" id="{085858B0-1F26-4B36-BAAE-9A9B2493D13F}"/>
                  </a:ext>
                </a:extLst>
              </p:cNvPr>
              <p:cNvSpPr txBox="1">
                <a:spLocks noRot="1" noChangeAspect="1" noMove="1" noResize="1" noEditPoints="1" noAdjustHandles="1" noChangeArrowheads="1" noChangeShapeType="1" noTextEdit="1"/>
              </p:cNvSpPr>
              <p:nvPr/>
            </p:nvSpPr>
            <p:spPr>
              <a:xfrm>
                <a:off x="5905500" y="1065540"/>
                <a:ext cx="559862" cy="253916"/>
              </a:xfrm>
              <a:prstGeom prst="rect">
                <a:avLst/>
              </a:prstGeom>
              <a:blipFill>
                <a:blip r:embed="rId5"/>
                <a:stretch>
                  <a:fillRect b="-2222"/>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38CC74D-4359-4B4D-B492-98DEBDA1FD36}"/>
                  </a:ext>
                </a:extLst>
              </p:cNvPr>
              <p:cNvSpPr txBox="1"/>
              <p:nvPr/>
            </p:nvSpPr>
            <p:spPr>
              <a:xfrm>
                <a:off x="6522512" y="1889694"/>
                <a:ext cx="98266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𝐴</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 </m:t>
                      </m:r>
                      <m:r>
                        <a:rPr lang="en-US" sz="1050" i="1" dirty="0" smtClean="0">
                          <a:solidFill>
                            <a:schemeClr val="tx1"/>
                          </a:solidFill>
                          <a:latin typeface="Cambria Math" panose="02040503050406030204" pitchFamily="18" charset="0"/>
                        </a:rPr>
                        <m:t>𝐵</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56" name="TextBox 55">
                <a:extLst>
                  <a:ext uri="{FF2B5EF4-FFF2-40B4-BE49-F238E27FC236}">
                    <a16:creationId xmlns:a16="http://schemas.microsoft.com/office/drawing/2014/main" id="{338CC74D-4359-4B4D-B492-98DEBDA1FD36}"/>
                  </a:ext>
                </a:extLst>
              </p:cNvPr>
              <p:cNvSpPr txBox="1">
                <a:spLocks noRot="1" noChangeAspect="1" noMove="1" noResize="1" noEditPoints="1" noAdjustHandles="1" noChangeArrowheads="1" noChangeShapeType="1" noTextEdit="1"/>
              </p:cNvSpPr>
              <p:nvPr/>
            </p:nvSpPr>
            <p:spPr>
              <a:xfrm>
                <a:off x="6522512" y="1889694"/>
                <a:ext cx="982661" cy="253916"/>
              </a:xfrm>
              <a:prstGeom prst="rect">
                <a:avLst/>
              </a:prstGeom>
              <a:blipFill>
                <a:blip r:embed="rId6"/>
                <a:stretch>
                  <a:fillRect/>
                </a:stretch>
              </a:blipFill>
              <a:ln>
                <a:solidFill>
                  <a:srgbClr val="FF9933"/>
                </a:solidFill>
              </a:ln>
            </p:spPr>
            <p:txBody>
              <a:bodyPr/>
              <a:lstStyle/>
              <a:p>
                <a:r>
                  <a:rPr lang="en-US">
                    <a:noFill/>
                  </a:rPr>
                  <a:t> </a:t>
                </a:r>
              </a:p>
            </p:txBody>
          </p:sp>
        </mc:Fallback>
      </mc:AlternateContent>
      <p:sp>
        <p:nvSpPr>
          <p:cNvPr id="57" name="TextBox 56">
            <a:extLst>
              <a:ext uri="{FF2B5EF4-FFF2-40B4-BE49-F238E27FC236}">
                <a16:creationId xmlns:a16="http://schemas.microsoft.com/office/drawing/2014/main" id="{903E1E50-2B5F-4A66-8E1F-2DCD8DCAD13E}"/>
              </a:ext>
            </a:extLst>
          </p:cNvPr>
          <p:cNvSpPr txBox="1"/>
          <p:nvPr/>
        </p:nvSpPr>
        <p:spPr>
          <a:xfrm>
            <a:off x="3984096" y="2701580"/>
            <a:ext cx="76729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P(M | A)</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73B2DBD-83AB-43F4-AAA9-3DAF57DF16C5}"/>
                  </a:ext>
                </a:extLst>
              </p:cNvPr>
              <p:cNvSpPr txBox="1"/>
              <p:nvPr/>
            </p:nvSpPr>
            <p:spPr>
              <a:xfrm>
                <a:off x="7142691" y="2701576"/>
                <a:ext cx="724964"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𝐽</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𝐴</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58" name="TextBox 57">
                <a:extLst>
                  <a:ext uri="{FF2B5EF4-FFF2-40B4-BE49-F238E27FC236}">
                    <a16:creationId xmlns:a16="http://schemas.microsoft.com/office/drawing/2014/main" id="{C73B2DBD-83AB-43F4-AAA9-3DAF57DF16C5}"/>
                  </a:ext>
                </a:extLst>
              </p:cNvPr>
              <p:cNvSpPr txBox="1">
                <a:spLocks noRot="1" noChangeAspect="1" noMove="1" noResize="1" noEditPoints="1" noAdjustHandles="1" noChangeArrowheads="1" noChangeShapeType="1" noTextEdit="1"/>
              </p:cNvSpPr>
              <p:nvPr/>
            </p:nvSpPr>
            <p:spPr>
              <a:xfrm>
                <a:off x="7142691" y="2701576"/>
                <a:ext cx="724964" cy="253916"/>
              </a:xfrm>
              <a:prstGeom prst="rect">
                <a:avLst/>
              </a:prstGeom>
              <a:blipFill>
                <a:blip r:embed="rId7"/>
                <a:stretch>
                  <a:fillRect b="-2174"/>
                </a:stretch>
              </a:blipFill>
              <a:ln>
                <a:solidFill>
                  <a:srgbClr val="FF9933"/>
                </a:solidFill>
              </a:ln>
            </p:spPr>
            <p:txBody>
              <a:bodyPr/>
              <a:lstStyle/>
              <a:p>
                <a:r>
                  <a:rPr lang="en-US">
                    <a:noFill/>
                  </a:rPr>
                  <a:t> </a:t>
                </a:r>
              </a:p>
            </p:txBody>
          </p:sp>
        </mc:Fallback>
      </mc:AlternateContent>
    </p:spTree>
    <p:extLst>
      <p:ext uri="{BB962C8B-B14F-4D97-AF65-F5344CB8AC3E}">
        <p14:creationId xmlns:p14="http://schemas.microsoft.com/office/powerpoint/2010/main" val="1973069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9B7836-A88A-4C3B-9E7E-6BB7F8A64E5A}" type="slidenum">
              <a:rPr lang="en-US" smtClean="0"/>
              <a:pPr/>
              <a:t>47</a:t>
            </a:fld>
            <a:endParaRPr lang="en-US"/>
          </a:p>
        </p:txBody>
      </p:sp>
      <p:sp>
        <p:nvSpPr>
          <p:cNvPr id="2" name="Title 1"/>
          <p:cNvSpPr>
            <a:spLocks noGrp="1"/>
          </p:cNvSpPr>
          <p:nvPr>
            <p:ph type="title"/>
          </p:nvPr>
        </p:nvSpPr>
        <p:spPr/>
        <p:txBody>
          <a:bodyPr/>
          <a:lstStyle/>
          <a:p>
            <a:r>
              <a:rPr lang="en-US" dirty="0"/>
              <a:t>Example: Hidden Markov Model</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FF18AAD6-26EF-4EF4-8E66-EC2746B4E856}"/>
                  </a:ext>
                </a:extLst>
              </p:cNvPr>
              <p:cNvSpPr>
                <a:spLocks noGrp="1"/>
              </p:cNvSpPr>
              <p:nvPr>
                <p:ph idx="1"/>
              </p:nvPr>
            </p:nvSpPr>
            <p:spPr>
              <a:xfrm>
                <a:off x="459316" y="3001432"/>
                <a:ext cx="8229600" cy="1792817"/>
              </a:xfrm>
            </p:spPr>
            <p:txBody>
              <a:bodyPr>
                <a:normAutofit fontScale="92500" lnSpcReduction="20000"/>
              </a:bodyPr>
              <a:lstStyle/>
              <a:p>
                <a:r>
                  <a:rPr lang="en-US" dirty="0"/>
                  <a:t>A Bayesian Network with a specific structure.	</a:t>
                </a:r>
              </a:p>
              <a:p>
                <a14:m>
                  <m:oMath xmlns:m="http://schemas.openxmlformats.org/officeDocument/2006/math">
                    <m:r>
                      <a:rPr lang="en-US" i="1" dirty="0" smtClean="0">
                        <a:latin typeface="Cambria Math" panose="02040503050406030204" pitchFamily="18" charset="0"/>
                      </a:rPr>
                      <m:t>𝑋</m:t>
                    </m:r>
                    <m:r>
                      <a:rPr lang="en-US" b="0" i="1" dirty="0" smtClean="0">
                        <a:latin typeface="Cambria Math" panose="02040503050406030204" pitchFamily="18" charset="0"/>
                      </a:rPr>
                      <m:t>′</m:t>
                    </m:r>
                  </m:oMath>
                </a14:m>
                <a:r>
                  <a:rPr lang="en-US" dirty="0" err="1"/>
                  <a:t>s</a:t>
                </a:r>
                <a:r>
                  <a:rPr lang="en-US" dirty="0"/>
                  <a:t> are called the observations and </a:t>
                </a:r>
                <a14:m>
                  <m:oMath xmlns:m="http://schemas.openxmlformats.org/officeDocument/2006/math">
                    <m:r>
                      <a:rPr lang="en-US" i="1" dirty="0" smtClean="0">
                        <a:latin typeface="Cambria Math" panose="02040503050406030204" pitchFamily="18" charset="0"/>
                      </a:rPr>
                      <m:t>𝑌</m:t>
                    </m:r>
                    <m:r>
                      <a:rPr lang="en-US" b="0" i="1" dirty="0" smtClean="0">
                        <a:latin typeface="Cambria Math" panose="02040503050406030204" pitchFamily="18" charset="0"/>
                      </a:rPr>
                      <m:t>′</m:t>
                    </m:r>
                  </m:oMath>
                </a14:m>
                <a:r>
                  <a:rPr lang="en-US" dirty="0"/>
                  <a:t>s are the hidden states</a:t>
                </a:r>
              </a:p>
              <a:p>
                <a:endParaRPr lang="en-US" dirty="0"/>
              </a:p>
              <a:p>
                <a:r>
                  <a:rPr lang="en-US" dirty="0"/>
                  <a:t>Useful for sequence tagging tasks – part of speech, modeling temporal structure, speech recognition, </a:t>
                </a:r>
                <a:r>
                  <a:rPr lang="en-US" dirty="0" err="1"/>
                  <a:t>etc</a:t>
                </a:r>
                <a:endParaRPr lang="en-US" dirty="0"/>
              </a:p>
              <a:p>
                <a:endParaRPr lang="en-US" dirty="0"/>
              </a:p>
            </p:txBody>
          </p:sp>
        </mc:Choice>
        <mc:Fallback xmlns="">
          <p:sp>
            <p:nvSpPr>
              <p:cNvPr id="9" name="Content Placeholder 8">
                <a:extLst>
                  <a:ext uri="{FF2B5EF4-FFF2-40B4-BE49-F238E27FC236}">
                    <a16:creationId xmlns:a16="http://schemas.microsoft.com/office/drawing/2014/main" id="{FF18AAD6-26EF-4EF4-8E66-EC2746B4E856}"/>
                  </a:ext>
                </a:extLst>
              </p:cNvPr>
              <p:cNvSpPr>
                <a:spLocks noGrp="1" noRot="1" noChangeAspect="1" noMove="1" noResize="1" noEditPoints="1" noAdjustHandles="1" noChangeArrowheads="1" noChangeShapeType="1" noTextEdit="1"/>
              </p:cNvSpPr>
              <p:nvPr>
                <p:ph idx="1"/>
              </p:nvPr>
            </p:nvSpPr>
            <p:spPr>
              <a:xfrm>
                <a:off x="459316" y="3001432"/>
                <a:ext cx="8229600" cy="1792817"/>
              </a:xfrm>
              <a:blipFill>
                <a:blip r:embed="rId3"/>
                <a:stretch>
                  <a:fillRect l="-815" t="-5442"/>
                </a:stretch>
              </a:blipFill>
            </p:spPr>
            <p:txBody>
              <a:bodyPr/>
              <a:lstStyle/>
              <a:p>
                <a:r>
                  <a:rPr lang="en-US">
                    <a:noFill/>
                  </a:rPr>
                  <a:t> </a:t>
                </a:r>
              </a:p>
            </p:txBody>
          </p:sp>
        </mc:Fallback>
      </mc:AlternateContent>
      <p:sp>
        <p:nvSpPr>
          <p:cNvPr id="7" name="Oval 6"/>
          <p:cNvSpPr/>
          <p:nvPr/>
        </p:nvSpPr>
        <p:spPr bwMode="auto">
          <a:xfrm>
            <a:off x="21717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1</a:t>
            </a:r>
            <a:endParaRPr lang="en-US" sz="1050" dirty="0">
              <a:solidFill>
                <a:schemeClr val="tx1"/>
              </a:solidFill>
              <a:latin typeface="Arial"/>
              <a:ea typeface="ＭＳ Ｐゴシック" charset="0"/>
            </a:endParaRPr>
          </a:p>
        </p:txBody>
      </p:sp>
      <p:sp>
        <p:nvSpPr>
          <p:cNvPr id="8" name="Oval 7"/>
          <p:cNvSpPr/>
          <p:nvPr/>
        </p:nvSpPr>
        <p:spPr bwMode="auto">
          <a:xfrm>
            <a:off x="2173816"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1</a:t>
            </a:r>
          </a:p>
        </p:txBody>
      </p:sp>
      <p:cxnSp>
        <p:nvCxnSpPr>
          <p:cNvPr id="10" name="Straight Arrow Connector 9"/>
          <p:cNvCxnSpPr>
            <a:stCxn id="7" idx="4"/>
            <a:endCxn id="8" idx="0"/>
          </p:cNvCxnSpPr>
          <p:nvPr/>
        </p:nvCxnSpPr>
        <p:spPr bwMode="auto">
          <a:xfrm>
            <a:off x="2427817" y="1426633"/>
            <a:ext cx="2117" cy="2878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p:cNvSpPr/>
          <p:nvPr/>
        </p:nvSpPr>
        <p:spPr bwMode="auto">
          <a:xfrm>
            <a:off x="29718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2</a:t>
            </a:r>
            <a:endParaRPr lang="en-US" sz="1050" dirty="0">
              <a:solidFill>
                <a:schemeClr val="tx1"/>
              </a:solidFill>
              <a:latin typeface="Arial"/>
              <a:ea typeface="ＭＳ Ｐゴシック" charset="0"/>
            </a:endParaRPr>
          </a:p>
        </p:txBody>
      </p:sp>
      <p:sp>
        <p:nvSpPr>
          <p:cNvPr id="12" name="Oval 11"/>
          <p:cNvSpPr/>
          <p:nvPr/>
        </p:nvSpPr>
        <p:spPr bwMode="auto">
          <a:xfrm>
            <a:off x="2973916"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2</a:t>
            </a:r>
          </a:p>
        </p:txBody>
      </p:sp>
      <p:cxnSp>
        <p:nvCxnSpPr>
          <p:cNvPr id="13" name="Straight Arrow Connector 12"/>
          <p:cNvCxnSpPr>
            <a:stCxn id="11" idx="4"/>
            <a:endCxn id="12" idx="0"/>
          </p:cNvCxnSpPr>
          <p:nvPr/>
        </p:nvCxnSpPr>
        <p:spPr bwMode="auto">
          <a:xfrm>
            <a:off x="3227917" y="1426633"/>
            <a:ext cx="2117" cy="2878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Oval 13"/>
          <p:cNvSpPr/>
          <p:nvPr/>
        </p:nvSpPr>
        <p:spPr bwMode="auto">
          <a:xfrm>
            <a:off x="37719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3</a:t>
            </a:r>
            <a:endParaRPr lang="en-US" sz="1050" dirty="0">
              <a:solidFill>
                <a:schemeClr val="tx1"/>
              </a:solidFill>
              <a:latin typeface="Arial"/>
              <a:ea typeface="ＭＳ Ｐゴシック" charset="0"/>
            </a:endParaRPr>
          </a:p>
        </p:txBody>
      </p:sp>
      <p:sp>
        <p:nvSpPr>
          <p:cNvPr id="15" name="Oval 14"/>
          <p:cNvSpPr/>
          <p:nvPr/>
        </p:nvSpPr>
        <p:spPr bwMode="auto">
          <a:xfrm>
            <a:off x="3774016"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3</a:t>
            </a:r>
          </a:p>
        </p:txBody>
      </p:sp>
      <p:cxnSp>
        <p:nvCxnSpPr>
          <p:cNvPr id="16" name="Straight Arrow Connector 15"/>
          <p:cNvCxnSpPr>
            <a:stCxn id="14" idx="4"/>
            <a:endCxn id="15" idx="0"/>
          </p:cNvCxnSpPr>
          <p:nvPr/>
        </p:nvCxnSpPr>
        <p:spPr bwMode="auto">
          <a:xfrm>
            <a:off x="4028017" y="1426633"/>
            <a:ext cx="2117" cy="2878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Oval 16"/>
          <p:cNvSpPr/>
          <p:nvPr/>
        </p:nvSpPr>
        <p:spPr bwMode="auto">
          <a:xfrm>
            <a:off x="45720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4</a:t>
            </a:r>
            <a:endParaRPr lang="en-US" sz="1050" dirty="0">
              <a:solidFill>
                <a:schemeClr val="tx1"/>
              </a:solidFill>
              <a:latin typeface="Arial"/>
              <a:ea typeface="ＭＳ Ｐゴシック" charset="0"/>
            </a:endParaRPr>
          </a:p>
        </p:txBody>
      </p:sp>
      <p:sp>
        <p:nvSpPr>
          <p:cNvPr id="18" name="Oval 17"/>
          <p:cNvSpPr/>
          <p:nvPr/>
        </p:nvSpPr>
        <p:spPr bwMode="auto">
          <a:xfrm>
            <a:off x="4574116"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4</a:t>
            </a:r>
          </a:p>
        </p:txBody>
      </p:sp>
      <p:cxnSp>
        <p:nvCxnSpPr>
          <p:cNvPr id="19" name="Straight Arrow Connector 18"/>
          <p:cNvCxnSpPr>
            <a:stCxn id="17" idx="4"/>
            <a:endCxn id="18" idx="0"/>
          </p:cNvCxnSpPr>
          <p:nvPr/>
        </p:nvCxnSpPr>
        <p:spPr bwMode="auto">
          <a:xfrm>
            <a:off x="4828117" y="1426633"/>
            <a:ext cx="2117" cy="2878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Oval 19"/>
          <p:cNvSpPr/>
          <p:nvPr/>
        </p:nvSpPr>
        <p:spPr bwMode="auto">
          <a:xfrm>
            <a:off x="53721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5</a:t>
            </a:r>
            <a:endParaRPr lang="en-US" sz="1050" dirty="0">
              <a:solidFill>
                <a:schemeClr val="tx1"/>
              </a:solidFill>
              <a:latin typeface="Arial"/>
              <a:ea typeface="ＭＳ Ｐゴシック" charset="0"/>
            </a:endParaRPr>
          </a:p>
        </p:txBody>
      </p:sp>
      <p:sp>
        <p:nvSpPr>
          <p:cNvPr id="21" name="Oval 20"/>
          <p:cNvSpPr/>
          <p:nvPr/>
        </p:nvSpPr>
        <p:spPr bwMode="auto">
          <a:xfrm>
            <a:off x="5374217"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5</a:t>
            </a:r>
          </a:p>
        </p:txBody>
      </p:sp>
      <p:cxnSp>
        <p:nvCxnSpPr>
          <p:cNvPr id="22" name="Straight Arrow Connector 21"/>
          <p:cNvCxnSpPr>
            <a:stCxn id="20" idx="4"/>
            <a:endCxn id="21" idx="0"/>
          </p:cNvCxnSpPr>
          <p:nvPr/>
        </p:nvCxnSpPr>
        <p:spPr bwMode="auto">
          <a:xfrm>
            <a:off x="5628217" y="1426634"/>
            <a:ext cx="2117" cy="28786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Oval 22"/>
          <p:cNvSpPr/>
          <p:nvPr/>
        </p:nvSpPr>
        <p:spPr bwMode="auto">
          <a:xfrm>
            <a:off x="61722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6</a:t>
            </a:r>
            <a:endParaRPr lang="en-US" sz="1050" dirty="0">
              <a:solidFill>
                <a:schemeClr val="tx1"/>
              </a:solidFill>
              <a:latin typeface="Arial"/>
              <a:ea typeface="ＭＳ Ｐゴシック" charset="0"/>
            </a:endParaRPr>
          </a:p>
        </p:txBody>
      </p:sp>
      <p:sp>
        <p:nvSpPr>
          <p:cNvPr id="24" name="Oval 23"/>
          <p:cNvSpPr/>
          <p:nvPr/>
        </p:nvSpPr>
        <p:spPr bwMode="auto">
          <a:xfrm>
            <a:off x="6174316"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6</a:t>
            </a:r>
          </a:p>
        </p:txBody>
      </p:sp>
      <p:cxnSp>
        <p:nvCxnSpPr>
          <p:cNvPr id="25" name="Straight Arrow Connector 24"/>
          <p:cNvCxnSpPr>
            <a:stCxn id="23" idx="4"/>
            <a:endCxn id="24" idx="0"/>
          </p:cNvCxnSpPr>
          <p:nvPr/>
        </p:nvCxnSpPr>
        <p:spPr bwMode="auto">
          <a:xfrm>
            <a:off x="6428317" y="1426633"/>
            <a:ext cx="2117" cy="2878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stCxn id="7" idx="6"/>
            <a:endCxn id="11" idx="2"/>
          </p:cNvCxnSpPr>
          <p:nvPr/>
        </p:nvCxnSpPr>
        <p:spPr bwMode="auto">
          <a:xfrm>
            <a:off x="2683933" y="1170517"/>
            <a:ext cx="287867" cy="0"/>
          </a:xfrm>
          <a:prstGeom prst="straightConnector1">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28" name="Straight Arrow Connector 27"/>
          <p:cNvCxnSpPr>
            <a:stCxn id="11" idx="6"/>
            <a:endCxn id="14" idx="2"/>
          </p:cNvCxnSpPr>
          <p:nvPr/>
        </p:nvCxnSpPr>
        <p:spPr bwMode="auto">
          <a:xfrm>
            <a:off x="3484033" y="1170517"/>
            <a:ext cx="287867" cy="0"/>
          </a:xfrm>
          <a:prstGeom prst="straightConnector1">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32" name="Straight Arrow Connector 31"/>
          <p:cNvCxnSpPr>
            <a:stCxn id="14" idx="6"/>
            <a:endCxn id="17" idx="2"/>
          </p:cNvCxnSpPr>
          <p:nvPr/>
        </p:nvCxnSpPr>
        <p:spPr bwMode="auto">
          <a:xfrm>
            <a:off x="4284133" y="1170517"/>
            <a:ext cx="287867" cy="0"/>
          </a:xfrm>
          <a:prstGeom prst="straightConnector1">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34" name="Straight Arrow Connector 33"/>
          <p:cNvCxnSpPr>
            <a:stCxn id="17" idx="6"/>
            <a:endCxn id="20" idx="2"/>
          </p:cNvCxnSpPr>
          <p:nvPr/>
        </p:nvCxnSpPr>
        <p:spPr bwMode="auto">
          <a:xfrm>
            <a:off x="5084233" y="1170517"/>
            <a:ext cx="287867" cy="0"/>
          </a:xfrm>
          <a:prstGeom prst="straightConnector1">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36" name="Straight Arrow Connector 35"/>
          <p:cNvCxnSpPr>
            <a:stCxn id="20" idx="6"/>
            <a:endCxn id="23" idx="2"/>
          </p:cNvCxnSpPr>
          <p:nvPr/>
        </p:nvCxnSpPr>
        <p:spPr bwMode="auto">
          <a:xfrm>
            <a:off x="5884333" y="1170517"/>
            <a:ext cx="287867" cy="0"/>
          </a:xfrm>
          <a:prstGeom prst="straightConnector1">
            <a:avLst/>
          </a:prstGeom>
          <a:ln>
            <a:headEnd type="none" w="med" len="med"/>
            <a:tailEnd type="arrow"/>
          </a:ln>
        </p:spPr>
        <p:style>
          <a:lnRef idx="2">
            <a:schemeClr val="dk1"/>
          </a:lnRef>
          <a:fillRef idx="1">
            <a:schemeClr val="lt1"/>
          </a:fillRef>
          <a:effectRef idx="0">
            <a:schemeClr val="dk1"/>
          </a:effectRef>
          <a:fontRef idx="minor">
            <a:schemeClr val="dk1"/>
          </a:fontRef>
        </p:style>
      </p:cxnSp>
      <p:sp>
        <p:nvSpPr>
          <p:cNvPr id="39" name="TextBox 38"/>
          <p:cNvSpPr txBox="1"/>
          <p:nvPr/>
        </p:nvSpPr>
        <p:spPr>
          <a:xfrm>
            <a:off x="2057400" y="2628900"/>
            <a:ext cx="1438214" cy="253916"/>
          </a:xfrm>
          <a:prstGeom prst="rect">
            <a:avLst/>
          </a:prstGeom>
          <a:solidFill>
            <a:srgbClr val="FFFFCC"/>
          </a:solidFill>
          <a:ln>
            <a:solidFill>
              <a:srgbClr val="FF9933"/>
            </a:solidFill>
          </a:ln>
        </p:spPr>
        <p:txBody>
          <a:bodyPr wrap="none" rtlCol="0">
            <a:spAutoFit/>
          </a:bodyPr>
          <a:lstStyle/>
          <a:p>
            <a:r>
              <a:rPr lang="en-US" sz="1050" dirty="0">
                <a:latin typeface="+mj-lt"/>
              </a:rPr>
              <a:t>Transition probabilities</a:t>
            </a:r>
          </a:p>
        </p:txBody>
      </p:sp>
      <p:sp>
        <p:nvSpPr>
          <p:cNvPr id="40" name="TextBox 39"/>
          <p:cNvSpPr txBox="1"/>
          <p:nvPr/>
        </p:nvSpPr>
        <p:spPr>
          <a:xfrm>
            <a:off x="4762351" y="2637651"/>
            <a:ext cx="1356462" cy="253916"/>
          </a:xfrm>
          <a:prstGeom prst="rect">
            <a:avLst/>
          </a:prstGeom>
          <a:solidFill>
            <a:srgbClr val="FFFFCC"/>
          </a:solidFill>
          <a:ln>
            <a:solidFill>
              <a:srgbClr val="FF9933"/>
            </a:solidFill>
          </a:ln>
        </p:spPr>
        <p:txBody>
          <a:bodyPr wrap="none" rtlCol="0">
            <a:spAutoFit/>
          </a:bodyPr>
          <a:lstStyle/>
          <a:p>
            <a:r>
              <a:rPr lang="en-US" sz="1050" dirty="0">
                <a:latin typeface="+mj-lt"/>
              </a:rPr>
              <a:t>Emission probabilities</a:t>
            </a:r>
          </a:p>
        </p:txBody>
      </p:sp>
      <p:cxnSp>
        <p:nvCxnSpPr>
          <p:cNvPr id="56" name="Straight Arrow Connector 55"/>
          <p:cNvCxnSpPr>
            <a:endCxn id="39" idx="0"/>
          </p:cNvCxnSpPr>
          <p:nvPr/>
        </p:nvCxnSpPr>
        <p:spPr bwMode="auto">
          <a:xfrm flipH="1">
            <a:off x="2776507" y="1170517"/>
            <a:ext cx="23845" cy="1458383"/>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Arrow Connector 57"/>
          <p:cNvCxnSpPr/>
          <p:nvPr/>
        </p:nvCxnSpPr>
        <p:spPr bwMode="auto">
          <a:xfrm flipH="1">
            <a:off x="3227917" y="1170517"/>
            <a:ext cx="372533" cy="1467134"/>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Arrow Connector 59"/>
          <p:cNvCxnSpPr/>
          <p:nvPr/>
        </p:nvCxnSpPr>
        <p:spPr bwMode="auto">
          <a:xfrm flipH="1">
            <a:off x="3484033" y="1170517"/>
            <a:ext cx="2573867" cy="1467134"/>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Arrow Connector 61"/>
          <p:cNvCxnSpPr>
            <a:endCxn id="40" idx="1"/>
          </p:cNvCxnSpPr>
          <p:nvPr/>
        </p:nvCxnSpPr>
        <p:spPr bwMode="auto">
          <a:xfrm>
            <a:off x="2427817" y="1543050"/>
            <a:ext cx="2334534" cy="1221559"/>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Arrow Connector 62"/>
          <p:cNvCxnSpPr/>
          <p:nvPr/>
        </p:nvCxnSpPr>
        <p:spPr bwMode="auto">
          <a:xfrm>
            <a:off x="4028017" y="1543050"/>
            <a:ext cx="944033" cy="1094601"/>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Straight Arrow Connector 65"/>
          <p:cNvCxnSpPr/>
          <p:nvPr/>
        </p:nvCxnSpPr>
        <p:spPr bwMode="auto">
          <a:xfrm flipH="1">
            <a:off x="5884334" y="1543050"/>
            <a:ext cx="543984" cy="108585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699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AF9B7836-A88A-4C3B-9E7E-6BB7F8A64E5A}" type="slidenum">
              <a:rPr lang="en-US" smtClean="0"/>
              <a:pPr/>
              <a:t>48</a:t>
            </a:fld>
            <a:endParaRPr lang="en-US"/>
          </a:p>
        </p:txBody>
      </p:sp>
      <p:sp>
        <p:nvSpPr>
          <p:cNvPr id="2" name="Title 1"/>
          <p:cNvSpPr>
            <a:spLocks noGrp="1"/>
          </p:cNvSpPr>
          <p:nvPr>
            <p:ph type="title"/>
          </p:nvPr>
        </p:nvSpPr>
        <p:spPr/>
        <p:txBody>
          <a:bodyPr/>
          <a:lstStyle/>
          <a:p>
            <a:r>
              <a:rPr lang="en-US"/>
              <a:t>HMM: Computational Problems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Probability of an observation given an HMM</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𝑝𝑎𝑟𝑎𝑚𝑒𝑡𝑒𝑟𝑠</m:t>
                    </m:r>
                    <m:r>
                      <a:rPr lang="en-US" i="1" dirty="0" smtClean="0">
                        <a:latin typeface="Cambria Math" panose="02040503050406030204" pitchFamily="18" charset="0"/>
                      </a:rPr>
                      <m:t>)</m:t>
                    </m:r>
                  </m:oMath>
                </a14:m>
                <a:r>
                  <a:rPr lang="en-US" dirty="0"/>
                  <a:t>: Dynamic Programming</a:t>
                </a:r>
              </a:p>
              <a:p>
                <a:r>
                  <a:rPr lang="en-US" dirty="0"/>
                  <a:t>Finding the best hidden states for a given sequence </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 | </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𝑝𝑎𝑟𝑎𝑚𝑒𝑡𝑒𝑟𝑠</m:t>
                    </m:r>
                    <m:r>
                      <a:rPr lang="en-US" i="1" dirty="0" smtClean="0">
                        <a:latin typeface="Cambria Math" panose="02040503050406030204" pitchFamily="18" charset="0"/>
                      </a:rPr>
                      <m:t>): </m:t>
                    </m:r>
                  </m:oMath>
                </a14:m>
                <a:r>
                  <a:rPr lang="en-US" dirty="0"/>
                  <a:t>Dynamic Programming</a:t>
                </a:r>
              </a:p>
              <a:p>
                <a:r>
                  <a:rPr lang="en-US" dirty="0"/>
                  <a:t>Learning the parameters from observations</a:t>
                </a:r>
              </a:p>
              <a:p>
                <a:pPr lvl="1"/>
                <a:r>
                  <a:rPr lang="en-US" dirty="0"/>
                  <a:t>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1908925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AF9B7836-A88A-4C3B-9E7E-6BB7F8A64E5A}" type="slidenum">
              <a:rPr lang="en-US" smtClean="0"/>
              <a:pPr>
                <a:defRPr/>
              </a:pPr>
              <a:t>49</a:t>
            </a:fld>
            <a:endParaRPr lang="en-US"/>
          </a:p>
        </p:txBody>
      </p:sp>
      <p:sp>
        <p:nvSpPr>
          <p:cNvPr id="2" name="Title 1"/>
          <p:cNvSpPr>
            <a:spLocks noGrp="1"/>
          </p:cNvSpPr>
          <p:nvPr>
            <p:ph type="title"/>
          </p:nvPr>
        </p:nvSpPr>
        <p:spPr/>
        <p:txBody>
          <a:bodyPr/>
          <a:lstStyle/>
          <a:p>
            <a:r>
              <a:rPr lang="en-US" dirty="0"/>
              <a:t>Gibbs Sampling for HMM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Goal:Computing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𝑦</m:t>
                    </m:r>
                    <m:r>
                      <a:rPr lang="en-US" i="1" dirty="0" err="1">
                        <a:latin typeface="Cambria Math" panose="02040503050406030204" pitchFamily="18" charset="0"/>
                      </a:rPr>
                      <m:t>|</m:t>
                    </m:r>
                    <m:r>
                      <a:rPr lang="en-US" i="1" dirty="0" err="1">
                        <a:latin typeface="Cambria Math" panose="02040503050406030204" pitchFamily="18" charset="0"/>
                      </a:rPr>
                      <m:t>𝑥</m:t>
                    </m:r>
                    <m:r>
                      <a:rPr lang="en-US" i="1" dirty="0" smtClean="0">
                        <a:latin typeface="Cambria Math" panose="02040503050406030204" pitchFamily="18" charset="0"/>
                      </a:rPr>
                      <m:t>)</m:t>
                    </m:r>
                  </m:oMath>
                </a14:m>
                <a:endParaRPr lang="en-US" dirty="0"/>
              </a:p>
              <a:p>
                <a:r>
                  <a:rPr lang="en-US" dirty="0"/>
                  <a:t>Initialize the </a:t>
                </a:r>
                <a14:m>
                  <m:oMath xmlns:m="http://schemas.openxmlformats.org/officeDocument/2006/math">
                    <m:r>
                      <a:rPr lang="en-US" i="1" dirty="0" smtClean="0">
                        <a:latin typeface="Cambria Math" panose="02040503050406030204" pitchFamily="18" charset="0"/>
                      </a:rPr>
                      <m:t>𝑌</m:t>
                    </m:r>
                    <m:r>
                      <a:rPr lang="en-US" b="0" i="1" dirty="0" smtClean="0">
                        <a:latin typeface="Cambria Math" panose="02040503050406030204" pitchFamily="18" charset="0"/>
                      </a:rPr>
                      <m:t>′</m:t>
                    </m:r>
                  </m:oMath>
                </a14:m>
                <a:r>
                  <a:rPr lang="en-US" dirty="0" err="1"/>
                  <a:t>s</a:t>
                </a:r>
                <a:r>
                  <a:rPr lang="en-US" dirty="0"/>
                  <a:t> randomly</a:t>
                </a:r>
              </a:p>
              <a:p>
                <a:r>
                  <a:rPr lang="en-US" dirty="0"/>
                  <a:t>Iterate:</a:t>
                </a:r>
              </a:p>
              <a:p>
                <a:pPr lvl="1"/>
                <a:r>
                  <a:rPr lang="en-US" dirty="0"/>
                  <a:t>Pick a random </a:t>
                </a:r>
                <a14:m>
                  <m:oMath xmlns:m="http://schemas.openxmlformats.org/officeDocument/2006/math">
                    <m:r>
                      <a:rPr lang="en-US" i="1" dirty="0" smtClean="0">
                        <a:latin typeface="Cambria Math" panose="02040503050406030204" pitchFamily="18" charset="0"/>
                      </a:rPr>
                      <m:t>𝑌</m:t>
                    </m:r>
                    <m:r>
                      <a:rPr lang="en-US" i="1" baseline="-25000" dirty="0">
                        <a:latin typeface="Cambria Math" panose="02040503050406030204" pitchFamily="18" charset="0"/>
                      </a:rPr>
                      <m:t>𝑖</m:t>
                    </m:r>
                  </m:oMath>
                </a14:m>
                <a:endParaRPr lang="en-US" baseline="-25000" dirty="0"/>
              </a:p>
              <a:p>
                <a:pPr lvl="1"/>
                <a:r>
                  <a:rPr lang="en-US" dirty="0"/>
                  <a:t>Draw </a:t>
                </a:r>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𝑌</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𝑡</m:t>
                        </m:r>
                      </m:sup>
                    </m:sSubSup>
                    <m:r>
                      <a:rPr lang="en-US" i="1" baseline="30000" dirty="0">
                        <a:latin typeface="Cambria Math" panose="02040503050406030204" pitchFamily="18" charset="0"/>
                      </a:rPr>
                      <m:t> </m:t>
                    </m:r>
                  </m:oMath>
                </a14:m>
                <a:r>
                  <a:rPr lang="en-US" dirty="0"/>
                  <a:t>from </a:t>
                </a:r>
                <a14:m>
                  <m:oMath xmlns:m="http://schemas.openxmlformats.org/officeDocument/2006/math">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baseline="-25000" dirty="0">
                            <a:latin typeface="Cambria Math" panose="02040503050406030204" pitchFamily="18" charset="0"/>
                          </a:rPr>
                          <m:t>𝑖</m:t>
                        </m:r>
                      </m:e>
                    </m:d>
                    <m:sSub>
                      <m:sSubPr>
                        <m:ctrlPr>
                          <a:rPr lang="en-US" b="0" i="1" dirty="0" smtClean="0">
                            <a:latin typeface="Cambria Math" panose="02040503050406030204" pitchFamily="18" charset="0"/>
                          </a:rPr>
                        </m:ctrlPr>
                      </m:sSubPr>
                      <m:e>
                        <m:r>
                          <a:rPr lang="en-US" i="1" dirty="0">
                            <a:latin typeface="Cambria Math" panose="02040503050406030204" pitchFamily="18" charset="0"/>
                          </a:rPr>
                          <m:t>𝑌</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𝑌</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𝑋</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Compute the probability using counts after the burn in period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57825" y="1028700"/>
                <a:ext cx="2228850" cy="1107996"/>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50" dirty="0">
                    <a:cs typeface="Arial"/>
                  </a:rPr>
                  <a:t>Only these variables are needed because they form the Markov blanket of </a:t>
                </a:r>
                <a14:m>
                  <m:oMath xmlns:m="http://schemas.openxmlformats.org/officeDocument/2006/math">
                    <m:r>
                      <a:rPr lang="en-US" sz="1650" i="1" dirty="0" smtClean="0">
                        <a:latin typeface="Cambria Math" panose="02040503050406030204" pitchFamily="18" charset="0"/>
                        <a:cs typeface="Arial"/>
                      </a:rPr>
                      <m:t>𝑌</m:t>
                    </m:r>
                    <m:r>
                      <a:rPr lang="en-US" sz="1650" i="1" baseline="-25000" dirty="0">
                        <a:latin typeface="Cambria Math" panose="02040503050406030204" pitchFamily="18" charset="0"/>
                        <a:cs typeface="Arial"/>
                      </a:rPr>
                      <m:t>𝑖</m:t>
                    </m:r>
                  </m:oMath>
                </a14:m>
                <a:r>
                  <a:rPr lang="en-US" sz="1650" dirty="0">
                    <a:cs typeface="Arial"/>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5457825" y="1028700"/>
                <a:ext cx="2228850" cy="1107996"/>
              </a:xfrm>
              <a:prstGeom prst="rect">
                <a:avLst/>
              </a:prstGeom>
              <a:blipFill>
                <a:blip r:embed="rId3"/>
                <a:stretch>
                  <a:fillRect l="-1081" t="-538" r="-3514" b="-4839"/>
                </a:stretch>
              </a:blipFill>
              <a:ln>
                <a:solidFill>
                  <a:srgbClr val="FF9933"/>
                </a:solidFill>
              </a:ln>
            </p:spPr>
            <p:txBody>
              <a:bodyPr/>
              <a:lstStyle/>
              <a:p>
                <a:r>
                  <a:rPr lang="en-US">
                    <a:noFill/>
                  </a:rPr>
                  <a:t> </a:t>
                </a:r>
              </a:p>
            </p:txBody>
          </p:sp>
        </mc:Fallback>
      </mc:AlternateContent>
      <p:cxnSp>
        <p:nvCxnSpPr>
          <p:cNvPr id="12" name="Straight Arrow Connector 11"/>
          <p:cNvCxnSpPr/>
          <p:nvPr/>
        </p:nvCxnSpPr>
        <p:spPr bwMode="auto">
          <a:xfrm flipH="1">
            <a:off x="4629150" y="2114550"/>
            <a:ext cx="1943100" cy="50765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p:cNvSpPr txBox="1"/>
          <p:nvPr/>
        </p:nvSpPr>
        <p:spPr>
          <a:xfrm>
            <a:off x="1676400" y="3658305"/>
            <a:ext cx="5943600" cy="646331"/>
          </a:xfrm>
          <a:prstGeom prst="rect">
            <a:avLst/>
          </a:prstGeom>
          <a:solidFill>
            <a:srgbClr val="FFFFCC"/>
          </a:solidFill>
          <a:ln>
            <a:solidFill>
              <a:srgbClr val="FF9933"/>
            </a:solidFill>
          </a:ln>
        </p:spPr>
        <p:txBody>
          <a:bodyPr wrap="square" rtlCol="0">
            <a:spAutoFit/>
          </a:bodyPr>
          <a:lstStyle/>
          <a:p>
            <a:r>
              <a:rPr lang="en-US" dirty="0">
                <a:solidFill>
                  <a:srgbClr val="000000"/>
                </a:solidFill>
                <a:cs typeface="Arial"/>
              </a:rPr>
              <a:t>Gibbs sampling allows us to introduce priors on the emission and transition probabilities.</a:t>
            </a:r>
          </a:p>
        </p:txBody>
      </p:sp>
    </p:spTree>
    <p:extLst>
      <p:ext uri="{BB962C8B-B14F-4D97-AF65-F5344CB8AC3E}">
        <p14:creationId xmlns:p14="http://schemas.microsoft.com/office/powerpoint/2010/main" val="54588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9B7836-A88A-4C3B-9E7E-6BB7F8A64E5A}" type="slidenum">
              <a:rPr lang="en-US" smtClean="0"/>
              <a:pPr>
                <a:defRPr/>
              </a:pPr>
              <a:t>5</a:t>
            </a:fld>
            <a:endParaRPr lang="en-US"/>
          </a:p>
        </p:txBody>
      </p:sp>
      <p:sp>
        <p:nvSpPr>
          <p:cNvPr id="7" name="Title 6"/>
          <p:cNvSpPr>
            <a:spLocks noGrp="1"/>
          </p:cNvSpPr>
          <p:nvPr>
            <p:ph type="title"/>
          </p:nvPr>
        </p:nvSpPr>
        <p:spPr/>
        <p:txBody>
          <a:bodyPr/>
          <a:lstStyle/>
          <a:p>
            <a:r>
              <a:rPr lang="en-US"/>
              <a:t>Unsupervised Learning</a:t>
            </a:r>
            <a:endParaRPr lang="en-US" dirty="0"/>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p:txBody>
              <a:bodyPr>
                <a:normAutofit/>
              </a:bodyPr>
              <a:lstStyle/>
              <a:p>
                <a:r>
                  <a:rPr lang="en-US" dirty="0"/>
                  <a:t>We get as input</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+1) </m:t>
                    </m:r>
                  </m:oMath>
                </a14:m>
                <a:r>
                  <a:rPr lang="en-US" dirty="0"/>
                  <a:t>tuples: </a:t>
                </a:r>
                <a14:m>
                  <m:oMath xmlns:m="http://schemas.openxmlformats.org/officeDocument/2006/math">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baseline="-25000" dirty="0">
                        <a:latin typeface="Cambria Math" panose="02040503050406030204" pitchFamily="18" charset="0"/>
                      </a:rPr>
                      <m:t>1</m:t>
                    </m:r>
                    <m:r>
                      <a:rPr lang="en-US" i="1" dirty="0">
                        <a:latin typeface="Cambria Math" panose="02040503050406030204" pitchFamily="18" charset="0"/>
                      </a:rPr>
                      <m:t>, </m:t>
                    </m:r>
                    <m:r>
                      <a:rPr lang="en-US" b="1" i="1" dirty="0">
                        <a:latin typeface="Cambria Math" panose="02040503050406030204" pitchFamily="18" charset="0"/>
                      </a:rPr>
                      <m:t>𝑿</m:t>
                    </m:r>
                    <m:r>
                      <a:rPr lang="en-US" i="1" baseline="-25000" dirty="0">
                        <a:latin typeface="Cambria Math" panose="02040503050406030204" pitchFamily="18" charset="0"/>
                      </a:rPr>
                      <m:t>2</m:t>
                    </m:r>
                    <m:r>
                      <a:rPr lang="en-US" i="1" dirty="0">
                        <a:latin typeface="Cambria Math" panose="02040503050406030204" pitchFamily="18" charset="0"/>
                      </a:rPr>
                      <m:t>, … </m:t>
                    </m:r>
                    <m:r>
                      <a:rPr lang="en-US" b="1" i="1" dirty="0" err="1">
                        <a:latin typeface="Cambria Math" panose="02040503050406030204" pitchFamily="18" charset="0"/>
                      </a:rPr>
                      <m:t>𝑿</m:t>
                    </m:r>
                    <m:r>
                      <a:rPr lang="en-US" i="1" baseline="-25000" dirty="0" err="1">
                        <a:latin typeface="Cambria Math" panose="02040503050406030204" pitchFamily="18" charset="0"/>
                      </a:rPr>
                      <m:t>𝑛</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b="1" i="1" dirty="0">
                            <a:latin typeface="Cambria Math" panose="02040503050406030204" pitchFamily="18" charset="0"/>
                          </a:rPr>
                          <m:t>𝑿</m:t>
                        </m:r>
                      </m:e>
                      <m:sub>
                        <m:r>
                          <a:rPr lang="en-US" b="0" i="1" dirty="0" smtClean="0">
                            <a:latin typeface="Cambria Math" panose="02040503050406030204" pitchFamily="18" charset="0"/>
                          </a:rPr>
                          <m:t>𝑛</m:t>
                        </m:r>
                        <m:r>
                          <a:rPr lang="en-US" b="0" i="1" dirty="0" smtClean="0">
                            <a:latin typeface="Cambria Math" panose="02040503050406030204" pitchFamily="18" charset="0"/>
                          </a:rPr>
                          <m:t>+1</m:t>
                        </m:r>
                      </m:sub>
                    </m:sSub>
                    <m:r>
                      <a:rPr lang="en-US" i="1" dirty="0">
                        <a:latin typeface="Cambria Math" panose="02040503050406030204" pitchFamily="18" charset="0"/>
                      </a:rPr>
                      <m:t>) </m:t>
                    </m:r>
                  </m:oMath>
                </a14:m>
                <a:endParaRPr lang="en-US" dirty="0"/>
              </a:p>
              <a:p>
                <a:r>
                  <a:rPr lang="en-US" dirty="0"/>
                  <a:t>There is </a:t>
                </a:r>
                <a:r>
                  <a:rPr lang="en-US" u="sng" dirty="0"/>
                  <a:t>no notion of a class variable or a label</a:t>
                </a:r>
                <a:r>
                  <a:rPr lang="en-US" dirty="0"/>
                  <a:t>.</a:t>
                </a:r>
              </a:p>
              <a:p>
                <a:r>
                  <a:rPr lang="en-US" dirty="0"/>
                  <a:t>After seeing a few examples, we would like to know something about the domain: </a:t>
                </a:r>
              </a:p>
              <a:p>
                <a:pPr lvl="1"/>
                <a:r>
                  <a:rPr lang="en-US" dirty="0"/>
                  <a:t>correlations between variables,  probability of certain events, etc.</a:t>
                </a:r>
              </a:p>
              <a:p>
                <a:r>
                  <a:rPr lang="en-US" dirty="0"/>
                  <a:t>We want to learn the most likely model that generated the data </a:t>
                </a:r>
              </a:p>
              <a:p>
                <a:pPr lvl="1"/>
                <a:r>
                  <a:rPr lang="en-US" dirty="0"/>
                  <a:t>Sometimes called density estimation.</a:t>
                </a:r>
              </a:p>
              <a:p>
                <a:endParaRPr lang="en-US" dirty="0"/>
              </a:p>
              <a:p>
                <a:pPr marL="0" indent="0">
                  <a:buNone/>
                </a:pPr>
                <a:endParaRPr lang="en-US" dirty="0"/>
              </a:p>
              <a:p>
                <a:endParaRPr lang="en-US" dirty="0"/>
              </a:p>
              <a:p>
                <a:endParaRPr lang="en-US" dirty="0"/>
              </a:p>
              <a:p>
                <a:endParaRPr lang="en-US"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1694160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50</a:t>
            </a:fld>
            <a:endParaRPr lang="en-US"/>
          </a:p>
        </p:txBody>
      </p:sp>
      <p:sp>
        <p:nvSpPr>
          <p:cNvPr id="2" name="Title 1"/>
          <p:cNvSpPr>
            <a:spLocks noGrp="1"/>
          </p:cNvSpPr>
          <p:nvPr>
            <p:ph type="title"/>
          </p:nvPr>
        </p:nvSpPr>
        <p:spPr/>
        <p:txBody>
          <a:bodyPr/>
          <a:lstStyle/>
          <a:p>
            <a:r>
              <a:rPr lang="en-US" dirty="0"/>
              <a:t>Bayesian Networks</a:t>
            </a:r>
          </a:p>
        </p:txBody>
      </p:sp>
      <p:sp>
        <p:nvSpPr>
          <p:cNvPr id="3" name="Content Placeholder 2"/>
          <p:cNvSpPr>
            <a:spLocks noGrp="1"/>
          </p:cNvSpPr>
          <p:nvPr>
            <p:ph idx="1"/>
          </p:nvPr>
        </p:nvSpPr>
        <p:spPr/>
        <p:txBody>
          <a:bodyPr>
            <a:normAutofit lnSpcReduction="10000"/>
          </a:bodyPr>
          <a:lstStyle/>
          <a:p>
            <a:r>
              <a:rPr lang="en-US" dirty="0"/>
              <a:t>Bayesian Networks</a:t>
            </a:r>
          </a:p>
          <a:p>
            <a:pPr lvl="1"/>
            <a:r>
              <a:rPr lang="en-US" dirty="0"/>
              <a:t>Compact representation probability distributions</a:t>
            </a:r>
          </a:p>
          <a:p>
            <a:pPr lvl="1"/>
            <a:r>
              <a:rPr lang="en-US" dirty="0"/>
              <a:t>Universal: Can represent all distributions</a:t>
            </a:r>
          </a:p>
          <a:p>
            <a:pPr lvl="2"/>
            <a:r>
              <a:rPr lang="en-US" dirty="0"/>
              <a:t>In the worst case, every random variable will be connected to all others	</a:t>
            </a:r>
          </a:p>
          <a:p>
            <a:r>
              <a:rPr lang="en-US" dirty="0"/>
              <a:t>Inference</a:t>
            </a:r>
          </a:p>
          <a:p>
            <a:pPr lvl="1"/>
            <a:r>
              <a:rPr lang="en-US" dirty="0"/>
              <a:t>Inference is hard in the worst case</a:t>
            </a:r>
          </a:p>
          <a:p>
            <a:pPr lvl="2"/>
            <a:r>
              <a:rPr lang="en-US" dirty="0"/>
              <a:t>Exact inference is #P-hard, approximate inference is NP-hard </a:t>
            </a:r>
            <a:r>
              <a:rPr lang="en-US" sz="1350" dirty="0"/>
              <a:t>[Roth93,96]</a:t>
            </a:r>
          </a:p>
          <a:p>
            <a:pPr lvl="2"/>
            <a:r>
              <a:rPr lang="en-US" dirty="0"/>
              <a:t>Inference for Trees is efficient</a:t>
            </a:r>
          </a:p>
          <a:p>
            <a:pPr lvl="2"/>
            <a:r>
              <a:rPr lang="en-US" dirty="0"/>
              <a:t>General exact Inference: Variable Elimination</a:t>
            </a:r>
          </a:p>
          <a:p>
            <a:r>
              <a:rPr lang="en-US" dirty="0"/>
              <a:t>Learning?</a:t>
            </a:r>
          </a:p>
        </p:txBody>
      </p:sp>
    </p:spTree>
    <p:extLst>
      <p:ext uri="{BB962C8B-B14F-4D97-AF65-F5344CB8AC3E}">
        <p14:creationId xmlns:p14="http://schemas.microsoft.com/office/powerpoint/2010/main" val="754240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51</a:t>
            </a:fld>
            <a:endParaRPr lang="en-US"/>
          </a:p>
        </p:txBody>
      </p:sp>
      <p:sp>
        <p:nvSpPr>
          <p:cNvPr id="2" name="Title 1"/>
          <p:cNvSpPr>
            <a:spLocks noGrp="1"/>
          </p:cNvSpPr>
          <p:nvPr>
            <p:ph type="title"/>
          </p:nvPr>
        </p:nvSpPr>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7128" y="880002"/>
                <a:ext cx="4079725" cy="3690798"/>
              </a:xfrm>
            </p:spPr>
            <p:txBody>
              <a:bodyPr>
                <a:normAutofit fontScale="92500" lnSpcReduction="20000"/>
              </a:bodyPr>
              <a:lstStyle/>
              <a:p>
                <a:r>
                  <a:rPr lang="en-US" dirty="0"/>
                  <a:t>Learning Problem:</a:t>
                </a:r>
              </a:p>
              <a:p>
                <a:pPr lvl="1"/>
                <a:r>
                  <a:rPr lang="en-US" dirty="0"/>
                  <a:t>Given data (</a:t>
                </a:r>
                <a14:m>
                  <m:oMath xmlns:m="http://schemas.openxmlformats.org/officeDocument/2006/math">
                    <m:r>
                      <a:rPr lang="en-US" i="1" dirty="0" smtClean="0">
                        <a:latin typeface="Cambria Math" panose="02040503050406030204" pitchFamily="18" charset="0"/>
                      </a:rPr>
                      <m:t>𝑛</m:t>
                    </m:r>
                  </m:oMath>
                </a14:m>
                <a:r>
                  <a:rPr lang="en-US" dirty="0"/>
                  <a:t> tuples) assumed to be sampled from a tree-dependent distribution</a:t>
                </a:r>
              </a:p>
              <a:p>
                <a:pPr lvl="2"/>
                <a:r>
                  <a:rPr lang="en-US" dirty="0"/>
                  <a:t>What does that mean?  </a:t>
                </a:r>
              </a:p>
              <a:p>
                <a:pPr lvl="2"/>
                <a:r>
                  <a:rPr lang="en-US" dirty="0"/>
                  <a:t>Think about it as a Generative model</a:t>
                </a:r>
              </a:p>
              <a:p>
                <a:pPr lvl="1"/>
                <a:r>
                  <a:rPr lang="en-US" dirty="0"/>
                  <a:t>Find the tree representation of the distribution.</a:t>
                </a:r>
              </a:p>
              <a:p>
                <a:pPr lvl="2"/>
                <a:r>
                  <a:rPr lang="en-US" dirty="0"/>
                  <a:t>What does that mean?</a:t>
                </a:r>
              </a:p>
              <a:p>
                <a:pPr>
                  <a:buSzPct val="100000"/>
                </a:pPr>
                <a:r>
                  <a:rPr lang="en-US" sz="1800" dirty="0"/>
                  <a:t>Among all trees, find the </a:t>
                </a:r>
                <a:r>
                  <a:rPr lang="en-US" sz="1800" dirty="0">
                    <a:solidFill>
                      <a:srgbClr val="0000FF"/>
                    </a:solidFill>
                  </a:rPr>
                  <a:t>most likely one, given the data:</a:t>
                </a:r>
              </a:p>
              <a:p>
                <a:pPr marL="0" indent="0">
                  <a:buNone/>
                </a:pPr>
                <a:r>
                  <a:rPr lang="en-US" sz="1800" dirty="0"/>
                  <a:t>                </a:t>
                </a:r>
                <a14:m>
                  <m:oMath xmlns:m="http://schemas.openxmlformats.org/officeDocument/2006/math">
                    <m:r>
                      <a:rPr lang="en-US" sz="1800" b="1" i="1" dirty="0">
                        <a:solidFill>
                          <a:srgbClr val="0000FF"/>
                        </a:solidFill>
                        <a:latin typeface="Cambria Math" panose="02040503050406030204" pitchFamily="18" charset="0"/>
                      </a:rPr>
                      <m:t>𝑷</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𝑻</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𝑫</m:t>
                    </m:r>
                    <m:r>
                      <a:rPr lang="en-US" sz="1800" b="1" i="1" dirty="0">
                        <a:solidFill>
                          <a:srgbClr val="0000FF"/>
                        </a:solidFill>
                        <a:latin typeface="Cambria Math" panose="02040503050406030204" pitchFamily="18" charset="0"/>
                      </a:rPr>
                      <m:t>) = </m:t>
                    </m:r>
                    <m:r>
                      <a:rPr lang="en-US" sz="1800" b="1" i="1" dirty="0">
                        <a:solidFill>
                          <a:srgbClr val="0000FF"/>
                        </a:solidFill>
                        <a:latin typeface="Cambria Math" panose="02040503050406030204" pitchFamily="18" charset="0"/>
                      </a:rPr>
                      <m:t>𝑷</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𝑫</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𝑻</m:t>
                    </m:r>
                    <m:r>
                      <a:rPr lang="en-US" sz="1800" b="1" i="1" dirty="0">
                        <a:solidFill>
                          <a:srgbClr val="0000FF"/>
                        </a:solidFill>
                        <a:latin typeface="Cambria Math" panose="02040503050406030204" pitchFamily="18" charset="0"/>
                      </a:rPr>
                      <m:t>) </m:t>
                    </m:r>
                    <m:r>
                      <a:rPr lang="en-US" sz="1800" b="1" i="1" dirty="0">
                        <a:solidFill>
                          <a:srgbClr val="0000FF"/>
                        </a:solidFill>
                        <a:latin typeface="Cambria Math" panose="02040503050406030204" pitchFamily="18" charset="0"/>
                      </a:rPr>
                      <m:t>𝑷</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𝑻</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𝑷</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𝑫</m:t>
                    </m:r>
                    <m:r>
                      <a:rPr lang="en-US" sz="1800" b="1" i="1" dirty="0">
                        <a:solidFill>
                          <a:srgbClr val="0000FF"/>
                        </a:solidFill>
                        <a:latin typeface="Cambria Math" panose="02040503050406030204" pitchFamily="18" charset="0"/>
                      </a:rPr>
                      <m:t>)</m:t>
                    </m:r>
                  </m:oMath>
                </a14:m>
                <a:endParaRPr lang="en-US" sz="1800" b="1" dirty="0">
                  <a:solidFill>
                    <a:srgbClr val="0000FF"/>
                  </a:solidFill>
                </a:endParaRPr>
              </a:p>
              <a:p>
                <a:pPr lvl="2"/>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7128" y="880002"/>
                <a:ext cx="4079725" cy="3690798"/>
              </a:xfrm>
              <a:blipFill>
                <a:blip r:embed="rId3"/>
                <a:stretch>
                  <a:fillRect l="-1794" t="-2640"/>
                </a:stretch>
              </a:blipFill>
            </p:spPr>
            <p:txBody>
              <a:bodyPr/>
              <a:lstStyle/>
              <a:p>
                <a:r>
                  <a:rPr lang="en-US">
                    <a:noFill/>
                  </a:rPr>
                  <a:t> </a:t>
                </a:r>
              </a:p>
            </p:txBody>
          </p:sp>
        </mc:Fallback>
      </mc:AlternateContent>
      <p:sp>
        <p:nvSpPr>
          <p:cNvPr id="32" name="Content Placeholder 2"/>
          <p:cNvSpPr txBox="1">
            <a:spLocks/>
          </p:cNvSpPr>
          <p:nvPr/>
        </p:nvSpPr>
        <p:spPr bwMode="auto">
          <a:xfrm>
            <a:off x="1997753" y="4167231"/>
            <a:ext cx="622808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buFont typeface="Wingdings" panose="05000000000000000000" pitchFamily="2" charset="2"/>
              <a:buChar char="§"/>
            </a:pPr>
            <a:endParaRPr lang="en-US" sz="1800" b="1" dirty="0">
              <a:solidFill>
                <a:srgbClr val="0000FF"/>
              </a:solidFill>
            </a:endParaRPr>
          </a:p>
        </p:txBody>
      </p:sp>
      <p:sp>
        <p:nvSpPr>
          <p:cNvPr id="33" name="Oval 40">
            <a:extLst>
              <a:ext uri="{FF2B5EF4-FFF2-40B4-BE49-F238E27FC236}">
                <a16:creationId xmlns:a16="http://schemas.microsoft.com/office/drawing/2014/main" id="{4434E1F6-7012-443B-B4F8-DD6BB0423BC4}"/>
              </a:ext>
            </a:extLst>
          </p:cNvPr>
          <p:cNvSpPr>
            <a:spLocks noChangeArrowheads="1"/>
          </p:cNvSpPr>
          <p:nvPr/>
        </p:nvSpPr>
        <p:spPr bwMode="auto">
          <a:xfrm>
            <a:off x="5546927"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4" name="Oval 41">
            <a:extLst>
              <a:ext uri="{FF2B5EF4-FFF2-40B4-BE49-F238E27FC236}">
                <a16:creationId xmlns:a16="http://schemas.microsoft.com/office/drawing/2014/main" id="{DA632650-D42B-469B-918B-262C1A5AF097}"/>
              </a:ext>
            </a:extLst>
          </p:cNvPr>
          <p:cNvSpPr>
            <a:spLocks noChangeArrowheads="1"/>
          </p:cNvSpPr>
          <p:nvPr/>
        </p:nvSpPr>
        <p:spPr bwMode="auto">
          <a:xfrm>
            <a:off x="6361314"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5" name="Oval 42">
            <a:extLst>
              <a:ext uri="{FF2B5EF4-FFF2-40B4-BE49-F238E27FC236}">
                <a16:creationId xmlns:a16="http://schemas.microsoft.com/office/drawing/2014/main" id="{712538D1-288E-4006-A854-CFFD9E58EE79}"/>
              </a:ext>
            </a:extLst>
          </p:cNvPr>
          <p:cNvSpPr>
            <a:spLocks noChangeArrowheads="1"/>
          </p:cNvSpPr>
          <p:nvPr/>
        </p:nvSpPr>
        <p:spPr bwMode="auto">
          <a:xfrm>
            <a:off x="7175702"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3">
            <a:extLst>
              <a:ext uri="{FF2B5EF4-FFF2-40B4-BE49-F238E27FC236}">
                <a16:creationId xmlns:a16="http://schemas.microsoft.com/office/drawing/2014/main" id="{C13D1C60-87B5-43BC-AA0E-C17346653212}"/>
              </a:ext>
            </a:extLst>
          </p:cNvPr>
          <p:cNvSpPr>
            <a:spLocks noChangeArrowheads="1"/>
          </p:cNvSpPr>
          <p:nvPr/>
        </p:nvSpPr>
        <p:spPr bwMode="auto">
          <a:xfrm>
            <a:off x="6797083" y="22807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7" name="Oval 44">
            <a:extLst>
              <a:ext uri="{FF2B5EF4-FFF2-40B4-BE49-F238E27FC236}">
                <a16:creationId xmlns:a16="http://schemas.microsoft.com/office/drawing/2014/main" id="{CED14AEE-6720-4FA1-9420-940F5C0471D8}"/>
              </a:ext>
            </a:extLst>
          </p:cNvPr>
          <p:cNvSpPr>
            <a:spLocks noChangeArrowheads="1"/>
          </p:cNvSpPr>
          <p:nvPr/>
        </p:nvSpPr>
        <p:spPr bwMode="auto">
          <a:xfrm>
            <a:off x="8397283"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38" name="AutoShape 45">
            <a:extLst>
              <a:ext uri="{FF2B5EF4-FFF2-40B4-BE49-F238E27FC236}">
                <a16:creationId xmlns:a16="http://schemas.microsoft.com/office/drawing/2014/main" id="{3D55FEEE-95E2-4914-B871-944F2D1E1FCD}"/>
              </a:ext>
            </a:extLst>
          </p:cNvPr>
          <p:cNvCxnSpPr>
            <a:cxnSpLocks noChangeShapeType="1"/>
            <a:stCxn id="36" idx="4"/>
            <a:endCxn id="34" idx="0"/>
          </p:cNvCxnSpPr>
          <p:nvPr/>
        </p:nvCxnSpPr>
        <p:spPr bwMode="auto">
          <a:xfrm flipH="1">
            <a:off x="6418465" y="240579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6">
            <a:extLst>
              <a:ext uri="{FF2B5EF4-FFF2-40B4-BE49-F238E27FC236}">
                <a16:creationId xmlns:a16="http://schemas.microsoft.com/office/drawing/2014/main" id="{9FCFA9A0-8AF2-4E6E-AE66-6456FEA08C3E}"/>
              </a:ext>
            </a:extLst>
          </p:cNvPr>
          <p:cNvCxnSpPr>
            <a:cxnSpLocks noChangeShapeType="1"/>
            <a:stCxn id="36" idx="4"/>
            <a:endCxn id="33" idx="0"/>
          </p:cNvCxnSpPr>
          <p:nvPr/>
        </p:nvCxnSpPr>
        <p:spPr bwMode="auto">
          <a:xfrm flipH="1">
            <a:off x="5604077" y="240579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47">
            <a:extLst>
              <a:ext uri="{FF2B5EF4-FFF2-40B4-BE49-F238E27FC236}">
                <a16:creationId xmlns:a16="http://schemas.microsoft.com/office/drawing/2014/main" id="{1468E0DC-C806-4E67-B985-C5ADB100630D}"/>
              </a:ext>
            </a:extLst>
          </p:cNvPr>
          <p:cNvCxnSpPr>
            <a:cxnSpLocks noChangeShapeType="1"/>
            <a:stCxn id="36" idx="4"/>
            <a:endCxn id="35" idx="0"/>
          </p:cNvCxnSpPr>
          <p:nvPr/>
        </p:nvCxnSpPr>
        <p:spPr bwMode="auto">
          <a:xfrm>
            <a:off x="6854233" y="240579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8">
            <a:extLst>
              <a:ext uri="{FF2B5EF4-FFF2-40B4-BE49-F238E27FC236}">
                <a16:creationId xmlns:a16="http://schemas.microsoft.com/office/drawing/2014/main" id="{C0C6D7B8-42A3-448C-BFE8-5E7FD838E372}"/>
              </a:ext>
            </a:extLst>
          </p:cNvPr>
          <p:cNvCxnSpPr>
            <a:cxnSpLocks noChangeShapeType="1"/>
            <a:stCxn id="36" idx="4"/>
            <a:endCxn id="37" idx="0"/>
          </p:cNvCxnSpPr>
          <p:nvPr/>
        </p:nvCxnSpPr>
        <p:spPr bwMode="auto">
          <a:xfrm>
            <a:off x="6854233" y="240579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Oval 50">
            <a:extLst>
              <a:ext uri="{FF2B5EF4-FFF2-40B4-BE49-F238E27FC236}">
                <a16:creationId xmlns:a16="http://schemas.microsoft.com/office/drawing/2014/main" id="{42198159-F7B8-4A4A-B2C2-C1A8DAF371EE}"/>
              </a:ext>
            </a:extLst>
          </p:cNvPr>
          <p:cNvSpPr>
            <a:spLocks noChangeArrowheads="1"/>
          </p:cNvSpPr>
          <p:nvPr/>
        </p:nvSpPr>
        <p:spPr bwMode="auto">
          <a:xfrm>
            <a:off x="54826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4" name="Oval 51">
            <a:extLst>
              <a:ext uri="{FF2B5EF4-FFF2-40B4-BE49-F238E27FC236}">
                <a16:creationId xmlns:a16="http://schemas.microsoft.com/office/drawing/2014/main" id="{EE8C3F2D-46DC-4E2D-A4C6-DD0602DEFB02}"/>
              </a:ext>
            </a:extLst>
          </p:cNvPr>
          <p:cNvSpPr>
            <a:spLocks noChangeArrowheads="1"/>
          </p:cNvSpPr>
          <p:nvPr/>
        </p:nvSpPr>
        <p:spPr bwMode="auto">
          <a:xfrm>
            <a:off x="68542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5" name="Oval 52">
            <a:extLst>
              <a:ext uri="{FF2B5EF4-FFF2-40B4-BE49-F238E27FC236}">
                <a16:creationId xmlns:a16="http://schemas.microsoft.com/office/drawing/2014/main" id="{54E8EF3B-906C-4D6A-8E5B-F3FC0B0FFC88}"/>
              </a:ext>
            </a:extLst>
          </p:cNvPr>
          <p:cNvSpPr>
            <a:spLocks noChangeArrowheads="1"/>
          </p:cNvSpPr>
          <p:nvPr/>
        </p:nvSpPr>
        <p:spPr bwMode="auto">
          <a:xfrm>
            <a:off x="816868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6" name="AutoShape 53">
            <a:extLst>
              <a:ext uri="{FF2B5EF4-FFF2-40B4-BE49-F238E27FC236}">
                <a16:creationId xmlns:a16="http://schemas.microsoft.com/office/drawing/2014/main" id="{A51C18B6-C8CB-4471-88F7-D1030BC4FE07}"/>
              </a:ext>
            </a:extLst>
          </p:cNvPr>
          <p:cNvCxnSpPr>
            <a:cxnSpLocks noChangeShapeType="1"/>
            <a:stCxn id="34" idx="4"/>
            <a:endCxn id="53" idx="0"/>
          </p:cNvCxnSpPr>
          <p:nvPr/>
        </p:nvCxnSpPr>
        <p:spPr bwMode="auto">
          <a:xfrm flipH="1">
            <a:off x="5539784" y="320589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54">
            <a:extLst>
              <a:ext uri="{FF2B5EF4-FFF2-40B4-BE49-F238E27FC236}">
                <a16:creationId xmlns:a16="http://schemas.microsoft.com/office/drawing/2014/main" id="{C73547EA-4F52-42F7-9403-E0AA70C3A3A6}"/>
              </a:ext>
            </a:extLst>
          </p:cNvPr>
          <p:cNvCxnSpPr>
            <a:cxnSpLocks noChangeShapeType="1"/>
            <a:stCxn id="35" idx="4"/>
            <a:endCxn id="55" idx="0"/>
          </p:cNvCxnSpPr>
          <p:nvPr/>
        </p:nvCxnSpPr>
        <p:spPr bwMode="auto">
          <a:xfrm>
            <a:off x="7232852" y="320589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55">
            <a:extLst>
              <a:ext uri="{FF2B5EF4-FFF2-40B4-BE49-F238E27FC236}">
                <a16:creationId xmlns:a16="http://schemas.microsoft.com/office/drawing/2014/main" id="{AEC81F09-0569-405E-8E51-C08BC68CA707}"/>
              </a:ext>
            </a:extLst>
          </p:cNvPr>
          <p:cNvCxnSpPr>
            <a:cxnSpLocks noChangeShapeType="1"/>
            <a:stCxn id="35" idx="4"/>
            <a:endCxn id="54" idx="0"/>
          </p:cNvCxnSpPr>
          <p:nvPr/>
        </p:nvCxnSpPr>
        <p:spPr bwMode="auto">
          <a:xfrm flipH="1">
            <a:off x="6911383" y="320589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83FF125-2ADB-40D6-8B1C-2C5954641463}"/>
                  </a:ext>
                </a:extLst>
              </p:cNvPr>
              <p:cNvSpPr txBox="1"/>
              <p:nvPr/>
            </p:nvSpPr>
            <p:spPr>
              <a:xfrm>
                <a:off x="6958846" y="194329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59" name="TextBox 58">
                <a:extLst>
                  <a:ext uri="{FF2B5EF4-FFF2-40B4-BE49-F238E27FC236}">
                    <a16:creationId xmlns:a16="http://schemas.microsoft.com/office/drawing/2014/main" id="{483FF125-2ADB-40D6-8B1C-2C5954641463}"/>
                  </a:ext>
                </a:extLst>
              </p:cNvPr>
              <p:cNvSpPr txBox="1">
                <a:spLocks noRot="1" noChangeAspect="1" noMove="1" noResize="1" noEditPoints="1" noAdjustHandles="1" noChangeArrowheads="1" noChangeShapeType="1" noTextEdit="1"/>
              </p:cNvSpPr>
              <p:nvPr/>
            </p:nvSpPr>
            <p:spPr>
              <a:xfrm>
                <a:off x="6958846" y="1943293"/>
                <a:ext cx="359393" cy="323165"/>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EFC3737-FB9B-452D-8E98-540EF96B44C8}"/>
                  </a:ext>
                </a:extLst>
              </p:cNvPr>
              <p:cNvSpPr txBox="1"/>
              <p:nvPr/>
            </p:nvSpPr>
            <p:spPr>
              <a:xfrm>
                <a:off x="7367312" y="2946291"/>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0" name="TextBox 59">
                <a:extLst>
                  <a:ext uri="{FF2B5EF4-FFF2-40B4-BE49-F238E27FC236}">
                    <a16:creationId xmlns:a16="http://schemas.microsoft.com/office/drawing/2014/main" id="{EEFC3737-FB9B-452D-8E98-540EF96B44C8}"/>
                  </a:ext>
                </a:extLst>
              </p:cNvPr>
              <p:cNvSpPr txBox="1">
                <a:spLocks noRot="1" noChangeAspect="1" noMove="1" noResize="1" noEditPoints="1" noAdjustHandles="1" noChangeArrowheads="1" noChangeShapeType="1" noTextEdit="1"/>
              </p:cNvSpPr>
              <p:nvPr/>
            </p:nvSpPr>
            <p:spPr>
              <a:xfrm>
                <a:off x="7367312" y="2946291"/>
                <a:ext cx="359394" cy="323165"/>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E3665DD-957D-467D-89FA-2D6593FCB09C}"/>
                  </a:ext>
                </a:extLst>
              </p:cNvPr>
              <p:cNvSpPr txBox="1"/>
              <p:nvPr/>
            </p:nvSpPr>
            <p:spPr>
              <a:xfrm>
                <a:off x="5711233" y="3017773"/>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1" name="TextBox 60">
                <a:extLst>
                  <a:ext uri="{FF2B5EF4-FFF2-40B4-BE49-F238E27FC236}">
                    <a16:creationId xmlns:a16="http://schemas.microsoft.com/office/drawing/2014/main" id="{4E3665DD-957D-467D-89FA-2D6593FCB09C}"/>
                  </a:ext>
                </a:extLst>
              </p:cNvPr>
              <p:cNvSpPr txBox="1">
                <a:spLocks noRot="1" noChangeAspect="1" noMove="1" noResize="1" noEditPoints="1" noAdjustHandles="1" noChangeArrowheads="1" noChangeShapeType="1" noTextEdit="1"/>
              </p:cNvSpPr>
              <p:nvPr/>
            </p:nvSpPr>
            <p:spPr>
              <a:xfrm>
                <a:off x="5711233" y="3017773"/>
                <a:ext cx="402674"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CD31272E-39A5-4FD5-B99F-7A8C8C287578}"/>
                  </a:ext>
                </a:extLst>
              </p:cNvPr>
              <p:cNvSpPr txBox="1"/>
              <p:nvPr/>
            </p:nvSpPr>
            <p:spPr>
              <a:xfrm>
                <a:off x="6511333" y="3003441"/>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2" name="TextBox 61">
                <a:extLst>
                  <a:ext uri="{FF2B5EF4-FFF2-40B4-BE49-F238E27FC236}">
                    <a16:creationId xmlns:a16="http://schemas.microsoft.com/office/drawing/2014/main" id="{CD31272E-39A5-4FD5-B99F-7A8C8C287578}"/>
                  </a:ext>
                </a:extLst>
              </p:cNvPr>
              <p:cNvSpPr txBox="1">
                <a:spLocks noRot="1" noChangeAspect="1" noMove="1" noResize="1" noEditPoints="1" noAdjustHandles="1" noChangeArrowheads="1" noChangeShapeType="1" noTextEdit="1"/>
              </p:cNvSpPr>
              <p:nvPr/>
            </p:nvSpPr>
            <p:spPr>
              <a:xfrm>
                <a:off x="6511333" y="3003441"/>
                <a:ext cx="352982"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24A66A0-AF48-4DEE-A47C-D0C13FA0C054}"/>
                  </a:ext>
                </a:extLst>
              </p:cNvPr>
              <p:cNvSpPr txBox="1"/>
              <p:nvPr/>
            </p:nvSpPr>
            <p:spPr>
              <a:xfrm>
                <a:off x="8340133" y="3632091"/>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A24A66A0-AF48-4DEE-A47C-D0C13FA0C054}"/>
                  </a:ext>
                </a:extLst>
              </p:cNvPr>
              <p:cNvSpPr txBox="1">
                <a:spLocks noRot="1" noChangeAspect="1" noMove="1" noResize="1" noEditPoints="1" noAdjustHandles="1" noChangeArrowheads="1" noChangeShapeType="1" noTextEdit="1"/>
              </p:cNvSpPr>
              <p:nvPr/>
            </p:nvSpPr>
            <p:spPr>
              <a:xfrm>
                <a:off x="8340133" y="3632091"/>
                <a:ext cx="333746"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5B4B081-CF92-4DD6-8166-232C1AF017EE}"/>
                  </a:ext>
                </a:extLst>
              </p:cNvPr>
              <p:cNvSpPr txBox="1"/>
              <p:nvPr/>
            </p:nvSpPr>
            <p:spPr>
              <a:xfrm>
                <a:off x="6411873" y="3672810"/>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25B4B081-CF92-4DD6-8166-232C1AF017EE}"/>
                  </a:ext>
                </a:extLst>
              </p:cNvPr>
              <p:cNvSpPr txBox="1">
                <a:spLocks noRot="1" noChangeAspect="1" noMove="1" noResize="1" noEditPoints="1" noAdjustHandles="1" noChangeArrowheads="1" noChangeShapeType="1" noTextEdit="1"/>
              </p:cNvSpPr>
              <p:nvPr/>
            </p:nvSpPr>
            <p:spPr>
              <a:xfrm>
                <a:off x="6411873" y="3672810"/>
                <a:ext cx="346570"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8D7793C-0818-4CAF-BCDB-0B534C24B34E}"/>
                  </a:ext>
                </a:extLst>
              </p:cNvPr>
              <p:cNvSpPr txBox="1"/>
              <p:nvPr/>
            </p:nvSpPr>
            <p:spPr>
              <a:xfrm>
                <a:off x="5629969" y="3703573"/>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B8D7793C-0818-4CAF-BCDB-0B534C24B34E}"/>
                  </a:ext>
                </a:extLst>
              </p:cNvPr>
              <p:cNvSpPr txBox="1">
                <a:spLocks noRot="1" noChangeAspect="1" noMove="1" noResize="1" noEditPoints="1" noAdjustHandles="1" noChangeArrowheads="1" noChangeShapeType="1" noTextEdit="1"/>
              </p:cNvSpPr>
              <p:nvPr/>
            </p:nvSpPr>
            <p:spPr>
              <a:xfrm>
                <a:off x="5629969" y="3703573"/>
                <a:ext cx="338554" cy="317844"/>
              </a:xfrm>
              <a:prstGeom prst="rect">
                <a:avLst/>
              </a:prstGeom>
              <a:blipFill>
                <a:blip r:embed="rId1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51C2FCB-F2A8-46F8-91C7-E1EE443721A9}"/>
                  </a:ext>
                </a:extLst>
              </p:cNvPr>
              <p:cNvSpPr txBox="1"/>
              <p:nvPr/>
            </p:nvSpPr>
            <p:spPr>
              <a:xfrm>
                <a:off x="8567462" y="2960623"/>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66" name="TextBox 65">
                <a:extLst>
                  <a:ext uri="{FF2B5EF4-FFF2-40B4-BE49-F238E27FC236}">
                    <a16:creationId xmlns:a16="http://schemas.microsoft.com/office/drawing/2014/main" id="{F51C2FCB-F2A8-46F8-91C7-E1EE443721A9}"/>
                  </a:ext>
                </a:extLst>
              </p:cNvPr>
              <p:cNvSpPr txBox="1">
                <a:spLocks noRot="1" noChangeAspect="1" noMove="1" noResize="1" noEditPoints="1" noAdjustHandles="1" noChangeArrowheads="1" noChangeShapeType="1" noTextEdit="1"/>
              </p:cNvSpPr>
              <p:nvPr/>
            </p:nvSpPr>
            <p:spPr>
              <a:xfrm>
                <a:off x="8567462" y="2960623"/>
                <a:ext cx="346570" cy="323165"/>
              </a:xfrm>
              <a:prstGeom prst="rect">
                <a:avLst/>
              </a:prstGeom>
              <a:blipFill>
                <a:blip r:embed="rId1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9A25FD5-6383-42E8-A910-4545E14BF339}"/>
                  </a:ext>
                </a:extLst>
              </p:cNvPr>
              <p:cNvSpPr txBox="1"/>
              <p:nvPr/>
            </p:nvSpPr>
            <p:spPr>
              <a:xfrm>
                <a:off x="5731770" y="2317641"/>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7" name="TextBox 66">
                <a:extLst>
                  <a:ext uri="{FF2B5EF4-FFF2-40B4-BE49-F238E27FC236}">
                    <a16:creationId xmlns:a16="http://schemas.microsoft.com/office/drawing/2014/main" id="{59A25FD5-6383-42E8-A910-4545E14BF339}"/>
                  </a:ext>
                </a:extLst>
              </p:cNvPr>
              <p:cNvSpPr txBox="1">
                <a:spLocks noRot="1" noChangeAspect="1" noMove="1" noResize="1" noEditPoints="1" noAdjustHandles="1" noChangeArrowheads="1" noChangeShapeType="1" noTextEdit="1"/>
              </p:cNvSpPr>
              <p:nvPr/>
            </p:nvSpPr>
            <p:spPr>
              <a:xfrm>
                <a:off x="5731770" y="2317641"/>
                <a:ext cx="644728" cy="323165"/>
              </a:xfrm>
              <a:prstGeom prst="rect">
                <a:avLst/>
              </a:prstGeom>
              <a:blipFill>
                <a:blip r:embed="rId14"/>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C99050B-3044-44E4-9BF7-27EE9074558D}"/>
                  </a:ext>
                </a:extLst>
              </p:cNvPr>
              <p:cNvSpPr txBox="1"/>
              <p:nvPr/>
            </p:nvSpPr>
            <p:spPr>
              <a:xfrm>
                <a:off x="7660759" y="234661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8" name="TextBox 67">
                <a:extLst>
                  <a:ext uri="{FF2B5EF4-FFF2-40B4-BE49-F238E27FC236}">
                    <a16:creationId xmlns:a16="http://schemas.microsoft.com/office/drawing/2014/main" id="{CC99050B-3044-44E4-9BF7-27EE9074558D}"/>
                  </a:ext>
                </a:extLst>
              </p:cNvPr>
              <p:cNvSpPr txBox="1">
                <a:spLocks noRot="1" noChangeAspect="1" noMove="1" noResize="1" noEditPoints="1" noAdjustHandles="1" noChangeArrowheads="1" noChangeShapeType="1" noTextEdit="1"/>
              </p:cNvSpPr>
              <p:nvPr/>
            </p:nvSpPr>
            <p:spPr>
              <a:xfrm>
                <a:off x="7660759" y="2346613"/>
                <a:ext cx="801823" cy="323165"/>
              </a:xfrm>
              <a:prstGeom prst="rect">
                <a:avLst/>
              </a:prstGeom>
              <a:blipFill>
                <a:blip r:embed="rId15"/>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E9ACFC1-817A-4AE7-8810-1E8D52E09036}"/>
                  </a:ext>
                </a:extLst>
              </p:cNvPr>
              <p:cNvSpPr txBox="1"/>
              <p:nvPr/>
            </p:nvSpPr>
            <p:spPr>
              <a:xfrm>
                <a:off x="7125636" y="3666556"/>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6E9ACFC1-817A-4AE7-8810-1E8D52E09036}"/>
                  </a:ext>
                </a:extLst>
              </p:cNvPr>
              <p:cNvSpPr txBox="1">
                <a:spLocks noRot="1" noChangeAspect="1" noMove="1" noResize="1" noEditPoints="1" noAdjustHandles="1" noChangeArrowheads="1" noChangeShapeType="1" noTextEdit="1"/>
              </p:cNvSpPr>
              <p:nvPr/>
            </p:nvSpPr>
            <p:spPr>
              <a:xfrm>
                <a:off x="7125636" y="3666556"/>
                <a:ext cx="800219" cy="323165"/>
              </a:xfrm>
              <a:prstGeom prst="rect">
                <a:avLst/>
              </a:prstGeom>
              <a:blipFill>
                <a:blip r:embed="rId16"/>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Object 39">
                <a:extLst>
                  <a:ext uri="{FF2B5EF4-FFF2-40B4-BE49-F238E27FC236}">
                    <a16:creationId xmlns:a16="http://schemas.microsoft.com/office/drawing/2014/main" id="{8ECB834E-0FDF-4D09-B614-8D64A1617A30}"/>
                  </a:ext>
                </a:extLst>
              </p:cNvPr>
              <p:cNvSpPr txBox="1"/>
              <p:nvPr/>
            </p:nvSpPr>
            <p:spPr bwMode="auto">
              <a:xfrm>
                <a:off x="5055992" y="1206771"/>
                <a:ext cx="3975100" cy="688498"/>
              </a:xfrm>
              <a:prstGeom prst="rect">
                <a:avLst/>
              </a:prstGeom>
              <a:noFill/>
              <a:ln>
                <a:solidFill>
                  <a:schemeClr val="accent1"/>
                </a:solid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70" name="Object 39">
                <a:extLst>
                  <a:ext uri="{FF2B5EF4-FFF2-40B4-BE49-F238E27FC236}">
                    <a16:creationId xmlns:a16="http://schemas.microsoft.com/office/drawing/2014/main" id="{8ECB834E-0FDF-4D09-B614-8D64A1617A30}"/>
                  </a:ext>
                </a:extLst>
              </p:cNvPr>
              <p:cNvSpPr txBox="1">
                <a:spLocks noRot="1" noChangeAspect="1" noMove="1" noResize="1" noEditPoints="1" noAdjustHandles="1" noChangeArrowheads="1" noChangeShapeType="1" noTextEdit="1"/>
              </p:cNvSpPr>
              <p:nvPr/>
            </p:nvSpPr>
            <p:spPr bwMode="auto">
              <a:xfrm>
                <a:off x="5055992" y="1206771"/>
                <a:ext cx="3975100" cy="688498"/>
              </a:xfrm>
              <a:prstGeom prst="rect">
                <a:avLst/>
              </a:prstGeom>
              <a:blipFill>
                <a:blip r:embed="rId17"/>
                <a:stretch>
                  <a:fillRect t="-100870" b="-134783"/>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189992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nodePh="1">
                                  <p:stCondLst>
                                    <p:cond delay="0"/>
                                  </p:stCondLst>
                                  <p:endCondLst>
                                    <p:cond evt="begin" delay="0">
                                      <p:tn val="33"/>
                                    </p:cond>
                                  </p:endCondLst>
                                  <p:childTnLst>
                                    <p:set>
                                      <p:cBhvr>
                                        <p:cTn id="3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52</a:t>
            </a:fld>
            <a:endParaRPr lang="en-US"/>
          </a:p>
        </p:txBody>
      </p:sp>
      <p:sp>
        <p:nvSpPr>
          <p:cNvPr id="2" name="Title 1"/>
          <p:cNvSpPr>
            <a:spLocks noGrp="1"/>
          </p:cNvSpPr>
          <p:nvPr>
            <p:ph type="title"/>
          </p:nvPr>
        </p:nvSpPr>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0485" y="902367"/>
                <a:ext cx="5538418" cy="3876879"/>
              </a:xfrm>
            </p:spPr>
            <p:txBody>
              <a:bodyPr>
                <a:normAutofit fontScale="92500" lnSpcReduction="20000"/>
              </a:bodyPr>
              <a:lstStyle/>
              <a:p>
                <a:r>
                  <a:rPr lang="en-US" dirty="0"/>
                  <a:t>Learning Problem:</a:t>
                </a:r>
              </a:p>
              <a:p>
                <a:pPr lvl="1"/>
                <a:r>
                  <a:rPr lang="en-US" dirty="0"/>
                  <a:t>Given data (</a:t>
                </a:r>
                <a14:m>
                  <m:oMath xmlns:m="http://schemas.openxmlformats.org/officeDocument/2006/math">
                    <m:r>
                      <a:rPr lang="en-US" i="1" dirty="0" smtClean="0">
                        <a:latin typeface="Cambria Math" panose="02040503050406030204" pitchFamily="18" charset="0"/>
                      </a:rPr>
                      <m:t>𝑛</m:t>
                    </m:r>
                  </m:oMath>
                </a14:m>
                <a:r>
                  <a:rPr lang="en-US" dirty="0"/>
                  <a:t> tuples) assumed to be sampled from a tree-dependent distribution</a:t>
                </a:r>
              </a:p>
              <a:p>
                <a:pPr lvl="1"/>
                <a:r>
                  <a:rPr lang="en-US" dirty="0"/>
                  <a:t>Find the tree representation of the distribution. </a:t>
                </a:r>
              </a:p>
              <a:p>
                <a:r>
                  <a:rPr lang="en-US" dirty="0"/>
                  <a:t>Assuming uniform prior on trees, the Maximum Likelihood approach is to maximize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m:t>
                    </m:r>
                  </m:oMath>
                </a14:m>
                <a:r>
                  <a:rPr lang="en-US" dirty="0"/>
                  <a:t>,  </a:t>
                </a:r>
              </a:p>
              <a:p>
                <a:pPr marL="0" indent="0">
                  <a:buNone/>
                </a:pPr>
                <a:r>
                  <a:rPr lang="en-US" sz="1400" dirty="0"/>
                  <a:t>           </a:t>
                </a:r>
                <a:endParaRPr lang="en-US" sz="1600" i="1" dirty="0"/>
              </a:p>
              <a:p>
                <a:pPr marL="0" indent="0">
                  <a:buNone/>
                </a:pPr>
                <a:endParaRPr lang="en-US" dirty="0"/>
              </a:p>
              <a:p>
                <a:r>
                  <a:rPr lang="en-US" dirty="0"/>
                  <a:t>Now we can see why we had to solve the inference problem first; it is required for learning.</a:t>
                </a:r>
              </a:p>
              <a:p>
                <a:endParaRPr lang="en-US" dirty="0"/>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0485" y="902367"/>
                <a:ext cx="5538418" cy="3876879"/>
              </a:xfrm>
              <a:blipFill>
                <a:blip r:embed="rId3"/>
                <a:stretch>
                  <a:fillRect l="-1210" t="-2673"/>
                </a:stretch>
              </a:blipFill>
            </p:spPr>
            <p:txBody>
              <a:bodyPr/>
              <a:lstStyle/>
              <a:p>
                <a:r>
                  <a:rPr lang="en-US">
                    <a:noFill/>
                  </a:rPr>
                  <a:t> </a:t>
                </a:r>
              </a:p>
            </p:txBody>
          </p:sp>
        </mc:Fallback>
      </mc:AlternateContent>
      <p:sp>
        <p:nvSpPr>
          <p:cNvPr id="35" name="Oval 40">
            <a:extLst>
              <a:ext uri="{FF2B5EF4-FFF2-40B4-BE49-F238E27FC236}">
                <a16:creationId xmlns:a16="http://schemas.microsoft.com/office/drawing/2014/main" id="{71AD8BE2-60C7-419D-90E1-9173415D9FB8}"/>
              </a:ext>
            </a:extLst>
          </p:cNvPr>
          <p:cNvSpPr>
            <a:spLocks noChangeArrowheads="1"/>
          </p:cNvSpPr>
          <p:nvPr/>
        </p:nvSpPr>
        <p:spPr bwMode="auto">
          <a:xfrm>
            <a:off x="5546927"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1">
            <a:extLst>
              <a:ext uri="{FF2B5EF4-FFF2-40B4-BE49-F238E27FC236}">
                <a16:creationId xmlns:a16="http://schemas.microsoft.com/office/drawing/2014/main" id="{7711CB5A-94B1-4BA5-94E8-82919416A1D9}"/>
              </a:ext>
            </a:extLst>
          </p:cNvPr>
          <p:cNvSpPr>
            <a:spLocks noChangeArrowheads="1"/>
          </p:cNvSpPr>
          <p:nvPr/>
        </p:nvSpPr>
        <p:spPr bwMode="auto">
          <a:xfrm>
            <a:off x="6361314"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7" name="Oval 42">
            <a:extLst>
              <a:ext uri="{FF2B5EF4-FFF2-40B4-BE49-F238E27FC236}">
                <a16:creationId xmlns:a16="http://schemas.microsoft.com/office/drawing/2014/main" id="{038931F1-B6A0-4239-BB11-8349737DDDF7}"/>
              </a:ext>
            </a:extLst>
          </p:cNvPr>
          <p:cNvSpPr>
            <a:spLocks noChangeArrowheads="1"/>
          </p:cNvSpPr>
          <p:nvPr/>
        </p:nvSpPr>
        <p:spPr bwMode="auto">
          <a:xfrm>
            <a:off x="7175702"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3">
            <a:extLst>
              <a:ext uri="{FF2B5EF4-FFF2-40B4-BE49-F238E27FC236}">
                <a16:creationId xmlns:a16="http://schemas.microsoft.com/office/drawing/2014/main" id="{689C8E39-6F6D-44E0-AA9C-34E98DB31C1B}"/>
              </a:ext>
            </a:extLst>
          </p:cNvPr>
          <p:cNvSpPr>
            <a:spLocks noChangeArrowheads="1"/>
          </p:cNvSpPr>
          <p:nvPr/>
        </p:nvSpPr>
        <p:spPr bwMode="auto">
          <a:xfrm>
            <a:off x="6797083" y="22807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4">
            <a:extLst>
              <a:ext uri="{FF2B5EF4-FFF2-40B4-BE49-F238E27FC236}">
                <a16:creationId xmlns:a16="http://schemas.microsoft.com/office/drawing/2014/main" id="{3E179390-5E4D-4498-A847-41D9882BFBC4}"/>
              </a:ext>
            </a:extLst>
          </p:cNvPr>
          <p:cNvSpPr>
            <a:spLocks noChangeArrowheads="1"/>
          </p:cNvSpPr>
          <p:nvPr/>
        </p:nvSpPr>
        <p:spPr bwMode="auto">
          <a:xfrm>
            <a:off x="8397283"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9" name="AutoShape 45">
            <a:extLst>
              <a:ext uri="{FF2B5EF4-FFF2-40B4-BE49-F238E27FC236}">
                <a16:creationId xmlns:a16="http://schemas.microsoft.com/office/drawing/2014/main" id="{890EE699-8627-4680-AD83-F9E97DD7F9DE}"/>
              </a:ext>
            </a:extLst>
          </p:cNvPr>
          <p:cNvCxnSpPr>
            <a:cxnSpLocks noChangeShapeType="1"/>
            <a:stCxn id="38" idx="4"/>
            <a:endCxn id="36" idx="0"/>
          </p:cNvCxnSpPr>
          <p:nvPr/>
        </p:nvCxnSpPr>
        <p:spPr bwMode="auto">
          <a:xfrm flipH="1">
            <a:off x="6418465" y="240579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6">
            <a:extLst>
              <a:ext uri="{FF2B5EF4-FFF2-40B4-BE49-F238E27FC236}">
                <a16:creationId xmlns:a16="http://schemas.microsoft.com/office/drawing/2014/main" id="{E53DBED0-094A-46AD-95E4-39E330FC9FA0}"/>
              </a:ext>
            </a:extLst>
          </p:cNvPr>
          <p:cNvCxnSpPr>
            <a:cxnSpLocks noChangeShapeType="1"/>
            <a:stCxn id="38" idx="4"/>
            <a:endCxn id="35" idx="0"/>
          </p:cNvCxnSpPr>
          <p:nvPr/>
        </p:nvCxnSpPr>
        <p:spPr bwMode="auto">
          <a:xfrm flipH="1">
            <a:off x="5604077" y="240579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7">
            <a:extLst>
              <a:ext uri="{FF2B5EF4-FFF2-40B4-BE49-F238E27FC236}">
                <a16:creationId xmlns:a16="http://schemas.microsoft.com/office/drawing/2014/main" id="{03C887A6-2A62-4A9C-8D53-A6BAF81D92A9}"/>
              </a:ext>
            </a:extLst>
          </p:cNvPr>
          <p:cNvCxnSpPr>
            <a:cxnSpLocks noChangeShapeType="1"/>
            <a:stCxn id="38" idx="4"/>
            <a:endCxn id="37" idx="0"/>
          </p:cNvCxnSpPr>
          <p:nvPr/>
        </p:nvCxnSpPr>
        <p:spPr bwMode="auto">
          <a:xfrm>
            <a:off x="6854233" y="240579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8">
            <a:extLst>
              <a:ext uri="{FF2B5EF4-FFF2-40B4-BE49-F238E27FC236}">
                <a16:creationId xmlns:a16="http://schemas.microsoft.com/office/drawing/2014/main" id="{FD28CEFD-38DA-4772-8F90-F08DCA9B7C72}"/>
              </a:ext>
            </a:extLst>
          </p:cNvPr>
          <p:cNvCxnSpPr>
            <a:cxnSpLocks noChangeShapeType="1"/>
            <a:stCxn id="38" idx="4"/>
            <a:endCxn id="39" idx="0"/>
          </p:cNvCxnSpPr>
          <p:nvPr/>
        </p:nvCxnSpPr>
        <p:spPr bwMode="auto">
          <a:xfrm>
            <a:off x="6854233" y="240579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0">
            <a:extLst>
              <a:ext uri="{FF2B5EF4-FFF2-40B4-BE49-F238E27FC236}">
                <a16:creationId xmlns:a16="http://schemas.microsoft.com/office/drawing/2014/main" id="{D21AB8AE-595B-4444-9C6F-A1503B2F8540}"/>
              </a:ext>
            </a:extLst>
          </p:cNvPr>
          <p:cNvSpPr>
            <a:spLocks noChangeArrowheads="1"/>
          </p:cNvSpPr>
          <p:nvPr/>
        </p:nvSpPr>
        <p:spPr bwMode="auto">
          <a:xfrm>
            <a:off x="54826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1">
            <a:extLst>
              <a:ext uri="{FF2B5EF4-FFF2-40B4-BE49-F238E27FC236}">
                <a16:creationId xmlns:a16="http://schemas.microsoft.com/office/drawing/2014/main" id="{B3AD8707-13D1-4411-99F5-7727CD11F8F7}"/>
              </a:ext>
            </a:extLst>
          </p:cNvPr>
          <p:cNvSpPr>
            <a:spLocks noChangeArrowheads="1"/>
          </p:cNvSpPr>
          <p:nvPr/>
        </p:nvSpPr>
        <p:spPr bwMode="auto">
          <a:xfrm>
            <a:off x="68542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2">
            <a:extLst>
              <a:ext uri="{FF2B5EF4-FFF2-40B4-BE49-F238E27FC236}">
                <a16:creationId xmlns:a16="http://schemas.microsoft.com/office/drawing/2014/main" id="{29910871-A69D-4DA1-AFA2-915D8B400D2C}"/>
              </a:ext>
            </a:extLst>
          </p:cNvPr>
          <p:cNvSpPr>
            <a:spLocks noChangeArrowheads="1"/>
          </p:cNvSpPr>
          <p:nvPr/>
        </p:nvSpPr>
        <p:spPr bwMode="auto">
          <a:xfrm>
            <a:off x="816868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8" name="AutoShape 53">
            <a:extLst>
              <a:ext uri="{FF2B5EF4-FFF2-40B4-BE49-F238E27FC236}">
                <a16:creationId xmlns:a16="http://schemas.microsoft.com/office/drawing/2014/main" id="{D9B678E7-0DCB-4673-A96A-4F2FBE3B8F52}"/>
              </a:ext>
            </a:extLst>
          </p:cNvPr>
          <p:cNvCxnSpPr>
            <a:cxnSpLocks noChangeShapeType="1"/>
            <a:stCxn id="36" idx="4"/>
            <a:endCxn id="55" idx="0"/>
          </p:cNvCxnSpPr>
          <p:nvPr/>
        </p:nvCxnSpPr>
        <p:spPr bwMode="auto">
          <a:xfrm flipH="1">
            <a:off x="5539784" y="320589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4">
            <a:extLst>
              <a:ext uri="{FF2B5EF4-FFF2-40B4-BE49-F238E27FC236}">
                <a16:creationId xmlns:a16="http://schemas.microsoft.com/office/drawing/2014/main" id="{78496814-33BB-4626-9EB6-9F0C2607894F}"/>
              </a:ext>
            </a:extLst>
          </p:cNvPr>
          <p:cNvCxnSpPr>
            <a:cxnSpLocks noChangeShapeType="1"/>
            <a:stCxn id="37" idx="4"/>
            <a:endCxn id="57" idx="0"/>
          </p:cNvCxnSpPr>
          <p:nvPr/>
        </p:nvCxnSpPr>
        <p:spPr bwMode="auto">
          <a:xfrm>
            <a:off x="7232852" y="320589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5">
            <a:extLst>
              <a:ext uri="{FF2B5EF4-FFF2-40B4-BE49-F238E27FC236}">
                <a16:creationId xmlns:a16="http://schemas.microsoft.com/office/drawing/2014/main" id="{6782365E-A425-413E-90D2-348FDE6511A7}"/>
              </a:ext>
            </a:extLst>
          </p:cNvPr>
          <p:cNvCxnSpPr>
            <a:cxnSpLocks noChangeShapeType="1"/>
            <a:stCxn id="37" idx="4"/>
            <a:endCxn id="56" idx="0"/>
          </p:cNvCxnSpPr>
          <p:nvPr/>
        </p:nvCxnSpPr>
        <p:spPr bwMode="auto">
          <a:xfrm flipH="1">
            <a:off x="6911383" y="320589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4EAD797-D499-4891-85AA-950C4291728B}"/>
                  </a:ext>
                </a:extLst>
              </p:cNvPr>
              <p:cNvSpPr txBox="1"/>
              <p:nvPr/>
            </p:nvSpPr>
            <p:spPr>
              <a:xfrm>
                <a:off x="6958846" y="194329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1" name="TextBox 60">
                <a:extLst>
                  <a:ext uri="{FF2B5EF4-FFF2-40B4-BE49-F238E27FC236}">
                    <a16:creationId xmlns:a16="http://schemas.microsoft.com/office/drawing/2014/main" id="{94EAD797-D499-4891-85AA-950C4291728B}"/>
                  </a:ext>
                </a:extLst>
              </p:cNvPr>
              <p:cNvSpPr txBox="1">
                <a:spLocks noRot="1" noChangeAspect="1" noMove="1" noResize="1" noEditPoints="1" noAdjustHandles="1" noChangeArrowheads="1" noChangeShapeType="1" noTextEdit="1"/>
              </p:cNvSpPr>
              <p:nvPr/>
            </p:nvSpPr>
            <p:spPr>
              <a:xfrm>
                <a:off x="6958846" y="1943293"/>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38AD6D1-7CD0-4798-97FA-5F98E270B71B}"/>
                  </a:ext>
                </a:extLst>
              </p:cNvPr>
              <p:cNvSpPr txBox="1"/>
              <p:nvPr/>
            </p:nvSpPr>
            <p:spPr>
              <a:xfrm>
                <a:off x="7367312" y="2946291"/>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2" name="TextBox 61">
                <a:extLst>
                  <a:ext uri="{FF2B5EF4-FFF2-40B4-BE49-F238E27FC236}">
                    <a16:creationId xmlns:a16="http://schemas.microsoft.com/office/drawing/2014/main" id="{338AD6D1-7CD0-4798-97FA-5F98E270B71B}"/>
                  </a:ext>
                </a:extLst>
              </p:cNvPr>
              <p:cNvSpPr txBox="1">
                <a:spLocks noRot="1" noChangeAspect="1" noMove="1" noResize="1" noEditPoints="1" noAdjustHandles="1" noChangeArrowheads="1" noChangeShapeType="1" noTextEdit="1"/>
              </p:cNvSpPr>
              <p:nvPr/>
            </p:nvSpPr>
            <p:spPr>
              <a:xfrm>
                <a:off x="7367312" y="2946291"/>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426F0AE-3FC7-4E51-8CD7-9FEB1E5ECB3A}"/>
                  </a:ext>
                </a:extLst>
              </p:cNvPr>
              <p:cNvSpPr txBox="1"/>
              <p:nvPr/>
            </p:nvSpPr>
            <p:spPr>
              <a:xfrm>
                <a:off x="5711233" y="3017773"/>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C426F0AE-3FC7-4E51-8CD7-9FEB1E5ECB3A}"/>
                  </a:ext>
                </a:extLst>
              </p:cNvPr>
              <p:cNvSpPr txBox="1">
                <a:spLocks noRot="1" noChangeAspect="1" noMove="1" noResize="1" noEditPoints="1" noAdjustHandles="1" noChangeArrowheads="1" noChangeShapeType="1" noTextEdit="1"/>
              </p:cNvSpPr>
              <p:nvPr/>
            </p:nvSpPr>
            <p:spPr>
              <a:xfrm>
                <a:off x="5711233" y="3017773"/>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B49E4DF-BF39-4842-AE15-11D10677B09D}"/>
                  </a:ext>
                </a:extLst>
              </p:cNvPr>
              <p:cNvSpPr txBox="1"/>
              <p:nvPr/>
            </p:nvSpPr>
            <p:spPr>
              <a:xfrm>
                <a:off x="6511333" y="3003441"/>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BB49E4DF-BF39-4842-AE15-11D10677B09D}"/>
                  </a:ext>
                </a:extLst>
              </p:cNvPr>
              <p:cNvSpPr txBox="1">
                <a:spLocks noRot="1" noChangeAspect="1" noMove="1" noResize="1" noEditPoints="1" noAdjustHandles="1" noChangeArrowheads="1" noChangeShapeType="1" noTextEdit="1"/>
              </p:cNvSpPr>
              <p:nvPr/>
            </p:nvSpPr>
            <p:spPr>
              <a:xfrm>
                <a:off x="6511333" y="3003441"/>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CC30064-268E-4533-BEF0-47A30B9C96E5}"/>
                  </a:ext>
                </a:extLst>
              </p:cNvPr>
              <p:cNvSpPr txBox="1"/>
              <p:nvPr/>
            </p:nvSpPr>
            <p:spPr>
              <a:xfrm>
                <a:off x="8340133" y="3632091"/>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DCC30064-268E-4533-BEF0-47A30B9C96E5}"/>
                  </a:ext>
                </a:extLst>
              </p:cNvPr>
              <p:cNvSpPr txBox="1">
                <a:spLocks noRot="1" noChangeAspect="1" noMove="1" noResize="1" noEditPoints="1" noAdjustHandles="1" noChangeArrowheads="1" noChangeShapeType="1" noTextEdit="1"/>
              </p:cNvSpPr>
              <p:nvPr/>
            </p:nvSpPr>
            <p:spPr>
              <a:xfrm>
                <a:off x="8340133" y="3632091"/>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EA74CB2-774A-44A9-8241-79FBBADEBE8C}"/>
                  </a:ext>
                </a:extLst>
              </p:cNvPr>
              <p:cNvSpPr txBox="1"/>
              <p:nvPr/>
            </p:nvSpPr>
            <p:spPr>
              <a:xfrm>
                <a:off x="6411873" y="3672810"/>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FEA74CB2-774A-44A9-8241-79FBBADEBE8C}"/>
                  </a:ext>
                </a:extLst>
              </p:cNvPr>
              <p:cNvSpPr txBox="1">
                <a:spLocks noRot="1" noChangeAspect="1" noMove="1" noResize="1" noEditPoints="1" noAdjustHandles="1" noChangeArrowheads="1" noChangeShapeType="1" noTextEdit="1"/>
              </p:cNvSpPr>
              <p:nvPr/>
            </p:nvSpPr>
            <p:spPr>
              <a:xfrm>
                <a:off x="6411873" y="3672810"/>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9E5C14-B321-4DAC-A818-59DBD65B79DF}"/>
                  </a:ext>
                </a:extLst>
              </p:cNvPr>
              <p:cNvSpPr txBox="1"/>
              <p:nvPr/>
            </p:nvSpPr>
            <p:spPr>
              <a:xfrm>
                <a:off x="5629969" y="3703573"/>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989E5C14-B321-4DAC-A818-59DBD65B79DF}"/>
                  </a:ext>
                </a:extLst>
              </p:cNvPr>
              <p:cNvSpPr txBox="1">
                <a:spLocks noRot="1" noChangeAspect="1" noMove="1" noResize="1" noEditPoints="1" noAdjustHandles="1" noChangeArrowheads="1" noChangeShapeType="1" noTextEdit="1"/>
              </p:cNvSpPr>
              <p:nvPr/>
            </p:nvSpPr>
            <p:spPr>
              <a:xfrm>
                <a:off x="5629969" y="3703573"/>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DF6BD22-8139-4B7E-B771-99FBF461561A}"/>
                  </a:ext>
                </a:extLst>
              </p:cNvPr>
              <p:cNvSpPr txBox="1"/>
              <p:nvPr/>
            </p:nvSpPr>
            <p:spPr>
              <a:xfrm>
                <a:off x="8567462" y="2960623"/>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68" name="TextBox 67">
                <a:extLst>
                  <a:ext uri="{FF2B5EF4-FFF2-40B4-BE49-F238E27FC236}">
                    <a16:creationId xmlns:a16="http://schemas.microsoft.com/office/drawing/2014/main" id="{1DF6BD22-8139-4B7E-B771-99FBF461561A}"/>
                  </a:ext>
                </a:extLst>
              </p:cNvPr>
              <p:cNvSpPr txBox="1">
                <a:spLocks noRot="1" noChangeAspect="1" noMove="1" noResize="1" noEditPoints="1" noAdjustHandles="1" noChangeArrowheads="1" noChangeShapeType="1" noTextEdit="1"/>
              </p:cNvSpPr>
              <p:nvPr/>
            </p:nvSpPr>
            <p:spPr>
              <a:xfrm>
                <a:off x="8567462" y="2960623"/>
                <a:ext cx="346570" cy="323165"/>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8868BC3-68B3-486F-B665-2A622186764F}"/>
                  </a:ext>
                </a:extLst>
              </p:cNvPr>
              <p:cNvSpPr txBox="1"/>
              <p:nvPr/>
            </p:nvSpPr>
            <p:spPr>
              <a:xfrm>
                <a:off x="5731770" y="2317641"/>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88868BC3-68B3-486F-B665-2A622186764F}"/>
                  </a:ext>
                </a:extLst>
              </p:cNvPr>
              <p:cNvSpPr txBox="1">
                <a:spLocks noRot="1" noChangeAspect="1" noMove="1" noResize="1" noEditPoints="1" noAdjustHandles="1" noChangeArrowheads="1" noChangeShapeType="1" noTextEdit="1"/>
              </p:cNvSpPr>
              <p:nvPr/>
            </p:nvSpPr>
            <p:spPr>
              <a:xfrm>
                <a:off x="5731770" y="2317641"/>
                <a:ext cx="644728"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AA641752-40BF-45D4-8D30-17F32934CB5D}"/>
                  </a:ext>
                </a:extLst>
              </p:cNvPr>
              <p:cNvSpPr txBox="1"/>
              <p:nvPr/>
            </p:nvSpPr>
            <p:spPr>
              <a:xfrm>
                <a:off x="7660759" y="234661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AA641752-40BF-45D4-8D30-17F32934CB5D}"/>
                  </a:ext>
                </a:extLst>
              </p:cNvPr>
              <p:cNvSpPr txBox="1">
                <a:spLocks noRot="1" noChangeAspect="1" noMove="1" noResize="1" noEditPoints="1" noAdjustHandles="1" noChangeArrowheads="1" noChangeShapeType="1" noTextEdit="1"/>
              </p:cNvSpPr>
              <p:nvPr/>
            </p:nvSpPr>
            <p:spPr>
              <a:xfrm>
                <a:off x="7660759" y="2346613"/>
                <a:ext cx="801823" cy="323165"/>
              </a:xfrm>
              <a:prstGeom prst="rect">
                <a:avLst/>
              </a:prstGeom>
              <a:blipFill>
                <a:blip r:embed="rId13"/>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92A2AA78-6BAD-4E6C-ADB7-CF0704608907}"/>
                  </a:ext>
                </a:extLst>
              </p:cNvPr>
              <p:cNvSpPr txBox="1"/>
              <p:nvPr/>
            </p:nvSpPr>
            <p:spPr>
              <a:xfrm>
                <a:off x="7125636" y="3666556"/>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1" name="TextBox 70">
                <a:extLst>
                  <a:ext uri="{FF2B5EF4-FFF2-40B4-BE49-F238E27FC236}">
                    <a16:creationId xmlns:a16="http://schemas.microsoft.com/office/drawing/2014/main" id="{92A2AA78-6BAD-4E6C-ADB7-CF0704608907}"/>
                  </a:ext>
                </a:extLst>
              </p:cNvPr>
              <p:cNvSpPr txBox="1">
                <a:spLocks noRot="1" noChangeAspect="1" noMove="1" noResize="1" noEditPoints="1" noAdjustHandles="1" noChangeArrowheads="1" noChangeShapeType="1" noTextEdit="1"/>
              </p:cNvSpPr>
              <p:nvPr/>
            </p:nvSpPr>
            <p:spPr>
              <a:xfrm>
                <a:off x="7125636" y="3666556"/>
                <a:ext cx="800219" cy="323165"/>
              </a:xfrm>
              <a:prstGeom prst="rect">
                <a:avLst/>
              </a:prstGeom>
              <a:blipFill>
                <a:blip r:embed="rId14"/>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DEA98A-7F71-49F8-A0FB-DB47B8B8D6C5}"/>
                  </a:ext>
                </a:extLst>
              </p:cNvPr>
              <p:cNvSpPr txBox="1"/>
              <p:nvPr/>
            </p:nvSpPr>
            <p:spPr>
              <a:xfrm>
                <a:off x="-1005776" y="3140536"/>
                <a:ext cx="7717134" cy="5492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500" i="1" dirty="0">
                              <a:latin typeface="Cambria Math" panose="02040503050406030204" pitchFamily="18" charset="0"/>
                            </a:rPr>
                          </m:ctrlPr>
                        </m:sSubPr>
                        <m:e>
                          <m:r>
                            <a:rPr lang="en-US" sz="1500" i="1" dirty="0">
                              <a:latin typeface="Cambria Math" panose="02040503050406030204" pitchFamily="18" charset="0"/>
                            </a:rPr>
                            <m:t>𝑇</m:t>
                          </m:r>
                        </m:e>
                        <m:sub>
                          <m:r>
                            <a:rPr lang="en-US" sz="1500" i="1" dirty="0">
                              <a:latin typeface="Cambria Math" panose="02040503050406030204" pitchFamily="18" charset="0"/>
                            </a:rPr>
                            <m:t>𝑀𝐿</m:t>
                          </m:r>
                        </m:sub>
                      </m:sSub>
                      <m:r>
                        <a:rPr lang="en-US" sz="1500" i="1" dirty="0">
                          <a:latin typeface="Cambria Math" panose="02040503050406030204" pitchFamily="18" charset="0"/>
                        </a:rPr>
                        <m:t> = </m:t>
                      </m:r>
                      <m:r>
                        <a:rPr lang="en-US" sz="1500" i="1" dirty="0" err="1">
                          <a:latin typeface="Cambria Math" panose="02040503050406030204" pitchFamily="18" charset="0"/>
                        </a:rPr>
                        <m:t>𝑎𝑟𝑔𝑚𝑎</m:t>
                      </m:r>
                      <m:sSub>
                        <m:sSubPr>
                          <m:ctrlPr>
                            <a:rPr lang="en-US" sz="1500" i="1" dirty="0">
                              <a:latin typeface="Cambria Math" panose="02040503050406030204" pitchFamily="18" charset="0"/>
                            </a:rPr>
                          </m:ctrlPr>
                        </m:sSubPr>
                        <m:e>
                          <m:r>
                            <a:rPr lang="en-US" sz="1500" i="1" dirty="0" err="1">
                              <a:latin typeface="Cambria Math" panose="02040503050406030204" pitchFamily="18" charset="0"/>
                            </a:rPr>
                            <m:t>𝑥</m:t>
                          </m:r>
                        </m:e>
                        <m:sub>
                          <m:r>
                            <a:rPr lang="en-US" sz="1500" i="1" dirty="0" err="1">
                              <a:latin typeface="Cambria Math" panose="02040503050406030204" pitchFamily="18" charset="0"/>
                            </a:rPr>
                            <m:t>𝑇</m:t>
                          </m:r>
                        </m:sub>
                      </m:sSub>
                      <m:r>
                        <a:rPr lang="en-US" sz="1500" i="1" dirty="0">
                          <a:latin typeface="Cambria Math" panose="02040503050406030204" pitchFamily="18" charset="0"/>
                        </a:rPr>
                        <m:t> </m:t>
                      </m:r>
                      <m:r>
                        <a:rPr lang="en-US" sz="1500" i="1" dirty="0">
                          <a:latin typeface="Cambria Math" panose="02040503050406030204" pitchFamily="18" charset="0"/>
                        </a:rPr>
                        <m:t>𝑃</m:t>
                      </m:r>
                      <m:d>
                        <m:dPr>
                          <m:ctrlPr>
                            <a:rPr lang="en-US" sz="1500" i="1" dirty="0">
                              <a:latin typeface="Cambria Math" panose="02040503050406030204" pitchFamily="18" charset="0"/>
                            </a:rPr>
                          </m:ctrlPr>
                        </m:dPr>
                        <m:e>
                          <m:r>
                            <a:rPr lang="en-US" sz="1500" i="1" dirty="0">
                              <a:latin typeface="Cambria Math" panose="02040503050406030204" pitchFamily="18" charset="0"/>
                            </a:rPr>
                            <m:t>𝐷</m:t>
                          </m:r>
                        </m:e>
                        <m:e>
                          <m:r>
                            <a:rPr lang="en-US" sz="1500" i="1" dirty="0">
                              <a:latin typeface="Cambria Math" panose="02040503050406030204" pitchFamily="18" charset="0"/>
                            </a:rPr>
                            <m:t>𝑇</m:t>
                          </m:r>
                        </m:e>
                      </m:d>
                      <m:r>
                        <a:rPr lang="en-US" sz="1500" i="1" dirty="0">
                          <a:latin typeface="Cambria Math" panose="02040503050406030204" pitchFamily="18" charset="0"/>
                        </a:rPr>
                        <m:t>=</m:t>
                      </m:r>
                      <m:r>
                        <a:rPr lang="en-US" sz="1500" i="1" dirty="0">
                          <a:latin typeface="Cambria Math" panose="02040503050406030204" pitchFamily="18" charset="0"/>
                        </a:rPr>
                        <m:t>𝑎𝑟𝑔𝑚𝑎</m:t>
                      </m:r>
                      <m:sSub>
                        <m:sSubPr>
                          <m:ctrlPr>
                            <a:rPr lang="en-US" sz="1500" i="1" dirty="0">
                              <a:latin typeface="Cambria Math" panose="02040503050406030204" pitchFamily="18" charset="0"/>
                            </a:rPr>
                          </m:ctrlPr>
                        </m:sSubPr>
                        <m:e>
                          <m:r>
                            <a:rPr lang="en-US" sz="1500" i="1" dirty="0" err="1">
                              <a:latin typeface="Cambria Math" panose="02040503050406030204" pitchFamily="18" charset="0"/>
                            </a:rPr>
                            <m:t>𝑥</m:t>
                          </m:r>
                        </m:e>
                        <m:sub>
                          <m:r>
                            <a:rPr lang="en-US" sz="1500" i="1" dirty="0" err="1">
                              <a:latin typeface="Cambria Math" panose="02040503050406030204" pitchFamily="18" charset="0"/>
                            </a:rPr>
                            <m:t>𝑇</m:t>
                          </m:r>
                        </m:sub>
                      </m:sSub>
                      <m:r>
                        <a:rPr lang="en-US" sz="1500" i="1" dirty="0">
                          <a:latin typeface="Cambria Math" panose="02040503050406030204" pitchFamily="18" charset="0"/>
                        </a:rPr>
                        <m:t> </m:t>
                      </m:r>
                      <m:nary>
                        <m:naryPr>
                          <m:chr m:val="∏"/>
                          <m:limLoc m:val="subSup"/>
                          <m:supHide m:val="on"/>
                          <m:ctrlPr>
                            <a:rPr lang="en-US" sz="1500" i="1">
                              <a:latin typeface="Cambria Math" panose="02040503050406030204" pitchFamily="18" charset="0"/>
                            </a:rPr>
                          </m:ctrlPr>
                        </m:naryPr>
                        <m:sub>
                          <m:r>
                            <a:rPr lang="en-US" sz="1500" i="1" dirty="0">
                              <a:latin typeface="Cambria Math" panose="02040503050406030204" pitchFamily="18" charset="0"/>
                            </a:rPr>
                            <m:t>{</m:t>
                          </m:r>
                          <m:r>
                            <a:rPr lang="en-US" sz="1500" i="1" dirty="0">
                              <a:latin typeface="Cambria Math" panose="02040503050406030204" pitchFamily="18" charset="0"/>
                            </a:rPr>
                            <m:t>𝑥</m:t>
                          </m:r>
                          <m:r>
                            <a:rPr lang="en-US" sz="1500" i="1" dirty="0">
                              <a:latin typeface="Cambria Math" panose="02040503050406030204" pitchFamily="18" charset="0"/>
                            </a:rPr>
                            <m:t>}</m:t>
                          </m:r>
                        </m:sub>
                        <m:sup/>
                        <m:e>
                          <m:sSub>
                            <m:sSubPr>
                              <m:ctrlPr>
                                <a:rPr lang="en-US" sz="1500" i="1" dirty="0">
                                  <a:latin typeface="Cambria Math" panose="02040503050406030204" pitchFamily="18" charset="0"/>
                                </a:rPr>
                              </m:ctrlPr>
                            </m:sSubPr>
                            <m:e>
                              <m:r>
                                <a:rPr lang="en-US" sz="1500" i="1" dirty="0">
                                  <a:latin typeface="Cambria Math" panose="02040503050406030204" pitchFamily="18" charset="0"/>
                                </a:rPr>
                                <m:t>𝑃</m:t>
                              </m:r>
                            </m:e>
                            <m:sub>
                              <m:r>
                                <a:rPr lang="en-US" sz="1500" i="1" dirty="0">
                                  <a:latin typeface="Cambria Math" panose="02040503050406030204" pitchFamily="18" charset="0"/>
                                </a:rPr>
                                <m:t>𝑇</m:t>
                              </m:r>
                            </m:sub>
                          </m:sSub>
                          <m:r>
                            <a:rPr lang="en-US" sz="1500" i="1" dirty="0">
                              <a:latin typeface="Cambria Math" panose="02040503050406030204" pitchFamily="18" charset="0"/>
                            </a:rPr>
                            <m:t> (</m:t>
                          </m:r>
                          <m:sSub>
                            <m:sSubPr>
                              <m:ctrlPr>
                                <a:rPr lang="en-US" sz="1500" i="1" dirty="0">
                                  <a:latin typeface="Cambria Math" panose="02040503050406030204" pitchFamily="18" charset="0"/>
                                </a:rPr>
                              </m:ctrlPr>
                            </m:sSubPr>
                            <m:e>
                              <m:r>
                                <a:rPr lang="en-US" sz="1500" i="1" dirty="0">
                                  <a:latin typeface="Cambria Math" panose="02040503050406030204" pitchFamily="18" charset="0"/>
                                </a:rPr>
                                <m:t>𝑥</m:t>
                              </m:r>
                            </m:e>
                            <m:sub>
                              <m:r>
                                <a:rPr lang="en-US" sz="1500" i="1" dirty="0">
                                  <a:latin typeface="Cambria Math" panose="02040503050406030204" pitchFamily="18" charset="0"/>
                                </a:rPr>
                                <m:t>1</m:t>
                              </m:r>
                            </m:sub>
                          </m:sSub>
                          <m:r>
                            <a:rPr lang="en-US" sz="1500" i="1" dirty="0">
                              <a:latin typeface="Cambria Math" panose="02040503050406030204" pitchFamily="18" charset="0"/>
                            </a:rPr>
                            <m:t>, </m:t>
                          </m:r>
                          <m:sSub>
                            <m:sSubPr>
                              <m:ctrlPr>
                                <a:rPr lang="en-US" sz="1500" i="1" dirty="0">
                                  <a:latin typeface="Cambria Math" panose="02040503050406030204" pitchFamily="18" charset="0"/>
                                </a:rPr>
                              </m:ctrlPr>
                            </m:sSubPr>
                            <m:e>
                              <m:r>
                                <a:rPr lang="en-US" sz="1500" i="1" dirty="0">
                                  <a:latin typeface="Cambria Math" panose="02040503050406030204" pitchFamily="18" charset="0"/>
                                </a:rPr>
                                <m:t>𝑥</m:t>
                              </m:r>
                            </m:e>
                            <m:sub>
                              <m:r>
                                <a:rPr lang="en-US" sz="1500" i="1" dirty="0">
                                  <a:latin typeface="Cambria Math" panose="02040503050406030204" pitchFamily="18" charset="0"/>
                                </a:rPr>
                                <m:t>2</m:t>
                              </m:r>
                            </m:sub>
                          </m:sSub>
                          <m:r>
                            <a:rPr lang="en-US" sz="1500" i="1" dirty="0">
                              <a:latin typeface="Cambria Math" panose="02040503050406030204" pitchFamily="18" charset="0"/>
                            </a:rPr>
                            <m:t>, … </m:t>
                          </m:r>
                          <m:sSub>
                            <m:sSubPr>
                              <m:ctrlPr>
                                <a:rPr lang="en-US" sz="1500" i="1" dirty="0">
                                  <a:latin typeface="Cambria Math" panose="02040503050406030204" pitchFamily="18" charset="0"/>
                                </a:rPr>
                              </m:ctrlPr>
                            </m:sSubPr>
                            <m:e>
                              <m:r>
                                <a:rPr lang="en-US" sz="1500" i="1" dirty="0">
                                  <a:latin typeface="Cambria Math" panose="02040503050406030204" pitchFamily="18" charset="0"/>
                                </a:rPr>
                                <m:t>𝑥</m:t>
                              </m:r>
                            </m:e>
                            <m:sub>
                              <m:r>
                                <a:rPr lang="en-US" sz="1500" i="1" dirty="0">
                                  <a:latin typeface="Cambria Math" panose="02040503050406030204" pitchFamily="18" charset="0"/>
                                </a:rPr>
                                <m:t>𝑛</m:t>
                              </m:r>
                            </m:sub>
                          </m:sSub>
                          <m:r>
                            <a:rPr lang="en-US" sz="1500" i="1" dirty="0">
                              <a:latin typeface="Cambria Math" panose="02040503050406030204" pitchFamily="18" charset="0"/>
                            </a:rPr>
                            <m:t>)   </m:t>
                          </m:r>
                        </m:e>
                      </m:nary>
                    </m:oMath>
                  </m:oMathPara>
                </a14:m>
                <a:endParaRPr lang="en-US" sz="1500" dirty="0"/>
              </a:p>
            </p:txBody>
          </p:sp>
        </mc:Choice>
        <mc:Fallback xmlns="">
          <p:sp>
            <p:nvSpPr>
              <p:cNvPr id="5" name="TextBox 4">
                <a:extLst>
                  <a:ext uri="{FF2B5EF4-FFF2-40B4-BE49-F238E27FC236}">
                    <a16:creationId xmlns:a16="http://schemas.microsoft.com/office/drawing/2014/main" id="{83DEA98A-7F71-49F8-A0FB-DB47B8B8D6C5}"/>
                  </a:ext>
                </a:extLst>
              </p:cNvPr>
              <p:cNvSpPr txBox="1">
                <a:spLocks noRot="1" noChangeAspect="1" noMove="1" noResize="1" noEditPoints="1" noAdjustHandles="1" noChangeArrowheads="1" noChangeShapeType="1" noTextEdit="1"/>
              </p:cNvSpPr>
              <p:nvPr/>
            </p:nvSpPr>
            <p:spPr>
              <a:xfrm>
                <a:off x="-1005776" y="3140536"/>
                <a:ext cx="7717134" cy="549253"/>
              </a:xfrm>
              <a:prstGeom prst="rect">
                <a:avLst/>
              </a:prstGeom>
              <a:blipFill>
                <a:blip r:embed="rId15"/>
                <a:stretch>
                  <a:fillRect t="-150000" b="-210000"/>
                </a:stretch>
              </a:blipFill>
            </p:spPr>
            <p:txBody>
              <a:bodyPr/>
              <a:lstStyle/>
              <a:p>
                <a:r>
                  <a:rPr lang="en-US">
                    <a:noFill/>
                  </a:rPr>
                  <a:t> </a:t>
                </a:r>
              </a:p>
            </p:txBody>
          </p:sp>
        </mc:Fallback>
      </mc:AlternateContent>
    </p:spTree>
    <p:extLst>
      <p:ext uri="{BB962C8B-B14F-4D97-AF65-F5344CB8AC3E}">
        <p14:creationId xmlns:p14="http://schemas.microsoft.com/office/powerpoint/2010/main" val="33371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53</a:t>
            </a:fld>
            <a:endParaRPr lang="en-US"/>
          </a:p>
        </p:txBody>
      </p:sp>
      <p:sp>
        <p:nvSpPr>
          <p:cNvPr id="2" name="Title 1"/>
          <p:cNvSpPr>
            <a:spLocks noGrp="1"/>
          </p:cNvSpPr>
          <p:nvPr>
            <p:ph type="title"/>
          </p:nvPr>
        </p:nvSpPr>
        <p:spPr/>
        <p:txBody>
          <a:bodyPr/>
          <a:lstStyle/>
          <a:p>
            <a:r>
              <a:rPr lang="en-US" dirty="0"/>
              <a:t>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5136323" cy="3297842"/>
              </a:xfrm>
            </p:spPr>
            <p:txBody>
              <a:bodyPr>
                <a:normAutofit fontScale="85000" lnSpcReduction="20000"/>
              </a:bodyPr>
              <a:lstStyle/>
              <a:p>
                <a:r>
                  <a:rPr lang="en-US" dirty="0"/>
                  <a:t>Learning Problem:</a:t>
                </a:r>
              </a:p>
              <a:p>
                <a:pPr lvl="1"/>
                <a:r>
                  <a:rPr lang="en-US" dirty="0"/>
                  <a:t>Given data (</a:t>
                </a:r>
                <a14:m>
                  <m:oMath xmlns:m="http://schemas.openxmlformats.org/officeDocument/2006/math">
                    <m:r>
                      <a:rPr lang="en-US" i="1" dirty="0" smtClean="0">
                        <a:latin typeface="Cambria Math" panose="02040503050406030204" pitchFamily="18" charset="0"/>
                      </a:rPr>
                      <m:t>𝑛</m:t>
                    </m:r>
                  </m:oMath>
                </a14:m>
                <a:r>
                  <a:rPr lang="en-US" dirty="0"/>
                  <a:t> tuples) assumed to be sampled from a tree-dependent distribution</a:t>
                </a:r>
              </a:p>
              <a:p>
                <a:pPr lvl="1"/>
                <a:r>
                  <a:rPr lang="en-US" dirty="0"/>
                  <a:t>Find the tree representation of the distribution. </a:t>
                </a:r>
              </a:p>
              <a:p>
                <a:r>
                  <a:rPr lang="en-US" dirty="0">
                    <a:solidFill>
                      <a:srgbClr val="000066"/>
                    </a:solidFill>
                  </a:rPr>
                  <a:t>Assuming uniform prior on trees, the </a:t>
                </a:r>
                <a:r>
                  <a:rPr lang="en-US" dirty="0">
                    <a:solidFill>
                      <a:srgbClr val="0000FF"/>
                    </a:solidFill>
                  </a:rPr>
                  <a:t>Maximum Likelihood</a:t>
                </a:r>
                <a:r>
                  <a:rPr lang="en-US" dirty="0">
                    <a:solidFill>
                      <a:srgbClr val="000066"/>
                    </a:solidFill>
                  </a:rPr>
                  <a:t> approach is to </a:t>
                </a:r>
                <a:r>
                  <a:rPr lang="en-US" dirty="0">
                    <a:solidFill>
                      <a:srgbClr val="0000FF"/>
                    </a:solidFill>
                  </a:rPr>
                  <a:t>maximize  </a:t>
                </a:r>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𝐷</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m:t>
                    </m:r>
                  </m:oMath>
                </a14:m>
                <a:r>
                  <a:rPr lang="en-US" dirty="0">
                    <a:solidFill>
                      <a:srgbClr val="0000FF"/>
                    </a:solidFill>
                  </a:rPr>
                  <a:t>,  </a:t>
                </a:r>
              </a:p>
              <a:p>
                <a:pPr marL="0" indent="0">
                  <a:buNone/>
                </a:pPr>
                <a:r>
                  <a:rPr lang="en-US" dirty="0">
                    <a:solidFill>
                      <a:srgbClr val="0000FF"/>
                    </a:solidFill>
                  </a:rPr>
                  <a:t>				</a:t>
                </a:r>
              </a:p>
              <a:p>
                <a:pPr marL="0" indent="0">
                  <a:buNone/>
                </a:pPr>
                <a:r>
                  <a:rPr lang="en-US" dirty="0">
                    <a:solidFill>
                      <a:srgbClr val="0000FF"/>
                    </a:solidFill>
                  </a:rPr>
                  <a:t>      </a:t>
                </a:r>
              </a:p>
              <a:p>
                <a:pPr marL="0" indent="0">
                  <a:buNone/>
                </a:pPr>
                <a:endParaRPr lang="en-US" dirty="0">
                  <a:solidFill>
                    <a:srgbClr val="0000FF"/>
                  </a:solidFill>
                </a:endParaRPr>
              </a:p>
              <a:p>
                <a:pPr marL="0" indent="0">
                  <a:buNone/>
                </a:pPr>
                <a:r>
                  <a:rPr lang="en-US" dirty="0">
                    <a:solidFill>
                      <a:srgbClr val="0000FF"/>
                    </a:solidFill>
                  </a:rPr>
                  <a:t>Try this for naïve Bayes</a:t>
                </a:r>
                <a:endParaRPr lang="en-US" dirty="0">
                  <a:solidFill>
                    <a:srgbClr val="000066"/>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5136323" cy="3297842"/>
              </a:xfrm>
              <a:blipFill>
                <a:blip r:embed="rId3"/>
                <a:stretch>
                  <a:fillRect l="-1306" t="-2588" r="-831"/>
                </a:stretch>
              </a:blipFill>
            </p:spPr>
            <p:txBody>
              <a:bodyPr/>
              <a:lstStyle/>
              <a:p>
                <a:r>
                  <a:rPr lang="en-US">
                    <a:noFill/>
                  </a:rPr>
                  <a:t> </a:t>
                </a:r>
              </a:p>
            </p:txBody>
          </p:sp>
        </mc:Fallback>
      </mc:AlternateContent>
      <p:sp>
        <p:nvSpPr>
          <p:cNvPr id="35" name="Oval 40">
            <a:extLst>
              <a:ext uri="{FF2B5EF4-FFF2-40B4-BE49-F238E27FC236}">
                <a16:creationId xmlns:a16="http://schemas.microsoft.com/office/drawing/2014/main" id="{0A9616F6-C87B-47AB-92F7-105FF682C600}"/>
              </a:ext>
            </a:extLst>
          </p:cNvPr>
          <p:cNvSpPr>
            <a:spLocks noChangeArrowheads="1"/>
          </p:cNvSpPr>
          <p:nvPr/>
        </p:nvSpPr>
        <p:spPr bwMode="auto">
          <a:xfrm>
            <a:off x="5546927"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1">
            <a:extLst>
              <a:ext uri="{FF2B5EF4-FFF2-40B4-BE49-F238E27FC236}">
                <a16:creationId xmlns:a16="http://schemas.microsoft.com/office/drawing/2014/main" id="{93D432E8-B4E9-4D3D-B616-F1A76063C26F}"/>
              </a:ext>
            </a:extLst>
          </p:cNvPr>
          <p:cNvSpPr>
            <a:spLocks noChangeArrowheads="1"/>
          </p:cNvSpPr>
          <p:nvPr/>
        </p:nvSpPr>
        <p:spPr bwMode="auto">
          <a:xfrm>
            <a:off x="6361314"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7" name="Oval 42">
            <a:extLst>
              <a:ext uri="{FF2B5EF4-FFF2-40B4-BE49-F238E27FC236}">
                <a16:creationId xmlns:a16="http://schemas.microsoft.com/office/drawing/2014/main" id="{B73D0C9F-8C62-4D36-A682-644F6F5A2D2E}"/>
              </a:ext>
            </a:extLst>
          </p:cNvPr>
          <p:cNvSpPr>
            <a:spLocks noChangeArrowheads="1"/>
          </p:cNvSpPr>
          <p:nvPr/>
        </p:nvSpPr>
        <p:spPr bwMode="auto">
          <a:xfrm>
            <a:off x="7175702"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3">
            <a:extLst>
              <a:ext uri="{FF2B5EF4-FFF2-40B4-BE49-F238E27FC236}">
                <a16:creationId xmlns:a16="http://schemas.microsoft.com/office/drawing/2014/main" id="{0EB09C34-59F2-4A31-B738-15BD392EF276}"/>
              </a:ext>
            </a:extLst>
          </p:cNvPr>
          <p:cNvSpPr>
            <a:spLocks noChangeArrowheads="1"/>
          </p:cNvSpPr>
          <p:nvPr/>
        </p:nvSpPr>
        <p:spPr bwMode="auto">
          <a:xfrm>
            <a:off x="6797083" y="22807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4">
            <a:extLst>
              <a:ext uri="{FF2B5EF4-FFF2-40B4-BE49-F238E27FC236}">
                <a16:creationId xmlns:a16="http://schemas.microsoft.com/office/drawing/2014/main" id="{2E2E2014-A074-4075-B91E-C05E8648C1A4}"/>
              </a:ext>
            </a:extLst>
          </p:cNvPr>
          <p:cNvSpPr>
            <a:spLocks noChangeArrowheads="1"/>
          </p:cNvSpPr>
          <p:nvPr/>
        </p:nvSpPr>
        <p:spPr bwMode="auto">
          <a:xfrm>
            <a:off x="8397283"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9" name="AutoShape 45">
            <a:extLst>
              <a:ext uri="{FF2B5EF4-FFF2-40B4-BE49-F238E27FC236}">
                <a16:creationId xmlns:a16="http://schemas.microsoft.com/office/drawing/2014/main" id="{CC136D34-D2E7-47D5-891F-48972230D95C}"/>
              </a:ext>
            </a:extLst>
          </p:cNvPr>
          <p:cNvCxnSpPr>
            <a:cxnSpLocks noChangeShapeType="1"/>
            <a:stCxn id="38" idx="4"/>
            <a:endCxn id="36" idx="0"/>
          </p:cNvCxnSpPr>
          <p:nvPr/>
        </p:nvCxnSpPr>
        <p:spPr bwMode="auto">
          <a:xfrm flipH="1">
            <a:off x="6418465" y="240579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6">
            <a:extLst>
              <a:ext uri="{FF2B5EF4-FFF2-40B4-BE49-F238E27FC236}">
                <a16:creationId xmlns:a16="http://schemas.microsoft.com/office/drawing/2014/main" id="{59CD740A-B514-4FC0-A9B6-750F4D579E32}"/>
              </a:ext>
            </a:extLst>
          </p:cNvPr>
          <p:cNvCxnSpPr>
            <a:cxnSpLocks noChangeShapeType="1"/>
            <a:stCxn id="38" idx="4"/>
            <a:endCxn id="35" idx="0"/>
          </p:cNvCxnSpPr>
          <p:nvPr/>
        </p:nvCxnSpPr>
        <p:spPr bwMode="auto">
          <a:xfrm flipH="1">
            <a:off x="5604077" y="240579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7">
            <a:extLst>
              <a:ext uri="{FF2B5EF4-FFF2-40B4-BE49-F238E27FC236}">
                <a16:creationId xmlns:a16="http://schemas.microsoft.com/office/drawing/2014/main" id="{91C3B447-A055-49BA-A15F-739B4813346C}"/>
              </a:ext>
            </a:extLst>
          </p:cNvPr>
          <p:cNvCxnSpPr>
            <a:cxnSpLocks noChangeShapeType="1"/>
            <a:stCxn id="38" idx="4"/>
            <a:endCxn id="37" idx="0"/>
          </p:cNvCxnSpPr>
          <p:nvPr/>
        </p:nvCxnSpPr>
        <p:spPr bwMode="auto">
          <a:xfrm>
            <a:off x="6854233" y="240579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8">
            <a:extLst>
              <a:ext uri="{FF2B5EF4-FFF2-40B4-BE49-F238E27FC236}">
                <a16:creationId xmlns:a16="http://schemas.microsoft.com/office/drawing/2014/main" id="{0D5E58BC-4AF6-4044-8922-2DC93B922A98}"/>
              </a:ext>
            </a:extLst>
          </p:cNvPr>
          <p:cNvCxnSpPr>
            <a:cxnSpLocks noChangeShapeType="1"/>
            <a:stCxn id="38" idx="4"/>
            <a:endCxn id="39" idx="0"/>
          </p:cNvCxnSpPr>
          <p:nvPr/>
        </p:nvCxnSpPr>
        <p:spPr bwMode="auto">
          <a:xfrm>
            <a:off x="6854233" y="240579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0">
            <a:extLst>
              <a:ext uri="{FF2B5EF4-FFF2-40B4-BE49-F238E27FC236}">
                <a16:creationId xmlns:a16="http://schemas.microsoft.com/office/drawing/2014/main" id="{F10DEF35-5904-456F-8862-FF59C938FE6E}"/>
              </a:ext>
            </a:extLst>
          </p:cNvPr>
          <p:cNvSpPr>
            <a:spLocks noChangeArrowheads="1"/>
          </p:cNvSpPr>
          <p:nvPr/>
        </p:nvSpPr>
        <p:spPr bwMode="auto">
          <a:xfrm>
            <a:off x="54826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1">
            <a:extLst>
              <a:ext uri="{FF2B5EF4-FFF2-40B4-BE49-F238E27FC236}">
                <a16:creationId xmlns:a16="http://schemas.microsoft.com/office/drawing/2014/main" id="{9574765F-D964-4057-A01B-61A6A8BCCCA5}"/>
              </a:ext>
            </a:extLst>
          </p:cNvPr>
          <p:cNvSpPr>
            <a:spLocks noChangeArrowheads="1"/>
          </p:cNvSpPr>
          <p:nvPr/>
        </p:nvSpPr>
        <p:spPr bwMode="auto">
          <a:xfrm>
            <a:off x="68542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2">
            <a:extLst>
              <a:ext uri="{FF2B5EF4-FFF2-40B4-BE49-F238E27FC236}">
                <a16:creationId xmlns:a16="http://schemas.microsoft.com/office/drawing/2014/main" id="{985E503B-4F37-49F4-871E-E0BF5D7A595F}"/>
              </a:ext>
            </a:extLst>
          </p:cNvPr>
          <p:cNvSpPr>
            <a:spLocks noChangeArrowheads="1"/>
          </p:cNvSpPr>
          <p:nvPr/>
        </p:nvSpPr>
        <p:spPr bwMode="auto">
          <a:xfrm>
            <a:off x="816868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8" name="AutoShape 53">
            <a:extLst>
              <a:ext uri="{FF2B5EF4-FFF2-40B4-BE49-F238E27FC236}">
                <a16:creationId xmlns:a16="http://schemas.microsoft.com/office/drawing/2014/main" id="{0DE4E33B-741C-4D6A-955D-2DCA9DD67CF7}"/>
              </a:ext>
            </a:extLst>
          </p:cNvPr>
          <p:cNvCxnSpPr>
            <a:cxnSpLocks noChangeShapeType="1"/>
            <a:stCxn id="36" idx="4"/>
            <a:endCxn id="55" idx="0"/>
          </p:cNvCxnSpPr>
          <p:nvPr/>
        </p:nvCxnSpPr>
        <p:spPr bwMode="auto">
          <a:xfrm flipH="1">
            <a:off x="5539784" y="320589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4">
            <a:extLst>
              <a:ext uri="{FF2B5EF4-FFF2-40B4-BE49-F238E27FC236}">
                <a16:creationId xmlns:a16="http://schemas.microsoft.com/office/drawing/2014/main" id="{4EBFCFB0-10C7-4905-A7BA-EF45E2744402}"/>
              </a:ext>
            </a:extLst>
          </p:cNvPr>
          <p:cNvCxnSpPr>
            <a:cxnSpLocks noChangeShapeType="1"/>
            <a:stCxn id="37" idx="4"/>
            <a:endCxn id="57" idx="0"/>
          </p:cNvCxnSpPr>
          <p:nvPr/>
        </p:nvCxnSpPr>
        <p:spPr bwMode="auto">
          <a:xfrm>
            <a:off x="7232852" y="320589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5">
            <a:extLst>
              <a:ext uri="{FF2B5EF4-FFF2-40B4-BE49-F238E27FC236}">
                <a16:creationId xmlns:a16="http://schemas.microsoft.com/office/drawing/2014/main" id="{C66857E0-41E2-4592-83FB-3EE55D97631D}"/>
              </a:ext>
            </a:extLst>
          </p:cNvPr>
          <p:cNvCxnSpPr>
            <a:cxnSpLocks noChangeShapeType="1"/>
            <a:stCxn id="37" idx="4"/>
            <a:endCxn id="56" idx="0"/>
          </p:cNvCxnSpPr>
          <p:nvPr/>
        </p:nvCxnSpPr>
        <p:spPr bwMode="auto">
          <a:xfrm flipH="1">
            <a:off x="6911383" y="320589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7A914B8-AD57-402E-8941-577FA4F75808}"/>
                  </a:ext>
                </a:extLst>
              </p:cNvPr>
              <p:cNvSpPr txBox="1"/>
              <p:nvPr/>
            </p:nvSpPr>
            <p:spPr>
              <a:xfrm>
                <a:off x="6958846" y="194329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1" name="TextBox 60">
                <a:extLst>
                  <a:ext uri="{FF2B5EF4-FFF2-40B4-BE49-F238E27FC236}">
                    <a16:creationId xmlns:a16="http://schemas.microsoft.com/office/drawing/2014/main" id="{17A914B8-AD57-402E-8941-577FA4F75808}"/>
                  </a:ext>
                </a:extLst>
              </p:cNvPr>
              <p:cNvSpPr txBox="1">
                <a:spLocks noRot="1" noChangeAspect="1" noMove="1" noResize="1" noEditPoints="1" noAdjustHandles="1" noChangeArrowheads="1" noChangeShapeType="1" noTextEdit="1"/>
              </p:cNvSpPr>
              <p:nvPr/>
            </p:nvSpPr>
            <p:spPr>
              <a:xfrm>
                <a:off x="6958846" y="1943293"/>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2483144A-9FB2-4F67-9761-5A06A254A20A}"/>
                  </a:ext>
                </a:extLst>
              </p:cNvPr>
              <p:cNvSpPr txBox="1"/>
              <p:nvPr/>
            </p:nvSpPr>
            <p:spPr>
              <a:xfrm>
                <a:off x="7367312" y="2946291"/>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2" name="TextBox 61">
                <a:extLst>
                  <a:ext uri="{FF2B5EF4-FFF2-40B4-BE49-F238E27FC236}">
                    <a16:creationId xmlns:a16="http://schemas.microsoft.com/office/drawing/2014/main" id="{2483144A-9FB2-4F67-9761-5A06A254A20A}"/>
                  </a:ext>
                </a:extLst>
              </p:cNvPr>
              <p:cNvSpPr txBox="1">
                <a:spLocks noRot="1" noChangeAspect="1" noMove="1" noResize="1" noEditPoints="1" noAdjustHandles="1" noChangeArrowheads="1" noChangeShapeType="1" noTextEdit="1"/>
              </p:cNvSpPr>
              <p:nvPr/>
            </p:nvSpPr>
            <p:spPr>
              <a:xfrm>
                <a:off x="7367312" y="2946291"/>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6F8648A-78E4-40BA-8A11-E332909ED891}"/>
                  </a:ext>
                </a:extLst>
              </p:cNvPr>
              <p:cNvSpPr txBox="1"/>
              <p:nvPr/>
            </p:nvSpPr>
            <p:spPr>
              <a:xfrm>
                <a:off x="5711233" y="3017773"/>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46F8648A-78E4-40BA-8A11-E332909ED891}"/>
                  </a:ext>
                </a:extLst>
              </p:cNvPr>
              <p:cNvSpPr txBox="1">
                <a:spLocks noRot="1" noChangeAspect="1" noMove="1" noResize="1" noEditPoints="1" noAdjustHandles="1" noChangeArrowheads="1" noChangeShapeType="1" noTextEdit="1"/>
              </p:cNvSpPr>
              <p:nvPr/>
            </p:nvSpPr>
            <p:spPr>
              <a:xfrm>
                <a:off x="5711233" y="3017773"/>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E7A8A0B-6373-41D4-903B-4284A4798FD2}"/>
                  </a:ext>
                </a:extLst>
              </p:cNvPr>
              <p:cNvSpPr txBox="1"/>
              <p:nvPr/>
            </p:nvSpPr>
            <p:spPr>
              <a:xfrm>
                <a:off x="6511333" y="3003441"/>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DE7A8A0B-6373-41D4-903B-4284A4798FD2}"/>
                  </a:ext>
                </a:extLst>
              </p:cNvPr>
              <p:cNvSpPr txBox="1">
                <a:spLocks noRot="1" noChangeAspect="1" noMove="1" noResize="1" noEditPoints="1" noAdjustHandles="1" noChangeArrowheads="1" noChangeShapeType="1" noTextEdit="1"/>
              </p:cNvSpPr>
              <p:nvPr/>
            </p:nvSpPr>
            <p:spPr>
              <a:xfrm>
                <a:off x="6511333" y="3003441"/>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3A127A5-0E45-4B2E-AA9A-E2758B5C93CE}"/>
                  </a:ext>
                </a:extLst>
              </p:cNvPr>
              <p:cNvSpPr txBox="1"/>
              <p:nvPr/>
            </p:nvSpPr>
            <p:spPr>
              <a:xfrm>
                <a:off x="8340133" y="3632091"/>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23A127A5-0E45-4B2E-AA9A-E2758B5C93CE}"/>
                  </a:ext>
                </a:extLst>
              </p:cNvPr>
              <p:cNvSpPr txBox="1">
                <a:spLocks noRot="1" noChangeAspect="1" noMove="1" noResize="1" noEditPoints="1" noAdjustHandles="1" noChangeArrowheads="1" noChangeShapeType="1" noTextEdit="1"/>
              </p:cNvSpPr>
              <p:nvPr/>
            </p:nvSpPr>
            <p:spPr>
              <a:xfrm>
                <a:off x="8340133" y="3632091"/>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9ECAAC4-5CDF-4C01-8EEE-9630F771A69E}"/>
                  </a:ext>
                </a:extLst>
              </p:cNvPr>
              <p:cNvSpPr txBox="1"/>
              <p:nvPr/>
            </p:nvSpPr>
            <p:spPr>
              <a:xfrm>
                <a:off x="6411873" y="3672810"/>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49ECAAC4-5CDF-4C01-8EEE-9630F771A69E}"/>
                  </a:ext>
                </a:extLst>
              </p:cNvPr>
              <p:cNvSpPr txBox="1">
                <a:spLocks noRot="1" noChangeAspect="1" noMove="1" noResize="1" noEditPoints="1" noAdjustHandles="1" noChangeArrowheads="1" noChangeShapeType="1" noTextEdit="1"/>
              </p:cNvSpPr>
              <p:nvPr/>
            </p:nvSpPr>
            <p:spPr>
              <a:xfrm>
                <a:off x="6411873" y="3672810"/>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04C9200-1C0E-495A-B38A-E5D7B656388F}"/>
                  </a:ext>
                </a:extLst>
              </p:cNvPr>
              <p:cNvSpPr txBox="1"/>
              <p:nvPr/>
            </p:nvSpPr>
            <p:spPr>
              <a:xfrm>
                <a:off x="5629969" y="3703573"/>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504C9200-1C0E-495A-B38A-E5D7B656388F}"/>
                  </a:ext>
                </a:extLst>
              </p:cNvPr>
              <p:cNvSpPr txBox="1">
                <a:spLocks noRot="1" noChangeAspect="1" noMove="1" noResize="1" noEditPoints="1" noAdjustHandles="1" noChangeArrowheads="1" noChangeShapeType="1" noTextEdit="1"/>
              </p:cNvSpPr>
              <p:nvPr/>
            </p:nvSpPr>
            <p:spPr>
              <a:xfrm>
                <a:off x="5629969" y="3703573"/>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DF05DA35-54F3-4DE6-8F55-9AC0F4D3C98F}"/>
                  </a:ext>
                </a:extLst>
              </p:cNvPr>
              <p:cNvSpPr txBox="1"/>
              <p:nvPr/>
            </p:nvSpPr>
            <p:spPr>
              <a:xfrm>
                <a:off x="8567462" y="2960623"/>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68" name="TextBox 67">
                <a:extLst>
                  <a:ext uri="{FF2B5EF4-FFF2-40B4-BE49-F238E27FC236}">
                    <a16:creationId xmlns:a16="http://schemas.microsoft.com/office/drawing/2014/main" id="{DF05DA35-54F3-4DE6-8F55-9AC0F4D3C98F}"/>
                  </a:ext>
                </a:extLst>
              </p:cNvPr>
              <p:cNvSpPr txBox="1">
                <a:spLocks noRot="1" noChangeAspect="1" noMove="1" noResize="1" noEditPoints="1" noAdjustHandles="1" noChangeArrowheads="1" noChangeShapeType="1" noTextEdit="1"/>
              </p:cNvSpPr>
              <p:nvPr/>
            </p:nvSpPr>
            <p:spPr>
              <a:xfrm>
                <a:off x="8567462" y="2960623"/>
                <a:ext cx="346570" cy="323165"/>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44C1BF5-7F7A-4FE3-8E56-0556E1DC5C74}"/>
                  </a:ext>
                </a:extLst>
              </p:cNvPr>
              <p:cNvSpPr txBox="1"/>
              <p:nvPr/>
            </p:nvSpPr>
            <p:spPr>
              <a:xfrm>
                <a:off x="5731770" y="2317641"/>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544C1BF5-7F7A-4FE3-8E56-0556E1DC5C74}"/>
                  </a:ext>
                </a:extLst>
              </p:cNvPr>
              <p:cNvSpPr txBox="1">
                <a:spLocks noRot="1" noChangeAspect="1" noMove="1" noResize="1" noEditPoints="1" noAdjustHandles="1" noChangeArrowheads="1" noChangeShapeType="1" noTextEdit="1"/>
              </p:cNvSpPr>
              <p:nvPr/>
            </p:nvSpPr>
            <p:spPr>
              <a:xfrm>
                <a:off x="5731770" y="2317641"/>
                <a:ext cx="644728"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40DE481-9094-4E3F-A83F-F7BEB6C1B129}"/>
                  </a:ext>
                </a:extLst>
              </p:cNvPr>
              <p:cNvSpPr txBox="1"/>
              <p:nvPr/>
            </p:nvSpPr>
            <p:spPr>
              <a:xfrm>
                <a:off x="7660759" y="234661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940DE481-9094-4E3F-A83F-F7BEB6C1B129}"/>
                  </a:ext>
                </a:extLst>
              </p:cNvPr>
              <p:cNvSpPr txBox="1">
                <a:spLocks noRot="1" noChangeAspect="1" noMove="1" noResize="1" noEditPoints="1" noAdjustHandles="1" noChangeArrowheads="1" noChangeShapeType="1" noTextEdit="1"/>
              </p:cNvSpPr>
              <p:nvPr/>
            </p:nvSpPr>
            <p:spPr>
              <a:xfrm>
                <a:off x="7660759" y="2346613"/>
                <a:ext cx="801823" cy="323165"/>
              </a:xfrm>
              <a:prstGeom prst="rect">
                <a:avLst/>
              </a:prstGeom>
              <a:blipFill>
                <a:blip r:embed="rId13"/>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3900AB8-138F-49DE-8163-D51493123F00}"/>
                  </a:ext>
                </a:extLst>
              </p:cNvPr>
              <p:cNvSpPr txBox="1"/>
              <p:nvPr/>
            </p:nvSpPr>
            <p:spPr>
              <a:xfrm>
                <a:off x="7125636" y="3666556"/>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1" name="TextBox 70">
                <a:extLst>
                  <a:ext uri="{FF2B5EF4-FFF2-40B4-BE49-F238E27FC236}">
                    <a16:creationId xmlns:a16="http://schemas.microsoft.com/office/drawing/2014/main" id="{D3900AB8-138F-49DE-8163-D51493123F00}"/>
                  </a:ext>
                </a:extLst>
              </p:cNvPr>
              <p:cNvSpPr txBox="1">
                <a:spLocks noRot="1" noChangeAspect="1" noMove="1" noResize="1" noEditPoints="1" noAdjustHandles="1" noChangeArrowheads="1" noChangeShapeType="1" noTextEdit="1"/>
              </p:cNvSpPr>
              <p:nvPr/>
            </p:nvSpPr>
            <p:spPr>
              <a:xfrm>
                <a:off x="7125636" y="3666556"/>
                <a:ext cx="800219" cy="323165"/>
              </a:xfrm>
              <a:prstGeom prst="rect">
                <a:avLst/>
              </a:prstGeom>
              <a:blipFill>
                <a:blip r:embed="rId14"/>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A1B5C07-A103-4086-9E15-929B38B00475}"/>
                  </a:ext>
                </a:extLst>
              </p:cNvPr>
              <p:cNvSpPr txBox="1"/>
              <p:nvPr/>
            </p:nvSpPr>
            <p:spPr>
              <a:xfrm>
                <a:off x="340310" y="2713995"/>
                <a:ext cx="7885523" cy="351571"/>
              </a:xfrm>
              <a:prstGeom prst="rect">
                <a:avLst/>
              </a:prstGeom>
              <a:noFill/>
            </p:spPr>
            <p:txBody>
              <a:bodyPr wrap="square" rtlCol="0">
                <a:spAutoFit/>
              </a:bodyPr>
              <a:lstStyle/>
              <a:p>
                <a:r>
                  <a:rPr lang="en-US" sz="1500" dirty="0">
                    <a:solidFill>
                      <a:srgbClr val="0000FF"/>
                    </a:solidFill>
                    <a:latin typeface="Calibri"/>
                  </a:rPr>
                  <a:t> </a:t>
                </a:r>
                <a14:m>
                  <m:oMath xmlns:m="http://schemas.openxmlformats.org/officeDocument/2006/math">
                    <m:r>
                      <a:rPr lang="en-US" sz="1500" i="1" dirty="0">
                        <a:solidFill>
                          <a:srgbClr val="0000FF"/>
                        </a:solidFill>
                        <a:latin typeface="Cambria Math" panose="02040503050406030204" pitchFamily="18" charset="0"/>
                      </a:rPr>
                      <m:t>𝑇</m:t>
                    </m:r>
                    <m:r>
                      <a:rPr lang="en-US" sz="1500" i="1" baseline="-25000" dirty="0">
                        <a:solidFill>
                          <a:srgbClr val="0000FF"/>
                        </a:solidFill>
                        <a:latin typeface="Cambria Math" panose="02040503050406030204" pitchFamily="18" charset="0"/>
                      </a:rPr>
                      <m:t>𝑀𝐿</m:t>
                    </m:r>
                    <m:r>
                      <a:rPr lang="en-US" sz="1500" i="1" dirty="0">
                        <a:solidFill>
                          <a:srgbClr val="0000FF"/>
                        </a:solidFill>
                        <a:latin typeface="Cambria Math" panose="02040503050406030204" pitchFamily="18" charset="0"/>
                      </a:rPr>
                      <m:t> = </m:t>
                    </m:r>
                    <m:r>
                      <a:rPr lang="en-US" sz="1500" i="1" dirty="0" err="1">
                        <a:solidFill>
                          <a:srgbClr val="0000FF"/>
                        </a:solidFill>
                        <a:latin typeface="Cambria Math" panose="02040503050406030204" pitchFamily="18" charset="0"/>
                      </a:rPr>
                      <m:t>𝑎𝑟𝑔𝑚𝑎𝑥</m:t>
                    </m:r>
                    <m:r>
                      <a:rPr lang="en-US" sz="1500" i="1" baseline="-25000" dirty="0" err="1">
                        <a:solidFill>
                          <a:srgbClr val="0000FF"/>
                        </a:solidFill>
                        <a:latin typeface="Cambria Math" panose="02040503050406030204" pitchFamily="18" charset="0"/>
                      </a:rPr>
                      <m:t>𝑇</m:t>
                    </m:r>
                    <m:r>
                      <a:rPr lang="en-US" sz="1500" i="1" dirty="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𝑃</m:t>
                    </m:r>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𝐷</m:t>
                    </m:r>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𝑇</m:t>
                    </m:r>
                    <m:r>
                      <a:rPr lang="en-US" sz="1500" i="1" dirty="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𝑎𝑟𝑔𝑚𝑎𝑥𝑇</m:t>
                    </m:r>
                    <m:nary>
                      <m:naryPr>
                        <m:chr m:val="∏"/>
                        <m:supHide m:val="on"/>
                        <m:ctrlPr>
                          <a:rPr lang="en-US" sz="1500" i="1" dirty="0">
                            <a:solidFill>
                              <a:srgbClr val="0000FF"/>
                            </a:solidFill>
                            <a:latin typeface="Cambria Math" panose="02040503050406030204" pitchFamily="18" charset="0"/>
                          </a:rPr>
                        </m:ctrlPr>
                      </m:naryPr>
                      <m:sub>
                        <m:d>
                          <m:dPr>
                            <m:begChr m:val="{"/>
                            <m:endChr m:val="}"/>
                            <m:ctrlPr>
                              <a:rPr lang="en-US" sz="1500" i="1" dirty="0">
                                <a:solidFill>
                                  <a:srgbClr val="0000FF"/>
                                </a:solidFill>
                                <a:latin typeface="Cambria Math" panose="02040503050406030204" pitchFamily="18" charset="0"/>
                              </a:rPr>
                            </m:ctrlPr>
                          </m:dPr>
                          <m:e>
                            <m:r>
                              <a:rPr lang="en-US" sz="1500" i="1" dirty="0">
                                <a:solidFill>
                                  <a:srgbClr val="0000FF"/>
                                </a:solidFill>
                                <a:latin typeface="Cambria Math" panose="02040503050406030204" pitchFamily="18" charset="0"/>
                              </a:rPr>
                              <m:t>𝑥</m:t>
                            </m:r>
                          </m:e>
                        </m:d>
                      </m:sub>
                      <m:sup/>
                      <m:e>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𝑃</m:t>
                            </m:r>
                          </m:e>
                          <m:sub>
                            <m:r>
                              <a:rPr lang="en-US" sz="1500" i="1" dirty="0">
                                <a:solidFill>
                                  <a:srgbClr val="0000FF"/>
                                </a:solidFill>
                                <a:latin typeface="Cambria Math" panose="02040503050406030204" pitchFamily="18" charset="0"/>
                              </a:rPr>
                              <m:t>𝑇</m:t>
                            </m:r>
                          </m:sub>
                        </m:sSub>
                        <m:r>
                          <a:rPr lang="en-US" sz="1500" i="1" dirty="0">
                            <a:solidFill>
                              <a:srgbClr val="0000FF"/>
                            </a:solidFill>
                            <a:latin typeface="Cambria Math" panose="02040503050406030204" pitchFamily="18" charset="0"/>
                          </a:rPr>
                          <m:t>(</m:t>
                        </m:r>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1</m:t>
                            </m:r>
                          </m:sub>
                        </m:sSub>
                        <m:r>
                          <a:rPr lang="en-US" sz="1500" i="1" dirty="0">
                            <a:solidFill>
                              <a:srgbClr val="0000FF"/>
                            </a:solidFill>
                            <a:latin typeface="Cambria Math" panose="02040503050406030204" pitchFamily="18" charset="0"/>
                          </a:rPr>
                          <m:t>,</m:t>
                        </m:r>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2</m:t>
                            </m:r>
                          </m:sub>
                        </m:sSub>
                        <m:r>
                          <a:rPr lang="en-US" sz="1500" i="1" dirty="0">
                            <a:solidFill>
                              <a:srgbClr val="0000FF"/>
                            </a:solidFill>
                            <a:latin typeface="Cambria Math" panose="02040503050406030204" pitchFamily="18" charset="0"/>
                          </a:rPr>
                          <m:t>,…,</m:t>
                        </m:r>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𝑛</m:t>
                            </m:r>
                          </m:sub>
                        </m:sSub>
                        <m:r>
                          <a:rPr lang="en-US" sz="1500" i="1" dirty="0">
                            <a:solidFill>
                              <a:srgbClr val="0000FF"/>
                            </a:solidFill>
                            <a:latin typeface="Cambria Math" panose="02040503050406030204" pitchFamily="18" charset="0"/>
                          </a:rPr>
                          <m:t>)</m:t>
                        </m:r>
                      </m:e>
                    </m:nary>
                    <m:r>
                      <a:rPr lang="en-US" sz="1500" i="1" dirty="0">
                        <a:solidFill>
                          <a:srgbClr val="0000FF"/>
                        </a:solidFill>
                        <a:latin typeface="Cambria Math" panose="02040503050406030204" pitchFamily="18" charset="0"/>
                      </a:rPr>
                      <m:t>=</m:t>
                    </m:r>
                  </m:oMath>
                </a14:m>
                <a:endParaRPr lang="en-US" sz="1500" dirty="0"/>
              </a:p>
            </p:txBody>
          </p:sp>
        </mc:Choice>
        <mc:Fallback xmlns="">
          <p:sp>
            <p:nvSpPr>
              <p:cNvPr id="5" name="TextBox 4">
                <a:extLst>
                  <a:ext uri="{FF2B5EF4-FFF2-40B4-BE49-F238E27FC236}">
                    <a16:creationId xmlns:a16="http://schemas.microsoft.com/office/drawing/2014/main" id="{3A1B5C07-A103-4086-9E15-929B38B00475}"/>
                  </a:ext>
                </a:extLst>
              </p:cNvPr>
              <p:cNvSpPr txBox="1">
                <a:spLocks noRot="1" noChangeAspect="1" noMove="1" noResize="1" noEditPoints="1" noAdjustHandles="1" noChangeArrowheads="1" noChangeShapeType="1" noTextEdit="1"/>
              </p:cNvSpPr>
              <p:nvPr/>
            </p:nvSpPr>
            <p:spPr>
              <a:xfrm>
                <a:off x="340310" y="2713995"/>
                <a:ext cx="7885523" cy="351571"/>
              </a:xfrm>
              <a:prstGeom prst="rect">
                <a:avLst/>
              </a:prstGeom>
              <a:blipFill>
                <a:blip r:embed="rId15"/>
                <a:stretch>
                  <a:fillRect t="-100000" b="-15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D6D2DF-2108-4A81-92AC-89D42A8F555A}"/>
                  </a:ext>
                </a:extLst>
              </p:cNvPr>
              <p:cNvSpPr txBox="1"/>
              <p:nvPr/>
            </p:nvSpPr>
            <p:spPr>
              <a:xfrm>
                <a:off x="689567" y="3026565"/>
                <a:ext cx="3558261" cy="369332"/>
              </a:xfrm>
              <a:prstGeom prst="rect">
                <a:avLst/>
              </a:prstGeom>
              <a:noFill/>
            </p:spPr>
            <p:txBody>
              <a:bodyPr wrap="square" rtlCol="0">
                <a:spAutoFit/>
              </a:bodyPr>
              <a:lstStyle/>
              <a:p>
                <a:r>
                  <a:rPr lang="en-US" dirty="0">
                    <a:solidFill>
                      <a:srgbClr val="0000FF"/>
                    </a:solidFill>
                  </a:rPr>
                  <a:t> </a:t>
                </a:r>
                <a14:m>
                  <m:oMath xmlns:m="http://schemas.openxmlformats.org/officeDocument/2006/math">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𝑎𝑟𝑔𝑚𝑎</m:t>
                    </m:r>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𝑇</m:t>
                        </m:r>
                      </m:sub>
                    </m:sSub>
                    <m:nary>
                      <m:naryPr>
                        <m:chr m:val="∏"/>
                        <m:supHide m:val="on"/>
                        <m:ctrlPr>
                          <a:rPr lang="en-US" sz="1500" i="1" dirty="0">
                            <a:solidFill>
                              <a:srgbClr val="0000FF"/>
                            </a:solidFill>
                            <a:latin typeface="Cambria Math" panose="02040503050406030204" pitchFamily="18" charset="0"/>
                          </a:rPr>
                        </m:ctrlPr>
                      </m:naryPr>
                      <m:sub>
                        <m:d>
                          <m:dPr>
                            <m:begChr m:val="{"/>
                            <m:endChr m:val="}"/>
                            <m:ctrlPr>
                              <a:rPr lang="en-US" sz="1500" i="1" dirty="0">
                                <a:solidFill>
                                  <a:srgbClr val="0000FF"/>
                                </a:solidFill>
                                <a:latin typeface="Cambria Math" panose="02040503050406030204" pitchFamily="18" charset="0"/>
                              </a:rPr>
                            </m:ctrlPr>
                          </m:dPr>
                          <m:e>
                            <m:r>
                              <a:rPr lang="en-US" sz="1500" i="1" dirty="0">
                                <a:solidFill>
                                  <a:srgbClr val="0000FF"/>
                                </a:solidFill>
                                <a:latin typeface="Cambria Math" panose="02040503050406030204" pitchFamily="18" charset="0"/>
                              </a:rPr>
                              <m:t>𝑥</m:t>
                            </m:r>
                          </m:e>
                        </m:d>
                      </m:sub>
                      <m:sup/>
                      <m:e>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𝑃</m:t>
                            </m:r>
                          </m:e>
                          <m:sub>
                            <m:r>
                              <a:rPr lang="en-US" sz="1500" i="1" dirty="0">
                                <a:solidFill>
                                  <a:srgbClr val="0000FF"/>
                                </a:solidFill>
                                <a:latin typeface="Cambria Math" panose="02040503050406030204" pitchFamily="18" charset="0"/>
                              </a:rPr>
                              <m:t>𝑇</m:t>
                            </m:r>
                          </m:sub>
                        </m:sSub>
                        <m:r>
                          <a:rPr lang="en-US" sz="1500" i="1" dirty="0">
                            <a:solidFill>
                              <a:srgbClr val="0000FF"/>
                            </a:solidFill>
                            <a:latin typeface="Cambria Math" panose="02040503050406030204" pitchFamily="18" charset="0"/>
                          </a:rPr>
                          <m:t>(</m:t>
                        </m:r>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𝑃𝑎𝑟𝑒𝑛𝑡𝑠</m:t>
                        </m:r>
                        <m:d>
                          <m:dPr>
                            <m:ctrlPr>
                              <a:rPr lang="en-US" sz="1500" i="1" dirty="0">
                                <a:solidFill>
                                  <a:srgbClr val="0000FF"/>
                                </a:solidFill>
                                <a:latin typeface="Cambria Math" panose="02040503050406030204" pitchFamily="18" charset="0"/>
                              </a:rPr>
                            </m:ctrlPr>
                          </m:dPr>
                          <m:e>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e>
                        </m:d>
                        <m:r>
                          <a:rPr lang="en-US" sz="1500" i="1" dirty="0">
                            <a:solidFill>
                              <a:srgbClr val="0000FF"/>
                            </a:solidFill>
                            <a:latin typeface="Cambria Math" panose="02040503050406030204" pitchFamily="18" charset="0"/>
                          </a:rPr>
                          <m:t>)</m:t>
                        </m:r>
                      </m:e>
                    </m:nary>
                  </m:oMath>
                </a14:m>
                <a:endParaRPr lang="en-US" sz="1500" dirty="0"/>
              </a:p>
            </p:txBody>
          </p:sp>
        </mc:Choice>
        <mc:Fallback xmlns="">
          <p:sp>
            <p:nvSpPr>
              <p:cNvPr id="7" name="TextBox 6">
                <a:extLst>
                  <a:ext uri="{FF2B5EF4-FFF2-40B4-BE49-F238E27FC236}">
                    <a16:creationId xmlns:a16="http://schemas.microsoft.com/office/drawing/2014/main" id="{54D6D2DF-2108-4A81-92AC-89D42A8F555A}"/>
                  </a:ext>
                </a:extLst>
              </p:cNvPr>
              <p:cNvSpPr txBox="1">
                <a:spLocks noRot="1" noChangeAspect="1" noMove="1" noResize="1" noEditPoints="1" noAdjustHandles="1" noChangeArrowheads="1" noChangeShapeType="1" noTextEdit="1"/>
              </p:cNvSpPr>
              <p:nvPr/>
            </p:nvSpPr>
            <p:spPr>
              <a:xfrm>
                <a:off x="689567" y="3026565"/>
                <a:ext cx="3558261" cy="369332"/>
              </a:xfrm>
              <a:prstGeom prst="rect">
                <a:avLst/>
              </a:prstGeom>
              <a:blipFill>
                <a:blip r:embed="rId16"/>
                <a:stretch>
                  <a:fillRect t="-90164" b="-144262"/>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5B1D4CB8-36F7-4BF4-A0F2-BDB536F9DD5C}"/>
              </a:ext>
            </a:extLst>
          </p:cNvPr>
          <p:cNvSpPr txBox="1"/>
          <p:nvPr/>
        </p:nvSpPr>
        <p:spPr>
          <a:xfrm>
            <a:off x="265481" y="4039279"/>
            <a:ext cx="6428544" cy="615553"/>
          </a:xfrm>
          <a:prstGeom prst="rect">
            <a:avLst/>
          </a:prstGeom>
          <a:noFill/>
        </p:spPr>
        <p:txBody>
          <a:bodyPr wrap="square">
            <a:spAutoFit/>
          </a:bodyPr>
          <a:lstStyle/>
          <a:p>
            <a:r>
              <a:rPr lang="en-US" dirty="0"/>
              <a:t>Next we will look at some examples over 4 Boolean variables</a:t>
            </a:r>
          </a:p>
          <a:p>
            <a:pPr marL="285750" indent="-285750">
              <a:buFont typeface="Arial" panose="020B0604020202020204" pitchFamily="34" charset="0"/>
              <a:buChar char="•"/>
            </a:pPr>
            <a:r>
              <a:rPr lang="en-US" sz="1600" dirty="0"/>
              <a:t>Note that when we talk about trees, they could have multiple shapes. </a:t>
            </a:r>
          </a:p>
        </p:txBody>
      </p:sp>
      <p:grpSp>
        <p:nvGrpSpPr>
          <p:cNvPr id="13" name="Group 12">
            <a:extLst>
              <a:ext uri="{FF2B5EF4-FFF2-40B4-BE49-F238E27FC236}">
                <a16:creationId xmlns:a16="http://schemas.microsoft.com/office/drawing/2014/main" id="{67B125F7-0087-45F7-BDA3-5478BC2A5594}"/>
              </a:ext>
            </a:extLst>
          </p:cNvPr>
          <p:cNvGrpSpPr/>
          <p:nvPr/>
        </p:nvGrpSpPr>
        <p:grpSpPr>
          <a:xfrm>
            <a:off x="6856932" y="4309641"/>
            <a:ext cx="1283765" cy="45719"/>
            <a:chOff x="6856932" y="4309641"/>
            <a:chExt cx="1283765" cy="45719"/>
          </a:xfrm>
        </p:grpSpPr>
        <p:cxnSp>
          <p:nvCxnSpPr>
            <p:cNvPr id="9" name="Straight Arrow Connector 8">
              <a:extLst>
                <a:ext uri="{FF2B5EF4-FFF2-40B4-BE49-F238E27FC236}">
                  <a16:creationId xmlns:a16="http://schemas.microsoft.com/office/drawing/2014/main" id="{C5335FD4-FDF3-4831-8054-0A6D20711A32}"/>
                </a:ext>
              </a:extLst>
            </p:cNvPr>
            <p:cNvCxnSpPr>
              <a:cxnSpLocks/>
            </p:cNvCxnSpPr>
            <p:nvPr/>
          </p:nvCxnSpPr>
          <p:spPr>
            <a:xfrm>
              <a:off x="6911383" y="4309641"/>
              <a:ext cx="3214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C8C0ED80-CA14-45F5-8EA2-E720A8444DFA}"/>
                </a:ext>
              </a:extLst>
            </p:cNvPr>
            <p:cNvCxnSpPr>
              <a:cxnSpLocks/>
            </p:cNvCxnSpPr>
            <p:nvPr/>
          </p:nvCxnSpPr>
          <p:spPr>
            <a:xfrm>
              <a:off x="7367312" y="4309641"/>
              <a:ext cx="3214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7FA3B490-84AF-4EAC-B15E-A9670A5B7977}"/>
                </a:ext>
              </a:extLst>
            </p:cNvPr>
            <p:cNvCxnSpPr>
              <a:cxnSpLocks/>
            </p:cNvCxnSpPr>
            <p:nvPr/>
          </p:nvCxnSpPr>
          <p:spPr>
            <a:xfrm>
              <a:off x="7770061" y="4309641"/>
              <a:ext cx="3214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A83174AB-A9B9-461F-99FE-5CC8DB51041E}"/>
                </a:ext>
              </a:extLst>
            </p:cNvPr>
            <p:cNvSpPr/>
            <p:nvPr/>
          </p:nvSpPr>
          <p:spPr>
            <a:xfrm>
              <a:off x="7290002" y="430964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1F70AA1-77AA-436C-9203-9C7CF141B7B6}"/>
                </a:ext>
              </a:extLst>
            </p:cNvPr>
            <p:cNvSpPr/>
            <p:nvPr/>
          </p:nvSpPr>
          <p:spPr>
            <a:xfrm>
              <a:off x="7688781" y="430964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AF235FC-2503-4B8E-9321-F8B812BF94C6}"/>
                </a:ext>
              </a:extLst>
            </p:cNvPr>
            <p:cNvSpPr/>
            <p:nvPr/>
          </p:nvSpPr>
          <p:spPr>
            <a:xfrm>
              <a:off x="6856932" y="430964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9063A21-122F-4D18-8396-7E0DCA1855AD}"/>
                </a:ext>
              </a:extLst>
            </p:cNvPr>
            <p:cNvSpPr/>
            <p:nvPr/>
          </p:nvSpPr>
          <p:spPr>
            <a:xfrm>
              <a:off x="8094978" y="430964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75A0954-5404-409A-B6F5-BDA21BC11E13}"/>
              </a:ext>
            </a:extLst>
          </p:cNvPr>
          <p:cNvGrpSpPr/>
          <p:nvPr/>
        </p:nvGrpSpPr>
        <p:grpSpPr>
          <a:xfrm>
            <a:off x="6843431" y="4575621"/>
            <a:ext cx="924542" cy="352822"/>
            <a:chOff x="6843431" y="4575621"/>
            <a:chExt cx="924542" cy="352822"/>
          </a:xfrm>
        </p:grpSpPr>
        <p:cxnSp>
          <p:nvCxnSpPr>
            <p:cNvPr id="46" name="Straight Arrow Connector 45">
              <a:extLst>
                <a:ext uri="{FF2B5EF4-FFF2-40B4-BE49-F238E27FC236}">
                  <a16:creationId xmlns:a16="http://schemas.microsoft.com/office/drawing/2014/main" id="{1C4DB2EF-DB13-42D6-87C3-2ED1B2574ED9}"/>
                </a:ext>
              </a:extLst>
            </p:cNvPr>
            <p:cNvCxnSpPr>
              <a:cxnSpLocks/>
            </p:cNvCxnSpPr>
            <p:nvPr/>
          </p:nvCxnSpPr>
          <p:spPr>
            <a:xfrm>
              <a:off x="6897882" y="4735973"/>
              <a:ext cx="3214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657480CC-B6D2-4175-98EA-AF49D200BA30}"/>
                </a:ext>
              </a:extLst>
            </p:cNvPr>
            <p:cNvCxnSpPr>
              <a:cxnSpLocks/>
            </p:cNvCxnSpPr>
            <p:nvPr/>
          </p:nvCxnSpPr>
          <p:spPr>
            <a:xfrm flipV="1">
              <a:off x="7367312" y="4585503"/>
              <a:ext cx="334585" cy="1504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782B7A36-43E4-4AAD-8F0B-959C0C07ED4F}"/>
                </a:ext>
              </a:extLst>
            </p:cNvPr>
            <p:cNvCxnSpPr>
              <a:cxnSpLocks/>
            </p:cNvCxnSpPr>
            <p:nvPr/>
          </p:nvCxnSpPr>
          <p:spPr>
            <a:xfrm>
              <a:off x="7373869" y="4783619"/>
              <a:ext cx="337771" cy="120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97612069-A706-4BC2-B143-547D5797286F}"/>
                </a:ext>
              </a:extLst>
            </p:cNvPr>
            <p:cNvSpPr/>
            <p:nvPr/>
          </p:nvSpPr>
          <p:spPr>
            <a:xfrm>
              <a:off x="7276501" y="4735973"/>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073D206-65FA-409E-A045-A2228F477F5B}"/>
                </a:ext>
              </a:extLst>
            </p:cNvPr>
            <p:cNvSpPr/>
            <p:nvPr/>
          </p:nvSpPr>
          <p:spPr>
            <a:xfrm>
              <a:off x="7702144" y="457562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AFC9FCD3-A5FE-40D6-9416-09C2BBA6FDFB}"/>
                </a:ext>
              </a:extLst>
            </p:cNvPr>
            <p:cNvSpPr/>
            <p:nvPr/>
          </p:nvSpPr>
          <p:spPr>
            <a:xfrm>
              <a:off x="6843431" y="4735973"/>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3D3B3ECD-B608-44B8-9042-F46E3D20487D}"/>
                </a:ext>
              </a:extLst>
            </p:cNvPr>
            <p:cNvSpPr/>
            <p:nvPr/>
          </p:nvSpPr>
          <p:spPr>
            <a:xfrm>
              <a:off x="7722254" y="4882724"/>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311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3C25E8-72BA-4311-B00E-D541DFE62C4D}"/>
              </a:ext>
            </a:extLst>
          </p:cNvPr>
          <p:cNvSpPr>
            <a:spLocks noGrp="1"/>
          </p:cNvSpPr>
          <p:nvPr>
            <p:ph type="sldNum" sz="quarter" idx="12"/>
          </p:nvPr>
        </p:nvSpPr>
        <p:spPr/>
        <p:txBody>
          <a:bodyPr/>
          <a:lstStyle/>
          <a:p>
            <a:fld id="{8A758EFE-665F-4341-B5B8-2DAEADA52F6C}" type="slidenum">
              <a:rPr lang="en-US" smtClean="0"/>
              <a:pPr/>
              <a:t>54</a:t>
            </a:fld>
            <a:endParaRPr lang="en-US" dirty="0"/>
          </a:p>
        </p:txBody>
      </p:sp>
      <p:pic>
        <p:nvPicPr>
          <p:cNvPr id="4" name="Picture 3">
            <a:extLst>
              <a:ext uri="{FF2B5EF4-FFF2-40B4-BE49-F238E27FC236}">
                <a16:creationId xmlns:a16="http://schemas.microsoft.com/office/drawing/2014/main" id="{6FF7AD18-9B6D-4D35-868A-8DC896F6330F}"/>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1302757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8E641-453B-489D-B9B0-F14A8EC0F361}"/>
              </a:ext>
            </a:extLst>
          </p:cNvPr>
          <p:cNvSpPr>
            <a:spLocks noGrp="1"/>
          </p:cNvSpPr>
          <p:nvPr>
            <p:ph type="sldNum" sz="quarter" idx="12"/>
          </p:nvPr>
        </p:nvSpPr>
        <p:spPr/>
        <p:txBody>
          <a:bodyPr/>
          <a:lstStyle/>
          <a:p>
            <a:fld id="{8A758EFE-665F-4341-B5B8-2DAEADA52F6C}" type="slidenum">
              <a:rPr lang="en-US" smtClean="0"/>
              <a:pPr/>
              <a:t>55</a:t>
            </a:fld>
            <a:endParaRPr lang="en-US" dirty="0"/>
          </a:p>
        </p:txBody>
      </p:sp>
      <p:pic>
        <p:nvPicPr>
          <p:cNvPr id="4" name="Picture 3">
            <a:extLst>
              <a:ext uri="{FF2B5EF4-FFF2-40B4-BE49-F238E27FC236}">
                <a16:creationId xmlns:a16="http://schemas.microsoft.com/office/drawing/2014/main" id="{993FDC52-5112-4ADD-BA67-BE08C9984790}"/>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1021723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56</a:t>
            </a:fld>
            <a:endParaRPr lang="en-US"/>
          </a:p>
        </p:txBody>
      </p:sp>
      <p:sp>
        <p:nvSpPr>
          <p:cNvPr id="2" name="Title 1"/>
          <p:cNvSpPr>
            <a:spLocks noGrp="1"/>
          </p:cNvSpPr>
          <p:nvPr>
            <p:ph type="title"/>
          </p:nvPr>
        </p:nvSpPr>
        <p:spPr/>
        <p:txBody>
          <a:bodyPr/>
          <a:lstStyle/>
          <a:p>
            <a:r>
              <a:rPr lang="en-US" dirty="0"/>
              <a:t>Example: Learning Distributions</a:t>
            </a:r>
          </a:p>
        </p:txBody>
      </p:sp>
      <p:sp>
        <p:nvSpPr>
          <p:cNvPr id="3" name="Content Placeholder 2"/>
          <p:cNvSpPr>
            <a:spLocks noGrp="1"/>
          </p:cNvSpPr>
          <p:nvPr>
            <p:ph idx="1"/>
          </p:nvPr>
        </p:nvSpPr>
        <p:spPr>
          <a:xfrm>
            <a:off x="430463" y="902369"/>
            <a:ext cx="5155950" cy="3690798"/>
          </a:xfrm>
        </p:spPr>
        <p:txBody>
          <a:bodyPr>
            <a:normAutofit fontScale="85000" lnSpcReduction="10000"/>
          </a:bodyPr>
          <a:lstStyle/>
          <a:p>
            <a:r>
              <a:rPr lang="en-US" dirty="0">
                <a:solidFill>
                  <a:srgbClr val="0000FF"/>
                </a:solidFill>
              </a:rPr>
              <a:t>Probability Distribution 1:</a:t>
            </a:r>
          </a:p>
          <a:p>
            <a:pPr marL="0" indent="0">
              <a:buNone/>
            </a:pPr>
            <a:r>
              <a:rPr lang="en-US" dirty="0">
                <a:solidFill>
                  <a:srgbClr val="000066"/>
                </a:solidFill>
              </a:rPr>
              <a:t>     0000  </a:t>
            </a:r>
            <a:r>
              <a:rPr lang="en-US" dirty="0">
                <a:solidFill>
                  <a:srgbClr val="A50021"/>
                </a:solidFill>
              </a:rPr>
              <a:t>0.1</a:t>
            </a:r>
            <a:r>
              <a:rPr lang="en-US" dirty="0">
                <a:solidFill>
                  <a:srgbClr val="000066"/>
                </a:solidFill>
              </a:rPr>
              <a:t>     0001 </a:t>
            </a:r>
            <a:r>
              <a:rPr lang="en-US" dirty="0">
                <a:solidFill>
                  <a:srgbClr val="A50021"/>
                </a:solidFill>
              </a:rPr>
              <a:t>0.1</a:t>
            </a:r>
            <a:r>
              <a:rPr lang="en-US" dirty="0">
                <a:solidFill>
                  <a:srgbClr val="000066"/>
                </a:solidFill>
              </a:rPr>
              <a:t>   0010   </a:t>
            </a:r>
            <a:r>
              <a:rPr lang="en-US" dirty="0">
                <a:solidFill>
                  <a:srgbClr val="A50021"/>
                </a:solidFill>
              </a:rPr>
              <a:t>0.1</a:t>
            </a:r>
            <a:r>
              <a:rPr lang="en-US" dirty="0">
                <a:solidFill>
                  <a:srgbClr val="000066"/>
                </a:solidFill>
              </a:rPr>
              <a:t>     0011  </a:t>
            </a:r>
            <a:r>
              <a:rPr lang="en-US" dirty="0">
                <a:solidFill>
                  <a:srgbClr val="A50021"/>
                </a:solidFill>
              </a:rPr>
              <a:t>0.1</a:t>
            </a:r>
          </a:p>
          <a:p>
            <a:pPr marL="0" indent="0">
              <a:buNone/>
            </a:pPr>
            <a:r>
              <a:rPr lang="en-US" dirty="0">
                <a:solidFill>
                  <a:srgbClr val="000066"/>
                </a:solidFill>
              </a:rPr>
              <a:t>     0100  </a:t>
            </a:r>
            <a:r>
              <a:rPr lang="en-US" dirty="0">
                <a:solidFill>
                  <a:srgbClr val="A50021"/>
                </a:solidFill>
              </a:rPr>
              <a:t>0.1</a:t>
            </a:r>
            <a:r>
              <a:rPr lang="en-US" dirty="0">
                <a:solidFill>
                  <a:srgbClr val="000066"/>
                </a:solidFill>
              </a:rPr>
              <a:t>     0101 </a:t>
            </a:r>
            <a:r>
              <a:rPr lang="en-US" dirty="0">
                <a:solidFill>
                  <a:srgbClr val="A50021"/>
                </a:solidFill>
              </a:rPr>
              <a:t>0.1</a:t>
            </a:r>
            <a:r>
              <a:rPr lang="en-US" dirty="0">
                <a:solidFill>
                  <a:srgbClr val="000066"/>
                </a:solidFill>
              </a:rPr>
              <a:t>   0110   </a:t>
            </a:r>
            <a:r>
              <a:rPr lang="en-US" dirty="0">
                <a:solidFill>
                  <a:srgbClr val="A50021"/>
                </a:solidFill>
              </a:rPr>
              <a:t>0.1</a:t>
            </a:r>
            <a:r>
              <a:rPr lang="en-US" dirty="0">
                <a:solidFill>
                  <a:srgbClr val="000066"/>
                </a:solidFill>
              </a:rPr>
              <a:t>     0111  </a:t>
            </a:r>
            <a:r>
              <a:rPr lang="en-US" dirty="0">
                <a:solidFill>
                  <a:srgbClr val="A50021"/>
                </a:solidFill>
              </a:rPr>
              <a:t>0.1</a:t>
            </a:r>
          </a:p>
          <a:p>
            <a:pPr marL="0" indent="0">
              <a:buNone/>
            </a:pPr>
            <a:r>
              <a:rPr lang="en-US" dirty="0">
                <a:solidFill>
                  <a:srgbClr val="000066"/>
                </a:solidFill>
              </a:rPr>
              <a:t>     1000  </a:t>
            </a:r>
            <a:r>
              <a:rPr lang="en-US" dirty="0">
                <a:solidFill>
                  <a:srgbClr val="A50021"/>
                </a:solidFill>
              </a:rPr>
              <a:t>0</a:t>
            </a:r>
            <a:r>
              <a:rPr lang="en-US" dirty="0">
                <a:solidFill>
                  <a:schemeClr val="accent2"/>
                </a:solidFill>
              </a:rPr>
              <a:t>   </a:t>
            </a:r>
            <a:r>
              <a:rPr lang="en-US" dirty="0">
                <a:solidFill>
                  <a:srgbClr val="000066"/>
                </a:solidFill>
              </a:rPr>
              <a:t>     1001  </a:t>
            </a:r>
            <a:r>
              <a:rPr lang="en-US" dirty="0">
                <a:solidFill>
                  <a:srgbClr val="A50021"/>
                </a:solidFill>
              </a:rPr>
              <a:t>0</a:t>
            </a:r>
            <a:r>
              <a:rPr lang="en-US" dirty="0">
                <a:solidFill>
                  <a:schemeClr val="accent2"/>
                </a:solidFill>
              </a:rPr>
              <a:t> </a:t>
            </a:r>
            <a:r>
              <a:rPr lang="en-US" dirty="0">
                <a:solidFill>
                  <a:srgbClr val="000066"/>
                </a:solidFill>
              </a:rPr>
              <a:t>     1010   </a:t>
            </a:r>
            <a:r>
              <a:rPr lang="en-US" i="0" dirty="0">
                <a:solidFill>
                  <a:srgbClr val="A50021"/>
                </a:solidFill>
                <a:latin typeface="+mj-lt"/>
              </a:rPr>
              <a:t>0</a:t>
            </a:r>
            <a:r>
              <a:rPr lang="en-US" dirty="0">
                <a:solidFill>
                  <a:srgbClr val="000066"/>
                </a:solidFill>
              </a:rPr>
              <a:t>        1011  </a:t>
            </a:r>
            <a:r>
              <a:rPr lang="en-US" dirty="0">
                <a:solidFill>
                  <a:srgbClr val="A50021"/>
                </a:solidFill>
              </a:rPr>
              <a:t>0</a:t>
            </a:r>
            <a:r>
              <a:rPr lang="en-US" dirty="0">
                <a:solidFill>
                  <a:srgbClr val="000066"/>
                </a:solidFill>
              </a:rPr>
              <a:t> </a:t>
            </a:r>
          </a:p>
          <a:p>
            <a:pPr marL="0" indent="0">
              <a:buNone/>
            </a:pPr>
            <a:r>
              <a:rPr lang="en-US" dirty="0">
                <a:solidFill>
                  <a:srgbClr val="000066"/>
                </a:solidFill>
              </a:rPr>
              <a:t>     1100  </a:t>
            </a:r>
            <a:r>
              <a:rPr lang="en-US" dirty="0">
                <a:solidFill>
                  <a:srgbClr val="A50021"/>
                </a:solidFill>
              </a:rPr>
              <a:t>0.05</a:t>
            </a:r>
            <a:r>
              <a:rPr lang="en-US" dirty="0">
                <a:solidFill>
                  <a:srgbClr val="000066"/>
                </a:solidFill>
              </a:rPr>
              <a:t>  1101  </a:t>
            </a:r>
            <a:r>
              <a:rPr lang="en-US" dirty="0">
                <a:solidFill>
                  <a:srgbClr val="A50021"/>
                </a:solidFill>
              </a:rPr>
              <a:t>0.05</a:t>
            </a:r>
            <a:r>
              <a:rPr lang="en-US" dirty="0">
                <a:solidFill>
                  <a:srgbClr val="000066"/>
                </a:solidFill>
              </a:rPr>
              <a:t> 1110   </a:t>
            </a:r>
            <a:r>
              <a:rPr lang="en-US" dirty="0">
                <a:solidFill>
                  <a:srgbClr val="A50021"/>
                </a:solidFill>
              </a:rPr>
              <a:t>0.05</a:t>
            </a:r>
            <a:r>
              <a:rPr lang="en-US" dirty="0">
                <a:solidFill>
                  <a:srgbClr val="000066"/>
                </a:solidFill>
              </a:rPr>
              <a:t>  1111  </a:t>
            </a:r>
            <a:r>
              <a:rPr lang="en-US" dirty="0">
                <a:solidFill>
                  <a:srgbClr val="A50021"/>
                </a:solidFill>
              </a:rPr>
              <a:t>0.05</a:t>
            </a:r>
          </a:p>
          <a:p>
            <a:r>
              <a:rPr lang="en-US" dirty="0">
                <a:solidFill>
                  <a:srgbClr val="0000FF"/>
                </a:solidFill>
              </a:rPr>
              <a:t>Probability Distribution 2:</a:t>
            </a:r>
          </a:p>
          <a:p>
            <a:endParaRPr lang="en-US" dirty="0">
              <a:solidFill>
                <a:srgbClr val="0000FF"/>
              </a:solidFill>
            </a:endParaRPr>
          </a:p>
          <a:p>
            <a:endParaRPr lang="en-US" dirty="0">
              <a:solidFill>
                <a:srgbClr val="0000FF"/>
              </a:solidFill>
            </a:endParaRPr>
          </a:p>
          <a:p>
            <a:r>
              <a:rPr lang="en-US" dirty="0">
                <a:solidFill>
                  <a:srgbClr val="0000FF"/>
                </a:solidFill>
              </a:rPr>
              <a:t>Probability Distribution 3:</a:t>
            </a:r>
          </a:p>
          <a:p>
            <a:pPr marL="0" indent="0">
              <a:buNone/>
            </a:pPr>
            <a:endParaRPr lang="en-US" dirty="0">
              <a:solidFill>
                <a:schemeClr val="accent2"/>
              </a:solidFill>
            </a:endParaRPr>
          </a:p>
          <a:p>
            <a:pPr marL="0" indent="0">
              <a:buNone/>
            </a:pPr>
            <a:endParaRPr lang="en-US" dirty="0">
              <a:solidFill>
                <a:srgbClr val="000066"/>
              </a:solidFill>
            </a:endParaRPr>
          </a:p>
          <a:p>
            <a:endParaRPr lang="en-US" dirty="0">
              <a:solidFill>
                <a:srgbClr val="000066"/>
              </a:solidFill>
            </a:endParaRPr>
          </a:p>
          <a:p>
            <a:endParaRPr lang="en-US" dirty="0"/>
          </a:p>
        </p:txBody>
      </p:sp>
      <p:sp>
        <p:nvSpPr>
          <p:cNvPr id="733189" name="Oval 5"/>
          <p:cNvSpPr>
            <a:spLocks noChangeArrowheads="1"/>
          </p:cNvSpPr>
          <p:nvPr/>
        </p:nvSpPr>
        <p:spPr bwMode="auto">
          <a:xfrm>
            <a:off x="3939778" y="4451748"/>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118622" y="417195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5597128" y="3651648"/>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6918722" y="485775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3996928" y="3708798"/>
            <a:ext cx="1589485" cy="7322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5594747" y="3651648"/>
            <a:ext cx="581025" cy="5095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243638" y="4229102"/>
            <a:ext cx="732235" cy="6179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09" name="Group 22"/>
          <p:cNvGrpSpPr>
            <a:grpSpLocks/>
          </p:cNvGrpSpPr>
          <p:nvPr/>
        </p:nvGrpSpPr>
        <p:grpSpPr bwMode="auto">
          <a:xfrm>
            <a:off x="4564856" y="2280047"/>
            <a:ext cx="3371850" cy="9144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45" name="TextBox 44"/>
              <p:cNvSpPr txBox="1"/>
              <p:nvPr/>
            </p:nvSpPr>
            <p:spPr>
              <a:xfrm>
                <a:off x="7336394" y="3057035"/>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336394" y="3057035"/>
                <a:ext cx="423514" cy="317844"/>
              </a:xfrm>
              <a:prstGeom prst="rect">
                <a:avLst/>
              </a:prstGeom>
              <a:blipFill>
                <a:blip r:embed="rId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766545" y="2045492"/>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766545" y="2045492"/>
                <a:ext cx="423514" cy="317844"/>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377331" y="30289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377331" y="3028950"/>
                <a:ext cx="423514" cy="317844"/>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743450" y="308610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743450" y="3086100"/>
                <a:ext cx="42351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069486" y="4676999"/>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7069486" y="4676999"/>
                <a:ext cx="42351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781849" y="3510225"/>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781849" y="3510225"/>
                <a:ext cx="423514"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286500" y="40576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286500" y="4057650"/>
                <a:ext cx="423514"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114800" y="4329068"/>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114800" y="4329068"/>
                <a:ext cx="42351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400800" y="2114550"/>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400800" y="2114550"/>
                <a:ext cx="692818" cy="317844"/>
              </a:xfrm>
              <a:prstGeom prst="rect">
                <a:avLst/>
              </a:prstGeom>
              <a:blipFill>
                <a:blip r:embed="rId11"/>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850795" y="3492726"/>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850795" y="3492726"/>
                <a:ext cx="692818" cy="317844"/>
              </a:xfrm>
              <a:prstGeom prst="rect">
                <a:avLst/>
              </a:prstGeom>
              <a:blipFill>
                <a:blip r:embed="rId12"/>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109046" y="4057827"/>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109046" y="4057827"/>
                <a:ext cx="941283" cy="317844"/>
              </a:xfrm>
              <a:prstGeom prst="rect">
                <a:avLst/>
              </a:prstGeom>
              <a:blipFill>
                <a:blip r:embed="rId13"/>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583436" y="2876603"/>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583436" y="2876603"/>
                <a:ext cx="941283" cy="317844"/>
              </a:xfrm>
              <a:prstGeom prst="rect">
                <a:avLst/>
              </a:prstGeom>
              <a:blipFill>
                <a:blip r:embed="rId14"/>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210109" y="2827655"/>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210109" y="2827655"/>
                <a:ext cx="941283" cy="317844"/>
              </a:xfrm>
              <a:prstGeom prst="rect">
                <a:avLst/>
              </a:prstGeom>
              <a:blipFill>
                <a:blip r:embed="rId15"/>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138692" y="4051696"/>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138692" y="4051696"/>
                <a:ext cx="941283" cy="317844"/>
              </a:xfrm>
              <a:prstGeom prst="rect">
                <a:avLst/>
              </a:prstGeom>
              <a:blipFill>
                <a:blip r:embed="rId16"/>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293588" y="2643961"/>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293588" y="2643961"/>
                <a:ext cx="941283" cy="317844"/>
              </a:xfrm>
              <a:prstGeom prst="rect">
                <a:avLst/>
              </a:prstGeom>
              <a:blipFill>
                <a:blip r:embed="rId17"/>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895607" y="4661509"/>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5895607" y="4661509"/>
                <a:ext cx="941283" cy="317844"/>
              </a:xfrm>
              <a:prstGeom prst="rect">
                <a:avLst/>
              </a:prstGeom>
              <a:blipFill>
                <a:blip r:embed="rId18"/>
                <a:stretch>
                  <a:fillRect b="-11111"/>
                </a:stretch>
              </a:blipFill>
              <a:ln>
                <a:solidFill>
                  <a:schemeClr val="accent1"/>
                </a:solidFill>
              </a:ln>
            </p:spPr>
            <p:txBody>
              <a:bodyPr/>
              <a:lstStyle/>
              <a:p>
                <a:r>
                  <a:rPr lang="en-US">
                    <a:noFill/>
                  </a:rPr>
                  <a:t> </a:t>
                </a:r>
              </a:p>
            </p:txBody>
          </p:sp>
        </mc:Fallback>
      </mc:AlternateContent>
      <p:sp>
        <p:nvSpPr>
          <p:cNvPr id="5" name="Rectangle 4"/>
          <p:cNvSpPr/>
          <p:nvPr/>
        </p:nvSpPr>
        <p:spPr>
          <a:xfrm>
            <a:off x="6400800" y="349255"/>
            <a:ext cx="2589609" cy="1015663"/>
          </a:xfrm>
          <a:prstGeom prst="rect">
            <a:avLst/>
          </a:prstGeom>
          <a:solidFill>
            <a:srgbClr val="FFFFCC"/>
          </a:solidFill>
          <a:ln>
            <a:solidFill>
              <a:schemeClr val="accent1"/>
            </a:solidFill>
          </a:ln>
        </p:spPr>
        <p:txBody>
          <a:bodyPr wrap="square">
            <a:spAutoFit/>
          </a:bodyPr>
          <a:lstStyle/>
          <a:p>
            <a:pPr marL="285750" indent="-285750">
              <a:buFont typeface="Arial" panose="020B0604020202020204" pitchFamily="34" charset="0"/>
              <a:buChar char="•"/>
            </a:pPr>
            <a:r>
              <a:rPr lang="en-US" sz="1500" dirty="0">
                <a:solidFill>
                  <a:schemeClr val="accent2"/>
                </a:solidFill>
              </a:rPr>
              <a:t>Are these representations of the same distribution?</a:t>
            </a:r>
          </a:p>
          <a:p>
            <a:pPr marL="285750" indent="-285750">
              <a:buFont typeface="Arial" panose="020B0604020202020204" pitchFamily="34" charset="0"/>
              <a:buChar char="•"/>
            </a:pPr>
            <a:r>
              <a:rPr lang="en-US" sz="1500" dirty="0">
                <a:solidFill>
                  <a:schemeClr val="accent2"/>
                </a:solidFill>
              </a:rPr>
              <a:t>Given a sample, which of these generated it?</a:t>
            </a:r>
            <a:endParaRPr lang="en-US" sz="1500" dirty="0">
              <a:solidFill>
                <a:srgbClr val="000066"/>
              </a:solidFill>
            </a:endParaRPr>
          </a:p>
        </p:txBody>
      </p:sp>
    </p:spTree>
    <p:extLst>
      <p:ext uri="{BB962C8B-B14F-4D97-AF65-F5344CB8AC3E}">
        <p14:creationId xmlns:p14="http://schemas.microsoft.com/office/powerpoint/2010/main" val="20805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31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31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3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31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6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6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9" grpId="0" animBg="1"/>
      <p:bldP spid="733190" grpId="0" animBg="1"/>
      <p:bldP spid="733191" grpId="0" animBg="1"/>
      <p:bldP spid="73319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Learning Distributions</a:t>
            </a:r>
          </a:p>
        </p:txBody>
      </p:sp>
      <mc:AlternateContent xmlns:mc="http://schemas.openxmlformats.org/markup-compatibility/2006" xmlns:a14="http://schemas.microsoft.com/office/drawing/2010/main">
        <mc:Choice Requires="a14">
          <p:sp>
            <p:nvSpPr>
              <p:cNvPr id="5" name="Rectangle 4"/>
              <p:cNvSpPr/>
              <p:nvPr/>
            </p:nvSpPr>
            <p:spPr>
              <a:xfrm>
                <a:off x="6400800" y="424918"/>
                <a:ext cx="2592002" cy="1015663"/>
              </a:xfrm>
              <a:prstGeom prst="rect">
                <a:avLst/>
              </a:prstGeom>
              <a:solidFill>
                <a:srgbClr val="FFFFCC"/>
              </a:solidFill>
              <a:ln>
                <a:solidFill>
                  <a:schemeClr val="accent1"/>
                </a:solidFill>
              </a:ln>
            </p:spPr>
            <p:txBody>
              <a:bodyPr wrap="square">
                <a:spAutoFit/>
              </a:bodyPr>
              <a:lstStyle/>
              <a:p>
                <a:pPr marL="285750" indent="-285750">
                  <a:buFont typeface="Arial" panose="020B0604020202020204" pitchFamily="34" charset="0"/>
                  <a:buChar char="•"/>
                </a:pPr>
                <a:r>
                  <a:rPr lang="en-US" sz="1500" dirty="0">
                    <a:solidFill>
                      <a:schemeClr val="accent2"/>
                    </a:solidFill>
                  </a:rPr>
                  <a:t>We are given 3 data points: </a:t>
                </a:r>
                <a14:m>
                  <m:oMath xmlns:m="http://schemas.openxmlformats.org/officeDocument/2006/math">
                    <m:r>
                      <a:rPr lang="en-US" sz="1500" i="1" dirty="0" smtClean="0">
                        <a:solidFill>
                          <a:schemeClr val="accent2"/>
                        </a:solidFill>
                        <a:latin typeface="Cambria Math" panose="02040503050406030204" pitchFamily="18" charset="0"/>
                      </a:rPr>
                      <m:t>1011; 1001; 0100</m:t>
                    </m:r>
                  </m:oMath>
                </a14:m>
                <a:endParaRPr lang="en-US" sz="1500" dirty="0">
                  <a:solidFill>
                    <a:schemeClr val="accent2"/>
                  </a:solidFill>
                </a:endParaRPr>
              </a:p>
              <a:p>
                <a:pPr marL="285750" indent="-285750">
                  <a:buFont typeface="Arial" panose="020B0604020202020204" pitchFamily="34" charset="0"/>
                  <a:buChar char="•"/>
                </a:pPr>
                <a:r>
                  <a:rPr lang="en-US" sz="1500" dirty="0">
                    <a:solidFill>
                      <a:schemeClr val="accent2"/>
                    </a:solidFill>
                  </a:rPr>
                  <a:t>Which one is the target distribution?</a:t>
                </a:r>
                <a:endParaRPr lang="en-US" sz="1500" dirty="0">
                  <a:solidFill>
                    <a:srgbClr val="00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6400800" y="424918"/>
                <a:ext cx="2592002" cy="1015663"/>
              </a:xfrm>
              <a:prstGeom prst="rect">
                <a:avLst/>
              </a:prstGeom>
              <a:blipFill>
                <a:blip r:embed="rId3"/>
                <a:stretch>
                  <a:fillRect l="-468" t="-1190" r="-1171" b="-5357"/>
                </a:stretch>
              </a:blipFill>
              <a:ln>
                <a:solidFill>
                  <a:schemeClr val="accent1"/>
                </a:solidFill>
              </a:ln>
            </p:spPr>
            <p:txBody>
              <a:bodyPr/>
              <a:lstStyle/>
              <a:p>
                <a:r>
                  <a:rPr lang="en-US">
                    <a:noFill/>
                  </a:rPr>
                  <a:t> </a:t>
                </a:r>
              </a:p>
            </p:txBody>
          </p:sp>
        </mc:Fallback>
      </mc:AlternateContent>
      <p:sp>
        <p:nvSpPr>
          <p:cNvPr id="39" name="Content Placeholder 2">
            <a:extLst>
              <a:ext uri="{FF2B5EF4-FFF2-40B4-BE49-F238E27FC236}">
                <a16:creationId xmlns:a16="http://schemas.microsoft.com/office/drawing/2014/main" id="{CE1BBB30-01B5-49F3-AB18-8E26A700111B}"/>
              </a:ext>
            </a:extLst>
          </p:cNvPr>
          <p:cNvSpPr txBox="1">
            <a:spLocks/>
          </p:cNvSpPr>
          <p:nvPr/>
        </p:nvSpPr>
        <p:spPr>
          <a:xfrm>
            <a:off x="430463" y="902369"/>
            <a:ext cx="5155950" cy="369079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000" kern="1200">
                <a:solidFill>
                  <a:schemeClr val="accent3"/>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600" kern="1200">
                <a:solidFill>
                  <a:schemeClr val="accent3"/>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4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000FF"/>
                </a:solidFill>
              </a:rPr>
              <a:t>Probability Distribution 1:</a:t>
            </a:r>
          </a:p>
          <a:p>
            <a:pPr marL="0" indent="0">
              <a:buFont typeface="Arial"/>
              <a:buNone/>
            </a:pPr>
            <a:r>
              <a:rPr lang="en-US" dirty="0">
                <a:solidFill>
                  <a:schemeClr val="tx1"/>
                </a:solidFill>
              </a:rPr>
              <a:t>     0000  0.1     0001 0.1   0010   0.1     0011  0.1</a:t>
            </a:r>
          </a:p>
          <a:p>
            <a:pPr marL="0" indent="0">
              <a:buFont typeface="Arial"/>
              <a:buNone/>
            </a:pPr>
            <a:r>
              <a:rPr lang="en-US" dirty="0">
                <a:solidFill>
                  <a:schemeClr val="tx1"/>
                </a:solidFill>
              </a:rPr>
              <a:t>     0100  0.1     0101 0.1   0110   0.1     0111  0.1</a:t>
            </a:r>
          </a:p>
          <a:p>
            <a:pPr marL="0" indent="0">
              <a:buFont typeface="Arial"/>
              <a:buNone/>
            </a:pPr>
            <a:r>
              <a:rPr lang="en-US" dirty="0">
                <a:solidFill>
                  <a:schemeClr val="tx1"/>
                </a:solidFill>
              </a:rPr>
              <a:t>     1000  0        1001  0      1010   </a:t>
            </a:r>
            <a:r>
              <a:rPr lang="en-US" dirty="0">
                <a:solidFill>
                  <a:schemeClr val="tx1"/>
                </a:solidFill>
                <a:latin typeface="+mj-lt"/>
              </a:rPr>
              <a:t>0</a:t>
            </a:r>
            <a:r>
              <a:rPr lang="en-US" dirty="0">
                <a:solidFill>
                  <a:schemeClr val="tx1"/>
                </a:solidFill>
              </a:rPr>
              <a:t>        1011  0 </a:t>
            </a:r>
          </a:p>
          <a:p>
            <a:pPr marL="0" indent="0">
              <a:buFont typeface="Arial"/>
              <a:buNone/>
            </a:pPr>
            <a:r>
              <a:rPr lang="en-US" dirty="0">
                <a:solidFill>
                  <a:schemeClr val="tx1"/>
                </a:solidFill>
              </a:rPr>
              <a:t>     1100  0.05  1101  0.05 1110   0.05  1111  0.05</a:t>
            </a:r>
          </a:p>
          <a:p>
            <a:r>
              <a:rPr lang="en-US" dirty="0">
                <a:solidFill>
                  <a:srgbClr val="0000FF"/>
                </a:solidFill>
              </a:rPr>
              <a:t>Probability Distribution 2:</a:t>
            </a:r>
          </a:p>
          <a:p>
            <a:endParaRPr lang="en-US" dirty="0">
              <a:solidFill>
                <a:srgbClr val="0000FF"/>
              </a:solidFill>
            </a:endParaRPr>
          </a:p>
          <a:p>
            <a:endParaRPr lang="en-US" dirty="0">
              <a:solidFill>
                <a:srgbClr val="0000FF"/>
              </a:solidFill>
            </a:endParaRPr>
          </a:p>
          <a:p>
            <a:r>
              <a:rPr lang="en-US" dirty="0">
                <a:solidFill>
                  <a:srgbClr val="0000FF"/>
                </a:solidFill>
              </a:rPr>
              <a:t>Probability Distribution 3:</a:t>
            </a:r>
          </a:p>
          <a:p>
            <a:pPr marL="0" indent="0">
              <a:buFont typeface="Arial"/>
              <a:buNone/>
            </a:pPr>
            <a:endParaRPr lang="en-US" dirty="0">
              <a:solidFill>
                <a:schemeClr val="accent2"/>
              </a:solidFill>
            </a:endParaRPr>
          </a:p>
          <a:p>
            <a:pPr marL="0" indent="0">
              <a:buFont typeface="Arial"/>
              <a:buNone/>
            </a:pPr>
            <a:endParaRPr lang="en-US" dirty="0">
              <a:solidFill>
                <a:srgbClr val="000066"/>
              </a:solidFill>
            </a:endParaRPr>
          </a:p>
          <a:p>
            <a:endParaRPr lang="en-US" dirty="0">
              <a:solidFill>
                <a:srgbClr val="000066"/>
              </a:solidFill>
            </a:endParaRPr>
          </a:p>
          <a:p>
            <a:endParaRPr lang="en-US" dirty="0"/>
          </a:p>
        </p:txBody>
      </p:sp>
      <p:sp>
        <p:nvSpPr>
          <p:cNvPr id="37" name="Slide Number Placeholder 3">
            <a:extLst>
              <a:ext uri="{FF2B5EF4-FFF2-40B4-BE49-F238E27FC236}">
                <a16:creationId xmlns:a16="http://schemas.microsoft.com/office/drawing/2014/main" id="{5254487E-C976-4A41-88BE-DED8EDBDB88B}"/>
              </a:ext>
            </a:extLst>
          </p:cNvPr>
          <p:cNvSpPr>
            <a:spLocks noGrp="1"/>
          </p:cNvSpPr>
          <p:nvPr>
            <p:ph type="sldNum" sz="quarter" idx="12"/>
          </p:nvPr>
        </p:nvSpPr>
        <p:spPr>
          <a:xfrm>
            <a:off x="6553200" y="4698999"/>
            <a:ext cx="2133600" cy="273844"/>
          </a:xfrm>
        </p:spPr>
        <p:txBody>
          <a:bodyPr/>
          <a:lstStyle/>
          <a:p>
            <a:pPr>
              <a:defRPr/>
            </a:pPr>
            <a:fld id="{AF9B7836-A88A-4C3B-9E7E-6BB7F8A64E5A}" type="slidenum">
              <a:rPr lang="en-US" smtClean="0"/>
              <a:pPr>
                <a:defRPr/>
              </a:pPr>
              <a:t>57</a:t>
            </a:fld>
            <a:endParaRPr lang="en-US"/>
          </a:p>
        </p:txBody>
      </p:sp>
      <p:sp>
        <p:nvSpPr>
          <p:cNvPr id="38" name="Oval 5">
            <a:extLst>
              <a:ext uri="{FF2B5EF4-FFF2-40B4-BE49-F238E27FC236}">
                <a16:creationId xmlns:a16="http://schemas.microsoft.com/office/drawing/2014/main" id="{B6306DEF-353C-4EEC-8D5E-3DA208FB3731}"/>
              </a:ext>
            </a:extLst>
          </p:cNvPr>
          <p:cNvSpPr>
            <a:spLocks noChangeArrowheads="1"/>
          </p:cNvSpPr>
          <p:nvPr/>
        </p:nvSpPr>
        <p:spPr bwMode="auto">
          <a:xfrm>
            <a:off x="3939778" y="4451748"/>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45" name="Oval 6">
            <a:extLst>
              <a:ext uri="{FF2B5EF4-FFF2-40B4-BE49-F238E27FC236}">
                <a16:creationId xmlns:a16="http://schemas.microsoft.com/office/drawing/2014/main" id="{86FEC7BE-F597-468B-8E60-B634A988255A}"/>
              </a:ext>
            </a:extLst>
          </p:cNvPr>
          <p:cNvSpPr>
            <a:spLocks noChangeArrowheads="1"/>
          </p:cNvSpPr>
          <p:nvPr/>
        </p:nvSpPr>
        <p:spPr bwMode="auto">
          <a:xfrm>
            <a:off x="6118622" y="417195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46" name="Oval 7">
            <a:extLst>
              <a:ext uri="{FF2B5EF4-FFF2-40B4-BE49-F238E27FC236}">
                <a16:creationId xmlns:a16="http://schemas.microsoft.com/office/drawing/2014/main" id="{65B43B59-6873-49BC-8C52-DC8E0AE543F1}"/>
              </a:ext>
            </a:extLst>
          </p:cNvPr>
          <p:cNvSpPr>
            <a:spLocks noChangeArrowheads="1"/>
          </p:cNvSpPr>
          <p:nvPr/>
        </p:nvSpPr>
        <p:spPr bwMode="auto">
          <a:xfrm>
            <a:off x="5597128" y="3651648"/>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47" name="Oval 8">
            <a:extLst>
              <a:ext uri="{FF2B5EF4-FFF2-40B4-BE49-F238E27FC236}">
                <a16:creationId xmlns:a16="http://schemas.microsoft.com/office/drawing/2014/main" id="{08E1293B-C3B0-444C-B07C-169B65B7EB5E}"/>
              </a:ext>
            </a:extLst>
          </p:cNvPr>
          <p:cNvSpPr>
            <a:spLocks noChangeArrowheads="1"/>
          </p:cNvSpPr>
          <p:nvPr/>
        </p:nvSpPr>
        <p:spPr bwMode="auto">
          <a:xfrm>
            <a:off x="6918722" y="485775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8" name="AutoShape 9">
            <a:extLst>
              <a:ext uri="{FF2B5EF4-FFF2-40B4-BE49-F238E27FC236}">
                <a16:creationId xmlns:a16="http://schemas.microsoft.com/office/drawing/2014/main" id="{84D2E792-8533-4FB6-8376-C097D608EF5D}"/>
              </a:ext>
            </a:extLst>
          </p:cNvPr>
          <p:cNvCxnSpPr>
            <a:cxnSpLocks noChangeShapeType="1"/>
            <a:stCxn id="46" idx="2"/>
            <a:endCxn id="38" idx="0"/>
          </p:cNvCxnSpPr>
          <p:nvPr/>
        </p:nvCxnSpPr>
        <p:spPr bwMode="auto">
          <a:xfrm flipH="1">
            <a:off x="3996928" y="3708798"/>
            <a:ext cx="1589485" cy="7322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10">
            <a:extLst>
              <a:ext uri="{FF2B5EF4-FFF2-40B4-BE49-F238E27FC236}">
                <a16:creationId xmlns:a16="http://schemas.microsoft.com/office/drawing/2014/main" id="{E921E9C3-1480-4653-8F1C-D34C1A32E489}"/>
              </a:ext>
            </a:extLst>
          </p:cNvPr>
          <p:cNvCxnSpPr>
            <a:cxnSpLocks noChangeShapeType="1"/>
            <a:endCxn id="45" idx="0"/>
          </p:cNvCxnSpPr>
          <p:nvPr/>
        </p:nvCxnSpPr>
        <p:spPr bwMode="auto">
          <a:xfrm>
            <a:off x="5594747" y="3651648"/>
            <a:ext cx="581025" cy="5095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11">
            <a:extLst>
              <a:ext uri="{FF2B5EF4-FFF2-40B4-BE49-F238E27FC236}">
                <a16:creationId xmlns:a16="http://schemas.microsoft.com/office/drawing/2014/main" id="{F94F141E-071E-45B9-85A5-996C18E6460A}"/>
              </a:ext>
            </a:extLst>
          </p:cNvPr>
          <p:cNvCxnSpPr>
            <a:cxnSpLocks noChangeShapeType="1"/>
            <a:stCxn id="45" idx="6"/>
            <a:endCxn id="47" idx="0"/>
          </p:cNvCxnSpPr>
          <p:nvPr/>
        </p:nvCxnSpPr>
        <p:spPr bwMode="auto">
          <a:xfrm>
            <a:off x="6243638" y="4229102"/>
            <a:ext cx="732235" cy="6179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1" name="Group 22">
            <a:extLst>
              <a:ext uri="{FF2B5EF4-FFF2-40B4-BE49-F238E27FC236}">
                <a16:creationId xmlns:a16="http://schemas.microsoft.com/office/drawing/2014/main" id="{9BBA32F8-850E-4852-B762-F90EEC23D4BE}"/>
              </a:ext>
            </a:extLst>
          </p:cNvPr>
          <p:cNvGrpSpPr>
            <a:grpSpLocks/>
          </p:cNvGrpSpPr>
          <p:nvPr/>
        </p:nvGrpSpPr>
        <p:grpSpPr bwMode="auto">
          <a:xfrm>
            <a:off x="4564856" y="2280047"/>
            <a:ext cx="3371850" cy="914400"/>
            <a:chOff x="813" y="1771"/>
            <a:chExt cx="2832" cy="768"/>
          </a:xfrm>
        </p:grpSpPr>
        <p:sp>
          <p:nvSpPr>
            <p:cNvPr id="52" name="Oval 23">
              <a:extLst>
                <a:ext uri="{FF2B5EF4-FFF2-40B4-BE49-F238E27FC236}">
                  <a16:creationId xmlns:a16="http://schemas.microsoft.com/office/drawing/2014/main" id="{AED8AE2B-31E0-4FC8-A147-16ED7C496F61}"/>
                </a:ext>
              </a:extLst>
            </p:cNvPr>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3" name="Oval 24">
              <a:extLst>
                <a:ext uri="{FF2B5EF4-FFF2-40B4-BE49-F238E27FC236}">
                  <a16:creationId xmlns:a16="http://schemas.microsoft.com/office/drawing/2014/main" id="{F7AA337A-7E06-4E9D-BA8A-C890B91467DC}"/>
                </a:ext>
              </a:extLst>
            </p:cNvPr>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4" name="Oval 25">
              <a:extLst>
                <a:ext uri="{FF2B5EF4-FFF2-40B4-BE49-F238E27FC236}">
                  <a16:creationId xmlns:a16="http://schemas.microsoft.com/office/drawing/2014/main" id="{9F2621C0-4153-4F88-B322-BACA87E9D20A}"/>
                </a:ext>
              </a:extLst>
            </p:cNvPr>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5" name="Oval 26">
              <a:extLst>
                <a:ext uri="{FF2B5EF4-FFF2-40B4-BE49-F238E27FC236}">
                  <a16:creationId xmlns:a16="http://schemas.microsoft.com/office/drawing/2014/main" id="{0C1C78DD-FFD5-465C-9563-E8A454A66DC1}"/>
                </a:ext>
              </a:extLst>
            </p:cNvPr>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6" name="AutoShape 27">
              <a:extLst>
                <a:ext uri="{FF2B5EF4-FFF2-40B4-BE49-F238E27FC236}">
                  <a16:creationId xmlns:a16="http://schemas.microsoft.com/office/drawing/2014/main" id="{9E243D5C-5368-4429-8392-484B6320D6E3}"/>
                </a:ext>
              </a:extLst>
            </p:cNvPr>
            <p:cNvCxnSpPr>
              <a:cxnSpLocks noChangeShapeType="1"/>
              <a:stCxn id="54" idx="4"/>
              <a:endCxn id="52"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28">
              <a:extLst>
                <a:ext uri="{FF2B5EF4-FFF2-40B4-BE49-F238E27FC236}">
                  <a16:creationId xmlns:a16="http://schemas.microsoft.com/office/drawing/2014/main" id="{1BC8630B-D032-4F97-AE4C-3FC6CBA1CD40}"/>
                </a:ext>
              </a:extLst>
            </p:cNvPr>
            <p:cNvCxnSpPr>
              <a:cxnSpLocks noChangeShapeType="1"/>
              <a:stCxn id="54" idx="4"/>
              <a:endCxn id="53"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29">
              <a:extLst>
                <a:ext uri="{FF2B5EF4-FFF2-40B4-BE49-F238E27FC236}">
                  <a16:creationId xmlns:a16="http://schemas.microsoft.com/office/drawing/2014/main" id="{18887DB8-F5FD-4F66-8079-03C99C95270E}"/>
                </a:ext>
              </a:extLst>
            </p:cNvPr>
            <p:cNvCxnSpPr>
              <a:cxnSpLocks noChangeShapeType="1"/>
              <a:stCxn id="54" idx="4"/>
              <a:endCxn id="55"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3663133-7CEA-4B18-8F1C-50F9B27B553C}"/>
                  </a:ext>
                </a:extLst>
              </p:cNvPr>
              <p:cNvSpPr txBox="1"/>
              <p:nvPr/>
            </p:nvSpPr>
            <p:spPr>
              <a:xfrm>
                <a:off x="7336394" y="3057035"/>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59" name="TextBox 58">
                <a:extLst>
                  <a:ext uri="{FF2B5EF4-FFF2-40B4-BE49-F238E27FC236}">
                    <a16:creationId xmlns:a16="http://schemas.microsoft.com/office/drawing/2014/main" id="{53663133-7CEA-4B18-8F1C-50F9B27B553C}"/>
                  </a:ext>
                </a:extLst>
              </p:cNvPr>
              <p:cNvSpPr txBox="1">
                <a:spLocks noRot="1" noChangeAspect="1" noMove="1" noResize="1" noEditPoints="1" noAdjustHandles="1" noChangeArrowheads="1" noChangeShapeType="1" noTextEdit="1"/>
              </p:cNvSpPr>
              <p:nvPr/>
            </p:nvSpPr>
            <p:spPr>
              <a:xfrm>
                <a:off x="7336394" y="3057035"/>
                <a:ext cx="423514" cy="317844"/>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1B42D34-4CAF-45E6-8B3F-D659BE52E536}"/>
                  </a:ext>
                </a:extLst>
              </p:cNvPr>
              <p:cNvSpPr txBox="1"/>
              <p:nvPr/>
            </p:nvSpPr>
            <p:spPr>
              <a:xfrm>
                <a:off x="5766545" y="2045492"/>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60" name="TextBox 59">
                <a:extLst>
                  <a:ext uri="{FF2B5EF4-FFF2-40B4-BE49-F238E27FC236}">
                    <a16:creationId xmlns:a16="http://schemas.microsoft.com/office/drawing/2014/main" id="{E1B42D34-4CAF-45E6-8B3F-D659BE52E536}"/>
                  </a:ext>
                </a:extLst>
              </p:cNvPr>
              <p:cNvSpPr txBox="1">
                <a:spLocks noRot="1" noChangeAspect="1" noMove="1" noResize="1" noEditPoints="1" noAdjustHandles="1" noChangeArrowheads="1" noChangeShapeType="1" noTextEdit="1"/>
              </p:cNvSpPr>
              <p:nvPr/>
            </p:nvSpPr>
            <p:spPr>
              <a:xfrm>
                <a:off x="5766545" y="2045492"/>
                <a:ext cx="423514" cy="317844"/>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82F92801-CC57-4C55-B644-0B95C2FEA6A9}"/>
                  </a:ext>
                </a:extLst>
              </p:cNvPr>
              <p:cNvSpPr txBox="1"/>
              <p:nvPr/>
            </p:nvSpPr>
            <p:spPr>
              <a:xfrm>
                <a:off x="6377331" y="30289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88" name="TextBox 87">
                <a:extLst>
                  <a:ext uri="{FF2B5EF4-FFF2-40B4-BE49-F238E27FC236}">
                    <a16:creationId xmlns:a16="http://schemas.microsoft.com/office/drawing/2014/main" id="{82F92801-CC57-4C55-B644-0B95C2FEA6A9}"/>
                  </a:ext>
                </a:extLst>
              </p:cNvPr>
              <p:cNvSpPr txBox="1">
                <a:spLocks noRot="1" noChangeAspect="1" noMove="1" noResize="1" noEditPoints="1" noAdjustHandles="1" noChangeArrowheads="1" noChangeShapeType="1" noTextEdit="1"/>
              </p:cNvSpPr>
              <p:nvPr/>
            </p:nvSpPr>
            <p:spPr>
              <a:xfrm>
                <a:off x="6377331" y="3028950"/>
                <a:ext cx="42351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BA169278-92D7-4BD7-BFFB-4C87535D1B24}"/>
                  </a:ext>
                </a:extLst>
              </p:cNvPr>
              <p:cNvSpPr txBox="1"/>
              <p:nvPr/>
            </p:nvSpPr>
            <p:spPr>
              <a:xfrm>
                <a:off x="4743450" y="308610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89" name="TextBox 88">
                <a:extLst>
                  <a:ext uri="{FF2B5EF4-FFF2-40B4-BE49-F238E27FC236}">
                    <a16:creationId xmlns:a16="http://schemas.microsoft.com/office/drawing/2014/main" id="{BA169278-92D7-4BD7-BFFB-4C87535D1B24}"/>
                  </a:ext>
                </a:extLst>
              </p:cNvPr>
              <p:cNvSpPr txBox="1">
                <a:spLocks noRot="1" noChangeAspect="1" noMove="1" noResize="1" noEditPoints="1" noAdjustHandles="1" noChangeArrowheads="1" noChangeShapeType="1" noTextEdit="1"/>
              </p:cNvSpPr>
              <p:nvPr/>
            </p:nvSpPr>
            <p:spPr>
              <a:xfrm>
                <a:off x="4743450" y="3086100"/>
                <a:ext cx="42351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200A0568-BC12-494B-A8F3-621D30530FA9}"/>
                  </a:ext>
                </a:extLst>
              </p:cNvPr>
              <p:cNvSpPr txBox="1"/>
              <p:nvPr/>
            </p:nvSpPr>
            <p:spPr>
              <a:xfrm>
                <a:off x="7069486" y="4676999"/>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90" name="TextBox 89">
                <a:extLst>
                  <a:ext uri="{FF2B5EF4-FFF2-40B4-BE49-F238E27FC236}">
                    <a16:creationId xmlns:a16="http://schemas.microsoft.com/office/drawing/2014/main" id="{200A0568-BC12-494B-A8F3-621D30530FA9}"/>
                  </a:ext>
                </a:extLst>
              </p:cNvPr>
              <p:cNvSpPr txBox="1">
                <a:spLocks noRot="1" noChangeAspect="1" noMove="1" noResize="1" noEditPoints="1" noAdjustHandles="1" noChangeArrowheads="1" noChangeShapeType="1" noTextEdit="1"/>
              </p:cNvSpPr>
              <p:nvPr/>
            </p:nvSpPr>
            <p:spPr>
              <a:xfrm>
                <a:off x="7069486" y="4676999"/>
                <a:ext cx="423514"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80D0ED2-5F63-47E1-80FE-55128D3CE1D6}"/>
                  </a:ext>
                </a:extLst>
              </p:cNvPr>
              <p:cNvSpPr txBox="1"/>
              <p:nvPr/>
            </p:nvSpPr>
            <p:spPr>
              <a:xfrm>
                <a:off x="5781849" y="3510225"/>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91" name="TextBox 90">
                <a:extLst>
                  <a:ext uri="{FF2B5EF4-FFF2-40B4-BE49-F238E27FC236}">
                    <a16:creationId xmlns:a16="http://schemas.microsoft.com/office/drawing/2014/main" id="{A80D0ED2-5F63-47E1-80FE-55128D3CE1D6}"/>
                  </a:ext>
                </a:extLst>
              </p:cNvPr>
              <p:cNvSpPr txBox="1">
                <a:spLocks noRot="1" noChangeAspect="1" noMove="1" noResize="1" noEditPoints="1" noAdjustHandles="1" noChangeArrowheads="1" noChangeShapeType="1" noTextEdit="1"/>
              </p:cNvSpPr>
              <p:nvPr/>
            </p:nvSpPr>
            <p:spPr>
              <a:xfrm>
                <a:off x="5781849" y="3510225"/>
                <a:ext cx="423514"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6545FF25-9667-47E3-AA1D-0C8940EE7CBD}"/>
                  </a:ext>
                </a:extLst>
              </p:cNvPr>
              <p:cNvSpPr txBox="1"/>
              <p:nvPr/>
            </p:nvSpPr>
            <p:spPr>
              <a:xfrm>
                <a:off x="6286500" y="40576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92" name="TextBox 91">
                <a:extLst>
                  <a:ext uri="{FF2B5EF4-FFF2-40B4-BE49-F238E27FC236}">
                    <a16:creationId xmlns:a16="http://schemas.microsoft.com/office/drawing/2014/main" id="{6545FF25-9667-47E3-AA1D-0C8940EE7CBD}"/>
                  </a:ext>
                </a:extLst>
              </p:cNvPr>
              <p:cNvSpPr txBox="1">
                <a:spLocks noRot="1" noChangeAspect="1" noMove="1" noResize="1" noEditPoints="1" noAdjustHandles="1" noChangeArrowheads="1" noChangeShapeType="1" noTextEdit="1"/>
              </p:cNvSpPr>
              <p:nvPr/>
            </p:nvSpPr>
            <p:spPr>
              <a:xfrm>
                <a:off x="6286500" y="4057650"/>
                <a:ext cx="42351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1FE3FCA-D138-4D4D-A16A-4EE26CB7BABD}"/>
                  </a:ext>
                </a:extLst>
              </p:cNvPr>
              <p:cNvSpPr txBox="1"/>
              <p:nvPr/>
            </p:nvSpPr>
            <p:spPr>
              <a:xfrm>
                <a:off x="4114800" y="4329068"/>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93" name="TextBox 92">
                <a:extLst>
                  <a:ext uri="{FF2B5EF4-FFF2-40B4-BE49-F238E27FC236}">
                    <a16:creationId xmlns:a16="http://schemas.microsoft.com/office/drawing/2014/main" id="{51FE3FCA-D138-4D4D-A16A-4EE26CB7BABD}"/>
                  </a:ext>
                </a:extLst>
              </p:cNvPr>
              <p:cNvSpPr txBox="1">
                <a:spLocks noRot="1" noChangeAspect="1" noMove="1" noResize="1" noEditPoints="1" noAdjustHandles="1" noChangeArrowheads="1" noChangeShapeType="1" noTextEdit="1"/>
              </p:cNvSpPr>
              <p:nvPr/>
            </p:nvSpPr>
            <p:spPr>
              <a:xfrm>
                <a:off x="4114800" y="4329068"/>
                <a:ext cx="423514"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1285728E-7EF1-4EF6-BEC0-3BE5068697DD}"/>
                  </a:ext>
                </a:extLst>
              </p:cNvPr>
              <p:cNvSpPr txBox="1"/>
              <p:nvPr/>
            </p:nvSpPr>
            <p:spPr>
              <a:xfrm>
                <a:off x="6400800" y="2114550"/>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4" name="TextBox 93">
                <a:extLst>
                  <a:ext uri="{FF2B5EF4-FFF2-40B4-BE49-F238E27FC236}">
                    <a16:creationId xmlns:a16="http://schemas.microsoft.com/office/drawing/2014/main" id="{1285728E-7EF1-4EF6-BEC0-3BE5068697DD}"/>
                  </a:ext>
                </a:extLst>
              </p:cNvPr>
              <p:cNvSpPr txBox="1">
                <a:spLocks noRot="1" noChangeAspect="1" noMove="1" noResize="1" noEditPoints="1" noAdjustHandles="1" noChangeArrowheads="1" noChangeShapeType="1" noTextEdit="1"/>
              </p:cNvSpPr>
              <p:nvPr/>
            </p:nvSpPr>
            <p:spPr>
              <a:xfrm>
                <a:off x="6400800" y="2114550"/>
                <a:ext cx="692818" cy="317844"/>
              </a:xfrm>
              <a:prstGeom prst="rect">
                <a:avLst/>
              </a:prstGeom>
              <a:blipFill>
                <a:blip r:embed="rId12"/>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F9700621-2F79-4704-8279-4C9A4B516E93}"/>
                  </a:ext>
                </a:extLst>
              </p:cNvPr>
              <p:cNvSpPr txBox="1"/>
              <p:nvPr/>
            </p:nvSpPr>
            <p:spPr>
              <a:xfrm>
                <a:off x="4850795" y="3492726"/>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5" name="TextBox 94">
                <a:extLst>
                  <a:ext uri="{FF2B5EF4-FFF2-40B4-BE49-F238E27FC236}">
                    <a16:creationId xmlns:a16="http://schemas.microsoft.com/office/drawing/2014/main" id="{F9700621-2F79-4704-8279-4C9A4B516E93}"/>
                  </a:ext>
                </a:extLst>
              </p:cNvPr>
              <p:cNvSpPr txBox="1">
                <a:spLocks noRot="1" noChangeAspect="1" noMove="1" noResize="1" noEditPoints="1" noAdjustHandles="1" noChangeArrowheads="1" noChangeShapeType="1" noTextEdit="1"/>
              </p:cNvSpPr>
              <p:nvPr/>
            </p:nvSpPr>
            <p:spPr>
              <a:xfrm>
                <a:off x="4850795" y="3492726"/>
                <a:ext cx="692818" cy="317844"/>
              </a:xfrm>
              <a:prstGeom prst="rect">
                <a:avLst/>
              </a:prstGeom>
              <a:blipFill>
                <a:blip r:embed="rId13"/>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B0447089-42E9-412D-A0A1-DF4F795A4908}"/>
                  </a:ext>
                </a:extLst>
              </p:cNvPr>
              <p:cNvSpPr txBox="1"/>
              <p:nvPr/>
            </p:nvSpPr>
            <p:spPr>
              <a:xfrm>
                <a:off x="3109046" y="4057827"/>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6" name="TextBox 95">
                <a:extLst>
                  <a:ext uri="{FF2B5EF4-FFF2-40B4-BE49-F238E27FC236}">
                    <a16:creationId xmlns:a16="http://schemas.microsoft.com/office/drawing/2014/main" id="{B0447089-42E9-412D-A0A1-DF4F795A4908}"/>
                  </a:ext>
                </a:extLst>
              </p:cNvPr>
              <p:cNvSpPr txBox="1">
                <a:spLocks noRot="1" noChangeAspect="1" noMove="1" noResize="1" noEditPoints="1" noAdjustHandles="1" noChangeArrowheads="1" noChangeShapeType="1" noTextEdit="1"/>
              </p:cNvSpPr>
              <p:nvPr/>
            </p:nvSpPr>
            <p:spPr>
              <a:xfrm>
                <a:off x="3109046" y="4057827"/>
                <a:ext cx="941283" cy="317844"/>
              </a:xfrm>
              <a:prstGeom prst="rect">
                <a:avLst/>
              </a:prstGeom>
              <a:blipFill>
                <a:blip r:embed="rId14"/>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349025AB-0256-488E-BF02-15429379E8B5}"/>
                  </a:ext>
                </a:extLst>
              </p:cNvPr>
              <p:cNvSpPr txBox="1"/>
              <p:nvPr/>
            </p:nvSpPr>
            <p:spPr>
              <a:xfrm>
                <a:off x="3583436" y="2876603"/>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7" name="TextBox 96">
                <a:extLst>
                  <a:ext uri="{FF2B5EF4-FFF2-40B4-BE49-F238E27FC236}">
                    <a16:creationId xmlns:a16="http://schemas.microsoft.com/office/drawing/2014/main" id="{349025AB-0256-488E-BF02-15429379E8B5}"/>
                  </a:ext>
                </a:extLst>
              </p:cNvPr>
              <p:cNvSpPr txBox="1">
                <a:spLocks noRot="1" noChangeAspect="1" noMove="1" noResize="1" noEditPoints="1" noAdjustHandles="1" noChangeArrowheads="1" noChangeShapeType="1" noTextEdit="1"/>
              </p:cNvSpPr>
              <p:nvPr/>
            </p:nvSpPr>
            <p:spPr>
              <a:xfrm>
                <a:off x="3583436" y="2876603"/>
                <a:ext cx="941283" cy="317844"/>
              </a:xfrm>
              <a:prstGeom prst="rect">
                <a:avLst/>
              </a:prstGeom>
              <a:blipFill>
                <a:blip r:embed="rId15"/>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CE813196-FF57-4A8D-AC2D-5D4A42FBCCBD}"/>
                  </a:ext>
                </a:extLst>
              </p:cNvPr>
              <p:cNvSpPr txBox="1"/>
              <p:nvPr/>
            </p:nvSpPr>
            <p:spPr>
              <a:xfrm>
                <a:off x="5210109" y="2827655"/>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8" name="TextBox 97">
                <a:extLst>
                  <a:ext uri="{FF2B5EF4-FFF2-40B4-BE49-F238E27FC236}">
                    <a16:creationId xmlns:a16="http://schemas.microsoft.com/office/drawing/2014/main" id="{CE813196-FF57-4A8D-AC2D-5D4A42FBCCBD}"/>
                  </a:ext>
                </a:extLst>
              </p:cNvPr>
              <p:cNvSpPr txBox="1">
                <a:spLocks noRot="1" noChangeAspect="1" noMove="1" noResize="1" noEditPoints="1" noAdjustHandles="1" noChangeArrowheads="1" noChangeShapeType="1" noTextEdit="1"/>
              </p:cNvSpPr>
              <p:nvPr/>
            </p:nvSpPr>
            <p:spPr>
              <a:xfrm>
                <a:off x="5210109" y="2827655"/>
                <a:ext cx="941283" cy="317844"/>
              </a:xfrm>
              <a:prstGeom prst="rect">
                <a:avLst/>
              </a:prstGeom>
              <a:blipFill>
                <a:blip r:embed="rId16"/>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B1A7E3FB-8267-4041-A3ED-FAE1FCD5026E}"/>
                  </a:ext>
                </a:extLst>
              </p:cNvPr>
              <p:cNvSpPr txBox="1"/>
              <p:nvPr/>
            </p:nvSpPr>
            <p:spPr>
              <a:xfrm>
                <a:off x="5138692" y="4051696"/>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9" name="TextBox 98">
                <a:extLst>
                  <a:ext uri="{FF2B5EF4-FFF2-40B4-BE49-F238E27FC236}">
                    <a16:creationId xmlns:a16="http://schemas.microsoft.com/office/drawing/2014/main" id="{B1A7E3FB-8267-4041-A3ED-FAE1FCD5026E}"/>
                  </a:ext>
                </a:extLst>
              </p:cNvPr>
              <p:cNvSpPr txBox="1">
                <a:spLocks noRot="1" noChangeAspect="1" noMove="1" noResize="1" noEditPoints="1" noAdjustHandles="1" noChangeArrowheads="1" noChangeShapeType="1" noTextEdit="1"/>
              </p:cNvSpPr>
              <p:nvPr/>
            </p:nvSpPr>
            <p:spPr>
              <a:xfrm>
                <a:off x="5138692" y="4051696"/>
                <a:ext cx="941283" cy="317844"/>
              </a:xfrm>
              <a:prstGeom prst="rect">
                <a:avLst/>
              </a:prstGeom>
              <a:blipFill>
                <a:blip r:embed="rId17"/>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AAB754D6-7230-4F4E-87E9-779916A44D9B}"/>
                  </a:ext>
                </a:extLst>
              </p:cNvPr>
              <p:cNvSpPr txBox="1"/>
              <p:nvPr/>
            </p:nvSpPr>
            <p:spPr>
              <a:xfrm>
                <a:off x="7293588" y="2643961"/>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100" name="TextBox 99">
                <a:extLst>
                  <a:ext uri="{FF2B5EF4-FFF2-40B4-BE49-F238E27FC236}">
                    <a16:creationId xmlns:a16="http://schemas.microsoft.com/office/drawing/2014/main" id="{AAB754D6-7230-4F4E-87E9-779916A44D9B}"/>
                  </a:ext>
                </a:extLst>
              </p:cNvPr>
              <p:cNvSpPr txBox="1">
                <a:spLocks noRot="1" noChangeAspect="1" noMove="1" noResize="1" noEditPoints="1" noAdjustHandles="1" noChangeArrowheads="1" noChangeShapeType="1" noTextEdit="1"/>
              </p:cNvSpPr>
              <p:nvPr/>
            </p:nvSpPr>
            <p:spPr>
              <a:xfrm>
                <a:off x="7293588" y="2643961"/>
                <a:ext cx="941283" cy="317844"/>
              </a:xfrm>
              <a:prstGeom prst="rect">
                <a:avLst/>
              </a:prstGeom>
              <a:blipFill>
                <a:blip r:embed="rId18"/>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FF6A54E0-8829-4247-BC0A-3252BD7F62A7}"/>
                  </a:ext>
                </a:extLst>
              </p:cNvPr>
              <p:cNvSpPr txBox="1"/>
              <p:nvPr/>
            </p:nvSpPr>
            <p:spPr>
              <a:xfrm>
                <a:off x="5895607" y="4661509"/>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101" name="TextBox 100">
                <a:extLst>
                  <a:ext uri="{FF2B5EF4-FFF2-40B4-BE49-F238E27FC236}">
                    <a16:creationId xmlns:a16="http://schemas.microsoft.com/office/drawing/2014/main" id="{FF6A54E0-8829-4247-BC0A-3252BD7F62A7}"/>
                  </a:ext>
                </a:extLst>
              </p:cNvPr>
              <p:cNvSpPr txBox="1">
                <a:spLocks noRot="1" noChangeAspect="1" noMove="1" noResize="1" noEditPoints="1" noAdjustHandles="1" noChangeArrowheads="1" noChangeShapeType="1" noTextEdit="1"/>
              </p:cNvSpPr>
              <p:nvPr/>
            </p:nvSpPr>
            <p:spPr>
              <a:xfrm>
                <a:off x="5895607" y="4661509"/>
                <a:ext cx="941283" cy="317844"/>
              </a:xfrm>
              <a:prstGeom prst="rect">
                <a:avLst/>
              </a:prstGeom>
              <a:blipFill>
                <a:blip r:embed="rId19"/>
                <a:stretch>
                  <a:fillRect b="-11111"/>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4640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F9B7836-A88A-4C3B-9E7E-6BB7F8A64E5A}" type="slidenum">
              <a:rPr lang="en-US" smtClean="0"/>
              <a:pPr>
                <a:defRPr/>
              </a:pPr>
              <a:t>58</a:t>
            </a:fld>
            <a:endParaRPr lang="en-US"/>
          </a:p>
        </p:txBody>
      </p:sp>
      <p:sp>
        <p:nvSpPr>
          <p:cNvPr id="2" name="Title 1"/>
          <p:cNvSpPr>
            <a:spLocks noGrp="1"/>
          </p:cNvSpPr>
          <p:nvPr>
            <p:ph type="title"/>
          </p:nvPr>
        </p:nvSpPr>
        <p:spPr/>
        <p:txBody>
          <a:bodyPr/>
          <a:lstStyle/>
          <a:p>
            <a:r>
              <a:rPr lang="en-US" dirty="0"/>
              <a:t>Example: Learning Distributions</a:t>
            </a:r>
          </a:p>
        </p:txBody>
      </p:sp>
      <p:sp>
        <p:nvSpPr>
          <p:cNvPr id="3" name="Content Placeholder 2"/>
          <p:cNvSpPr>
            <a:spLocks noGrp="1"/>
          </p:cNvSpPr>
          <p:nvPr>
            <p:ph idx="1"/>
          </p:nvPr>
        </p:nvSpPr>
        <p:spPr>
          <a:xfrm>
            <a:off x="430464" y="902369"/>
            <a:ext cx="8229600" cy="3690798"/>
          </a:xfrm>
        </p:spPr>
        <p:txBody>
          <a:bodyPr>
            <a:normAutofit/>
          </a:bodyPr>
          <a:lstStyle/>
          <a:p>
            <a:r>
              <a:rPr lang="en-US" sz="1900" dirty="0">
                <a:solidFill>
                  <a:srgbClr val="0000FF"/>
                </a:solidFill>
              </a:rPr>
              <a:t>Probability Distribution 1:</a:t>
            </a:r>
          </a:p>
          <a:p>
            <a:pPr marL="0" indent="0">
              <a:buNone/>
            </a:pPr>
            <a:r>
              <a:rPr lang="en-US" sz="1900" dirty="0">
                <a:solidFill>
                  <a:srgbClr val="000066"/>
                </a:solidFill>
              </a:rPr>
              <a:t>     0000  </a:t>
            </a:r>
            <a:r>
              <a:rPr lang="en-US" sz="1900" dirty="0">
                <a:solidFill>
                  <a:schemeClr val="accent2"/>
                </a:solidFill>
              </a:rPr>
              <a:t>0.1</a:t>
            </a:r>
            <a:r>
              <a:rPr lang="en-US" sz="1900" dirty="0">
                <a:solidFill>
                  <a:srgbClr val="000066"/>
                </a:solidFill>
              </a:rPr>
              <a:t>    0001 </a:t>
            </a:r>
            <a:r>
              <a:rPr lang="en-US" sz="1900" dirty="0">
                <a:solidFill>
                  <a:schemeClr val="accent2"/>
                </a:solidFill>
              </a:rPr>
              <a:t>0.1</a:t>
            </a:r>
            <a:r>
              <a:rPr lang="en-US" sz="1900" dirty="0">
                <a:solidFill>
                  <a:srgbClr val="000066"/>
                </a:solidFill>
              </a:rPr>
              <a:t>   0010   </a:t>
            </a:r>
            <a:r>
              <a:rPr lang="en-US" sz="1900" dirty="0">
                <a:solidFill>
                  <a:schemeClr val="accent2"/>
                </a:solidFill>
              </a:rPr>
              <a:t>0.1</a:t>
            </a:r>
            <a:r>
              <a:rPr lang="en-US" sz="1900" dirty="0">
                <a:solidFill>
                  <a:srgbClr val="000066"/>
                </a:solidFill>
              </a:rPr>
              <a:t>    0011  </a:t>
            </a:r>
            <a:r>
              <a:rPr lang="en-US" sz="1900" dirty="0">
                <a:solidFill>
                  <a:schemeClr val="accent2"/>
                </a:solidFill>
              </a:rPr>
              <a:t>0.1</a:t>
            </a:r>
            <a:endParaRPr lang="en-US" sz="1900" dirty="0">
              <a:solidFill>
                <a:srgbClr val="000066"/>
              </a:solidFill>
            </a:endParaRPr>
          </a:p>
          <a:p>
            <a:pPr marL="0" indent="0">
              <a:buNone/>
            </a:pPr>
            <a:r>
              <a:rPr lang="en-US" sz="1900" dirty="0">
                <a:solidFill>
                  <a:srgbClr val="000066"/>
                </a:solidFill>
              </a:rPr>
              <a:t>     0100  </a:t>
            </a:r>
            <a:r>
              <a:rPr lang="en-US" sz="1900" dirty="0">
                <a:solidFill>
                  <a:schemeClr val="accent2"/>
                </a:solidFill>
              </a:rPr>
              <a:t>0.1</a:t>
            </a:r>
            <a:r>
              <a:rPr lang="en-US" sz="1900" dirty="0">
                <a:solidFill>
                  <a:srgbClr val="000066"/>
                </a:solidFill>
              </a:rPr>
              <a:t>    0101 </a:t>
            </a:r>
            <a:r>
              <a:rPr lang="en-US" sz="1900" dirty="0">
                <a:solidFill>
                  <a:schemeClr val="accent2"/>
                </a:solidFill>
              </a:rPr>
              <a:t>0.1</a:t>
            </a:r>
            <a:r>
              <a:rPr lang="en-US" sz="1900" dirty="0">
                <a:solidFill>
                  <a:srgbClr val="000066"/>
                </a:solidFill>
              </a:rPr>
              <a:t>   0110   </a:t>
            </a:r>
            <a:r>
              <a:rPr lang="en-US" sz="1900" dirty="0">
                <a:solidFill>
                  <a:schemeClr val="accent2"/>
                </a:solidFill>
              </a:rPr>
              <a:t>0.1</a:t>
            </a:r>
            <a:r>
              <a:rPr lang="en-US" sz="1900" dirty="0">
                <a:solidFill>
                  <a:srgbClr val="000066"/>
                </a:solidFill>
              </a:rPr>
              <a:t>    0111  </a:t>
            </a:r>
            <a:r>
              <a:rPr lang="en-US" sz="1900" dirty="0">
                <a:solidFill>
                  <a:schemeClr val="accent2"/>
                </a:solidFill>
              </a:rPr>
              <a:t>0.1</a:t>
            </a:r>
          </a:p>
          <a:p>
            <a:pPr marL="0" indent="0">
              <a:buNone/>
            </a:pPr>
            <a:r>
              <a:rPr lang="en-US" sz="1900" dirty="0">
                <a:solidFill>
                  <a:srgbClr val="000066"/>
                </a:solidFill>
              </a:rPr>
              <a:t>     1000  </a:t>
            </a:r>
            <a:r>
              <a:rPr lang="en-US" sz="1900" dirty="0">
                <a:solidFill>
                  <a:schemeClr val="accent2"/>
                </a:solidFill>
              </a:rPr>
              <a:t>0   </a:t>
            </a:r>
            <a:r>
              <a:rPr lang="en-US" sz="1900" dirty="0">
                <a:solidFill>
                  <a:srgbClr val="000066"/>
                </a:solidFill>
              </a:rPr>
              <a:t>    1001  </a:t>
            </a:r>
            <a:r>
              <a:rPr lang="en-US" sz="1900" dirty="0">
                <a:solidFill>
                  <a:schemeClr val="accent2"/>
                </a:solidFill>
              </a:rPr>
              <a:t>0 </a:t>
            </a:r>
            <a:r>
              <a:rPr lang="en-US" sz="1900" dirty="0">
                <a:solidFill>
                  <a:srgbClr val="000066"/>
                </a:solidFill>
              </a:rPr>
              <a:t>     1010   </a:t>
            </a:r>
            <a:r>
              <a:rPr lang="en-US" sz="1900" dirty="0">
                <a:solidFill>
                  <a:schemeClr val="accent2"/>
                </a:solidFill>
              </a:rPr>
              <a:t>0</a:t>
            </a:r>
            <a:r>
              <a:rPr lang="en-US" sz="1900" dirty="0">
                <a:solidFill>
                  <a:srgbClr val="000066"/>
                </a:solidFill>
              </a:rPr>
              <a:t>       1011  </a:t>
            </a:r>
            <a:r>
              <a:rPr lang="en-US" sz="1900" dirty="0">
                <a:solidFill>
                  <a:schemeClr val="accent2"/>
                </a:solidFill>
              </a:rPr>
              <a:t>0</a:t>
            </a:r>
            <a:r>
              <a:rPr lang="en-US" sz="1900" dirty="0">
                <a:solidFill>
                  <a:srgbClr val="000066"/>
                </a:solidFill>
              </a:rPr>
              <a:t> </a:t>
            </a:r>
          </a:p>
          <a:p>
            <a:pPr marL="0" indent="0">
              <a:buNone/>
            </a:pPr>
            <a:r>
              <a:rPr lang="en-US" sz="1900" dirty="0">
                <a:solidFill>
                  <a:srgbClr val="000066"/>
                </a:solidFill>
              </a:rPr>
              <a:t>     1100  </a:t>
            </a:r>
            <a:r>
              <a:rPr lang="en-US" sz="1900" dirty="0">
                <a:solidFill>
                  <a:schemeClr val="accent2"/>
                </a:solidFill>
              </a:rPr>
              <a:t>0.05</a:t>
            </a:r>
            <a:r>
              <a:rPr lang="en-US" sz="1900" dirty="0">
                <a:solidFill>
                  <a:srgbClr val="000066"/>
                </a:solidFill>
              </a:rPr>
              <a:t> 1101  </a:t>
            </a:r>
            <a:r>
              <a:rPr lang="en-US" sz="1900" dirty="0">
                <a:solidFill>
                  <a:schemeClr val="accent2"/>
                </a:solidFill>
              </a:rPr>
              <a:t>0.05</a:t>
            </a:r>
            <a:r>
              <a:rPr lang="en-US" sz="1900" dirty="0">
                <a:solidFill>
                  <a:srgbClr val="000066"/>
                </a:solidFill>
              </a:rPr>
              <a:t> 1110   </a:t>
            </a:r>
            <a:r>
              <a:rPr lang="en-US" sz="1900" dirty="0">
                <a:solidFill>
                  <a:schemeClr val="accent2"/>
                </a:solidFill>
              </a:rPr>
              <a:t>0.05</a:t>
            </a:r>
            <a:r>
              <a:rPr lang="en-US" sz="1900" dirty="0">
                <a:solidFill>
                  <a:srgbClr val="000066"/>
                </a:solidFill>
              </a:rPr>
              <a:t> 1111  </a:t>
            </a:r>
            <a:r>
              <a:rPr lang="en-US" sz="1900" dirty="0">
                <a:solidFill>
                  <a:schemeClr val="accent2"/>
                </a:solidFill>
              </a:rPr>
              <a:t>0.05</a:t>
            </a:r>
          </a:p>
          <a:p>
            <a:r>
              <a:rPr lang="en-US" sz="1900" dirty="0"/>
              <a:t>What is the likelihood that this table generated the data?</a:t>
            </a:r>
          </a:p>
          <a:p>
            <a:pPr marL="0" indent="0">
              <a:buNone/>
            </a:pPr>
            <a:r>
              <a:rPr lang="en-US" dirty="0"/>
              <a:t>                                </a:t>
            </a:r>
            <a:endParaRPr lang="en-US" dirty="0">
              <a:solidFill>
                <a:srgbClr val="000066"/>
              </a:solidFill>
            </a:endParaRPr>
          </a:p>
          <a:p>
            <a:endParaRPr lang="en-US" dirty="0"/>
          </a:p>
        </p:txBody>
      </p:sp>
      <mc:AlternateContent xmlns:mc="http://schemas.openxmlformats.org/markup-compatibility/2006" xmlns:a14="http://schemas.microsoft.com/office/drawing/2010/main">
        <mc:Choice Requires="a14">
          <p:sp>
            <p:nvSpPr>
              <p:cNvPr id="5" name="Rectangle 4"/>
              <p:cNvSpPr/>
              <p:nvPr/>
            </p:nvSpPr>
            <p:spPr>
              <a:xfrm>
                <a:off x="5715000" y="625369"/>
                <a:ext cx="2221706" cy="1246495"/>
              </a:xfrm>
              <a:prstGeom prst="rect">
                <a:avLst/>
              </a:prstGeom>
              <a:solidFill>
                <a:srgbClr val="FFFFCC"/>
              </a:solidFill>
              <a:ln>
                <a:solidFill>
                  <a:schemeClr val="accent1"/>
                </a:solidFill>
              </a:ln>
            </p:spPr>
            <p:txBody>
              <a:bodyPr wrap="square">
                <a:spAutoFit/>
              </a:bodyPr>
              <a:lstStyle/>
              <a:p>
                <a:r>
                  <a:rPr lang="en-US" sz="1500" dirty="0">
                    <a:solidFill>
                      <a:schemeClr val="accent2"/>
                    </a:solidFill>
                  </a:rPr>
                  <a:t>We are given 3 data points: </a:t>
                </a:r>
                <a14:m>
                  <m:oMath xmlns:m="http://schemas.openxmlformats.org/officeDocument/2006/math">
                    <m:r>
                      <a:rPr lang="en-US" sz="1500" i="1" dirty="0" smtClean="0">
                        <a:solidFill>
                          <a:schemeClr val="accent2"/>
                        </a:solidFill>
                        <a:latin typeface="Cambria Math" panose="02040503050406030204" pitchFamily="18" charset="0"/>
                      </a:rPr>
                      <m:t>1011; 1001; 0100</m:t>
                    </m:r>
                  </m:oMath>
                </a14:m>
                <a:endParaRPr lang="en-US" sz="1500" dirty="0">
                  <a:solidFill>
                    <a:schemeClr val="accent2"/>
                  </a:solidFill>
                </a:endParaRPr>
              </a:p>
              <a:p>
                <a:r>
                  <a:rPr lang="en-US" sz="1500" dirty="0">
                    <a:solidFill>
                      <a:schemeClr val="accent2"/>
                    </a:solidFill>
                  </a:rPr>
                  <a:t>Which one is the target distribution?</a:t>
                </a:r>
                <a:endParaRPr lang="en-US" sz="1500" dirty="0">
                  <a:solidFill>
                    <a:srgbClr val="00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715000" y="625369"/>
                <a:ext cx="2221706" cy="1246495"/>
              </a:xfrm>
              <a:prstGeom prst="rect">
                <a:avLst/>
              </a:prstGeom>
              <a:blipFill>
                <a:blip r:embed="rId4"/>
                <a:stretch>
                  <a:fillRect l="-820" t="-971" b="-388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64803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DC658E-8A32-456E-BC13-C064C46BF940}"/>
              </a:ext>
            </a:extLst>
          </p:cNvPr>
          <p:cNvSpPr>
            <a:spLocks noGrp="1"/>
          </p:cNvSpPr>
          <p:nvPr>
            <p:ph type="sldNum" sz="quarter" idx="12"/>
          </p:nvPr>
        </p:nvSpPr>
        <p:spPr/>
        <p:txBody>
          <a:bodyPr/>
          <a:lstStyle/>
          <a:p>
            <a:fld id="{8A758EFE-665F-4341-B5B8-2DAEADA52F6C}" type="slidenum">
              <a:rPr lang="en-US" smtClean="0"/>
              <a:pPr/>
              <a:t>59</a:t>
            </a:fld>
            <a:endParaRPr lang="en-US" dirty="0"/>
          </a:p>
        </p:txBody>
      </p:sp>
      <p:pic>
        <p:nvPicPr>
          <p:cNvPr id="4" name="Picture 3">
            <a:extLst>
              <a:ext uri="{FF2B5EF4-FFF2-40B4-BE49-F238E27FC236}">
                <a16:creationId xmlns:a16="http://schemas.microsoft.com/office/drawing/2014/main" id="{131B7DB7-8815-49BD-9F26-0B86D7D2D800}"/>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97017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6</a:t>
            </a:fld>
            <a:endParaRPr lang="en-US"/>
          </a:p>
        </p:txBody>
      </p:sp>
      <p:sp>
        <p:nvSpPr>
          <p:cNvPr id="2" name="Title 1"/>
          <p:cNvSpPr>
            <a:spLocks noGrp="1"/>
          </p:cNvSpPr>
          <p:nvPr>
            <p:ph type="title"/>
          </p:nvPr>
        </p:nvSpPr>
        <p:spPr/>
        <p:txBody>
          <a:bodyPr/>
          <a:lstStyle/>
          <a:p>
            <a:r>
              <a:rPr lang="en-US" dirty="0"/>
              <a:t>Simple Distributions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In general, the problem is very hard. But, under some assumptions on the distribution we have shown that we can do it. </a:t>
                </a:r>
                <a:r>
                  <a:rPr lang="en-US" sz="1500" dirty="0"/>
                  <a:t>(exercise: show it’s the most likely distribution) </a:t>
                </a:r>
              </a:p>
              <a:p>
                <a:endParaRPr lang="en-US" dirty="0"/>
              </a:p>
              <a:p>
                <a:endParaRPr lang="en-US" dirty="0"/>
              </a:p>
              <a:p>
                <a:endParaRPr lang="en-US" dirty="0"/>
              </a:p>
              <a:p>
                <a:endParaRPr lang="en-US" dirty="0"/>
              </a:p>
              <a:p>
                <a:r>
                  <a:rPr lang="en-US" dirty="0"/>
                  <a:t>Assumptions:  (conditional independence given </a:t>
                </a:r>
                <a14:m>
                  <m:oMath xmlns:m="http://schemas.openxmlformats.org/officeDocument/2006/math">
                    <m:r>
                      <a:rPr lang="en-US" i="1" dirty="0" smtClean="0">
                        <a:latin typeface="Cambria Math" panose="02040503050406030204" pitchFamily="18" charset="0"/>
                      </a:rPr>
                      <m:t>𝑦</m:t>
                    </m:r>
                  </m:oMath>
                </a14:m>
                <a:r>
                  <a:rPr lang="en-US" dirty="0"/>
                  <a:t>)</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r>
                      <a:rPr lang="en-US" i="1" dirty="0">
                        <a:latin typeface="Cambria Math" panose="02040503050406030204" pitchFamily="18" charset="0"/>
                      </a:rPr>
                      <m:t> | </m:t>
                    </m:r>
                    <m:r>
                      <a:rPr lang="en-US" i="1" dirty="0" err="1">
                        <a:latin typeface="Cambria Math" panose="02040503050406030204" pitchFamily="18" charset="0"/>
                      </a:rPr>
                      <m:t>𝑥</m:t>
                    </m:r>
                    <m:r>
                      <a:rPr lang="en-US" i="1" baseline="-25000" dirty="0" err="1">
                        <a:latin typeface="Cambria Math" panose="02040503050406030204" pitchFamily="18" charset="0"/>
                      </a:rPr>
                      <m:t>𝑗</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 = </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𝑥</m:t>
                    </m:r>
                    <m:r>
                      <a:rPr lang="en-US" i="1" baseline="-25000" dirty="0" err="1">
                        <a:latin typeface="Cambria Math" panose="02040503050406030204" pitchFamily="18" charset="0"/>
                      </a:rPr>
                      <m:t>𝑖</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 </m:t>
                    </m:r>
                    <m:r>
                      <a:rPr lang="en-US" i="1" dirty="0" err="1">
                        <a:latin typeface="Cambria Math" panose="02040503050406030204" pitchFamily="18" charset="0"/>
                      </a:rPr>
                      <m:t>𝑖</m:t>
                    </m:r>
                    <m:r>
                      <a:rPr lang="en-US" i="1" dirty="0" err="1">
                        <a:latin typeface="Cambria Math" panose="02040503050406030204" pitchFamily="18" charset="0"/>
                      </a:rPr>
                      <m:t>,</m:t>
                    </m:r>
                    <m:r>
                      <a:rPr lang="en-US" i="1" dirty="0" err="1">
                        <a:latin typeface="Cambria Math" panose="02040503050406030204" pitchFamily="18" charset="0"/>
                      </a:rPr>
                      <m:t>𝑗</m:t>
                    </m:r>
                  </m:oMath>
                </a14:m>
                <a:endParaRPr lang="en-US" dirty="0"/>
              </a:p>
              <a:p>
                <a:r>
                  <a:rPr lang="en-US" dirty="0"/>
                  <a:t>Can these (strong) assumptions be relaxed ? </a:t>
                </a:r>
              </a:p>
              <a:p>
                <a:r>
                  <a:rPr lang="en-US" dirty="0"/>
                  <a:t>Can we learn more general probability distributions ?</a:t>
                </a:r>
              </a:p>
              <a:p>
                <a:pPr lvl="1"/>
                <a:r>
                  <a:rPr lang="en-US" dirty="0"/>
                  <a:t>(These are essential in many applications: language, vision.)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t="-2314"/>
                </a:stretch>
              </a:blipFill>
            </p:spPr>
            <p:txBody>
              <a:bodyPr/>
              <a:lstStyle/>
              <a:p>
                <a:r>
                  <a:rPr lang="en-US">
                    <a:noFill/>
                  </a:rPr>
                  <a:t> </a:t>
                </a:r>
              </a:p>
            </p:txBody>
          </p:sp>
        </mc:Fallback>
      </mc:AlternateContent>
      <p:grpSp>
        <p:nvGrpSpPr>
          <p:cNvPr id="5127" name="Group 29"/>
          <p:cNvGrpSpPr>
            <a:grpSpLocks/>
          </p:cNvGrpSpPr>
          <p:nvPr/>
        </p:nvGrpSpPr>
        <p:grpSpPr bwMode="auto">
          <a:xfrm>
            <a:off x="2570199" y="1490923"/>
            <a:ext cx="4457831" cy="1338230"/>
            <a:chOff x="732" y="1190"/>
            <a:chExt cx="3837" cy="1210"/>
          </a:xfrm>
        </p:grpSpPr>
        <p:sp>
          <p:nvSpPr>
            <p:cNvPr id="668676" name="Oval 4"/>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77" name="Oval 5"/>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78" name="Oval 6"/>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79" name="Oval 7"/>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0" name="Oval 8"/>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1" name="Oval 9"/>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2" name="Oval 10"/>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3" name="Oval 11"/>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4" name="Oval 12"/>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5" name="Oval 13"/>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139" name="AutoShape 14"/>
            <p:cNvCxnSpPr>
              <a:cxnSpLocks noChangeShapeType="1"/>
              <a:stCxn id="668684" idx="4"/>
              <a:endCxn id="668676"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15"/>
            <p:cNvCxnSpPr>
              <a:cxnSpLocks noChangeShapeType="1"/>
              <a:stCxn id="668684" idx="4"/>
              <a:endCxn id="668677"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16"/>
            <p:cNvCxnSpPr>
              <a:cxnSpLocks noChangeShapeType="1"/>
              <a:stCxn id="668684" idx="4"/>
              <a:endCxn id="668678"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17"/>
            <p:cNvCxnSpPr>
              <a:cxnSpLocks noChangeShapeType="1"/>
              <a:stCxn id="668684" idx="4"/>
              <a:endCxn id="668685"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143" name="Object 18"/>
                <p:cNvSpPr txBox="1"/>
                <p:nvPr/>
              </p:nvSpPr>
              <p:spPr bwMode="auto">
                <a:xfrm>
                  <a:off x="732" y="1732"/>
                  <a:ext cx="803" cy="38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5143" name="Object 18"/>
                <p:cNvSpPr txBox="1">
                  <a:spLocks noRot="1" noChangeAspect="1" noMove="1" noResize="1" noEditPoints="1" noAdjustHandles="1" noChangeArrowheads="1" noChangeShapeType="1" noTextEdit="1"/>
                </p:cNvSpPr>
                <p:nvPr/>
              </p:nvSpPr>
              <p:spPr bwMode="auto">
                <a:xfrm>
                  <a:off x="732" y="1732"/>
                  <a:ext cx="803" cy="384"/>
                </a:xfrm>
                <a:prstGeom prst="rect">
                  <a:avLst/>
                </a:prstGeom>
                <a:blipFill>
                  <a:blip r:embed="rId4"/>
                  <a:stretch>
                    <a:fillRect r="-3922"/>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4" name="Object 19"/>
                <p:cNvSpPr txBox="1"/>
                <p:nvPr/>
              </p:nvSpPr>
              <p:spPr bwMode="auto">
                <a:xfrm>
                  <a:off x="1318" y="2116"/>
                  <a:ext cx="266"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oMath>
                    </m:oMathPara>
                  </a14:m>
                  <a:endParaRPr lang="en-US" i="1" dirty="0"/>
                </a:p>
              </p:txBody>
            </p:sp>
          </mc:Choice>
          <mc:Fallback xmlns="">
            <p:sp>
              <p:nvSpPr>
                <p:cNvPr id="5144" name="Object 19"/>
                <p:cNvSpPr txBox="1">
                  <a:spLocks noRot="1" noChangeAspect="1" noMove="1" noResize="1" noEditPoints="1" noAdjustHandles="1" noChangeArrowheads="1" noChangeShapeType="1" noTextEdit="1"/>
                </p:cNvSpPr>
                <p:nvPr/>
              </p:nvSpPr>
              <p:spPr bwMode="auto">
                <a:xfrm>
                  <a:off x="1318" y="2116"/>
                  <a:ext cx="266" cy="284"/>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5" name="Object 20"/>
                <p:cNvSpPr txBox="1"/>
                <p:nvPr/>
              </p:nvSpPr>
              <p:spPr bwMode="auto">
                <a:xfrm>
                  <a:off x="1684" y="2116"/>
                  <a:ext cx="284"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5145" name="Object 20"/>
                <p:cNvSpPr txBox="1">
                  <a:spLocks noRot="1" noChangeAspect="1" noMove="1" noResize="1" noEditPoints="1" noAdjustHandles="1" noChangeArrowheads="1" noChangeShapeType="1" noTextEdit="1"/>
                </p:cNvSpPr>
                <p:nvPr/>
              </p:nvSpPr>
              <p:spPr bwMode="auto">
                <a:xfrm>
                  <a:off x="1684" y="2116"/>
                  <a:ext cx="284" cy="284"/>
                </a:xfrm>
                <a:prstGeom prst="rect">
                  <a:avLst/>
                </a:prstGeom>
                <a:blipFill>
                  <a:blip r:embed="rId6"/>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6" name="Object 21"/>
                <p:cNvSpPr txBox="1"/>
                <p:nvPr/>
              </p:nvSpPr>
              <p:spPr bwMode="auto">
                <a:xfrm>
                  <a:off x="2056" y="2116"/>
                  <a:ext cx="283"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5146" name="Object 21"/>
                <p:cNvSpPr txBox="1">
                  <a:spLocks noRot="1" noChangeAspect="1" noMove="1" noResize="1" noEditPoints="1" noAdjustHandles="1" noChangeArrowheads="1" noChangeShapeType="1" noTextEdit="1"/>
                </p:cNvSpPr>
                <p:nvPr/>
              </p:nvSpPr>
              <p:spPr bwMode="auto">
                <a:xfrm>
                  <a:off x="2056" y="2116"/>
                  <a:ext cx="283" cy="284"/>
                </a:xfrm>
                <a:prstGeom prst="rect">
                  <a:avLst/>
                </a:prstGeom>
                <a:blipFill>
                  <a:blip r:embed="rId7"/>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7" name="Object 22"/>
                <p:cNvSpPr txBox="1"/>
                <p:nvPr/>
              </p:nvSpPr>
              <p:spPr bwMode="auto">
                <a:xfrm>
                  <a:off x="2961" y="1190"/>
                  <a:ext cx="302" cy="28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m:rPr>
                            <m:sty m:val="p"/>
                          </m:rPr>
                          <a:rPr lang="en-US" sz="1500" i="1">
                            <a:solidFill>
                              <a:srgbClr val="000000"/>
                            </a:solidFill>
                            <a:latin typeface="Cambria Math" panose="02040503050406030204" pitchFamily="18" charset="0"/>
                          </a:rPr>
                          <m:t>y</m:t>
                        </m:r>
                        <m:r>
                          <a:rPr lang="en-US" sz="1500" i="1">
                            <a:solidFill>
                              <a:srgbClr val="000000"/>
                            </a:solidFill>
                            <a:latin typeface="Cambria Math" panose="02040503050406030204" pitchFamily="18" charset="0"/>
                          </a:rPr>
                          <m:t> </m:t>
                        </m:r>
                      </m:oMath>
                    </m:oMathPara>
                  </a14:m>
                  <a:endParaRPr lang="en-US" sz="1500" dirty="0"/>
                </a:p>
              </p:txBody>
            </p:sp>
          </mc:Choice>
          <mc:Fallback xmlns="">
            <p:sp>
              <p:nvSpPr>
                <p:cNvPr id="5147" name="Object 22"/>
                <p:cNvSpPr txBox="1">
                  <a:spLocks noRot="1" noChangeAspect="1" noMove="1" noResize="1" noEditPoints="1" noAdjustHandles="1" noChangeArrowheads="1" noChangeShapeType="1" noTextEdit="1"/>
                </p:cNvSpPr>
                <p:nvPr/>
              </p:nvSpPr>
              <p:spPr bwMode="auto">
                <a:xfrm>
                  <a:off x="2961" y="1190"/>
                  <a:ext cx="302" cy="282"/>
                </a:xfrm>
                <a:prstGeom prst="rect">
                  <a:avLst/>
                </a:prstGeom>
                <a:blipFill>
                  <a:blip r:embed="rId8"/>
                  <a:stretch>
                    <a:fillRect b="-1961"/>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8" name="Object 23"/>
                <p:cNvSpPr txBox="1"/>
                <p:nvPr/>
              </p:nvSpPr>
              <p:spPr bwMode="auto">
                <a:xfrm>
                  <a:off x="4168" y="2116"/>
                  <a:ext cx="283"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5148" name="Object 23"/>
                <p:cNvSpPr txBox="1">
                  <a:spLocks noRot="1" noChangeAspect="1" noMove="1" noResize="1" noEditPoints="1" noAdjustHandles="1" noChangeArrowheads="1" noChangeShapeType="1" noTextEdit="1"/>
                </p:cNvSpPr>
                <p:nvPr/>
              </p:nvSpPr>
              <p:spPr bwMode="auto">
                <a:xfrm>
                  <a:off x="4168" y="2116"/>
                  <a:ext cx="283" cy="284"/>
                </a:xfrm>
                <a:prstGeom prst="rect">
                  <a:avLst/>
                </a:prstGeom>
                <a:blipFill>
                  <a:blip r:embed="rId9"/>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9" name="Object 24"/>
                <p:cNvSpPr txBox="1"/>
                <p:nvPr/>
              </p:nvSpPr>
              <p:spPr bwMode="auto">
                <a:xfrm>
                  <a:off x="3752" y="1568"/>
                  <a:ext cx="817" cy="32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5149" name="Object 24"/>
                <p:cNvSpPr txBox="1">
                  <a:spLocks noRot="1" noChangeAspect="1" noMove="1" noResize="1" noEditPoints="1" noAdjustHandles="1" noChangeArrowheads="1" noChangeShapeType="1" noTextEdit="1"/>
                </p:cNvSpPr>
                <p:nvPr/>
              </p:nvSpPr>
              <p:spPr bwMode="auto">
                <a:xfrm>
                  <a:off x="3752" y="1568"/>
                  <a:ext cx="817" cy="328"/>
                </a:xfrm>
                <a:prstGeom prst="rect">
                  <a:avLst/>
                </a:prstGeom>
                <a:blipFill>
                  <a:blip r:embed="rId10"/>
                  <a:stretch>
                    <a:fillRect b="-11667"/>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50" name="Object 25"/>
                <p:cNvSpPr txBox="1"/>
                <p:nvPr/>
              </p:nvSpPr>
              <p:spPr bwMode="auto">
                <a:xfrm>
                  <a:off x="1421" y="1444"/>
                  <a:ext cx="805" cy="38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5150" name="Object 25"/>
                <p:cNvSpPr txBox="1">
                  <a:spLocks noRot="1" noChangeAspect="1" noMove="1" noResize="1" noEditPoints="1" noAdjustHandles="1" noChangeArrowheads="1" noChangeShapeType="1" noTextEdit="1"/>
                </p:cNvSpPr>
                <p:nvPr/>
              </p:nvSpPr>
              <p:spPr bwMode="auto">
                <a:xfrm>
                  <a:off x="1421" y="1444"/>
                  <a:ext cx="805" cy="384"/>
                </a:xfrm>
                <a:prstGeom prst="rect">
                  <a:avLst/>
                </a:prstGeom>
                <a:blipFill>
                  <a:blip r:embed="rId11"/>
                  <a:stretch>
                    <a:fillRect r="-4575"/>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51" name="Object 26"/>
                <p:cNvSpPr txBox="1"/>
                <p:nvPr/>
              </p:nvSpPr>
              <p:spPr bwMode="auto">
                <a:xfrm>
                  <a:off x="2245" y="1204"/>
                  <a:ext cx="544" cy="38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5151" name="Object 26"/>
                <p:cNvSpPr txBox="1">
                  <a:spLocks noRot="1" noChangeAspect="1" noMove="1" noResize="1" noEditPoints="1" noAdjustHandles="1" noChangeArrowheads="1" noChangeShapeType="1" noTextEdit="1"/>
                </p:cNvSpPr>
                <p:nvPr/>
              </p:nvSpPr>
              <p:spPr bwMode="auto">
                <a:xfrm>
                  <a:off x="2245" y="1204"/>
                  <a:ext cx="544" cy="383"/>
                </a:xfrm>
                <a:prstGeom prst="rect">
                  <a:avLst/>
                </a:prstGeom>
                <a:blipFill>
                  <a:blip r:embed="rId12"/>
                  <a:stretch>
                    <a:fillRect r="-5769"/>
                  </a:stretch>
                </a:blipFill>
                <a:ln>
                  <a:noFill/>
                </a:ln>
                <a:effectLst/>
                <a:extLst/>
              </p:spPr>
              <p:txBody>
                <a:bodyPr/>
                <a:lstStyle/>
                <a:p>
                  <a:r>
                    <a:rPr lang="en-US">
                      <a:noFill/>
                    </a:rPr>
                    <a:t> </a:t>
                  </a:r>
                </a:p>
              </p:txBody>
            </p:sp>
          </mc:Fallback>
        </mc:AlternateContent>
      </p:grpSp>
    </p:spTree>
    <p:extLst>
      <p:ext uri="{BB962C8B-B14F-4D97-AF65-F5344CB8AC3E}">
        <p14:creationId xmlns:p14="http://schemas.microsoft.com/office/powerpoint/2010/main" val="8212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F9B7836-A88A-4C3B-9E7E-6BB7F8A64E5A}" type="slidenum">
              <a:rPr lang="en-US" smtClean="0"/>
              <a:pPr>
                <a:defRPr/>
              </a:pPr>
              <a:t>60</a:t>
            </a:fld>
            <a:endParaRPr lang="en-US"/>
          </a:p>
        </p:txBody>
      </p:sp>
      <p:sp>
        <p:nvSpPr>
          <p:cNvPr id="2" name="Title 1"/>
          <p:cNvSpPr>
            <a:spLocks noGrp="1"/>
          </p:cNvSpPr>
          <p:nvPr>
            <p:ph type="title"/>
          </p:nvPr>
        </p:nvSpPr>
        <p:spPr/>
        <p:txBody>
          <a:bodyPr/>
          <a:lstStyle/>
          <a:p>
            <a:r>
              <a:rPr lang="en-US" dirty="0"/>
              <a:t>Example: Learning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3690798"/>
              </a:xfrm>
            </p:spPr>
            <p:txBody>
              <a:bodyPr>
                <a:normAutofit fontScale="77500" lnSpcReduction="20000"/>
              </a:bodyPr>
              <a:lstStyle/>
              <a:p>
                <a:r>
                  <a:rPr lang="en-US" dirty="0">
                    <a:solidFill>
                      <a:srgbClr val="0000FF"/>
                    </a:solidFill>
                  </a:rPr>
                  <a:t>Probability Distribution 1:</a:t>
                </a:r>
              </a:p>
              <a:p>
                <a:pPr marL="0" indent="0">
                  <a:buNone/>
                </a:pPr>
                <a:r>
                  <a:rPr lang="en-US" dirty="0">
                    <a:solidFill>
                      <a:srgbClr val="000066"/>
                    </a:solidFill>
                  </a:rPr>
                  <a:t>     0000  </a:t>
                </a:r>
                <a:r>
                  <a:rPr lang="en-US" dirty="0">
                    <a:solidFill>
                      <a:schemeClr val="accent2"/>
                    </a:solidFill>
                  </a:rPr>
                  <a:t>0.1</a:t>
                </a:r>
                <a:r>
                  <a:rPr lang="en-US" dirty="0">
                    <a:solidFill>
                      <a:srgbClr val="000066"/>
                    </a:solidFill>
                  </a:rPr>
                  <a:t>    0001 </a:t>
                </a:r>
                <a:r>
                  <a:rPr lang="en-US" dirty="0">
                    <a:solidFill>
                      <a:schemeClr val="accent2"/>
                    </a:solidFill>
                  </a:rPr>
                  <a:t>0.1</a:t>
                </a:r>
                <a:r>
                  <a:rPr lang="en-US" dirty="0">
                    <a:solidFill>
                      <a:srgbClr val="000066"/>
                    </a:solidFill>
                  </a:rPr>
                  <a:t>   0010   </a:t>
                </a:r>
                <a:r>
                  <a:rPr lang="en-US" dirty="0">
                    <a:solidFill>
                      <a:schemeClr val="accent2"/>
                    </a:solidFill>
                  </a:rPr>
                  <a:t>0.1</a:t>
                </a:r>
                <a:r>
                  <a:rPr lang="en-US" dirty="0">
                    <a:solidFill>
                      <a:srgbClr val="000066"/>
                    </a:solidFill>
                  </a:rPr>
                  <a:t>    0011  </a:t>
                </a:r>
                <a:r>
                  <a:rPr lang="en-US" dirty="0">
                    <a:solidFill>
                      <a:schemeClr val="accent2"/>
                    </a:solidFill>
                  </a:rPr>
                  <a:t>0.1</a:t>
                </a:r>
                <a:endParaRPr lang="en-US" dirty="0">
                  <a:solidFill>
                    <a:srgbClr val="000066"/>
                  </a:solidFill>
                </a:endParaRPr>
              </a:p>
              <a:p>
                <a:pPr marL="0" indent="0">
                  <a:buNone/>
                </a:pPr>
                <a:r>
                  <a:rPr lang="en-US" dirty="0">
                    <a:solidFill>
                      <a:srgbClr val="000066"/>
                    </a:solidFill>
                  </a:rPr>
                  <a:t>     0100  </a:t>
                </a:r>
                <a:r>
                  <a:rPr lang="en-US" dirty="0">
                    <a:solidFill>
                      <a:schemeClr val="accent2"/>
                    </a:solidFill>
                  </a:rPr>
                  <a:t>0.1</a:t>
                </a:r>
                <a:r>
                  <a:rPr lang="en-US" dirty="0">
                    <a:solidFill>
                      <a:srgbClr val="000066"/>
                    </a:solidFill>
                  </a:rPr>
                  <a:t>    0101 </a:t>
                </a:r>
                <a:r>
                  <a:rPr lang="en-US" dirty="0">
                    <a:solidFill>
                      <a:schemeClr val="accent2"/>
                    </a:solidFill>
                  </a:rPr>
                  <a:t>0.1</a:t>
                </a:r>
                <a:r>
                  <a:rPr lang="en-US" dirty="0">
                    <a:solidFill>
                      <a:srgbClr val="000066"/>
                    </a:solidFill>
                  </a:rPr>
                  <a:t>   0110   </a:t>
                </a:r>
                <a:r>
                  <a:rPr lang="en-US" dirty="0">
                    <a:solidFill>
                      <a:schemeClr val="accent2"/>
                    </a:solidFill>
                  </a:rPr>
                  <a:t>0.1</a:t>
                </a:r>
                <a:r>
                  <a:rPr lang="en-US" dirty="0">
                    <a:solidFill>
                      <a:srgbClr val="000066"/>
                    </a:solidFill>
                  </a:rPr>
                  <a:t>    0111  </a:t>
                </a:r>
                <a:r>
                  <a:rPr lang="en-US" dirty="0">
                    <a:solidFill>
                      <a:schemeClr val="accent2"/>
                    </a:solidFill>
                  </a:rPr>
                  <a:t>0.1</a:t>
                </a:r>
              </a:p>
              <a:p>
                <a:pPr marL="0" indent="0">
                  <a:buNone/>
                </a:pPr>
                <a:r>
                  <a:rPr lang="en-US" dirty="0">
                    <a:solidFill>
                      <a:srgbClr val="000066"/>
                    </a:solidFill>
                  </a:rPr>
                  <a:t>     1000  </a:t>
                </a:r>
                <a:r>
                  <a:rPr lang="en-US" dirty="0">
                    <a:solidFill>
                      <a:schemeClr val="accent2"/>
                    </a:solidFill>
                  </a:rPr>
                  <a:t>0   </a:t>
                </a:r>
                <a:r>
                  <a:rPr lang="en-US" dirty="0">
                    <a:solidFill>
                      <a:srgbClr val="000066"/>
                    </a:solidFill>
                  </a:rPr>
                  <a:t>    1001  </a:t>
                </a:r>
                <a:r>
                  <a:rPr lang="en-US" dirty="0">
                    <a:solidFill>
                      <a:schemeClr val="accent2"/>
                    </a:solidFill>
                  </a:rPr>
                  <a:t>0 </a:t>
                </a:r>
                <a:r>
                  <a:rPr lang="en-US" dirty="0">
                    <a:solidFill>
                      <a:srgbClr val="000066"/>
                    </a:solidFill>
                  </a:rPr>
                  <a:t>     1010   </a:t>
                </a:r>
                <a:r>
                  <a:rPr lang="en-US" dirty="0">
                    <a:solidFill>
                      <a:schemeClr val="accent2"/>
                    </a:solidFill>
                  </a:rPr>
                  <a:t>0</a:t>
                </a:r>
                <a:r>
                  <a:rPr lang="en-US" dirty="0">
                    <a:solidFill>
                      <a:srgbClr val="000066"/>
                    </a:solidFill>
                  </a:rPr>
                  <a:t>       1011  </a:t>
                </a:r>
                <a:r>
                  <a:rPr lang="en-US" dirty="0">
                    <a:solidFill>
                      <a:schemeClr val="accent2"/>
                    </a:solidFill>
                  </a:rPr>
                  <a:t>0</a:t>
                </a:r>
                <a:r>
                  <a:rPr lang="en-US" dirty="0">
                    <a:solidFill>
                      <a:srgbClr val="000066"/>
                    </a:solidFill>
                  </a:rPr>
                  <a:t> </a:t>
                </a:r>
              </a:p>
              <a:p>
                <a:pPr marL="0" indent="0">
                  <a:buNone/>
                </a:pPr>
                <a:r>
                  <a:rPr lang="en-US" dirty="0">
                    <a:solidFill>
                      <a:srgbClr val="000066"/>
                    </a:solidFill>
                  </a:rPr>
                  <a:t>     1100  </a:t>
                </a:r>
                <a:r>
                  <a:rPr lang="en-US" dirty="0">
                    <a:solidFill>
                      <a:schemeClr val="accent2"/>
                    </a:solidFill>
                  </a:rPr>
                  <a:t>0.05</a:t>
                </a:r>
                <a:r>
                  <a:rPr lang="en-US" dirty="0">
                    <a:solidFill>
                      <a:srgbClr val="000066"/>
                    </a:solidFill>
                  </a:rPr>
                  <a:t> 1101  </a:t>
                </a:r>
                <a:r>
                  <a:rPr lang="en-US" dirty="0">
                    <a:solidFill>
                      <a:schemeClr val="accent2"/>
                    </a:solidFill>
                  </a:rPr>
                  <a:t>0.05</a:t>
                </a:r>
                <a:r>
                  <a:rPr lang="en-US" dirty="0">
                    <a:solidFill>
                      <a:srgbClr val="000066"/>
                    </a:solidFill>
                  </a:rPr>
                  <a:t> 1110   </a:t>
                </a:r>
                <a:r>
                  <a:rPr lang="en-US" dirty="0">
                    <a:solidFill>
                      <a:schemeClr val="accent2"/>
                    </a:solidFill>
                  </a:rPr>
                  <a:t>0.05</a:t>
                </a:r>
                <a:r>
                  <a:rPr lang="en-US" dirty="0">
                    <a:solidFill>
                      <a:srgbClr val="000066"/>
                    </a:solidFill>
                  </a:rPr>
                  <a:t> 1111  </a:t>
                </a:r>
                <a:r>
                  <a:rPr lang="en-US" dirty="0">
                    <a:solidFill>
                      <a:schemeClr val="accent2"/>
                    </a:solidFill>
                  </a:rPr>
                  <a:t>0.05</a:t>
                </a:r>
              </a:p>
              <a:p>
                <a:r>
                  <a:rPr lang="en-US" dirty="0"/>
                  <a:t>What is the likelihood that this table generated the data?</a:t>
                </a:r>
              </a:p>
              <a:p>
                <a:pPr marL="0" indent="0">
                  <a:buNone/>
                </a:pPr>
                <a:r>
                  <a:rPr lang="en-US" dirty="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oMath>
                </a14:m>
                <a:endParaRPr lang="en-US" dirty="0"/>
              </a:p>
              <a:p>
                <a14:m>
                  <m:oMath xmlns:m="http://schemas.openxmlformats.org/officeDocument/2006/math">
                    <m:r>
                      <a:rPr lang="en-US" i="1" dirty="0" smtClean="0">
                        <a:solidFill>
                          <a:srgbClr val="0000FF"/>
                        </a:solidFill>
                        <a:latin typeface="Cambria Math" panose="02040503050406030204" pitchFamily="18" charset="0"/>
                      </a:rPr>
                      <m:t>𝐿𝑖𝑘𝑒𝑙𝑖h𝑜𝑜𝑑</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 ~= </m:t>
                    </m:r>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𝐷</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 ~= </m:t>
                    </m:r>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(1011|</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 </m:t>
                    </m:r>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(1001|</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(0100|</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m:t>
                    </m:r>
                  </m:oMath>
                </a14:m>
                <a:endParaRPr lang="en-US" dirty="0">
                  <a:solidFill>
                    <a:srgbClr val="0000FF"/>
                  </a:solidFill>
                </a:endParaRP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(1011|</m:t>
                    </m:r>
                    <m:r>
                      <a:rPr lang="en-US" i="1" dirty="0" smtClean="0">
                        <a:latin typeface="Cambria Math" panose="02040503050406030204" pitchFamily="18" charset="0"/>
                      </a:rPr>
                      <m:t>𝑇</m:t>
                    </m:r>
                    <m:r>
                      <a:rPr lang="en-US" i="1" dirty="0" smtClean="0">
                        <a:latin typeface="Cambria Math" panose="02040503050406030204" pitchFamily="18" charset="0"/>
                      </a:rPr>
                      <m:t>)=  0</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(1001|</m:t>
                    </m:r>
                    <m:r>
                      <a:rPr lang="en-US" i="1" dirty="0" smtClean="0">
                        <a:latin typeface="Cambria Math" panose="02040503050406030204" pitchFamily="18" charset="0"/>
                      </a:rPr>
                      <m:t>𝑇</m:t>
                    </m:r>
                    <m:r>
                      <a:rPr lang="en-US" i="1" dirty="0" smtClean="0">
                        <a:latin typeface="Cambria Math" panose="02040503050406030204" pitchFamily="18" charset="0"/>
                      </a:rPr>
                      <m:t>)=  0.1</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(0100|</m:t>
                    </m:r>
                    <m:r>
                      <a:rPr lang="en-US" i="1" dirty="0" smtClean="0">
                        <a:latin typeface="Cambria Math" panose="02040503050406030204" pitchFamily="18" charset="0"/>
                      </a:rPr>
                      <m:t>𝑇</m:t>
                    </m:r>
                    <m:r>
                      <a:rPr lang="en-US" i="1" dirty="0" smtClean="0">
                        <a:latin typeface="Cambria Math" panose="02040503050406030204" pitchFamily="18" charset="0"/>
                      </a:rPr>
                      <m:t>)=  0.1</m:t>
                    </m:r>
                  </m:oMath>
                </a14:m>
                <a:endParaRPr lang="en-US" dirty="0"/>
              </a:p>
              <a:p>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𝐷𝑎𝑡𝑎</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𝑇𝑎𝑏𝑙𝑒</m:t>
                    </m:r>
                    <m:r>
                      <a:rPr lang="en-US" i="1" dirty="0">
                        <a:solidFill>
                          <a:srgbClr val="0000FF"/>
                        </a:solidFill>
                        <a:latin typeface="Cambria Math" panose="02040503050406030204" pitchFamily="18" charset="0"/>
                      </a:rPr>
                      <m:t>)=0</m:t>
                    </m:r>
                  </m:oMath>
                </a14:m>
                <a:endParaRPr lang="en-US" dirty="0">
                  <a:solidFill>
                    <a:srgbClr val="000066"/>
                  </a:solidFill>
                </a:endParaRPr>
              </a:p>
              <a:p>
                <a:endParaRPr lang="en-US" dirty="0">
                  <a:solidFill>
                    <a:srgbClr val="000066"/>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3690798"/>
              </a:xfrm>
              <a:blipFill>
                <a:blip r:embed="rId3"/>
                <a:stretch>
                  <a:fillRect l="-593" t="-2149" b="-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715000" y="625369"/>
                <a:ext cx="2221706" cy="1246495"/>
              </a:xfrm>
              <a:prstGeom prst="rect">
                <a:avLst/>
              </a:prstGeom>
              <a:solidFill>
                <a:srgbClr val="FFFFCC"/>
              </a:solidFill>
              <a:ln>
                <a:solidFill>
                  <a:schemeClr val="accent1"/>
                </a:solidFill>
              </a:ln>
            </p:spPr>
            <p:txBody>
              <a:bodyPr wrap="square">
                <a:spAutoFit/>
              </a:bodyPr>
              <a:lstStyle/>
              <a:p>
                <a:r>
                  <a:rPr lang="en-US" sz="1500" dirty="0">
                    <a:solidFill>
                      <a:schemeClr val="accent2"/>
                    </a:solidFill>
                  </a:rPr>
                  <a:t>We are given 3 data points: </a:t>
                </a:r>
                <a14:m>
                  <m:oMath xmlns:m="http://schemas.openxmlformats.org/officeDocument/2006/math">
                    <m:r>
                      <a:rPr lang="en-US" sz="1500" i="1" dirty="0" smtClean="0">
                        <a:solidFill>
                          <a:schemeClr val="accent2"/>
                        </a:solidFill>
                        <a:latin typeface="Cambria Math" panose="02040503050406030204" pitchFamily="18" charset="0"/>
                      </a:rPr>
                      <m:t>1011; 1001; 0100</m:t>
                    </m:r>
                  </m:oMath>
                </a14:m>
                <a:endParaRPr lang="en-US" sz="1500" dirty="0">
                  <a:solidFill>
                    <a:schemeClr val="accent2"/>
                  </a:solidFill>
                </a:endParaRPr>
              </a:p>
              <a:p>
                <a:r>
                  <a:rPr lang="en-US" sz="1500" dirty="0">
                    <a:solidFill>
                      <a:schemeClr val="accent2"/>
                    </a:solidFill>
                  </a:rPr>
                  <a:t>Which one is the target distribution?</a:t>
                </a:r>
                <a:endParaRPr lang="en-US" sz="1500" dirty="0">
                  <a:solidFill>
                    <a:srgbClr val="00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715000" y="625369"/>
                <a:ext cx="2221706" cy="1246495"/>
              </a:xfrm>
              <a:prstGeom prst="rect">
                <a:avLst/>
              </a:prstGeom>
              <a:blipFill>
                <a:blip r:embed="rId4"/>
                <a:stretch>
                  <a:fillRect l="-820" t="-971" b="-388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7620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F9B7836-A88A-4C3B-9E7E-6BB7F8A64E5A}" type="slidenum">
              <a:rPr lang="en-US" smtClean="0"/>
              <a:pPr/>
              <a:t>61</a:t>
            </a:fld>
            <a:endParaRPr lang="en-US"/>
          </a:p>
        </p:txBody>
      </p:sp>
      <p:sp>
        <p:nvSpPr>
          <p:cNvPr id="2" name="Title 1"/>
          <p:cNvSpPr>
            <a:spLocks noGrp="1"/>
          </p:cNvSpPr>
          <p:nvPr>
            <p:ph type="title"/>
          </p:nvPr>
        </p:nvSpPr>
        <p:spPr/>
        <p:txBody>
          <a:bodyPr/>
          <a:lstStyle/>
          <a:p>
            <a:r>
              <a:rPr lang="en-US" dirty="0"/>
              <a:t>Example: Learning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3547" y="947699"/>
                <a:ext cx="8562810" cy="4099316"/>
              </a:xfrm>
            </p:spPr>
            <p:txBody>
              <a:bodyPr>
                <a:normAutofit fontScale="70000" lnSpcReduction="20000"/>
              </a:bodyPr>
              <a:lstStyle/>
              <a:p>
                <a:r>
                  <a:rPr lang="en-US" dirty="0"/>
                  <a:t>Probability Distribution 2:</a:t>
                </a:r>
              </a:p>
              <a:p>
                <a:r>
                  <a:rPr lang="en-US" dirty="0"/>
                  <a:t>What is the likelihood that the data was </a:t>
                </a:r>
              </a:p>
              <a:p>
                <a:pPr marL="0" indent="0">
                  <a:buNone/>
                </a:pPr>
                <a:r>
                  <a:rPr lang="en-US" dirty="0"/>
                  <a:t>        sampled from Distribution 2? </a:t>
                </a:r>
              </a:p>
              <a:p>
                <a:r>
                  <a:rPr lang="en-US" dirty="0"/>
                  <a:t>Need to define it: </a:t>
                </a:r>
              </a:p>
              <a:p>
                <a:pPr lvl="1"/>
                <a14:m>
                  <m:oMath xmlns:m="http://schemas.openxmlformats.org/officeDocument/2006/math">
                    <m:r>
                      <a:rPr lang="en-US" dirty="0" smtClean="0">
                        <a:latin typeface="Cambria Math" panose="02040503050406030204" pitchFamily="18" charset="0"/>
                      </a:rPr>
                      <m:t>𝑃</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=1)=1/2</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1</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=0)=1/2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1</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=1)=1/2</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=0)=1/3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=1)=1/3</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3</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=0)=1/6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3</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smtClean="0">
                            <a:latin typeface="Cambria Math" panose="02040503050406030204" pitchFamily="18" charset="0"/>
                          </a:rPr>
                          <m:t>4</m:t>
                        </m:r>
                      </m:sub>
                    </m:sSub>
                    <m:r>
                      <a:rPr lang="en-US" dirty="0" smtClean="0">
                        <a:latin typeface="Cambria Math" panose="02040503050406030204" pitchFamily="18" charset="0"/>
                      </a:rPr>
                      <m:t>=1</m:t>
                    </m:r>
                    <m:r>
                      <a:rPr lang="en-US" dirty="0">
                        <a:latin typeface="Cambria Math" panose="02040503050406030204" pitchFamily="18" charset="0"/>
                      </a:rPr>
                      <m:t>)=5/6</m:t>
                    </m:r>
                  </m:oMath>
                </a14:m>
                <a:endParaRPr lang="en-US" dirty="0"/>
              </a:p>
              <a:p>
                <a:pPr lvl="1"/>
                <a:endParaRPr lang="en-US" dirty="0"/>
              </a:p>
              <a:p>
                <a14:m>
                  <m:oMath xmlns:m="http://schemas.openxmlformats.org/officeDocument/2006/math">
                    <m:r>
                      <a:rPr lang="en-US" i="1" dirty="0" smtClean="0">
                        <a:latin typeface="Cambria Math" panose="02040503050406030204" pitchFamily="18" charset="0"/>
                      </a:rPr>
                      <m:t>𝐿𝑖𝑘𝑒𝑙𝑖h𝑜𝑜𝑑</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(1011|</m:t>
                    </m:r>
                    <m:r>
                      <a:rPr lang="en-US" i="1" dirty="0" smtClean="0">
                        <a:latin typeface="Cambria Math" panose="02040503050406030204" pitchFamily="18" charset="0"/>
                      </a:rPr>
                      <m:t>𝑇</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(1001|</m:t>
                    </m:r>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(0100|</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1011</m:t>
                        </m:r>
                      </m:e>
                      <m:e>
                        <m:r>
                          <a:rPr lang="en-US" i="1" dirty="0" smtClean="0">
                            <a:latin typeface="Cambria Math" panose="02040503050406030204" pitchFamily="18" charset="0"/>
                          </a:rPr>
                          <m:t>𝑇</m:t>
                        </m:r>
                      </m:e>
                    </m:d>
                    <m:r>
                      <a:rPr lang="en-US" i="1" dirty="0" smtClean="0">
                        <a:latin typeface="Cambria Math" panose="02040503050406030204" pitchFamily="18" charset="0"/>
                      </a:rPr>
                      <m:t>=  </m:t>
                    </m:r>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=1</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=0</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3</m:t>
                            </m:r>
                          </m:sub>
                        </m:sSub>
                        <m:r>
                          <a:rPr lang="en-US" i="1" dirty="0" smtClean="0">
                            <a:latin typeface="Cambria Math" panose="02040503050406030204" pitchFamily="18" charset="0"/>
                          </a:rPr>
                          <m:t>=1</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10</m:t>
                        </m:r>
                      </m:num>
                      <m:den>
                        <m:r>
                          <a:rPr lang="en-US" i="1" dirty="0" smtClean="0">
                            <a:latin typeface="Cambria Math" panose="02040503050406030204" pitchFamily="18" charset="0"/>
                          </a:rPr>
                          <m:t>72</m:t>
                        </m:r>
                      </m:den>
                    </m:f>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1001</m:t>
                        </m:r>
                      </m:e>
                      <m:e>
                        <m:r>
                          <a:rPr lang="en-US" i="1" dirty="0" smtClean="0">
                            <a:latin typeface="Cambria Math" panose="02040503050406030204" pitchFamily="18" charset="0"/>
                          </a:rPr>
                          <m:t>𝑇</m:t>
                        </m:r>
                      </m:e>
                    </m:d>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10</m:t>
                        </m:r>
                      </m:num>
                      <m:den>
                        <m:r>
                          <a:rPr lang="en-US" i="1" dirty="0" smtClean="0">
                            <a:latin typeface="Cambria Math" panose="02040503050406030204" pitchFamily="18" charset="0"/>
                          </a:rPr>
                          <m:t>72</m:t>
                        </m:r>
                      </m:den>
                    </m:f>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(0100|</m:t>
                    </m:r>
                    <m:r>
                      <a:rPr lang="en-US" i="1" dirty="0" smtClean="0">
                        <a:latin typeface="Cambria Math" panose="02040503050406030204" pitchFamily="18" charset="0"/>
                      </a:rPr>
                      <m:t>𝑇</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10</m:t>
                        </m:r>
                      </m:num>
                      <m:den>
                        <m:r>
                          <a:rPr lang="en-US" i="1" dirty="0" smtClean="0">
                            <a:latin typeface="Cambria Math" panose="02040503050406030204" pitchFamily="18" charset="0"/>
                          </a:rPr>
                          <m:t>72</m:t>
                        </m:r>
                      </m:den>
                    </m:f>
                  </m:oMath>
                </a14:m>
                <a:r>
                  <a:rPr lang="en-US" dirty="0"/>
                  <a:t> </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𝐷𝑎𝑡𝑎</m:t>
                    </m:r>
                    <m:r>
                      <a:rPr lang="en-US" i="1" dirty="0" err="1">
                        <a:latin typeface="Cambria Math" panose="02040503050406030204" pitchFamily="18" charset="0"/>
                      </a:rPr>
                      <m:t>|</m:t>
                    </m:r>
                    <m:r>
                      <a:rPr lang="en-US" i="1" dirty="0" err="1">
                        <a:latin typeface="Cambria Math" panose="02040503050406030204" pitchFamily="18" charset="0"/>
                      </a:rPr>
                      <m:t>𝑇𝑟𝑒𝑒</m:t>
                    </m:r>
                    <m:r>
                      <a:rPr lang="en-US" i="1" dirty="0">
                        <a:latin typeface="Cambria Math" panose="02040503050406030204" pitchFamily="18" charset="0"/>
                      </a:rPr>
                      <m:t>)=</m:t>
                    </m:r>
                    <m:r>
                      <a:rPr lang="en-US" i="1" dirty="0" smtClean="0">
                        <a:latin typeface="Cambria Math" panose="02040503050406030204" pitchFamily="18" charset="0"/>
                      </a:rPr>
                      <m:t>125/4∗</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3</m:t>
                        </m:r>
                      </m:e>
                      <m:sup>
                        <m:r>
                          <a:rPr lang="en-US" i="1" dirty="0" smtClean="0">
                            <a:latin typeface="Cambria Math" panose="02040503050406030204" pitchFamily="18" charset="0"/>
                          </a:rPr>
                          <m:t>6</m:t>
                        </m:r>
                      </m:sup>
                    </m:sSup>
                  </m:oMath>
                </a14:m>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3547" y="947699"/>
                <a:ext cx="8562810" cy="4099316"/>
              </a:xfrm>
              <a:blipFill>
                <a:blip r:embed="rId3"/>
                <a:stretch>
                  <a:fillRect l="-356" t="-1486"/>
                </a:stretch>
              </a:blipFill>
            </p:spPr>
            <p:txBody>
              <a:bodyPr/>
              <a:lstStyle/>
              <a:p>
                <a:r>
                  <a:rPr lang="en-US">
                    <a:noFill/>
                  </a:rPr>
                  <a:t> </a:t>
                </a:r>
              </a:p>
            </p:txBody>
          </p:sp>
        </mc:Fallback>
      </mc:AlternateContent>
      <p:grpSp>
        <p:nvGrpSpPr>
          <p:cNvPr id="25609" name="Group 22"/>
          <p:cNvGrpSpPr>
            <a:grpSpLocks/>
          </p:cNvGrpSpPr>
          <p:nvPr/>
        </p:nvGrpSpPr>
        <p:grpSpPr bwMode="auto">
          <a:xfrm>
            <a:off x="4564856" y="1194197"/>
            <a:ext cx="3371850" cy="9144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45" name="TextBox 44"/>
              <p:cNvSpPr txBox="1"/>
              <p:nvPr/>
            </p:nvSpPr>
            <p:spPr>
              <a:xfrm>
                <a:off x="7997333" y="1948177"/>
                <a:ext cx="423514" cy="317844"/>
              </a:xfrm>
              <a:prstGeom prst="rect">
                <a:avLst/>
              </a:prstGeom>
              <a:solidFill>
                <a:srgbClr val="FFFFCC"/>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997333" y="1948177"/>
                <a:ext cx="423514" cy="317844"/>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766545" y="960887"/>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766545" y="960887"/>
                <a:ext cx="423514" cy="317844"/>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316309" y="1906191"/>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316309" y="1906191"/>
                <a:ext cx="42351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23866" y="194310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23866" y="1943100"/>
                <a:ext cx="42351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400800" y="1028700"/>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400800" y="1028700"/>
                <a:ext cx="692818" cy="317844"/>
              </a:xfrm>
              <a:prstGeom prst="rect">
                <a:avLst/>
              </a:prstGeom>
              <a:blipFill>
                <a:blip r:embed="rId8"/>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882583" y="1588347"/>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882583" y="1588347"/>
                <a:ext cx="941283" cy="317844"/>
              </a:xfrm>
              <a:prstGeom prst="rect">
                <a:avLst/>
              </a:prstGeom>
              <a:blipFill>
                <a:blip r:embed="rId9"/>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329695" y="1625256"/>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329695" y="1625256"/>
                <a:ext cx="941283" cy="317844"/>
              </a:xfrm>
              <a:prstGeom prst="rect">
                <a:avLst/>
              </a:prstGeom>
              <a:blipFill>
                <a:blip r:embed="rId10"/>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597059" y="1572500"/>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597059" y="1572500"/>
                <a:ext cx="941283" cy="317844"/>
              </a:xfrm>
              <a:prstGeom prst="rect">
                <a:avLst/>
              </a:prstGeom>
              <a:blipFill>
                <a:blip r:embed="rId11"/>
                <a:stretch>
                  <a:fillRect b="-11111"/>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755321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62</a:t>
            </a:fld>
            <a:endParaRPr lang="en-US"/>
          </a:p>
        </p:txBody>
      </p:sp>
      <p:sp>
        <p:nvSpPr>
          <p:cNvPr id="2" name="Title 1"/>
          <p:cNvSpPr>
            <a:spLocks noGrp="1"/>
          </p:cNvSpPr>
          <p:nvPr>
            <p:ph type="title"/>
          </p:nvPr>
        </p:nvSpPr>
        <p:spPr/>
        <p:txBody>
          <a:bodyPr/>
          <a:lstStyle/>
          <a:p>
            <a:r>
              <a:rPr lang="en-US" dirty="0"/>
              <a:t>Example: Learning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339" y="902369"/>
                <a:ext cx="8589726" cy="3981130"/>
              </a:xfrm>
            </p:spPr>
            <p:txBody>
              <a:bodyPr>
                <a:normAutofit fontScale="70000" lnSpcReduction="20000"/>
              </a:bodyPr>
              <a:lstStyle/>
              <a:p>
                <a:r>
                  <a:rPr lang="en-US" dirty="0"/>
                  <a:t>Probability Distribution 3:</a:t>
                </a:r>
              </a:p>
              <a:p>
                <a:r>
                  <a:rPr lang="en-US" dirty="0"/>
                  <a:t>What is the likelihood that the data was </a:t>
                </a:r>
              </a:p>
              <a:p>
                <a:pPr marL="0" indent="0">
                  <a:buNone/>
                </a:pPr>
                <a:r>
                  <a:rPr lang="en-US" dirty="0"/>
                  <a:t>        sampled from Distribution 2? </a:t>
                </a:r>
              </a:p>
              <a:p>
                <a:r>
                  <a:rPr lang="en-US" dirty="0"/>
                  <a:t>Need to define it: </a:t>
                </a:r>
              </a:p>
              <a:p>
                <a:pPr lvl="1"/>
                <a14:m>
                  <m:oMath xmlns:m="http://schemas.openxmlformats.org/officeDocument/2006/math">
                    <m:r>
                      <a:rPr lang="en-US" dirty="0" smtClean="0">
                        <a:latin typeface="Cambria Math" panose="02040503050406030204" pitchFamily="18" charset="0"/>
                      </a:rPr>
                      <m:t>𝑃</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=1)=2/3</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1</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=0)=1/3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1</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=1)=1</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=0)=1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=1)=1/2</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3</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=0)=2/3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3</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=1)=1/6</m:t>
                    </m:r>
                  </m:oMath>
                </a14:m>
                <a:endParaRPr lang="en-US" dirty="0"/>
              </a:p>
              <a:p>
                <a14:m>
                  <m:oMath xmlns:m="http://schemas.openxmlformats.org/officeDocument/2006/math">
                    <m:r>
                      <a:rPr lang="en-US" i="1" dirty="0" smtClean="0">
                        <a:latin typeface="Cambria Math" panose="02040503050406030204" pitchFamily="18" charset="0"/>
                      </a:rPr>
                      <m:t>𝐿𝑖𝑘𝑒𝑙𝑖h𝑜𝑜𝑑</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(1011|</m:t>
                    </m:r>
                    <m:r>
                      <a:rPr lang="en-US" i="1" dirty="0" smtClean="0">
                        <a:latin typeface="Cambria Math" panose="02040503050406030204" pitchFamily="18" charset="0"/>
                      </a:rPr>
                      <m:t>𝑇</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(1001|</m:t>
                    </m:r>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(0100|</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1011</m:t>
                        </m:r>
                      </m:e>
                      <m:e>
                        <m:r>
                          <a:rPr lang="en-US" i="1" dirty="0" smtClean="0">
                            <a:latin typeface="Cambria Math" panose="02040503050406030204" pitchFamily="18" charset="0"/>
                          </a:rPr>
                          <m:t>𝑇</m:t>
                        </m:r>
                      </m:e>
                    </m:d>
                    <m:r>
                      <a:rPr lang="en-US" i="1" dirty="0" smtClean="0">
                        <a:latin typeface="Cambria Math" panose="02040503050406030204" pitchFamily="18" charset="0"/>
                      </a:rPr>
                      <m:t>=  </m:t>
                    </m:r>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=1</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=0</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3</m:t>
                            </m:r>
                          </m:sub>
                        </m:sSub>
                        <m:r>
                          <a:rPr lang="en-US" i="1" dirty="0" smtClean="0">
                            <a:latin typeface="Cambria Math" panose="02040503050406030204" pitchFamily="18" charset="0"/>
                          </a:rPr>
                          <m:t>=1</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b="0" i="1" dirty="0" smtClean="0">
                            <a:latin typeface="Cambria Math" panose="02040503050406030204" pitchFamily="18" charset="0"/>
                          </a:rPr>
                          <m:t>0</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smtClean="0">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ea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2</m:t>
                        </m:r>
                      </m:num>
                      <m:den>
                        <m:r>
                          <a:rPr lang="en-US" b="0" i="1" dirty="0" smtClean="0">
                            <a:latin typeface="Cambria Math" panose="02040503050406030204" pitchFamily="18" charset="0"/>
                            <a:ea typeface="Cambria Math" panose="02040503050406030204" pitchFamily="18" charset="0"/>
                          </a:rPr>
                          <m:t>3</m:t>
                        </m:r>
                      </m:den>
                    </m:f>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2</m:t>
                        </m:r>
                      </m:num>
                      <m:den>
                        <m:r>
                          <a:rPr lang="en-US" i="1" dirty="0">
                            <a:latin typeface="Cambria Math" panose="02040503050406030204" pitchFamily="18" charset="0"/>
                          </a:rPr>
                          <m:t>9</m:t>
                        </m:r>
                      </m:den>
                    </m:f>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1001</m:t>
                        </m:r>
                      </m:e>
                      <m:e>
                        <m:r>
                          <a:rPr lang="en-US" i="1" dirty="0" smtClean="0">
                            <a:latin typeface="Cambria Math" panose="02040503050406030204" pitchFamily="18" charset="0"/>
                          </a:rPr>
                          <m:t>𝑇</m:t>
                        </m:r>
                      </m:e>
                    </m:d>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36</m:t>
                        </m:r>
                      </m:den>
                    </m:f>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(0100|</m:t>
                    </m:r>
                    <m:r>
                      <a:rPr lang="en-US" i="1" dirty="0" smtClean="0">
                        <a:latin typeface="Cambria Math" panose="02040503050406030204" pitchFamily="18" charset="0"/>
                      </a:rPr>
                      <m:t>𝑇</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3</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72</m:t>
                        </m:r>
                      </m:den>
                    </m:f>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err="1">
                            <a:latin typeface="Cambria Math" panose="02040503050406030204" pitchFamily="18" charset="0"/>
                          </a:rPr>
                          <m:t>𝐷𝑎𝑡𝑎</m:t>
                        </m:r>
                      </m:e>
                      <m:e>
                        <m:r>
                          <a:rPr lang="en-US" i="1" dirty="0" err="1">
                            <a:latin typeface="Cambria Math" panose="02040503050406030204" pitchFamily="18" charset="0"/>
                          </a:rPr>
                          <m:t>𝑇𝑟𝑒𝑒</m:t>
                        </m:r>
                      </m:e>
                    </m:d>
                    <m:r>
                      <a:rPr lang="en-US" b="0" i="1" dirty="0" smtClean="0">
                        <a:latin typeface="Cambria Math" panose="02040503050406030204" pitchFamily="18" charset="0"/>
                      </a:rPr>
                      <m:t>=10/</m:t>
                    </m:r>
                    <m:sSup>
                      <m:sSupPr>
                        <m:ctrlPr>
                          <a:rPr lang="en-US" b="0" i="1" dirty="0" smtClean="0">
                            <a:latin typeface="Cambria Math" panose="02040503050406030204" pitchFamily="18" charset="0"/>
                          </a:rPr>
                        </m:ctrlPr>
                      </m:sSupPr>
                      <m:e>
                        <m:r>
                          <a:rPr lang="en-US" i="1" dirty="0">
                            <a:latin typeface="Cambria Math" panose="02040503050406030204" pitchFamily="18" charset="0"/>
                          </a:rPr>
                          <m:t>3</m:t>
                        </m:r>
                      </m:e>
                      <m:sup>
                        <m:r>
                          <a:rPr lang="en-US" b="0" i="1" dirty="0" smtClean="0">
                            <a:latin typeface="Cambria Math" panose="02040503050406030204" pitchFamily="18" charset="0"/>
                          </a:rPr>
                          <m:t>6</m:t>
                        </m:r>
                      </m:sup>
                    </m:s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6</m:t>
                        </m:r>
                      </m:sup>
                    </m:sSup>
                  </m:oMath>
                </a14:m>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339" y="902369"/>
                <a:ext cx="8589726" cy="3981130"/>
              </a:xfrm>
              <a:blipFill>
                <a:blip r:embed="rId3"/>
                <a:stretch>
                  <a:fillRect l="-355" t="-1531"/>
                </a:stretch>
              </a:blipFill>
            </p:spPr>
            <p:txBody>
              <a:bodyPr/>
              <a:lstStyle/>
              <a:p>
                <a:r>
                  <a:rPr lang="en-US">
                    <a:noFill/>
                  </a:rPr>
                  <a:t> </a:t>
                </a:r>
              </a:p>
            </p:txBody>
          </p:sp>
        </mc:Fallback>
      </mc:AlternateContent>
      <p:sp>
        <p:nvSpPr>
          <p:cNvPr id="733189" name="Oval 5"/>
          <p:cNvSpPr>
            <a:spLocks noChangeArrowheads="1"/>
          </p:cNvSpPr>
          <p:nvPr/>
        </p:nvSpPr>
        <p:spPr bwMode="auto">
          <a:xfrm>
            <a:off x="4568428" y="200863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747272" y="1728834"/>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6225778" y="120853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7547372" y="2414634"/>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4625578" y="1265681"/>
            <a:ext cx="1589485" cy="7322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6223397" y="1208530"/>
            <a:ext cx="581025" cy="5095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872288" y="1785984"/>
            <a:ext cx="732235" cy="6179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9" name="TextBox 48"/>
              <p:cNvSpPr txBox="1"/>
              <p:nvPr/>
            </p:nvSpPr>
            <p:spPr>
              <a:xfrm>
                <a:off x="7667869" y="21145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7667869" y="2114550"/>
                <a:ext cx="423514" cy="317844"/>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384577" y="1015652"/>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384577" y="1015652"/>
                <a:ext cx="423514" cy="317844"/>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915150" y="1614533"/>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915150" y="1614533"/>
                <a:ext cx="42351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743450" y="18859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743450" y="1885950"/>
                <a:ext cx="42351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493321" y="989835"/>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493321" y="989835"/>
                <a:ext cx="692818" cy="317844"/>
              </a:xfrm>
              <a:prstGeom prst="rect">
                <a:avLst/>
              </a:prstGeom>
              <a:blipFill>
                <a:blip r:embed="rId8"/>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781829" y="1656430"/>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781829" y="1656430"/>
                <a:ext cx="941283" cy="317844"/>
              </a:xfrm>
              <a:prstGeom prst="rect">
                <a:avLst/>
              </a:prstGeom>
              <a:blipFill>
                <a:blip r:embed="rId9"/>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761496" y="1600838"/>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761496" y="1600838"/>
                <a:ext cx="941283" cy="317844"/>
              </a:xfrm>
              <a:prstGeom prst="rect">
                <a:avLst/>
              </a:prstGeom>
              <a:blipFill>
                <a:blip r:embed="rId10"/>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489188" y="2238939"/>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489188" y="2238939"/>
                <a:ext cx="941283" cy="317844"/>
              </a:xfrm>
              <a:prstGeom prst="rect">
                <a:avLst/>
              </a:prstGeom>
              <a:blipFill>
                <a:blip r:embed="rId11"/>
                <a:stretch>
                  <a:fillRect b="-12963"/>
                </a:stretch>
              </a:blipFill>
              <a:ln>
                <a:solidFill>
                  <a:schemeClr val="accent1"/>
                </a:solidFill>
              </a:ln>
            </p:spPr>
            <p:txBody>
              <a:bodyPr/>
              <a:lstStyle/>
              <a:p>
                <a:r>
                  <a:rPr lang="en-US">
                    <a:noFill/>
                  </a:rPr>
                  <a:t> </a:t>
                </a:r>
              </a:p>
            </p:txBody>
          </p:sp>
        </mc:Fallback>
      </mc:AlternateContent>
      <p:sp>
        <p:nvSpPr>
          <p:cNvPr id="37" name="Rectangle 36"/>
          <p:cNvSpPr/>
          <p:nvPr/>
        </p:nvSpPr>
        <p:spPr>
          <a:xfrm>
            <a:off x="3977031" y="4498285"/>
            <a:ext cx="3338169" cy="553998"/>
          </a:xfrm>
          <a:prstGeom prst="rect">
            <a:avLst/>
          </a:prstGeom>
          <a:solidFill>
            <a:srgbClr val="FFFFCC"/>
          </a:solidFill>
          <a:ln>
            <a:solidFill>
              <a:schemeClr val="accent1"/>
            </a:solidFill>
          </a:ln>
        </p:spPr>
        <p:txBody>
          <a:bodyPr wrap="square">
            <a:spAutoFit/>
          </a:bodyPr>
          <a:lstStyle/>
          <a:p>
            <a:r>
              <a:rPr lang="en-US" sz="1500" dirty="0">
                <a:solidFill>
                  <a:schemeClr val="accent2"/>
                </a:solidFill>
              </a:rPr>
              <a:t>Distribution 2 is the most likely distribution to have produced the data. </a:t>
            </a:r>
            <a:endParaRPr lang="en-US" sz="1500" dirty="0">
              <a:solidFill>
                <a:srgbClr val="000066"/>
              </a:solidFill>
            </a:endParaRPr>
          </a:p>
        </p:txBody>
      </p:sp>
    </p:spTree>
    <p:extLst>
      <p:ext uri="{BB962C8B-B14F-4D97-AF65-F5344CB8AC3E}">
        <p14:creationId xmlns:p14="http://schemas.microsoft.com/office/powerpoint/2010/main" val="30357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63</a:t>
            </a:fld>
            <a:endParaRPr lang="en-US"/>
          </a:p>
        </p:txBody>
      </p:sp>
      <p:sp>
        <p:nvSpPr>
          <p:cNvPr id="2" name="Title 1"/>
          <p:cNvSpPr>
            <a:spLocks noGrp="1"/>
          </p:cNvSpPr>
          <p:nvPr>
            <p:ph type="title"/>
          </p:nvPr>
        </p:nvSpPr>
        <p:spPr/>
        <p:txBody>
          <a:bodyPr/>
          <a:lstStyle/>
          <a:p>
            <a:r>
              <a:rPr lang="en-US" dirty="0"/>
              <a:t>Example: 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are now in the same situation we were when we decided which of two coins, fair </a:t>
                </a:r>
                <a14:m>
                  <m:oMath xmlns:m="http://schemas.openxmlformats.org/officeDocument/2006/math">
                    <m:r>
                      <a:rPr lang="en-US" i="1" dirty="0" smtClean="0">
                        <a:latin typeface="Cambria Math" panose="02040503050406030204" pitchFamily="18" charset="0"/>
                      </a:rPr>
                      <m:t>(0.5,0.5) </m:t>
                    </m:r>
                  </m:oMath>
                </a14:m>
                <a:r>
                  <a:rPr lang="en-US" dirty="0"/>
                  <a:t>or biased </a:t>
                </a:r>
                <a14:m>
                  <m:oMath xmlns:m="http://schemas.openxmlformats.org/officeDocument/2006/math">
                    <m:r>
                      <a:rPr lang="en-US" i="1" dirty="0" smtClean="0">
                        <a:latin typeface="Cambria Math" panose="02040503050406030204" pitchFamily="18" charset="0"/>
                      </a:rPr>
                      <m:t>(0.7,0.3</m:t>
                    </m:r>
                  </m:oMath>
                </a14:m>
                <a:r>
                  <a:rPr lang="en-US" dirty="0"/>
                  <a:t>) generated the data. </a:t>
                </a:r>
              </a:p>
              <a:p>
                <a:r>
                  <a:rPr lang="en-US" dirty="0">
                    <a:solidFill>
                      <a:srgbClr val="0000FF"/>
                    </a:solidFill>
                  </a:rPr>
                  <a:t>But, this isn’t the most interesting case. </a:t>
                </a:r>
              </a:p>
              <a:p>
                <a:r>
                  <a:rPr lang="en-US" dirty="0"/>
                  <a:t>In general, we will not have a small number of possible distributions to choose from, but rather a parameterized family of distributions.  (analogous to a coin with </a:t>
                </a:r>
                <a14:m>
                  <m:oMath xmlns:m="http://schemas.openxmlformats.org/officeDocument/2006/math">
                    <m:r>
                      <a:rPr lang="en-US" i="1" dirty="0" smtClean="0">
                        <a:latin typeface="Cambria Math" panose="02040503050406030204" pitchFamily="18" charset="0"/>
                      </a:rPr>
                      <m:t>𝑝</m:t>
                    </m:r>
                    <m:r>
                      <a:rPr lang="en-US" b="0" i="1" dirty="0" smtClean="0">
                        <a:latin typeface="Cambria Math" panose="02040503050406030204" pitchFamily="18" charset="0"/>
                      </a:rPr>
                      <m:t>∈</m:t>
                    </m:r>
                    <m:r>
                      <a:rPr lang="en-US" i="1" dirty="0">
                        <a:latin typeface="Cambria Math" panose="02040503050406030204" pitchFamily="18" charset="0"/>
                      </a:rPr>
                      <m:t> [0,1] )</m:t>
                    </m:r>
                  </m:oMath>
                </a14:m>
                <a:endParaRPr lang="en-US" dirty="0"/>
              </a:p>
              <a:p>
                <a:endParaRPr lang="en-US" dirty="0"/>
              </a:p>
              <a:p>
                <a:r>
                  <a:rPr lang="en-US" dirty="0"/>
                  <a:t>We need a systematic way to search this family of distributions.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37" t="-2314" b="-3471"/>
                </a:stretch>
              </a:blipFill>
            </p:spPr>
            <p:txBody>
              <a:bodyPr/>
              <a:lstStyle/>
              <a:p>
                <a:r>
                  <a:rPr lang="en-US">
                    <a:noFill/>
                  </a:rPr>
                  <a:t> </a:t>
                </a:r>
              </a:p>
            </p:txBody>
          </p:sp>
        </mc:Fallback>
      </mc:AlternateContent>
    </p:spTree>
    <p:extLst>
      <p:ext uri="{BB962C8B-B14F-4D97-AF65-F5344CB8AC3E}">
        <p14:creationId xmlns:p14="http://schemas.microsoft.com/office/powerpoint/2010/main" val="40384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64</a:t>
            </a:fld>
            <a:endParaRPr lang="en-US"/>
          </a:p>
        </p:txBody>
      </p:sp>
      <p:sp>
        <p:nvSpPr>
          <p:cNvPr id="2" name="Title 1"/>
          <p:cNvSpPr>
            <a:spLocks noGrp="1"/>
          </p:cNvSpPr>
          <p:nvPr>
            <p:ph type="title"/>
          </p:nvPr>
        </p:nvSpPr>
        <p:spPr/>
        <p:txBody>
          <a:bodyPr/>
          <a:lstStyle/>
          <a:p>
            <a:r>
              <a:rPr lang="en-US" dirty="0"/>
              <a:t>Example: 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First, let’s make sure we understand what we are after. </a:t>
                </a:r>
              </a:p>
              <a:p>
                <a:r>
                  <a:rPr lang="en-US" dirty="0"/>
                  <a:t>We have 3 data points that have been generated according to our target distribution:  </a:t>
                </a:r>
                <a14:m>
                  <m:oMath xmlns:m="http://schemas.openxmlformats.org/officeDocument/2006/math">
                    <m:r>
                      <a:rPr lang="en-US" i="1" dirty="0" smtClean="0">
                        <a:latin typeface="Cambria Math" panose="02040503050406030204" pitchFamily="18" charset="0"/>
                      </a:rPr>
                      <m:t>1011; 1001; 0100</m:t>
                    </m:r>
                  </m:oMath>
                </a14:m>
                <a:endParaRPr lang="en-US" dirty="0"/>
              </a:p>
              <a:p>
                <a:r>
                  <a:rPr lang="en-US" dirty="0"/>
                  <a:t>What is the target distribution ?</a:t>
                </a:r>
              </a:p>
              <a:p>
                <a:pPr lvl="1"/>
                <a:r>
                  <a:rPr lang="en-US" dirty="0"/>
                  <a:t>We cannot find </a:t>
                </a:r>
                <a:r>
                  <a:rPr lang="en-US" dirty="0">
                    <a:solidFill>
                      <a:srgbClr val="FF0000"/>
                    </a:solidFill>
                  </a:rPr>
                  <a:t>THE</a:t>
                </a:r>
                <a:r>
                  <a:rPr lang="en-US" dirty="0"/>
                  <a:t> target distribution.</a:t>
                </a:r>
              </a:p>
              <a:p>
                <a:r>
                  <a:rPr lang="en-US" dirty="0"/>
                  <a:t>What is our goal?  </a:t>
                </a:r>
              </a:p>
              <a:p>
                <a:pPr lvl="1"/>
                <a:r>
                  <a:rPr lang="en-US" dirty="0"/>
                  <a:t>As before – we are interested in generalization –  </a:t>
                </a:r>
              </a:p>
              <a:p>
                <a:pPr lvl="1"/>
                <a:r>
                  <a:rPr lang="en-US" dirty="0"/>
                  <a:t>Given Data (e.g., the above 3 data points), we would like to know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(1111) </m:t>
                    </m:r>
                    <m:r>
                      <a:rPr lang="en-US" i="1" dirty="0" smtClean="0">
                        <a:latin typeface="Cambria Math" panose="02040503050406030204" pitchFamily="18" charset="0"/>
                      </a:rPr>
                      <m:t>𝑜𝑟</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(11∗∗), </m:t>
                    </m:r>
                    <m:r>
                      <a:rPr lang="en-US" i="1" dirty="0" smtClean="0">
                        <a:latin typeface="Cambria Math" panose="02040503050406030204" pitchFamily="18" charset="0"/>
                      </a:rPr>
                      <m:t>𝑃</m:t>
                    </m:r>
                    <m:r>
                      <a:rPr lang="en-US" i="1" dirty="0" smtClean="0">
                        <a:latin typeface="Cambria Math" panose="02040503050406030204" pitchFamily="18" charset="0"/>
                      </a:rPr>
                      <m:t>(∗∗∗0) </m:t>
                    </m:r>
                    <m:r>
                      <a:rPr lang="en-US" i="1" dirty="0" smtClean="0">
                        <a:latin typeface="Cambria Math" panose="02040503050406030204" pitchFamily="18" charset="0"/>
                      </a:rPr>
                      <m:t>𝑒𝑡𝑐</m:t>
                    </m:r>
                  </m:oMath>
                </a14:m>
                <a:r>
                  <a:rPr lang="en-US" dirty="0"/>
                  <a:t>.</a:t>
                </a:r>
              </a:p>
              <a:p>
                <a:r>
                  <a:rPr lang="en-US" dirty="0"/>
                  <a:t>We could compute it directly from the data, but….</a:t>
                </a:r>
              </a:p>
              <a:p>
                <a:pPr lvl="1"/>
                <a:r>
                  <a:rPr lang="en-US" dirty="0"/>
                  <a:t>Assumptions about the distribution are crucial here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2810"/>
                </a:stretch>
              </a:blipFill>
            </p:spPr>
            <p:txBody>
              <a:bodyPr/>
              <a:lstStyle/>
              <a:p>
                <a:r>
                  <a:rPr lang="en-US">
                    <a:noFill/>
                  </a:rPr>
                  <a:t> </a:t>
                </a:r>
              </a:p>
            </p:txBody>
          </p:sp>
        </mc:Fallback>
      </mc:AlternateContent>
    </p:spTree>
    <p:extLst>
      <p:ext uri="{BB962C8B-B14F-4D97-AF65-F5344CB8AC3E}">
        <p14:creationId xmlns:p14="http://schemas.microsoft.com/office/powerpoint/2010/main" val="24043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65</a:t>
            </a:fld>
            <a:endParaRPr lang="en-US"/>
          </a:p>
        </p:txBody>
      </p:sp>
      <p:sp>
        <p:nvSpPr>
          <p:cNvPr id="2" name="Title 1"/>
          <p:cNvSpPr>
            <a:spLocks noGrp="1"/>
          </p:cNvSpPr>
          <p:nvPr>
            <p:ph type="title"/>
          </p:nvPr>
        </p:nvSpPr>
        <p:spPr>
          <a:xfrm>
            <a:off x="310152" y="15485"/>
            <a:ext cx="8229600" cy="693605"/>
          </a:xfrm>
        </p:spPr>
        <p:txBody>
          <a:bodyPr/>
          <a:lstStyle/>
          <a:p>
            <a:r>
              <a:rPr lang="en-US" dirty="0"/>
              <a:t>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4587352" cy="3690798"/>
              </a:xfrm>
            </p:spPr>
            <p:txBody>
              <a:bodyPr>
                <a:normAutofit lnSpcReduction="10000"/>
              </a:bodyPr>
              <a:lstStyle/>
              <a:p>
                <a:r>
                  <a:rPr lang="en-US" dirty="0"/>
                  <a:t> Learning Problem:</a:t>
                </a:r>
              </a:p>
              <a:p>
                <a:pPr marL="457200" lvl="1" indent="0">
                  <a:buNone/>
                </a:pPr>
                <a:r>
                  <a:rPr lang="en-US" dirty="0"/>
                  <a:t>1.  Given data (</a:t>
                </a:r>
                <a14:m>
                  <m:oMath xmlns:m="http://schemas.openxmlformats.org/officeDocument/2006/math">
                    <m:r>
                      <a:rPr lang="en-US" i="1" dirty="0" smtClean="0">
                        <a:latin typeface="Cambria Math" panose="02040503050406030204" pitchFamily="18" charset="0"/>
                      </a:rPr>
                      <m:t>𝑛</m:t>
                    </m:r>
                  </m:oMath>
                </a14:m>
                <a:r>
                  <a:rPr lang="en-US" dirty="0"/>
                  <a:t> tuples) assumed to be sampled from a tree-dependent distribution</a:t>
                </a:r>
              </a:p>
              <a:p>
                <a:pPr lvl="1"/>
                <a:r>
                  <a:rPr lang="en-US" dirty="0"/>
                  <a:t>find the </a:t>
                </a:r>
                <a:r>
                  <a:rPr lang="en-US" u="sng" dirty="0"/>
                  <a:t>most probable tree representation </a:t>
                </a:r>
                <a:r>
                  <a:rPr lang="en-US" dirty="0"/>
                  <a:t>of the distribution. </a:t>
                </a:r>
              </a:p>
              <a:p>
                <a:pPr marL="457200" lvl="1" indent="0">
                  <a:buNone/>
                </a:pPr>
                <a:r>
                  <a:rPr lang="en-US" dirty="0"/>
                  <a:t>2. Given data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tuples) </a:t>
                </a:r>
              </a:p>
              <a:p>
                <a:pPr lvl="1"/>
                <a:r>
                  <a:rPr lang="en-US" dirty="0"/>
                  <a:t>find the tree </a:t>
                </a:r>
                <a:r>
                  <a:rPr lang="en-US" u="sng" dirty="0"/>
                  <a:t>representation that best approximates </a:t>
                </a:r>
                <a:r>
                  <a:rPr lang="en-US" dirty="0"/>
                  <a:t>the distribution (without assuming that the data is sampled from a tree-dependent distribution.)</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4587352" cy="3690798"/>
              </a:xfrm>
              <a:blipFill>
                <a:blip r:embed="rId3"/>
                <a:stretch>
                  <a:fillRect l="-1862" t="-2314" r="-532" b="-2810"/>
                </a:stretch>
              </a:blipFill>
            </p:spPr>
            <p:txBody>
              <a:bodyPr/>
              <a:lstStyle/>
              <a:p>
                <a:r>
                  <a:rPr lang="en-US">
                    <a:noFill/>
                  </a:rPr>
                  <a:t> </a:t>
                </a:r>
              </a:p>
            </p:txBody>
          </p:sp>
        </mc:Fallback>
      </mc:AlternateContent>
      <p:sp>
        <p:nvSpPr>
          <p:cNvPr id="672808" name="Oval 40"/>
          <p:cNvSpPr>
            <a:spLocks noChangeArrowheads="1"/>
          </p:cNvSpPr>
          <p:nvPr/>
        </p:nvSpPr>
        <p:spPr bwMode="auto">
          <a:xfrm>
            <a:off x="5361081"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6175468"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989856"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611237" y="8939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211437"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6232619" y="1018954"/>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5418231" y="1018954"/>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668387" y="1018954"/>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668387" y="1018954"/>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529678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66838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798283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5353938" y="1819054"/>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7047006" y="1819054"/>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725537" y="1819054"/>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TextBox 39"/>
              <p:cNvSpPr txBox="1"/>
              <p:nvPr/>
            </p:nvSpPr>
            <p:spPr>
              <a:xfrm>
                <a:off x="6773000" y="81650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773000" y="816503"/>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181466" y="1559453"/>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181466" y="1559453"/>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525387" y="1630935"/>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525387" y="1630935"/>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325487" y="1616603"/>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325487" y="1616603"/>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8154287" y="2245253"/>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8154287" y="2245253"/>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325487" y="230240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325487" y="2302403"/>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444123" y="2316735"/>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444123" y="2316735"/>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8381616" y="1573785"/>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8381616" y="1573785"/>
                <a:ext cx="346570" cy="323165"/>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868288" y="930803"/>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868288" y="930803"/>
                <a:ext cx="644728" cy="323165"/>
              </a:xfrm>
              <a:prstGeom prst="rect">
                <a:avLst/>
              </a:prstGeom>
              <a:blipFill>
                <a:blip r:embed="rId12"/>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582787" y="115940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582787" y="1159403"/>
                <a:ext cx="801823" cy="323165"/>
              </a:xfrm>
              <a:prstGeom prst="rect">
                <a:avLst/>
              </a:prstGeom>
              <a:blipFill>
                <a:blip r:embed="rId13"/>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839837" y="2245253"/>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839837" y="2245253"/>
                <a:ext cx="800219" cy="323165"/>
              </a:xfrm>
              <a:prstGeom prst="rect">
                <a:avLst/>
              </a:prstGeom>
              <a:blipFill>
                <a:blip r:embed="rId14"/>
                <a:stretch>
                  <a:fillRect b="-10909"/>
                </a:stretch>
              </a:blipFill>
              <a:ln>
                <a:solidFill>
                  <a:schemeClr val="accent1"/>
                </a:solidFill>
              </a:ln>
            </p:spPr>
            <p:txBody>
              <a:bodyPr/>
              <a:lstStyle/>
              <a:p>
                <a:r>
                  <a:rPr lang="en-US">
                    <a:noFill/>
                  </a:rPr>
                  <a:t> </a:t>
                </a:r>
              </a:p>
            </p:txBody>
          </p:sp>
        </mc:Fallback>
      </mc:AlternateContent>
      <p:sp>
        <p:nvSpPr>
          <p:cNvPr id="6" name="Oval 5"/>
          <p:cNvSpPr/>
          <p:nvPr/>
        </p:nvSpPr>
        <p:spPr>
          <a:xfrm>
            <a:off x="5436181" y="3543300"/>
            <a:ext cx="120015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4943475" y="3371850"/>
            <a:ext cx="2000250" cy="1028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5657850" y="3829050"/>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ular Callout 9"/>
          <p:cNvSpPr/>
          <p:nvPr/>
        </p:nvSpPr>
        <p:spPr>
          <a:xfrm>
            <a:off x="6636331" y="2971800"/>
            <a:ext cx="1235869" cy="377957"/>
          </a:xfrm>
          <a:prstGeom prst="wedgeRectCallout">
            <a:avLst>
              <a:gd name="adj1" fmla="val -61349"/>
              <a:gd name="adj2" fmla="val 10958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Space of all Tree Distributions</a:t>
            </a:r>
            <a:endParaRPr lang="en-US" sz="1050" dirty="0"/>
          </a:p>
        </p:txBody>
      </p:sp>
      <p:sp>
        <p:nvSpPr>
          <p:cNvPr id="39" name="Rectangular Callout 38"/>
          <p:cNvSpPr/>
          <p:nvPr/>
        </p:nvSpPr>
        <p:spPr>
          <a:xfrm>
            <a:off x="6681379" y="4088742"/>
            <a:ext cx="1235869" cy="377957"/>
          </a:xfrm>
          <a:prstGeom prst="wedgeRectCallout">
            <a:avLst>
              <a:gd name="adj1" fmla="val -128436"/>
              <a:gd name="adj2" fmla="val -11519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Target Distribution</a:t>
            </a:r>
            <a:endParaRPr lang="en-US" sz="1050" dirty="0"/>
          </a:p>
        </p:txBody>
      </p:sp>
      <p:sp>
        <p:nvSpPr>
          <p:cNvPr id="49" name="Rectangular Callout 48"/>
          <p:cNvSpPr/>
          <p:nvPr/>
        </p:nvSpPr>
        <p:spPr>
          <a:xfrm>
            <a:off x="4663404" y="2912476"/>
            <a:ext cx="1235869" cy="377957"/>
          </a:xfrm>
          <a:prstGeom prst="wedgeRectCallout">
            <a:avLst>
              <a:gd name="adj1" fmla="val -10827"/>
              <a:gd name="adj2" fmla="val 13124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Space of all Distributions</a:t>
            </a:r>
            <a:endParaRPr lang="en-US" sz="1050" dirty="0"/>
          </a:p>
        </p:txBody>
      </p:sp>
      <p:sp>
        <p:nvSpPr>
          <p:cNvPr id="11" name="Rectangle 10"/>
          <p:cNvSpPr/>
          <p:nvPr/>
        </p:nvSpPr>
        <p:spPr>
          <a:xfrm>
            <a:off x="5549284" y="3741192"/>
            <a:ext cx="295714"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ular Callout 51"/>
          <p:cNvSpPr/>
          <p:nvPr/>
        </p:nvSpPr>
        <p:spPr>
          <a:xfrm>
            <a:off x="6211930" y="4641560"/>
            <a:ext cx="1235869" cy="377957"/>
          </a:xfrm>
          <a:prstGeom prst="wedgeRectCallout">
            <a:avLst>
              <a:gd name="adj1" fmla="val -126780"/>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Target Distribution</a:t>
            </a:r>
            <a:endParaRPr lang="en-US" sz="1050" dirty="0"/>
          </a:p>
        </p:txBody>
      </p:sp>
      <p:sp>
        <p:nvSpPr>
          <p:cNvPr id="53" name="Oval 52"/>
          <p:cNvSpPr/>
          <p:nvPr/>
        </p:nvSpPr>
        <p:spPr>
          <a:xfrm>
            <a:off x="5657850" y="4000500"/>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ular Callout 53"/>
          <p:cNvSpPr/>
          <p:nvPr/>
        </p:nvSpPr>
        <p:spPr>
          <a:xfrm>
            <a:off x="4042944" y="4595115"/>
            <a:ext cx="1415300" cy="377957"/>
          </a:xfrm>
          <a:prstGeom prst="wedgeRectCallout">
            <a:avLst>
              <a:gd name="adj1" fmla="val 63095"/>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Find the Tree closest  to the target</a:t>
            </a:r>
            <a:endParaRPr lang="en-US" sz="1050" dirty="0"/>
          </a:p>
        </p:txBody>
      </p:sp>
    </p:spTree>
    <p:extLst>
      <p:ext uri="{BB962C8B-B14F-4D97-AF65-F5344CB8AC3E}">
        <p14:creationId xmlns:p14="http://schemas.microsoft.com/office/powerpoint/2010/main" val="128980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E-6 1.11022E-16 L -0.06129 0.04167 " pathEditMode="relative" rAng="0" ptsTypes="AA">
                                      <p:cBhvr>
                                        <p:cTn id="30" dur="2000" fill="hold"/>
                                        <p:tgtEl>
                                          <p:spTgt spid="7"/>
                                        </p:tgtEl>
                                        <p:attrNameLst>
                                          <p:attrName>ppt_x</p:attrName>
                                          <p:attrName>ppt_y</p:attrName>
                                        </p:attrNameLst>
                                      </p:cBhvr>
                                      <p:rCtr x="-3073" y="2068"/>
                                    </p:animMotion>
                                  </p:childTnLst>
                                </p:cTn>
                              </p:par>
                            </p:childTnLst>
                          </p:cTn>
                        </p:par>
                        <p:par>
                          <p:cTn id="31" fill="hold">
                            <p:stCondLst>
                              <p:cond delay="2000"/>
                            </p:stCondLst>
                            <p:childTnLst>
                              <p:par>
                                <p:cTn id="32" presetID="1" presetClass="entr" presetSubtype="0" fill="hold" grpId="0" nodeType="afterEffect">
                                  <p:stCondLst>
                                    <p:cond delay="50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50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7" grpId="0" animBg="1"/>
      <p:bldP spid="10" grpId="0" animBg="1"/>
      <p:bldP spid="39" grpId="0" animBg="1"/>
      <p:bldP spid="49" grpId="0" animBg="1"/>
      <p:bldP spid="11" grpId="0" animBg="1"/>
      <p:bldP spid="52" grpId="0" animBg="1"/>
      <p:bldP spid="53" grpId="0" animBg="1"/>
      <p:bldP spid="5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66</a:t>
            </a:fld>
            <a:endParaRPr lang="en-US"/>
          </a:p>
        </p:txBody>
      </p:sp>
      <p:sp>
        <p:nvSpPr>
          <p:cNvPr id="2" name="Title 1"/>
          <p:cNvSpPr>
            <a:spLocks noGrp="1"/>
          </p:cNvSpPr>
          <p:nvPr>
            <p:ph type="title"/>
          </p:nvPr>
        </p:nvSpPr>
        <p:spPr/>
        <p:txBody>
          <a:bodyPr/>
          <a:lstStyle/>
          <a:p>
            <a:r>
              <a:rPr lang="en-US" dirty="0"/>
              <a:t>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3" y="902369"/>
                <a:ext cx="4651595" cy="3690798"/>
              </a:xfrm>
            </p:spPr>
            <p:txBody>
              <a:bodyPr>
                <a:normAutofit fontScale="92500" lnSpcReduction="10000"/>
              </a:bodyPr>
              <a:lstStyle/>
              <a:p>
                <a:r>
                  <a:rPr lang="en-US" dirty="0"/>
                  <a:t> Learning Problem:</a:t>
                </a:r>
              </a:p>
              <a:p>
                <a:pPr marL="457200" lvl="1" indent="0">
                  <a:buNone/>
                </a:pPr>
                <a:r>
                  <a:rPr lang="en-US" dirty="0"/>
                  <a:t>1.  Given data (</a:t>
                </a:r>
                <a14:m>
                  <m:oMath xmlns:m="http://schemas.openxmlformats.org/officeDocument/2006/math">
                    <m:r>
                      <a:rPr lang="en-US" dirty="0" smtClean="0">
                        <a:latin typeface="Cambria Math" panose="02040503050406030204" pitchFamily="18" charset="0"/>
                      </a:rPr>
                      <m:t>𝑛</m:t>
                    </m:r>
                  </m:oMath>
                </a14:m>
                <a:r>
                  <a:rPr lang="en-US" dirty="0"/>
                  <a:t> tuples) assumed to be sampled from a tree-dependent distribution</a:t>
                </a:r>
              </a:p>
              <a:p>
                <a:pPr lvl="1"/>
                <a:r>
                  <a:rPr lang="en-US" dirty="0"/>
                  <a:t>find the </a:t>
                </a:r>
                <a:r>
                  <a:rPr lang="en-US" u="sng" dirty="0"/>
                  <a:t>most probable tree representation </a:t>
                </a:r>
                <a:r>
                  <a:rPr lang="en-US" dirty="0"/>
                  <a:t>of the distribution. </a:t>
                </a:r>
              </a:p>
              <a:p>
                <a:pPr marL="457200" lvl="1" indent="0">
                  <a:buNone/>
                </a:pPr>
                <a:r>
                  <a:rPr lang="en-US" dirty="0"/>
                  <a:t>2. Given data (</a:t>
                </a:r>
                <a14:m>
                  <m:oMath xmlns:m="http://schemas.openxmlformats.org/officeDocument/2006/math">
                    <m:r>
                      <a:rPr lang="en-US" dirty="0" smtClean="0">
                        <a:latin typeface="Cambria Math" panose="02040503050406030204" pitchFamily="18" charset="0"/>
                      </a:rPr>
                      <m:t>𝑛</m:t>
                    </m:r>
                  </m:oMath>
                </a14:m>
                <a:r>
                  <a:rPr lang="en-US" dirty="0"/>
                  <a:t> tuples) </a:t>
                </a:r>
              </a:p>
              <a:p>
                <a:pPr lvl="1"/>
                <a:r>
                  <a:rPr lang="en-US" dirty="0"/>
                  <a:t>find the tree </a:t>
                </a:r>
                <a:r>
                  <a:rPr lang="en-US" u="sng" dirty="0"/>
                  <a:t>representation that best approximates</a:t>
                </a:r>
                <a:r>
                  <a:rPr lang="en-US" dirty="0"/>
                  <a:t> the distribution (without assuming that the data is sampled from a tree-dependent distribution.)</a:t>
                </a:r>
              </a:p>
              <a:p>
                <a:pPr lvl="1"/>
                <a:endParaRPr lang="en-US" dirty="0"/>
              </a:p>
              <a:p>
                <a:pPr marL="0" indent="0">
                  <a:buNone/>
                </a:pPr>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3" y="902369"/>
                <a:ext cx="4651595" cy="3690798"/>
              </a:xfrm>
              <a:blipFill>
                <a:blip r:embed="rId3"/>
                <a:stretch>
                  <a:fillRect l="-1573" t="-2149" r="-917"/>
                </a:stretch>
              </a:blipFill>
            </p:spPr>
            <p:txBody>
              <a:bodyPr/>
              <a:lstStyle/>
              <a:p>
                <a:r>
                  <a:rPr lang="en-US">
                    <a:noFill/>
                  </a:rPr>
                  <a:t> </a:t>
                </a:r>
              </a:p>
            </p:txBody>
          </p:sp>
        </mc:Fallback>
      </mc:AlternateContent>
      <p:sp>
        <p:nvSpPr>
          <p:cNvPr id="35" name="Oval 40">
            <a:extLst>
              <a:ext uri="{FF2B5EF4-FFF2-40B4-BE49-F238E27FC236}">
                <a16:creationId xmlns:a16="http://schemas.microsoft.com/office/drawing/2014/main" id="{D1908DC3-7661-49C6-A1F5-4DE671A5522E}"/>
              </a:ext>
            </a:extLst>
          </p:cNvPr>
          <p:cNvSpPr>
            <a:spLocks noChangeArrowheads="1"/>
          </p:cNvSpPr>
          <p:nvPr/>
        </p:nvSpPr>
        <p:spPr bwMode="auto">
          <a:xfrm>
            <a:off x="5361081"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1">
            <a:extLst>
              <a:ext uri="{FF2B5EF4-FFF2-40B4-BE49-F238E27FC236}">
                <a16:creationId xmlns:a16="http://schemas.microsoft.com/office/drawing/2014/main" id="{BCC3F246-8798-45A7-A75D-BDCCE415B619}"/>
              </a:ext>
            </a:extLst>
          </p:cNvPr>
          <p:cNvSpPr>
            <a:spLocks noChangeArrowheads="1"/>
          </p:cNvSpPr>
          <p:nvPr/>
        </p:nvSpPr>
        <p:spPr bwMode="auto">
          <a:xfrm>
            <a:off x="6175468"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7" name="Oval 42">
            <a:extLst>
              <a:ext uri="{FF2B5EF4-FFF2-40B4-BE49-F238E27FC236}">
                <a16:creationId xmlns:a16="http://schemas.microsoft.com/office/drawing/2014/main" id="{FBBE30EC-B9DC-46BB-ABD4-6119276D99C0}"/>
              </a:ext>
            </a:extLst>
          </p:cNvPr>
          <p:cNvSpPr>
            <a:spLocks noChangeArrowheads="1"/>
          </p:cNvSpPr>
          <p:nvPr/>
        </p:nvSpPr>
        <p:spPr bwMode="auto">
          <a:xfrm>
            <a:off x="6989856"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3">
            <a:extLst>
              <a:ext uri="{FF2B5EF4-FFF2-40B4-BE49-F238E27FC236}">
                <a16:creationId xmlns:a16="http://schemas.microsoft.com/office/drawing/2014/main" id="{AB09143D-063B-4B7F-B7A5-741CCB798AAA}"/>
              </a:ext>
            </a:extLst>
          </p:cNvPr>
          <p:cNvSpPr>
            <a:spLocks noChangeArrowheads="1"/>
          </p:cNvSpPr>
          <p:nvPr/>
        </p:nvSpPr>
        <p:spPr bwMode="auto">
          <a:xfrm>
            <a:off x="6611237" y="8939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4">
            <a:extLst>
              <a:ext uri="{FF2B5EF4-FFF2-40B4-BE49-F238E27FC236}">
                <a16:creationId xmlns:a16="http://schemas.microsoft.com/office/drawing/2014/main" id="{16F86B1F-9498-4B0C-8628-B7DDBA3DC378}"/>
              </a:ext>
            </a:extLst>
          </p:cNvPr>
          <p:cNvSpPr>
            <a:spLocks noChangeArrowheads="1"/>
          </p:cNvSpPr>
          <p:nvPr/>
        </p:nvSpPr>
        <p:spPr bwMode="auto">
          <a:xfrm>
            <a:off x="8211437"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9" name="AutoShape 45">
            <a:extLst>
              <a:ext uri="{FF2B5EF4-FFF2-40B4-BE49-F238E27FC236}">
                <a16:creationId xmlns:a16="http://schemas.microsoft.com/office/drawing/2014/main" id="{B3E28D16-DB1C-4111-B673-B42F113644AC}"/>
              </a:ext>
            </a:extLst>
          </p:cNvPr>
          <p:cNvCxnSpPr>
            <a:cxnSpLocks noChangeShapeType="1"/>
            <a:stCxn id="38" idx="4"/>
            <a:endCxn id="36" idx="0"/>
          </p:cNvCxnSpPr>
          <p:nvPr/>
        </p:nvCxnSpPr>
        <p:spPr bwMode="auto">
          <a:xfrm flipH="1">
            <a:off x="6232619" y="1018954"/>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6">
            <a:extLst>
              <a:ext uri="{FF2B5EF4-FFF2-40B4-BE49-F238E27FC236}">
                <a16:creationId xmlns:a16="http://schemas.microsoft.com/office/drawing/2014/main" id="{14CFC8CF-B458-4460-A27C-A60AF11B9DB6}"/>
              </a:ext>
            </a:extLst>
          </p:cNvPr>
          <p:cNvCxnSpPr>
            <a:cxnSpLocks noChangeShapeType="1"/>
            <a:stCxn id="38" idx="4"/>
            <a:endCxn id="35" idx="0"/>
          </p:cNvCxnSpPr>
          <p:nvPr/>
        </p:nvCxnSpPr>
        <p:spPr bwMode="auto">
          <a:xfrm flipH="1">
            <a:off x="5418231" y="1018954"/>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7">
            <a:extLst>
              <a:ext uri="{FF2B5EF4-FFF2-40B4-BE49-F238E27FC236}">
                <a16:creationId xmlns:a16="http://schemas.microsoft.com/office/drawing/2014/main" id="{77A89DE0-B086-4A5D-8DAB-3489A556CB15}"/>
              </a:ext>
            </a:extLst>
          </p:cNvPr>
          <p:cNvCxnSpPr>
            <a:cxnSpLocks noChangeShapeType="1"/>
            <a:stCxn id="38" idx="4"/>
            <a:endCxn id="37" idx="0"/>
          </p:cNvCxnSpPr>
          <p:nvPr/>
        </p:nvCxnSpPr>
        <p:spPr bwMode="auto">
          <a:xfrm>
            <a:off x="6668387" y="1018954"/>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8">
            <a:extLst>
              <a:ext uri="{FF2B5EF4-FFF2-40B4-BE49-F238E27FC236}">
                <a16:creationId xmlns:a16="http://schemas.microsoft.com/office/drawing/2014/main" id="{E7BEFBA7-5D21-4C87-A46F-25088D8C1134}"/>
              </a:ext>
            </a:extLst>
          </p:cNvPr>
          <p:cNvCxnSpPr>
            <a:cxnSpLocks noChangeShapeType="1"/>
            <a:stCxn id="38" idx="4"/>
            <a:endCxn id="39" idx="0"/>
          </p:cNvCxnSpPr>
          <p:nvPr/>
        </p:nvCxnSpPr>
        <p:spPr bwMode="auto">
          <a:xfrm>
            <a:off x="6668387" y="1018954"/>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0">
            <a:extLst>
              <a:ext uri="{FF2B5EF4-FFF2-40B4-BE49-F238E27FC236}">
                <a16:creationId xmlns:a16="http://schemas.microsoft.com/office/drawing/2014/main" id="{2BD82452-3CC3-438D-96B7-439F4304E18A}"/>
              </a:ext>
            </a:extLst>
          </p:cNvPr>
          <p:cNvSpPr>
            <a:spLocks noChangeArrowheads="1"/>
          </p:cNvSpPr>
          <p:nvPr/>
        </p:nvSpPr>
        <p:spPr bwMode="auto">
          <a:xfrm>
            <a:off x="529678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1">
            <a:extLst>
              <a:ext uri="{FF2B5EF4-FFF2-40B4-BE49-F238E27FC236}">
                <a16:creationId xmlns:a16="http://schemas.microsoft.com/office/drawing/2014/main" id="{7F70BB7D-A126-414F-92D4-D59214D46BEF}"/>
              </a:ext>
            </a:extLst>
          </p:cNvPr>
          <p:cNvSpPr>
            <a:spLocks noChangeArrowheads="1"/>
          </p:cNvSpPr>
          <p:nvPr/>
        </p:nvSpPr>
        <p:spPr bwMode="auto">
          <a:xfrm>
            <a:off x="666838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2">
            <a:extLst>
              <a:ext uri="{FF2B5EF4-FFF2-40B4-BE49-F238E27FC236}">
                <a16:creationId xmlns:a16="http://schemas.microsoft.com/office/drawing/2014/main" id="{1AEDBB82-A802-4535-97DD-F62A038FFAA0}"/>
              </a:ext>
            </a:extLst>
          </p:cNvPr>
          <p:cNvSpPr>
            <a:spLocks noChangeArrowheads="1"/>
          </p:cNvSpPr>
          <p:nvPr/>
        </p:nvSpPr>
        <p:spPr bwMode="auto">
          <a:xfrm>
            <a:off x="798283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8" name="AutoShape 53">
            <a:extLst>
              <a:ext uri="{FF2B5EF4-FFF2-40B4-BE49-F238E27FC236}">
                <a16:creationId xmlns:a16="http://schemas.microsoft.com/office/drawing/2014/main" id="{102CA833-5F13-42D2-9B29-040D107DA2C3}"/>
              </a:ext>
            </a:extLst>
          </p:cNvPr>
          <p:cNvCxnSpPr>
            <a:cxnSpLocks noChangeShapeType="1"/>
            <a:stCxn id="36" idx="4"/>
            <a:endCxn id="55" idx="0"/>
          </p:cNvCxnSpPr>
          <p:nvPr/>
        </p:nvCxnSpPr>
        <p:spPr bwMode="auto">
          <a:xfrm flipH="1">
            <a:off x="5353938" y="1819054"/>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4">
            <a:extLst>
              <a:ext uri="{FF2B5EF4-FFF2-40B4-BE49-F238E27FC236}">
                <a16:creationId xmlns:a16="http://schemas.microsoft.com/office/drawing/2014/main" id="{E29A7153-10A9-4542-9AE7-DA5C7A4BD18C}"/>
              </a:ext>
            </a:extLst>
          </p:cNvPr>
          <p:cNvCxnSpPr>
            <a:cxnSpLocks noChangeShapeType="1"/>
            <a:stCxn id="37" idx="4"/>
            <a:endCxn id="57" idx="0"/>
          </p:cNvCxnSpPr>
          <p:nvPr/>
        </p:nvCxnSpPr>
        <p:spPr bwMode="auto">
          <a:xfrm>
            <a:off x="7047006" y="1819054"/>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5">
            <a:extLst>
              <a:ext uri="{FF2B5EF4-FFF2-40B4-BE49-F238E27FC236}">
                <a16:creationId xmlns:a16="http://schemas.microsoft.com/office/drawing/2014/main" id="{58B6D1F6-23A2-4F8E-9BF1-14410436BDF6}"/>
              </a:ext>
            </a:extLst>
          </p:cNvPr>
          <p:cNvCxnSpPr>
            <a:cxnSpLocks noChangeShapeType="1"/>
            <a:stCxn id="37" idx="4"/>
            <a:endCxn id="56" idx="0"/>
          </p:cNvCxnSpPr>
          <p:nvPr/>
        </p:nvCxnSpPr>
        <p:spPr bwMode="auto">
          <a:xfrm flipH="1">
            <a:off x="6725537" y="1819054"/>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5D8C835-2A04-4F29-80FF-9FF4902C6A3A}"/>
                  </a:ext>
                </a:extLst>
              </p:cNvPr>
              <p:cNvSpPr txBox="1"/>
              <p:nvPr/>
            </p:nvSpPr>
            <p:spPr>
              <a:xfrm>
                <a:off x="6773000" y="81650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1" name="TextBox 60">
                <a:extLst>
                  <a:ext uri="{FF2B5EF4-FFF2-40B4-BE49-F238E27FC236}">
                    <a16:creationId xmlns:a16="http://schemas.microsoft.com/office/drawing/2014/main" id="{95D8C835-2A04-4F29-80FF-9FF4902C6A3A}"/>
                  </a:ext>
                </a:extLst>
              </p:cNvPr>
              <p:cNvSpPr txBox="1">
                <a:spLocks noRot="1" noChangeAspect="1" noMove="1" noResize="1" noEditPoints="1" noAdjustHandles="1" noChangeArrowheads="1" noChangeShapeType="1" noTextEdit="1"/>
              </p:cNvSpPr>
              <p:nvPr/>
            </p:nvSpPr>
            <p:spPr>
              <a:xfrm>
                <a:off x="6773000" y="816503"/>
                <a:ext cx="359393"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4509A5E-EDB0-4005-8AF1-AE49CAA1C994}"/>
                  </a:ext>
                </a:extLst>
              </p:cNvPr>
              <p:cNvSpPr txBox="1"/>
              <p:nvPr/>
            </p:nvSpPr>
            <p:spPr>
              <a:xfrm>
                <a:off x="7181466" y="1559453"/>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2" name="TextBox 61">
                <a:extLst>
                  <a:ext uri="{FF2B5EF4-FFF2-40B4-BE49-F238E27FC236}">
                    <a16:creationId xmlns:a16="http://schemas.microsoft.com/office/drawing/2014/main" id="{04509A5E-EDB0-4005-8AF1-AE49CAA1C994}"/>
                  </a:ext>
                </a:extLst>
              </p:cNvPr>
              <p:cNvSpPr txBox="1">
                <a:spLocks noRot="1" noChangeAspect="1" noMove="1" noResize="1" noEditPoints="1" noAdjustHandles="1" noChangeArrowheads="1" noChangeShapeType="1" noTextEdit="1"/>
              </p:cNvSpPr>
              <p:nvPr/>
            </p:nvSpPr>
            <p:spPr>
              <a:xfrm>
                <a:off x="7181466" y="1559453"/>
                <a:ext cx="359394" cy="323165"/>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A54435E-229A-410B-BA52-AC8337C0C04B}"/>
                  </a:ext>
                </a:extLst>
              </p:cNvPr>
              <p:cNvSpPr txBox="1"/>
              <p:nvPr/>
            </p:nvSpPr>
            <p:spPr>
              <a:xfrm>
                <a:off x="5525387" y="1630935"/>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4A54435E-229A-410B-BA52-AC8337C0C04B}"/>
                  </a:ext>
                </a:extLst>
              </p:cNvPr>
              <p:cNvSpPr txBox="1">
                <a:spLocks noRot="1" noChangeAspect="1" noMove="1" noResize="1" noEditPoints="1" noAdjustHandles="1" noChangeArrowheads="1" noChangeShapeType="1" noTextEdit="1"/>
              </p:cNvSpPr>
              <p:nvPr/>
            </p:nvSpPr>
            <p:spPr>
              <a:xfrm>
                <a:off x="5525387" y="1630935"/>
                <a:ext cx="40267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30216BE-6E86-4BDC-89F3-306DB7A5B0AA}"/>
                  </a:ext>
                </a:extLst>
              </p:cNvPr>
              <p:cNvSpPr txBox="1"/>
              <p:nvPr/>
            </p:nvSpPr>
            <p:spPr>
              <a:xfrm>
                <a:off x="6325487" y="1616603"/>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B30216BE-6E86-4BDC-89F3-306DB7A5B0AA}"/>
                  </a:ext>
                </a:extLst>
              </p:cNvPr>
              <p:cNvSpPr txBox="1">
                <a:spLocks noRot="1" noChangeAspect="1" noMove="1" noResize="1" noEditPoints="1" noAdjustHandles="1" noChangeArrowheads="1" noChangeShapeType="1" noTextEdit="1"/>
              </p:cNvSpPr>
              <p:nvPr/>
            </p:nvSpPr>
            <p:spPr>
              <a:xfrm>
                <a:off x="6325487" y="1616603"/>
                <a:ext cx="352982"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185A1D99-8216-44B4-8F78-59457250852C}"/>
                  </a:ext>
                </a:extLst>
              </p:cNvPr>
              <p:cNvSpPr txBox="1"/>
              <p:nvPr/>
            </p:nvSpPr>
            <p:spPr>
              <a:xfrm>
                <a:off x="8154287" y="2245253"/>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185A1D99-8216-44B4-8F78-59457250852C}"/>
                  </a:ext>
                </a:extLst>
              </p:cNvPr>
              <p:cNvSpPr txBox="1">
                <a:spLocks noRot="1" noChangeAspect="1" noMove="1" noResize="1" noEditPoints="1" noAdjustHandles="1" noChangeArrowheads="1" noChangeShapeType="1" noTextEdit="1"/>
              </p:cNvSpPr>
              <p:nvPr/>
            </p:nvSpPr>
            <p:spPr>
              <a:xfrm>
                <a:off x="8154287" y="2245253"/>
                <a:ext cx="333746"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E9C67B1-83DA-4B62-B670-EAF4C73284FD}"/>
                  </a:ext>
                </a:extLst>
              </p:cNvPr>
              <p:cNvSpPr txBox="1"/>
              <p:nvPr/>
            </p:nvSpPr>
            <p:spPr>
              <a:xfrm>
                <a:off x="6325487" y="230240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3E9C67B1-83DA-4B62-B670-EAF4C73284FD}"/>
                  </a:ext>
                </a:extLst>
              </p:cNvPr>
              <p:cNvSpPr txBox="1">
                <a:spLocks noRot="1" noChangeAspect="1" noMove="1" noResize="1" noEditPoints="1" noAdjustHandles="1" noChangeArrowheads="1" noChangeShapeType="1" noTextEdit="1"/>
              </p:cNvSpPr>
              <p:nvPr/>
            </p:nvSpPr>
            <p:spPr>
              <a:xfrm>
                <a:off x="6325487" y="2302403"/>
                <a:ext cx="346570"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6308495-0C83-4074-93BB-3AEC3D423AF8}"/>
                  </a:ext>
                </a:extLst>
              </p:cNvPr>
              <p:cNvSpPr txBox="1"/>
              <p:nvPr/>
            </p:nvSpPr>
            <p:spPr>
              <a:xfrm>
                <a:off x="5444123" y="2316735"/>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16308495-0C83-4074-93BB-3AEC3D423AF8}"/>
                  </a:ext>
                </a:extLst>
              </p:cNvPr>
              <p:cNvSpPr txBox="1">
                <a:spLocks noRot="1" noChangeAspect="1" noMove="1" noResize="1" noEditPoints="1" noAdjustHandles="1" noChangeArrowheads="1" noChangeShapeType="1" noTextEdit="1"/>
              </p:cNvSpPr>
              <p:nvPr/>
            </p:nvSpPr>
            <p:spPr>
              <a:xfrm>
                <a:off x="5444123" y="2316735"/>
                <a:ext cx="338554"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A433F8B-6C22-4F4C-A015-543DC0189B4A}"/>
                  </a:ext>
                </a:extLst>
              </p:cNvPr>
              <p:cNvSpPr txBox="1"/>
              <p:nvPr/>
            </p:nvSpPr>
            <p:spPr>
              <a:xfrm>
                <a:off x="8381616" y="1573785"/>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68" name="TextBox 67">
                <a:extLst>
                  <a:ext uri="{FF2B5EF4-FFF2-40B4-BE49-F238E27FC236}">
                    <a16:creationId xmlns:a16="http://schemas.microsoft.com/office/drawing/2014/main" id="{FA433F8B-6C22-4F4C-A015-543DC0189B4A}"/>
                  </a:ext>
                </a:extLst>
              </p:cNvPr>
              <p:cNvSpPr txBox="1">
                <a:spLocks noRot="1" noChangeAspect="1" noMove="1" noResize="1" noEditPoints="1" noAdjustHandles="1" noChangeArrowheads="1" noChangeShapeType="1" noTextEdit="1"/>
              </p:cNvSpPr>
              <p:nvPr/>
            </p:nvSpPr>
            <p:spPr>
              <a:xfrm>
                <a:off x="8381616" y="1573785"/>
                <a:ext cx="346570" cy="323165"/>
              </a:xfrm>
              <a:prstGeom prst="rect">
                <a:avLst/>
              </a:prstGeom>
              <a:blipFill>
                <a:blip r:embed="rId1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1CD0522-B494-4B25-AC13-1C85BFC8A54C}"/>
                  </a:ext>
                </a:extLst>
              </p:cNvPr>
              <p:cNvSpPr txBox="1"/>
              <p:nvPr/>
            </p:nvSpPr>
            <p:spPr>
              <a:xfrm>
                <a:off x="5868288" y="930803"/>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21CD0522-B494-4B25-AC13-1C85BFC8A54C}"/>
                  </a:ext>
                </a:extLst>
              </p:cNvPr>
              <p:cNvSpPr txBox="1">
                <a:spLocks noRot="1" noChangeAspect="1" noMove="1" noResize="1" noEditPoints="1" noAdjustHandles="1" noChangeArrowheads="1" noChangeShapeType="1" noTextEdit="1"/>
              </p:cNvSpPr>
              <p:nvPr/>
            </p:nvSpPr>
            <p:spPr>
              <a:xfrm>
                <a:off x="5868288" y="930803"/>
                <a:ext cx="644728" cy="323165"/>
              </a:xfrm>
              <a:prstGeom prst="rect">
                <a:avLst/>
              </a:prstGeom>
              <a:blipFill>
                <a:blip r:embed="rId13"/>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8879408-94BA-4504-B34C-E6B7AFB7FC30}"/>
                  </a:ext>
                </a:extLst>
              </p:cNvPr>
              <p:cNvSpPr txBox="1"/>
              <p:nvPr/>
            </p:nvSpPr>
            <p:spPr>
              <a:xfrm>
                <a:off x="7582787" y="115940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38879408-94BA-4504-B34C-E6B7AFB7FC30}"/>
                  </a:ext>
                </a:extLst>
              </p:cNvPr>
              <p:cNvSpPr txBox="1">
                <a:spLocks noRot="1" noChangeAspect="1" noMove="1" noResize="1" noEditPoints="1" noAdjustHandles="1" noChangeArrowheads="1" noChangeShapeType="1" noTextEdit="1"/>
              </p:cNvSpPr>
              <p:nvPr/>
            </p:nvSpPr>
            <p:spPr>
              <a:xfrm>
                <a:off x="7582787" y="1159403"/>
                <a:ext cx="801823" cy="323165"/>
              </a:xfrm>
              <a:prstGeom prst="rect">
                <a:avLst/>
              </a:prstGeom>
              <a:blipFill>
                <a:blip r:embed="rId14"/>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2B2E21D-AB43-49B1-A528-0BACD4134E89}"/>
                  </a:ext>
                </a:extLst>
              </p:cNvPr>
              <p:cNvSpPr txBox="1"/>
              <p:nvPr/>
            </p:nvSpPr>
            <p:spPr>
              <a:xfrm>
                <a:off x="6839837" y="2245253"/>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1" name="TextBox 70">
                <a:extLst>
                  <a:ext uri="{FF2B5EF4-FFF2-40B4-BE49-F238E27FC236}">
                    <a16:creationId xmlns:a16="http://schemas.microsoft.com/office/drawing/2014/main" id="{32B2E21D-AB43-49B1-A528-0BACD4134E89}"/>
                  </a:ext>
                </a:extLst>
              </p:cNvPr>
              <p:cNvSpPr txBox="1">
                <a:spLocks noRot="1" noChangeAspect="1" noMove="1" noResize="1" noEditPoints="1" noAdjustHandles="1" noChangeArrowheads="1" noChangeShapeType="1" noTextEdit="1"/>
              </p:cNvSpPr>
              <p:nvPr/>
            </p:nvSpPr>
            <p:spPr>
              <a:xfrm>
                <a:off x="6839837" y="2245253"/>
                <a:ext cx="800219" cy="323165"/>
              </a:xfrm>
              <a:prstGeom prst="rect">
                <a:avLst/>
              </a:prstGeom>
              <a:blipFill>
                <a:blip r:embed="rId15"/>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269140-16C1-4F59-AF81-5FA4D366DBAE}"/>
                  </a:ext>
                </a:extLst>
              </p:cNvPr>
              <p:cNvSpPr txBox="1"/>
              <p:nvPr/>
            </p:nvSpPr>
            <p:spPr>
              <a:xfrm>
                <a:off x="5083106" y="2674737"/>
                <a:ext cx="3819734" cy="2363917"/>
              </a:xfrm>
              <a:prstGeom prst="rect">
                <a:avLst/>
              </a:prstGeom>
              <a:noFill/>
              <a:ln>
                <a:solidFill>
                  <a:schemeClr val="accent1"/>
                </a:solidFill>
              </a:ln>
            </p:spPr>
            <p:txBody>
              <a:bodyPr wrap="square" rtlCol="0">
                <a:spAutoFit/>
              </a:bodyPr>
              <a:lstStyle/>
              <a:p>
                <a:r>
                  <a:rPr lang="en-US" sz="1500" dirty="0"/>
                  <a:t>The simple minded algorithm for learning a tree dependent distribution requires: </a:t>
                </a:r>
              </a:p>
              <a:p>
                <a14:m>
                  <m:oMath xmlns:m="http://schemas.openxmlformats.org/officeDocument/2006/math">
                    <m:r>
                      <a:rPr lang="en-US" sz="1500" i="1" dirty="0" smtClean="0">
                        <a:latin typeface="Cambria Math" panose="02040503050406030204" pitchFamily="18" charset="0"/>
                      </a:rPr>
                      <m:t>(1)</m:t>
                    </m:r>
                  </m:oMath>
                </a14:m>
                <a:r>
                  <a:rPr lang="en-US" sz="1500" dirty="0"/>
                  <a:t> for each tree, compute its likelihood</a:t>
                </a:r>
              </a:p>
              <a:p>
                <a:pPr/>
                <a14:m>
                  <m:oMathPara xmlns:m="http://schemas.openxmlformats.org/officeDocument/2006/math">
                    <m:oMathParaPr>
                      <m:jc m:val="centerGroup"/>
                    </m:oMathParaPr>
                    <m:oMath xmlns:m="http://schemas.openxmlformats.org/officeDocument/2006/math">
                      <m:r>
                        <a:rPr lang="en-US" sz="1500" i="1" dirty="0" smtClean="0">
                          <a:solidFill>
                            <a:srgbClr val="0000FF"/>
                          </a:solidFill>
                          <a:latin typeface="Cambria Math" panose="02040503050406030204" pitchFamily="18" charset="0"/>
                        </a:rPr>
                        <m:t>𝐿</m:t>
                      </m:r>
                      <m:r>
                        <a:rPr lang="en-US" sz="1500" i="1" dirty="0" smtClean="0">
                          <a:solidFill>
                            <a:srgbClr val="0000FF"/>
                          </a:solidFill>
                          <a:latin typeface="Cambria Math" panose="02040503050406030204" pitchFamily="18" charset="0"/>
                        </a:rPr>
                        <m:t>(</m:t>
                      </m:r>
                      <m:r>
                        <a:rPr lang="en-US" sz="1500" i="1" dirty="0" smtClean="0">
                          <a:solidFill>
                            <a:srgbClr val="0000FF"/>
                          </a:solidFill>
                          <a:latin typeface="Cambria Math" panose="02040503050406030204" pitchFamily="18" charset="0"/>
                        </a:rPr>
                        <m:t>𝑇</m:t>
                      </m:r>
                      <m:r>
                        <a:rPr lang="en-US" sz="1500" i="1" dirty="0" smtClean="0">
                          <a:solidFill>
                            <a:srgbClr val="0000FF"/>
                          </a:solidFill>
                          <a:latin typeface="Cambria Math" panose="02040503050406030204" pitchFamily="18" charset="0"/>
                        </a:rPr>
                        <m:t>) = </m:t>
                      </m:r>
                      <m:r>
                        <a:rPr lang="en-US" sz="1500" i="1" dirty="0" smtClean="0">
                          <a:solidFill>
                            <a:srgbClr val="0000FF"/>
                          </a:solidFill>
                          <a:latin typeface="Cambria Math" panose="02040503050406030204" pitchFamily="18" charset="0"/>
                        </a:rPr>
                        <m:t>𝑃</m:t>
                      </m:r>
                      <m:r>
                        <a:rPr lang="en-US" sz="1500" i="1" dirty="0" smtClean="0">
                          <a:solidFill>
                            <a:srgbClr val="0000FF"/>
                          </a:solidFill>
                          <a:latin typeface="Cambria Math" panose="02040503050406030204" pitchFamily="18" charset="0"/>
                        </a:rPr>
                        <m:t>(</m:t>
                      </m:r>
                      <m:r>
                        <a:rPr lang="en-US" sz="1500" i="1" dirty="0" smtClean="0">
                          <a:solidFill>
                            <a:srgbClr val="0000FF"/>
                          </a:solidFill>
                          <a:latin typeface="Cambria Math" panose="02040503050406030204" pitchFamily="18" charset="0"/>
                        </a:rPr>
                        <m:t>𝐷</m:t>
                      </m:r>
                      <m:r>
                        <a:rPr lang="en-US" sz="1500" i="1" dirty="0" smtClean="0">
                          <a:solidFill>
                            <a:srgbClr val="0000FF"/>
                          </a:solidFill>
                          <a:latin typeface="Cambria Math" panose="02040503050406030204" pitchFamily="18" charset="0"/>
                        </a:rPr>
                        <m:t>|</m:t>
                      </m:r>
                      <m:r>
                        <a:rPr lang="en-US" sz="1500" i="1" dirty="0" smtClean="0">
                          <a:solidFill>
                            <a:srgbClr val="0000FF"/>
                          </a:solidFill>
                          <a:latin typeface="Cambria Math" panose="02040503050406030204" pitchFamily="18" charset="0"/>
                        </a:rPr>
                        <m:t>𝑇</m:t>
                      </m:r>
                      <m:r>
                        <a:rPr lang="en-US" sz="1500" i="1" dirty="0" smtClean="0">
                          <a:solidFill>
                            <a:srgbClr val="0000FF"/>
                          </a:solidFill>
                          <a:latin typeface="Cambria Math" panose="02040503050406030204" pitchFamily="18" charset="0"/>
                        </a:rPr>
                        <m:t>) = </m:t>
                      </m:r>
                    </m:oMath>
                  </m:oMathPara>
                </a14:m>
                <a:endParaRPr lang="en-US" sz="1500" dirty="0">
                  <a:solidFill>
                    <a:srgbClr val="0000FF"/>
                  </a:solidFill>
                </a:endParaRPr>
              </a:p>
              <a:p>
                <a:pPr/>
                <a14:m>
                  <m:oMathPara xmlns:m="http://schemas.openxmlformats.org/officeDocument/2006/math">
                    <m:oMathParaPr>
                      <m:jc m:val="centerGroup"/>
                    </m:oMathParaPr>
                    <m:oMath xmlns:m="http://schemas.openxmlformats.org/officeDocument/2006/math">
                      <m:r>
                        <a:rPr lang="en-US" sz="1500" i="1" dirty="0" smtClean="0">
                          <a:solidFill>
                            <a:srgbClr val="0000FF"/>
                          </a:solidFill>
                          <a:latin typeface="Cambria Math" panose="02040503050406030204" pitchFamily="18" charset="0"/>
                        </a:rPr>
                        <m:t>             =</m:t>
                      </m:r>
                      <m:r>
                        <a:rPr lang="en-US" sz="1500" i="1" dirty="0" err="1">
                          <a:solidFill>
                            <a:srgbClr val="0000FF"/>
                          </a:solidFill>
                          <a:latin typeface="Cambria Math" panose="02040503050406030204" pitchFamily="18" charset="0"/>
                        </a:rPr>
                        <m:t>𝑎𝑟𝑔𝑚𝑎𝑥</m:t>
                      </m:r>
                      <m:r>
                        <a:rPr lang="en-US" sz="1500" i="1" baseline="-25000" dirty="0" err="1">
                          <a:solidFill>
                            <a:srgbClr val="0000FF"/>
                          </a:solidFill>
                          <a:latin typeface="Cambria Math" panose="02040503050406030204" pitchFamily="18" charset="0"/>
                        </a:rPr>
                        <m:t>𝑇</m:t>
                      </m:r>
                      <m:r>
                        <a:rPr lang="en-US" sz="1500" i="1" dirty="0">
                          <a:solidFill>
                            <a:srgbClr val="0000FF"/>
                          </a:solidFill>
                          <a:latin typeface="Cambria Math" panose="02040503050406030204" pitchFamily="18" charset="0"/>
                        </a:rPr>
                        <m:t> </m:t>
                      </m:r>
                      <m:nary>
                        <m:naryPr>
                          <m:chr m:val="∏"/>
                          <m:supHide m:val="on"/>
                          <m:ctrlPr>
                            <a:rPr lang="en-US" sz="1500" b="0" i="1" dirty="0" smtClean="0">
                              <a:solidFill>
                                <a:srgbClr val="0000FF"/>
                              </a:solidFill>
                              <a:latin typeface="Cambria Math" panose="02040503050406030204" pitchFamily="18" charset="0"/>
                            </a:rPr>
                          </m:ctrlPr>
                        </m:naryPr>
                        <m:sub>
                          <m:d>
                            <m:dPr>
                              <m:begChr m:val="{"/>
                              <m:endChr m:val="}"/>
                              <m:ctrlPr>
                                <a:rPr lang="en-US" sz="1500" b="0" i="1" dirty="0" smtClean="0">
                                  <a:solidFill>
                                    <a:srgbClr val="0000FF"/>
                                  </a:solidFill>
                                  <a:latin typeface="Cambria Math" panose="02040503050406030204" pitchFamily="18" charset="0"/>
                                </a:rPr>
                              </m:ctrlPr>
                            </m:dPr>
                            <m:e>
                              <m:r>
                                <a:rPr lang="en-US" sz="1500" b="0" i="1" dirty="0" smtClean="0">
                                  <a:solidFill>
                                    <a:srgbClr val="0000FF"/>
                                  </a:solidFill>
                                  <a:latin typeface="Cambria Math" panose="02040503050406030204" pitchFamily="18" charset="0"/>
                                </a:rPr>
                                <m:t>𝑥</m:t>
                              </m:r>
                            </m:e>
                          </m:d>
                        </m:sub>
                        <m:sup/>
                        <m:e>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𝑃</m:t>
                              </m:r>
                            </m:e>
                            <m:sub>
                              <m:r>
                                <a:rPr lang="en-US" sz="1500" b="0" i="1" dirty="0" smtClean="0">
                                  <a:solidFill>
                                    <a:srgbClr val="0000FF"/>
                                  </a:solidFill>
                                  <a:latin typeface="Cambria Math" panose="02040503050406030204" pitchFamily="18" charset="0"/>
                                </a:rPr>
                                <m:t>𝑇</m:t>
                              </m:r>
                            </m:sub>
                          </m:sSub>
                          <m:r>
                            <a:rPr lang="en-US" sz="1500" b="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𝑥</m:t>
                              </m:r>
                            </m:e>
                            <m:sub>
                              <m:r>
                                <a:rPr lang="en-US" sz="1500" b="0" i="1" dirty="0" smtClean="0">
                                  <a:solidFill>
                                    <a:srgbClr val="0000FF"/>
                                  </a:solidFill>
                                  <a:latin typeface="Cambria Math" panose="02040503050406030204" pitchFamily="18" charset="0"/>
                                </a:rPr>
                                <m:t>1</m:t>
                              </m:r>
                            </m:sub>
                          </m:sSub>
                          <m:r>
                            <a:rPr lang="en-US" sz="1500" b="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𝑥</m:t>
                              </m:r>
                            </m:e>
                            <m:sub>
                              <m:r>
                                <a:rPr lang="en-US" sz="1500" b="0" i="1" dirty="0" smtClean="0">
                                  <a:solidFill>
                                    <a:srgbClr val="0000FF"/>
                                  </a:solidFill>
                                  <a:latin typeface="Cambria Math" panose="02040503050406030204" pitchFamily="18" charset="0"/>
                                </a:rPr>
                                <m:t>2</m:t>
                              </m:r>
                            </m:sub>
                          </m:sSub>
                          <m:r>
                            <a:rPr lang="en-US" sz="1500" b="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𝑥</m:t>
                              </m:r>
                            </m:e>
                            <m:sub>
                              <m:r>
                                <a:rPr lang="en-US" sz="1500" b="0" i="1" dirty="0" smtClean="0">
                                  <a:solidFill>
                                    <a:srgbClr val="0000FF"/>
                                  </a:solidFill>
                                  <a:latin typeface="Cambria Math" panose="02040503050406030204" pitchFamily="18" charset="0"/>
                                </a:rPr>
                                <m:t>𝑛</m:t>
                              </m:r>
                            </m:sub>
                          </m:sSub>
                          <m:r>
                            <a:rPr lang="en-US" sz="1500" b="0" i="1" dirty="0" smtClean="0">
                              <a:solidFill>
                                <a:srgbClr val="0000FF"/>
                              </a:solidFill>
                              <a:latin typeface="Cambria Math" panose="02040503050406030204" pitchFamily="18" charset="0"/>
                            </a:rPr>
                            <m:t>)</m:t>
                          </m:r>
                        </m:e>
                      </m:nary>
                      <m:r>
                        <a:rPr lang="en-US" sz="1500" i="1" dirty="0" smtClean="0">
                          <a:solidFill>
                            <a:srgbClr val="0000FF"/>
                          </a:solidFill>
                          <a:latin typeface="Cambria Math" panose="02040503050406030204" pitchFamily="18" charset="0"/>
                        </a:rPr>
                        <m:t>= </m:t>
                      </m:r>
                    </m:oMath>
                  </m:oMathPara>
                </a14:m>
                <a:endParaRPr lang="en-US" sz="1500" dirty="0">
                  <a:solidFill>
                    <a:srgbClr val="0000FF"/>
                  </a:solidFill>
                </a:endParaRPr>
              </a:p>
              <a:p>
                <a:r>
                  <a:rPr lang="en-US" sz="1500" dirty="0">
                    <a:solidFill>
                      <a:srgbClr val="0000FF"/>
                    </a:solidFill>
                  </a:rPr>
                  <a:t>	</a:t>
                </a:r>
                <a14:m>
                  <m:oMath xmlns:m="http://schemas.openxmlformats.org/officeDocument/2006/math">
                    <m:r>
                      <a:rPr lang="en-US" sz="1500" i="1" dirty="0" smtClean="0">
                        <a:solidFill>
                          <a:srgbClr val="0000FF"/>
                        </a:solidFill>
                        <a:latin typeface="Cambria Math" panose="02040503050406030204" pitchFamily="18" charset="0"/>
                      </a:rPr>
                      <m:t>=</m:t>
                    </m:r>
                    <m:r>
                      <a:rPr lang="en-US" sz="1500" i="1" dirty="0" err="1">
                        <a:solidFill>
                          <a:srgbClr val="0000FF"/>
                        </a:solidFill>
                        <a:latin typeface="Cambria Math" panose="02040503050406030204" pitchFamily="18" charset="0"/>
                      </a:rPr>
                      <m:t>𝑎𝑟𝑔𝑚𝑎𝑥</m:t>
                    </m:r>
                    <m:r>
                      <a:rPr lang="en-US" sz="1500" i="1" baseline="-25000" dirty="0" err="1">
                        <a:solidFill>
                          <a:srgbClr val="0000FF"/>
                        </a:solidFill>
                        <a:latin typeface="Cambria Math" panose="02040503050406030204" pitchFamily="18" charset="0"/>
                      </a:rPr>
                      <m:t>𝑇</m:t>
                    </m:r>
                  </m:oMath>
                </a14:m>
                <a:r>
                  <a:rPr lang="en-US" sz="1500" dirty="0"/>
                  <a:t> </a:t>
                </a:r>
                <a14:m>
                  <m:oMath xmlns:m="http://schemas.openxmlformats.org/officeDocument/2006/math">
                    <m:nary>
                      <m:naryPr>
                        <m:chr m:val="∏"/>
                        <m:supHide m:val="on"/>
                        <m:ctrlPr>
                          <a:rPr lang="en-US" sz="1500" b="0" i="1" dirty="0" smtClean="0">
                            <a:solidFill>
                              <a:srgbClr val="0000FF"/>
                            </a:solidFill>
                            <a:latin typeface="Cambria Math" panose="02040503050406030204" pitchFamily="18" charset="0"/>
                          </a:rPr>
                        </m:ctrlPr>
                      </m:naryPr>
                      <m:sub>
                        <m:d>
                          <m:dPr>
                            <m:begChr m:val="{"/>
                            <m:endChr m:val="}"/>
                            <m:ctrlPr>
                              <a:rPr lang="en-US" sz="1500" b="0" i="1" dirty="0" smtClean="0">
                                <a:solidFill>
                                  <a:srgbClr val="0000FF"/>
                                </a:solidFill>
                                <a:latin typeface="Cambria Math" panose="02040503050406030204" pitchFamily="18" charset="0"/>
                              </a:rPr>
                            </m:ctrlPr>
                          </m:dPr>
                          <m:e>
                            <m:r>
                              <a:rPr lang="en-US" sz="1500" b="0" i="1" dirty="0" smtClean="0">
                                <a:solidFill>
                                  <a:srgbClr val="0000FF"/>
                                </a:solidFill>
                                <a:latin typeface="Cambria Math" panose="02040503050406030204" pitchFamily="18" charset="0"/>
                              </a:rPr>
                              <m:t>𝑥</m:t>
                            </m:r>
                          </m:e>
                        </m:d>
                      </m:sub>
                      <m:sup/>
                      <m:e>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𝑃</m:t>
                            </m:r>
                          </m:e>
                          <m:sub>
                            <m:r>
                              <a:rPr lang="en-US" sz="1500" b="0" i="1" dirty="0" smtClean="0">
                                <a:solidFill>
                                  <a:srgbClr val="0000FF"/>
                                </a:solidFill>
                                <a:latin typeface="Cambria Math" panose="02040503050406030204" pitchFamily="18" charset="0"/>
                              </a:rPr>
                              <m:t>𝑇</m:t>
                            </m:r>
                          </m:sub>
                        </m:sSub>
                        <m:r>
                          <a:rPr lang="en-US" sz="1500" b="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𝑥</m:t>
                            </m:r>
                          </m:e>
                          <m:sub>
                            <m:r>
                              <a:rPr lang="en-US" sz="1500" b="0" i="1" dirty="0" smtClean="0">
                                <a:solidFill>
                                  <a:srgbClr val="0000FF"/>
                                </a:solidFill>
                                <a:latin typeface="Cambria Math" panose="02040503050406030204" pitchFamily="18" charset="0"/>
                              </a:rPr>
                              <m:t>𝑖</m:t>
                            </m:r>
                          </m:sub>
                        </m:sSub>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𝑃𝑎𝑟𝑒𝑛𝑡𝑠</m:t>
                        </m:r>
                        <m:d>
                          <m:dPr>
                            <m:ctrlPr>
                              <a:rPr lang="en-US" sz="1500" b="0" i="1" dirty="0" smtClean="0">
                                <a:solidFill>
                                  <a:srgbClr val="0000FF"/>
                                </a:solidFill>
                                <a:latin typeface="Cambria Math" panose="02040503050406030204" pitchFamily="18" charset="0"/>
                              </a:rPr>
                            </m:ctrlPr>
                          </m:dPr>
                          <m:e>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𝑥</m:t>
                                </m:r>
                              </m:e>
                              <m:sub>
                                <m:r>
                                  <a:rPr lang="en-US" sz="1500" b="0" i="1" dirty="0" smtClean="0">
                                    <a:solidFill>
                                      <a:srgbClr val="0000FF"/>
                                    </a:solidFill>
                                    <a:latin typeface="Cambria Math" panose="02040503050406030204" pitchFamily="18" charset="0"/>
                                  </a:rPr>
                                  <m:t>𝑖</m:t>
                                </m:r>
                              </m:sub>
                            </m:sSub>
                          </m:e>
                        </m:d>
                        <m:r>
                          <a:rPr lang="en-US" sz="1500" b="0" i="1" dirty="0" smtClean="0">
                            <a:solidFill>
                              <a:srgbClr val="0000FF"/>
                            </a:solidFill>
                            <a:latin typeface="Cambria Math" panose="02040503050406030204" pitchFamily="18" charset="0"/>
                          </a:rPr>
                          <m:t>)</m:t>
                        </m:r>
                      </m:e>
                    </m:nary>
                  </m:oMath>
                </a14:m>
                <a:endParaRPr lang="en-US" sz="1500" dirty="0">
                  <a:solidFill>
                    <a:srgbClr val="0000FF"/>
                  </a:solidFill>
                </a:endParaRPr>
              </a:p>
              <a:p>
                <a14:m>
                  <m:oMath xmlns:m="http://schemas.openxmlformats.org/officeDocument/2006/math">
                    <m:r>
                      <a:rPr lang="en-US" sz="1500" i="1" dirty="0" smtClean="0">
                        <a:latin typeface="Cambria Math" panose="02040503050406030204" pitchFamily="18" charset="0"/>
                      </a:rPr>
                      <m:t>(2)</m:t>
                    </m:r>
                  </m:oMath>
                </a14:m>
                <a:r>
                  <a:rPr lang="en-US" sz="1500" dirty="0"/>
                  <a:t> Find the maximal one</a:t>
                </a:r>
              </a:p>
              <a:p>
                <a:endParaRPr lang="en-US" dirty="0"/>
              </a:p>
            </p:txBody>
          </p:sp>
        </mc:Choice>
        <mc:Fallback xmlns="">
          <p:sp>
            <p:nvSpPr>
              <p:cNvPr id="8" name="TextBox 7">
                <a:extLst>
                  <a:ext uri="{FF2B5EF4-FFF2-40B4-BE49-F238E27FC236}">
                    <a16:creationId xmlns:a16="http://schemas.microsoft.com/office/drawing/2014/main" id="{97269140-16C1-4F59-AF81-5FA4D366DBAE}"/>
                  </a:ext>
                </a:extLst>
              </p:cNvPr>
              <p:cNvSpPr txBox="1">
                <a:spLocks noRot="1" noChangeAspect="1" noMove="1" noResize="1" noEditPoints="1" noAdjustHandles="1" noChangeArrowheads="1" noChangeShapeType="1" noTextEdit="1"/>
              </p:cNvSpPr>
              <p:nvPr/>
            </p:nvSpPr>
            <p:spPr>
              <a:xfrm>
                <a:off x="5083106" y="2674737"/>
                <a:ext cx="3819734" cy="2363917"/>
              </a:xfrm>
              <a:prstGeom prst="rect">
                <a:avLst/>
              </a:prstGeom>
              <a:blipFill>
                <a:blip r:embed="rId16"/>
                <a:stretch>
                  <a:fillRect l="-478" t="-256" b="-51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6088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67</a:t>
            </a:fld>
            <a:endParaRPr lang="en-US"/>
          </a:p>
        </p:txBody>
      </p:sp>
      <p:sp>
        <p:nvSpPr>
          <p:cNvPr id="2" name="Title 1"/>
          <p:cNvSpPr>
            <a:spLocks noGrp="1"/>
          </p:cNvSpPr>
          <p:nvPr>
            <p:ph type="title"/>
          </p:nvPr>
        </p:nvSpPr>
        <p:spPr/>
        <p:txBody>
          <a:bodyPr/>
          <a:lstStyle/>
          <a:p>
            <a:r>
              <a:rPr lang="en-US" dirty="0"/>
              <a:t>1. Distance Measure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To measure how well a probability distribution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 is approximated by probability distribution </a:t>
                </a:r>
                <a14:m>
                  <m:oMath xmlns:m="http://schemas.openxmlformats.org/officeDocument/2006/math">
                    <m:r>
                      <a:rPr lang="en-US" i="1" dirty="0" smtClean="0">
                        <a:solidFill>
                          <a:srgbClr val="0000FF"/>
                        </a:solidFill>
                        <a:latin typeface="Cambria Math" panose="02040503050406030204" pitchFamily="18" charset="0"/>
                      </a:rPr>
                      <m:t>𝑇</m:t>
                    </m:r>
                  </m:oMath>
                </a14:m>
                <a:r>
                  <a:rPr lang="en-US" dirty="0"/>
                  <a:t> we use here the </a:t>
                </a:r>
                <a:r>
                  <a:rPr lang="en-US" dirty="0" err="1"/>
                  <a:t>Kullback-Leibler</a:t>
                </a:r>
                <a:r>
                  <a:rPr lang="en-US" dirty="0"/>
                  <a:t> cross entropy measure (</a:t>
                </a:r>
                <a:r>
                  <a:rPr lang="en-US" dirty="0">
                    <a:solidFill>
                      <a:srgbClr val="0000FF"/>
                    </a:solidFill>
                  </a:rPr>
                  <a:t>KL-divergence</a:t>
                </a:r>
                <a:r>
                  <a:rPr lang="en-US" dirty="0"/>
                  <a:t>):</a:t>
                </a:r>
              </a:p>
              <a:p>
                <a:endParaRPr lang="en-US" dirty="0"/>
              </a:p>
              <a:p>
                <a:pPr marL="0" indent="0">
                  <a:buNone/>
                </a:pPr>
                <a:endParaRPr lang="en-US" dirty="0"/>
              </a:p>
              <a:p>
                <a:r>
                  <a:rPr lang="en-US" dirty="0"/>
                  <a:t>Non negative.</a:t>
                </a:r>
              </a:p>
              <a:p>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)=0 </m:t>
                    </m:r>
                  </m:oMath>
                </a14:m>
                <a:r>
                  <a:rPr lang="en-US" dirty="0" err="1"/>
                  <a:t>iff</a:t>
                </a:r>
                <a:r>
                  <a:rPr lang="en-US" dirty="0"/>
                  <a:t> </a:t>
                </a:r>
                <a14:m>
                  <m:oMath xmlns:m="http://schemas.openxmlformats.org/officeDocument/2006/math">
                    <m:r>
                      <a:rPr lang="en-US" i="1" dirty="0" smtClean="0">
                        <a:latin typeface="Cambria Math" panose="02040503050406030204" pitchFamily="18" charset="0"/>
                      </a:rPr>
                      <m:t>𝑃</m:t>
                    </m:r>
                  </m:oMath>
                </a14:m>
                <a:r>
                  <a:rPr lang="en-US" dirty="0"/>
                  <a:t> and </a:t>
                </a:r>
                <a14:m>
                  <m:oMath xmlns:m="http://schemas.openxmlformats.org/officeDocument/2006/math">
                    <m:r>
                      <a:rPr lang="en-US" i="1" dirty="0" smtClean="0">
                        <a:latin typeface="Cambria Math" panose="02040503050406030204" pitchFamily="18" charset="0"/>
                      </a:rPr>
                      <m:t>𝑇</m:t>
                    </m:r>
                  </m:oMath>
                </a14:m>
                <a:r>
                  <a:rPr lang="en-US" dirty="0"/>
                  <a:t> are identical</a:t>
                </a:r>
              </a:p>
              <a:p>
                <a:r>
                  <a:rPr lang="en-US" dirty="0"/>
                  <a:t>Non symmetric. Measures how much </a:t>
                </a:r>
                <a14:m>
                  <m:oMath xmlns:m="http://schemas.openxmlformats.org/officeDocument/2006/math">
                    <m:r>
                      <a:rPr lang="en-US" i="1" dirty="0" smtClean="0">
                        <a:latin typeface="Cambria Math" panose="02040503050406030204" pitchFamily="18" charset="0"/>
                      </a:rPr>
                      <m:t>𝑃</m:t>
                    </m:r>
                  </m:oMath>
                </a14:m>
                <a:r>
                  <a:rPr lang="en-US" dirty="0"/>
                  <a:t> differs from </a:t>
                </a:r>
                <a14:m>
                  <m:oMath xmlns:m="http://schemas.openxmlformats.org/officeDocument/2006/math">
                    <m:r>
                      <a:rPr lang="en-US" i="1" dirty="0" smtClean="0">
                        <a:latin typeface="Cambria Math" panose="02040503050406030204" pitchFamily="18" charset="0"/>
                      </a:rPr>
                      <m:t>𝑇</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9" name="Object 30"/>
              <p:cNvSpPr txBox="1"/>
              <p:nvPr/>
            </p:nvSpPr>
            <p:spPr bwMode="auto">
              <a:xfrm>
                <a:off x="2857500" y="2114550"/>
                <a:ext cx="3300413" cy="893763"/>
              </a:xfrm>
              <a:prstGeom prst="rect">
                <a:avLst/>
              </a:prstGeom>
              <a:noFill/>
              <a:ln>
                <a:solidFill>
                  <a:schemeClr val="accent1"/>
                </a:solid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en>
                          </m:f>
                        </m:e>
                      </m:nary>
                    </m:oMath>
                  </m:oMathPara>
                </a14:m>
                <a:endParaRPr lang="en-US" i="1" dirty="0"/>
              </a:p>
            </p:txBody>
          </p:sp>
        </mc:Choice>
        <mc:Fallback xmlns="">
          <p:sp>
            <p:nvSpPr>
              <p:cNvPr id="38919" name="Object 30"/>
              <p:cNvSpPr txBox="1">
                <a:spLocks noRot="1" noChangeAspect="1" noMove="1" noResize="1" noEditPoints="1" noAdjustHandles="1" noChangeArrowheads="1" noChangeShapeType="1" noTextEdit="1"/>
              </p:cNvSpPr>
              <p:nvPr/>
            </p:nvSpPr>
            <p:spPr bwMode="auto">
              <a:xfrm>
                <a:off x="2857500" y="2114550"/>
                <a:ext cx="3300413" cy="893763"/>
              </a:xfrm>
              <a:prstGeom prst="rect">
                <a:avLst/>
              </a:prstGeom>
              <a:blipFill>
                <a:blip r:embed="rId4"/>
                <a:stretch>
                  <a:fillRect/>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3849282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68</a:t>
            </a:fld>
            <a:endParaRPr lang="en-US"/>
          </a:p>
        </p:txBody>
      </p:sp>
      <p:sp>
        <p:nvSpPr>
          <p:cNvPr id="2" name="Title 1"/>
          <p:cNvSpPr>
            <a:spLocks noGrp="1"/>
          </p:cNvSpPr>
          <p:nvPr>
            <p:ph type="title"/>
          </p:nvPr>
        </p:nvSpPr>
        <p:spPr/>
        <p:txBody>
          <a:bodyPr/>
          <a:lstStyle/>
          <a:p>
            <a:r>
              <a:rPr lang="en-US"/>
              <a:t>2. Ranking Dependencies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0026" y="902369"/>
                <a:ext cx="8743950" cy="3690798"/>
              </a:xfrm>
            </p:spPr>
            <p:txBody>
              <a:bodyPr>
                <a:normAutofit fontScale="92500" lnSpcReduction="10000"/>
              </a:bodyPr>
              <a:lstStyle/>
              <a:p>
                <a:r>
                  <a:rPr lang="en-US" dirty="0"/>
                  <a:t>Intuitively, the important edges to keep in the tree are edges </a:t>
                </a:r>
                <a:r>
                  <a:rPr lang="en-US" i="0" dirty="0">
                    <a:latin typeface="+mj-lt"/>
                  </a:rPr>
                  <a:t>(</a:t>
                </a:r>
                <a14:m>
                  <m:oMath xmlns:m="http://schemas.openxmlformats.org/officeDocument/2006/math">
                    <m:r>
                      <a:rPr lang="en-US" i="1" dirty="0" smtClean="0">
                        <a:latin typeface="Cambria Math" panose="02040503050406030204" pitchFamily="18" charset="0"/>
                      </a:rPr>
                      <m:t>𝑥</m:t>
                    </m:r>
                  </m:oMath>
                </a14:m>
                <a:r>
                  <a:rPr lang="en-US" i="0" dirty="0">
                    <a:latin typeface="+mj-lt"/>
                  </a:rPr>
                  <a:t>--</a:t>
                </a:r>
                <a14:m>
                  <m:oMath xmlns:m="http://schemas.openxmlformats.org/officeDocument/2006/math">
                    <m:r>
                      <a:rPr lang="en-US" i="1" dirty="0" smtClean="0">
                        <a:latin typeface="Cambria Math" panose="02040503050406030204" pitchFamily="18" charset="0"/>
                      </a:rPr>
                      <m:t>𝑦</m:t>
                    </m:r>
                  </m:oMath>
                </a14:m>
                <a:r>
                  <a:rPr lang="en-US" i="0" dirty="0">
                    <a:latin typeface="+mj-lt"/>
                  </a:rPr>
                  <a:t>) </a:t>
                </a:r>
                <a:r>
                  <a:rPr lang="en-US" dirty="0"/>
                  <a:t>for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a:t>which depend on each other. </a:t>
                </a:r>
              </a:p>
              <a:p>
                <a:r>
                  <a:rPr lang="en-US" dirty="0"/>
                  <a:t>Given that the distance between the distribution is measured using the KL divergence, the corresponding measure of dependence is the </a:t>
                </a:r>
                <a:r>
                  <a:rPr lang="en-US" dirty="0">
                    <a:solidFill>
                      <a:srgbClr val="0000FF"/>
                    </a:solidFill>
                  </a:rPr>
                  <a:t>mutual information between </a:t>
                </a:r>
                <a14:m>
                  <m:oMath xmlns:m="http://schemas.openxmlformats.org/officeDocument/2006/math">
                    <m:r>
                      <a:rPr lang="en-US" i="1" dirty="0" smtClean="0">
                        <a:solidFill>
                          <a:srgbClr val="0000FF"/>
                        </a:solidFill>
                        <a:latin typeface="Cambria Math" panose="02040503050406030204" pitchFamily="18" charset="0"/>
                      </a:rPr>
                      <m:t>𝑥</m:t>
                    </m:r>
                  </m:oMath>
                </a14:m>
                <a:r>
                  <a:rPr lang="en-US" dirty="0">
                    <a:solidFill>
                      <a:srgbClr val="0000FF"/>
                    </a:solidFill>
                  </a:rPr>
                  <a:t> and </a:t>
                </a:r>
                <a14:m>
                  <m:oMath xmlns:m="http://schemas.openxmlformats.org/officeDocument/2006/math">
                    <m:r>
                      <a:rPr lang="en-US" i="1" dirty="0" smtClean="0">
                        <a:solidFill>
                          <a:srgbClr val="0000FF"/>
                        </a:solidFill>
                        <a:latin typeface="Cambria Math" panose="02040503050406030204" pitchFamily="18" charset="0"/>
                      </a:rPr>
                      <m:t>𝑦</m:t>
                    </m:r>
                  </m:oMath>
                </a14:m>
                <a:r>
                  <a:rPr lang="en-US" dirty="0"/>
                  <a:t>, (measuring the information </a:t>
                </a:r>
                <a14:m>
                  <m:oMath xmlns:m="http://schemas.openxmlformats.org/officeDocument/2006/math">
                    <m:r>
                      <a:rPr lang="en-US" i="1" dirty="0" smtClean="0">
                        <a:latin typeface="Cambria Math" panose="02040503050406030204" pitchFamily="18" charset="0"/>
                      </a:rPr>
                      <m:t>𝑥</m:t>
                    </m:r>
                  </m:oMath>
                </a14:m>
                <a:r>
                  <a:rPr lang="en-US" dirty="0"/>
                  <a:t> gives about </a:t>
                </a:r>
                <a14:m>
                  <m:oMath xmlns:m="http://schemas.openxmlformats.org/officeDocument/2006/math">
                    <m:r>
                      <a:rPr lang="en-US" i="1" dirty="0" smtClean="0">
                        <a:latin typeface="Cambria Math" panose="02040503050406030204" pitchFamily="18" charset="0"/>
                      </a:rPr>
                      <m:t>𝑦</m:t>
                    </m:r>
                  </m:oMath>
                </a14:m>
                <a:r>
                  <a:rPr lang="en-US" dirty="0"/>
                  <a:t>) </a:t>
                </a:r>
              </a:p>
              <a:p>
                <a:endParaRPr lang="en-US" dirty="0"/>
              </a:p>
              <a:p>
                <a:endParaRPr lang="en-US" dirty="0"/>
              </a:p>
              <a:p>
                <a:r>
                  <a:rPr lang="en-US" dirty="0"/>
                  <a:t>which we can estimate with respect to the empirical distribution (that is, the given data).</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0026" y="902369"/>
                <a:ext cx="8743950" cy="3690798"/>
              </a:xfrm>
              <a:blipFill>
                <a:blip r:embed="rId3"/>
                <a:stretch>
                  <a:fillRect l="-837" t="-2149" r="-14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943" name="Object 4"/>
              <p:cNvSpPr txBox="1"/>
              <p:nvPr/>
            </p:nvSpPr>
            <p:spPr bwMode="auto">
              <a:xfrm>
                <a:off x="2803490" y="2662814"/>
                <a:ext cx="3268949" cy="915412"/>
              </a:xfrm>
              <a:prstGeom prst="rect">
                <a:avLst/>
              </a:prstGeom>
              <a:noFill/>
              <a:ln>
                <a:solidFill>
                  <a:schemeClr val="accent1"/>
                </a:solid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den>
                          </m:f>
                        </m:e>
                      </m:nary>
                    </m:oMath>
                  </m:oMathPara>
                </a14:m>
                <a:endParaRPr lang="en-US" i="1" dirty="0"/>
              </a:p>
            </p:txBody>
          </p:sp>
        </mc:Choice>
        <mc:Fallback xmlns="">
          <p:sp>
            <p:nvSpPr>
              <p:cNvPr id="39943" name="Object 4"/>
              <p:cNvSpPr txBox="1">
                <a:spLocks noRot="1" noChangeAspect="1" noMove="1" noResize="1" noEditPoints="1" noAdjustHandles="1" noChangeArrowheads="1" noChangeShapeType="1" noTextEdit="1"/>
              </p:cNvSpPr>
              <p:nvPr/>
            </p:nvSpPr>
            <p:spPr bwMode="auto">
              <a:xfrm>
                <a:off x="2803490" y="2662814"/>
                <a:ext cx="3268949" cy="915412"/>
              </a:xfrm>
              <a:prstGeom prst="rect">
                <a:avLst/>
              </a:prstGeom>
              <a:blipFill>
                <a:blip r:embed="rId4"/>
                <a:stretch>
                  <a:fillRect/>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221287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69</a:t>
            </a:fld>
            <a:endParaRPr lang="en-US"/>
          </a:p>
        </p:txBody>
      </p:sp>
      <p:sp>
        <p:nvSpPr>
          <p:cNvPr id="2" name="Title 1"/>
          <p:cNvSpPr>
            <a:spLocks noGrp="1"/>
          </p:cNvSpPr>
          <p:nvPr>
            <p:ph type="title"/>
          </p:nvPr>
        </p:nvSpPr>
        <p:spPr/>
        <p:txBody>
          <a:bodyPr>
            <a:normAutofit/>
          </a:bodyPr>
          <a:lstStyle/>
          <a:p>
            <a:r>
              <a:rPr lang="en-US" dirty="0"/>
              <a:t>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solidFill>
                      <a:srgbClr val="0000FF"/>
                    </a:solidFill>
                  </a:rPr>
                  <a:t>The algorithm </a:t>
                </a:r>
                <a:r>
                  <a:rPr lang="en-US" dirty="0"/>
                  <a:t>is given </a:t>
                </a:r>
                <a14:m>
                  <m:oMath xmlns:m="http://schemas.openxmlformats.org/officeDocument/2006/math">
                    <m:r>
                      <a:rPr lang="en-US" i="1" dirty="0" smtClean="0">
                        <a:solidFill>
                          <a:srgbClr val="0000FF"/>
                        </a:solidFill>
                        <a:latin typeface="Cambria Math" panose="02040503050406030204" pitchFamily="18" charset="0"/>
                      </a:rPr>
                      <m:t>𝑚</m:t>
                    </m:r>
                  </m:oMath>
                </a14:m>
                <a:r>
                  <a:rPr lang="en-US" dirty="0"/>
                  <a:t> independent measurements from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a:t>
                </a:r>
              </a:p>
              <a:p>
                <a:r>
                  <a:rPr lang="en-US" dirty="0"/>
                  <a:t>For each variable </a:t>
                </a:r>
                <a14:m>
                  <m:oMath xmlns:m="http://schemas.openxmlformats.org/officeDocument/2006/math">
                    <m:r>
                      <a:rPr lang="en-US" i="1" dirty="0" smtClean="0">
                        <a:latin typeface="Cambria Math" panose="02040503050406030204" pitchFamily="18" charset="0"/>
                      </a:rPr>
                      <m:t>𝑥</m:t>
                    </m:r>
                  </m:oMath>
                </a14:m>
                <a:r>
                  <a:rPr lang="en-US" dirty="0"/>
                  <a:t>, estimate </a:t>
                </a:r>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𝑥</m:t>
                    </m:r>
                    <m:r>
                      <a:rPr lang="en-US" i="1" dirty="0" smtClean="0">
                        <a:solidFill>
                          <a:srgbClr val="0000FF"/>
                        </a:solidFill>
                        <a:latin typeface="Cambria Math" panose="02040503050406030204" pitchFamily="18" charset="0"/>
                      </a:rPr>
                      <m:t>)   </m:t>
                    </m:r>
                  </m:oMath>
                </a14:m>
                <a:r>
                  <a:rPr lang="en-US" dirty="0"/>
                  <a:t>(Binary variables – </a:t>
                </a:r>
                <a14:m>
                  <m:oMath xmlns:m="http://schemas.openxmlformats.org/officeDocument/2006/math">
                    <m:r>
                      <a:rPr lang="en-US" i="1" dirty="0" smtClean="0">
                        <a:latin typeface="Cambria Math" panose="02040503050406030204" pitchFamily="18" charset="0"/>
                      </a:rPr>
                      <m:t>𝑛</m:t>
                    </m:r>
                  </m:oMath>
                </a14:m>
                <a:r>
                  <a:rPr lang="en-US" dirty="0"/>
                  <a:t> numbers)</a:t>
                </a:r>
              </a:p>
              <a:p>
                <a:r>
                  <a:rPr lang="en-US" dirty="0"/>
                  <a:t>For each pair of variables </a:t>
                </a:r>
                <a14:m>
                  <m:oMath xmlns:m="http://schemas.openxmlformats.org/officeDocument/2006/math">
                    <m:r>
                      <a:rPr lang="en-US" i="1" dirty="0" smtClean="0">
                        <a:solidFill>
                          <a:srgbClr val="0000FF"/>
                        </a:solidFill>
                        <a:latin typeface="Cambria Math" panose="02040503050406030204" pitchFamily="18" charset="0"/>
                      </a:rPr>
                      <m:t>𝑥</m:t>
                    </m:r>
                    <m:r>
                      <a:rPr lang="en-US" i="1" dirty="0" smtClean="0">
                        <a:solidFill>
                          <a:srgbClr val="0000FF"/>
                        </a:solidFill>
                        <a:latin typeface="Cambria Math" panose="02040503050406030204" pitchFamily="18" charset="0"/>
                      </a:rPr>
                      <m:t>, </m:t>
                    </m:r>
                    <m:r>
                      <a:rPr lang="en-US" i="1" dirty="0" smtClean="0">
                        <a:solidFill>
                          <a:srgbClr val="0000FF"/>
                        </a:solidFill>
                        <a:latin typeface="Cambria Math" panose="02040503050406030204" pitchFamily="18" charset="0"/>
                      </a:rPr>
                      <m:t>𝑦</m:t>
                    </m:r>
                  </m:oMath>
                </a14:m>
                <a:r>
                  <a:rPr lang="en-US" dirty="0"/>
                  <a:t>, estimate </a:t>
                </a:r>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 </m:t>
                    </m:r>
                  </m:oMath>
                </a14:m>
                <a:r>
                  <a:rPr lang="en-US" dirty="0"/>
                  <a:t>numbers)</a:t>
                </a:r>
              </a:p>
              <a:p>
                <a:r>
                  <a:rPr lang="en-US" dirty="0"/>
                  <a:t>For each pair of variables compute  the </a:t>
                </a:r>
                <a:r>
                  <a:rPr lang="en-US" dirty="0">
                    <a:solidFill>
                      <a:srgbClr val="0000FF"/>
                    </a:solidFill>
                  </a:rPr>
                  <a:t>mutual information</a:t>
                </a:r>
              </a:p>
              <a:p>
                <a:r>
                  <a:rPr lang="en-US" dirty="0"/>
                  <a:t>Build a </a:t>
                </a:r>
                <a:r>
                  <a:rPr lang="en-US" dirty="0">
                    <a:solidFill>
                      <a:srgbClr val="0000FF"/>
                    </a:solidFill>
                  </a:rPr>
                  <a:t>complete undirected graph </a:t>
                </a:r>
                <a:r>
                  <a:rPr lang="en-US" dirty="0"/>
                  <a:t>with all the variables as vertices. </a:t>
                </a:r>
              </a:p>
              <a:p>
                <a:r>
                  <a:rPr lang="en-US" dirty="0"/>
                  <a:t>Let </a:t>
                </a:r>
                <a14:m>
                  <m:oMath xmlns:m="http://schemas.openxmlformats.org/officeDocument/2006/math">
                    <m:r>
                      <a:rPr lang="en-US" i="1" dirty="0" smtClean="0">
                        <a:solidFill>
                          <a:srgbClr val="0000FF"/>
                        </a:solidFill>
                        <a:latin typeface="Cambria Math" panose="02040503050406030204" pitchFamily="18" charset="0"/>
                      </a:rPr>
                      <m:t>𝐼</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r>
                      <a:rPr lang="en-US" i="1" dirty="0">
                        <a:latin typeface="Cambria Math" panose="02040503050406030204" pitchFamily="18" charset="0"/>
                      </a:rPr>
                      <m:t> </m:t>
                    </m:r>
                  </m:oMath>
                </a14:m>
                <a:r>
                  <a:rPr lang="en-US" dirty="0"/>
                  <a:t>be the weights of the edge </a:t>
                </a:r>
                <a14:m>
                  <m:oMath xmlns:m="http://schemas.openxmlformats.org/officeDocument/2006/math">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endParaRPr lang="en-US" dirty="0">
                  <a:solidFill>
                    <a:srgbClr val="0000FF"/>
                  </a:solidFill>
                </a:endParaRPr>
              </a:p>
              <a:p>
                <a:r>
                  <a:rPr lang="en-US" dirty="0"/>
                  <a:t>Build a maximum </a:t>
                </a:r>
                <a:r>
                  <a:rPr lang="en-US" dirty="0">
                    <a:solidFill>
                      <a:srgbClr val="0000FF"/>
                    </a:solidFill>
                  </a:rPr>
                  <a:t>weighted spanning tree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1157" r="-815"/>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D7AE5A68-1111-4867-AA51-7AFACEFE456D}"/>
              </a:ext>
            </a:extLst>
          </p:cNvPr>
          <p:cNvGrpSpPr/>
          <p:nvPr/>
        </p:nvGrpSpPr>
        <p:grpSpPr>
          <a:xfrm>
            <a:off x="6293704" y="3169532"/>
            <a:ext cx="940544" cy="364344"/>
            <a:chOff x="7067208" y="3306317"/>
            <a:chExt cx="940544" cy="364344"/>
          </a:xfrm>
        </p:grpSpPr>
        <p:cxnSp>
          <p:nvCxnSpPr>
            <p:cNvPr id="6" name="Straight Arrow Connector 5">
              <a:extLst>
                <a:ext uri="{FF2B5EF4-FFF2-40B4-BE49-F238E27FC236}">
                  <a16:creationId xmlns:a16="http://schemas.microsoft.com/office/drawing/2014/main" id="{7FBC1637-DEEE-4C94-AAF8-CDF045A1FCFB}"/>
                </a:ext>
              </a:extLst>
            </p:cNvPr>
            <p:cNvCxnSpPr>
              <a:cxnSpLocks/>
            </p:cNvCxnSpPr>
            <p:nvPr/>
          </p:nvCxnSpPr>
          <p:spPr>
            <a:xfrm>
              <a:off x="7121659" y="3478191"/>
              <a:ext cx="321469" cy="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82D8D4BB-98A8-46DE-8EF9-C7F9C918D73C}"/>
                </a:ext>
              </a:extLst>
            </p:cNvPr>
            <p:cNvCxnSpPr>
              <a:cxnSpLocks/>
            </p:cNvCxnSpPr>
            <p:nvPr/>
          </p:nvCxnSpPr>
          <p:spPr>
            <a:xfrm flipV="1">
              <a:off x="7598763" y="3350580"/>
              <a:ext cx="334585" cy="15047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9AF378C-762D-46BC-ADBE-F481DF3056E9}"/>
                </a:ext>
              </a:extLst>
            </p:cNvPr>
            <p:cNvCxnSpPr>
              <a:cxnSpLocks/>
            </p:cNvCxnSpPr>
            <p:nvPr/>
          </p:nvCxnSpPr>
          <p:spPr>
            <a:xfrm>
              <a:off x="7597646" y="3525837"/>
              <a:ext cx="337771" cy="120189"/>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40A36033-218E-4B6B-A1A7-357D3756C70E}"/>
                </a:ext>
              </a:extLst>
            </p:cNvPr>
            <p:cNvSpPr/>
            <p:nvPr/>
          </p:nvSpPr>
          <p:spPr>
            <a:xfrm>
              <a:off x="7500278" y="347819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DB128E4-1F20-41AF-A4E4-651D1F524131}"/>
                </a:ext>
              </a:extLst>
            </p:cNvPr>
            <p:cNvSpPr/>
            <p:nvPr/>
          </p:nvSpPr>
          <p:spPr>
            <a:xfrm>
              <a:off x="7925921" y="3317839"/>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E952F44-D790-4C75-9055-45AD03EB6F4D}"/>
                </a:ext>
              </a:extLst>
            </p:cNvPr>
            <p:cNvSpPr/>
            <p:nvPr/>
          </p:nvSpPr>
          <p:spPr>
            <a:xfrm>
              <a:off x="7067208" y="347819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C91FAB3-E2A2-425F-95F2-111C6F6CFAB0}"/>
                </a:ext>
              </a:extLst>
            </p:cNvPr>
            <p:cNvSpPr/>
            <p:nvPr/>
          </p:nvSpPr>
          <p:spPr>
            <a:xfrm>
              <a:off x="7946031" y="3624942"/>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C11D13E-E2F0-408E-98AD-2CC6CF6872F0}"/>
                </a:ext>
              </a:extLst>
            </p:cNvPr>
            <p:cNvCxnSpPr>
              <a:cxnSpLocks/>
            </p:cNvCxnSpPr>
            <p:nvPr/>
          </p:nvCxnSpPr>
          <p:spPr>
            <a:xfrm flipV="1">
              <a:off x="7115100" y="3306317"/>
              <a:ext cx="740252" cy="118958"/>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EB2BBE4-02CD-4EAA-9101-DF31D4650C79}"/>
                </a:ext>
              </a:extLst>
            </p:cNvPr>
            <p:cNvCxnSpPr>
              <a:cxnSpLocks/>
            </p:cNvCxnSpPr>
            <p:nvPr/>
          </p:nvCxnSpPr>
          <p:spPr>
            <a:xfrm>
              <a:off x="7149296" y="3545313"/>
              <a:ext cx="706056" cy="125348"/>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7A8F1D4-2344-4819-B870-E70C24D94371}"/>
                </a:ext>
              </a:extLst>
            </p:cNvPr>
            <p:cNvCxnSpPr>
              <a:cxnSpLocks/>
            </p:cNvCxnSpPr>
            <p:nvPr/>
          </p:nvCxnSpPr>
          <p:spPr>
            <a:xfrm flipV="1">
              <a:off x="8007752" y="3340698"/>
              <a:ext cx="0" cy="284245"/>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1A6BB664-26CD-4E5F-A2B9-E5228BFFDC36}"/>
              </a:ext>
            </a:extLst>
          </p:cNvPr>
          <p:cNvGrpSpPr/>
          <p:nvPr/>
        </p:nvGrpSpPr>
        <p:grpSpPr>
          <a:xfrm>
            <a:off x="7742462" y="3182989"/>
            <a:ext cx="924542" cy="352822"/>
            <a:chOff x="7067208" y="3317839"/>
            <a:chExt cx="924542" cy="352822"/>
          </a:xfrm>
        </p:grpSpPr>
        <p:cxnSp>
          <p:nvCxnSpPr>
            <p:cNvPr id="31" name="Straight Arrow Connector 30">
              <a:extLst>
                <a:ext uri="{FF2B5EF4-FFF2-40B4-BE49-F238E27FC236}">
                  <a16:creationId xmlns:a16="http://schemas.microsoft.com/office/drawing/2014/main" id="{6C6AD8F3-163C-48E2-8FF8-E80340197FC9}"/>
                </a:ext>
              </a:extLst>
            </p:cNvPr>
            <p:cNvCxnSpPr>
              <a:cxnSpLocks/>
            </p:cNvCxnSpPr>
            <p:nvPr/>
          </p:nvCxnSpPr>
          <p:spPr>
            <a:xfrm>
              <a:off x="7121659" y="3478191"/>
              <a:ext cx="321469" cy="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9A8942F-45B5-4B74-A720-6846368BA3D7}"/>
                </a:ext>
              </a:extLst>
            </p:cNvPr>
            <p:cNvCxnSpPr>
              <a:cxnSpLocks/>
            </p:cNvCxnSpPr>
            <p:nvPr/>
          </p:nvCxnSpPr>
          <p:spPr>
            <a:xfrm flipV="1">
              <a:off x="7598763" y="3350580"/>
              <a:ext cx="334585" cy="15047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1B28FFB1-9921-48F5-B880-7F31CAC1DFCE}"/>
                </a:ext>
              </a:extLst>
            </p:cNvPr>
            <p:cNvCxnSpPr>
              <a:cxnSpLocks/>
            </p:cNvCxnSpPr>
            <p:nvPr/>
          </p:nvCxnSpPr>
          <p:spPr>
            <a:xfrm>
              <a:off x="7597646" y="3525837"/>
              <a:ext cx="337771" cy="120189"/>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A6ACFAA1-B807-4DA2-BE14-9130ECC99A7B}"/>
                </a:ext>
              </a:extLst>
            </p:cNvPr>
            <p:cNvSpPr/>
            <p:nvPr/>
          </p:nvSpPr>
          <p:spPr>
            <a:xfrm>
              <a:off x="7500278" y="347819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FB1A82C-6143-4D4C-B29E-16E96A3ADB82}"/>
                </a:ext>
              </a:extLst>
            </p:cNvPr>
            <p:cNvSpPr/>
            <p:nvPr/>
          </p:nvSpPr>
          <p:spPr>
            <a:xfrm>
              <a:off x="7925921" y="3317839"/>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01CF416-8D8C-4808-BD09-6AECE8DFBFAE}"/>
                </a:ext>
              </a:extLst>
            </p:cNvPr>
            <p:cNvSpPr/>
            <p:nvPr/>
          </p:nvSpPr>
          <p:spPr>
            <a:xfrm>
              <a:off x="7067208" y="347819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E01C699-61A1-4931-82DD-66538E1ACFCA}"/>
                </a:ext>
              </a:extLst>
            </p:cNvPr>
            <p:cNvSpPr/>
            <p:nvPr/>
          </p:nvSpPr>
          <p:spPr>
            <a:xfrm>
              <a:off x="7946031" y="3624942"/>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18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7</a:t>
            </a:fld>
            <a:endParaRPr lang="en-US"/>
          </a:p>
        </p:txBody>
      </p:sp>
      <p:sp>
        <p:nvSpPr>
          <p:cNvPr id="2" name="Title 1"/>
          <p:cNvSpPr>
            <a:spLocks noGrp="1"/>
          </p:cNvSpPr>
          <p:nvPr>
            <p:ph type="title"/>
          </p:nvPr>
        </p:nvSpPr>
        <p:spPr/>
        <p:txBody>
          <a:bodyPr/>
          <a:lstStyle/>
          <a:p>
            <a:r>
              <a:rPr lang="en-US" dirty="0"/>
              <a:t>Simple Distributions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0677" y="2231925"/>
                <a:ext cx="8922935" cy="2740918"/>
              </a:xfrm>
            </p:spPr>
            <p:txBody>
              <a:bodyPr>
                <a:normAutofit fontScale="70000" lnSpcReduction="20000"/>
              </a:bodyPr>
              <a:lstStyle/>
              <a:p>
                <a:pPr marL="0" indent="0">
                  <a:buNone/>
                </a:pPr>
                <a:endParaRPr lang="en-US" dirty="0"/>
              </a:p>
              <a:p>
                <a:r>
                  <a:rPr lang="en-US" dirty="0"/>
                  <a:t>Under the assumption </a:t>
                </a:r>
                <a14:m>
                  <m:oMath xmlns:m="http://schemas.openxmlformats.org/officeDocument/2006/math">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e>
                    </m:d>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𝑗</m:t>
                        </m:r>
                      </m:sub>
                    </m:sSub>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 = </m:t>
                    </m:r>
                    <m:r>
                      <a:rPr lang="en-US" i="1" dirty="0">
                        <a:latin typeface="Cambria Math" panose="02040503050406030204" pitchFamily="18" charset="0"/>
                      </a:rPr>
                      <m:t>𝑃</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𝑖</m:t>
                        </m:r>
                      </m:sub>
                    </m:sSub>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 </m:t>
                    </m:r>
                    <m:r>
                      <a:rPr lang="en-US" dirty="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𝑗</m:t>
                    </m:r>
                  </m:oMath>
                </a14:m>
                <a:r>
                  <a:rPr lang="en-US" dirty="0"/>
                  <a:t> we can compute the </a:t>
                </a:r>
                <a:r>
                  <a:rPr lang="en-US" u="sng" dirty="0"/>
                  <a:t>joint probability distribution </a:t>
                </a:r>
                <a:r>
                  <a:rPr lang="en-US" dirty="0"/>
                  <a:t>on the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variables</a:t>
                </a:r>
              </a:p>
              <a:p>
                <a:pPr lvl="1"/>
                <a:r>
                  <a:rPr lang="en-US" i="1" dirty="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 ) = </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1</m:t>
                        </m:r>
                      </m:sub>
                      <m:sup>
                        <m:r>
                          <a:rPr lang="en-US" i="1">
                            <a:latin typeface="Cambria Math" panose="02040503050406030204" pitchFamily="18" charset="0"/>
                          </a:rPr>
                          <m:t>𝑛</m:t>
                        </m:r>
                      </m:sup>
                      <m:e>
                        <m:r>
                          <a:rPr lang="en-US" i="1" dirty="0">
                            <a:latin typeface="Cambria Math" panose="02040503050406030204" pitchFamily="18" charset="0"/>
                          </a:rPr>
                          <m:t>𝑃</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 </m:t>
                        </m:r>
                        <m:r>
                          <a:rPr lang="en-US" i="1" dirty="0">
                            <a:latin typeface="Cambria Math" panose="02040503050406030204" pitchFamily="18" charset="0"/>
                          </a:rPr>
                          <m:t>𝑦</m:t>
                        </m:r>
                        <m:r>
                          <a:rPr lang="en-US" i="1" dirty="0">
                            <a:latin typeface="Cambria Math" panose="02040503050406030204" pitchFamily="18" charset="0"/>
                          </a:rPr>
                          <m:t>) </m:t>
                        </m:r>
                      </m:e>
                    </m:nary>
                  </m:oMath>
                </a14:m>
                <a:r>
                  <a:rPr lang="en-US" dirty="0"/>
                  <a:t> </a:t>
                </a:r>
              </a:p>
              <a:p>
                <a:r>
                  <a:rPr lang="en-US" dirty="0"/>
                  <a:t>Therefore, we can compute the probability of any event:</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 0,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 0, </m:t>
                    </m:r>
                    <m:r>
                      <a:rPr lang="en-US" i="1" dirty="0" smtClean="0">
                        <a:latin typeface="Cambria Math" panose="02040503050406030204" pitchFamily="18" charset="0"/>
                      </a:rPr>
                      <m:t>𝑦</m:t>
                    </m:r>
                    <m:r>
                      <a:rPr lang="en-US" i="1" dirty="0" smtClean="0">
                        <a:latin typeface="Cambria Math" panose="02040503050406030204" pitchFamily="18" charset="0"/>
                      </a:rPr>
                      <m:t> = 1) =</m:t>
                    </m:r>
                    <m:nary>
                      <m:naryPr>
                        <m:chr m:val="∑"/>
                        <m:supHide m:val="on"/>
                        <m:ctrlPr>
                          <a:rPr lang="en-US" b="0" i="1" dirty="0" smtClean="0">
                            <a:latin typeface="Cambria Math" panose="02040503050406030204" pitchFamily="18" charset="0"/>
                          </a:rPr>
                        </m:ctrlPr>
                      </m:naryPr>
                      <m:sub>
                        <m:d>
                          <m:dPr>
                            <m:begChr m:val="{"/>
                            <m:endChr m:val="}"/>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sym typeface="Symbol"/>
                                  </a:rPr>
                                </m:ctrlPr>
                              </m:sSubPr>
                              <m:e>
                                <m:r>
                                  <a:rPr lang="en-US" i="1" dirty="0">
                                    <a:latin typeface="Cambria Math" panose="02040503050406030204" pitchFamily="18" charset="0"/>
                                    <a:sym typeface="Symbol"/>
                                  </a:rPr>
                                  <m:t>𝑏</m:t>
                                </m:r>
                              </m:e>
                              <m:sub>
                                <m:r>
                                  <a:rPr lang="en-US" i="1" dirty="0">
                                    <a:latin typeface="Cambria Math" panose="02040503050406030204" pitchFamily="18" charset="0"/>
                                    <a:sym typeface="Symbol"/>
                                  </a:rPr>
                                  <m:t>𝑖</m:t>
                                </m:r>
                              </m:sub>
                            </m:sSub>
                            <m:r>
                              <a:rPr lang="en-US" b="0" i="1" dirty="0" smtClean="0">
                                <a:latin typeface="Cambria Math" panose="02040503050406030204" pitchFamily="18" charset="0"/>
                                <a:sym typeface="Symbol"/>
                              </a:rPr>
                              <m:t>∈</m:t>
                            </m:r>
                            <m:r>
                              <a:rPr lang="en-US" i="1" dirty="0">
                                <a:latin typeface="Cambria Math" panose="02040503050406030204" pitchFamily="18" charset="0"/>
                                <a:sym typeface="Symbol"/>
                              </a:rPr>
                              <m:t> </m:t>
                            </m:r>
                            <m:d>
                              <m:dPr>
                                <m:begChr m:val="{"/>
                                <m:endChr m:val="}"/>
                                <m:ctrlPr>
                                  <a:rPr lang="en-US" b="0" i="1" dirty="0">
                                    <a:latin typeface="Cambria Math" panose="02040503050406030204" pitchFamily="18" charset="0"/>
                                    <a:sym typeface="Symbol"/>
                                  </a:rPr>
                                </m:ctrlPr>
                              </m:dPr>
                              <m:e>
                                <m:r>
                                  <a:rPr lang="en-US" i="1" dirty="0">
                                    <a:latin typeface="Cambria Math" panose="02040503050406030204" pitchFamily="18" charset="0"/>
                                    <a:sym typeface="Symbol"/>
                                  </a:rPr>
                                  <m:t>0,1</m:t>
                                </m:r>
                              </m:e>
                            </m:d>
                          </m:e>
                        </m:d>
                      </m:sub>
                      <m:sup/>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=1,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=0,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=0,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3</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4</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4</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err="1">
                                <a:latin typeface="Cambria Math" panose="02040503050406030204" pitchFamily="18" charset="0"/>
                              </a:rPr>
                              <m:t>𝑏</m:t>
                            </m:r>
                          </m:e>
                          <m:sub>
                            <m:r>
                              <a:rPr lang="en-US" i="1" dirty="0" err="1">
                                <a:latin typeface="Cambria Math" panose="02040503050406030204" pitchFamily="18" charset="0"/>
                              </a:rPr>
                              <m:t>𝑛</m:t>
                            </m:r>
                          </m:sub>
                        </m:sSub>
                        <m:r>
                          <a:rPr lang="en-US" i="1" dirty="0">
                            <a:latin typeface="Cambria Math" panose="02040503050406030204" pitchFamily="18" charset="0"/>
                          </a:rPr>
                          <m:t>)</m:t>
                        </m:r>
                      </m:e>
                    </m:nary>
                  </m:oMath>
                </a14:m>
                <a:endParaRPr lang="en-US" dirty="0"/>
              </a:p>
              <a:p>
                <a:r>
                  <a:rPr lang="en-US" dirty="0"/>
                  <a:t>More efficiently (directly from the independence assumption): </a:t>
                </a:r>
              </a:p>
              <a:p>
                <a:pPr lvl="1"/>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 0,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 0, </m:t>
                    </m:r>
                    <m:r>
                      <a:rPr lang="en-US" i="1" dirty="0" smtClean="0">
                        <a:latin typeface="Cambria Math" panose="02040503050406030204" pitchFamily="18" charset="0"/>
                      </a:rPr>
                      <m:t>𝑦</m:t>
                    </m:r>
                    <m:r>
                      <a:rPr lang="en-US" i="1" dirty="0" smtClean="0">
                        <a:latin typeface="Cambria Math" panose="02040503050406030204" pitchFamily="18" charset="0"/>
                      </a:rPr>
                      <m:t> = 1) = </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=0,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=0|</m:t>
                    </m:r>
                    <m:r>
                      <a:rPr lang="en-US" i="1" dirty="0" smtClean="0">
                        <a:latin typeface="Cambria Math" panose="02040503050406030204" pitchFamily="18" charset="0"/>
                      </a:rPr>
                      <m:t>𝑦</m:t>
                    </m:r>
                    <m:r>
                      <a:rPr lang="en-US" i="1" dirty="0" smtClean="0">
                        <a:latin typeface="Cambria Math" panose="02040503050406030204" pitchFamily="18" charset="0"/>
                      </a:rPr>
                      <m:t>=1) </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=1) = </m:t>
                    </m:r>
                  </m:oMath>
                </a14:m>
                <a:endParaRPr lang="en-US" dirty="0"/>
              </a:p>
              <a:p>
                <a:pPr lvl="1"/>
                <a:r>
                  <a:rPr lang="en-US" dirty="0"/>
                  <a:t>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=0|</m:t>
                    </m:r>
                    <m:r>
                      <a:rPr lang="en-US" i="1" dirty="0" smtClean="0">
                        <a:latin typeface="Cambria Math" panose="02040503050406030204" pitchFamily="18" charset="0"/>
                      </a:rPr>
                      <m:t>𝑦</m:t>
                    </m:r>
                    <m:r>
                      <a:rPr lang="en-US" i="1" dirty="0" smtClean="0">
                        <a:latin typeface="Cambria Math" panose="02040503050406030204" pitchFamily="18" charset="0"/>
                      </a:rPr>
                      <m:t>=1) </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=0|</m:t>
                    </m:r>
                    <m:r>
                      <a:rPr lang="en-US" i="1" dirty="0" smtClean="0">
                        <a:latin typeface="Cambria Math" panose="02040503050406030204" pitchFamily="18" charset="0"/>
                      </a:rPr>
                      <m:t>𝑦</m:t>
                    </m:r>
                    <m:r>
                      <a:rPr lang="en-US" i="1" dirty="0" smtClean="0">
                        <a:latin typeface="Cambria Math" panose="02040503050406030204" pitchFamily="18" charset="0"/>
                      </a:rPr>
                      <m:t>=1) </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=1)  </m:t>
                    </m:r>
                  </m:oMath>
                </a14:m>
                <a:endParaRPr lang="en-US" dirty="0"/>
              </a:p>
              <a:p>
                <a:r>
                  <a:rPr lang="en-US" dirty="0"/>
                  <a:t>We can compute the probability of any event  or conditional event over  the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variables.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0677" y="2231925"/>
                <a:ext cx="8922935" cy="2740918"/>
              </a:xfrm>
              <a:blipFill>
                <a:blip r:embed="rId3"/>
                <a:stretch>
                  <a:fillRect l="-342"/>
                </a:stretch>
              </a:blipFill>
            </p:spPr>
            <p:txBody>
              <a:bodyPr/>
              <a:lstStyle/>
              <a:p>
                <a:r>
                  <a:rPr lang="en-US">
                    <a:noFill/>
                  </a:rPr>
                  <a:t> </a:t>
                </a:r>
              </a:p>
            </p:txBody>
          </p:sp>
        </mc:Fallback>
      </mc:AlternateContent>
      <p:grpSp>
        <p:nvGrpSpPr>
          <p:cNvPr id="53" name="Group 29">
            <a:extLst>
              <a:ext uri="{FF2B5EF4-FFF2-40B4-BE49-F238E27FC236}">
                <a16:creationId xmlns:a16="http://schemas.microsoft.com/office/drawing/2014/main" id="{DDFFE125-6B09-46E9-B19E-500E35F45954}"/>
              </a:ext>
            </a:extLst>
          </p:cNvPr>
          <p:cNvGrpSpPr>
            <a:grpSpLocks/>
          </p:cNvGrpSpPr>
          <p:nvPr/>
        </p:nvGrpSpPr>
        <p:grpSpPr bwMode="auto">
          <a:xfrm>
            <a:off x="2029962" y="851670"/>
            <a:ext cx="4457831" cy="1338230"/>
            <a:chOff x="732" y="1190"/>
            <a:chExt cx="3837" cy="1210"/>
          </a:xfrm>
        </p:grpSpPr>
        <p:sp>
          <p:nvSpPr>
            <p:cNvPr id="54" name="Oval 4">
              <a:extLst>
                <a:ext uri="{FF2B5EF4-FFF2-40B4-BE49-F238E27FC236}">
                  <a16:creationId xmlns:a16="http://schemas.microsoft.com/office/drawing/2014/main" id="{F1B9185F-7560-4B61-82CA-56EF7BE370F9}"/>
                </a:ext>
              </a:extLst>
            </p:cNvPr>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5" name="Oval 5">
              <a:extLst>
                <a:ext uri="{FF2B5EF4-FFF2-40B4-BE49-F238E27FC236}">
                  <a16:creationId xmlns:a16="http://schemas.microsoft.com/office/drawing/2014/main" id="{0CEC81B8-4233-4F22-BF51-C60AC7BEF085}"/>
                </a:ext>
              </a:extLst>
            </p:cNvPr>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6">
              <a:extLst>
                <a:ext uri="{FF2B5EF4-FFF2-40B4-BE49-F238E27FC236}">
                  <a16:creationId xmlns:a16="http://schemas.microsoft.com/office/drawing/2014/main" id="{D8A53AA0-0300-492C-AB00-49590F90887A}"/>
                </a:ext>
              </a:extLst>
            </p:cNvPr>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7">
              <a:extLst>
                <a:ext uri="{FF2B5EF4-FFF2-40B4-BE49-F238E27FC236}">
                  <a16:creationId xmlns:a16="http://schemas.microsoft.com/office/drawing/2014/main" id="{5C6583A6-BA92-4C18-8F94-D67272902BBC}"/>
                </a:ext>
              </a:extLst>
            </p:cNvPr>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8" name="Oval 8">
              <a:extLst>
                <a:ext uri="{FF2B5EF4-FFF2-40B4-BE49-F238E27FC236}">
                  <a16:creationId xmlns:a16="http://schemas.microsoft.com/office/drawing/2014/main" id="{FC0B5219-ABEB-40D3-A21F-EB7D2B8AD696}"/>
                </a:ext>
              </a:extLst>
            </p:cNvPr>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9" name="Oval 9">
              <a:extLst>
                <a:ext uri="{FF2B5EF4-FFF2-40B4-BE49-F238E27FC236}">
                  <a16:creationId xmlns:a16="http://schemas.microsoft.com/office/drawing/2014/main" id="{098289E4-65D4-4F4C-9C23-314D8C6A7D6F}"/>
                </a:ext>
              </a:extLst>
            </p:cNvPr>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0" name="Oval 10">
              <a:extLst>
                <a:ext uri="{FF2B5EF4-FFF2-40B4-BE49-F238E27FC236}">
                  <a16:creationId xmlns:a16="http://schemas.microsoft.com/office/drawing/2014/main" id="{EFF0541C-8061-45B8-9185-C067B7FD187B}"/>
                </a:ext>
              </a:extLst>
            </p:cNvPr>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1" name="Oval 11">
              <a:extLst>
                <a:ext uri="{FF2B5EF4-FFF2-40B4-BE49-F238E27FC236}">
                  <a16:creationId xmlns:a16="http://schemas.microsoft.com/office/drawing/2014/main" id="{6C28B934-46EB-4BE5-ADF5-5CAA4858BEF7}"/>
                </a:ext>
              </a:extLst>
            </p:cNvPr>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2" name="Oval 12">
              <a:extLst>
                <a:ext uri="{FF2B5EF4-FFF2-40B4-BE49-F238E27FC236}">
                  <a16:creationId xmlns:a16="http://schemas.microsoft.com/office/drawing/2014/main" id="{34251E9D-BB18-437B-95BB-1121F6DC706C}"/>
                </a:ext>
              </a:extLst>
            </p:cNvPr>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3" name="Oval 13">
              <a:extLst>
                <a:ext uri="{FF2B5EF4-FFF2-40B4-BE49-F238E27FC236}">
                  <a16:creationId xmlns:a16="http://schemas.microsoft.com/office/drawing/2014/main" id="{8613AE31-25AA-44D2-819F-92ED0C0F3337}"/>
                </a:ext>
              </a:extLst>
            </p:cNvPr>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64" name="AutoShape 14">
              <a:extLst>
                <a:ext uri="{FF2B5EF4-FFF2-40B4-BE49-F238E27FC236}">
                  <a16:creationId xmlns:a16="http://schemas.microsoft.com/office/drawing/2014/main" id="{61718442-A733-41FB-AC42-399F341B8706}"/>
                </a:ext>
              </a:extLst>
            </p:cNvPr>
            <p:cNvCxnSpPr>
              <a:cxnSpLocks noChangeShapeType="1"/>
              <a:stCxn id="62" idx="4"/>
              <a:endCxn id="54"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15">
              <a:extLst>
                <a:ext uri="{FF2B5EF4-FFF2-40B4-BE49-F238E27FC236}">
                  <a16:creationId xmlns:a16="http://schemas.microsoft.com/office/drawing/2014/main" id="{DBFB39C2-E614-45B8-A5DD-22879F6FD451}"/>
                </a:ext>
              </a:extLst>
            </p:cNvPr>
            <p:cNvCxnSpPr>
              <a:cxnSpLocks noChangeShapeType="1"/>
              <a:stCxn id="62" idx="4"/>
              <a:endCxn id="55"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16">
              <a:extLst>
                <a:ext uri="{FF2B5EF4-FFF2-40B4-BE49-F238E27FC236}">
                  <a16:creationId xmlns:a16="http://schemas.microsoft.com/office/drawing/2014/main" id="{C5893932-D545-495C-8F92-FE028CF8901E}"/>
                </a:ext>
              </a:extLst>
            </p:cNvPr>
            <p:cNvCxnSpPr>
              <a:cxnSpLocks noChangeShapeType="1"/>
              <a:stCxn id="62" idx="4"/>
              <a:endCxn id="56"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17">
              <a:extLst>
                <a:ext uri="{FF2B5EF4-FFF2-40B4-BE49-F238E27FC236}">
                  <a16:creationId xmlns:a16="http://schemas.microsoft.com/office/drawing/2014/main" id="{F1C9574D-DC84-41CB-B7AB-FEF8A87EC6D7}"/>
                </a:ext>
              </a:extLst>
            </p:cNvPr>
            <p:cNvCxnSpPr>
              <a:cxnSpLocks noChangeShapeType="1"/>
              <a:stCxn id="62" idx="4"/>
              <a:endCxn id="63"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8" name="Object 18">
                  <a:extLst>
                    <a:ext uri="{FF2B5EF4-FFF2-40B4-BE49-F238E27FC236}">
                      <a16:creationId xmlns:a16="http://schemas.microsoft.com/office/drawing/2014/main" id="{C18043C6-06AC-4F32-A259-2F267FCB3BC3}"/>
                    </a:ext>
                  </a:extLst>
                </p:cNvPr>
                <p:cNvSpPr txBox="1"/>
                <p:nvPr/>
              </p:nvSpPr>
              <p:spPr bwMode="auto">
                <a:xfrm>
                  <a:off x="732" y="1732"/>
                  <a:ext cx="803" cy="38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68" name="Object 18">
                  <a:extLst>
                    <a:ext uri="{FF2B5EF4-FFF2-40B4-BE49-F238E27FC236}">
                      <a16:creationId xmlns:a16="http://schemas.microsoft.com/office/drawing/2014/main" id="{C18043C6-06AC-4F32-A259-2F267FCB3BC3}"/>
                    </a:ext>
                  </a:extLst>
                </p:cNvPr>
                <p:cNvSpPr txBox="1">
                  <a:spLocks noRot="1" noChangeAspect="1" noMove="1" noResize="1" noEditPoints="1" noAdjustHandles="1" noChangeArrowheads="1" noChangeShapeType="1" noTextEdit="1"/>
                </p:cNvSpPr>
                <p:nvPr/>
              </p:nvSpPr>
              <p:spPr bwMode="auto">
                <a:xfrm>
                  <a:off x="732" y="1732"/>
                  <a:ext cx="803" cy="384"/>
                </a:xfrm>
                <a:prstGeom prst="rect">
                  <a:avLst/>
                </a:prstGeom>
                <a:blipFill>
                  <a:blip r:embed="rId4"/>
                  <a:stretch>
                    <a:fillRect r="-3922"/>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Object 19">
                  <a:extLst>
                    <a:ext uri="{FF2B5EF4-FFF2-40B4-BE49-F238E27FC236}">
                      <a16:creationId xmlns:a16="http://schemas.microsoft.com/office/drawing/2014/main" id="{A21A7F33-2E53-4413-9092-9FB9A9FC9E91}"/>
                    </a:ext>
                  </a:extLst>
                </p:cNvPr>
                <p:cNvSpPr txBox="1"/>
                <p:nvPr/>
              </p:nvSpPr>
              <p:spPr bwMode="auto">
                <a:xfrm>
                  <a:off x="1318" y="2116"/>
                  <a:ext cx="266"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oMath>
                    </m:oMathPara>
                  </a14:m>
                  <a:endParaRPr lang="en-US" i="1" dirty="0"/>
                </a:p>
              </p:txBody>
            </p:sp>
          </mc:Choice>
          <mc:Fallback xmlns="">
            <p:sp>
              <p:nvSpPr>
                <p:cNvPr id="69" name="Object 19">
                  <a:extLst>
                    <a:ext uri="{FF2B5EF4-FFF2-40B4-BE49-F238E27FC236}">
                      <a16:creationId xmlns:a16="http://schemas.microsoft.com/office/drawing/2014/main" id="{A21A7F33-2E53-4413-9092-9FB9A9FC9E91}"/>
                    </a:ext>
                  </a:extLst>
                </p:cNvPr>
                <p:cNvSpPr txBox="1">
                  <a:spLocks noRot="1" noChangeAspect="1" noMove="1" noResize="1" noEditPoints="1" noAdjustHandles="1" noChangeArrowheads="1" noChangeShapeType="1" noTextEdit="1"/>
                </p:cNvSpPr>
                <p:nvPr/>
              </p:nvSpPr>
              <p:spPr bwMode="auto">
                <a:xfrm>
                  <a:off x="1318" y="2116"/>
                  <a:ext cx="266" cy="284"/>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Object 20">
                  <a:extLst>
                    <a:ext uri="{FF2B5EF4-FFF2-40B4-BE49-F238E27FC236}">
                      <a16:creationId xmlns:a16="http://schemas.microsoft.com/office/drawing/2014/main" id="{0F1F40E1-C615-4F23-A69A-2317DD53C663}"/>
                    </a:ext>
                  </a:extLst>
                </p:cNvPr>
                <p:cNvSpPr txBox="1"/>
                <p:nvPr/>
              </p:nvSpPr>
              <p:spPr bwMode="auto">
                <a:xfrm>
                  <a:off x="1684" y="2116"/>
                  <a:ext cx="284"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70" name="Object 20">
                  <a:extLst>
                    <a:ext uri="{FF2B5EF4-FFF2-40B4-BE49-F238E27FC236}">
                      <a16:creationId xmlns:a16="http://schemas.microsoft.com/office/drawing/2014/main" id="{0F1F40E1-C615-4F23-A69A-2317DD53C663}"/>
                    </a:ext>
                  </a:extLst>
                </p:cNvPr>
                <p:cNvSpPr txBox="1">
                  <a:spLocks noRot="1" noChangeAspect="1" noMove="1" noResize="1" noEditPoints="1" noAdjustHandles="1" noChangeArrowheads="1" noChangeShapeType="1" noTextEdit="1"/>
                </p:cNvSpPr>
                <p:nvPr/>
              </p:nvSpPr>
              <p:spPr bwMode="auto">
                <a:xfrm>
                  <a:off x="1684" y="2116"/>
                  <a:ext cx="284" cy="284"/>
                </a:xfrm>
                <a:prstGeom prst="rect">
                  <a:avLst/>
                </a:prstGeom>
                <a:blipFill>
                  <a:blip r:embed="rId6"/>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Object 21">
                  <a:extLst>
                    <a:ext uri="{FF2B5EF4-FFF2-40B4-BE49-F238E27FC236}">
                      <a16:creationId xmlns:a16="http://schemas.microsoft.com/office/drawing/2014/main" id="{99626793-D427-4D48-B4E9-1B119EB44A89}"/>
                    </a:ext>
                  </a:extLst>
                </p:cNvPr>
                <p:cNvSpPr txBox="1"/>
                <p:nvPr/>
              </p:nvSpPr>
              <p:spPr bwMode="auto">
                <a:xfrm>
                  <a:off x="2056" y="2116"/>
                  <a:ext cx="283"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71" name="Object 21">
                  <a:extLst>
                    <a:ext uri="{FF2B5EF4-FFF2-40B4-BE49-F238E27FC236}">
                      <a16:creationId xmlns:a16="http://schemas.microsoft.com/office/drawing/2014/main" id="{99626793-D427-4D48-B4E9-1B119EB44A89}"/>
                    </a:ext>
                  </a:extLst>
                </p:cNvPr>
                <p:cNvSpPr txBox="1">
                  <a:spLocks noRot="1" noChangeAspect="1" noMove="1" noResize="1" noEditPoints="1" noAdjustHandles="1" noChangeArrowheads="1" noChangeShapeType="1" noTextEdit="1"/>
                </p:cNvSpPr>
                <p:nvPr/>
              </p:nvSpPr>
              <p:spPr bwMode="auto">
                <a:xfrm>
                  <a:off x="2056" y="2116"/>
                  <a:ext cx="283" cy="284"/>
                </a:xfrm>
                <a:prstGeom prst="rect">
                  <a:avLst/>
                </a:prstGeom>
                <a:blipFill>
                  <a:blip r:embed="rId7"/>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Object 22">
                  <a:extLst>
                    <a:ext uri="{FF2B5EF4-FFF2-40B4-BE49-F238E27FC236}">
                      <a16:creationId xmlns:a16="http://schemas.microsoft.com/office/drawing/2014/main" id="{010477A9-3AE6-4C46-8EC8-F723A98EFFCC}"/>
                    </a:ext>
                  </a:extLst>
                </p:cNvPr>
                <p:cNvSpPr txBox="1"/>
                <p:nvPr/>
              </p:nvSpPr>
              <p:spPr bwMode="auto">
                <a:xfrm>
                  <a:off x="2961" y="1190"/>
                  <a:ext cx="302" cy="28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m:rPr>
                            <m:sty m:val="p"/>
                          </m:rPr>
                          <a:rPr lang="en-US" sz="1500" i="1">
                            <a:solidFill>
                              <a:srgbClr val="000000"/>
                            </a:solidFill>
                            <a:latin typeface="Cambria Math" panose="02040503050406030204" pitchFamily="18" charset="0"/>
                          </a:rPr>
                          <m:t>y</m:t>
                        </m:r>
                        <m:r>
                          <a:rPr lang="en-US" sz="1500" i="1">
                            <a:solidFill>
                              <a:srgbClr val="000000"/>
                            </a:solidFill>
                            <a:latin typeface="Cambria Math" panose="02040503050406030204" pitchFamily="18" charset="0"/>
                          </a:rPr>
                          <m:t> </m:t>
                        </m:r>
                      </m:oMath>
                    </m:oMathPara>
                  </a14:m>
                  <a:endParaRPr lang="en-US" sz="1500" dirty="0"/>
                </a:p>
              </p:txBody>
            </p:sp>
          </mc:Choice>
          <mc:Fallback xmlns="">
            <p:sp>
              <p:nvSpPr>
                <p:cNvPr id="72" name="Object 22">
                  <a:extLst>
                    <a:ext uri="{FF2B5EF4-FFF2-40B4-BE49-F238E27FC236}">
                      <a16:creationId xmlns:a16="http://schemas.microsoft.com/office/drawing/2014/main" id="{010477A9-3AE6-4C46-8EC8-F723A98EFFCC}"/>
                    </a:ext>
                  </a:extLst>
                </p:cNvPr>
                <p:cNvSpPr txBox="1">
                  <a:spLocks noRot="1" noChangeAspect="1" noMove="1" noResize="1" noEditPoints="1" noAdjustHandles="1" noChangeArrowheads="1" noChangeShapeType="1" noTextEdit="1"/>
                </p:cNvSpPr>
                <p:nvPr/>
              </p:nvSpPr>
              <p:spPr bwMode="auto">
                <a:xfrm>
                  <a:off x="2961" y="1190"/>
                  <a:ext cx="302" cy="282"/>
                </a:xfrm>
                <a:prstGeom prst="rect">
                  <a:avLst/>
                </a:prstGeom>
                <a:blipFill>
                  <a:blip r:embed="rId8"/>
                  <a:stretch>
                    <a:fillRect b="-1961"/>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Object 23">
                  <a:extLst>
                    <a:ext uri="{FF2B5EF4-FFF2-40B4-BE49-F238E27FC236}">
                      <a16:creationId xmlns:a16="http://schemas.microsoft.com/office/drawing/2014/main" id="{350D9C32-8B6F-439A-8029-559FD4109A5F}"/>
                    </a:ext>
                  </a:extLst>
                </p:cNvPr>
                <p:cNvSpPr txBox="1"/>
                <p:nvPr/>
              </p:nvSpPr>
              <p:spPr bwMode="auto">
                <a:xfrm>
                  <a:off x="4168" y="2116"/>
                  <a:ext cx="283"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73" name="Object 23">
                  <a:extLst>
                    <a:ext uri="{FF2B5EF4-FFF2-40B4-BE49-F238E27FC236}">
                      <a16:creationId xmlns:a16="http://schemas.microsoft.com/office/drawing/2014/main" id="{350D9C32-8B6F-439A-8029-559FD4109A5F}"/>
                    </a:ext>
                  </a:extLst>
                </p:cNvPr>
                <p:cNvSpPr txBox="1">
                  <a:spLocks noRot="1" noChangeAspect="1" noMove="1" noResize="1" noEditPoints="1" noAdjustHandles="1" noChangeArrowheads="1" noChangeShapeType="1" noTextEdit="1"/>
                </p:cNvSpPr>
                <p:nvPr/>
              </p:nvSpPr>
              <p:spPr bwMode="auto">
                <a:xfrm>
                  <a:off x="4168" y="2116"/>
                  <a:ext cx="283" cy="284"/>
                </a:xfrm>
                <a:prstGeom prst="rect">
                  <a:avLst/>
                </a:prstGeom>
                <a:blipFill>
                  <a:blip r:embed="rId9"/>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Object 24">
                  <a:extLst>
                    <a:ext uri="{FF2B5EF4-FFF2-40B4-BE49-F238E27FC236}">
                      <a16:creationId xmlns:a16="http://schemas.microsoft.com/office/drawing/2014/main" id="{7B86E59D-03B5-4C1B-A0B5-8DC002719570}"/>
                    </a:ext>
                  </a:extLst>
                </p:cNvPr>
                <p:cNvSpPr txBox="1"/>
                <p:nvPr/>
              </p:nvSpPr>
              <p:spPr bwMode="auto">
                <a:xfrm>
                  <a:off x="3752" y="1568"/>
                  <a:ext cx="817" cy="32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74" name="Object 24">
                  <a:extLst>
                    <a:ext uri="{FF2B5EF4-FFF2-40B4-BE49-F238E27FC236}">
                      <a16:creationId xmlns:a16="http://schemas.microsoft.com/office/drawing/2014/main" id="{7B86E59D-03B5-4C1B-A0B5-8DC002719570}"/>
                    </a:ext>
                  </a:extLst>
                </p:cNvPr>
                <p:cNvSpPr txBox="1">
                  <a:spLocks noRot="1" noChangeAspect="1" noMove="1" noResize="1" noEditPoints="1" noAdjustHandles="1" noChangeArrowheads="1" noChangeShapeType="1" noTextEdit="1"/>
                </p:cNvSpPr>
                <p:nvPr/>
              </p:nvSpPr>
              <p:spPr bwMode="auto">
                <a:xfrm>
                  <a:off x="3752" y="1568"/>
                  <a:ext cx="817" cy="328"/>
                </a:xfrm>
                <a:prstGeom prst="rect">
                  <a:avLst/>
                </a:prstGeom>
                <a:blipFill>
                  <a:blip r:embed="rId10"/>
                  <a:stretch>
                    <a:fillRect b="-11667"/>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Object 25">
                  <a:extLst>
                    <a:ext uri="{FF2B5EF4-FFF2-40B4-BE49-F238E27FC236}">
                      <a16:creationId xmlns:a16="http://schemas.microsoft.com/office/drawing/2014/main" id="{F755F932-9BC7-4052-B276-5839EBD68341}"/>
                    </a:ext>
                  </a:extLst>
                </p:cNvPr>
                <p:cNvSpPr txBox="1"/>
                <p:nvPr/>
              </p:nvSpPr>
              <p:spPr bwMode="auto">
                <a:xfrm>
                  <a:off x="1421" y="1444"/>
                  <a:ext cx="805" cy="38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75" name="Object 25">
                  <a:extLst>
                    <a:ext uri="{FF2B5EF4-FFF2-40B4-BE49-F238E27FC236}">
                      <a16:creationId xmlns:a16="http://schemas.microsoft.com/office/drawing/2014/main" id="{F755F932-9BC7-4052-B276-5839EBD68341}"/>
                    </a:ext>
                  </a:extLst>
                </p:cNvPr>
                <p:cNvSpPr txBox="1">
                  <a:spLocks noRot="1" noChangeAspect="1" noMove="1" noResize="1" noEditPoints="1" noAdjustHandles="1" noChangeArrowheads="1" noChangeShapeType="1" noTextEdit="1"/>
                </p:cNvSpPr>
                <p:nvPr/>
              </p:nvSpPr>
              <p:spPr bwMode="auto">
                <a:xfrm>
                  <a:off x="1421" y="1444"/>
                  <a:ext cx="805" cy="384"/>
                </a:xfrm>
                <a:prstGeom prst="rect">
                  <a:avLst/>
                </a:prstGeom>
                <a:blipFill>
                  <a:blip r:embed="rId11"/>
                  <a:stretch>
                    <a:fillRect r="-3896"/>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Object 26">
                  <a:extLst>
                    <a:ext uri="{FF2B5EF4-FFF2-40B4-BE49-F238E27FC236}">
                      <a16:creationId xmlns:a16="http://schemas.microsoft.com/office/drawing/2014/main" id="{918768E4-CFD1-4870-852F-C7336B227DD5}"/>
                    </a:ext>
                  </a:extLst>
                </p:cNvPr>
                <p:cNvSpPr txBox="1"/>
                <p:nvPr/>
              </p:nvSpPr>
              <p:spPr bwMode="auto">
                <a:xfrm>
                  <a:off x="2245" y="1204"/>
                  <a:ext cx="544" cy="38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76" name="Object 26">
                  <a:extLst>
                    <a:ext uri="{FF2B5EF4-FFF2-40B4-BE49-F238E27FC236}">
                      <a16:creationId xmlns:a16="http://schemas.microsoft.com/office/drawing/2014/main" id="{918768E4-CFD1-4870-852F-C7336B227DD5}"/>
                    </a:ext>
                  </a:extLst>
                </p:cNvPr>
                <p:cNvSpPr txBox="1">
                  <a:spLocks noRot="1" noChangeAspect="1" noMove="1" noResize="1" noEditPoints="1" noAdjustHandles="1" noChangeArrowheads="1" noChangeShapeType="1" noTextEdit="1"/>
                </p:cNvSpPr>
                <p:nvPr/>
              </p:nvSpPr>
              <p:spPr bwMode="auto">
                <a:xfrm>
                  <a:off x="2245" y="1204"/>
                  <a:ext cx="544" cy="383"/>
                </a:xfrm>
                <a:prstGeom prst="rect">
                  <a:avLst/>
                </a:prstGeom>
                <a:blipFill>
                  <a:blip r:embed="rId12"/>
                  <a:stretch>
                    <a:fillRect r="-5769"/>
                  </a:stretch>
                </a:blipFill>
                <a:ln>
                  <a:noFill/>
                </a:ln>
                <a:effectLst/>
                <a:extLst/>
              </p:spPr>
              <p:txBody>
                <a:bodyPr/>
                <a:lstStyle/>
                <a:p>
                  <a:r>
                    <a:rPr lang="en-US">
                      <a:noFill/>
                    </a:rPr>
                    <a:t> </a:t>
                  </a:r>
                </a:p>
              </p:txBody>
            </p:sp>
          </mc:Fallback>
        </mc:AlternateContent>
      </p:grpSp>
      <p:sp>
        <p:nvSpPr>
          <p:cNvPr id="5" name="Rectangle 4">
            <a:extLst>
              <a:ext uri="{FF2B5EF4-FFF2-40B4-BE49-F238E27FC236}">
                <a16:creationId xmlns:a16="http://schemas.microsoft.com/office/drawing/2014/main" id="{ED70D9AD-0179-4284-B6F3-1FC17A5EAB4F}"/>
              </a:ext>
            </a:extLst>
          </p:cNvPr>
          <p:cNvSpPr/>
          <p:nvPr/>
        </p:nvSpPr>
        <p:spPr>
          <a:xfrm>
            <a:off x="3284738" y="3471169"/>
            <a:ext cx="4841289" cy="3255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59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70</a:t>
            </a:fld>
            <a:endParaRPr lang="en-US"/>
          </a:p>
        </p:txBody>
      </p:sp>
      <p:sp>
        <p:nvSpPr>
          <p:cNvPr id="2" name="Title 1"/>
          <p:cNvSpPr>
            <a:spLocks noGrp="1"/>
          </p:cNvSpPr>
          <p:nvPr>
            <p:ph type="title"/>
          </p:nvPr>
        </p:nvSpPr>
        <p:spPr/>
        <p:txBody>
          <a:bodyPr/>
          <a:lstStyle/>
          <a:p>
            <a:r>
              <a:rPr lang="en-US" dirty="0"/>
              <a:t>Spanning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Goal: Find a subset of the edges that forms a tree that includes every vertex, where the total weight of all the edges in the tree is maximized</a:t>
                </a:r>
              </a:p>
              <a:p>
                <a:pPr lvl="1"/>
                <a:r>
                  <a:rPr lang="en-US" dirty="0"/>
                  <a:t>Sort the weights</a:t>
                </a:r>
              </a:p>
              <a:p>
                <a:pPr lvl="1"/>
                <a:r>
                  <a:rPr lang="en-US" dirty="0"/>
                  <a:t>Start greedily with the largest one.</a:t>
                </a:r>
              </a:p>
              <a:p>
                <a:pPr lvl="1"/>
                <a:r>
                  <a:rPr lang="en-US" dirty="0"/>
                  <a:t>Add the next largest as long as it does not create a loop.</a:t>
                </a:r>
              </a:p>
              <a:p>
                <a:pPr lvl="1"/>
                <a:r>
                  <a:rPr lang="en-US" dirty="0"/>
                  <a:t>In case of a loop, discard this weight and move on to the next weight.</a:t>
                </a:r>
              </a:p>
              <a:p>
                <a:r>
                  <a:rPr lang="en-US" dirty="0"/>
                  <a:t>This algorithm will create a tree; </a:t>
                </a:r>
              </a:p>
              <a:p>
                <a:r>
                  <a:rPr lang="en-US" dirty="0"/>
                  <a:t>It is a spanning tree: it touches all the vertices.</a:t>
                </a:r>
              </a:p>
              <a:p>
                <a:r>
                  <a:rPr lang="en-US" dirty="0"/>
                  <a:t>It is not hard to see that this is the maximum weighted spanning tree</a:t>
                </a:r>
              </a:p>
              <a:p>
                <a:r>
                  <a:rPr lang="en-US" dirty="0"/>
                  <a:t>The complexity is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𝑛</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2810" b="-2975"/>
                </a:stretch>
              </a:blipFill>
            </p:spPr>
            <p:txBody>
              <a:bodyPr/>
              <a:lstStyle/>
              <a:p>
                <a:r>
                  <a:rPr lang="en-US">
                    <a:noFill/>
                  </a:rPr>
                  <a:t> </a:t>
                </a:r>
              </a:p>
            </p:txBody>
          </p:sp>
        </mc:Fallback>
      </mc:AlternateContent>
    </p:spTree>
    <p:extLst>
      <p:ext uri="{BB962C8B-B14F-4D97-AF65-F5344CB8AC3E}">
        <p14:creationId xmlns:p14="http://schemas.microsoft.com/office/powerpoint/2010/main" val="41411553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71</a:t>
            </a:fld>
            <a:endParaRPr lang="en-US"/>
          </a:p>
        </p:txBody>
      </p:sp>
      <p:sp>
        <p:nvSpPr>
          <p:cNvPr id="2" name="Title 1"/>
          <p:cNvSpPr>
            <a:spLocks noGrp="1"/>
          </p:cNvSpPr>
          <p:nvPr>
            <p:ph type="title"/>
          </p:nvPr>
        </p:nvSpPr>
        <p:spPr/>
        <p:txBody>
          <a:bodyPr/>
          <a:lstStyle/>
          <a:p>
            <a:r>
              <a:rPr lang="en-US" sz="3000" dirty="0"/>
              <a:t>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solidFill>
                      <a:srgbClr val="0000FF"/>
                    </a:solidFill>
                  </a:rPr>
                  <a:t>The algorithm </a:t>
                </a:r>
                <a:r>
                  <a:rPr lang="en-US" dirty="0"/>
                  <a:t>is given </a:t>
                </a:r>
                <a14:m>
                  <m:oMath xmlns:m="http://schemas.openxmlformats.org/officeDocument/2006/math">
                    <m:r>
                      <a:rPr lang="en-US" i="1" dirty="0" smtClean="0">
                        <a:solidFill>
                          <a:srgbClr val="0000FF"/>
                        </a:solidFill>
                        <a:latin typeface="Cambria Math" panose="02040503050406030204" pitchFamily="18" charset="0"/>
                      </a:rPr>
                      <m:t>𝑚</m:t>
                    </m:r>
                  </m:oMath>
                </a14:m>
                <a:r>
                  <a:rPr lang="en-US" dirty="0"/>
                  <a:t> independent measurements  from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a:t>
                </a:r>
              </a:p>
              <a:p>
                <a:r>
                  <a:rPr lang="en-US" dirty="0"/>
                  <a:t>For each variable </a:t>
                </a:r>
                <a14:m>
                  <m:oMath xmlns:m="http://schemas.openxmlformats.org/officeDocument/2006/math">
                    <m:r>
                      <a:rPr lang="en-US" i="1" dirty="0" smtClean="0">
                        <a:latin typeface="Cambria Math" panose="02040503050406030204" pitchFamily="18" charset="0"/>
                      </a:rPr>
                      <m:t>𝑥</m:t>
                    </m:r>
                  </m:oMath>
                </a14:m>
                <a:r>
                  <a:rPr lang="en-US" dirty="0"/>
                  <a:t>, estimate </a:t>
                </a:r>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𝑥</m:t>
                    </m:r>
                    <m:r>
                      <a:rPr lang="en-US" i="1" dirty="0" smtClean="0">
                        <a:solidFill>
                          <a:srgbClr val="0000FF"/>
                        </a:solidFill>
                        <a:latin typeface="Cambria Math" panose="02040503050406030204" pitchFamily="18" charset="0"/>
                      </a:rPr>
                      <m:t>)</m:t>
                    </m:r>
                  </m:oMath>
                </a14:m>
                <a:r>
                  <a:rPr lang="en-US" dirty="0"/>
                  <a:t>   (Binary variables –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numbers)</a:t>
                </a:r>
              </a:p>
              <a:p>
                <a:r>
                  <a:rPr lang="en-US" dirty="0"/>
                  <a:t>For each pair of variables </a:t>
                </a:r>
                <a14:m>
                  <m:oMath xmlns:m="http://schemas.openxmlformats.org/officeDocument/2006/math">
                    <m:r>
                      <a:rPr lang="en-US" i="1" dirty="0" smtClean="0">
                        <a:solidFill>
                          <a:srgbClr val="0000FF"/>
                        </a:solidFill>
                        <a:latin typeface="Cambria Math" panose="02040503050406030204" pitchFamily="18" charset="0"/>
                      </a:rPr>
                      <m:t>𝑥</m:t>
                    </m:r>
                    <m:r>
                      <a:rPr lang="en-US" i="1" dirty="0" smtClean="0">
                        <a:solidFill>
                          <a:srgbClr val="0000FF"/>
                        </a:solidFill>
                        <a:latin typeface="Cambria Math" panose="02040503050406030204" pitchFamily="18" charset="0"/>
                      </a:rPr>
                      <m:t>, </m:t>
                    </m:r>
                    <m:r>
                      <a:rPr lang="en-US" i="1" dirty="0" smtClean="0">
                        <a:solidFill>
                          <a:srgbClr val="0000FF"/>
                        </a:solidFill>
                        <a:latin typeface="Cambria Math" panose="02040503050406030204" pitchFamily="18" charset="0"/>
                      </a:rPr>
                      <m:t>𝑦</m:t>
                    </m:r>
                  </m:oMath>
                </a14:m>
                <a:r>
                  <a:rPr lang="en-US" dirty="0"/>
                  <a:t>, estimate </a:t>
                </a:r>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 </m:t>
                    </m:r>
                  </m:oMath>
                </a14:m>
                <a:r>
                  <a:rPr lang="en-US" dirty="0"/>
                  <a:t>numbers)</a:t>
                </a:r>
              </a:p>
              <a:p>
                <a:r>
                  <a:rPr lang="en-US" dirty="0"/>
                  <a:t>For each pair of variables compute  the </a:t>
                </a:r>
                <a:r>
                  <a:rPr lang="en-US" dirty="0">
                    <a:solidFill>
                      <a:srgbClr val="0000FF"/>
                    </a:solidFill>
                  </a:rPr>
                  <a:t>mutual information</a:t>
                </a:r>
              </a:p>
              <a:p>
                <a:r>
                  <a:rPr lang="en-US" dirty="0"/>
                  <a:t>Build a </a:t>
                </a:r>
                <a:r>
                  <a:rPr lang="en-US" dirty="0">
                    <a:solidFill>
                      <a:srgbClr val="0000FF"/>
                    </a:solidFill>
                  </a:rPr>
                  <a:t>complete undirected graph </a:t>
                </a:r>
                <a:r>
                  <a:rPr lang="en-US" dirty="0"/>
                  <a:t>with all the variables as vertices. </a:t>
                </a:r>
              </a:p>
              <a:p>
                <a:r>
                  <a:rPr lang="en-US" dirty="0"/>
                  <a:t>Let </a:t>
                </a:r>
                <a14:m>
                  <m:oMath xmlns:m="http://schemas.openxmlformats.org/officeDocument/2006/math">
                    <m:r>
                      <a:rPr lang="en-US" i="1" dirty="0" smtClean="0">
                        <a:solidFill>
                          <a:srgbClr val="0000FF"/>
                        </a:solidFill>
                        <a:latin typeface="Cambria Math" panose="02040503050406030204" pitchFamily="18" charset="0"/>
                      </a:rPr>
                      <m:t>𝐼</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r>
                  <a:rPr lang="en-US" dirty="0"/>
                  <a:t> be the weights of the edge </a:t>
                </a:r>
                <a14:m>
                  <m:oMath xmlns:m="http://schemas.openxmlformats.org/officeDocument/2006/math">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endParaRPr lang="en-US" dirty="0">
                  <a:solidFill>
                    <a:srgbClr val="0000FF"/>
                  </a:solidFill>
                </a:endParaRPr>
              </a:p>
              <a:p>
                <a:r>
                  <a:rPr lang="en-US" dirty="0"/>
                  <a:t>Build a maximum </a:t>
                </a:r>
                <a:r>
                  <a:rPr lang="en-US" dirty="0">
                    <a:solidFill>
                      <a:srgbClr val="0000FF"/>
                    </a:solidFill>
                  </a:rPr>
                  <a:t>weighted spanning tree</a:t>
                </a:r>
              </a:p>
              <a:p>
                <a:r>
                  <a:rPr lang="en-US" dirty="0"/>
                  <a:t>Transform the resulting undirected tree to a </a:t>
                </a:r>
                <a:r>
                  <a:rPr lang="en-US" dirty="0">
                    <a:solidFill>
                      <a:srgbClr val="0000FF"/>
                    </a:solidFill>
                  </a:rPr>
                  <a:t>directed tree</a:t>
                </a:r>
                <a:r>
                  <a:rPr lang="en-US" dirty="0"/>
                  <a:t>. </a:t>
                </a:r>
              </a:p>
              <a:p>
                <a:pPr lvl="1"/>
                <a:r>
                  <a:rPr lang="en-US" dirty="0"/>
                  <a:t>Choose a root variable and set the direction of all the edges away from it.</a:t>
                </a:r>
              </a:p>
              <a:p>
                <a:r>
                  <a:rPr lang="en-US" dirty="0"/>
                  <a:t>Place the corresponding </a:t>
                </a:r>
                <a:r>
                  <a:rPr lang="en-US" dirty="0">
                    <a:solidFill>
                      <a:srgbClr val="0000FF"/>
                    </a:solidFill>
                  </a:rPr>
                  <a:t>conditional probabilities </a:t>
                </a:r>
                <a:r>
                  <a:rPr lang="en-US" dirty="0"/>
                  <a:t>on the edges. </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1983" r="-815" b="-2810"/>
                </a:stretch>
              </a:blipFill>
            </p:spPr>
            <p:txBody>
              <a:bodyPr/>
              <a:lstStyle/>
              <a:p>
                <a:r>
                  <a:rPr lang="en-US">
                    <a:noFill/>
                  </a:rPr>
                  <a:t> </a:t>
                </a:r>
              </a:p>
            </p:txBody>
          </p:sp>
        </mc:Fallback>
      </mc:AlternateContent>
      <p:sp>
        <p:nvSpPr>
          <p:cNvPr id="5" name="TextBox 4"/>
          <p:cNvSpPr txBox="1"/>
          <p:nvPr/>
        </p:nvSpPr>
        <p:spPr>
          <a:xfrm>
            <a:off x="78056" y="4231809"/>
            <a:ext cx="405880" cy="323165"/>
          </a:xfrm>
          <a:prstGeom prst="rect">
            <a:avLst/>
          </a:prstGeom>
          <a:solidFill>
            <a:srgbClr val="FFFFCC"/>
          </a:solidFill>
          <a:ln>
            <a:solidFill>
              <a:schemeClr val="accent1"/>
            </a:solidFill>
          </a:ln>
        </p:spPr>
        <p:txBody>
          <a:bodyPr wrap="none" rtlCol="0">
            <a:spAutoFit/>
          </a:bodyPr>
          <a:lstStyle/>
          <a:p>
            <a:r>
              <a:rPr lang="en-US" sz="1500" dirty="0"/>
              <a:t>(1)</a:t>
            </a:r>
          </a:p>
        </p:txBody>
      </p:sp>
      <p:sp>
        <p:nvSpPr>
          <p:cNvPr id="6" name="TextBox 5"/>
          <p:cNvSpPr txBox="1"/>
          <p:nvPr/>
        </p:nvSpPr>
        <p:spPr>
          <a:xfrm>
            <a:off x="78056" y="3520751"/>
            <a:ext cx="405880" cy="323165"/>
          </a:xfrm>
          <a:prstGeom prst="rect">
            <a:avLst/>
          </a:prstGeom>
          <a:solidFill>
            <a:srgbClr val="FFFFCC"/>
          </a:solidFill>
          <a:ln>
            <a:solidFill>
              <a:schemeClr val="accent1"/>
            </a:solidFill>
          </a:ln>
        </p:spPr>
        <p:txBody>
          <a:bodyPr wrap="none" rtlCol="0">
            <a:spAutoFit/>
          </a:bodyPr>
          <a:lstStyle/>
          <a:p>
            <a:r>
              <a:rPr lang="en-US" sz="1500" dirty="0"/>
              <a:t>(3)</a:t>
            </a:r>
          </a:p>
        </p:txBody>
      </p:sp>
      <p:sp>
        <p:nvSpPr>
          <p:cNvPr id="7" name="TextBox 6"/>
          <p:cNvSpPr txBox="1"/>
          <p:nvPr/>
        </p:nvSpPr>
        <p:spPr>
          <a:xfrm>
            <a:off x="78056" y="2766457"/>
            <a:ext cx="405880" cy="323165"/>
          </a:xfrm>
          <a:prstGeom prst="rect">
            <a:avLst/>
          </a:prstGeom>
          <a:solidFill>
            <a:srgbClr val="FFFFCC"/>
          </a:solidFill>
          <a:ln>
            <a:solidFill>
              <a:schemeClr val="accent1"/>
            </a:solidFill>
          </a:ln>
        </p:spPr>
        <p:txBody>
          <a:bodyPr wrap="none" rtlCol="0">
            <a:spAutoFit/>
          </a:bodyPr>
          <a:lstStyle/>
          <a:p>
            <a:r>
              <a:rPr lang="en-US" sz="1500" dirty="0"/>
              <a:t>(2)</a:t>
            </a:r>
          </a:p>
        </p:txBody>
      </p:sp>
      <p:grpSp>
        <p:nvGrpSpPr>
          <p:cNvPr id="8" name="Group 7">
            <a:extLst>
              <a:ext uri="{FF2B5EF4-FFF2-40B4-BE49-F238E27FC236}">
                <a16:creationId xmlns:a16="http://schemas.microsoft.com/office/drawing/2014/main" id="{D56064F8-B46C-486F-B003-1A39A9FE09B0}"/>
              </a:ext>
            </a:extLst>
          </p:cNvPr>
          <p:cNvGrpSpPr/>
          <p:nvPr/>
        </p:nvGrpSpPr>
        <p:grpSpPr>
          <a:xfrm>
            <a:off x="7827274" y="3478336"/>
            <a:ext cx="924542" cy="352822"/>
            <a:chOff x="6843431" y="4575621"/>
            <a:chExt cx="924542" cy="352822"/>
          </a:xfrm>
        </p:grpSpPr>
        <p:cxnSp>
          <p:nvCxnSpPr>
            <p:cNvPr id="9" name="Straight Arrow Connector 8">
              <a:extLst>
                <a:ext uri="{FF2B5EF4-FFF2-40B4-BE49-F238E27FC236}">
                  <a16:creationId xmlns:a16="http://schemas.microsoft.com/office/drawing/2014/main" id="{18E45477-B752-4F84-9DD4-55AF3096A9C8}"/>
                </a:ext>
              </a:extLst>
            </p:cNvPr>
            <p:cNvCxnSpPr>
              <a:cxnSpLocks/>
            </p:cNvCxnSpPr>
            <p:nvPr/>
          </p:nvCxnSpPr>
          <p:spPr>
            <a:xfrm>
              <a:off x="6897882" y="4735973"/>
              <a:ext cx="3214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DFB39257-E6BF-4780-8968-487CB6275F54}"/>
                </a:ext>
              </a:extLst>
            </p:cNvPr>
            <p:cNvCxnSpPr>
              <a:cxnSpLocks/>
            </p:cNvCxnSpPr>
            <p:nvPr/>
          </p:nvCxnSpPr>
          <p:spPr>
            <a:xfrm flipV="1">
              <a:off x="7367312" y="4585503"/>
              <a:ext cx="334585" cy="1504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B920A8A-2494-4B74-AE21-9B693CCEE370}"/>
                </a:ext>
              </a:extLst>
            </p:cNvPr>
            <p:cNvCxnSpPr>
              <a:cxnSpLocks/>
            </p:cNvCxnSpPr>
            <p:nvPr/>
          </p:nvCxnSpPr>
          <p:spPr>
            <a:xfrm>
              <a:off x="7373869" y="4783619"/>
              <a:ext cx="337771" cy="120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D6B6FCB0-36F6-4E4F-95E6-22A2FDF2D5B9}"/>
                </a:ext>
              </a:extLst>
            </p:cNvPr>
            <p:cNvSpPr/>
            <p:nvPr/>
          </p:nvSpPr>
          <p:spPr>
            <a:xfrm>
              <a:off x="7276501" y="4735973"/>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2862DC-B12A-4C5A-A1A6-802E73963D81}"/>
                </a:ext>
              </a:extLst>
            </p:cNvPr>
            <p:cNvSpPr/>
            <p:nvPr/>
          </p:nvSpPr>
          <p:spPr>
            <a:xfrm>
              <a:off x="7702144" y="457562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4BFAF36-0D37-45D5-9DDA-6F170F9C4BB9}"/>
                </a:ext>
              </a:extLst>
            </p:cNvPr>
            <p:cNvSpPr/>
            <p:nvPr/>
          </p:nvSpPr>
          <p:spPr>
            <a:xfrm>
              <a:off x="6843431" y="4735973"/>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D9E31A7-3EB2-4D8B-B716-F184340A9E3E}"/>
                </a:ext>
              </a:extLst>
            </p:cNvPr>
            <p:cNvSpPr/>
            <p:nvPr/>
          </p:nvSpPr>
          <p:spPr>
            <a:xfrm>
              <a:off x="7722254" y="4882724"/>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9515E1B-C78A-4E3C-BEC9-5726FDD5E387}"/>
              </a:ext>
            </a:extLst>
          </p:cNvPr>
          <p:cNvGrpSpPr/>
          <p:nvPr/>
        </p:nvGrpSpPr>
        <p:grpSpPr>
          <a:xfrm>
            <a:off x="7769468" y="2909059"/>
            <a:ext cx="924542" cy="352822"/>
            <a:chOff x="7067208" y="3317839"/>
            <a:chExt cx="924542" cy="352822"/>
          </a:xfrm>
        </p:grpSpPr>
        <p:cxnSp>
          <p:nvCxnSpPr>
            <p:cNvPr id="17" name="Straight Arrow Connector 16">
              <a:extLst>
                <a:ext uri="{FF2B5EF4-FFF2-40B4-BE49-F238E27FC236}">
                  <a16:creationId xmlns:a16="http://schemas.microsoft.com/office/drawing/2014/main" id="{8A2190FF-E1DF-4936-B5D4-F8F4D56ED025}"/>
                </a:ext>
              </a:extLst>
            </p:cNvPr>
            <p:cNvCxnSpPr>
              <a:cxnSpLocks/>
            </p:cNvCxnSpPr>
            <p:nvPr/>
          </p:nvCxnSpPr>
          <p:spPr>
            <a:xfrm>
              <a:off x="7121659" y="3478191"/>
              <a:ext cx="321469" cy="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51B1290-4BF8-4FE3-8C3B-BA9146B7B908}"/>
                </a:ext>
              </a:extLst>
            </p:cNvPr>
            <p:cNvCxnSpPr>
              <a:cxnSpLocks/>
            </p:cNvCxnSpPr>
            <p:nvPr/>
          </p:nvCxnSpPr>
          <p:spPr>
            <a:xfrm flipV="1">
              <a:off x="7598763" y="3350580"/>
              <a:ext cx="334585" cy="15047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E69F92A-FEFA-48E4-A6C2-EDA1D712EA3C}"/>
                </a:ext>
              </a:extLst>
            </p:cNvPr>
            <p:cNvCxnSpPr>
              <a:cxnSpLocks/>
            </p:cNvCxnSpPr>
            <p:nvPr/>
          </p:nvCxnSpPr>
          <p:spPr>
            <a:xfrm>
              <a:off x="7597646" y="3525837"/>
              <a:ext cx="337771" cy="120189"/>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06C7365F-4ACC-4F8C-B168-3B2019FD2E9C}"/>
                </a:ext>
              </a:extLst>
            </p:cNvPr>
            <p:cNvSpPr/>
            <p:nvPr/>
          </p:nvSpPr>
          <p:spPr>
            <a:xfrm>
              <a:off x="7500278" y="347819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C7D2F31-DAE1-4680-A9D8-F0D31F02A904}"/>
                </a:ext>
              </a:extLst>
            </p:cNvPr>
            <p:cNvSpPr/>
            <p:nvPr/>
          </p:nvSpPr>
          <p:spPr>
            <a:xfrm>
              <a:off x="7925921" y="3317839"/>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F97F536-6E61-494A-A48E-5ADE5CF04D23}"/>
                </a:ext>
              </a:extLst>
            </p:cNvPr>
            <p:cNvSpPr/>
            <p:nvPr/>
          </p:nvSpPr>
          <p:spPr>
            <a:xfrm>
              <a:off x="7067208" y="347819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48A8115-B521-46EF-83EB-2A6A88C9A9E2}"/>
                </a:ext>
              </a:extLst>
            </p:cNvPr>
            <p:cNvSpPr/>
            <p:nvPr/>
          </p:nvSpPr>
          <p:spPr>
            <a:xfrm>
              <a:off x="7946031" y="3624942"/>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777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72</a:t>
            </a:fld>
            <a:endParaRPr lang="en-US"/>
          </a:p>
        </p:txBody>
      </p:sp>
      <p:sp>
        <p:nvSpPr>
          <p:cNvPr id="2" name="Title 1"/>
          <p:cNvSpPr>
            <a:spLocks noGrp="1"/>
          </p:cNvSpPr>
          <p:nvPr>
            <p:ph type="title"/>
          </p:nvPr>
        </p:nvSpPr>
        <p:spPr/>
        <p:txBody>
          <a:bodyPr/>
          <a:lstStyle/>
          <a:p>
            <a:r>
              <a:rPr lang="en-US" dirty="0"/>
              <a:t>Correctness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3177262"/>
              </a:xfrm>
            </p:spPr>
            <p:txBody>
              <a:bodyPr>
                <a:normAutofit fontScale="92500" lnSpcReduction="10000"/>
              </a:bodyPr>
              <a:lstStyle/>
              <a:p>
                <a:r>
                  <a:rPr lang="en-US" dirty="0">
                    <a:solidFill>
                      <a:srgbClr val="0000FF"/>
                    </a:solidFill>
                  </a:rPr>
                  <a:t>Place the corresponding conditional probabilities on the edges. </a:t>
                </a:r>
              </a:p>
              <a:p>
                <a:r>
                  <a:rPr lang="en-US" dirty="0"/>
                  <a:t>Given a tree </a:t>
                </a:r>
                <a14:m>
                  <m:oMath xmlns:m="http://schemas.openxmlformats.org/officeDocument/2006/math">
                    <m:r>
                      <a:rPr lang="en-US" i="1" dirty="0" smtClean="0">
                        <a:solidFill>
                          <a:srgbClr val="0000FF"/>
                        </a:solidFill>
                        <a:latin typeface="Cambria Math" panose="02040503050406030204" pitchFamily="18" charset="0"/>
                      </a:rPr>
                      <m:t>𝑡</m:t>
                    </m:r>
                  </m:oMath>
                </a14:m>
                <a:r>
                  <a:rPr lang="en-US" dirty="0"/>
                  <a:t>, defining probability distribution </a:t>
                </a:r>
                <a14:m>
                  <m:oMath xmlns:m="http://schemas.openxmlformats.org/officeDocument/2006/math">
                    <m:r>
                      <a:rPr lang="en-US" i="1" dirty="0" smtClean="0">
                        <a:solidFill>
                          <a:srgbClr val="0000FF"/>
                        </a:solidFill>
                        <a:latin typeface="Cambria Math" panose="02040503050406030204" pitchFamily="18" charset="0"/>
                      </a:rPr>
                      <m:t>𝑇</m:t>
                    </m:r>
                  </m:oMath>
                </a14:m>
                <a:r>
                  <a:rPr lang="en-US" dirty="0"/>
                  <a:t> by forcing the conditional probabilities along the edges to coincide with those computed from a sample taken from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  gives the best tree dependent approximation to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 </a:t>
                </a:r>
              </a:p>
              <a:p>
                <a:r>
                  <a:rPr lang="en-US" dirty="0">
                    <a:solidFill>
                      <a:srgbClr val="000066"/>
                    </a:solidFill>
                  </a:rPr>
                  <a:t>Let  </a:t>
                </a:r>
                <a14:m>
                  <m:oMath xmlns:m="http://schemas.openxmlformats.org/officeDocument/2006/math">
                    <m:r>
                      <a:rPr lang="en-US" i="1" dirty="0" smtClean="0">
                        <a:solidFill>
                          <a:srgbClr val="0000FF"/>
                        </a:solidFill>
                        <a:latin typeface="Cambria Math" panose="02040503050406030204" pitchFamily="18" charset="0"/>
                      </a:rPr>
                      <m:t>𝑇</m:t>
                    </m:r>
                  </m:oMath>
                </a14:m>
                <a:r>
                  <a:rPr lang="en-US" dirty="0">
                    <a:solidFill>
                      <a:srgbClr val="000066"/>
                    </a:solidFill>
                  </a:rPr>
                  <a:t> be the tree-dependent distribution according to the fixed tree </a:t>
                </a:r>
                <a14:m>
                  <m:oMath xmlns:m="http://schemas.openxmlformats.org/officeDocument/2006/math">
                    <m:r>
                      <a:rPr lang="en-US" i="1" dirty="0" smtClean="0">
                        <a:solidFill>
                          <a:srgbClr val="0000FF"/>
                        </a:solidFill>
                        <a:latin typeface="Cambria Math" panose="02040503050406030204" pitchFamily="18" charset="0"/>
                      </a:rPr>
                      <m:t>𝑡</m:t>
                    </m:r>
                  </m:oMath>
                </a14:m>
                <a:r>
                  <a:rPr lang="en-US" dirty="0">
                    <a:solidFill>
                      <a:srgbClr val="000066"/>
                    </a:solidFill>
                  </a:rPr>
                  <a:t>. </a:t>
                </a:r>
              </a:p>
              <a:p>
                <a:pPr marL="0" indent="0" algn="ctr">
                  <a:buNone/>
                </a:pPr>
                <a:r>
                  <a:rPr lang="en-US" b="1" dirty="0">
                    <a:solidFill>
                      <a:srgbClr val="000066"/>
                    </a:solidFill>
                  </a:rPr>
                  <a:t>	</a:t>
                </a:r>
                <a14:m>
                  <m:oMath xmlns:m="http://schemas.openxmlformats.org/officeDocument/2006/math">
                    <m:r>
                      <a:rPr lang="en-US" sz="2100" b="1" i="1" dirty="0" smtClean="0">
                        <a:solidFill>
                          <a:srgbClr val="000066"/>
                        </a:solidFill>
                        <a:latin typeface="Cambria Math" panose="02040503050406030204" pitchFamily="18" charset="0"/>
                      </a:rPr>
                      <m:t>𝑻</m:t>
                    </m:r>
                    <m:r>
                      <a:rPr lang="en-US" sz="2100" b="1" i="1" dirty="0" smtClean="0">
                        <a:solidFill>
                          <a:srgbClr val="000066"/>
                        </a:solidFill>
                        <a:latin typeface="Cambria Math" panose="02040503050406030204" pitchFamily="18" charset="0"/>
                      </a:rPr>
                      <m:t>(</m:t>
                    </m:r>
                    <m:r>
                      <a:rPr lang="en-US" sz="2100" b="1" i="1" dirty="0" smtClean="0">
                        <a:solidFill>
                          <a:srgbClr val="000066"/>
                        </a:solidFill>
                        <a:latin typeface="Cambria Math" panose="02040503050406030204" pitchFamily="18" charset="0"/>
                      </a:rPr>
                      <m:t>𝒙</m:t>
                    </m:r>
                    <m:r>
                      <a:rPr lang="en-US" sz="2100" b="1" i="1" dirty="0" smtClean="0">
                        <a:solidFill>
                          <a:srgbClr val="000066"/>
                        </a:solidFill>
                        <a:latin typeface="Cambria Math" panose="02040503050406030204" pitchFamily="18" charset="0"/>
                      </a:rPr>
                      <m:t>) =∏ </m:t>
                    </m:r>
                    <m:r>
                      <a:rPr lang="en-US" sz="2100" b="1" i="1" dirty="0">
                        <a:solidFill>
                          <a:srgbClr val="000066"/>
                        </a:solidFill>
                        <a:latin typeface="Cambria Math" panose="02040503050406030204" pitchFamily="18" charset="0"/>
                      </a:rPr>
                      <m:t>𝑻</m:t>
                    </m:r>
                    <m:r>
                      <a:rPr lang="en-US" sz="2100" b="1" i="1" dirty="0">
                        <a:solidFill>
                          <a:srgbClr val="000066"/>
                        </a:solidFill>
                        <a:latin typeface="Cambria Math" panose="02040503050406030204" pitchFamily="18" charset="0"/>
                      </a:rPr>
                      <m:t>(</m:t>
                    </m:r>
                    <m:r>
                      <a:rPr lang="en-US" sz="2100" b="1" i="1" dirty="0" err="1">
                        <a:solidFill>
                          <a:srgbClr val="000066"/>
                        </a:solidFill>
                        <a:latin typeface="Cambria Math" panose="02040503050406030204" pitchFamily="18" charset="0"/>
                      </a:rPr>
                      <m:t>𝒙</m:t>
                    </m:r>
                    <m:r>
                      <a:rPr lang="en-US" sz="2100" b="1" i="1" baseline="-25000" dirty="0" err="1">
                        <a:solidFill>
                          <a:srgbClr val="000066"/>
                        </a:solidFill>
                        <a:latin typeface="Cambria Math" panose="02040503050406030204" pitchFamily="18" charset="0"/>
                      </a:rPr>
                      <m:t>𝒊</m:t>
                    </m:r>
                    <m:r>
                      <a:rPr lang="en-US" sz="2100" b="1" i="1" dirty="0" err="1">
                        <a:solidFill>
                          <a:srgbClr val="000066"/>
                        </a:solidFill>
                        <a:latin typeface="Cambria Math" panose="02040503050406030204" pitchFamily="18" charset="0"/>
                      </a:rPr>
                      <m:t>|</m:t>
                    </m:r>
                    <m:r>
                      <a:rPr lang="en-US" sz="2100" b="1" i="1" dirty="0" err="1">
                        <a:solidFill>
                          <a:srgbClr val="000066"/>
                        </a:solidFill>
                        <a:latin typeface="Cambria Math" panose="02040503050406030204" pitchFamily="18" charset="0"/>
                      </a:rPr>
                      <m:t>𝑷𝒂𝒓𝒆𝒏𝒕</m:t>
                    </m:r>
                    <m:r>
                      <a:rPr lang="en-US" sz="2100" b="1" i="1" dirty="0">
                        <a:solidFill>
                          <a:srgbClr val="000066"/>
                        </a:solidFill>
                        <a:latin typeface="Cambria Math" panose="02040503050406030204" pitchFamily="18" charset="0"/>
                      </a:rPr>
                      <m:t>(</m:t>
                    </m:r>
                    <m:sSub>
                      <m:sSubPr>
                        <m:ctrlPr>
                          <a:rPr lang="en-US" sz="2100" b="1" i="1" dirty="0" smtClean="0">
                            <a:solidFill>
                              <a:srgbClr val="000066"/>
                            </a:solidFill>
                            <a:latin typeface="Cambria Math" panose="02040503050406030204" pitchFamily="18" charset="0"/>
                          </a:rPr>
                        </m:ctrlPr>
                      </m:sSubPr>
                      <m:e>
                        <m:r>
                          <a:rPr lang="en-US" sz="2100" b="1" i="1" dirty="0">
                            <a:solidFill>
                              <a:srgbClr val="000066"/>
                            </a:solidFill>
                            <a:latin typeface="Cambria Math" panose="02040503050406030204" pitchFamily="18" charset="0"/>
                          </a:rPr>
                          <m:t>𝒙</m:t>
                        </m:r>
                      </m:e>
                      <m:sub>
                        <m:r>
                          <a:rPr lang="en-US" sz="2100" b="1" i="1" dirty="0">
                            <a:solidFill>
                              <a:srgbClr val="000066"/>
                            </a:solidFill>
                            <a:latin typeface="Cambria Math" panose="02040503050406030204" pitchFamily="18" charset="0"/>
                          </a:rPr>
                          <m:t>𝒊</m:t>
                        </m:r>
                      </m:sub>
                    </m:sSub>
                    <m:r>
                      <a:rPr lang="en-US" sz="2100" b="1" i="1" dirty="0">
                        <a:solidFill>
                          <a:srgbClr val="000066"/>
                        </a:solidFill>
                        <a:latin typeface="Cambria Math" panose="02040503050406030204" pitchFamily="18" charset="0"/>
                      </a:rPr>
                      <m:t>)) =</m:t>
                    </m:r>
                    <m:r>
                      <a:rPr lang="en-US" sz="2100" b="1" i="1" dirty="0" smtClean="0">
                        <a:solidFill>
                          <a:srgbClr val="000066"/>
                        </a:solidFill>
                        <a:latin typeface="Cambria Math" panose="02040503050406030204" pitchFamily="18" charset="0"/>
                      </a:rPr>
                      <m:t>∏</m:t>
                    </m:r>
                    <m:r>
                      <a:rPr lang="en-US" sz="2100" b="1" i="1" dirty="0">
                        <a:solidFill>
                          <a:srgbClr val="000066"/>
                        </a:solidFill>
                        <a:latin typeface="Cambria Math" panose="02040503050406030204" pitchFamily="18" charset="0"/>
                      </a:rPr>
                      <m:t> </m:t>
                    </m:r>
                    <m:r>
                      <a:rPr lang="en-US" sz="2100" b="1" i="1" dirty="0">
                        <a:solidFill>
                          <a:srgbClr val="000066"/>
                        </a:solidFill>
                        <a:latin typeface="Cambria Math" panose="02040503050406030204" pitchFamily="18" charset="0"/>
                      </a:rPr>
                      <m:t>𝑷</m:t>
                    </m:r>
                    <m:r>
                      <a:rPr lang="en-US" sz="2100" b="1" i="1" dirty="0">
                        <a:solidFill>
                          <a:srgbClr val="000066"/>
                        </a:solidFill>
                        <a:latin typeface="Cambria Math" panose="02040503050406030204" pitchFamily="18" charset="0"/>
                      </a:rPr>
                      <m:t>(</m:t>
                    </m:r>
                    <m:r>
                      <a:rPr lang="en-US" sz="2100" b="1" i="1" dirty="0">
                        <a:solidFill>
                          <a:srgbClr val="000066"/>
                        </a:solidFill>
                        <a:latin typeface="Cambria Math" panose="02040503050406030204" pitchFamily="18" charset="0"/>
                      </a:rPr>
                      <m:t>𝒙</m:t>
                    </m:r>
                    <m:r>
                      <a:rPr lang="en-US" sz="2100" i="1" baseline="-25000" dirty="0">
                        <a:solidFill>
                          <a:srgbClr val="000066"/>
                        </a:solidFill>
                        <a:latin typeface="Cambria Math" panose="02040503050406030204" pitchFamily="18" charset="0"/>
                      </a:rPr>
                      <m:t>𝑖</m:t>
                    </m:r>
                    <m:r>
                      <a:rPr lang="en-US" sz="2100" b="1" i="1" dirty="0">
                        <a:solidFill>
                          <a:srgbClr val="000066"/>
                        </a:solidFill>
                        <a:latin typeface="Cambria Math" panose="02040503050406030204" pitchFamily="18" charset="0"/>
                      </a:rPr>
                      <m:t>|</m:t>
                    </m:r>
                    <m:r>
                      <a:rPr lang="en-US" sz="2100" b="1" i="1" dirty="0">
                        <a:solidFill>
                          <a:srgbClr val="000066"/>
                        </a:solidFill>
                        <a:latin typeface="Cambria Math" panose="02040503050406030204" pitchFamily="18" charset="0"/>
                        <a:sym typeface="Symbol" pitchFamily="18" charset="2"/>
                      </a:rPr>
                      <m:t></m:t>
                    </m:r>
                    <m:r>
                      <a:rPr lang="en-US" sz="2100" b="1" i="1" dirty="0">
                        <a:solidFill>
                          <a:srgbClr val="000066"/>
                        </a:solidFill>
                        <a:latin typeface="Cambria Math" panose="02040503050406030204" pitchFamily="18" charset="0"/>
                      </a:rPr>
                      <m:t> (</m:t>
                    </m:r>
                    <m:r>
                      <a:rPr lang="en-US" sz="2100" b="1" i="1" dirty="0">
                        <a:solidFill>
                          <a:srgbClr val="000066"/>
                        </a:solidFill>
                        <a:latin typeface="Cambria Math" panose="02040503050406030204" pitchFamily="18" charset="0"/>
                      </a:rPr>
                      <m:t>𝒙</m:t>
                    </m:r>
                    <m:r>
                      <a:rPr lang="en-US" sz="2100" i="1" baseline="-25000" dirty="0">
                        <a:solidFill>
                          <a:srgbClr val="000066"/>
                        </a:solidFill>
                        <a:latin typeface="Cambria Math" panose="02040503050406030204" pitchFamily="18" charset="0"/>
                      </a:rPr>
                      <m:t>𝑖</m:t>
                    </m:r>
                    <m:r>
                      <a:rPr lang="en-US" sz="2100" b="1" i="1" dirty="0">
                        <a:solidFill>
                          <a:srgbClr val="000066"/>
                        </a:solidFill>
                        <a:latin typeface="Cambria Math" panose="02040503050406030204" pitchFamily="18" charset="0"/>
                      </a:rPr>
                      <m:t>))</m:t>
                    </m:r>
                    <m:r>
                      <a:rPr lang="en-US" sz="1500" i="1" dirty="0">
                        <a:effectLst>
                          <a:outerShdw blurRad="38100" dist="38100" dir="2700000" algn="tl">
                            <a:srgbClr val="FFFFFF"/>
                          </a:outerShdw>
                        </a:effectLst>
                        <a:latin typeface="Cambria Math" panose="02040503050406030204" pitchFamily="18" charset="0"/>
                      </a:rPr>
                      <m:t> </m:t>
                    </m:r>
                  </m:oMath>
                </a14:m>
                <a:endParaRPr lang="en-US" sz="1500" dirty="0">
                  <a:effectLst>
                    <a:outerShdw blurRad="38100" dist="38100" dir="2700000" algn="tl">
                      <a:srgbClr val="FFFFFF"/>
                    </a:outerShdw>
                  </a:effectLst>
                </a:endParaRPr>
              </a:p>
              <a:p>
                <a:r>
                  <a:rPr lang="en-US" dirty="0">
                    <a:solidFill>
                      <a:srgbClr val="0000FF"/>
                    </a:solidFill>
                  </a:rPr>
                  <a:t>Recall:</a:t>
                </a:r>
              </a:p>
              <a:p>
                <a:endParaRPr lang="en-US"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3177262"/>
              </a:xfrm>
              <a:blipFill>
                <a:blip r:embed="rId3"/>
                <a:stretch>
                  <a:fillRect l="-889" t="-2495" b="-7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066" name="Object 18"/>
              <p:cNvSpPr txBox="1"/>
              <p:nvPr/>
            </p:nvSpPr>
            <p:spPr bwMode="auto">
              <a:xfrm>
                <a:off x="2923177" y="3898899"/>
                <a:ext cx="3003550" cy="800100"/>
              </a:xfrm>
              <a:prstGeom prst="rect">
                <a:avLst/>
              </a:prstGeom>
              <a:noFill/>
              <a:ln>
                <a:solidFill>
                  <a:schemeClr val="accent1"/>
                </a:solid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en>
                          </m:f>
                        </m:e>
                      </m:nary>
                    </m:oMath>
                  </m:oMathPara>
                </a14:m>
                <a:endParaRPr lang="en-US" i="1" dirty="0"/>
              </a:p>
            </p:txBody>
          </p:sp>
        </mc:Choice>
        <mc:Fallback xmlns="">
          <p:sp>
            <p:nvSpPr>
              <p:cNvPr id="45066" name="Object 18"/>
              <p:cNvSpPr txBox="1">
                <a:spLocks noRot="1" noChangeAspect="1" noMove="1" noResize="1" noEditPoints="1" noAdjustHandles="1" noChangeArrowheads="1" noChangeShapeType="1" noTextEdit="1"/>
              </p:cNvSpPr>
              <p:nvPr/>
            </p:nvSpPr>
            <p:spPr bwMode="auto">
              <a:xfrm>
                <a:off x="2923177" y="3898899"/>
                <a:ext cx="3003550" cy="800100"/>
              </a:xfrm>
              <a:prstGeom prst="rect">
                <a:avLst/>
              </a:prstGeom>
              <a:blipFill>
                <a:blip r:embed="rId4"/>
                <a:stretch>
                  <a:fillRect/>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1031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73</a:t>
            </a:fld>
            <a:endParaRPr lang="en-US"/>
          </a:p>
        </p:txBody>
      </p:sp>
      <p:sp>
        <p:nvSpPr>
          <p:cNvPr id="2" name="Title 1"/>
          <p:cNvSpPr>
            <a:spLocks noGrp="1"/>
          </p:cNvSpPr>
          <p:nvPr>
            <p:ph type="title"/>
          </p:nvPr>
        </p:nvSpPr>
        <p:spPr/>
        <p:txBody>
          <a:bodyPr/>
          <a:lstStyle/>
          <a:p>
            <a:r>
              <a:rPr lang="en-US" dirty="0"/>
              <a:t>Correctness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solidFill>
                      <a:srgbClr val="0000FF"/>
                    </a:solidFill>
                  </a:rPr>
                  <a:t>Place the corresponding conditional probabilities on the edges. </a:t>
                </a:r>
              </a:p>
              <a:p>
                <a:r>
                  <a:rPr lang="en-US" dirty="0"/>
                  <a:t>Given a tree </a:t>
                </a:r>
                <a14:m>
                  <m:oMath xmlns:m="http://schemas.openxmlformats.org/officeDocument/2006/math">
                    <m:r>
                      <a:rPr lang="en-US" i="1" dirty="0" smtClean="0">
                        <a:solidFill>
                          <a:srgbClr val="0000FF"/>
                        </a:solidFill>
                        <a:latin typeface="Cambria Math" panose="02040503050406030204" pitchFamily="18" charset="0"/>
                      </a:rPr>
                      <m:t>𝑡</m:t>
                    </m:r>
                  </m:oMath>
                </a14:m>
                <a:r>
                  <a:rPr lang="en-US" dirty="0"/>
                  <a:t>, defining </a:t>
                </a:r>
                <a14:m>
                  <m:oMath xmlns:m="http://schemas.openxmlformats.org/officeDocument/2006/math">
                    <m:r>
                      <a:rPr lang="en-US" i="1" dirty="0" smtClean="0">
                        <a:solidFill>
                          <a:srgbClr val="0000FF"/>
                        </a:solidFill>
                        <a:latin typeface="Cambria Math" panose="02040503050406030204" pitchFamily="18" charset="0"/>
                      </a:rPr>
                      <m:t>𝑇</m:t>
                    </m:r>
                  </m:oMath>
                </a14:m>
                <a:r>
                  <a:rPr lang="en-US" dirty="0">
                    <a:solidFill>
                      <a:srgbClr val="0000FF"/>
                    </a:solidFill>
                  </a:rPr>
                  <a:t> </a:t>
                </a:r>
                <a:r>
                  <a:rPr lang="en-US" dirty="0"/>
                  <a:t>by forcing the conditional probabilities along the edges to coincide with those computed from a sample taken from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solidFill>
                      <a:srgbClr val="0000FF"/>
                    </a:solidFill>
                  </a:rPr>
                  <a:t>,</a:t>
                </a:r>
                <a:r>
                  <a:rPr lang="en-US" dirty="0"/>
                  <a:t>  gives the best t-dependent approximation to </a:t>
                </a:r>
                <a14:m>
                  <m:oMath xmlns:m="http://schemas.openxmlformats.org/officeDocument/2006/math">
                    <m:r>
                      <a:rPr lang="en-US" i="1" dirty="0" smtClean="0">
                        <a:latin typeface="Cambria Math" panose="02040503050406030204" pitchFamily="18" charset="0"/>
                      </a:rPr>
                      <m:t>𝑃</m:t>
                    </m:r>
                  </m:oMath>
                </a14:m>
                <a:r>
                  <a:rPr lang="en-US" dirty="0"/>
                  <a:t> </a:t>
                </a:r>
              </a:p>
              <a:p>
                <a:endParaRPr lang="en-US" dirty="0">
                  <a:solidFill>
                    <a:srgbClr val="0000FF"/>
                  </a:solidFill>
                </a:endParaRPr>
              </a:p>
              <a:p>
                <a:endParaRPr lang="en-US" dirty="0">
                  <a:solidFill>
                    <a:srgbClr val="0000FF"/>
                  </a:solidFill>
                </a:endParaRPr>
              </a:p>
              <a:p>
                <a:endParaRPr lang="en-US" dirty="0">
                  <a:solidFill>
                    <a:srgbClr val="0000FF"/>
                  </a:solidFill>
                </a:endParaRPr>
              </a:p>
              <a:p>
                <a:endParaRPr lang="en-US" dirty="0">
                  <a:solidFill>
                    <a:srgbClr val="0000FF"/>
                  </a:solidFill>
                </a:endParaRPr>
              </a:p>
              <a:p>
                <a:endParaRPr lang="en-US" dirty="0">
                  <a:solidFill>
                    <a:srgbClr val="0000FF"/>
                  </a:solidFill>
                </a:endParaRPr>
              </a:p>
              <a:p>
                <a:r>
                  <a:rPr lang="en-US" dirty="0">
                    <a:solidFill>
                      <a:srgbClr val="0000FF"/>
                    </a:solidFill>
                  </a:rPr>
                  <a:t>When is this maximized? </a:t>
                </a:r>
              </a:p>
              <a:p>
                <a:pPr lvl="1"/>
                <a:r>
                  <a:rPr lang="en-US" dirty="0"/>
                  <a:t>That is, how to define </a:t>
                </a:r>
                <a14:m>
                  <m:oMath xmlns:m="http://schemas.openxmlformats.org/officeDocument/2006/math">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r>
                          <a:rPr lang="en-US" i="1" dirty="0" smtClean="0">
                            <a:solidFill>
                              <a:srgbClr val="0000FF"/>
                            </a:solidFill>
                            <a:latin typeface="Cambria Math" panose="02040503050406030204" pitchFamily="18" charset="0"/>
                          </a:rPr>
                          <m:t>𝑥</m:t>
                        </m:r>
                      </m:e>
                      <m:sub>
                        <m:r>
                          <a:rPr lang="en-US" i="1" dirty="0" smtClean="0">
                            <a:solidFill>
                              <a:srgbClr val="0000FF"/>
                            </a:solidFill>
                            <a:latin typeface="Cambria Math" panose="02040503050406030204" pitchFamily="18" charset="0"/>
                          </a:rPr>
                          <m:t>𝑖</m:t>
                        </m:r>
                      </m:sub>
                    </m:sSub>
                    <m:r>
                      <a:rPr lang="en-US" i="1" dirty="0">
                        <a:solidFill>
                          <a:srgbClr val="0000FF"/>
                        </a:solidFill>
                        <a:latin typeface="Cambria Math" panose="02040503050406030204" pitchFamily="18" charset="0"/>
                      </a:rPr>
                      <m:t>|</m:t>
                    </m:r>
                    <m:r>
                      <a:rPr lang="en-US" i="1" dirty="0">
                        <a:solidFill>
                          <a:srgbClr val="0000FF"/>
                        </a:solidFill>
                        <a:latin typeface="Cambria Math" panose="02040503050406030204" pitchFamily="18" charset="0"/>
                        <a:sym typeface="Symbol" pitchFamily="18" charset="2"/>
                      </a:rPr>
                      <m:t></m:t>
                    </m:r>
                    <m:r>
                      <a:rPr lang="en-US" i="1" dirty="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𝑥</m:t>
                        </m:r>
                      </m:e>
                      <m:sub>
                        <m:r>
                          <a:rPr lang="en-US" i="1" dirty="0">
                            <a:solidFill>
                              <a:srgbClr val="0000FF"/>
                            </a:solidFill>
                            <a:latin typeface="Cambria Math" panose="02040503050406030204" pitchFamily="18" charset="0"/>
                          </a:rPr>
                          <m:t>𝑖</m:t>
                        </m:r>
                      </m:sub>
                    </m:sSub>
                    <m:r>
                      <a:rPr lang="en-US" i="1" dirty="0">
                        <a:solidFill>
                          <a:srgbClr val="0000FF"/>
                        </a:solidFill>
                        <a:latin typeface="Cambria Math" panose="02040503050406030204" pitchFamily="18" charset="0"/>
                      </a:rPr>
                      <m:t>))</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2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p:cNvSpPr txBox="1"/>
              <p:nvPr/>
            </p:nvSpPr>
            <p:spPr bwMode="auto">
              <a:xfrm>
                <a:off x="2309813" y="2089440"/>
                <a:ext cx="4070890" cy="2151691"/>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e>
                      </m:nary>
                    </m:oMath>
                    <m:oMath xmlns:m="http://schemas.openxmlformats.org/officeDocument/2006/math">
                      <m:r>
                        <m:rPr>
                          <m:nor/>
                        </m:rP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 −</m:t>
                          </m:r>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e>
                      </m:nary>
                    </m:oMath>
                    <m:oMath xmlns:m="http://schemas.openxmlformats.org/officeDocument/2006/math">
                      <m:r>
                        <m:rPr>
                          <m:nor/>
                        </m:rP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e>
                      </m:nary>
                    </m:oMath>
                  </m:oMathPara>
                </a14:m>
                <a:endParaRPr lang="en-US" i="1"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2309813" y="2089440"/>
                <a:ext cx="4070890" cy="2151691"/>
              </a:xfrm>
              <a:prstGeom prst="rect">
                <a:avLst/>
              </a:prstGeom>
              <a:blipFill>
                <a:blip r:embed="rId4"/>
                <a:stretch>
                  <a:fillRect t="-33144" b="-283"/>
                </a:stretch>
              </a:blipFill>
              <a:ln>
                <a:noFill/>
              </a:ln>
              <a:effectLst/>
            </p:spPr>
            <p:txBody>
              <a:bodyPr/>
              <a:lstStyle/>
              <a:p>
                <a:r>
                  <a:rPr lang="en-US">
                    <a:noFill/>
                  </a:rPr>
                  <a:t> </a:t>
                </a:r>
              </a:p>
            </p:txBody>
          </p:sp>
        </mc:Fallback>
      </mc:AlternateContent>
      <p:sp>
        <p:nvSpPr>
          <p:cNvPr id="6" name="Rectangular Callout 5"/>
          <p:cNvSpPr/>
          <p:nvPr/>
        </p:nvSpPr>
        <p:spPr>
          <a:xfrm>
            <a:off x="6164664" y="2225255"/>
            <a:ext cx="1714500" cy="514350"/>
          </a:xfrm>
          <a:prstGeom prst="wedgeRectCallout">
            <a:avLst>
              <a:gd name="adj1" fmla="val -41319"/>
              <a:gd name="adj2" fmla="val 75120"/>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Slight abuse of notation at the root</a:t>
            </a:r>
          </a:p>
        </p:txBody>
      </p:sp>
    </p:spTree>
    <p:extLst>
      <p:ext uri="{BB962C8B-B14F-4D97-AF65-F5344CB8AC3E}">
        <p14:creationId xmlns:p14="http://schemas.microsoft.com/office/powerpoint/2010/main" val="259258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ular Callout 13"/>
              <p:cNvSpPr/>
              <p:nvPr/>
            </p:nvSpPr>
            <p:spPr>
              <a:xfrm>
                <a:off x="5453652" y="1494239"/>
                <a:ext cx="3086100" cy="774760"/>
              </a:xfrm>
              <a:prstGeom prst="wedgeRectCallout">
                <a:avLst>
                  <a:gd name="adj1" fmla="val -24639"/>
                  <a:gd name="adj2" fmla="val 293278"/>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500" i="1" dirty="0" smtClean="0">
                        <a:solidFill>
                          <a:srgbClr val="0000FF"/>
                        </a:solidFill>
                        <a:latin typeface="Cambria Math" panose="02040503050406030204" pitchFamily="18" charset="0"/>
                        <a:sym typeface="Symbol"/>
                      </a:rPr>
                      <m:t></m:t>
                    </m:r>
                    <m:r>
                      <a:rPr lang="en-US" sz="1500" i="1" baseline="-25000" dirty="0" err="1">
                        <a:solidFill>
                          <a:srgbClr val="0000FF"/>
                        </a:solidFill>
                        <a:latin typeface="Cambria Math" panose="02040503050406030204" pitchFamily="18" charset="0"/>
                        <a:sym typeface="Symbol"/>
                      </a:rPr>
                      <m:t>𝑖</m:t>
                    </m:r>
                    <m:r>
                      <a:rPr lang="en-US" sz="1500" i="1" dirty="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𝑃</m:t>
                    </m:r>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m:t>
                    </m:r>
                    <m:r>
                      <a:rPr lang="en-US" sz="1600" i="1">
                        <a:solidFill>
                          <a:srgbClr val="000000"/>
                        </a:solidFill>
                        <a:latin typeface="Cambria Math" panose="02040503050406030204" pitchFamily="18" charset="0"/>
                      </a:rPr>
                      <m:t>𝜋</m:t>
                    </m:r>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 </m:t>
                    </m:r>
                    <m:r>
                      <m:rPr>
                        <m:sty m:val="p"/>
                      </m:rPr>
                      <a:rPr lang="en-US" sz="1500" i="1" dirty="0">
                        <a:solidFill>
                          <a:srgbClr val="0000FF"/>
                        </a:solidFill>
                        <a:latin typeface="Cambria Math" panose="02040503050406030204" pitchFamily="18" charset="0"/>
                      </a:rPr>
                      <m:t>log</m:t>
                    </m:r>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𝑇</m:t>
                    </m:r>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m:t>
                    </m:r>
                    <m:r>
                      <a:rPr lang="en-US" sz="1600" i="1">
                        <a:solidFill>
                          <a:srgbClr val="000000"/>
                        </a:solidFill>
                        <a:latin typeface="Cambria Math" panose="02040503050406030204" pitchFamily="18" charset="0"/>
                      </a:rPr>
                      <m:t>𝜋</m:t>
                    </m:r>
                    <m:r>
                      <a:rPr lang="en-US" sz="1500" b="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 </m:t>
                    </m:r>
                  </m:oMath>
                </a14:m>
                <a:r>
                  <a:rPr lang="en-US" sz="1500" dirty="0">
                    <a:solidFill>
                      <a:schemeClr val="tx1"/>
                    </a:solidFill>
                  </a:rPr>
                  <a:t>takes its maximal value when we set: </a:t>
                </a:r>
              </a:p>
              <a:p>
                <a:pPr algn="ctr"/>
                <a14:m>
                  <m:oMathPara xmlns:m="http://schemas.openxmlformats.org/officeDocument/2006/math">
                    <m:oMathParaPr>
                      <m:jc m:val="centerGroup"/>
                    </m:oMathParaPr>
                    <m:oMath xmlns:m="http://schemas.openxmlformats.org/officeDocument/2006/math">
                      <m:r>
                        <a:rPr lang="en-US" sz="1500" i="1" dirty="0" smtClean="0">
                          <a:solidFill>
                            <a:srgbClr val="0000FF"/>
                          </a:solidFill>
                          <a:latin typeface="Cambria Math" panose="02040503050406030204" pitchFamily="18" charset="0"/>
                        </a:rPr>
                        <m:t>𝑇</m:t>
                      </m:r>
                      <m:r>
                        <a:rPr lang="en-US" sz="150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smtClean="0">
                              <a:solidFill>
                                <a:srgbClr val="0000FF"/>
                              </a:solidFill>
                              <a:latin typeface="Cambria Math" panose="02040503050406030204" pitchFamily="18" charset="0"/>
                            </a:rPr>
                            <m:t>𝑥</m:t>
                          </m:r>
                        </m:e>
                        <m:sub>
                          <m:r>
                            <a:rPr lang="en-US" sz="1500" i="1" dirty="0" smtClean="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m:t>
                      </m:r>
                      <m:r>
                        <a:rPr lang="en-US" sz="1600" i="1">
                          <a:solidFill>
                            <a:srgbClr val="000000"/>
                          </a:solidFill>
                          <a:latin typeface="Cambria Math" panose="02040503050406030204" pitchFamily="18" charset="0"/>
                        </a:rPr>
                        <m:t>𝜋</m:t>
                      </m:r>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  = </m:t>
                      </m:r>
                      <m:r>
                        <a:rPr lang="en-US" sz="1500" i="1" dirty="0">
                          <a:solidFill>
                            <a:srgbClr val="0000FF"/>
                          </a:solidFill>
                          <a:latin typeface="Cambria Math" panose="02040503050406030204" pitchFamily="18" charset="0"/>
                        </a:rPr>
                        <m:t>𝑃</m:t>
                      </m:r>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m:t>
                      </m:r>
                      <m:r>
                        <a:rPr lang="en-US" sz="1600" i="1">
                          <a:solidFill>
                            <a:srgbClr val="000000"/>
                          </a:solidFill>
                          <a:latin typeface="Cambria Math" panose="02040503050406030204" pitchFamily="18" charset="0"/>
                        </a:rPr>
                        <m:t>𝜋</m:t>
                      </m:r>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 </m:t>
                      </m:r>
                    </m:oMath>
                  </m:oMathPara>
                </a14:m>
                <a:endParaRPr lang="en-US" sz="1500" dirty="0">
                  <a:solidFill>
                    <a:srgbClr val="0000FF"/>
                  </a:solidFill>
                </a:endParaRPr>
              </a:p>
            </p:txBody>
          </p:sp>
        </mc:Choice>
        <mc:Fallback xmlns="">
          <p:sp>
            <p:nvSpPr>
              <p:cNvPr id="14" name="Rectangular Callout 13"/>
              <p:cNvSpPr>
                <a:spLocks noRot="1" noChangeAspect="1" noMove="1" noResize="1" noEditPoints="1" noAdjustHandles="1" noChangeArrowheads="1" noChangeShapeType="1" noTextEdit="1"/>
              </p:cNvSpPr>
              <p:nvPr/>
            </p:nvSpPr>
            <p:spPr>
              <a:xfrm>
                <a:off x="5453652" y="1494239"/>
                <a:ext cx="3086100" cy="774760"/>
              </a:xfrm>
              <a:prstGeom prst="wedgeRectCallout">
                <a:avLst>
                  <a:gd name="adj1" fmla="val -24639"/>
                  <a:gd name="adj2" fmla="val 293278"/>
                </a:avLst>
              </a:prstGeom>
              <a:blipFill>
                <a:blip r:embed="rId3"/>
                <a:stretch>
                  <a:fillRect t="-228" r="-196"/>
                </a:stretch>
              </a:blipFill>
              <a:ln w="19050">
                <a:solidFill>
                  <a:schemeClr val="accent1"/>
                </a:solidFill>
              </a:ln>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74</a:t>
            </a:fld>
            <a:endParaRPr lang="en-US"/>
          </a:p>
        </p:txBody>
      </p:sp>
      <p:sp>
        <p:nvSpPr>
          <p:cNvPr id="2" name="Title 1"/>
          <p:cNvSpPr>
            <a:spLocks noGrp="1"/>
          </p:cNvSpPr>
          <p:nvPr>
            <p:ph type="title"/>
          </p:nvPr>
        </p:nvSpPr>
        <p:spPr/>
        <p:txBody>
          <a:bodyPr/>
          <a:lstStyle/>
          <a:p>
            <a:r>
              <a:rPr lang="en-US" dirty="0"/>
              <a:t>Correctness (1)</a:t>
            </a:r>
          </a:p>
        </p:txBody>
      </p:sp>
      <mc:AlternateContent xmlns:mc="http://schemas.openxmlformats.org/markup-compatibility/2006" xmlns:a14="http://schemas.microsoft.com/office/drawing/2010/main">
        <mc:Choice Requires="a14">
          <p:sp>
            <p:nvSpPr>
              <p:cNvPr id="47110" name="Object 5"/>
              <p:cNvSpPr txBox="1"/>
              <p:nvPr/>
            </p:nvSpPr>
            <p:spPr bwMode="auto">
              <a:xfrm>
                <a:off x="1597688" y="830918"/>
                <a:ext cx="5344245" cy="4052579"/>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 −</m:t>
                          </m:r>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e>
                      </m:nary>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r>
                                <a:rPr lang="en-US" i="1">
                                  <a:solidFill>
                                    <a:srgbClr val="000000"/>
                                  </a:solidFill>
                                  <a:latin typeface="Cambria Math" panose="02040503050406030204" pitchFamily="18" charset="0"/>
                                </a:rPr>
                                <m:t>𝑙𝑜𝑔𝑇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e>
                      </m:nary>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𝑃</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𝑃</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e>
                          </m:nary>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oMath>
                    <m:oMath xmlns:m="http://schemas.openxmlformats.org/officeDocument/2006/math">
                      <m:r>
                        <m:rPr>
                          <m:nor/>
                        </m:rP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oMath>
                  </m:oMathPara>
                </a14:m>
                <a:endParaRPr lang="en-US" i="1" dirty="0"/>
              </a:p>
            </p:txBody>
          </p:sp>
        </mc:Choice>
        <mc:Fallback xmlns="">
          <p:sp>
            <p:nvSpPr>
              <p:cNvPr id="47110" name="Object 5"/>
              <p:cNvSpPr txBox="1">
                <a:spLocks noRot="1" noChangeAspect="1" noMove="1" noResize="1" noEditPoints="1" noAdjustHandles="1" noChangeArrowheads="1" noChangeShapeType="1" noTextEdit="1"/>
              </p:cNvSpPr>
              <p:nvPr/>
            </p:nvSpPr>
            <p:spPr bwMode="auto">
              <a:xfrm>
                <a:off x="1597688" y="830918"/>
                <a:ext cx="5344245" cy="4052579"/>
              </a:xfrm>
              <a:prstGeom prst="rect">
                <a:avLst/>
              </a:prstGeom>
              <a:blipFill>
                <a:blip r:embed="rId4"/>
                <a:stretch>
                  <a:fillRect l="-7412" t="-12481"/>
                </a:stretch>
              </a:blipFill>
              <a:ln>
                <a:noFill/>
              </a:ln>
              <a:effectLst/>
              <a:extLst/>
            </p:spPr>
            <p:txBody>
              <a:bodyPr/>
              <a:lstStyle/>
              <a:p>
                <a:r>
                  <a:rPr lang="en-US">
                    <a:noFill/>
                  </a:rPr>
                  <a:t> </a:t>
                </a:r>
              </a:p>
            </p:txBody>
          </p:sp>
        </mc:Fallback>
      </mc:AlternateContent>
      <p:sp>
        <p:nvSpPr>
          <p:cNvPr id="754694" name="Line 6"/>
          <p:cNvSpPr>
            <a:spLocks noChangeShapeType="1"/>
          </p:cNvSpPr>
          <p:nvPr/>
        </p:nvSpPr>
        <p:spPr bwMode="auto">
          <a:xfrm>
            <a:off x="3766876" y="4692091"/>
            <a:ext cx="30861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13" name="Rectangular Callout 12"/>
          <p:cNvSpPr/>
          <p:nvPr/>
        </p:nvSpPr>
        <p:spPr>
          <a:xfrm>
            <a:off x="691858" y="2857207"/>
            <a:ext cx="1257300" cy="481013"/>
          </a:xfrm>
          <a:prstGeom prst="wedgeRectCallout">
            <a:avLst>
              <a:gd name="adj1" fmla="val 72487"/>
              <a:gd name="adj2" fmla="val 87946"/>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Definition of expectation: </a:t>
            </a:r>
          </a:p>
        </p:txBody>
      </p:sp>
      <mc:AlternateContent xmlns:mc="http://schemas.openxmlformats.org/markup-compatibility/2006" xmlns:a14="http://schemas.microsoft.com/office/drawing/2010/main">
        <mc:Choice Requires="a14">
          <p:sp>
            <p:nvSpPr>
              <p:cNvPr id="8" name="Rectangular Callout 13">
                <a:extLst>
                  <a:ext uri="{FF2B5EF4-FFF2-40B4-BE49-F238E27FC236}">
                    <a16:creationId xmlns:a16="http://schemas.microsoft.com/office/drawing/2014/main" id="{DFEAF691-BEDA-4EB0-A226-3403F51E639A}"/>
                  </a:ext>
                </a:extLst>
              </p:cNvPr>
              <p:cNvSpPr/>
              <p:nvPr/>
            </p:nvSpPr>
            <p:spPr>
              <a:xfrm>
                <a:off x="5937054" y="2486898"/>
                <a:ext cx="3086100" cy="890844"/>
              </a:xfrm>
              <a:prstGeom prst="wedgeRectCallout">
                <a:avLst>
                  <a:gd name="adj1" fmla="val -14849"/>
                  <a:gd name="adj2" fmla="val 50152"/>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1200" b="0" i="0" dirty="0" smtClean="0">
                          <a:solidFill>
                            <a:srgbClr val="00144D"/>
                          </a:solidFill>
                        </a:rPr>
                        <m:t>To</m:t>
                      </m:r>
                      <m:r>
                        <m:rPr>
                          <m:nor/>
                        </m:rPr>
                        <a:rPr lang="en-US" sz="1200" b="0" i="0" dirty="0" smtClean="0">
                          <a:solidFill>
                            <a:srgbClr val="00144D"/>
                          </a:solidFill>
                        </a:rPr>
                        <m:t> </m:t>
                      </m:r>
                      <m:r>
                        <m:rPr>
                          <m:nor/>
                        </m:rPr>
                        <a:rPr lang="en-US" sz="1200" b="0" i="0" dirty="0" smtClean="0">
                          <a:solidFill>
                            <a:srgbClr val="00144D"/>
                          </a:solidFill>
                        </a:rPr>
                        <m:t>see</m:t>
                      </m:r>
                      <m:r>
                        <m:rPr>
                          <m:nor/>
                        </m:rPr>
                        <a:rPr lang="en-US" sz="1200" b="0" i="0" dirty="0" smtClean="0">
                          <a:solidFill>
                            <a:srgbClr val="00144D"/>
                          </a:solidFill>
                        </a:rPr>
                        <m:t> </m:t>
                      </m:r>
                      <m:r>
                        <m:rPr>
                          <m:nor/>
                        </m:rPr>
                        <a:rPr lang="en-US" sz="1200" b="0" i="0" dirty="0" smtClean="0">
                          <a:solidFill>
                            <a:srgbClr val="00144D"/>
                          </a:solidFill>
                        </a:rPr>
                        <m:t>this</m:t>
                      </m:r>
                      <m:r>
                        <m:rPr>
                          <m:nor/>
                        </m:rPr>
                        <a:rPr lang="en-US" sz="1200" b="0" i="0" dirty="0" smtClean="0">
                          <a:solidFill>
                            <a:srgbClr val="00144D"/>
                          </a:solidFill>
                        </a:rPr>
                        <m:t> </m:t>
                      </m:r>
                      <m:r>
                        <m:rPr>
                          <m:nor/>
                        </m:rPr>
                        <a:rPr lang="en-US" sz="1200" b="0" i="0" dirty="0" smtClean="0">
                          <a:solidFill>
                            <a:srgbClr val="00144D"/>
                          </a:solidFill>
                        </a:rPr>
                        <m:t>look</m:t>
                      </m:r>
                      <m:r>
                        <m:rPr>
                          <m:nor/>
                        </m:rPr>
                        <a:rPr lang="en-US" sz="1200" b="0" i="0" dirty="0" smtClean="0">
                          <a:solidFill>
                            <a:srgbClr val="00144D"/>
                          </a:solidFill>
                        </a:rPr>
                        <m:t> </m:t>
                      </m:r>
                      <m:r>
                        <m:rPr>
                          <m:nor/>
                        </m:rPr>
                        <a:rPr lang="en-US" sz="1200" b="0" i="0" dirty="0" smtClean="0">
                          <a:solidFill>
                            <a:srgbClr val="00144D"/>
                          </a:solidFill>
                        </a:rPr>
                        <m:t>at</m:t>
                      </m:r>
                      <m:r>
                        <m:rPr>
                          <m:nor/>
                        </m:rPr>
                        <a:rPr lang="en-US" sz="1200" b="0" i="0" dirty="0" smtClean="0">
                          <a:solidFill>
                            <a:srgbClr val="00144D"/>
                          </a:solidFill>
                        </a:rPr>
                        <m:t> </m:t>
                      </m:r>
                      <m:r>
                        <m:rPr>
                          <m:nor/>
                        </m:rPr>
                        <a:rPr lang="en-US" sz="1200" b="0" i="0" dirty="0" smtClean="0">
                          <a:solidFill>
                            <a:srgbClr val="00144D"/>
                          </a:solidFill>
                        </a:rPr>
                        <m:t>the</m:t>
                      </m:r>
                      <m:r>
                        <m:rPr>
                          <m:nor/>
                        </m:rPr>
                        <a:rPr lang="en-US" sz="1200" b="0" i="0" dirty="0" smtClean="0">
                          <a:solidFill>
                            <a:srgbClr val="00144D"/>
                          </a:solidFill>
                        </a:rPr>
                        <m:t> </m:t>
                      </m:r>
                      <m:r>
                        <m:rPr>
                          <m:nor/>
                        </m:rPr>
                        <a:rPr lang="en-US" sz="1200" b="0" i="0" dirty="0" smtClean="0">
                          <a:solidFill>
                            <a:srgbClr val="00144D"/>
                          </a:solidFill>
                        </a:rPr>
                        <m:t>difference</m:t>
                      </m:r>
                      <m:r>
                        <m:rPr>
                          <m:nor/>
                        </m:rPr>
                        <a:rPr lang="en-US" sz="1200" b="0" i="0" dirty="0" smtClean="0">
                          <a:solidFill>
                            <a:srgbClr val="00144D"/>
                          </a:solidFill>
                        </a:rPr>
                        <m:t>: </m:t>
                      </m:r>
                    </m:oMath>
                  </m:oMathPara>
                </a14:m>
                <a:endParaRPr lang="en-US" sz="1200" b="0" i="0" dirty="0">
                  <a:solidFill>
                    <a:srgbClr val="00144D"/>
                  </a:solidFill>
                </a:endParaRPr>
              </a:p>
              <a:p>
                <a14:m>
                  <m:oMath xmlns:m="http://schemas.openxmlformats.org/officeDocument/2006/math">
                    <m:r>
                      <a:rPr lang="en-US" sz="1050" i="1" dirty="0" smtClean="0">
                        <a:solidFill>
                          <a:srgbClr val="0000FF"/>
                        </a:solidFill>
                        <a:latin typeface="Cambria Math" panose="02040503050406030204" pitchFamily="18" charset="0"/>
                        <a:sym typeface="Symbol"/>
                      </a:rPr>
                      <m:t></m:t>
                    </m:r>
                    <m:r>
                      <a:rPr lang="en-US" sz="1050" i="1" baseline="-25000" dirty="0" err="1">
                        <a:solidFill>
                          <a:srgbClr val="0000FF"/>
                        </a:solidFill>
                        <a:latin typeface="Cambria Math" panose="02040503050406030204" pitchFamily="18" charset="0"/>
                        <a:sym typeface="Symbol"/>
                      </a:rPr>
                      <m:t>𝑖</m:t>
                    </m:r>
                    <m:r>
                      <a:rPr lang="en-US" sz="1050" i="1" dirty="0">
                        <a:solidFill>
                          <a:srgbClr val="0000FF"/>
                        </a:solidFill>
                        <a:latin typeface="Cambria Math" panose="02040503050406030204" pitchFamily="18" charset="0"/>
                      </a:rPr>
                      <m:t> </m:t>
                    </m:r>
                    <m:r>
                      <a:rPr lang="en-US" sz="1050" i="1" dirty="0">
                        <a:solidFill>
                          <a:srgbClr val="0000FF"/>
                        </a:solidFill>
                        <a:latin typeface="Cambria Math" panose="02040503050406030204" pitchFamily="18" charset="0"/>
                      </a:rPr>
                      <m:t>𝑃</m:t>
                    </m:r>
                    <m:r>
                      <a:rPr lang="en-US" sz="1050" i="1" dirty="0">
                        <a:solidFill>
                          <a:srgbClr val="0000FF"/>
                        </a:solidFill>
                        <a:latin typeface="Cambria Math" panose="02040503050406030204" pitchFamily="18" charset="0"/>
                      </a:rPr>
                      <m:t>(</m:t>
                    </m:r>
                    <m:sSub>
                      <m:sSubPr>
                        <m:ctrlPr>
                          <a:rPr lang="en-US" sz="1050" b="0" i="1" dirty="0" smtClean="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r>
                      <a:rPr lang="en-US" sz="1050" i="1" dirty="0">
                        <a:solidFill>
                          <a:srgbClr val="0000FF"/>
                        </a:solidFill>
                        <a:latin typeface="Cambria Math" panose="02040503050406030204" pitchFamily="18" charset="0"/>
                      </a:rPr>
                      <m:t>|</m:t>
                    </m:r>
                    <m:r>
                      <a:rPr lang="en-US" sz="1050" i="1">
                        <a:solidFill>
                          <a:srgbClr val="000000"/>
                        </a:solidFill>
                        <a:latin typeface="Cambria Math" panose="02040503050406030204" pitchFamily="18" charset="0"/>
                      </a:rPr>
                      <m:t>𝜋</m:t>
                    </m:r>
                    <m:d>
                      <m:dPr>
                        <m:ctrlPr>
                          <a:rPr lang="en-US" sz="1050" i="1" dirty="0">
                            <a:solidFill>
                              <a:srgbClr val="0000FF"/>
                            </a:solidFill>
                            <a:latin typeface="Cambria Math" panose="02040503050406030204" pitchFamily="18" charset="0"/>
                          </a:rPr>
                        </m:ctrlPr>
                      </m:dPr>
                      <m:e>
                        <m:sSub>
                          <m:sSubPr>
                            <m:ctrlPr>
                              <a:rPr lang="en-US" sz="1050" b="0" i="1" dirty="0" smtClean="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r>
                          <a:rPr lang="en-US" sz="1050" b="0" i="1" dirty="0" smtClean="0">
                            <a:solidFill>
                              <a:srgbClr val="0000FF"/>
                            </a:solidFill>
                            <a:latin typeface="Cambria Math" panose="02040503050406030204" pitchFamily="18" charset="0"/>
                          </a:rPr>
                          <m:t>)</m:t>
                        </m:r>
                      </m:e>
                    </m:d>
                    <m:func>
                      <m:funcPr>
                        <m:ctrlPr>
                          <a:rPr lang="en-US" sz="1050" i="1" dirty="0">
                            <a:solidFill>
                              <a:srgbClr val="0000FF"/>
                            </a:solidFill>
                            <a:latin typeface="Cambria Math" panose="02040503050406030204" pitchFamily="18" charset="0"/>
                          </a:rPr>
                        </m:ctrlPr>
                      </m:funcPr>
                      <m:fName>
                        <m:r>
                          <m:rPr>
                            <m:sty m:val="p"/>
                          </m:rPr>
                          <a:rPr lang="en-US" sz="1050" i="0" dirty="0">
                            <a:solidFill>
                              <a:srgbClr val="0000FF"/>
                            </a:solidFill>
                            <a:latin typeface="Cambria Math" panose="02040503050406030204" pitchFamily="18" charset="0"/>
                          </a:rPr>
                          <m:t>log</m:t>
                        </m:r>
                      </m:fName>
                      <m:e>
                        <m:r>
                          <a:rPr lang="en-US" sz="1050" b="0" i="1" dirty="0" smtClean="0">
                            <a:solidFill>
                              <a:srgbClr val="0000FF"/>
                            </a:solidFill>
                            <a:latin typeface="Cambria Math" panose="02040503050406030204" pitchFamily="18" charset="0"/>
                          </a:rPr>
                          <m:t>𝑃</m:t>
                        </m:r>
                        <m:d>
                          <m:dPr>
                            <m:ctrlPr>
                              <a:rPr lang="en-US" sz="1050" i="1" dirty="0">
                                <a:solidFill>
                                  <a:srgbClr val="0000FF"/>
                                </a:solidFill>
                                <a:latin typeface="Cambria Math" panose="02040503050406030204" pitchFamily="18" charset="0"/>
                              </a:rPr>
                            </m:ctrlPr>
                          </m:dPr>
                          <m:e>
                            <m:sSub>
                              <m:sSubPr>
                                <m:ctrlPr>
                                  <a:rPr lang="en-US" sz="1050" b="0" i="1" dirty="0" smtClean="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e>
                          <m:e>
                            <m:r>
                              <a:rPr lang="en-US" sz="1050" i="1">
                                <a:solidFill>
                                  <a:srgbClr val="000000"/>
                                </a:solidFill>
                                <a:latin typeface="Cambria Math" panose="02040503050406030204" pitchFamily="18" charset="0"/>
                              </a:rPr>
                              <m:t>𝜋</m:t>
                            </m:r>
                            <m:d>
                              <m:dPr>
                                <m:ctrlPr>
                                  <a:rPr lang="en-US" sz="1050" b="0" i="1" dirty="0" smtClean="0">
                                    <a:solidFill>
                                      <a:srgbClr val="0000FF"/>
                                    </a:solidFill>
                                    <a:latin typeface="Cambria Math" panose="02040503050406030204" pitchFamily="18" charset="0"/>
                                  </a:rPr>
                                </m:ctrlPr>
                              </m:dPr>
                              <m:e>
                                <m:sSub>
                                  <m:sSubPr>
                                    <m:ctrlPr>
                                      <a:rPr lang="en-US" sz="1050" b="0" i="1" dirty="0" smtClean="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e>
                            </m:d>
                          </m:e>
                        </m:d>
                      </m:e>
                    </m:func>
                  </m:oMath>
                </a14:m>
                <a:r>
                  <a:rPr lang="en-US" sz="1050" i="1" dirty="0">
                    <a:solidFill>
                      <a:srgbClr val="0000FF"/>
                    </a:solidFill>
                    <a:latin typeface="Cambria Math" panose="02040503050406030204" pitchFamily="18" charset="0"/>
                  </a:rPr>
                  <a:t> -</a:t>
                </a:r>
              </a:p>
              <a:p>
                <a:pPr algn="ctr"/>
                <a14:m>
                  <m:oMathPara xmlns:m="http://schemas.openxmlformats.org/officeDocument/2006/math">
                    <m:oMathParaPr>
                      <m:jc m:val="left"/>
                    </m:oMathParaPr>
                    <m:oMath xmlns:m="http://schemas.openxmlformats.org/officeDocument/2006/math">
                      <m:r>
                        <a:rPr lang="en-US" sz="1050" b="0" i="1" dirty="0" smtClean="0">
                          <a:solidFill>
                            <a:srgbClr val="0000FF"/>
                          </a:solidFill>
                          <a:latin typeface="Cambria Math" panose="02040503050406030204" pitchFamily="18" charset="0"/>
                          <a:sym typeface="Symbol"/>
                        </a:rPr>
                        <m:t>                                 </m:t>
                      </m:r>
                      <m:r>
                        <a:rPr lang="en-US" sz="1050" i="1" dirty="0">
                          <a:solidFill>
                            <a:srgbClr val="0000FF"/>
                          </a:solidFill>
                          <a:latin typeface="Cambria Math" panose="02040503050406030204" pitchFamily="18" charset="0"/>
                          <a:sym typeface="Symbol"/>
                        </a:rPr>
                        <m:t></m:t>
                      </m:r>
                      <m:r>
                        <a:rPr lang="en-US" sz="1050" i="1" baseline="-25000" dirty="0" err="1">
                          <a:solidFill>
                            <a:srgbClr val="0000FF"/>
                          </a:solidFill>
                          <a:latin typeface="Cambria Math" panose="02040503050406030204" pitchFamily="18" charset="0"/>
                          <a:sym typeface="Symbol"/>
                        </a:rPr>
                        <m:t>𝑖</m:t>
                      </m:r>
                      <m:r>
                        <a:rPr lang="en-US" sz="1050" i="1" dirty="0">
                          <a:solidFill>
                            <a:srgbClr val="0000FF"/>
                          </a:solidFill>
                          <a:latin typeface="Cambria Math" panose="02040503050406030204" pitchFamily="18" charset="0"/>
                        </a:rPr>
                        <m:t> </m:t>
                      </m:r>
                      <m:r>
                        <a:rPr lang="en-US" sz="1050" i="1" dirty="0">
                          <a:solidFill>
                            <a:srgbClr val="0000FF"/>
                          </a:solidFill>
                          <a:latin typeface="Cambria Math" panose="02040503050406030204" pitchFamily="18" charset="0"/>
                        </a:rPr>
                        <m:t>𝑃</m:t>
                      </m:r>
                      <m:r>
                        <a:rPr lang="en-US" sz="1050" i="1" dirty="0">
                          <a:solidFill>
                            <a:srgbClr val="0000FF"/>
                          </a:solidFill>
                          <a:latin typeface="Cambria Math" panose="02040503050406030204" pitchFamily="18" charset="0"/>
                        </a:rPr>
                        <m:t>(</m:t>
                      </m:r>
                      <m:sSub>
                        <m:sSubPr>
                          <m:ctrlPr>
                            <a:rPr lang="en-US" sz="1050" i="1" dirty="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r>
                        <a:rPr lang="en-US" sz="1050" i="1" dirty="0">
                          <a:solidFill>
                            <a:srgbClr val="0000FF"/>
                          </a:solidFill>
                          <a:latin typeface="Cambria Math" panose="02040503050406030204" pitchFamily="18" charset="0"/>
                        </a:rPr>
                        <m:t>|</m:t>
                      </m:r>
                      <m:r>
                        <a:rPr lang="en-US" sz="1050" i="1">
                          <a:solidFill>
                            <a:srgbClr val="000000"/>
                          </a:solidFill>
                          <a:latin typeface="Cambria Math" panose="02040503050406030204" pitchFamily="18" charset="0"/>
                        </a:rPr>
                        <m:t>𝜋</m:t>
                      </m:r>
                      <m:d>
                        <m:dPr>
                          <m:ctrlPr>
                            <a:rPr lang="en-US" sz="1050" i="1" dirty="0">
                              <a:solidFill>
                                <a:srgbClr val="0000FF"/>
                              </a:solidFill>
                              <a:latin typeface="Cambria Math" panose="02040503050406030204" pitchFamily="18" charset="0"/>
                            </a:rPr>
                          </m:ctrlPr>
                        </m:dPr>
                        <m:e>
                          <m:sSub>
                            <m:sSubPr>
                              <m:ctrlPr>
                                <a:rPr lang="en-US" sz="1050" i="1" dirty="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r>
                            <a:rPr lang="en-US" sz="1050" b="0" i="1" dirty="0" smtClean="0">
                              <a:solidFill>
                                <a:srgbClr val="0000FF"/>
                              </a:solidFill>
                              <a:latin typeface="Cambria Math" panose="02040503050406030204" pitchFamily="18" charset="0"/>
                            </a:rPr>
                            <m:t>)</m:t>
                          </m:r>
                        </m:e>
                      </m:d>
                      <m:func>
                        <m:funcPr>
                          <m:ctrlPr>
                            <a:rPr lang="en-US" sz="1050" i="1" dirty="0">
                              <a:solidFill>
                                <a:srgbClr val="0000FF"/>
                              </a:solidFill>
                              <a:latin typeface="Cambria Math" panose="02040503050406030204" pitchFamily="18" charset="0"/>
                            </a:rPr>
                          </m:ctrlPr>
                        </m:funcPr>
                        <m:fName>
                          <m:r>
                            <m:rPr>
                              <m:sty m:val="p"/>
                            </m:rPr>
                            <a:rPr lang="en-US" sz="1050" dirty="0">
                              <a:solidFill>
                                <a:srgbClr val="0000FF"/>
                              </a:solidFill>
                              <a:latin typeface="Cambria Math" panose="02040503050406030204" pitchFamily="18" charset="0"/>
                            </a:rPr>
                            <m:t>log</m:t>
                          </m:r>
                        </m:fName>
                        <m:e>
                          <m:r>
                            <a:rPr lang="en-US" sz="1050" b="0" i="1" dirty="0" smtClean="0">
                              <a:solidFill>
                                <a:srgbClr val="0000FF"/>
                              </a:solidFill>
                              <a:latin typeface="Cambria Math" panose="02040503050406030204" pitchFamily="18" charset="0"/>
                            </a:rPr>
                            <m:t>𝑇</m:t>
                          </m:r>
                          <m:d>
                            <m:dPr>
                              <m:ctrlPr>
                                <a:rPr lang="en-US" sz="1050" i="1" dirty="0">
                                  <a:solidFill>
                                    <a:srgbClr val="0000FF"/>
                                  </a:solidFill>
                                  <a:latin typeface="Cambria Math" panose="02040503050406030204" pitchFamily="18" charset="0"/>
                                </a:rPr>
                              </m:ctrlPr>
                            </m:dPr>
                            <m:e>
                              <m:sSub>
                                <m:sSubPr>
                                  <m:ctrlPr>
                                    <a:rPr lang="en-US" sz="1050" i="1" dirty="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e>
                            <m:e>
                              <m:r>
                                <a:rPr lang="en-US" sz="1050" i="1">
                                  <a:solidFill>
                                    <a:srgbClr val="000000"/>
                                  </a:solidFill>
                                  <a:latin typeface="Cambria Math" panose="02040503050406030204" pitchFamily="18" charset="0"/>
                                </a:rPr>
                                <m:t>𝜋</m:t>
                              </m:r>
                              <m:d>
                                <m:dPr>
                                  <m:ctrlPr>
                                    <a:rPr lang="en-US" sz="1050" i="1" dirty="0">
                                      <a:solidFill>
                                        <a:srgbClr val="0000FF"/>
                                      </a:solidFill>
                                      <a:latin typeface="Cambria Math" panose="02040503050406030204" pitchFamily="18" charset="0"/>
                                    </a:rPr>
                                  </m:ctrlPr>
                                </m:dPr>
                                <m:e>
                                  <m:sSub>
                                    <m:sSubPr>
                                      <m:ctrlPr>
                                        <a:rPr lang="en-US" sz="1050" i="1" dirty="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e>
                              </m:d>
                            </m:e>
                          </m:d>
                          <m:r>
                            <a:rPr lang="en-US" sz="1050" b="0" i="1" dirty="0" smtClean="0">
                              <a:solidFill>
                                <a:srgbClr val="0000FF"/>
                              </a:solidFill>
                              <a:latin typeface="Cambria Math" panose="02040503050406030204" pitchFamily="18" charset="0"/>
                            </a:rPr>
                            <m:t>= </m:t>
                          </m:r>
                        </m:e>
                      </m:func>
                      <m:r>
                        <a:rPr lang="en-US" sz="1050" b="0" i="1" dirty="0" smtClean="0">
                          <a:solidFill>
                            <a:srgbClr val="0000FF"/>
                          </a:solidFill>
                          <a:latin typeface="Cambria Math" panose="02040503050406030204" pitchFamily="18" charset="0"/>
                        </a:rPr>
                        <m:t>=</m:t>
                      </m:r>
                      <m:r>
                        <a:rPr lang="en-US" sz="1050" b="0" i="1" dirty="0" smtClean="0">
                          <a:solidFill>
                            <a:srgbClr val="0000FF"/>
                          </a:solidFill>
                          <a:latin typeface="Cambria Math" panose="02040503050406030204" pitchFamily="18" charset="0"/>
                        </a:rPr>
                        <m:t>𝐷</m:t>
                      </m:r>
                      <m:r>
                        <a:rPr lang="en-US" sz="1050" b="0" i="1" dirty="0" smtClean="0">
                          <a:solidFill>
                            <a:srgbClr val="0000FF"/>
                          </a:solidFill>
                          <a:latin typeface="Cambria Math" panose="02040503050406030204" pitchFamily="18" charset="0"/>
                        </a:rPr>
                        <m:t>(</m:t>
                      </m:r>
                      <m:r>
                        <a:rPr lang="en-US" sz="1050" b="0" i="1" dirty="0" smtClean="0">
                          <a:solidFill>
                            <a:srgbClr val="0000FF"/>
                          </a:solidFill>
                          <a:latin typeface="Cambria Math" panose="02040503050406030204" pitchFamily="18" charset="0"/>
                        </a:rPr>
                        <m:t>𝑃</m:t>
                      </m:r>
                      <m:r>
                        <a:rPr lang="en-US" sz="1050" i="1" dirty="0">
                          <a:solidFill>
                            <a:srgbClr val="0000FF"/>
                          </a:solidFill>
                          <a:latin typeface="Cambria Math" panose="02040503050406030204" pitchFamily="18" charset="0"/>
                        </a:rPr>
                        <m:t>(</m:t>
                      </m:r>
                      <m:sSub>
                        <m:sSubPr>
                          <m:ctrlPr>
                            <a:rPr lang="en-US" sz="1050" i="1" dirty="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r>
                        <a:rPr lang="en-US" sz="1050" i="1" dirty="0">
                          <a:solidFill>
                            <a:srgbClr val="0000FF"/>
                          </a:solidFill>
                          <a:latin typeface="Cambria Math" panose="02040503050406030204" pitchFamily="18" charset="0"/>
                        </a:rPr>
                        <m:t>|</m:t>
                      </m:r>
                      <m:r>
                        <a:rPr lang="en-US" sz="1050" i="1">
                          <a:solidFill>
                            <a:srgbClr val="000000"/>
                          </a:solidFill>
                          <a:latin typeface="Cambria Math" panose="02040503050406030204" pitchFamily="18" charset="0"/>
                        </a:rPr>
                        <m:t>𝜋</m:t>
                      </m:r>
                      <m:d>
                        <m:dPr>
                          <m:ctrlPr>
                            <a:rPr lang="en-US" sz="1050" i="1" dirty="0">
                              <a:solidFill>
                                <a:srgbClr val="0000FF"/>
                              </a:solidFill>
                              <a:latin typeface="Cambria Math" panose="02040503050406030204" pitchFamily="18" charset="0"/>
                            </a:rPr>
                          </m:ctrlPr>
                        </m:dPr>
                        <m:e>
                          <m:sSub>
                            <m:sSubPr>
                              <m:ctrlPr>
                                <a:rPr lang="en-US" sz="1050" i="1" dirty="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r>
                            <a:rPr lang="en-US" sz="1050" i="1" dirty="0">
                              <a:solidFill>
                                <a:srgbClr val="0000FF"/>
                              </a:solidFill>
                              <a:latin typeface="Cambria Math" panose="02040503050406030204" pitchFamily="18" charset="0"/>
                            </a:rPr>
                            <m:t>)</m:t>
                          </m:r>
                        </m:e>
                      </m:d>
                      <m:r>
                        <a:rPr lang="en-US" sz="1050" b="0" i="1" dirty="0" smtClean="0">
                          <a:solidFill>
                            <a:srgbClr val="0000FF"/>
                          </a:solidFill>
                          <a:latin typeface="Cambria Math" panose="02040503050406030204" pitchFamily="18" charset="0"/>
                        </a:rPr>
                        <m:t>,</m:t>
                      </m:r>
                      <m:r>
                        <a:rPr lang="en-US" sz="1050" b="0" i="1" dirty="0" smtClean="0">
                          <a:solidFill>
                            <a:srgbClr val="0000FF"/>
                          </a:solidFill>
                          <a:latin typeface="Cambria Math" panose="02040503050406030204" pitchFamily="18" charset="0"/>
                        </a:rPr>
                        <m:t>𝑇</m:t>
                      </m:r>
                      <m:r>
                        <a:rPr lang="en-US" sz="1050" i="1" dirty="0">
                          <a:solidFill>
                            <a:srgbClr val="0000FF"/>
                          </a:solidFill>
                          <a:latin typeface="Cambria Math" panose="02040503050406030204" pitchFamily="18" charset="0"/>
                        </a:rPr>
                        <m:t>(</m:t>
                      </m:r>
                      <m:sSub>
                        <m:sSubPr>
                          <m:ctrlPr>
                            <a:rPr lang="en-US" sz="1050" i="1" dirty="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r>
                        <a:rPr lang="en-US" sz="1050" i="1" dirty="0">
                          <a:solidFill>
                            <a:srgbClr val="0000FF"/>
                          </a:solidFill>
                          <a:latin typeface="Cambria Math" panose="02040503050406030204" pitchFamily="18" charset="0"/>
                        </a:rPr>
                        <m:t>|</m:t>
                      </m:r>
                      <m:r>
                        <a:rPr lang="en-US" sz="1050" i="1">
                          <a:solidFill>
                            <a:srgbClr val="000000"/>
                          </a:solidFill>
                          <a:latin typeface="Cambria Math" panose="02040503050406030204" pitchFamily="18" charset="0"/>
                        </a:rPr>
                        <m:t>𝜋</m:t>
                      </m:r>
                      <m:d>
                        <m:dPr>
                          <m:ctrlPr>
                            <a:rPr lang="en-US" sz="1050" i="1" dirty="0">
                              <a:solidFill>
                                <a:srgbClr val="0000FF"/>
                              </a:solidFill>
                              <a:latin typeface="Cambria Math" panose="02040503050406030204" pitchFamily="18" charset="0"/>
                            </a:rPr>
                          </m:ctrlPr>
                        </m:dPr>
                        <m:e>
                          <m:sSub>
                            <m:sSubPr>
                              <m:ctrlPr>
                                <a:rPr lang="en-US" sz="1050" i="1" dirty="0">
                                  <a:solidFill>
                                    <a:srgbClr val="0000FF"/>
                                  </a:solidFill>
                                  <a:latin typeface="Cambria Math" panose="02040503050406030204" pitchFamily="18" charset="0"/>
                                </a:rPr>
                              </m:ctrlPr>
                            </m:sSubPr>
                            <m:e>
                              <m:r>
                                <a:rPr lang="en-US" sz="1050" i="1" dirty="0">
                                  <a:solidFill>
                                    <a:srgbClr val="0000FF"/>
                                  </a:solidFill>
                                  <a:latin typeface="Cambria Math" panose="02040503050406030204" pitchFamily="18" charset="0"/>
                                </a:rPr>
                                <m:t>𝑥</m:t>
                              </m:r>
                            </m:e>
                            <m:sub>
                              <m:r>
                                <a:rPr lang="en-US" sz="1050" i="1" dirty="0">
                                  <a:solidFill>
                                    <a:srgbClr val="0000FF"/>
                                  </a:solidFill>
                                  <a:latin typeface="Cambria Math" panose="02040503050406030204" pitchFamily="18" charset="0"/>
                                </a:rPr>
                                <m:t>𝑖</m:t>
                              </m:r>
                            </m:sub>
                          </m:sSub>
                          <m:r>
                            <a:rPr lang="en-US" sz="1050" i="1" dirty="0">
                              <a:solidFill>
                                <a:srgbClr val="0000FF"/>
                              </a:solidFill>
                              <a:latin typeface="Cambria Math" panose="02040503050406030204" pitchFamily="18" charset="0"/>
                            </a:rPr>
                            <m:t>)</m:t>
                          </m:r>
                        </m:e>
                      </m:d>
                      <m:r>
                        <a:rPr lang="en-US" sz="1050" b="0" i="1" dirty="0" smtClean="0">
                          <a:solidFill>
                            <a:srgbClr val="0000FF"/>
                          </a:solidFill>
                          <a:latin typeface="Cambria Math" panose="02040503050406030204" pitchFamily="18" charset="0"/>
                        </a:rPr>
                        <m:t>) </m:t>
                      </m:r>
                    </m:oMath>
                  </m:oMathPara>
                </a14:m>
                <a:endParaRPr lang="en-US" sz="1050" b="0" i="1" dirty="0">
                  <a:solidFill>
                    <a:srgbClr val="0000FF"/>
                  </a:solidFill>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m:rPr>
                          <m:nor/>
                        </m:rPr>
                        <a:rPr lang="en-US" sz="1050" dirty="0">
                          <a:solidFill>
                            <a:srgbClr val="00144D"/>
                          </a:solidFill>
                        </a:rPr>
                        <m:t>T</m:t>
                      </m:r>
                      <m:r>
                        <m:rPr>
                          <m:nor/>
                        </m:rPr>
                        <a:rPr lang="en-US" sz="1050" b="0" i="0" dirty="0" smtClean="0">
                          <a:solidFill>
                            <a:srgbClr val="00144D"/>
                          </a:solidFill>
                        </a:rPr>
                        <m:t>his</m:t>
                      </m:r>
                      <m:r>
                        <m:rPr>
                          <m:nor/>
                        </m:rPr>
                        <a:rPr lang="en-US" sz="1050" b="0" i="0" dirty="0" smtClean="0">
                          <a:solidFill>
                            <a:srgbClr val="00144D"/>
                          </a:solidFill>
                        </a:rPr>
                        <m:t> </m:t>
                      </m:r>
                      <m:r>
                        <m:rPr>
                          <m:nor/>
                        </m:rPr>
                        <a:rPr lang="en-US" sz="1050" b="0" i="0" dirty="0" smtClean="0">
                          <a:solidFill>
                            <a:srgbClr val="00144D"/>
                          </a:solidFill>
                        </a:rPr>
                        <m:t>is</m:t>
                      </m:r>
                      <m:r>
                        <m:rPr>
                          <m:nor/>
                        </m:rPr>
                        <a:rPr lang="en-US" sz="1050" b="0" i="0" dirty="0" smtClean="0">
                          <a:solidFill>
                            <a:srgbClr val="00144D"/>
                          </a:solidFill>
                        </a:rPr>
                        <m:t> </m:t>
                      </m:r>
                      <m:r>
                        <m:rPr>
                          <m:nor/>
                        </m:rPr>
                        <a:rPr lang="en-US" sz="1050" b="0" i="0" dirty="0" smtClean="0">
                          <a:solidFill>
                            <a:srgbClr val="00144D"/>
                          </a:solidFill>
                        </a:rPr>
                        <m:t>non</m:t>
                      </m:r>
                      <m:r>
                        <m:rPr>
                          <m:nor/>
                        </m:rPr>
                        <a:rPr lang="en-US" sz="1050" b="0" i="0" dirty="0" smtClean="0">
                          <a:solidFill>
                            <a:srgbClr val="00144D"/>
                          </a:solidFill>
                        </a:rPr>
                        <m:t>−</m:t>
                      </m:r>
                      <m:r>
                        <m:rPr>
                          <m:nor/>
                        </m:rPr>
                        <a:rPr lang="en-US" sz="1050" b="0" i="0" dirty="0" smtClean="0">
                          <a:solidFill>
                            <a:srgbClr val="00144D"/>
                          </a:solidFill>
                        </a:rPr>
                        <m:t>negative</m:t>
                      </m:r>
                      <m:r>
                        <m:rPr>
                          <m:nor/>
                        </m:rPr>
                        <a:rPr lang="en-US" sz="1050" b="0" i="0" dirty="0" smtClean="0">
                          <a:solidFill>
                            <a:srgbClr val="00144D"/>
                          </a:solidFill>
                        </a:rPr>
                        <m:t>, </m:t>
                      </m:r>
                      <m:r>
                        <m:rPr>
                          <m:nor/>
                        </m:rPr>
                        <a:rPr lang="en-US" sz="1050" b="0" i="0" dirty="0" smtClean="0">
                          <a:solidFill>
                            <a:srgbClr val="00144D"/>
                          </a:solidFill>
                        </a:rPr>
                        <m:t>and</m:t>
                      </m:r>
                      <m:r>
                        <m:rPr>
                          <m:nor/>
                        </m:rPr>
                        <a:rPr lang="en-US" sz="1050" b="0" i="0" dirty="0" smtClean="0">
                          <a:solidFill>
                            <a:srgbClr val="00144D"/>
                          </a:solidFill>
                        </a:rPr>
                        <m:t> </m:t>
                      </m:r>
                      <m:r>
                        <m:rPr>
                          <m:nor/>
                        </m:rPr>
                        <a:rPr lang="en-US" sz="1050" b="0" i="0" dirty="0" smtClean="0">
                          <a:solidFill>
                            <a:srgbClr val="00144D"/>
                          </a:solidFill>
                        </a:rPr>
                        <m:t>equal</m:t>
                      </m:r>
                      <m:r>
                        <m:rPr>
                          <m:nor/>
                        </m:rPr>
                        <a:rPr lang="en-US" sz="1050" b="0" i="0" dirty="0" smtClean="0">
                          <a:solidFill>
                            <a:srgbClr val="00144D"/>
                          </a:solidFill>
                        </a:rPr>
                        <m:t> </m:t>
                      </m:r>
                      <m:r>
                        <m:rPr>
                          <m:nor/>
                        </m:rPr>
                        <a:rPr lang="en-US" sz="1050" b="0" i="0" dirty="0" smtClean="0">
                          <a:solidFill>
                            <a:srgbClr val="00144D"/>
                          </a:solidFill>
                        </a:rPr>
                        <m:t>to</m:t>
                      </m:r>
                      <m:r>
                        <m:rPr>
                          <m:nor/>
                        </m:rPr>
                        <a:rPr lang="en-US" sz="1050" b="0" i="0" dirty="0" smtClean="0">
                          <a:solidFill>
                            <a:srgbClr val="00144D"/>
                          </a:solidFill>
                        </a:rPr>
                        <m:t> 0 </m:t>
                      </m:r>
                      <m:r>
                        <m:rPr>
                          <m:nor/>
                        </m:rPr>
                        <a:rPr lang="en-US" sz="1050" b="0" i="0" dirty="0" smtClean="0">
                          <a:solidFill>
                            <a:srgbClr val="00144D"/>
                          </a:solidFill>
                        </a:rPr>
                        <m:t>only</m:t>
                      </m:r>
                      <m:r>
                        <m:rPr>
                          <m:nor/>
                        </m:rPr>
                        <a:rPr lang="en-US" sz="1050" b="0" i="0" dirty="0" smtClean="0">
                          <a:solidFill>
                            <a:srgbClr val="00144D"/>
                          </a:solidFill>
                        </a:rPr>
                        <m:t> </m:t>
                      </m:r>
                      <m:r>
                        <m:rPr>
                          <m:nor/>
                        </m:rPr>
                        <a:rPr lang="en-US" sz="1050" b="0" i="0" dirty="0" smtClean="0">
                          <a:solidFill>
                            <a:srgbClr val="00144D"/>
                          </a:solidFill>
                        </a:rPr>
                        <m:t>when</m:t>
                      </m:r>
                      <m:r>
                        <m:rPr>
                          <m:nor/>
                        </m:rPr>
                        <a:rPr lang="en-US" sz="1050" b="0" i="0" dirty="0" smtClean="0">
                          <a:solidFill>
                            <a:srgbClr val="00144D"/>
                          </a:solidFill>
                        </a:rPr>
                        <m:t> </m:t>
                      </m:r>
                      <m:r>
                        <m:rPr>
                          <m:nor/>
                        </m:rPr>
                        <a:rPr lang="en-US" sz="1050" b="0" i="0" dirty="0" smtClean="0">
                          <a:solidFill>
                            <a:schemeClr val="tx1">
                              <a:lumMod val="50000"/>
                              <a:lumOff val="50000"/>
                            </a:schemeClr>
                          </a:solidFill>
                        </a:rPr>
                        <m:t>T</m:t>
                      </m:r>
                      <m:r>
                        <m:rPr>
                          <m:nor/>
                        </m:rPr>
                        <a:rPr lang="en-US" sz="1050" b="0" i="0" dirty="0" smtClean="0">
                          <a:solidFill>
                            <a:schemeClr val="tx1">
                              <a:lumMod val="50000"/>
                              <a:lumOff val="50000"/>
                            </a:schemeClr>
                          </a:solidFill>
                        </a:rPr>
                        <m:t>=</m:t>
                      </m:r>
                      <m:r>
                        <m:rPr>
                          <m:nor/>
                        </m:rPr>
                        <a:rPr lang="en-US" sz="1050" b="0" i="0" dirty="0" smtClean="0">
                          <a:solidFill>
                            <a:schemeClr val="tx1">
                              <a:lumMod val="50000"/>
                              <a:lumOff val="50000"/>
                            </a:schemeClr>
                          </a:solidFill>
                        </a:rPr>
                        <m:t>P</m:t>
                      </m:r>
                      <m:r>
                        <m:rPr>
                          <m:nor/>
                        </m:rPr>
                        <a:rPr lang="en-US" sz="1050" b="0" i="0" dirty="0" smtClean="0">
                          <a:solidFill>
                            <a:srgbClr val="00144D"/>
                          </a:solidFill>
                        </a:rPr>
                        <m:t>. </m:t>
                      </m:r>
                    </m:oMath>
                  </m:oMathPara>
                </a14:m>
                <a:endParaRPr lang="en-US" sz="1500" dirty="0">
                  <a:solidFill>
                    <a:schemeClr val="tx1"/>
                  </a:solidFill>
                </a:endParaRPr>
              </a:p>
            </p:txBody>
          </p:sp>
        </mc:Choice>
        <mc:Fallback xmlns="">
          <p:sp>
            <p:nvSpPr>
              <p:cNvPr id="8" name="Rectangular Callout 13">
                <a:extLst>
                  <a:ext uri="{FF2B5EF4-FFF2-40B4-BE49-F238E27FC236}">
                    <a16:creationId xmlns:a16="http://schemas.microsoft.com/office/drawing/2014/main" id="{DFEAF691-BEDA-4EB0-A226-3403F51E639A}"/>
                  </a:ext>
                </a:extLst>
              </p:cNvPr>
              <p:cNvSpPr>
                <a:spLocks noRot="1" noChangeAspect="1" noMove="1" noResize="1" noEditPoints="1" noAdjustHandles="1" noChangeArrowheads="1" noChangeShapeType="1" noTextEdit="1"/>
              </p:cNvSpPr>
              <p:nvPr/>
            </p:nvSpPr>
            <p:spPr>
              <a:xfrm>
                <a:off x="5937054" y="2486898"/>
                <a:ext cx="3086100" cy="890844"/>
              </a:xfrm>
              <a:prstGeom prst="wedgeRectCallout">
                <a:avLst>
                  <a:gd name="adj1" fmla="val -14849"/>
                  <a:gd name="adj2" fmla="val 50152"/>
                </a:avLst>
              </a:prstGeom>
              <a:blipFill>
                <a:blip r:embed="rId5"/>
                <a:stretch>
                  <a:fillRect b="-667"/>
                </a:stretch>
              </a:blipFill>
              <a:ln w="190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469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4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54694" grpId="0" animBg="1"/>
      <p:bldP spid="13"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75</a:t>
            </a:fld>
            <a:endParaRPr lang="en-US"/>
          </a:p>
        </p:txBody>
      </p:sp>
      <p:sp>
        <p:nvSpPr>
          <p:cNvPr id="2" name="Title 1"/>
          <p:cNvSpPr>
            <a:spLocks noGrp="1"/>
          </p:cNvSpPr>
          <p:nvPr>
            <p:ph type="title"/>
          </p:nvPr>
        </p:nvSpPr>
        <p:spPr/>
        <p:txBody>
          <a:bodyPr/>
          <a:lstStyle/>
          <a:p>
            <a:r>
              <a:rPr lang="en-US" dirty="0"/>
              <a:t>Correctness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solidFill>
                      <a:srgbClr val="0000FF"/>
                    </a:solidFill>
                  </a:rPr>
                  <a:t>Let </a:t>
                </a:r>
                <a14:m>
                  <m:oMath xmlns:m="http://schemas.openxmlformats.org/officeDocument/2006/math">
                    <m:r>
                      <a:rPr lang="en-US" i="1" dirty="0" smtClean="0">
                        <a:solidFill>
                          <a:srgbClr val="0000FF"/>
                        </a:solidFill>
                        <a:latin typeface="Cambria Math" panose="02040503050406030204" pitchFamily="18" charset="0"/>
                      </a:rPr>
                      <m:t>𝐼</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 </m:t>
                    </m:r>
                  </m:oMath>
                </a14:m>
                <a:r>
                  <a:rPr lang="en-US" dirty="0">
                    <a:solidFill>
                      <a:srgbClr val="0000FF"/>
                    </a:solidFill>
                  </a:rPr>
                  <a:t>be the weights of the edge </a:t>
                </a:r>
                <a14:m>
                  <m:oMath xmlns:m="http://schemas.openxmlformats.org/officeDocument/2006/math">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r>
                  <a:rPr lang="en-US" dirty="0">
                    <a:solidFill>
                      <a:srgbClr val="0000FF"/>
                    </a:solidFill>
                  </a:rPr>
                  <a:t>. Maximizing the sum of the information gains minimizes the distributional distance.</a:t>
                </a:r>
              </a:p>
              <a:p>
                <a:r>
                  <a:rPr lang="en-US" dirty="0"/>
                  <a:t>We showed that:</a:t>
                </a:r>
              </a:p>
              <a:p>
                <a:endParaRPr lang="en-US" dirty="0"/>
              </a:p>
              <a:p>
                <a:r>
                  <a:rPr lang="en-US" dirty="0"/>
                  <a:t>However: </a:t>
                </a:r>
              </a:p>
              <a:p>
                <a:endParaRPr lang="en-US" dirty="0"/>
              </a:p>
              <a:p>
                <a:endParaRPr lang="en-US" dirty="0"/>
              </a:p>
              <a:p>
                <a:endParaRPr lang="en-US" dirty="0"/>
              </a:p>
              <a:p>
                <a:r>
                  <a:rPr lang="en-US" dirty="0"/>
                  <a:t>This gives:</a:t>
                </a:r>
              </a:p>
              <a:p>
                <a:pPr marL="0" indent="0">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                    </m:t>
                      </m:r>
                      <m:r>
                        <a:rPr lang="en-US" b="0" i="1" dirty="0" smtClean="0">
                          <a:latin typeface="Cambria Math" panose="02040503050406030204" pitchFamily="18" charset="0"/>
                        </a:rPr>
                        <m:t>𝐷</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b="0" i="1" dirty="0" smtClean="0">
                              <a:latin typeface="Cambria Math" panose="02040503050406030204" pitchFamily="18" charset="0"/>
                            </a:rPr>
                            <m:t>𝑇</m:t>
                          </m:r>
                        </m:e>
                      </m:d>
                      <m:r>
                        <a:rPr lang="en-US" b="0" i="1" dirty="0" smtClean="0">
                          <a:latin typeface="Cambria Math" panose="02040503050406030204" pitchFamily="18" charset="0"/>
                        </a:rPr>
                        <m:t>= −</m:t>
                      </m:r>
                      <m:r>
                        <a:rPr lang="en-US" b="0" i="1" dirty="0" smtClean="0">
                          <a:latin typeface="Cambria Math" panose="02040503050406030204" pitchFamily="18" charset="0"/>
                        </a:rPr>
                        <m:t>𝐻</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 </m:t>
                      </m:r>
                      <m:sSubSup>
                        <m:sSubSupPr>
                          <m:ctrlPr>
                            <a:rPr lang="en-US" i="1" dirty="0" smtClean="0">
                              <a:latin typeface="Cambria Math" panose="02040503050406030204" pitchFamily="18" charset="0"/>
                              <a:sym typeface="Symbol"/>
                            </a:rPr>
                          </m:ctrlPr>
                        </m:sSubSupPr>
                        <m:e>
                          <m:r>
                            <a:rPr lang="en-US" b="0" i="1" dirty="0">
                              <a:latin typeface="Cambria Math" panose="02040503050406030204" pitchFamily="18" charset="0"/>
                              <a:sym typeface="Symbol"/>
                            </a:rPr>
                            <m:t></m:t>
                          </m:r>
                        </m:e>
                        <m:sub>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𝑛</m:t>
                          </m:r>
                        </m:sup>
                      </m:sSubSup>
                      <m:r>
                        <a:rPr lang="en-US" b="0" i="1" dirty="0">
                          <a:latin typeface="Cambria Math" panose="02040503050406030204" pitchFamily="18" charset="0"/>
                        </a:rPr>
                        <m:t>  </m:t>
                      </m:r>
                      <m:r>
                        <a:rPr lang="en-US" b="0" i="1" dirty="0">
                          <a:latin typeface="Cambria Math" panose="02040503050406030204" pitchFamily="18" charset="0"/>
                        </a:rPr>
                        <m:t>𝐼</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i="1">
                          <a:solidFill>
                            <a:srgbClr val="000000"/>
                          </a:solidFill>
                          <a:latin typeface="Cambria Math" panose="02040503050406030204" pitchFamily="18" charset="0"/>
                        </a:rPr>
                        <m:t>𝜋</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r>
                        <a:rPr lang="en-US" b="0" i="1" dirty="0" smtClean="0">
                          <a:latin typeface="Cambria Math" panose="02040503050406030204" pitchFamily="18" charset="0"/>
                        </a:rPr>
                        <m:t>)</m:t>
                      </m:r>
                      <m:r>
                        <a:rPr lang="en-US" b="0" i="1" dirty="0">
                          <a:latin typeface="Cambria Math" panose="02040503050406030204" pitchFamily="18" charset="0"/>
                        </a:rPr>
                        <m:t>− </m:t>
                      </m:r>
                      <m:sSubSup>
                        <m:sSubSupPr>
                          <m:ctrlPr>
                            <a:rPr lang="en-US" b="0" i="1" dirty="0" smtClean="0">
                              <a:latin typeface="Cambria Math" panose="02040503050406030204" pitchFamily="18" charset="0"/>
                              <a:sym typeface="Symbol"/>
                            </a:rPr>
                          </m:ctrlPr>
                        </m:sSubSupPr>
                        <m:e>
                          <m:r>
                            <a:rPr lang="en-US" b="0" i="1" dirty="0">
                              <a:latin typeface="Cambria Math" panose="02040503050406030204" pitchFamily="18" charset="0"/>
                              <a:sym typeface="Symbol"/>
                            </a:rPr>
                            <m:t></m:t>
                          </m:r>
                        </m:e>
                        <m:sub>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𝑛</m:t>
                          </m:r>
                        </m:sup>
                      </m:sSubSup>
                      <m:r>
                        <a:rPr lang="en-US" b="0" i="1" dirty="0">
                          <a:latin typeface="Cambria Math" panose="02040503050406030204" pitchFamily="18" charset="0"/>
                          <a:sym typeface="Symbol"/>
                        </a:rPr>
                        <m:t></m:t>
                      </m:r>
                      <m:r>
                        <a:rPr lang="en-US" b="0" i="1" baseline="-25000" dirty="0">
                          <a:latin typeface="Cambria Math" panose="02040503050406030204" pitchFamily="18" charset="0"/>
                          <a:sym typeface="Symbol"/>
                        </a:rPr>
                        <m:t>𝑥</m:t>
                      </m:r>
                      <m:r>
                        <a:rPr lang="en-US" b="0" i="1" dirty="0">
                          <a:latin typeface="Cambria Math" panose="02040503050406030204" pitchFamily="18" charset="0"/>
                        </a:rPr>
                        <m:t> </m:t>
                      </m:r>
                      <m:r>
                        <a:rPr lang="en-US" b="0" i="1" dirty="0">
                          <a:latin typeface="Cambria Math" panose="02040503050406030204" pitchFamily="18" charset="0"/>
                        </a:rPr>
                        <m:t>𝑃</m:t>
                      </m:r>
                      <m:r>
                        <a:rPr lang="en-US" b="0"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a:latin typeface="Cambria Math" panose="02040503050406030204" pitchFamily="18" charset="0"/>
                            </a:rPr>
                            <m:t>𝑥</m:t>
                          </m:r>
                        </m:e>
                        <m:sub>
                          <m:r>
                            <a:rPr lang="en-US" b="0" i="1" dirty="0">
                              <a:latin typeface="Cambria Math" panose="02040503050406030204" pitchFamily="18" charset="0"/>
                            </a:rPr>
                            <m:t>𝑖</m:t>
                          </m:r>
                        </m:sub>
                      </m:sSub>
                      <m:r>
                        <a:rPr lang="en-US" b="0" i="1" dirty="0">
                          <a:latin typeface="Cambria Math" panose="02040503050406030204" pitchFamily="18" charset="0"/>
                        </a:rPr>
                        <m:t>) </m:t>
                      </m:r>
                      <m:r>
                        <a:rPr lang="en-US" b="0" i="1" dirty="0">
                          <a:latin typeface="Cambria Math" panose="02040503050406030204" pitchFamily="18" charset="0"/>
                        </a:rPr>
                        <m:t>𝑙𝑜𝑔</m:t>
                      </m:r>
                      <m:r>
                        <a:rPr lang="en-US" b="0" i="1" dirty="0">
                          <a:latin typeface="Cambria Math" panose="02040503050406030204" pitchFamily="18" charset="0"/>
                        </a:rPr>
                        <m:t>⁡</m:t>
                      </m:r>
                      <m:r>
                        <a:rPr lang="en-US" b="0" i="1" dirty="0">
                          <a:latin typeface="Cambria Math" panose="02040503050406030204" pitchFamily="18" charset="0"/>
                        </a:rPr>
                        <m:t>𝑃</m:t>
                      </m:r>
                      <m:r>
                        <a:rPr lang="en-US" b="0"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a:latin typeface="Cambria Math" panose="02040503050406030204" pitchFamily="18" charset="0"/>
                            </a:rPr>
                            <m:t>𝑥</m:t>
                          </m:r>
                        </m:e>
                        <m:sub>
                          <m:r>
                            <a:rPr lang="en-US" b="0" i="1" dirty="0">
                              <a:latin typeface="Cambria Math" panose="02040503050406030204" pitchFamily="18" charset="0"/>
                            </a:rPr>
                            <m:t>𝑖</m:t>
                          </m:r>
                        </m:sub>
                      </m:sSub>
                      <m:r>
                        <a:rPr lang="en-US" b="0" i="1" dirty="0">
                          <a:latin typeface="Cambria Math" panose="02040503050406030204" pitchFamily="18" charset="0"/>
                        </a:rPr>
                        <m:t>)  </m:t>
                      </m:r>
                    </m:oMath>
                  </m:oMathPara>
                </a14:m>
                <a:endParaRPr lang="en-US" dirty="0"/>
              </a:p>
              <a:p>
                <a:r>
                  <a:rPr lang="en-US" dirty="0"/>
                  <a:t>1st and 3rd term do not depend on the </a:t>
                </a:r>
                <a:r>
                  <a:rPr lang="en-US" dirty="0">
                    <a:solidFill>
                      <a:srgbClr val="0000FF"/>
                    </a:solidFill>
                  </a:rPr>
                  <a:t>tree structure</a:t>
                </a:r>
                <a:r>
                  <a:rPr lang="en-US" dirty="0"/>
                  <a:t>. Since the distance is non negative, minimizing it is equivalent to maximizing the </a:t>
                </a:r>
                <a:r>
                  <a:rPr lang="en-US" dirty="0">
                    <a:solidFill>
                      <a:srgbClr val="0000FF"/>
                    </a:solidFill>
                  </a:rPr>
                  <a:t>sum of the edges weights </a:t>
                </a:r>
                <a14:m>
                  <m:oMath xmlns:m="http://schemas.openxmlformats.org/officeDocument/2006/math">
                    <m:r>
                      <a:rPr lang="en-US" i="1" dirty="0" smtClean="0">
                        <a:solidFill>
                          <a:srgbClr val="0000FF"/>
                        </a:solidFill>
                        <a:latin typeface="Cambria Math" panose="02040503050406030204" pitchFamily="18" charset="0"/>
                      </a:rPr>
                      <m:t>𝐼</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r>
                  <a:rPr lang="en-US" dirty="0">
                    <a:solidFill>
                      <a:srgbClr val="0000FF"/>
                    </a:solidFill>
                  </a:rPr>
                  <a:t> </a:t>
                </a:r>
                <a:r>
                  <a:rPr lang="en-US" dirty="0"/>
                  <a:t>.</a:t>
                </a:r>
                <a:endParaRPr lang="en-US"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93" t="-2149" b="-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8"/>
              <p:cNvSpPr txBox="1"/>
              <p:nvPr/>
            </p:nvSpPr>
            <p:spPr bwMode="auto">
              <a:xfrm>
                <a:off x="2612570" y="1354667"/>
                <a:ext cx="5265337" cy="1031514"/>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e>
                          </m:nary>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oMath>
                  </m:oMathPara>
                </a14:m>
                <a:endParaRPr lang="en-US" i="1"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2612570" y="1354667"/>
                <a:ext cx="5265337" cy="1031514"/>
              </a:xfrm>
              <a:prstGeom prst="rect">
                <a:avLst/>
              </a:prstGeom>
              <a:blipFill>
                <a:blip r:embed="rId4"/>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9"/>
              <p:cNvSpPr txBox="1"/>
              <p:nvPr/>
            </p:nvSpPr>
            <p:spPr bwMode="auto">
              <a:xfrm>
                <a:off x="1195182" y="2708676"/>
                <a:ext cx="6863595" cy="674357"/>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oMath>
                  </m:oMathPara>
                </a14:m>
                <a:endParaRPr lang="en-US" i="1" dirty="0"/>
              </a:p>
            </p:txBody>
          </p:sp>
        </mc:Choice>
        <mc:Fallback xmlns="">
          <p:sp>
            <p:nvSpPr>
              <p:cNvPr id="10" name="Object 9"/>
              <p:cNvSpPr txBox="1">
                <a:spLocks noRot="1" noChangeAspect="1" noMove="1" noResize="1" noEditPoints="1" noAdjustHandles="1" noChangeArrowheads="1" noChangeShapeType="1" noTextEdit="1"/>
              </p:cNvSpPr>
              <p:nvPr/>
            </p:nvSpPr>
            <p:spPr bwMode="auto">
              <a:xfrm>
                <a:off x="1195182" y="2708676"/>
                <a:ext cx="6863595" cy="674357"/>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10"/>
              <p:cNvSpPr txBox="1"/>
              <p:nvPr/>
            </p:nvSpPr>
            <p:spPr bwMode="auto">
              <a:xfrm>
                <a:off x="1670051" y="2145711"/>
                <a:ext cx="4936021" cy="836119"/>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oMath>
                  </m:oMathPara>
                </a14:m>
                <a:endParaRPr lang="en-US" i="1" dirty="0"/>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1670051" y="2145711"/>
                <a:ext cx="4936021" cy="836119"/>
              </a:xfrm>
              <a:prstGeom prst="rect">
                <a:avLst/>
              </a:prstGeom>
              <a:blipFill>
                <a:blip r:embed="rId6"/>
                <a:stretch>
                  <a:fillRect/>
                </a:stretch>
              </a:blipFill>
              <a:ln>
                <a:noFill/>
              </a:ln>
              <a:extLst/>
            </p:spPr>
            <p:txBody>
              <a:bodyPr/>
              <a:lstStyle/>
              <a:p>
                <a:r>
                  <a:rPr lang="en-US">
                    <a:noFill/>
                  </a:rPr>
                  <a:t> </a:t>
                </a:r>
              </a:p>
            </p:txBody>
          </p:sp>
        </mc:Fallback>
      </mc:AlternateContent>
      <p:sp>
        <p:nvSpPr>
          <p:cNvPr id="12" name="Line 6"/>
          <p:cNvSpPr>
            <a:spLocks noChangeShapeType="1"/>
          </p:cNvSpPr>
          <p:nvPr/>
        </p:nvSpPr>
        <p:spPr bwMode="auto">
          <a:xfrm>
            <a:off x="4549391" y="3748664"/>
            <a:ext cx="977202"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13" name="Line 6"/>
          <p:cNvSpPr>
            <a:spLocks noChangeShapeType="1"/>
          </p:cNvSpPr>
          <p:nvPr/>
        </p:nvSpPr>
        <p:spPr bwMode="auto">
          <a:xfrm>
            <a:off x="6149800" y="3748664"/>
            <a:ext cx="806799" cy="0"/>
          </a:xfrm>
          <a:prstGeom prst="line">
            <a:avLst/>
          </a:prstGeom>
          <a:noFill/>
          <a:ln w="28575">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14" name="Line 6"/>
          <p:cNvSpPr>
            <a:spLocks noChangeShapeType="1"/>
          </p:cNvSpPr>
          <p:nvPr/>
        </p:nvSpPr>
        <p:spPr bwMode="auto">
          <a:xfrm>
            <a:off x="3643469" y="3230546"/>
            <a:ext cx="2228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15" name="Line 6"/>
          <p:cNvSpPr>
            <a:spLocks noChangeShapeType="1"/>
          </p:cNvSpPr>
          <p:nvPr/>
        </p:nvSpPr>
        <p:spPr bwMode="auto">
          <a:xfrm>
            <a:off x="4280598" y="2081263"/>
            <a:ext cx="95459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51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4" grpId="0" animBg="1"/>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76</a:t>
            </a:fld>
            <a:endParaRPr lang="en-US"/>
          </a:p>
        </p:txBody>
      </p:sp>
      <p:sp>
        <p:nvSpPr>
          <p:cNvPr id="2" name="Title 1"/>
          <p:cNvSpPr>
            <a:spLocks noGrp="1"/>
          </p:cNvSpPr>
          <p:nvPr>
            <p:ph type="title"/>
          </p:nvPr>
        </p:nvSpPr>
        <p:spPr/>
        <p:txBody>
          <a:bodyPr/>
          <a:lstStyle/>
          <a:p>
            <a:r>
              <a:rPr lang="en-US" dirty="0"/>
              <a:t>Correctness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solidFill>
                      <a:srgbClr val="0000FF"/>
                    </a:solidFill>
                  </a:rPr>
                  <a:t>Let </a:t>
                </a:r>
                <a14:m>
                  <m:oMath xmlns:m="http://schemas.openxmlformats.org/officeDocument/2006/math">
                    <m:r>
                      <a:rPr lang="en-US" i="1" dirty="0" smtClean="0">
                        <a:solidFill>
                          <a:srgbClr val="0000FF"/>
                        </a:solidFill>
                        <a:latin typeface="Cambria Math" panose="02040503050406030204" pitchFamily="18" charset="0"/>
                      </a:rPr>
                      <m:t>𝐼</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 </m:t>
                    </m:r>
                  </m:oMath>
                </a14:m>
                <a:r>
                  <a:rPr lang="en-US" dirty="0">
                    <a:solidFill>
                      <a:srgbClr val="0000FF"/>
                    </a:solidFill>
                  </a:rPr>
                  <a:t>be the weights of the edge </a:t>
                </a:r>
                <a14:m>
                  <m:oMath xmlns:m="http://schemas.openxmlformats.org/officeDocument/2006/math">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smtClean="0">
                        <a:solidFill>
                          <a:srgbClr val="0000FF"/>
                        </a:solidFill>
                        <a:latin typeface="Cambria Math" panose="02040503050406030204" pitchFamily="18" charset="0"/>
                      </a:rPr>
                      <m:t>)</m:t>
                    </m:r>
                  </m:oMath>
                </a14:m>
                <a:r>
                  <a:rPr lang="en-US" dirty="0">
                    <a:solidFill>
                      <a:srgbClr val="0000FF"/>
                    </a:solidFill>
                  </a:rPr>
                  <a:t>. Maximizing the sum of the information gains minimizes the distributional distance.</a:t>
                </a:r>
              </a:p>
              <a:p>
                <a:r>
                  <a:rPr lang="en-US" dirty="0"/>
                  <a:t>We showed that the </a:t>
                </a:r>
                <a14:m>
                  <m:oMath xmlns:m="http://schemas.openxmlformats.org/officeDocument/2006/math">
                    <m:r>
                      <a:rPr lang="en-US" i="1" dirty="0" smtClean="0">
                        <a:solidFill>
                          <a:srgbClr val="0000FF"/>
                        </a:solidFill>
                        <a:latin typeface="Cambria Math" panose="02040503050406030204" pitchFamily="18" charset="0"/>
                      </a:rPr>
                      <m:t>𝑇</m:t>
                    </m:r>
                  </m:oMath>
                </a14:m>
                <a:r>
                  <a:rPr lang="en-US" dirty="0"/>
                  <a:t> is the best tree approximation of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 if it is chosen to maximize the sum of the edges weights.</a:t>
                </a:r>
              </a:p>
              <a:p>
                <a:pPr marL="0" indent="0">
                  <a:buNone/>
                </a:pPr>
                <a:endParaRPr lang="en-US" dirty="0"/>
              </a:p>
              <a:p>
                <a:pPr marL="0" indent="0">
                  <a:buNone/>
                </a:pPr>
                <a:r>
                  <a:rPr lang="en-US" dirty="0"/>
                  <a:t>              </a:t>
                </a:r>
                <a14:m>
                  <m:oMath xmlns:m="http://schemas.openxmlformats.org/officeDocument/2006/math">
                    <m:r>
                      <a:rPr lang="en-US" i="1" dirty="0" smtClean="0">
                        <a:latin typeface="Cambria Math" panose="02040503050406030204" pitchFamily="18" charset="0"/>
                      </a:rPr>
                      <m:t>𝐷</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𝑇</m:t>
                        </m:r>
                      </m:e>
                    </m:d>
                    <m:r>
                      <a:rPr lang="en-US" i="1" dirty="0" smtClean="0">
                        <a:latin typeface="Cambria Math" panose="02040503050406030204" pitchFamily="18" charset="0"/>
                      </a:rPr>
                      <m:t>= −</m:t>
                    </m:r>
                    <m:r>
                      <a:rPr lang="en-US" i="1" dirty="0" smtClean="0">
                        <a:latin typeface="Cambria Math" panose="02040503050406030204" pitchFamily="18" charset="0"/>
                      </a:rPr>
                      <m:t>𝐻</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r>
                      <a:rPr lang="en-US" i="1" dirty="0" smtClean="0">
                        <a:latin typeface="Cambria Math" panose="02040503050406030204" pitchFamily="18" charset="0"/>
                      </a:rPr>
                      <m:t>− </m:t>
                    </m:r>
                    <m:sSubSup>
                      <m:sSubSupPr>
                        <m:ctrlPr>
                          <a:rPr lang="en-US" b="0" i="1" dirty="0" smtClean="0">
                            <a:latin typeface="Cambria Math" panose="02040503050406030204" pitchFamily="18" charset="0"/>
                            <a:sym typeface="Symbol"/>
                          </a:rPr>
                        </m:ctrlPr>
                      </m:sSubSupPr>
                      <m:e>
                        <m:r>
                          <a:rPr lang="en-US" i="1" dirty="0">
                            <a:latin typeface="Cambria Math" panose="02040503050406030204" pitchFamily="18" charset="0"/>
                            <a:sym typeface="Symbol"/>
                          </a:rPr>
                          <m:t></m:t>
                        </m:r>
                      </m:e>
                      <m:sub>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𝑛</m:t>
                        </m:r>
                      </m:sup>
                    </m:sSubSup>
                    <m:r>
                      <a:rPr lang="en-US" i="1" dirty="0">
                        <a:latin typeface="Cambria Math" panose="02040503050406030204" pitchFamily="18" charset="0"/>
                      </a:rPr>
                      <m:t>  </m:t>
                    </m:r>
                    <m:r>
                      <a:rPr lang="en-US" i="1" dirty="0">
                        <a:latin typeface="Cambria Math" panose="02040503050406030204" pitchFamily="18" charset="0"/>
                      </a:rPr>
                      <m:t>𝐼</m:t>
                    </m:r>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baseline="-25000" dirty="0">
                            <a:latin typeface="Cambria Math" panose="02040503050406030204" pitchFamily="18" charset="0"/>
                          </a:rPr>
                          <m:t>𝑖</m:t>
                        </m:r>
                        <m:r>
                          <a:rPr lang="en-US" i="1" dirty="0">
                            <a:latin typeface="Cambria Math" panose="02040503050406030204" pitchFamily="18" charset="0"/>
                          </a:rPr>
                          <m:t>,</m:t>
                        </m:r>
                        <m:r>
                          <a:rPr lang="en-US" i="1">
                            <a:solidFill>
                              <a:srgbClr val="000000"/>
                            </a:solidFill>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baseline="-25000" dirty="0">
                                <a:latin typeface="Cambria Math" panose="02040503050406030204" pitchFamily="18" charset="0"/>
                              </a:rPr>
                              <m:t>𝑖</m:t>
                            </m:r>
                          </m:e>
                        </m:d>
                      </m:e>
                    </m:d>
                    <m:r>
                      <a:rPr lang="en-US" i="1" dirty="0">
                        <a:latin typeface="Cambria Math" panose="02040503050406030204" pitchFamily="18" charset="0"/>
                      </a:rPr>
                      <m:t>− </m:t>
                    </m:r>
                    <m:sSubSup>
                      <m:sSubSupPr>
                        <m:ctrlPr>
                          <a:rPr lang="en-US" b="0" i="1" dirty="0" smtClean="0">
                            <a:latin typeface="Cambria Math" panose="02040503050406030204" pitchFamily="18" charset="0"/>
                            <a:sym typeface="Symbol"/>
                          </a:rPr>
                        </m:ctrlPr>
                      </m:sSubSupPr>
                      <m:e>
                        <m:r>
                          <a:rPr lang="en-US" i="1" dirty="0">
                            <a:latin typeface="Cambria Math" panose="02040503050406030204" pitchFamily="18" charset="0"/>
                            <a:sym typeface="Symbol"/>
                          </a:rPr>
                          <m:t></m:t>
                        </m:r>
                      </m:e>
                      <m:sub>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𝑛</m:t>
                        </m:r>
                      </m:sup>
                    </m:sSubSup>
                    <m:r>
                      <a:rPr lang="en-US" i="1" dirty="0">
                        <a:latin typeface="Cambria Math" panose="02040503050406030204" pitchFamily="18" charset="0"/>
                        <a:sym typeface="Symbol"/>
                      </a:rPr>
                      <m:t></m:t>
                    </m:r>
                    <m:r>
                      <a:rPr lang="en-US" i="1" baseline="-25000" dirty="0">
                        <a:latin typeface="Cambria Math" panose="02040503050406030204" pitchFamily="18" charset="0"/>
                        <a:sym typeface="Symbol"/>
                      </a:rPr>
                      <m:t>𝑥</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endParaRPr lang="en-US" dirty="0">
                  <a:solidFill>
                    <a:srgbClr val="0000FF"/>
                  </a:solidFill>
                </a:endParaRPr>
              </a:p>
              <a:p>
                <a:r>
                  <a:rPr lang="en-US" dirty="0">
                    <a:solidFill>
                      <a:srgbClr val="0000FF"/>
                    </a:solidFill>
                  </a:rPr>
                  <a:t>The minimization problem is solved without the need to exhaustively consider all possible trees. </a:t>
                </a:r>
              </a:p>
              <a:p>
                <a:r>
                  <a:rPr lang="en-US" dirty="0"/>
                  <a:t>This was achieved since we transformed the problem of finding the best tree to that of finding the heaviest one, with mutual information on the edges.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t="-2314" r="-593"/>
                </a:stretch>
              </a:blipFill>
            </p:spPr>
            <p:txBody>
              <a:bodyPr/>
              <a:lstStyle/>
              <a:p>
                <a:r>
                  <a:rPr lang="en-US">
                    <a:noFill/>
                  </a:rPr>
                  <a:t> </a:t>
                </a:r>
              </a:p>
            </p:txBody>
          </p:sp>
        </mc:Fallback>
      </mc:AlternateContent>
    </p:spTree>
    <p:extLst>
      <p:ext uri="{BB962C8B-B14F-4D97-AF65-F5344CB8AC3E}">
        <p14:creationId xmlns:p14="http://schemas.microsoft.com/office/powerpoint/2010/main" val="169473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77</a:t>
            </a:fld>
            <a:endParaRPr lang="en-US"/>
          </a:p>
        </p:txBody>
      </p:sp>
      <p:sp>
        <p:nvSpPr>
          <p:cNvPr id="2" name="Title 1"/>
          <p:cNvSpPr>
            <a:spLocks noGrp="1"/>
          </p:cNvSpPr>
          <p:nvPr>
            <p:ph type="title"/>
          </p:nvPr>
        </p:nvSpPr>
        <p:spPr/>
        <p:txBody>
          <a:bodyPr/>
          <a:lstStyle/>
          <a:p>
            <a:r>
              <a:rPr lang="en-US" dirty="0"/>
              <a:t>Correctness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solidFill>
                      <a:srgbClr val="6600FF"/>
                    </a:solidFill>
                  </a:rPr>
                  <a:t>Transform the resulting undirected tree to a directed tree.</a:t>
                </a:r>
                <a:r>
                  <a:rPr lang="en-US" dirty="0">
                    <a:solidFill>
                      <a:srgbClr val="000066"/>
                    </a:solidFill>
                  </a:rPr>
                  <a:t> </a:t>
                </a:r>
                <a:r>
                  <a:rPr lang="en-US" sz="1500" dirty="0">
                    <a:solidFill>
                      <a:srgbClr val="000066"/>
                    </a:solidFill>
                  </a:rPr>
                  <a:t>(Choose a  root variable and direct of all the edges away from it.)</a:t>
                </a:r>
              </a:p>
              <a:p>
                <a:pPr lvl="1"/>
                <a:r>
                  <a:rPr lang="en-US" dirty="0">
                    <a:solidFill>
                      <a:srgbClr val="000066"/>
                    </a:solidFill>
                  </a:rPr>
                  <a:t>What does it mean that you get the same distribution regardless of the chosen root? (Exercise) </a:t>
                </a:r>
              </a:p>
              <a:p>
                <a:r>
                  <a:rPr lang="en-US" dirty="0"/>
                  <a:t>This algorithm learns the best tree-dependent approximation of a distribution </a:t>
                </a:r>
                <a14:m>
                  <m:oMath xmlns:m="http://schemas.openxmlformats.org/officeDocument/2006/math">
                    <m:r>
                      <a:rPr lang="en-US" i="1" dirty="0" smtClean="0">
                        <a:latin typeface="Cambria Math" panose="02040503050406030204" pitchFamily="18" charset="0"/>
                      </a:rPr>
                      <m:t>𝐷</m:t>
                    </m:r>
                  </m:oMath>
                </a14:m>
                <a:r>
                  <a:rPr lang="en-US" dirty="0"/>
                  <a:t>.</a:t>
                </a:r>
              </a:p>
              <a:p>
                <a:pPr marL="0" indent="0">
                  <a:buNone/>
                </a:pPr>
                <a:r>
                  <a:rPr lang="en-US" dirty="0">
                    <a:solidFill>
                      <a:srgbClr val="0000FF"/>
                    </a:solidFill>
                  </a:rPr>
                  <a:t>                     </a:t>
                </a:r>
                <a14:m>
                  <m:oMath xmlns:m="http://schemas.openxmlformats.org/officeDocument/2006/math">
                    <m:r>
                      <a:rPr lang="en-US" i="1" dirty="0" smtClean="0">
                        <a:solidFill>
                          <a:srgbClr val="0000FF"/>
                        </a:solidFill>
                        <a:latin typeface="Cambria Math" panose="02040503050406030204" pitchFamily="18" charset="0"/>
                      </a:rPr>
                      <m:t>𝐿</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 = </m:t>
                    </m:r>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𝐷</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 = </m:t>
                    </m:r>
                    <m:nary>
                      <m:naryPr>
                        <m:chr m:val="∏"/>
                        <m:limLoc m:val="subSup"/>
                        <m:supHide m:val="on"/>
                        <m:ctrlPr>
                          <a:rPr lang="en-US" sz="2400" i="1">
                            <a:solidFill>
                              <a:srgbClr val="0000FF"/>
                            </a:solidFill>
                            <a:latin typeface="Cambria Math" panose="02040503050406030204" pitchFamily="18" charset="0"/>
                          </a:rPr>
                        </m:ctrlPr>
                      </m:naryPr>
                      <m:sub>
                        <m:r>
                          <m:rPr>
                            <m:brk m:alnAt="9"/>
                          </m:rPr>
                          <a:rPr lang="en-US" sz="2400" i="1">
                            <a:solidFill>
                              <a:srgbClr val="0000FF"/>
                            </a:solidFill>
                            <a:latin typeface="Cambria Math" panose="02040503050406030204" pitchFamily="18" charset="0"/>
                          </a:rPr>
                          <m:t>𝑖</m:t>
                        </m:r>
                      </m:sub>
                      <m:sup/>
                      <m:e>
                        <m:r>
                          <a:rPr lang="en-US" sz="2400" i="1" dirty="0">
                            <a:solidFill>
                              <a:srgbClr val="0000FF"/>
                            </a:solidFill>
                            <a:latin typeface="Cambria Math" panose="02040503050406030204" pitchFamily="18" charset="0"/>
                          </a:rPr>
                          <m:t>𝑃</m:t>
                        </m:r>
                        <m:r>
                          <a:rPr lang="en-US" sz="2400" i="1" baseline="-25000" dirty="0">
                            <a:solidFill>
                              <a:srgbClr val="0000FF"/>
                            </a:solidFill>
                            <a:latin typeface="Cambria Math" panose="02040503050406030204" pitchFamily="18" charset="0"/>
                          </a:rPr>
                          <m:t>𝑇</m:t>
                        </m:r>
                        <m:r>
                          <a:rPr lang="en-US" sz="2400" i="1" dirty="0">
                            <a:solidFill>
                              <a:srgbClr val="0000FF"/>
                            </a:solidFill>
                            <a:latin typeface="Cambria Math" panose="02040503050406030204" pitchFamily="18" charset="0"/>
                          </a:rPr>
                          <m:t> (</m:t>
                        </m:r>
                        <m:r>
                          <a:rPr lang="en-US" sz="2400" i="1" dirty="0">
                            <a:solidFill>
                              <a:srgbClr val="0000FF"/>
                            </a:solidFill>
                            <a:latin typeface="Cambria Math" panose="02040503050406030204" pitchFamily="18" charset="0"/>
                          </a:rPr>
                          <m:t>𝑥</m:t>
                        </m:r>
                        <m:r>
                          <a:rPr lang="en-US" sz="2400" b="1" i="1" baseline="-25000" dirty="0">
                            <a:solidFill>
                              <a:srgbClr val="0000FF"/>
                            </a:solidFill>
                            <a:latin typeface="Cambria Math" panose="02040503050406030204" pitchFamily="18" charset="0"/>
                          </a:rPr>
                          <m:t>𝒊</m:t>
                        </m:r>
                        <m:r>
                          <a:rPr lang="en-US" sz="2400" i="1" dirty="0">
                            <a:solidFill>
                              <a:srgbClr val="0000FF"/>
                            </a:solidFill>
                            <a:latin typeface="Cambria Math" panose="02040503050406030204" pitchFamily="18" charset="0"/>
                          </a:rPr>
                          <m:t>|</m:t>
                        </m:r>
                        <m:r>
                          <a:rPr lang="en-US" sz="2400" i="1" dirty="0">
                            <a:solidFill>
                              <a:srgbClr val="0000FF"/>
                            </a:solidFill>
                            <a:latin typeface="Cambria Math" panose="02040503050406030204" pitchFamily="18" charset="0"/>
                          </a:rPr>
                          <m:t>𝑃𝑎𝑟𝑒𝑛𝑡</m:t>
                        </m:r>
                        <m:r>
                          <a:rPr lang="en-US" sz="2400" i="1" dirty="0">
                            <a:solidFill>
                              <a:srgbClr val="0000FF"/>
                            </a:solidFill>
                            <a:latin typeface="Cambria Math" panose="02040503050406030204" pitchFamily="18" charset="0"/>
                          </a:rPr>
                          <m:t>(</m:t>
                        </m:r>
                        <m:r>
                          <a:rPr lang="en-US" sz="2400" i="1" dirty="0">
                            <a:solidFill>
                              <a:srgbClr val="0000FF"/>
                            </a:solidFill>
                            <a:latin typeface="Cambria Math" panose="02040503050406030204" pitchFamily="18" charset="0"/>
                          </a:rPr>
                          <m:t>𝑥</m:t>
                        </m:r>
                        <m:r>
                          <a:rPr lang="en-US" sz="2400" b="1" i="1" baseline="-25000" dirty="0">
                            <a:solidFill>
                              <a:srgbClr val="0000FF"/>
                            </a:solidFill>
                            <a:latin typeface="Cambria Math" panose="02040503050406030204" pitchFamily="18" charset="0"/>
                          </a:rPr>
                          <m:t>𝒊</m:t>
                        </m:r>
                        <m:r>
                          <a:rPr lang="en-US" sz="2400" i="1" dirty="0">
                            <a:solidFill>
                              <a:srgbClr val="0000FF"/>
                            </a:solidFill>
                            <a:latin typeface="Cambria Math" panose="02040503050406030204" pitchFamily="18" charset="0"/>
                          </a:rPr>
                          <m:t>))   </m:t>
                        </m:r>
                      </m:e>
                    </m:nary>
                  </m:oMath>
                </a14:m>
                <a:endParaRPr lang="en-US" sz="2400" i="1" dirty="0">
                  <a:solidFill>
                    <a:srgbClr val="0000FF"/>
                  </a:solidFill>
                </a:endParaRPr>
              </a:p>
              <a:p>
                <a:r>
                  <a:rPr lang="en-US" dirty="0"/>
                  <a:t>Given data, this algorithm finds the tree that maximizes the likelihood of the data.</a:t>
                </a:r>
              </a:p>
              <a:p>
                <a:r>
                  <a:rPr lang="en-US" dirty="0"/>
                  <a:t>The algorithm is called the </a:t>
                </a:r>
                <a:r>
                  <a:rPr lang="en-US" dirty="0">
                    <a:solidFill>
                      <a:srgbClr val="0000FF"/>
                    </a:solidFill>
                  </a:rPr>
                  <a:t>Chow-Liu Algorithm</a:t>
                </a:r>
                <a:r>
                  <a:rPr lang="en-US" dirty="0"/>
                  <a:t>. Suggested in 1968 in the context of data compression, and adapted by Pearl to Bayesian Networks. Invented a couple more times, and generalized since then.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t="-1653"/>
                </a:stretch>
              </a:blipFill>
            </p:spPr>
            <p:txBody>
              <a:bodyPr/>
              <a:lstStyle/>
              <a:p>
                <a:r>
                  <a:rPr lang="en-US">
                    <a:noFill/>
                  </a:rPr>
                  <a:t> </a:t>
                </a:r>
              </a:p>
            </p:txBody>
          </p:sp>
        </mc:Fallback>
      </mc:AlternateContent>
    </p:spTree>
    <p:extLst>
      <p:ext uri="{BB962C8B-B14F-4D97-AF65-F5344CB8AC3E}">
        <p14:creationId xmlns:p14="http://schemas.microsoft.com/office/powerpoint/2010/main" val="6283002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78</a:t>
            </a:fld>
            <a:endParaRPr lang="en-US"/>
          </a:p>
        </p:txBody>
      </p:sp>
      <p:sp>
        <p:nvSpPr>
          <p:cNvPr id="2" name="Title 1"/>
          <p:cNvSpPr>
            <a:spLocks noGrp="1"/>
          </p:cNvSpPr>
          <p:nvPr>
            <p:ph type="title"/>
          </p:nvPr>
        </p:nvSpPr>
        <p:spPr/>
        <p:txBody>
          <a:bodyPr>
            <a:normAutofit fontScale="90000"/>
          </a:bodyPr>
          <a:lstStyle/>
          <a:p>
            <a:r>
              <a:rPr lang="en-US" dirty="0"/>
              <a:t>Example: 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We have 3 data points that have been generated according to the target distribution:  </a:t>
                </a:r>
                <a14:m>
                  <m:oMath xmlns:m="http://schemas.openxmlformats.org/officeDocument/2006/math">
                    <m:r>
                      <a:rPr lang="en-US" i="1" dirty="0" smtClean="0">
                        <a:latin typeface="Cambria Math" panose="02040503050406030204" pitchFamily="18" charset="0"/>
                      </a:rPr>
                      <m:t>1011; 1001; 0100</m:t>
                    </m:r>
                  </m:oMath>
                </a14:m>
                <a:endParaRPr lang="en-US" dirty="0"/>
              </a:p>
              <a:p>
                <a:r>
                  <a:rPr lang="en-US" dirty="0"/>
                  <a:t>We need to estimate some parameters:</a:t>
                </a:r>
              </a:p>
              <a:p>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𝐴</m:t>
                        </m:r>
                        <m:r>
                          <a:rPr lang="en-US" i="1" dirty="0" smtClean="0">
                            <a:latin typeface="Cambria Math" panose="02040503050406030204" pitchFamily="18" charset="0"/>
                          </a:rPr>
                          <m:t>=1</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=1)=</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3</m:t>
                        </m:r>
                      </m:den>
                    </m:f>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=1)=</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3</m:t>
                        </m:r>
                      </m:den>
                    </m:f>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=1)=</m:t>
                    </m:r>
                    <m:f>
                      <m:fPr>
                        <m:ctrlPr>
                          <a:rPr lang="en-US" i="1" dirty="0">
                            <a:latin typeface="Cambria Math" panose="02040503050406030204" pitchFamily="18" charset="0"/>
                          </a:rPr>
                        </m:ctrlPr>
                      </m:fPr>
                      <m:num>
                        <m:r>
                          <a:rPr lang="en-US" b="0" i="1" dirty="0" smtClean="0">
                            <a:latin typeface="Cambria Math" panose="02040503050406030204" pitchFamily="18" charset="0"/>
                          </a:rPr>
                          <m:t>2</m:t>
                        </m:r>
                      </m:num>
                      <m:den>
                        <m:r>
                          <a:rPr lang="en-US" i="1" dirty="0">
                            <a:latin typeface="Cambria Math" panose="02040503050406030204" pitchFamily="18" charset="0"/>
                          </a:rPr>
                          <m:t>3</m:t>
                        </m:r>
                      </m:den>
                    </m:f>
                  </m:oMath>
                </a14:m>
                <a:endParaRPr lang="en-US" dirty="0"/>
              </a:p>
              <a:p>
                <a:r>
                  <a:rPr lang="en-US" dirty="0"/>
                  <a:t>For the values 00, 01, 10, 11 respectively, we have that:</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)=0; 1/3; 2/3; 0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)=0; 3; 3/2; 0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 ~ 9/2</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)=1/3; 0; 1/3; 1/3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)=3/2; 0; 3/4; 3/2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 ~ 15/4</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)=1/3; 0; 0; 2/3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)=3; 0; 0; 3/2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 ~ 9/2</m:t>
                    </m:r>
                  </m:oMath>
                </a14:m>
                <a:r>
                  <a:rPr lang="en-US" dirty="0"/>
                  <a:t> </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)=1/3; 1/3; 1/3;0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)=3/4; 3/2; 3/2; 0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 ~ 15/4</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)=0; 2/3; 1/3;0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)=0; 3; 3/2; 0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 ~ 9/2</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)=1/3; 1/3; 0; 1/3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)=3/2; 3/4; 0; 3/2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 ~ 15/4</m:t>
                    </m:r>
                  </m:oMath>
                </a14:m>
                <a:endParaRPr lang="en-US" dirty="0"/>
              </a:p>
              <a:p>
                <a:r>
                  <a:rPr lang="en-US" dirty="0"/>
                  <a:t>Generate the tree; place probabilities.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70" t="-1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p:cNvSpPr txBox="1"/>
              <p:nvPr/>
            </p:nvSpPr>
            <p:spPr bwMode="auto">
              <a:xfrm>
                <a:off x="2400749" y="4150126"/>
                <a:ext cx="2601267" cy="822717"/>
              </a:xfrm>
              <a:prstGeom prst="rect">
                <a:avLst/>
              </a:prstGeom>
              <a:noFill/>
              <a:ln>
                <a:solidFill>
                  <a:schemeClr val="accent1"/>
                </a:solid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den>
                          </m:f>
                        </m:e>
                      </m:nary>
                    </m:oMath>
                  </m:oMathPara>
                </a14:m>
                <a:endParaRPr lang="en-US" i="1"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2400749" y="4150126"/>
                <a:ext cx="2601267" cy="822717"/>
              </a:xfrm>
              <a:prstGeom prst="rect">
                <a:avLst/>
              </a:prstGeom>
              <a:blipFill>
                <a:blip r:embed="rId4"/>
                <a:stretch>
                  <a:fillRect t="-78832" b="-82482"/>
                </a:stretch>
              </a:blipFill>
              <a:ln>
                <a:solidFill>
                  <a:schemeClr val="accent1"/>
                </a:solidFill>
              </a:ln>
              <a:effectLst/>
            </p:spPr>
            <p:txBody>
              <a:bodyPr/>
              <a:lstStyle/>
              <a:p>
                <a:r>
                  <a:rPr lang="en-US">
                    <a:noFill/>
                  </a:rPr>
                  <a:t> </a:t>
                </a:r>
              </a:p>
            </p:txBody>
          </p:sp>
        </mc:Fallback>
      </mc:AlternateContent>
      <p:cxnSp>
        <p:nvCxnSpPr>
          <p:cNvPr id="7" name="Straight Connector 6"/>
          <p:cNvCxnSpPr/>
          <p:nvPr/>
        </p:nvCxnSpPr>
        <p:spPr>
          <a:xfrm>
            <a:off x="5257800" y="4686300"/>
            <a:ext cx="742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57775" y="4572000"/>
            <a:ext cx="228600" cy="300082"/>
          </a:xfrm>
          <a:prstGeom prst="rect">
            <a:avLst/>
          </a:prstGeom>
          <a:noFill/>
        </p:spPr>
        <p:txBody>
          <a:bodyPr wrap="square" rtlCol="0">
            <a:spAutoFit/>
          </a:bodyPr>
          <a:lstStyle/>
          <a:p>
            <a:r>
              <a:rPr lang="en-US" sz="1350" dirty="0">
                <a:latin typeface="+mj-lt"/>
              </a:rPr>
              <a:t>B</a:t>
            </a:r>
          </a:p>
        </p:txBody>
      </p:sp>
      <p:sp>
        <p:nvSpPr>
          <p:cNvPr id="9" name="TextBox 8"/>
          <p:cNvSpPr txBox="1"/>
          <p:nvPr/>
        </p:nvSpPr>
        <p:spPr>
          <a:xfrm>
            <a:off x="5943600" y="4686300"/>
            <a:ext cx="228600" cy="300082"/>
          </a:xfrm>
          <a:prstGeom prst="rect">
            <a:avLst/>
          </a:prstGeom>
          <a:noFill/>
        </p:spPr>
        <p:txBody>
          <a:bodyPr wrap="square" rtlCol="0">
            <a:spAutoFit/>
          </a:bodyPr>
          <a:lstStyle/>
          <a:p>
            <a:r>
              <a:rPr lang="en-US" sz="1350" dirty="0">
                <a:latin typeface="+mj-lt"/>
              </a:rPr>
              <a:t>A</a:t>
            </a:r>
          </a:p>
        </p:txBody>
      </p:sp>
      <p:sp>
        <p:nvSpPr>
          <p:cNvPr id="10" name="Oval 9"/>
          <p:cNvSpPr/>
          <p:nvPr/>
        </p:nvSpPr>
        <p:spPr>
          <a:xfrm>
            <a:off x="5257800" y="4629150"/>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5943600" y="4624185"/>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a:endCxn id="15" idx="6"/>
          </p:cNvCxnSpPr>
          <p:nvPr/>
        </p:nvCxnSpPr>
        <p:spPr>
          <a:xfrm flipV="1">
            <a:off x="6057900" y="4400550"/>
            <a:ext cx="914400" cy="290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72300" y="4686300"/>
            <a:ext cx="228600" cy="300082"/>
          </a:xfrm>
          <a:prstGeom prst="rect">
            <a:avLst/>
          </a:prstGeom>
          <a:noFill/>
        </p:spPr>
        <p:txBody>
          <a:bodyPr wrap="square" rtlCol="0">
            <a:spAutoFit/>
          </a:bodyPr>
          <a:lstStyle/>
          <a:p>
            <a:r>
              <a:rPr lang="en-US" sz="1350" dirty="0">
                <a:latin typeface="+mj-lt"/>
              </a:rPr>
              <a:t>C</a:t>
            </a:r>
          </a:p>
        </p:txBody>
      </p:sp>
      <p:sp>
        <p:nvSpPr>
          <p:cNvPr id="15" name="Oval 14"/>
          <p:cNvSpPr/>
          <p:nvPr/>
        </p:nvSpPr>
        <p:spPr>
          <a:xfrm>
            <a:off x="6858000" y="4343400"/>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6972300" y="4286250"/>
            <a:ext cx="228600" cy="300082"/>
          </a:xfrm>
          <a:prstGeom prst="rect">
            <a:avLst/>
          </a:prstGeom>
          <a:noFill/>
        </p:spPr>
        <p:txBody>
          <a:bodyPr wrap="square" rtlCol="0">
            <a:spAutoFit/>
          </a:bodyPr>
          <a:lstStyle/>
          <a:p>
            <a:r>
              <a:rPr lang="en-US" sz="1350" dirty="0">
                <a:latin typeface="+mj-lt"/>
              </a:rPr>
              <a:t>D</a:t>
            </a:r>
          </a:p>
        </p:txBody>
      </p:sp>
      <p:cxnSp>
        <p:nvCxnSpPr>
          <p:cNvPr id="18" name="Straight Connector 17"/>
          <p:cNvCxnSpPr>
            <a:stCxn id="11" idx="6"/>
            <a:endCxn id="22" idx="6"/>
          </p:cNvCxnSpPr>
          <p:nvPr/>
        </p:nvCxnSpPr>
        <p:spPr>
          <a:xfrm>
            <a:off x="6057900" y="4681335"/>
            <a:ext cx="914400" cy="19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858000" y="481618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0694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animBg="1"/>
      <p:bldP spid="11" grpId="0" animBg="1"/>
      <p:bldP spid="13" grpId="0"/>
      <p:bldP spid="15" grpId="0" animBg="1"/>
      <p:bldP spid="17" grpId="0"/>
      <p:bldP spid="2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79</a:t>
            </a:fld>
            <a:endParaRPr lang="en-US"/>
          </a:p>
        </p:txBody>
      </p:sp>
      <p:sp>
        <p:nvSpPr>
          <p:cNvPr id="2" name="Title 1"/>
          <p:cNvSpPr>
            <a:spLocks noGrp="1"/>
          </p:cNvSpPr>
          <p:nvPr>
            <p:ph type="title"/>
          </p:nvPr>
        </p:nvSpPr>
        <p:spPr/>
        <p:txBody>
          <a:bodyPr/>
          <a:lstStyle/>
          <a:p>
            <a:r>
              <a:rPr lang="en-US" sz="3000" dirty="0"/>
              <a:t>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Chow-Liu algorithm finds the tree that  maximizes the likelihood.  </a:t>
                </a:r>
              </a:p>
              <a:p>
                <a:r>
                  <a:rPr lang="en-US" dirty="0"/>
                  <a:t>In particular, if </a:t>
                </a:r>
                <a14:m>
                  <m:oMath xmlns:m="http://schemas.openxmlformats.org/officeDocument/2006/math">
                    <m:r>
                      <a:rPr lang="en-US" i="1" dirty="0" smtClean="0">
                        <a:solidFill>
                          <a:srgbClr val="0000FF"/>
                        </a:solidFill>
                        <a:latin typeface="Cambria Math" panose="02040503050406030204" pitchFamily="18" charset="0"/>
                      </a:rPr>
                      <m:t>𝐷</m:t>
                    </m:r>
                  </m:oMath>
                </a14:m>
                <a:r>
                  <a:rPr lang="en-US" dirty="0"/>
                  <a:t> is a tree dependent distribution, this algorithm learns </a:t>
                </a:r>
                <a14:m>
                  <m:oMath xmlns:m="http://schemas.openxmlformats.org/officeDocument/2006/math">
                    <m:r>
                      <a:rPr lang="en-US" i="1" dirty="0" smtClean="0">
                        <a:latin typeface="Cambria Math" panose="02040503050406030204" pitchFamily="18" charset="0"/>
                      </a:rPr>
                      <m:t>𝐷</m:t>
                    </m:r>
                  </m:oMath>
                </a14:m>
                <a:r>
                  <a:rPr lang="en-US" dirty="0"/>
                  <a:t>.  (what does it mean ?)</a:t>
                </a:r>
              </a:p>
              <a:p>
                <a:r>
                  <a:rPr lang="en-US" dirty="0">
                    <a:solidFill>
                      <a:srgbClr val="0000FF"/>
                    </a:solidFill>
                  </a:rPr>
                  <a:t>Less is known on how many examples are needed in order for it to converge.  (what does that mean?)</a:t>
                </a:r>
              </a:p>
              <a:p>
                <a:r>
                  <a:rPr lang="en-US" dirty="0"/>
                  <a:t>Notice that we are taking statistics to estimate the probabilities  of some event in order to generate the tree. Then, we intend to  use it to evaluate the probability of other events.</a:t>
                </a:r>
              </a:p>
              <a:p>
                <a:r>
                  <a:rPr lang="en-US" dirty="0">
                    <a:solidFill>
                      <a:srgbClr val="0000FF"/>
                    </a:solidFill>
                  </a:rPr>
                  <a:t>One may ask the question: why do we need this structure ? Why can’t  answer the query directly from the data ? </a:t>
                </a:r>
              </a:p>
              <a:p>
                <a:r>
                  <a:rPr lang="en-US" dirty="0"/>
                  <a:t>(Almost like making prediction directly from the data in the </a:t>
                </a:r>
                <a:r>
                  <a:rPr lang="en-US" dirty="0">
                    <a:solidFill>
                      <a:srgbClr val="FF0000"/>
                    </a:solidFill>
                  </a:rPr>
                  <a:t>badges problem</a:t>
                </a:r>
                <a:r>
                  <a:rPr lang="en-US" dirty="0"/>
                  <a:t>) </a:t>
                </a:r>
              </a:p>
              <a:p>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2810" r="-889" b="-247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48FFB85-0655-46C0-A959-A576E4912EBB}"/>
              </a:ext>
            </a:extLst>
          </p:cNvPr>
          <p:cNvPicPr>
            <a:picLocks noChangeAspect="1"/>
          </p:cNvPicPr>
          <p:nvPr/>
        </p:nvPicPr>
        <p:blipFill>
          <a:blip r:embed="rId4"/>
          <a:stretch>
            <a:fillRect/>
          </a:stretch>
        </p:blipFill>
        <p:spPr>
          <a:xfrm>
            <a:off x="2259066" y="781273"/>
            <a:ext cx="4572396" cy="2575783"/>
          </a:xfrm>
          <a:prstGeom prst="rect">
            <a:avLst/>
          </a:prstGeom>
          <a:ln>
            <a:solidFill>
              <a:schemeClr val="accent1"/>
            </a:solidFill>
          </a:ln>
        </p:spPr>
      </p:pic>
    </p:spTree>
    <p:extLst>
      <p:ext uri="{BB962C8B-B14F-4D97-AF65-F5344CB8AC3E}">
        <p14:creationId xmlns:p14="http://schemas.microsoft.com/office/powerpoint/2010/main" val="212660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D67F5E-66AE-D146-874F-50BFEBEA0DDA}" type="slidenum">
              <a:rPr lang="en-US" smtClean="0"/>
              <a:pPr/>
              <a:t>8</a:t>
            </a:fld>
            <a:endParaRPr lang="en-US"/>
          </a:p>
        </p:txBody>
      </p:sp>
      <p:sp>
        <p:nvSpPr>
          <p:cNvPr id="2" name="Title 1"/>
          <p:cNvSpPr>
            <a:spLocks noGrp="1"/>
          </p:cNvSpPr>
          <p:nvPr>
            <p:ph type="title"/>
          </p:nvPr>
        </p:nvSpPr>
        <p:spPr/>
        <p:txBody>
          <a:bodyPr/>
          <a:lstStyle/>
          <a:p>
            <a:r>
              <a:rPr lang="en-US" dirty="0"/>
              <a:t>Representing Probability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Goal: To represent all joint probability distributions over a set of random variables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𝑋</m:t>
                        </m:r>
                      </m:e>
                      <m:sub>
                        <m:r>
                          <a:rPr lang="en-US" i="1" dirty="0" err="1">
                            <a:latin typeface="Cambria Math" panose="02040503050406030204" pitchFamily="18" charset="0"/>
                          </a:rPr>
                          <m:t>𝑛</m:t>
                        </m:r>
                      </m:sub>
                    </m:sSub>
                  </m:oMath>
                </a14:m>
                <a:endParaRPr lang="en-US" dirty="0"/>
              </a:p>
              <a:p>
                <a:r>
                  <a:rPr lang="en-US" dirty="0"/>
                  <a:t>There are many ways to represent distributions. </a:t>
                </a:r>
              </a:p>
              <a:p>
                <a:pPr lvl="1"/>
                <a:r>
                  <a:rPr lang="en-US" dirty="0"/>
                  <a:t>A table, listing the probability of each instance in </a:t>
                </a:r>
                <a14:m>
                  <m:oMath xmlns:m="http://schemas.openxmlformats.org/officeDocument/2006/math">
                    <m:sSup>
                      <m:sSupPr>
                        <m:ctrlPr>
                          <a:rPr lang="en-US" b="0"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0,1</m:t>
                            </m:r>
                          </m:e>
                        </m:d>
                      </m:e>
                      <m:sup>
                        <m:r>
                          <a:rPr lang="en-US" i="1" dirty="0" smtClean="0">
                            <a:latin typeface="Cambria Math" panose="02040503050406030204" pitchFamily="18" charset="0"/>
                          </a:rPr>
                          <m:t>𝑛</m:t>
                        </m:r>
                      </m:sup>
                    </m:sSup>
                    <m:r>
                      <a:rPr lang="en-US" i="1" dirty="0" smtClean="0">
                        <a:latin typeface="Cambria Math" panose="02040503050406030204" pitchFamily="18" charset="0"/>
                      </a:rPr>
                      <m:t> </m:t>
                    </m:r>
                  </m:oMath>
                </a14:m>
                <a:endParaRPr lang="en-US" dirty="0"/>
              </a:p>
              <a:p>
                <a:pPr lvl="2"/>
                <a:r>
                  <a:rPr lang="en-US" dirty="0"/>
                  <a:t>We will need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𝑛</m:t>
                        </m:r>
                      </m:sup>
                    </m:sSup>
                    <m:r>
                      <a:rPr lang="en-US" i="1" dirty="0" smtClean="0">
                        <a:latin typeface="Cambria Math" panose="02040503050406030204" pitchFamily="18" charset="0"/>
                      </a:rPr>
                      <m:t>−1 </m:t>
                    </m:r>
                  </m:oMath>
                </a14:m>
                <a:r>
                  <a:rPr lang="en-US" dirty="0"/>
                  <a:t>numbers </a:t>
                </a:r>
              </a:p>
              <a:p>
                <a:r>
                  <a:rPr lang="en-US" dirty="0"/>
                  <a:t>What can we do? Make Independence Assumptions</a:t>
                </a:r>
              </a:p>
              <a:p>
                <a:pPr lvl="1"/>
                <a:endParaRPr lang="en-US" dirty="0"/>
              </a:p>
              <a:p>
                <a:r>
                  <a:rPr lang="en-US" dirty="0"/>
                  <a:t>Multi-linear polynomials</a:t>
                </a:r>
              </a:p>
              <a:p>
                <a:pPr lvl="1"/>
                <a:r>
                  <a:rPr lang="en-US" dirty="0" err="1"/>
                  <a:t>Multinomials</a:t>
                </a:r>
                <a:r>
                  <a:rPr lang="en-US" dirty="0"/>
                  <a:t> over variables</a:t>
                </a:r>
              </a:p>
              <a:p>
                <a:r>
                  <a:rPr lang="en-US" dirty="0"/>
                  <a:t>Bayesian Networks</a:t>
                </a:r>
              </a:p>
              <a:p>
                <a:pPr lvl="1"/>
                <a:r>
                  <a:rPr lang="en-US" dirty="0"/>
                  <a:t>Directed acyclic graphs</a:t>
                </a:r>
              </a:p>
              <a:p>
                <a:r>
                  <a:rPr lang="en-US" dirty="0"/>
                  <a:t>Markov Networks</a:t>
                </a:r>
              </a:p>
              <a:p>
                <a:pPr lvl="1"/>
                <a:r>
                  <a:rPr lang="en-US" dirty="0"/>
                  <a:t>Undirected graphs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t="-2314" b="-826"/>
                </a:stretch>
              </a:blipFill>
            </p:spPr>
            <p:txBody>
              <a:bodyPr/>
              <a:lstStyle/>
              <a:p>
                <a:r>
                  <a:rPr lang="en-US">
                    <a:noFill/>
                  </a:rPr>
                  <a:t> </a:t>
                </a:r>
              </a:p>
            </p:txBody>
          </p:sp>
        </mc:Fallback>
      </mc:AlternateContent>
      <p:sp>
        <p:nvSpPr>
          <p:cNvPr id="12" name="Right Arrow 11"/>
          <p:cNvSpPr/>
          <p:nvPr/>
        </p:nvSpPr>
        <p:spPr>
          <a:xfrm>
            <a:off x="83886" y="3375045"/>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001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80</a:t>
            </a:fld>
            <a:endParaRPr lang="en-US" dirty="0"/>
          </a:p>
        </p:txBody>
      </p:sp>
      <p:sp>
        <p:nvSpPr>
          <p:cNvPr id="1217538" name="Rectangle 2"/>
          <p:cNvSpPr>
            <a:spLocks noGrp="1" noChangeArrowheads="1"/>
          </p:cNvSpPr>
          <p:nvPr>
            <p:ph type="title"/>
          </p:nvPr>
        </p:nvSpPr>
        <p:spPr/>
        <p:txBody>
          <a:bodyPr/>
          <a:lstStyle/>
          <a:p>
            <a:r>
              <a:rPr lang="en-US" dirty="0"/>
              <a:t>Administration (12/10/20)</a:t>
            </a:r>
          </a:p>
        </p:txBody>
      </p:sp>
      <p:sp>
        <p:nvSpPr>
          <p:cNvPr id="1217539" name="Rectangle 3"/>
          <p:cNvSpPr>
            <a:spLocks noGrp="1" noChangeArrowheads="1"/>
          </p:cNvSpPr>
          <p:nvPr>
            <p:ph idx="1"/>
          </p:nvPr>
        </p:nvSpPr>
        <p:spPr>
          <a:xfrm>
            <a:off x="430463" y="902368"/>
            <a:ext cx="8386463" cy="4070475"/>
          </a:xfrm>
        </p:spPr>
        <p:txBody>
          <a:bodyPr>
            <a:normAutofit fontScale="92500" lnSpcReduction="20000"/>
          </a:bodyPr>
          <a:lstStyle/>
          <a:p>
            <a:r>
              <a:rPr lang="en-US" sz="1800" dirty="0"/>
              <a:t>Remember that all the lectures are available on the website </a:t>
            </a:r>
            <a:r>
              <a:rPr lang="en-US" sz="1800" dirty="0">
                <a:solidFill>
                  <a:srgbClr val="FF0000"/>
                </a:solidFill>
              </a:rPr>
              <a:t>before the class</a:t>
            </a:r>
          </a:p>
          <a:p>
            <a:pPr lvl="1"/>
            <a:r>
              <a:rPr lang="en-US" sz="1600" dirty="0">
                <a:solidFill>
                  <a:srgbClr val="FF0000"/>
                </a:solidFill>
              </a:rPr>
              <a:t>Go over it and be prepared</a:t>
            </a:r>
          </a:p>
          <a:p>
            <a:pPr lvl="1"/>
            <a:r>
              <a:rPr lang="en-US" sz="1600" dirty="0">
                <a:solidFill>
                  <a:srgbClr val="FF0000"/>
                </a:solidFill>
              </a:rPr>
              <a:t>A new set </a:t>
            </a:r>
            <a:r>
              <a:rPr lang="en-US" sz="1600" dirty="0">
                <a:solidFill>
                  <a:srgbClr val="0070C0"/>
                </a:solidFill>
              </a:rPr>
              <a:t>of written notes will accompany most lectures, with some more details, examples and, (when relevant) some code. </a:t>
            </a:r>
            <a:endParaRPr lang="en-US" sz="1600" dirty="0"/>
          </a:p>
          <a:p>
            <a:pPr marL="457200" lvl="1" indent="0">
              <a:buNone/>
            </a:pPr>
            <a:endParaRPr lang="en-US" sz="1400" dirty="0">
              <a:solidFill>
                <a:srgbClr val="0070C0"/>
              </a:solidFill>
            </a:endParaRPr>
          </a:p>
          <a:p>
            <a:r>
              <a:rPr lang="en-US" sz="1800" dirty="0">
                <a:solidFill>
                  <a:srgbClr val="FF0000"/>
                </a:solidFill>
              </a:rPr>
              <a:t>HW5  </a:t>
            </a:r>
            <a:r>
              <a:rPr lang="en-US" sz="1800" dirty="0">
                <a:solidFill>
                  <a:srgbClr val="0070C0"/>
                </a:solidFill>
              </a:rPr>
              <a:t>is out; due 12/10 (last day of the semester).</a:t>
            </a:r>
          </a:p>
          <a:p>
            <a:pPr lvl="1"/>
            <a:r>
              <a:rPr lang="en-US" sz="1400" dirty="0">
                <a:solidFill>
                  <a:srgbClr val="0070C0"/>
                </a:solidFill>
              </a:rPr>
              <a:t>It is mostly a summary of the material we covered this semester (with a focus on the second half) and will help you prepare for the exam. No programming. </a:t>
            </a:r>
          </a:p>
          <a:p>
            <a:pPr lvl="1"/>
            <a:r>
              <a:rPr lang="en-US" sz="1400" dirty="0">
                <a:solidFill>
                  <a:srgbClr val="0070C0"/>
                </a:solidFill>
              </a:rPr>
              <a:t>An </a:t>
            </a:r>
            <a:r>
              <a:rPr lang="en-US" sz="1400" dirty="0">
                <a:solidFill>
                  <a:srgbClr val="FF0000"/>
                </a:solidFill>
              </a:rPr>
              <a:t>extension until Tuesday 12/15 – no additional slack day. This is a hard deadline. </a:t>
            </a:r>
          </a:p>
          <a:p>
            <a:pPr lvl="1"/>
            <a:endParaRPr lang="en-US" sz="1400" dirty="0">
              <a:solidFill>
                <a:srgbClr val="0070C0"/>
              </a:solidFill>
            </a:endParaRPr>
          </a:p>
          <a:p>
            <a:r>
              <a:rPr lang="en-US" sz="1800">
                <a:solidFill>
                  <a:srgbClr val="0070C0"/>
                </a:solidFill>
              </a:rPr>
              <a:t>The </a:t>
            </a:r>
            <a:r>
              <a:rPr lang="en-US" sz="1800" dirty="0">
                <a:solidFill>
                  <a:srgbClr val="FF0000"/>
                </a:solidFill>
              </a:rPr>
              <a:t>Final</a:t>
            </a:r>
            <a:r>
              <a:rPr lang="en-US" sz="1800" dirty="0">
                <a:solidFill>
                  <a:srgbClr val="0070C0"/>
                </a:solidFill>
              </a:rPr>
              <a:t> is on 12/18.</a:t>
            </a:r>
          </a:p>
          <a:p>
            <a:pPr lvl="1"/>
            <a:r>
              <a:rPr lang="en-US" sz="1400" dirty="0">
                <a:solidFill>
                  <a:srgbClr val="0070C0"/>
                </a:solidFill>
              </a:rPr>
              <a:t>Similar style to the mid-term.  Comprehensive, with emphasis on the material after the mid-term. </a:t>
            </a:r>
          </a:p>
          <a:p>
            <a:pPr lvl="1"/>
            <a:r>
              <a:rPr lang="en-US" sz="1400" dirty="0">
                <a:solidFill>
                  <a:srgbClr val="0070C0"/>
                </a:solidFill>
              </a:rPr>
              <a:t>90 minutes. You can start it any time between 9am and 7:30 pm ET. Your 90 minutes will be measure from the time you start.</a:t>
            </a:r>
          </a:p>
          <a:p>
            <a:pPr lvl="1"/>
            <a:r>
              <a:rPr lang="en-US" sz="1400" dirty="0">
                <a:solidFill>
                  <a:srgbClr val="0070C0"/>
                </a:solidFill>
              </a:rPr>
              <a:t>Between 10:30-noon ET, most of the TAs will be on-board to respond to clarification questions. If possible, do it at that time.</a:t>
            </a:r>
          </a:p>
          <a:p>
            <a:pPr lvl="1"/>
            <a:r>
              <a:rPr lang="en-US" sz="1400" dirty="0">
                <a:solidFill>
                  <a:srgbClr val="0070C0"/>
                </a:solidFill>
              </a:rPr>
              <a:t>Please open your video – if there  are any technical issues, let me know.</a:t>
            </a:r>
          </a:p>
          <a:p>
            <a:pPr lvl="1"/>
            <a:r>
              <a:rPr lang="en-US" sz="1400" dirty="0">
                <a:solidFill>
                  <a:srgbClr val="0070C0"/>
                </a:solidFill>
              </a:rPr>
              <a:t>There will be at least one TA available throughout the day to respond to clarification questions.  </a:t>
            </a:r>
          </a:p>
          <a:p>
            <a:pPr lvl="1"/>
            <a:r>
              <a:rPr lang="en-US" sz="1400" dirty="0">
                <a:solidFill>
                  <a:srgbClr val="0070C0"/>
                </a:solidFill>
              </a:rPr>
              <a:t>Communication will only be done via private Piazza posts. </a:t>
            </a:r>
            <a:endParaRPr lang="en-US" sz="2000" dirty="0"/>
          </a:p>
          <a:p>
            <a:pPr lvl="2"/>
            <a:endParaRPr lang="en-US" sz="1600"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sp>
        <p:nvSpPr>
          <p:cNvPr id="6" name="Text Box 4">
            <a:extLst>
              <a:ext uri="{FF2B5EF4-FFF2-40B4-BE49-F238E27FC236}">
                <a16:creationId xmlns:a16="http://schemas.microsoft.com/office/drawing/2014/main" id="{614D1268-780D-4AC6-8AFF-4E76D82CEA74}"/>
              </a:ext>
            </a:extLst>
          </p:cNvPr>
          <p:cNvSpPr txBox="1">
            <a:spLocks noChangeArrowheads="1"/>
          </p:cNvSpPr>
          <p:nvPr/>
        </p:nvSpPr>
        <p:spPr bwMode="auto">
          <a:xfrm>
            <a:off x="7380454" y="3129700"/>
            <a:ext cx="1582210" cy="32316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
            </a:pPr>
            <a:r>
              <a:rPr lang="en-US" sz="1500" b="1" dirty="0"/>
              <a:t>Extra Time? </a:t>
            </a:r>
            <a:endParaRPr lang="en-US" sz="1500" dirty="0"/>
          </a:p>
        </p:txBody>
      </p:sp>
    </p:spTree>
    <p:extLst>
      <p:ext uri="{BB962C8B-B14F-4D97-AF65-F5344CB8AC3E}">
        <p14:creationId xmlns:p14="http://schemas.microsoft.com/office/powerpoint/2010/main" val="64797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175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753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753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753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753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753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7539">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7539">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7539">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81</a:t>
            </a:fld>
            <a:endParaRPr lang="en-US" dirty="0"/>
          </a:p>
        </p:txBody>
      </p:sp>
      <p:sp>
        <p:nvSpPr>
          <p:cNvPr id="719874" name="Rectangle 2"/>
          <p:cNvSpPr>
            <a:spLocks noGrp="1" noChangeArrowheads="1"/>
          </p:cNvSpPr>
          <p:nvPr>
            <p:ph type="title"/>
          </p:nvPr>
        </p:nvSpPr>
        <p:spPr/>
        <p:txBody>
          <a:bodyPr/>
          <a:lstStyle/>
          <a:p>
            <a:r>
              <a:rPr lang="en-US" dirty="0"/>
              <a:t>Projects</a:t>
            </a:r>
          </a:p>
        </p:txBody>
      </p:sp>
      <p:sp>
        <p:nvSpPr>
          <p:cNvPr id="719875" name="Rectangle 3"/>
          <p:cNvSpPr>
            <a:spLocks noGrp="1" noChangeArrowheads="1"/>
          </p:cNvSpPr>
          <p:nvPr>
            <p:ph idx="1"/>
          </p:nvPr>
        </p:nvSpPr>
        <p:spPr/>
        <p:txBody>
          <a:bodyPr>
            <a:normAutofit fontScale="92500" lnSpcReduction="20000"/>
          </a:bodyPr>
          <a:lstStyle/>
          <a:p>
            <a:r>
              <a:rPr lang="en-US" sz="1200" dirty="0"/>
              <a:t>CIS 519 students need to do a team project: Read the </a:t>
            </a:r>
            <a:r>
              <a:rPr lang="en-US" sz="1200" dirty="0">
                <a:hlinkClick r:id="rId3"/>
              </a:rPr>
              <a:t>project descriptions</a:t>
            </a:r>
            <a:r>
              <a:rPr lang="en-US" sz="1200" dirty="0"/>
              <a:t> and follow the updates on the </a:t>
            </a:r>
            <a:r>
              <a:rPr lang="en-US" sz="1200" dirty="0">
                <a:hlinkClick r:id="rId4"/>
              </a:rPr>
              <a:t>Project webpage</a:t>
            </a:r>
            <a:endParaRPr lang="en-US" sz="1200" dirty="0"/>
          </a:p>
          <a:p>
            <a:pPr lvl="1"/>
            <a:r>
              <a:rPr lang="en-US" sz="1100" dirty="0"/>
              <a:t>Teams will be of size 2-4</a:t>
            </a:r>
          </a:p>
          <a:p>
            <a:pPr lvl="1"/>
            <a:r>
              <a:rPr lang="en-US" sz="1100" dirty="0"/>
              <a:t>We will help grouping if needed</a:t>
            </a:r>
          </a:p>
          <a:p>
            <a:endParaRPr lang="en-US" sz="1200" dirty="0"/>
          </a:p>
          <a:p>
            <a:r>
              <a:rPr lang="en-US" sz="1200" dirty="0"/>
              <a:t>There will be 3 options for projects. </a:t>
            </a:r>
          </a:p>
          <a:p>
            <a:pPr lvl="1"/>
            <a:r>
              <a:rPr lang="en-US" sz="1100" dirty="0"/>
              <a:t>Natural Language Processing (Text)</a:t>
            </a:r>
          </a:p>
          <a:p>
            <a:pPr lvl="1"/>
            <a:r>
              <a:rPr lang="en-US" sz="1100" dirty="0"/>
              <a:t>Computer Vision (Images)</a:t>
            </a:r>
          </a:p>
          <a:p>
            <a:pPr lvl="1"/>
            <a:r>
              <a:rPr lang="en-US" sz="1100" dirty="0"/>
              <a:t>Speech (Audio)</a:t>
            </a:r>
          </a:p>
          <a:p>
            <a:pPr lvl="1"/>
            <a:endParaRPr lang="en-US" sz="1100" dirty="0"/>
          </a:p>
          <a:p>
            <a:r>
              <a:rPr lang="en-US" sz="1500" dirty="0"/>
              <a:t>In all cases, we will give you datasets and initial ideas</a:t>
            </a:r>
          </a:p>
          <a:p>
            <a:pPr lvl="1"/>
            <a:r>
              <a:rPr lang="en-US" sz="1100" dirty="0"/>
              <a:t>The problem will be multiclass classification problems</a:t>
            </a:r>
          </a:p>
          <a:p>
            <a:pPr lvl="1"/>
            <a:r>
              <a:rPr lang="en-US" sz="1100" dirty="0"/>
              <a:t>You will get annotated data only for some of the labels, but will also have to predict other labels</a:t>
            </a:r>
          </a:p>
          <a:p>
            <a:pPr lvl="1"/>
            <a:r>
              <a:rPr lang="en-US" sz="1100" dirty="0"/>
              <a:t>0-zero shot learning; few-shot learning; transfer learning</a:t>
            </a:r>
          </a:p>
          <a:p>
            <a:pPr lvl="1"/>
            <a:endParaRPr lang="en-US" sz="1100" dirty="0"/>
          </a:p>
          <a:p>
            <a:r>
              <a:rPr lang="en-US" sz="1200" dirty="0"/>
              <a:t>A detailed note will come out today. </a:t>
            </a:r>
          </a:p>
          <a:p>
            <a:endParaRPr lang="en-US" sz="1200" dirty="0"/>
          </a:p>
          <a:p>
            <a:r>
              <a:rPr lang="en-US" sz="1200" dirty="0"/>
              <a:t>Timeline:</a:t>
            </a:r>
            <a:endParaRPr lang="en-US" sz="800" dirty="0"/>
          </a:p>
          <a:p>
            <a:pPr lvl="1"/>
            <a:r>
              <a:rPr lang="en-US" sz="1100" dirty="0">
                <a:solidFill>
                  <a:srgbClr val="FF0000"/>
                </a:solidFill>
              </a:rPr>
              <a:t>11/11</a:t>
            </a:r>
            <a:r>
              <a:rPr lang="en-US" sz="1100" dirty="0"/>
              <a:t> 	Choose a project and team up</a:t>
            </a:r>
          </a:p>
          <a:p>
            <a:pPr lvl="1"/>
            <a:r>
              <a:rPr lang="en-US" sz="1100" dirty="0">
                <a:solidFill>
                  <a:srgbClr val="FF0000"/>
                </a:solidFill>
              </a:rPr>
              <a:t>11/23</a:t>
            </a:r>
            <a:r>
              <a:rPr lang="en-US" sz="1100" dirty="0"/>
              <a:t> 	Initial proposal describing what your team plans to do </a:t>
            </a:r>
          </a:p>
          <a:p>
            <a:pPr lvl="1"/>
            <a:r>
              <a:rPr lang="en-US" sz="1100" dirty="0">
                <a:solidFill>
                  <a:srgbClr val="FF0000"/>
                </a:solidFill>
              </a:rPr>
              <a:t>12/2</a:t>
            </a:r>
            <a:r>
              <a:rPr lang="en-US" sz="1100" dirty="0"/>
              <a:t> 	Progress report: 1 page. What you have done; plans; problems. </a:t>
            </a:r>
          </a:p>
          <a:p>
            <a:pPr lvl="1"/>
            <a:r>
              <a:rPr lang="en-US" sz="1200" dirty="0">
                <a:solidFill>
                  <a:srgbClr val="FF0000"/>
                </a:solidFill>
              </a:rPr>
              <a:t>12/21</a:t>
            </a:r>
            <a:r>
              <a:rPr lang="en-US" sz="1200" dirty="0"/>
              <a:t> 	Final paper + short video</a:t>
            </a:r>
          </a:p>
          <a:p>
            <a:r>
              <a:rPr lang="en-US" sz="1200" dirty="0"/>
              <a:t> Try to make it interesting! </a:t>
            </a:r>
          </a:p>
        </p:txBody>
      </p:sp>
      <p:sp>
        <p:nvSpPr>
          <p:cNvPr id="6" name="Rectangle 5">
            <a:extLst>
              <a:ext uri="{FF2B5EF4-FFF2-40B4-BE49-F238E27FC236}">
                <a16:creationId xmlns:a16="http://schemas.microsoft.com/office/drawing/2014/main" id="{5261C146-FF6D-481D-9D6D-BB82CE73F98E}"/>
              </a:ext>
            </a:extLst>
          </p:cNvPr>
          <p:cNvSpPr/>
          <p:nvPr/>
        </p:nvSpPr>
        <p:spPr>
          <a:xfrm>
            <a:off x="841365" y="4116206"/>
            <a:ext cx="4389716" cy="17820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08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F38C25-C3F1-4F4E-AF9E-F4C7E0FCEA1A}"/>
              </a:ext>
            </a:extLst>
          </p:cNvPr>
          <p:cNvSpPr>
            <a:spLocks noGrp="1"/>
          </p:cNvSpPr>
          <p:nvPr>
            <p:ph type="sldNum" sz="quarter" idx="12"/>
          </p:nvPr>
        </p:nvSpPr>
        <p:spPr/>
        <p:txBody>
          <a:bodyPr/>
          <a:lstStyle/>
          <a:p>
            <a:fld id="{8A758EFE-665F-4341-B5B8-2DAEADA52F6C}" type="slidenum">
              <a:rPr lang="en-US" smtClean="0"/>
              <a:pPr/>
              <a:t>82</a:t>
            </a:fld>
            <a:endParaRPr lang="en-US" dirty="0"/>
          </a:p>
        </p:txBody>
      </p:sp>
      <p:sp>
        <p:nvSpPr>
          <p:cNvPr id="3" name="Title 2">
            <a:extLst>
              <a:ext uri="{FF2B5EF4-FFF2-40B4-BE49-F238E27FC236}">
                <a16:creationId xmlns:a16="http://schemas.microsoft.com/office/drawing/2014/main" id="{4503F4D5-558D-444D-B34A-FC6D2F3F053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62E4B84D-1CB6-4DA3-9D09-A3FDEC2F9CE3}"/>
              </a:ext>
            </a:extLst>
          </p:cNvPr>
          <p:cNvSpPr>
            <a:spLocks noGrp="1"/>
          </p:cNvSpPr>
          <p:nvPr>
            <p:ph idx="1"/>
          </p:nvPr>
        </p:nvSpPr>
        <p:spPr>
          <a:xfrm>
            <a:off x="2717293" y="2183757"/>
            <a:ext cx="3709414" cy="2409410"/>
          </a:xfrm>
        </p:spPr>
        <p:txBody>
          <a:bodyPr>
            <a:normAutofit/>
          </a:bodyPr>
          <a:lstStyle/>
          <a:p>
            <a:pPr marL="0" indent="0">
              <a:buNone/>
            </a:pPr>
            <a:r>
              <a:rPr lang="en-US" sz="8800" dirty="0"/>
              <a:t>Review</a:t>
            </a:r>
          </a:p>
        </p:txBody>
      </p:sp>
      <p:sp>
        <p:nvSpPr>
          <p:cNvPr id="5" name="Text Box 4">
            <a:extLst>
              <a:ext uri="{FF2B5EF4-FFF2-40B4-BE49-F238E27FC236}">
                <a16:creationId xmlns:a16="http://schemas.microsoft.com/office/drawing/2014/main" id="{F4114640-C5B0-4113-9C75-97A79F69BFB4}"/>
              </a:ext>
            </a:extLst>
          </p:cNvPr>
          <p:cNvSpPr txBox="1">
            <a:spLocks noChangeArrowheads="1"/>
          </p:cNvSpPr>
          <p:nvPr/>
        </p:nvSpPr>
        <p:spPr bwMode="auto">
          <a:xfrm>
            <a:off x="2372474" y="3882054"/>
            <a:ext cx="4399052" cy="1015663"/>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ctr">
              <a:spcBef>
                <a:spcPct val="50000"/>
              </a:spcBef>
              <a:buFont typeface="Wingdings" panose="05000000000000000000" pitchFamily="2" charset="2"/>
              <a:buChar char="§"/>
            </a:pPr>
            <a:r>
              <a:rPr lang="en-US" sz="1500" b="1" dirty="0">
                <a:solidFill>
                  <a:srgbClr val="045EA7"/>
                </a:solidFill>
              </a:rPr>
              <a:t>Applied</a:t>
            </a:r>
            <a:r>
              <a:rPr lang="en-US" sz="1500" b="1" dirty="0"/>
              <a:t> Machine Learning</a:t>
            </a:r>
          </a:p>
          <a:p>
            <a:pPr marL="285750" indent="-285750">
              <a:spcBef>
                <a:spcPct val="50000"/>
              </a:spcBef>
              <a:buFont typeface="Wingdings" panose="05000000000000000000" pitchFamily="2" charset="2"/>
              <a:buChar char="§"/>
            </a:pPr>
            <a:r>
              <a:rPr lang="en-US" sz="1500" dirty="0">
                <a:solidFill>
                  <a:srgbClr val="045EA7"/>
                </a:solidFill>
              </a:rPr>
              <a:t>Applied: </a:t>
            </a:r>
            <a:r>
              <a:rPr lang="en-US" sz="1500" dirty="0"/>
              <a:t>mostly in HW</a:t>
            </a:r>
          </a:p>
          <a:p>
            <a:pPr marL="285750" indent="-285750">
              <a:spcBef>
                <a:spcPct val="50000"/>
              </a:spcBef>
              <a:buFont typeface="Wingdings" panose="05000000000000000000" pitchFamily="2" charset="2"/>
              <a:buChar char="§"/>
            </a:pPr>
            <a:r>
              <a:rPr lang="en-US" sz="1500" b="1" dirty="0"/>
              <a:t>Machine learning: </a:t>
            </a:r>
            <a:r>
              <a:rPr lang="en-US" sz="1500" dirty="0"/>
              <a:t>mostly in class, quizzes, exams</a:t>
            </a:r>
          </a:p>
        </p:txBody>
      </p:sp>
    </p:spTree>
    <p:extLst>
      <p:ext uri="{BB962C8B-B14F-4D97-AF65-F5344CB8AC3E}">
        <p14:creationId xmlns:p14="http://schemas.microsoft.com/office/powerpoint/2010/main" val="643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26527-30F7-4403-AF88-B2C43C98BF4C}"/>
              </a:ext>
            </a:extLst>
          </p:cNvPr>
          <p:cNvSpPr>
            <a:spLocks noGrp="1"/>
          </p:cNvSpPr>
          <p:nvPr>
            <p:ph type="sldNum" sz="quarter" idx="12"/>
          </p:nvPr>
        </p:nvSpPr>
        <p:spPr/>
        <p:txBody>
          <a:bodyPr/>
          <a:lstStyle/>
          <a:p>
            <a:fld id="{8A758EFE-665F-4341-B5B8-2DAEADA52F6C}" type="slidenum">
              <a:rPr lang="en-US" smtClean="0"/>
              <a:pPr/>
              <a:t>83</a:t>
            </a:fld>
            <a:endParaRPr lang="en-US" dirty="0"/>
          </a:p>
        </p:txBody>
      </p:sp>
      <p:sp>
        <p:nvSpPr>
          <p:cNvPr id="3" name="Title 2">
            <a:extLst>
              <a:ext uri="{FF2B5EF4-FFF2-40B4-BE49-F238E27FC236}">
                <a16:creationId xmlns:a16="http://schemas.microsoft.com/office/drawing/2014/main" id="{7F8EA15A-18AD-473F-8D9E-AFD0C358DA24}"/>
              </a:ext>
            </a:extLst>
          </p:cNvPr>
          <p:cNvSpPr>
            <a:spLocks noGrp="1"/>
          </p:cNvSpPr>
          <p:nvPr>
            <p:ph type="title"/>
          </p:nvPr>
        </p:nvSpPr>
        <p:spPr/>
        <p:txBody>
          <a:bodyPr/>
          <a:lstStyle/>
          <a:p>
            <a:r>
              <a:rPr lang="en-US" dirty="0"/>
              <a:t>Learning Theory</a:t>
            </a:r>
          </a:p>
        </p:txBody>
      </p:sp>
      <p:sp>
        <p:nvSpPr>
          <p:cNvPr id="4" name="Content Placeholder 3">
            <a:extLst>
              <a:ext uri="{FF2B5EF4-FFF2-40B4-BE49-F238E27FC236}">
                <a16:creationId xmlns:a16="http://schemas.microsoft.com/office/drawing/2014/main" id="{4D8CF2C1-8E59-4AD3-90C7-4147FFCB72F2}"/>
              </a:ext>
            </a:extLst>
          </p:cNvPr>
          <p:cNvSpPr>
            <a:spLocks noGrp="1"/>
          </p:cNvSpPr>
          <p:nvPr>
            <p:ph idx="1"/>
          </p:nvPr>
        </p:nvSpPr>
        <p:spPr>
          <a:xfrm>
            <a:off x="430464" y="902369"/>
            <a:ext cx="4419328" cy="3690798"/>
          </a:xfrm>
        </p:spPr>
        <p:txBody>
          <a:bodyPr>
            <a:normAutofit lnSpcReduction="10000"/>
          </a:bodyPr>
          <a:lstStyle/>
          <a:p>
            <a:r>
              <a:rPr lang="en-US" dirty="0"/>
              <a:t>PAC Learning</a:t>
            </a:r>
          </a:p>
          <a:p>
            <a:pPr lvl="1"/>
            <a:r>
              <a:rPr lang="en-US" dirty="0"/>
              <a:t>Occam’s Razor</a:t>
            </a:r>
          </a:p>
          <a:p>
            <a:pPr lvl="1"/>
            <a:r>
              <a:rPr lang="en-US" dirty="0"/>
              <a:t>Consistent Learners</a:t>
            </a:r>
          </a:p>
          <a:p>
            <a:pPr lvl="1"/>
            <a:r>
              <a:rPr lang="en-US" dirty="0"/>
              <a:t>Generalizing to “almost consistent”</a:t>
            </a:r>
          </a:p>
          <a:p>
            <a:r>
              <a:rPr lang="en-US" dirty="0"/>
              <a:t>What does learnability depend on?</a:t>
            </a:r>
          </a:p>
          <a:p>
            <a:r>
              <a:rPr lang="en-US" dirty="0"/>
              <a:t>From finite hypothesis space to infinite</a:t>
            </a:r>
          </a:p>
          <a:p>
            <a:pPr lvl="1"/>
            <a:r>
              <a:rPr lang="en-US" dirty="0"/>
              <a:t>VC Dimension</a:t>
            </a:r>
          </a:p>
        </p:txBody>
      </p:sp>
      <p:pic>
        <p:nvPicPr>
          <p:cNvPr id="5" name="Picture 4">
            <a:extLst>
              <a:ext uri="{FF2B5EF4-FFF2-40B4-BE49-F238E27FC236}">
                <a16:creationId xmlns:a16="http://schemas.microsoft.com/office/drawing/2014/main" id="{B494CCA1-2B79-4EAC-9B66-DFF6FCF190D2}"/>
              </a:ext>
            </a:extLst>
          </p:cNvPr>
          <p:cNvPicPr>
            <a:picLocks noChangeAspect="1"/>
          </p:cNvPicPr>
          <p:nvPr/>
        </p:nvPicPr>
        <p:blipFill>
          <a:blip r:embed="rId2"/>
          <a:stretch>
            <a:fillRect/>
          </a:stretch>
        </p:blipFill>
        <p:spPr>
          <a:xfrm>
            <a:off x="5423088" y="913012"/>
            <a:ext cx="3236976" cy="1823496"/>
          </a:xfrm>
          <a:prstGeom prst="rect">
            <a:avLst/>
          </a:prstGeom>
          <a:ln>
            <a:solidFill>
              <a:schemeClr val="accent1"/>
            </a:solidFill>
          </a:ln>
        </p:spPr>
      </p:pic>
      <p:pic>
        <p:nvPicPr>
          <p:cNvPr id="6" name="Picture 5">
            <a:extLst>
              <a:ext uri="{FF2B5EF4-FFF2-40B4-BE49-F238E27FC236}">
                <a16:creationId xmlns:a16="http://schemas.microsoft.com/office/drawing/2014/main" id="{1AFBA529-710C-49EB-ACFC-2763301D26EB}"/>
              </a:ext>
            </a:extLst>
          </p:cNvPr>
          <p:cNvPicPr>
            <a:picLocks noChangeAspect="1"/>
          </p:cNvPicPr>
          <p:nvPr/>
        </p:nvPicPr>
        <p:blipFill>
          <a:blip r:embed="rId3"/>
          <a:stretch>
            <a:fillRect/>
          </a:stretch>
        </p:blipFill>
        <p:spPr>
          <a:xfrm>
            <a:off x="5423088" y="3048997"/>
            <a:ext cx="3236976" cy="1823496"/>
          </a:xfrm>
          <a:prstGeom prst="rect">
            <a:avLst/>
          </a:prstGeom>
          <a:ln>
            <a:solidFill>
              <a:schemeClr val="accent1"/>
            </a:solidFill>
          </a:ln>
        </p:spPr>
      </p:pic>
    </p:spTree>
    <p:extLst>
      <p:ext uri="{BB962C8B-B14F-4D97-AF65-F5344CB8AC3E}">
        <p14:creationId xmlns:p14="http://schemas.microsoft.com/office/powerpoint/2010/main" val="23346668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2F477-D5C2-4F46-B6FE-2C80CE87F590}"/>
              </a:ext>
            </a:extLst>
          </p:cNvPr>
          <p:cNvSpPr>
            <a:spLocks noGrp="1"/>
          </p:cNvSpPr>
          <p:nvPr>
            <p:ph type="sldNum" sz="quarter" idx="12"/>
          </p:nvPr>
        </p:nvSpPr>
        <p:spPr/>
        <p:txBody>
          <a:bodyPr/>
          <a:lstStyle/>
          <a:p>
            <a:fld id="{8A758EFE-665F-4341-B5B8-2DAEADA52F6C}" type="slidenum">
              <a:rPr lang="en-US" smtClean="0"/>
              <a:pPr/>
              <a:t>84</a:t>
            </a:fld>
            <a:endParaRPr lang="en-US" dirty="0"/>
          </a:p>
        </p:txBody>
      </p:sp>
      <p:sp>
        <p:nvSpPr>
          <p:cNvPr id="3" name="Title 2">
            <a:extLst>
              <a:ext uri="{FF2B5EF4-FFF2-40B4-BE49-F238E27FC236}">
                <a16:creationId xmlns:a16="http://schemas.microsoft.com/office/drawing/2014/main" id="{2B435730-05BD-4E25-A8F6-FD275E0633E2}"/>
              </a:ext>
            </a:extLst>
          </p:cNvPr>
          <p:cNvSpPr>
            <a:spLocks noGrp="1"/>
          </p:cNvSpPr>
          <p:nvPr>
            <p:ph type="title"/>
          </p:nvPr>
        </p:nvSpPr>
        <p:spPr/>
        <p:txBody>
          <a:bodyPr/>
          <a:lstStyle/>
          <a:p>
            <a:r>
              <a:rPr lang="en-US" dirty="0"/>
              <a:t>SVMs</a:t>
            </a:r>
          </a:p>
        </p:txBody>
      </p:sp>
      <p:sp>
        <p:nvSpPr>
          <p:cNvPr id="4" name="Content Placeholder 3">
            <a:extLst>
              <a:ext uri="{FF2B5EF4-FFF2-40B4-BE49-F238E27FC236}">
                <a16:creationId xmlns:a16="http://schemas.microsoft.com/office/drawing/2014/main" id="{1EADB2E8-1CA1-4A45-82AC-DCC9F6F970E8}"/>
              </a:ext>
            </a:extLst>
          </p:cNvPr>
          <p:cNvSpPr>
            <a:spLocks noGrp="1"/>
          </p:cNvSpPr>
          <p:nvPr>
            <p:ph idx="1"/>
          </p:nvPr>
        </p:nvSpPr>
        <p:spPr>
          <a:xfrm>
            <a:off x="430464" y="902369"/>
            <a:ext cx="4419328" cy="3690798"/>
          </a:xfrm>
        </p:spPr>
        <p:txBody>
          <a:bodyPr>
            <a:normAutofit fontScale="85000" lnSpcReduction="20000"/>
          </a:bodyPr>
          <a:lstStyle/>
          <a:p>
            <a:r>
              <a:rPr lang="en-US" dirty="0"/>
              <a:t>Max Margin</a:t>
            </a:r>
          </a:p>
          <a:p>
            <a:pPr lvl="1"/>
            <a:r>
              <a:rPr lang="en-US" dirty="0"/>
              <a:t>Relations to VC dimension</a:t>
            </a:r>
          </a:p>
          <a:p>
            <a:pPr lvl="1"/>
            <a:r>
              <a:rPr lang="en-US" dirty="0"/>
              <a:t>Relations to ||W||</a:t>
            </a:r>
          </a:p>
          <a:p>
            <a:r>
              <a:rPr lang="en-US" dirty="0"/>
              <a:t>Support Vectors Machines</a:t>
            </a:r>
          </a:p>
          <a:p>
            <a:pPr lvl="1"/>
            <a:r>
              <a:rPr lang="en-US" dirty="0"/>
              <a:t>Hard SVM Optimization</a:t>
            </a:r>
          </a:p>
          <a:p>
            <a:pPr lvl="1"/>
            <a:r>
              <a:rPr lang="en-US" dirty="0"/>
              <a:t>Soft SVM Optimization</a:t>
            </a:r>
          </a:p>
          <a:p>
            <a:pPr lvl="1"/>
            <a:r>
              <a:rPr lang="en-US" dirty="0"/>
              <a:t>Regularization</a:t>
            </a:r>
          </a:p>
          <a:p>
            <a:pPr lvl="1"/>
            <a:r>
              <a:rPr lang="en-US" dirty="0"/>
              <a:t>Dual and Primal</a:t>
            </a:r>
          </a:p>
          <a:p>
            <a:pPr lvl="1"/>
            <a:r>
              <a:rPr lang="en-US" dirty="0"/>
              <a:t>Kernels</a:t>
            </a:r>
          </a:p>
          <a:p>
            <a:r>
              <a:rPr lang="en-US" dirty="0"/>
              <a:t>Back to SGD</a:t>
            </a:r>
          </a:p>
          <a:p>
            <a:pPr lvl="1"/>
            <a:r>
              <a:rPr lang="en-US" dirty="0"/>
              <a:t>Relations to Perceptron</a:t>
            </a:r>
          </a:p>
          <a:p>
            <a:r>
              <a:rPr lang="en-US" dirty="0"/>
              <a:t>Multiclass SVM</a:t>
            </a:r>
          </a:p>
          <a:p>
            <a:pPr lvl="1"/>
            <a:r>
              <a:rPr lang="en-US" dirty="0"/>
              <a:t>Notion of margin</a:t>
            </a:r>
          </a:p>
        </p:txBody>
      </p:sp>
      <p:pic>
        <p:nvPicPr>
          <p:cNvPr id="7" name="Picture 6">
            <a:extLst>
              <a:ext uri="{FF2B5EF4-FFF2-40B4-BE49-F238E27FC236}">
                <a16:creationId xmlns:a16="http://schemas.microsoft.com/office/drawing/2014/main" id="{485C4C39-E31B-4D7A-8034-E3781DDCF03F}"/>
              </a:ext>
            </a:extLst>
          </p:cNvPr>
          <p:cNvPicPr>
            <a:picLocks noChangeAspect="1"/>
          </p:cNvPicPr>
          <p:nvPr/>
        </p:nvPicPr>
        <p:blipFill>
          <a:blip r:embed="rId2"/>
          <a:stretch>
            <a:fillRect/>
          </a:stretch>
        </p:blipFill>
        <p:spPr>
          <a:xfrm>
            <a:off x="5058502" y="964743"/>
            <a:ext cx="3271031" cy="1842681"/>
          </a:xfrm>
          <a:prstGeom prst="rect">
            <a:avLst/>
          </a:prstGeom>
          <a:ln>
            <a:solidFill>
              <a:schemeClr val="accent1"/>
            </a:solidFill>
          </a:ln>
        </p:spPr>
      </p:pic>
      <p:pic>
        <p:nvPicPr>
          <p:cNvPr id="8" name="Picture 7">
            <a:extLst>
              <a:ext uri="{FF2B5EF4-FFF2-40B4-BE49-F238E27FC236}">
                <a16:creationId xmlns:a16="http://schemas.microsoft.com/office/drawing/2014/main" id="{A53E85ED-FAF3-4AE4-BCBE-C31B70F13958}"/>
              </a:ext>
            </a:extLst>
          </p:cNvPr>
          <p:cNvPicPr>
            <a:picLocks noChangeAspect="1"/>
          </p:cNvPicPr>
          <p:nvPr/>
        </p:nvPicPr>
        <p:blipFill>
          <a:blip r:embed="rId3"/>
          <a:stretch>
            <a:fillRect/>
          </a:stretch>
        </p:blipFill>
        <p:spPr>
          <a:xfrm>
            <a:off x="5129133" y="3033029"/>
            <a:ext cx="3200400" cy="1802892"/>
          </a:xfrm>
          <a:prstGeom prst="rect">
            <a:avLst/>
          </a:prstGeom>
          <a:ln>
            <a:solidFill>
              <a:schemeClr val="accent1"/>
            </a:solidFill>
          </a:ln>
        </p:spPr>
      </p:pic>
    </p:spTree>
    <p:extLst>
      <p:ext uri="{BB962C8B-B14F-4D97-AF65-F5344CB8AC3E}">
        <p14:creationId xmlns:p14="http://schemas.microsoft.com/office/powerpoint/2010/main" val="224285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30E836-6CF1-493A-9350-C1CF90B86A55}"/>
              </a:ext>
            </a:extLst>
          </p:cNvPr>
          <p:cNvSpPr>
            <a:spLocks noGrp="1"/>
          </p:cNvSpPr>
          <p:nvPr>
            <p:ph type="sldNum" sz="quarter" idx="12"/>
          </p:nvPr>
        </p:nvSpPr>
        <p:spPr/>
        <p:txBody>
          <a:bodyPr/>
          <a:lstStyle/>
          <a:p>
            <a:fld id="{8A758EFE-665F-4341-B5B8-2DAEADA52F6C}" type="slidenum">
              <a:rPr lang="en-US" smtClean="0"/>
              <a:pPr/>
              <a:t>85</a:t>
            </a:fld>
            <a:endParaRPr lang="en-US" dirty="0"/>
          </a:p>
        </p:txBody>
      </p:sp>
      <p:sp>
        <p:nvSpPr>
          <p:cNvPr id="3" name="Title 2">
            <a:extLst>
              <a:ext uri="{FF2B5EF4-FFF2-40B4-BE49-F238E27FC236}">
                <a16:creationId xmlns:a16="http://schemas.microsoft.com/office/drawing/2014/main" id="{2E4AF627-F5DE-41D9-8DB2-419BB14730A1}"/>
              </a:ext>
            </a:extLst>
          </p:cNvPr>
          <p:cNvSpPr>
            <a:spLocks noGrp="1"/>
          </p:cNvSpPr>
          <p:nvPr>
            <p:ph type="title"/>
          </p:nvPr>
        </p:nvSpPr>
        <p:spPr/>
        <p:txBody>
          <a:bodyPr/>
          <a:lstStyle/>
          <a:p>
            <a:r>
              <a:rPr lang="en-US" dirty="0"/>
              <a:t>Boosting, Ensembles, Multiclass</a:t>
            </a:r>
          </a:p>
        </p:txBody>
      </p:sp>
      <p:sp>
        <p:nvSpPr>
          <p:cNvPr id="4" name="Content Placeholder 3">
            <a:extLst>
              <a:ext uri="{FF2B5EF4-FFF2-40B4-BE49-F238E27FC236}">
                <a16:creationId xmlns:a16="http://schemas.microsoft.com/office/drawing/2014/main" id="{520E5591-630A-42BD-A629-DB7D5BAB60C1}"/>
              </a:ext>
            </a:extLst>
          </p:cNvPr>
          <p:cNvSpPr>
            <a:spLocks noGrp="1"/>
          </p:cNvSpPr>
          <p:nvPr>
            <p:ph idx="1"/>
          </p:nvPr>
        </p:nvSpPr>
        <p:spPr>
          <a:xfrm>
            <a:off x="430464" y="902369"/>
            <a:ext cx="4708695" cy="3690798"/>
          </a:xfrm>
        </p:spPr>
        <p:txBody>
          <a:bodyPr>
            <a:normAutofit fontScale="92500" lnSpcReduction="20000"/>
          </a:bodyPr>
          <a:lstStyle/>
          <a:p>
            <a:r>
              <a:rPr lang="en-US" dirty="0"/>
              <a:t>Weak vs. Strong Learnability</a:t>
            </a:r>
          </a:p>
          <a:p>
            <a:r>
              <a:rPr lang="en-US" dirty="0"/>
              <a:t>Notion of Error</a:t>
            </a:r>
          </a:p>
          <a:p>
            <a:pPr lvl="1"/>
            <a:r>
              <a:rPr lang="en-US" dirty="0"/>
              <a:t>Distribution dependent</a:t>
            </a:r>
          </a:p>
          <a:p>
            <a:pPr lvl="1"/>
            <a:r>
              <a:rPr lang="en-US" dirty="0"/>
              <a:t>Changing the distribution of the data</a:t>
            </a:r>
          </a:p>
          <a:p>
            <a:pPr lvl="1"/>
            <a:r>
              <a:rPr lang="en-US" dirty="0" err="1"/>
              <a:t>Adaboost</a:t>
            </a:r>
            <a:r>
              <a:rPr lang="en-US" dirty="0"/>
              <a:t>: proof and why does it work</a:t>
            </a:r>
          </a:p>
          <a:p>
            <a:r>
              <a:rPr lang="en-US" dirty="0"/>
              <a:t>Boosting, Bagging, &amp; Random Forests</a:t>
            </a:r>
          </a:p>
          <a:p>
            <a:r>
              <a:rPr lang="en-US" dirty="0"/>
              <a:t>Multiclass</a:t>
            </a:r>
          </a:p>
          <a:p>
            <a:pPr lvl="1"/>
            <a:r>
              <a:rPr lang="en-US" dirty="0"/>
              <a:t>1 vs. all</a:t>
            </a:r>
          </a:p>
          <a:p>
            <a:pPr lvl="1"/>
            <a:r>
              <a:rPr lang="en-US" dirty="0"/>
              <a:t>All vs. all</a:t>
            </a:r>
          </a:p>
          <a:p>
            <a:pPr lvl="1"/>
            <a:r>
              <a:rPr lang="en-US" dirty="0"/>
              <a:t>Global multiclass (SVM)</a:t>
            </a:r>
          </a:p>
        </p:txBody>
      </p:sp>
      <p:pic>
        <p:nvPicPr>
          <p:cNvPr id="5" name="Picture 4">
            <a:extLst>
              <a:ext uri="{FF2B5EF4-FFF2-40B4-BE49-F238E27FC236}">
                <a16:creationId xmlns:a16="http://schemas.microsoft.com/office/drawing/2014/main" id="{32610E63-4F70-49BF-AB69-97022EBE831E}"/>
              </a:ext>
            </a:extLst>
          </p:cNvPr>
          <p:cNvPicPr>
            <a:picLocks noChangeAspect="1"/>
          </p:cNvPicPr>
          <p:nvPr/>
        </p:nvPicPr>
        <p:blipFill>
          <a:blip r:embed="rId2"/>
          <a:stretch>
            <a:fillRect/>
          </a:stretch>
        </p:blipFill>
        <p:spPr>
          <a:xfrm>
            <a:off x="5546005" y="994491"/>
            <a:ext cx="3200400" cy="1802892"/>
          </a:xfrm>
          <a:prstGeom prst="rect">
            <a:avLst/>
          </a:prstGeom>
          <a:ln>
            <a:solidFill>
              <a:schemeClr val="accent1"/>
            </a:solidFill>
          </a:ln>
        </p:spPr>
      </p:pic>
      <p:pic>
        <p:nvPicPr>
          <p:cNvPr id="6" name="Picture 5">
            <a:extLst>
              <a:ext uri="{FF2B5EF4-FFF2-40B4-BE49-F238E27FC236}">
                <a16:creationId xmlns:a16="http://schemas.microsoft.com/office/drawing/2014/main" id="{E901DE4A-FDEC-4F7D-881E-C6235B191B23}"/>
              </a:ext>
            </a:extLst>
          </p:cNvPr>
          <p:cNvPicPr>
            <a:picLocks noChangeAspect="1"/>
          </p:cNvPicPr>
          <p:nvPr/>
        </p:nvPicPr>
        <p:blipFill>
          <a:blip r:embed="rId3"/>
          <a:stretch>
            <a:fillRect/>
          </a:stretch>
        </p:blipFill>
        <p:spPr>
          <a:xfrm>
            <a:off x="5546005" y="2990339"/>
            <a:ext cx="3200400" cy="1802892"/>
          </a:xfrm>
          <a:prstGeom prst="rect">
            <a:avLst/>
          </a:prstGeom>
          <a:ln>
            <a:solidFill>
              <a:schemeClr val="accent1"/>
            </a:solidFill>
          </a:ln>
        </p:spPr>
      </p:pic>
    </p:spTree>
    <p:extLst>
      <p:ext uri="{BB962C8B-B14F-4D97-AF65-F5344CB8AC3E}">
        <p14:creationId xmlns:p14="http://schemas.microsoft.com/office/powerpoint/2010/main" val="20220502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B4CD62-F7C3-45F3-A8C3-3B657119D64B}"/>
              </a:ext>
            </a:extLst>
          </p:cNvPr>
          <p:cNvSpPr>
            <a:spLocks noGrp="1"/>
          </p:cNvSpPr>
          <p:nvPr>
            <p:ph type="sldNum" sz="quarter" idx="12"/>
          </p:nvPr>
        </p:nvSpPr>
        <p:spPr/>
        <p:txBody>
          <a:bodyPr/>
          <a:lstStyle/>
          <a:p>
            <a:fld id="{8A758EFE-665F-4341-B5B8-2DAEADA52F6C}" type="slidenum">
              <a:rPr lang="en-US" smtClean="0"/>
              <a:pPr/>
              <a:t>86</a:t>
            </a:fld>
            <a:endParaRPr lang="en-US" dirty="0"/>
          </a:p>
        </p:txBody>
      </p:sp>
      <p:sp>
        <p:nvSpPr>
          <p:cNvPr id="3" name="Title 2">
            <a:extLst>
              <a:ext uri="{FF2B5EF4-FFF2-40B4-BE49-F238E27FC236}">
                <a16:creationId xmlns:a16="http://schemas.microsoft.com/office/drawing/2014/main" id="{2D8FB39E-5875-4063-8873-B75233588E19}"/>
              </a:ext>
            </a:extLst>
          </p:cNvPr>
          <p:cNvSpPr>
            <a:spLocks noGrp="1"/>
          </p:cNvSpPr>
          <p:nvPr>
            <p:ph type="title"/>
          </p:nvPr>
        </p:nvSpPr>
        <p:spPr/>
        <p:txBody>
          <a:bodyPr/>
          <a:lstStyle/>
          <a:p>
            <a:r>
              <a:rPr lang="en-US" dirty="0"/>
              <a:t>NNs and Deep Learning</a:t>
            </a:r>
          </a:p>
        </p:txBody>
      </p:sp>
      <p:sp>
        <p:nvSpPr>
          <p:cNvPr id="4" name="Content Placeholder 3">
            <a:extLst>
              <a:ext uri="{FF2B5EF4-FFF2-40B4-BE49-F238E27FC236}">
                <a16:creationId xmlns:a16="http://schemas.microsoft.com/office/drawing/2014/main" id="{EB2AC2B1-562C-4C7D-8919-40532CC2F5BA}"/>
              </a:ext>
            </a:extLst>
          </p:cNvPr>
          <p:cNvSpPr>
            <a:spLocks noGrp="1"/>
          </p:cNvSpPr>
          <p:nvPr>
            <p:ph idx="1"/>
          </p:nvPr>
        </p:nvSpPr>
        <p:spPr/>
        <p:txBody>
          <a:bodyPr/>
          <a:lstStyle/>
          <a:p>
            <a:r>
              <a:rPr lang="en-US" dirty="0"/>
              <a:t>Neural Networks</a:t>
            </a:r>
          </a:p>
          <a:p>
            <a:pPr lvl="1"/>
            <a:r>
              <a:rPr lang="en-US" dirty="0"/>
              <a:t>Expressivity</a:t>
            </a:r>
          </a:p>
          <a:p>
            <a:pPr lvl="1"/>
            <a:r>
              <a:rPr lang="en-US" dirty="0"/>
              <a:t>Non-linearity and differentiability</a:t>
            </a:r>
          </a:p>
          <a:p>
            <a:pPr lvl="1"/>
            <a:r>
              <a:rPr lang="en-US" dirty="0"/>
              <a:t>Backpropagation</a:t>
            </a:r>
          </a:p>
          <a:p>
            <a:pPr lvl="2"/>
            <a:r>
              <a:rPr lang="en-US" dirty="0"/>
              <a:t>Delta Rule</a:t>
            </a:r>
          </a:p>
          <a:p>
            <a:r>
              <a:rPr lang="en-US" dirty="0"/>
              <a:t>Convolutional Networks</a:t>
            </a:r>
          </a:p>
          <a:p>
            <a:r>
              <a:rPr lang="en-US" dirty="0"/>
              <a:t>Recurrent Neural Networks</a:t>
            </a:r>
          </a:p>
          <a:p>
            <a:pPr lvl="1"/>
            <a:r>
              <a:rPr lang="en-US" dirty="0"/>
              <a:t>Embeddings</a:t>
            </a:r>
          </a:p>
          <a:p>
            <a:pPr lvl="1"/>
            <a:endParaRPr lang="en-US" dirty="0"/>
          </a:p>
        </p:txBody>
      </p:sp>
      <p:pic>
        <p:nvPicPr>
          <p:cNvPr id="6" name="Picture 5">
            <a:extLst>
              <a:ext uri="{FF2B5EF4-FFF2-40B4-BE49-F238E27FC236}">
                <a16:creationId xmlns:a16="http://schemas.microsoft.com/office/drawing/2014/main" id="{68C66B3E-EFD7-4101-ADCE-53D5134DC0B7}"/>
              </a:ext>
            </a:extLst>
          </p:cNvPr>
          <p:cNvPicPr>
            <a:picLocks noChangeAspect="1"/>
          </p:cNvPicPr>
          <p:nvPr/>
        </p:nvPicPr>
        <p:blipFill>
          <a:blip r:embed="rId2"/>
          <a:stretch>
            <a:fillRect/>
          </a:stretch>
        </p:blipFill>
        <p:spPr>
          <a:xfrm>
            <a:off x="5391675" y="977276"/>
            <a:ext cx="3200400" cy="1802892"/>
          </a:xfrm>
          <a:prstGeom prst="rect">
            <a:avLst/>
          </a:prstGeom>
          <a:ln>
            <a:solidFill>
              <a:schemeClr val="accent1"/>
            </a:solidFill>
          </a:ln>
        </p:spPr>
      </p:pic>
      <p:pic>
        <p:nvPicPr>
          <p:cNvPr id="7" name="Picture 6">
            <a:extLst>
              <a:ext uri="{FF2B5EF4-FFF2-40B4-BE49-F238E27FC236}">
                <a16:creationId xmlns:a16="http://schemas.microsoft.com/office/drawing/2014/main" id="{534B2236-E776-44EF-BA0B-1BCD4850EFBE}"/>
              </a:ext>
            </a:extLst>
          </p:cNvPr>
          <p:cNvPicPr>
            <a:picLocks noChangeAspect="1"/>
          </p:cNvPicPr>
          <p:nvPr/>
        </p:nvPicPr>
        <p:blipFill>
          <a:blip r:embed="rId3"/>
          <a:stretch>
            <a:fillRect/>
          </a:stretch>
        </p:blipFill>
        <p:spPr>
          <a:xfrm>
            <a:off x="5391675" y="2937255"/>
            <a:ext cx="3200400" cy="1802892"/>
          </a:xfrm>
          <a:prstGeom prst="rect">
            <a:avLst/>
          </a:prstGeom>
          <a:ln>
            <a:solidFill>
              <a:schemeClr val="accent1"/>
            </a:solidFill>
          </a:ln>
        </p:spPr>
      </p:pic>
    </p:spTree>
    <p:extLst>
      <p:ext uri="{BB962C8B-B14F-4D97-AF65-F5344CB8AC3E}">
        <p14:creationId xmlns:p14="http://schemas.microsoft.com/office/powerpoint/2010/main" val="10230348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F0FAD-055A-4BCB-BAE7-FDD8BA2FE375}"/>
              </a:ext>
            </a:extLst>
          </p:cNvPr>
          <p:cNvSpPr>
            <a:spLocks noGrp="1"/>
          </p:cNvSpPr>
          <p:nvPr>
            <p:ph type="sldNum" sz="quarter" idx="12"/>
          </p:nvPr>
        </p:nvSpPr>
        <p:spPr/>
        <p:txBody>
          <a:bodyPr/>
          <a:lstStyle/>
          <a:p>
            <a:fld id="{8A758EFE-665F-4341-B5B8-2DAEADA52F6C}" type="slidenum">
              <a:rPr lang="en-US" smtClean="0"/>
              <a:pPr/>
              <a:t>87</a:t>
            </a:fld>
            <a:endParaRPr lang="en-US" dirty="0"/>
          </a:p>
        </p:txBody>
      </p:sp>
      <p:sp>
        <p:nvSpPr>
          <p:cNvPr id="3" name="Title 2">
            <a:extLst>
              <a:ext uri="{FF2B5EF4-FFF2-40B4-BE49-F238E27FC236}">
                <a16:creationId xmlns:a16="http://schemas.microsoft.com/office/drawing/2014/main" id="{3DD455D1-213A-43DA-B570-4392A44817FC}"/>
              </a:ext>
            </a:extLst>
          </p:cNvPr>
          <p:cNvSpPr>
            <a:spLocks noGrp="1"/>
          </p:cNvSpPr>
          <p:nvPr>
            <p:ph type="title"/>
          </p:nvPr>
        </p:nvSpPr>
        <p:spPr/>
        <p:txBody>
          <a:bodyPr/>
          <a:lstStyle/>
          <a:p>
            <a:r>
              <a:rPr lang="en-US" dirty="0"/>
              <a:t>Generative Models, Naïve Bayes</a:t>
            </a:r>
          </a:p>
        </p:txBody>
      </p:sp>
      <p:sp>
        <p:nvSpPr>
          <p:cNvPr id="4" name="Content Placeholder 3">
            <a:extLst>
              <a:ext uri="{FF2B5EF4-FFF2-40B4-BE49-F238E27FC236}">
                <a16:creationId xmlns:a16="http://schemas.microsoft.com/office/drawing/2014/main" id="{3AFC8419-FBF7-4777-A49F-14A66DEA8EC7}"/>
              </a:ext>
            </a:extLst>
          </p:cNvPr>
          <p:cNvSpPr>
            <a:spLocks noGrp="1"/>
          </p:cNvSpPr>
          <p:nvPr>
            <p:ph idx="1"/>
          </p:nvPr>
        </p:nvSpPr>
        <p:spPr>
          <a:xfrm>
            <a:off x="430464" y="902369"/>
            <a:ext cx="4210984" cy="3690798"/>
          </a:xfrm>
        </p:spPr>
        <p:txBody>
          <a:bodyPr>
            <a:normAutofit/>
          </a:bodyPr>
          <a:lstStyle/>
          <a:p>
            <a:r>
              <a:rPr lang="en-US" sz="2000" dirty="0"/>
              <a:t>Bayes Rule</a:t>
            </a:r>
          </a:p>
          <a:p>
            <a:r>
              <a:rPr lang="en-US" sz="2000" dirty="0"/>
              <a:t>Generative Models</a:t>
            </a:r>
          </a:p>
          <a:p>
            <a:r>
              <a:rPr lang="en-US" sz="2000" dirty="0"/>
              <a:t>Bayesian Learning Scenario</a:t>
            </a:r>
          </a:p>
          <a:p>
            <a:pPr lvl="1"/>
            <a:r>
              <a:rPr lang="en-US" sz="1800" dirty="0"/>
              <a:t>Examples</a:t>
            </a:r>
          </a:p>
          <a:p>
            <a:r>
              <a:rPr lang="en-US" sz="2000" dirty="0"/>
              <a:t>Bayesian Classifiers</a:t>
            </a:r>
          </a:p>
          <a:p>
            <a:pPr lvl="1"/>
            <a:r>
              <a:rPr lang="en-US" sz="1800" dirty="0"/>
              <a:t>Naïve Bayes</a:t>
            </a:r>
          </a:p>
          <a:p>
            <a:pPr lvl="1"/>
            <a:r>
              <a:rPr lang="en-US" sz="1800" dirty="0"/>
              <a:t>Why does it work?</a:t>
            </a:r>
          </a:p>
          <a:p>
            <a:r>
              <a:rPr lang="en-US" sz="2000" dirty="0"/>
              <a:t>Logistic Regression</a:t>
            </a:r>
          </a:p>
        </p:txBody>
      </p:sp>
      <p:pic>
        <p:nvPicPr>
          <p:cNvPr id="5" name="Picture 4">
            <a:extLst>
              <a:ext uri="{FF2B5EF4-FFF2-40B4-BE49-F238E27FC236}">
                <a16:creationId xmlns:a16="http://schemas.microsoft.com/office/drawing/2014/main" id="{74C3FD4F-D0BD-4F7B-B08B-141CD5956550}"/>
              </a:ext>
            </a:extLst>
          </p:cNvPr>
          <p:cNvPicPr>
            <a:picLocks noChangeAspect="1"/>
          </p:cNvPicPr>
          <p:nvPr/>
        </p:nvPicPr>
        <p:blipFill>
          <a:blip r:embed="rId2"/>
          <a:stretch>
            <a:fillRect/>
          </a:stretch>
        </p:blipFill>
        <p:spPr>
          <a:xfrm>
            <a:off x="3728088" y="858905"/>
            <a:ext cx="2743200" cy="1545338"/>
          </a:xfrm>
          <a:prstGeom prst="rect">
            <a:avLst/>
          </a:prstGeom>
          <a:ln>
            <a:solidFill>
              <a:schemeClr val="accent1"/>
            </a:solidFill>
          </a:ln>
        </p:spPr>
      </p:pic>
      <p:pic>
        <p:nvPicPr>
          <p:cNvPr id="7" name="Picture 6">
            <a:extLst>
              <a:ext uri="{FF2B5EF4-FFF2-40B4-BE49-F238E27FC236}">
                <a16:creationId xmlns:a16="http://schemas.microsoft.com/office/drawing/2014/main" id="{FF7F10B2-E005-4964-A53F-919B1FC37D89}"/>
              </a:ext>
            </a:extLst>
          </p:cNvPr>
          <p:cNvPicPr>
            <a:picLocks noChangeAspect="1"/>
          </p:cNvPicPr>
          <p:nvPr/>
        </p:nvPicPr>
        <p:blipFill>
          <a:blip r:embed="rId3"/>
          <a:stretch>
            <a:fillRect/>
          </a:stretch>
        </p:blipFill>
        <p:spPr>
          <a:xfrm>
            <a:off x="6332294" y="2116831"/>
            <a:ext cx="2743200" cy="1545336"/>
          </a:xfrm>
          <a:prstGeom prst="rect">
            <a:avLst/>
          </a:prstGeom>
          <a:ln>
            <a:solidFill>
              <a:schemeClr val="accent1"/>
            </a:solidFill>
          </a:ln>
        </p:spPr>
      </p:pic>
      <p:pic>
        <p:nvPicPr>
          <p:cNvPr id="6" name="Picture 5">
            <a:extLst>
              <a:ext uri="{FF2B5EF4-FFF2-40B4-BE49-F238E27FC236}">
                <a16:creationId xmlns:a16="http://schemas.microsoft.com/office/drawing/2014/main" id="{C760C971-A94D-4C3C-9FFA-D29DEECDA24C}"/>
              </a:ext>
            </a:extLst>
          </p:cNvPr>
          <p:cNvPicPr>
            <a:picLocks noChangeAspect="1"/>
          </p:cNvPicPr>
          <p:nvPr/>
        </p:nvPicPr>
        <p:blipFill>
          <a:blip r:embed="rId4"/>
          <a:stretch>
            <a:fillRect/>
          </a:stretch>
        </p:blipFill>
        <p:spPr>
          <a:xfrm>
            <a:off x="3728088" y="3511926"/>
            <a:ext cx="2743200" cy="1545337"/>
          </a:xfrm>
          <a:prstGeom prst="rect">
            <a:avLst/>
          </a:prstGeom>
          <a:ln>
            <a:solidFill>
              <a:schemeClr val="accent1"/>
            </a:solidFill>
          </a:ln>
        </p:spPr>
      </p:pic>
    </p:spTree>
    <p:extLst>
      <p:ext uri="{BB962C8B-B14F-4D97-AF65-F5344CB8AC3E}">
        <p14:creationId xmlns:p14="http://schemas.microsoft.com/office/powerpoint/2010/main" val="40266179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CD36F6-78D2-4F90-AED6-70A6C6ED0557}"/>
              </a:ext>
            </a:extLst>
          </p:cNvPr>
          <p:cNvSpPr>
            <a:spLocks noGrp="1"/>
          </p:cNvSpPr>
          <p:nvPr>
            <p:ph type="sldNum" sz="quarter" idx="12"/>
          </p:nvPr>
        </p:nvSpPr>
        <p:spPr/>
        <p:txBody>
          <a:bodyPr/>
          <a:lstStyle/>
          <a:p>
            <a:fld id="{8A758EFE-665F-4341-B5B8-2DAEADA52F6C}" type="slidenum">
              <a:rPr lang="en-US" smtClean="0"/>
              <a:pPr/>
              <a:t>88</a:t>
            </a:fld>
            <a:endParaRPr lang="en-US" dirty="0"/>
          </a:p>
        </p:txBody>
      </p:sp>
      <p:sp>
        <p:nvSpPr>
          <p:cNvPr id="3" name="Title 2">
            <a:extLst>
              <a:ext uri="{FF2B5EF4-FFF2-40B4-BE49-F238E27FC236}">
                <a16:creationId xmlns:a16="http://schemas.microsoft.com/office/drawing/2014/main" id="{3E0239EF-5FBB-405F-8D7E-07709BC49CF7}"/>
              </a:ext>
            </a:extLst>
          </p:cNvPr>
          <p:cNvSpPr>
            <a:spLocks noGrp="1"/>
          </p:cNvSpPr>
          <p:nvPr>
            <p:ph type="title"/>
          </p:nvPr>
        </p:nvSpPr>
        <p:spPr/>
        <p:txBody>
          <a:bodyPr>
            <a:noAutofit/>
          </a:bodyPr>
          <a:lstStyle/>
          <a:p>
            <a:r>
              <a:rPr lang="en-US" sz="2800" dirty="0"/>
              <a:t>Un/Semi-Supervised Learning: EM and K-Means</a:t>
            </a:r>
          </a:p>
        </p:txBody>
      </p:sp>
      <p:sp>
        <p:nvSpPr>
          <p:cNvPr id="4" name="Content Placeholder 3">
            <a:extLst>
              <a:ext uri="{FF2B5EF4-FFF2-40B4-BE49-F238E27FC236}">
                <a16:creationId xmlns:a16="http://schemas.microsoft.com/office/drawing/2014/main" id="{4D635D1B-AB47-41D8-A4BC-38EDE8A7526E}"/>
              </a:ext>
            </a:extLst>
          </p:cNvPr>
          <p:cNvSpPr>
            <a:spLocks noGrp="1"/>
          </p:cNvSpPr>
          <p:nvPr>
            <p:ph idx="1"/>
          </p:nvPr>
        </p:nvSpPr>
        <p:spPr>
          <a:xfrm>
            <a:off x="430464" y="902369"/>
            <a:ext cx="3836736" cy="3690798"/>
          </a:xfrm>
        </p:spPr>
        <p:txBody>
          <a:bodyPr/>
          <a:lstStyle/>
          <a:p>
            <a:r>
              <a:rPr lang="en-US" dirty="0"/>
              <a:t>Semi-Supervised</a:t>
            </a:r>
          </a:p>
          <a:p>
            <a:pPr lvl="1"/>
            <a:r>
              <a:rPr lang="en-US" dirty="0"/>
              <a:t>Bootstrapping from a few labeled examples </a:t>
            </a:r>
          </a:p>
          <a:p>
            <a:pPr lvl="1"/>
            <a:r>
              <a:rPr lang="en-US" dirty="0"/>
              <a:t>Fractional Labels</a:t>
            </a:r>
          </a:p>
          <a:p>
            <a:r>
              <a:rPr lang="en-US" dirty="0"/>
              <a:t>Expectation-Maximization</a:t>
            </a:r>
          </a:p>
          <a:p>
            <a:pPr lvl="1"/>
            <a:r>
              <a:rPr lang="en-US" dirty="0"/>
              <a:t>Coin problem</a:t>
            </a:r>
          </a:p>
          <a:p>
            <a:pPr lvl="1"/>
            <a:r>
              <a:rPr lang="en-US" dirty="0"/>
              <a:t>K-Means</a:t>
            </a:r>
          </a:p>
        </p:txBody>
      </p:sp>
      <p:pic>
        <p:nvPicPr>
          <p:cNvPr id="5" name="Picture 4">
            <a:extLst>
              <a:ext uri="{FF2B5EF4-FFF2-40B4-BE49-F238E27FC236}">
                <a16:creationId xmlns:a16="http://schemas.microsoft.com/office/drawing/2014/main" id="{27348980-D8E5-4FF1-851B-DE221A9FF9E0}"/>
              </a:ext>
            </a:extLst>
          </p:cNvPr>
          <p:cNvPicPr>
            <a:picLocks noChangeAspect="1"/>
          </p:cNvPicPr>
          <p:nvPr/>
        </p:nvPicPr>
        <p:blipFill>
          <a:blip r:embed="rId2"/>
          <a:stretch>
            <a:fillRect/>
          </a:stretch>
        </p:blipFill>
        <p:spPr>
          <a:xfrm>
            <a:off x="5676997" y="989699"/>
            <a:ext cx="3200400" cy="1802892"/>
          </a:xfrm>
          <a:prstGeom prst="rect">
            <a:avLst/>
          </a:prstGeom>
          <a:ln>
            <a:solidFill>
              <a:schemeClr val="accent1"/>
            </a:solidFill>
          </a:ln>
        </p:spPr>
      </p:pic>
      <p:pic>
        <p:nvPicPr>
          <p:cNvPr id="6" name="Picture 5">
            <a:extLst>
              <a:ext uri="{FF2B5EF4-FFF2-40B4-BE49-F238E27FC236}">
                <a16:creationId xmlns:a16="http://schemas.microsoft.com/office/drawing/2014/main" id="{023B3659-3FA8-48B6-B385-E8BCB408B3BA}"/>
              </a:ext>
            </a:extLst>
          </p:cNvPr>
          <p:cNvPicPr>
            <a:picLocks noChangeAspect="1"/>
          </p:cNvPicPr>
          <p:nvPr/>
        </p:nvPicPr>
        <p:blipFill>
          <a:blip r:embed="rId3"/>
          <a:stretch>
            <a:fillRect/>
          </a:stretch>
        </p:blipFill>
        <p:spPr>
          <a:xfrm>
            <a:off x="2378326" y="3205519"/>
            <a:ext cx="3200400" cy="1802892"/>
          </a:xfrm>
          <a:prstGeom prst="rect">
            <a:avLst/>
          </a:prstGeom>
          <a:ln>
            <a:solidFill>
              <a:schemeClr val="accent1"/>
            </a:solidFill>
          </a:ln>
        </p:spPr>
      </p:pic>
      <p:pic>
        <p:nvPicPr>
          <p:cNvPr id="7" name="Picture 6">
            <a:extLst>
              <a:ext uri="{FF2B5EF4-FFF2-40B4-BE49-F238E27FC236}">
                <a16:creationId xmlns:a16="http://schemas.microsoft.com/office/drawing/2014/main" id="{CA4619C5-C148-44AB-807F-E53E5846F9A3}"/>
              </a:ext>
            </a:extLst>
          </p:cNvPr>
          <p:cNvPicPr>
            <a:picLocks noChangeAspect="1"/>
          </p:cNvPicPr>
          <p:nvPr/>
        </p:nvPicPr>
        <p:blipFill>
          <a:blip r:embed="rId4"/>
          <a:stretch>
            <a:fillRect/>
          </a:stretch>
        </p:blipFill>
        <p:spPr>
          <a:xfrm>
            <a:off x="5676997" y="3205519"/>
            <a:ext cx="3200400" cy="1802892"/>
          </a:xfrm>
          <a:prstGeom prst="rect">
            <a:avLst/>
          </a:prstGeom>
          <a:ln>
            <a:solidFill>
              <a:schemeClr val="accent1"/>
            </a:solidFill>
          </a:ln>
        </p:spPr>
      </p:pic>
    </p:spTree>
    <p:extLst>
      <p:ext uri="{BB962C8B-B14F-4D97-AF65-F5344CB8AC3E}">
        <p14:creationId xmlns:p14="http://schemas.microsoft.com/office/powerpoint/2010/main" val="30983871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7ECD04-F8B8-46DC-A75A-BC0A57FFA5CC}"/>
              </a:ext>
            </a:extLst>
          </p:cNvPr>
          <p:cNvSpPr>
            <a:spLocks noGrp="1"/>
          </p:cNvSpPr>
          <p:nvPr>
            <p:ph type="sldNum" sz="quarter" idx="12"/>
          </p:nvPr>
        </p:nvSpPr>
        <p:spPr/>
        <p:txBody>
          <a:bodyPr/>
          <a:lstStyle/>
          <a:p>
            <a:fld id="{8A758EFE-665F-4341-B5B8-2DAEADA52F6C}" type="slidenum">
              <a:rPr lang="en-US" smtClean="0"/>
              <a:pPr/>
              <a:t>89</a:t>
            </a:fld>
            <a:endParaRPr lang="en-US" dirty="0"/>
          </a:p>
        </p:txBody>
      </p:sp>
      <p:sp>
        <p:nvSpPr>
          <p:cNvPr id="3" name="Title 2">
            <a:extLst>
              <a:ext uri="{FF2B5EF4-FFF2-40B4-BE49-F238E27FC236}">
                <a16:creationId xmlns:a16="http://schemas.microsoft.com/office/drawing/2014/main" id="{ACAEB8B2-1E53-4EB5-BB4E-A7E9B213C5C2}"/>
              </a:ext>
            </a:extLst>
          </p:cNvPr>
          <p:cNvSpPr>
            <a:spLocks noGrp="1"/>
          </p:cNvSpPr>
          <p:nvPr>
            <p:ph type="title"/>
          </p:nvPr>
        </p:nvSpPr>
        <p:spPr/>
        <p:txBody>
          <a:bodyPr/>
          <a:lstStyle/>
          <a:p>
            <a:r>
              <a:rPr lang="en-US" dirty="0"/>
              <a:t>Bayesian Networks</a:t>
            </a:r>
          </a:p>
        </p:txBody>
      </p:sp>
      <p:sp>
        <p:nvSpPr>
          <p:cNvPr id="4" name="Content Placeholder 3">
            <a:extLst>
              <a:ext uri="{FF2B5EF4-FFF2-40B4-BE49-F238E27FC236}">
                <a16:creationId xmlns:a16="http://schemas.microsoft.com/office/drawing/2014/main" id="{11F5A9F1-74CD-43EB-AA95-33966F7F8A97}"/>
              </a:ext>
            </a:extLst>
          </p:cNvPr>
          <p:cNvSpPr>
            <a:spLocks noGrp="1"/>
          </p:cNvSpPr>
          <p:nvPr>
            <p:ph idx="1"/>
          </p:nvPr>
        </p:nvSpPr>
        <p:spPr>
          <a:xfrm>
            <a:off x="430464" y="902369"/>
            <a:ext cx="4276574" cy="3690798"/>
          </a:xfrm>
        </p:spPr>
        <p:txBody>
          <a:bodyPr>
            <a:normAutofit/>
          </a:bodyPr>
          <a:lstStyle/>
          <a:p>
            <a:r>
              <a:rPr lang="en-US" sz="2000" dirty="0"/>
              <a:t>Representing Distributions</a:t>
            </a:r>
          </a:p>
          <a:p>
            <a:pPr lvl="1"/>
            <a:r>
              <a:rPr lang="en-US" sz="1800" dirty="0"/>
              <a:t>Independence assumptions</a:t>
            </a:r>
          </a:p>
          <a:p>
            <a:pPr lvl="1"/>
            <a:r>
              <a:rPr lang="en-US" sz="1800" dirty="0"/>
              <a:t># of parameters</a:t>
            </a:r>
          </a:p>
          <a:p>
            <a:r>
              <a:rPr lang="en-US" sz="2000" dirty="0"/>
              <a:t>Tree Dependent Distributions</a:t>
            </a:r>
          </a:p>
          <a:p>
            <a:pPr lvl="1"/>
            <a:r>
              <a:rPr lang="en-US" sz="1800" dirty="0"/>
              <a:t>Inference</a:t>
            </a:r>
          </a:p>
          <a:p>
            <a:pPr lvl="1"/>
            <a:r>
              <a:rPr lang="en-US" sz="1800" dirty="0"/>
              <a:t>Most likely distribution</a:t>
            </a:r>
          </a:p>
        </p:txBody>
      </p:sp>
      <p:pic>
        <p:nvPicPr>
          <p:cNvPr id="5" name="Picture 4">
            <a:extLst>
              <a:ext uri="{FF2B5EF4-FFF2-40B4-BE49-F238E27FC236}">
                <a16:creationId xmlns:a16="http://schemas.microsoft.com/office/drawing/2014/main" id="{DF3C409F-83B7-4600-A18E-5E9D02C9B12E}"/>
              </a:ext>
            </a:extLst>
          </p:cNvPr>
          <p:cNvPicPr>
            <a:picLocks noChangeAspect="1"/>
          </p:cNvPicPr>
          <p:nvPr/>
        </p:nvPicPr>
        <p:blipFill>
          <a:blip r:embed="rId2"/>
          <a:stretch>
            <a:fillRect/>
          </a:stretch>
        </p:blipFill>
        <p:spPr>
          <a:xfrm>
            <a:off x="5175615" y="921188"/>
            <a:ext cx="3200400" cy="1802892"/>
          </a:xfrm>
          <a:prstGeom prst="rect">
            <a:avLst/>
          </a:prstGeom>
          <a:ln>
            <a:solidFill>
              <a:schemeClr val="accent1"/>
            </a:solidFill>
          </a:ln>
        </p:spPr>
      </p:pic>
      <p:pic>
        <p:nvPicPr>
          <p:cNvPr id="6" name="Picture 5">
            <a:extLst>
              <a:ext uri="{FF2B5EF4-FFF2-40B4-BE49-F238E27FC236}">
                <a16:creationId xmlns:a16="http://schemas.microsoft.com/office/drawing/2014/main" id="{E0584A3C-46DD-4BED-AF1B-9E2AECC4C217}"/>
              </a:ext>
            </a:extLst>
          </p:cNvPr>
          <p:cNvPicPr>
            <a:picLocks noChangeAspect="1"/>
          </p:cNvPicPr>
          <p:nvPr/>
        </p:nvPicPr>
        <p:blipFill>
          <a:blip r:embed="rId3"/>
          <a:stretch>
            <a:fillRect/>
          </a:stretch>
        </p:blipFill>
        <p:spPr>
          <a:xfrm>
            <a:off x="5175615" y="3081792"/>
            <a:ext cx="3200400" cy="1802892"/>
          </a:xfrm>
          <a:prstGeom prst="rect">
            <a:avLst/>
          </a:prstGeom>
          <a:ln>
            <a:solidFill>
              <a:schemeClr val="accent1"/>
            </a:solidFill>
          </a:ln>
        </p:spPr>
      </p:pic>
      <p:pic>
        <p:nvPicPr>
          <p:cNvPr id="7" name="Picture 6">
            <a:extLst>
              <a:ext uri="{FF2B5EF4-FFF2-40B4-BE49-F238E27FC236}">
                <a16:creationId xmlns:a16="http://schemas.microsoft.com/office/drawing/2014/main" id="{B6A22C71-DA37-4688-8DE3-3897D82FC1A2}"/>
              </a:ext>
            </a:extLst>
          </p:cNvPr>
          <p:cNvPicPr>
            <a:picLocks noChangeAspect="1"/>
          </p:cNvPicPr>
          <p:nvPr/>
        </p:nvPicPr>
        <p:blipFill>
          <a:blip r:embed="rId4"/>
          <a:stretch>
            <a:fillRect/>
          </a:stretch>
        </p:blipFill>
        <p:spPr>
          <a:xfrm>
            <a:off x="989438" y="3081792"/>
            <a:ext cx="3200400" cy="1802892"/>
          </a:xfrm>
          <a:prstGeom prst="rect">
            <a:avLst/>
          </a:prstGeom>
          <a:ln>
            <a:solidFill>
              <a:schemeClr val="accent1"/>
            </a:solidFill>
          </a:ln>
        </p:spPr>
      </p:pic>
    </p:spTree>
    <p:extLst>
      <p:ext uri="{BB962C8B-B14F-4D97-AF65-F5344CB8AC3E}">
        <p14:creationId xmlns:p14="http://schemas.microsoft.com/office/powerpoint/2010/main" val="64003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979367" y="2080255"/>
            <a:ext cx="1885950" cy="1668789"/>
          </a:xfrm>
          <a:prstGeom prst="wedgeRectCallout">
            <a:avLst>
              <a:gd name="adj1" fmla="val 42131"/>
              <a:gd name="adj2" fmla="val 9421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This is a theorem.  To prove it, order the nodes from leaves up, and use the product rule.</a:t>
            </a:r>
          </a:p>
          <a:p>
            <a:r>
              <a:rPr lang="en-US" sz="1200" dirty="0">
                <a:solidFill>
                  <a:schemeClr val="tx1"/>
                </a:solidFill>
              </a:rPr>
              <a:t>The terms are called </a:t>
            </a:r>
            <a:r>
              <a:rPr lang="en-US" sz="1200" dirty="0">
                <a:solidFill>
                  <a:srgbClr val="0000FF"/>
                </a:solidFill>
              </a:rPr>
              <a:t>CPTs (Conditional Probability tables)</a:t>
            </a:r>
            <a:r>
              <a:rPr lang="en-US" sz="1200" dirty="0">
                <a:solidFill>
                  <a:schemeClr val="tx1"/>
                </a:solidFill>
              </a:rPr>
              <a:t> and they completely define the probability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794761"/>
                <a:ext cx="8229600" cy="3690798"/>
              </a:xfrm>
            </p:spPr>
            <p:txBody>
              <a:bodyPr>
                <a:normAutofit fontScale="85000" lnSpcReduction="10000"/>
              </a:bodyPr>
              <a:lstStyle/>
              <a:p>
                <a:r>
                  <a:rPr lang="en-US" dirty="0">
                    <a:solidFill>
                      <a:srgbClr val="0000FF"/>
                    </a:solidFill>
                  </a:rPr>
                  <a:t>Bayesian Networks</a:t>
                </a:r>
                <a:r>
                  <a:rPr lang="en-US" dirty="0">
                    <a:solidFill>
                      <a:srgbClr val="000066"/>
                    </a:solidFill>
                  </a:rPr>
                  <a:t> represent the joint probability distribution over a set of variables. </a:t>
                </a:r>
              </a:p>
              <a:p>
                <a:r>
                  <a:rPr lang="en-US" dirty="0">
                    <a:solidFill>
                      <a:srgbClr val="0000FF"/>
                    </a:solidFill>
                  </a:rPr>
                  <a:t>Independence Assumption: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a:solidFill>
                          <a:srgbClr val="FF0000"/>
                        </a:solidFill>
                        <a:latin typeface="Cambria Math" panose="02040503050406030204" pitchFamily="18" charset="0"/>
                      </a:rPr>
                      <m:t>𝑥</m:t>
                    </m:r>
                    <m:r>
                      <a:rPr lang="en-US" i="1" dirty="0">
                        <a:solidFill>
                          <a:srgbClr val="FF0000"/>
                        </a:solidFill>
                        <a:latin typeface="Cambria Math" panose="02040503050406030204" pitchFamily="18" charset="0"/>
                      </a:rPr>
                      <m:t>  </m:t>
                    </m:r>
                  </m:oMath>
                </a14:m>
                <a:r>
                  <a:rPr lang="en-US" dirty="0">
                    <a:solidFill>
                      <a:srgbClr val="FF0000"/>
                    </a:solidFill>
                  </a:rPr>
                  <a:t>is independent of its non-descendants given its parents</a:t>
                </a:r>
              </a:p>
              <a:p>
                <a:endParaRPr lang="en-US" dirty="0">
                  <a:solidFill>
                    <a:srgbClr val="FF0000"/>
                  </a:solidFill>
                </a:endParaRPr>
              </a:p>
              <a:p>
                <a:endParaRPr lang="en-US" dirty="0">
                  <a:solidFill>
                    <a:srgbClr val="000066"/>
                  </a:solidFill>
                </a:endParaRPr>
              </a:p>
              <a:p>
                <a:endParaRPr lang="en-US" dirty="0">
                  <a:solidFill>
                    <a:srgbClr val="000066"/>
                  </a:solidFill>
                </a:endParaRPr>
              </a:p>
              <a:p>
                <a:endParaRPr lang="en-US" dirty="0">
                  <a:solidFill>
                    <a:srgbClr val="000066"/>
                  </a:solidFill>
                </a:endParaRPr>
              </a:p>
              <a:p>
                <a:endParaRPr lang="en-US" dirty="0">
                  <a:solidFill>
                    <a:srgbClr val="000066"/>
                  </a:solidFill>
                </a:endParaRPr>
              </a:p>
              <a:p>
                <a:endParaRPr lang="en-US" dirty="0">
                  <a:solidFill>
                    <a:srgbClr val="000066"/>
                  </a:solidFill>
                </a:endParaRPr>
              </a:p>
              <a:p>
                <a:r>
                  <a:rPr lang="en-US" dirty="0">
                    <a:solidFill>
                      <a:srgbClr val="000066"/>
                    </a:solidFill>
                  </a:rPr>
                  <a:t>With these conventions, the joint probability distribution is given by: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794761"/>
                <a:ext cx="8229600" cy="3690798"/>
              </a:xfrm>
              <a:blipFill>
                <a:blip r:embed="rId3"/>
                <a:stretch>
                  <a:fillRect l="-667" t="-1650" b="-3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9</a:t>
            </a:fld>
            <a:endParaRPr lang="en-US"/>
          </a:p>
        </p:txBody>
      </p:sp>
      <p:sp>
        <p:nvSpPr>
          <p:cNvPr id="2" name="Title 1"/>
          <p:cNvSpPr>
            <a:spLocks noGrp="1"/>
          </p:cNvSpPr>
          <p:nvPr>
            <p:ph type="title"/>
          </p:nvPr>
        </p:nvSpPr>
        <p:spPr>
          <a:xfrm>
            <a:off x="223799" y="15485"/>
            <a:ext cx="8642929" cy="693605"/>
          </a:xfrm>
        </p:spPr>
        <p:txBody>
          <a:bodyPr>
            <a:noAutofit/>
          </a:bodyPr>
          <a:lstStyle/>
          <a:p>
            <a:r>
              <a:rPr lang="en-US" dirty="0"/>
              <a:t>Graphical Models of Probability Distributions</a:t>
            </a:r>
          </a:p>
        </p:txBody>
      </p:sp>
      <p:sp>
        <p:nvSpPr>
          <p:cNvPr id="670725" name="Oval 5"/>
          <p:cNvSpPr>
            <a:spLocks noChangeArrowheads="1"/>
          </p:cNvSpPr>
          <p:nvPr/>
        </p:nvSpPr>
        <p:spPr bwMode="auto">
          <a:xfrm>
            <a:off x="3321844"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4136231"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4950619"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572000" y="22407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172200"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4193382" y="236577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3378994" y="236577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629150" y="236577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629150" y="236577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61" name="Object 27"/>
              <p:cNvSpPr txBox="1"/>
              <p:nvPr/>
            </p:nvSpPr>
            <p:spPr bwMode="auto">
              <a:xfrm>
                <a:off x="2337258" y="4330233"/>
                <a:ext cx="5019552" cy="754732"/>
              </a:xfrm>
              <a:prstGeom prst="rect">
                <a:avLst/>
              </a:prstGeom>
              <a:noFill/>
              <a:ln>
                <a:solidFill>
                  <a:schemeClr val="accent1"/>
                </a:solid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6161" name="Object 27"/>
              <p:cNvSpPr txBox="1">
                <a:spLocks noRot="1" noChangeAspect="1" noMove="1" noResize="1" noEditPoints="1" noAdjustHandles="1" noChangeArrowheads="1" noChangeShapeType="1" noTextEdit="1"/>
              </p:cNvSpPr>
              <p:nvPr/>
            </p:nvSpPr>
            <p:spPr bwMode="auto">
              <a:xfrm>
                <a:off x="2337258" y="4330233"/>
                <a:ext cx="5019552" cy="754732"/>
              </a:xfrm>
              <a:prstGeom prst="rect">
                <a:avLst/>
              </a:prstGeom>
              <a:blipFill>
                <a:blip r:embed="rId4"/>
                <a:stretch>
                  <a:fillRect/>
                </a:stretch>
              </a:blipFill>
              <a:ln>
                <a:solidFill>
                  <a:schemeClr val="accent1"/>
                </a:solidFill>
              </a:ln>
              <a:effectLst/>
              <a:extLst/>
            </p:spPr>
            <p:txBody>
              <a:bodyPr/>
              <a:lstStyle/>
              <a:p>
                <a:r>
                  <a:rPr lang="en-US">
                    <a:noFill/>
                  </a:rPr>
                  <a:t> </a:t>
                </a:r>
              </a:p>
            </p:txBody>
          </p:sp>
        </mc:Fallback>
      </mc:AlternateContent>
      <p:sp>
        <p:nvSpPr>
          <p:cNvPr id="670748" name="Oval 28"/>
          <p:cNvSpPr>
            <a:spLocks noChangeArrowheads="1"/>
          </p:cNvSpPr>
          <p:nvPr/>
        </p:nvSpPr>
        <p:spPr bwMode="auto">
          <a:xfrm>
            <a:off x="325755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62915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594360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3314700" y="3165872"/>
            <a:ext cx="64294"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3378994" y="3165872"/>
            <a:ext cx="1307306"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3314701" y="316587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4193382" y="3165872"/>
            <a:ext cx="49291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5007769" y="316587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686300" y="316587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629150" y="2365772"/>
            <a:ext cx="1371600" cy="1356122"/>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686300" y="3165872"/>
            <a:ext cx="1543050" cy="556022"/>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74" name="Text Box 41"/>
              <p:cNvSpPr txBox="1">
                <a:spLocks noChangeArrowheads="1"/>
              </p:cNvSpPr>
              <p:nvPr/>
            </p:nvSpPr>
            <p:spPr bwMode="auto">
              <a:xfrm>
                <a:off x="6776729" y="2515705"/>
                <a:ext cx="1883336" cy="323165"/>
              </a:xfrm>
              <a:prstGeom prst="rect">
                <a:avLst/>
              </a:prstGeom>
              <a:solidFill>
                <a:srgbClr val="FFFFCC"/>
              </a:solidFill>
              <a:ln w="19050">
                <a:solidFill>
                  <a:schemeClr val="accent1"/>
                </a:solidFill>
                <a:miter lim="800000"/>
                <a:headEnd/>
                <a:tailEnd/>
              </a:ln>
              <a:effec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14:m>
                  <m:oMath xmlns:m="http://schemas.openxmlformats.org/officeDocument/2006/math">
                    <m:r>
                      <a:rPr lang="en-US" sz="1500" i="1" u="none" dirty="0" smtClean="0">
                        <a:solidFill>
                          <a:srgbClr val="000066"/>
                        </a:solidFill>
                        <a:latin typeface="Cambria Math" panose="02040503050406030204" pitchFamily="18" charset="0"/>
                      </a:rPr>
                      <m:t>𝑥</m:t>
                    </m:r>
                  </m:oMath>
                </a14:m>
                <a:r>
                  <a:rPr lang="en-US" sz="1500" u="none" dirty="0">
                    <a:solidFill>
                      <a:srgbClr val="000066"/>
                    </a:solidFill>
                    <a:latin typeface="+mn-lt"/>
                  </a:rPr>
                  <a:t> is a descendant of</a:t>
                </a:r>
                <a14:m>
                  <m:oMath xmlns:m="http://schemas.openxmlformats.org/officeDocument/2006/math">
                    <m:r>
                      <a:rPr lang="en-US" sz="1500" i="1" u="none" dirty="0" smtClean="0">
                        <a:solidFill>
                          <a:srgbClr val="000066"/>
                        </a:solidFill>
                        <a:latin typeface="Cambria Math" panose="02040503050406030204" pitchFamily="18" charset="0"/>
                      </a:rPr>
                      <m:t> </m:t>
                    </m:r>
                    <m:r>
                      <a:rPr lang="en-US" sz="1500" i="1" u="none" dirty="0" smtClean="0">
                        <a:solidFill>
                          <a:srgbClr val="000066"/>
                        </a:solidFill>
                        <a:latin typeface="Cambria Math" panose="02040503050406030204" pitchFamily="18" charset="0"/>
                      </a:rPr>
                      <m:t>𝑦</m:t>
                    </m:r>
                  </m:oMath>
                </a14:m>
                <a:endParaRPr lang="en-US" sz="1500" u="none" baseline="-25000" dirty="0">
                  <a:solidFill>
                    <a:srgbClr val="000066"/>
                  </a:solidFill>
                  <a:latin typeface="+mn-lt"/>
                </a:endParaRPr>
              </a:p>
            </p:txBody>
          </p:sp>
        </mc:Choice>
        <mc:Fallback xmlns="">
          <p:sp>
            <p:nvSpPr>
              <p:cNvPr id="6174" name="Text Box 41"/>
              <p:cNvSpPr txBox="1">
                <a:spLocks noRot="1" noChangeAspect="1" noMove="1" noResize="1" noEditPoints="1" noAdjustHandles="1" noChangeArrowheads="1" noChangeShapeType="1" noTextEdit="1"/>
              </p:cNvSpPr>
              <p:nvPr/>
            </p:nvSpPr>
            <p:spPr bwMode="auto">
              <a:xfrm>
                <a:off x="6776729" y="2515705"/>
                <a:ext cx="1883336" cy="323165"/>
              </a:xfrm>
              <a:prstGeom prst="rect">
                <a:avLst/>
              </a:prstGeom>
              <a:blipFill>
                <a:blip r:embed="rId5"/>
                <a:stretch>
                  <a:fillRect t="-3571" b="-14286"/>
                </a:stretch>
              </a:blipFill>
              <a:ln w="19050">
                <a:solidFill>
                  <a:schemeClr val="accent1"/>
                </a:solidFill>
                <a:miter lim="800000"/>
                <a:headEnd/>
                <a:tailEn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76" name="Text Box 43"/>
              <p:cNvSpPr txBox="1">
                <a:spLocks noChangeArrowheads="1"/>
              </p:cNvSpPr>
              <p:nvPr/>
            </p:nvSpPr>
            <p:spPr bwMode="auto">
              <a:xfrm>
                <a:off x="6776729" y="2029117"/>
                <a:ext cx="1495346" cy="323165"/>
              </a:xfrm>
              <a:prstGeom prst="rect">
                <a:avLst/>
              </a:prstGeom>
              <a:solidFill>
                <a:srgbClr val="FFFFCC"/>
              </a:solidFill>
              <a:ln w="19050">
                <a:solidFill>
                  <a:schemeClr val="accent1"/>
                </a:solidFill>
                <a:miter lim="800000"/>
                <a:headEnd/>
                <a:tailEnd/>
              </a:ln>
              <a:effec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14:m>
                  <m:oMath xmlns:m="http://schemas.openxmlformats.org/officeDocument/2006/math">
                    <m:r>
                      <a:rPr lang="en-US" sz="1500" i="1" u="none" dirty="0" smtClean="0">
                        <a:solidFill>
                          <a:srgbClr val="000066"/>
                        </a:solidFill>
                        <a:latin typeface="Cambria Math" panose="02040503050406030204" pitchFamily="18" charset="0"/>
                      </a:rPr>
                      <m:t>𝑧</m:t>
                    </m:r>
                  </m:oMath>
                </a14:m>
                <a:r>
                  <a:rPr lang="en-US" sz="1500" u="none" dirty="0">
                    <a:solidFill>
                      <a:srgbClr val="000066"/>
                    </a:solidFill>
                    <a:latin typeface="+mn-lt"/>
                  </a:rPr>
                  <a:t> is a parent of </a:t>
                </a:r>
                <a14:m>
                  <m:oMath xmlns:m="http://schemas.openxmlformats.org/officeDocument/2006/math">
                    <m:r>
                      <a:rPr lang="en-US" sz="1500" i="1" u="none" dirty="0" smtClean="0">
                        <a:solidFill>
                          <a:srgbClr val="000066"/>
                        </a:solidFill>
                        <a:latin typeface="Cambria Math" panose="02040503050406030204" pitchFamily="18" charset="0"/>
                      </a:rPr>
                      <m:t>𝑥</m:t>
                    </m:r>
                  </m:oMath>
                </a14:m>
                <a:endParaRPr lang="en-US" sz="1500" u="none" dirty="0">
                  <a:solidFill>
                    <a:srgbClr val="000066"/>
                  </a:solidFill>
                  <a:latin typeface="+mn-lt"/>
                </a:endParaRPr>
              </a:p>
            </p:txBody>
          </p:sp>
        </mc:Choice>
        <mc:Fallback xmlns="">
          <p:sp>
            <p:nvSpPr>
              <p:cNvPr id="6176" name="Text Box 43"/>
              <p:cNvSpPr txBox="1">
                <a:spLocks noRot="1" noChangeAspect="1" noMove="1" noResize="1" noEditPoints="1" noAdjustHandles="1" noChangeArrowheads="1" noChangeShapeType="1" noTextEdit="1"/>
              </p:cNvSpPr>
              <p:nvPr/>
            </p:nvSpPr>
            <p:spPr bwMode="auto">
              <a:xfrm>
                <a:off x="6776729" y="2029117"/>
                <a:ext cx="1495346" cy="323165"/>
              </a:xfrm>
              <a:prstGeom prst="rect">
                <a:avLst/>
              </a:prstGeom>
              <a:blipFill>
                <a:blip r:embed="rId6"/>
                <a:stretch>
                  <a:fillRect t="-1786" b="-14286"/>
                </a:stretch>
              </a:blipFill>
              <a:ln w="19050">
                <a:solidFill>
                  <a:schemeClr val="accent1"/>
                </a:solidFill>
                <a:miter lim="800000"/>
                <a:headEnd/>
                <a:tailEn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741946" y="2077810"/>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4741946" y="2077810"/>
                <a:ext cx="359393" cy="323165"/>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101339" y="2900318"/>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5101339" y="2900318"/>
                <a:ext cx="359394" cy="323165"/>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486150"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486150" y="2914650"/>
                <a:ext cx="412292"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277208"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277208" y="2914650"/>
                <a:ext cx="412292"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334608"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334608" y="2914650"/>
                <a:ext cx="412292"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101487" y="3529065"/>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101487" y="3529065"/>
                <a:ext cx="423514" cy="317844"/>
              </a:xfrm>
              <a:prstGeom prst="rect">
                <a:avLst/>
              </a:prstGeom>
              <a:blipFill>
                <a:blip r:embed="rId1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791652" y="3586118"/>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791652" y="3586118"/>
                <a:ext cx="346570" cy="317844"/>
              </a:xfrm>
              <a:prstGeom prst="rect">
                <a:avLst/>
              </a:prstGeom>
              <a:blipFill>
                <a:blip r:embed="rId1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378993" y="3539781"/>
                <a:ext cx="50045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smtClean="0">
                          <a:latin typeface="Cambria Math" panose="02040503050406030204" pitchFamily="18" charset="0"/>
                        </a:rPr>
                        <m:t>𝟏𝟎</m:t>
                      </m:r>
                    </m:oMath>
                  </m:oMathPara>
                </a14:m>
                <a:endParaRPr lang="en-US" sz="1500" b="1" baseline="-25000" dirty="0">
                  <a:latin typeface="Calibri"/>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378993" y="3539781"/>
                <a:ext cx="500458" cy="317844"/>
              </a:xfrm>
              <a:prstGeom prst="rect">
                <a:avLst/>
              </a:prstGeom>
              <a:blipFill>
                <a:blip r:embed="rId14"/>
                <a:stretch>
                  <a:fillRect/>
                </a:stretch>
              </a:blipFill>
              <a:ln>
                <a:solidFill>
                  <a:schemeClr val="accent1"/>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D7CFBF29-F6F2-4EEE-BE24-F9037CF686B4}"/>
              </a:ext>
            </a:extLst>
          </p:cNvPr>
          <p:cNvPicPr>
            <a:picLocks noChangeAspect="1"/>
          </p:cNvPicPr>
          <p:nvPr/>
        </p:nvPicPr>
        <p:blipFill>
          <a:blip r:embed="rId15"/>
          <a:stretch>
            <a:fillRect/>
          </a:stretch>
        </p:blipFill>
        <p:spPr>
          <a:xfrm>
            <a:off x="8639386" y="2829378"/>
            <a:ext cx="669217" cy="1460110"/>
          </a:xfrm>
          <a:prstGeom prst="rect">
            <a:avLst/>
          </a:prstGeom>
        </p:spPr>
      </p:pic>
      <p:sp>
        <p:nvSpPr>
          <p:cNvPr id="38" name="Rectangular Callout 4">
            <a:extLst>
              <a:ext uri="{FF2B5EF4-FFF2-40B4-BE49-F238E27FC236}">
                <a16:creationId xmlns:a16="http://schemas.microsoft.com/office/drawing/2014/main" id="{3D4A94D0-5AEC-4AE8-81B5-5336D22693C9}"/>
              </a:ext>
            </a:extLst>
          </p:cNvPr>
          <p:cNvSpPr/>
          <p:nvPr/>
        </p:nvSpPr>
        <p:spPr>
          <a:xfrm>
            <a:off x="6796084" y="3004944"/>
            <a:ext cx="1994540" cy="877878"/>
          </a:xfrm>
          <a:prstGeom prst="wedgeRectCallout">
            <a:avLst>
              <a:gd name="adj1" fmla="val 42131"/>
              <a:gd name="adj2" fmla="val 9421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50" dirty="0">
                <a:solidFill>
                  <a:schemeClr val="tx1"/>
                </a:solidFill>
              </a:rPr>
              <a:t>Show that: P(X|Y,Z) = P(X|Y).</a:t>
            </a:r>
          </a:p>
          <a:p>
            <a:pPr marL="171450" indent="-171450">
              <a:buFont typeface="Arial" panose="020B0604020202020204" pitchFamily="34" charset="0"/>
              <a:buChar char="•"/>
            </a:pPr>
            <a:r>
              <a:rPr lang="en-US" sz="1050" dirty="0">
                <a:solidFill>
                  <a:schemeClr val="tx1"/>
                </a:solidFill>
              </a:rPr>
              <a:t>BTW, since independence is symmetric, you can also show that P(Z|Y,X) = P(Z|Y)</a:t>
            </a:r>
          </a:p>
        </p:txBody>
      </p:sp>
    </p:spTree>
    <p:extLst>
      <p:ext uri="{BB962C8B-B14F-4D97-AF65-F5344CB8AC3E}">
        <p14:creationId xmlns:p14="http://schemas.microsoft.com/office/powerpoint/2010/main" val="40169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f3670b91-72b4-4e16-85ad-a5ee9b80b444"/>
</p:tagLst>
</file>

<file path=ppt/tags/tag2.xml><?xml version="1.0" encoding="utf-8"?>
<p:tagLst xmlns:a="http://schemas.openxmlformats.org/drawingml/2006/main" xmlns:r="http://schemas.openxmlformats.org/officeDocument/2006/relationships" xmlns:p="http://schemas.openxmlformats.org/presentationml/2006/main">
  <p:tag name="__PE_POLL_EMBED_ID" val="a5108782-f609-4928-a62f-e4774ee358b1"/>
</p:tagLst>
</file>

<file path=ppt/tags/tag3.xml><?xml version="1.0" encoding="utf-8"?>
<p:tagLst xmlns:a="http://schemas.openxmlformats.org/drawingml/2006/main" xmlns:r="http://schemas.openxmlformats.org/officeDocument/2006/relationships" xmlns:p="http://schemas.openxmlformats.org/presentationml/2006/main">
  <p:tag name="__PE_POLL_EMBED_ID" val="f697779d-51bb-405e-8d56-9242a1de4364"/>
</p:tagLst>
</file>

<file path=ppt/tags/tag4.xml><?xml version="1.0" encoding="utf-8"?>
<p:tagLst xmlns:a="http://schemas.openxmlformats.org/drawingml/2006/main" xmlns:r="http://schemas.openxmlformats.org/officeDocument/2006/relationships" xmlns:p="http://schemas.openxmlformats.org/presentationml/2006/main">
  <p:tag name="__PE_POLL_EMBED_ID" val="475e894f-59fa-4a94-aa8b-a800241b8fb5"/>
</p:tagLst>
</file>

<file path=ppt/tags/tag5.xml><?xml version="1.0" encoding="utf-8"?>
<p:tagLst xmlns:a="http://schemas.openxmlformats.org/drawingml/2006/main" xmlns:r="http://schemas.openxmlformats.org/officeDocument/2006/relationships" xmlns:p="http://schemas.openxmlformats.org/presentationml/2006/main">
  <p:tag name="__PE_POLL_EMBED_ID" val="d3eb5c45-3e38-4c3f-b2e6-826eb23b56c0"/>
</p:tagLst>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10064</TotalTime>
  <Words>9311</Words>
  <Application>Microsoft Office PowerPoint</Application>
  <PresentationFormat>On-screen Show (16:9)</PresentationFormat>
  <Paragraphs>1356</Paragraphs>
  <Slides>89</Slides>
  <Notes>50</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9" baseType="lpstr">
      <vt:lpstr>Arial</vt:lpstr>
      <vt:lpstr>Calibri</vt:lpstr>
      <vt:lpstr>Cambria Math</vt:lpstr>
      <vt:lpstr>Gill Sans</vt:lpstr>
      <vt:lpstr>Gill Sans MT</vt:lpstr>
      <vt:lpstr>Symbol</vt:lpstr>
      <vt:lpstr>Times New Roman</vt:lpstr>
      <vt:lpstr>Wingdings</vt:lpstr>
      <vt:lpstr>Office Theme</vt:lpstr>
      <vt:lpstr>Equation</vt:lpstr>
      <vt:lpstr>Bayesian Networks</vt:lpstr>
      <vt:lpstr>Administration (12/07/20)</vt:lpstr>
      <vt:lpstr>Projects</vt:lpstr>
      <vt:lpstr>So far…</vt:lpstr>
      <vt:lpstr>Unsupervised Learning</vt:lpstr>
      <vt:lpstr>Simple Distributions </vt:lpstr>
      <vt:lpstr>Simple Distributions </vt:lpstr>
      <vt:lpstr>Representing Probability Distribution</vt:lpstr>
      <vt:lpstr>Graphical Models of Probability Distributions</vt:lpstr>
      <vt:lpstr>Bayesian Network</vt:lpstr>
      <vt:lpstr>Bayesian Network: Example</vt:lpstr>
      <vt:lpstr>Bayesian Network: Example</vt:lpstr>
      <vt:lpstr>PowerPoint Presentation</vt:lpstr>
      <vt:lpstr>Bayesian Network: Example</vt:lpstr>
      <vt:lpstr>PowerPoint Presentation</vt:lpstr>
      <vt:lpstr>Bayesian Network: Example</vt:lpstr>
      <vt:lpstr>Bayesian Network: Markov Blanket</vt:lpstr>
      <vt:lpstr>Computational Problems</vt:lpstr>
      <vt:lpstr>Inference</vt:lpstr>
      <vt:lpstr>Administration (12/09/20)</vt:lpstr>
      <vt:lpstr>Projects</vt:lpstr>
      <vt:lpstr>Bayesian Network: Example</vt:lpstr>
      <vt:lpstr>Tree Dependent Distributions</vt:lpstr>
      <vt:lpstr>Tree Dependent Distributions</vt:lpstr>
      <vt:lpstr>Tree Dependent Distributions</vt:lpstr>
      <vt:lpstr>Tree Dependent Distributions</vt:lpstr>
      <vt:lpstr>Tree Dependent Distributions</vt:lpstr>
      <vt:lpstr>Graphical Models of Probability Distributions</vt:lpstr>
      <vt:lpstr>Variable Elimination</vt:lpstr>
      <vt:lpstr>Variable Elimination: Example 1</vt:lpstr>
      <vt:lpstr>Variable Elimination</vt:lpstr>
      <vt:lpstr>Variable Elimination: Example 2</vt:lpstr>
      <vt:lpstr>Variable Elimination: Example 2</vt:lpstr>
      <vt:lpstr>Variable Elimination: Example 2</vt:lpstr>
      <vt:lpstr>Variable Elimination: Example 2</vt:lpstr>
      <vt:lpstr>Variable Elimination</vt:lpstr>
      <vt:lpstr>Inference</vt:lpstr>
      <vt:lpstr>Approximate Inference</vt:lpstr>
      <vt:lpstr>Generating instances</vt:lpstr>
      <vt:lpstr>Detour: Markov Chain Review</vt:lpstr>
      <vt:lpstr>Markov Chain Monte Carlo</vt:lpstr>
      <vt:lpstr>Gibbs Sampling</vt:lpstr>
      <vt:lpstr>Gibbs Sampling</vt:lpstr>
      <vt:lpstr>Gibbs Sampling: Big picture</vt:lpstr>
      <vt:lpstr>Gibbs Sampling Example 1</vt:lpstr>
      <vt:lpstr>Gibbs Sampling Example 2</vt:lpstr>
      <vt:lpstr>Example: Hidden Markov Model</vt:lpstr>
      <vt:lpstr>HMM: Computational Problems</vt:lpstr>
      <vt:lpstr>Gibbs Sampling for HMM</vt:lpstr>
      <vt:lpstr>Bayesian Networks</vt:lpstr>
      <vt:lpstr>Tree Dependent Distributions</vt:lpstr>
      <vt:lpstr>Tree Dependent Distributions</vt:lpstr>
      <vt:lpstr>Tree Dependent Distributions</vt:lpstr>
      <vt:lpstr>PowerPoint Presentation</vt:lpstr>
      <vt:lpstr>PowerPoint Presentation</vt:lpstr>
      <vt:lpstr>Example: Learning Distributions</vt:lpstr>
      <vt:lpstr>Example: Learning Distributions</vt:lpstr>
      <vt:lpstr>Example: Learning Distributions</vt:lpstr>
      <vt:lpstr>PowerPoint Presentation</vt:lpstr>
      <vt:lpstr>Example: Learning Distributions</vt:lpstr>
      <vt:lpstr>Example: Learning Distributions</vt:lpstr>
      <vt:lpstr>Example: Learning Distributions</vt:lpstr>
      <vt:lpstr>Example: Summary</vt:lpstr>
      <vt:lpstr>Example: Summary</vt:lpstr>
      <vt:lpstr>Learning Tree Dependent Distributions</vt:lpstr>
      <vt:lpstr>Learning Tree Dependent Distributions</vt:lpstr>
      <vt:lpstr>1. Distance Measure</vt:lpstr>
      <vt:lpstr>2. Ranking Dependencies</vt:lpstr>
      <vt:lpstr>Learning Tree Dependent Distributions</vt:lpstr>
      <vt:lpstr>Spanning Tree</vt:lpstr>
      <vt:lpstr>Learning Tree Dependent Distributions</vt:lpstr>
      <vt:lpstr>Correctness (1)</vt:lpstr>
      <vt:lpstr>Correctness (1)</vt:lpstr>
      <vt:lpstr>Correctness (1)</vt:lpstr>
      <vt:lpstr>Correctness (2)</vt:lpstr>
      <vt:lpstr>Correctness (2)</vt:lpstr>
      <vt:lpstr>Correctness (3)</vt:lpstr>
      <vt:lpstr>Example: Learning tree Dependent Distributions</vt:lpstr>
      <vt:lpstr>Learning tree Dependent Distributions</vt:lpstr>
      <vt:lpstr>Administration (12/10/20)</vt:lpstr>
      <vt:lpstr>Projects</vt:lpstr>
      <vt:lpstr>PowerPoint Presentation</vt:lpstr>
      <vt:lpstr>Learning Theory</vt:lpstr>
      <vt:lpstr>SVMs</vt:lpstr>
      <vt:lpstr>Boosting, Ensembles, Multiclass</vt:lpstr>
      <vt:lpstr>NNs and Deep Learning</vt:lpstr>
      <vt:lpstr>Generative Models, Naïve Bayes</vt:lpstr>
      <vt:lpstr>Un/Semi-Supervised Learning: EM and K-Means</vt:lpstr>
      <vt:lpstr>Bayesian Networks</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Roth, Dan</cp:lastModifiedBy>
  <cp:revision>258</cp:revision>
  <dcterms:created xsi:type="dcterms:W3CDTF">2017-09-22T15:37:04Z</dcterms:created>
  <dcterms:modified xsi:type="dcterms:W3CDTF">2020-12-10T15:29:19Z</dcterms:modified>
</cp:coreProperties>
</file>