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16" r:id="rId2"/>
    <p:sldId id="1034" r:id="rId3"/>
    <p:sldId id="1035" r:id="rId4"/>
    <p:sldId id="350" r:id="rId5"/>
    <p:sldId id="258" r:id="rId6"/>
    <p:sldId id="1040" r:id="rId7"/>
    <p:sldId id="331" r:id="rId8"/>
    <p:sldId id="332" r:id="rId9"/>
    <p:sldId id="333" r:id="rId10"/>
    <p:sldId id="351" r:id="rId11"/>
    <p:sldId id="358" r:id="rId12"/>
    <p:sldId id="335" r:id="rId13"/>
    <p:sldId id="1041" r:id="rId14"/>
    <p:sldId id="336" r:id="rId15"/>
    <p:sldId id="337" r:id="rId16"/>
    <p:sldId id="352" r:id="rId17"/>
    <p:sldId id="353" r:id="rId18"/>
    <p:sldId id="354" r:id="rId19"/>
    <p:sldId id="355" r:id="rId20"/>
    <p:sldId id="356" r:id="rId21"/>
    <p:sldId id="357" r:id="rId22"/>
    <p:sldId id="1042" r:id="rId23"/>
    <p:sldId id="338" r:id="rId24"/>
    <p:sldId id="359" r:id="rId25"/>
    <p:sldId id="340" r:id="rId26"/>
    <p:sldId id="363" r:id="rId27"/>
    <p:sldId id="1047" r:id="rId28"/>
    <p:sldId id="1048" r:id="rId29"/>
    <p:sldId id="1043" r:id="rId30"/>
    <p:sldId id="1044" r:id="rId31"/>
    <p:sldId id="303" r:id="rId32"/>
    <p:sldId id="315" r:id="rId33"/>
    <p:sldId id="341" r:id="rId34"/>
    <p:sldId id="342" r:id="rId35"/>
    <p:sldId id="361" r:id="rId36"/>
    <p:sldId id="304" r:id="rId37"/>
    <p:sldId id="305" r:id="rId38"/>
    <p:sldId id="307" r:id="rId39"/>
    <p:sldId id="294" r:id="rId40"/>
    <p:sldId id="295" r:id="rId41"/>
    <p:sldId id="1045" r:id="rId42"/>
    <p:sldId id="321" r:id="rId43"/>
    <p:sldId id="318" r:id="rId44"/>
    <p:sldId id="317" r:id="rId45"/>
    <p:sldId id="1037" r:id="rId46"/>
    <p:sldId id="1039" r:id="rId47"/>
    <p:sldId id="1036" r:id="rId48"/>
    <p:sldId id="1046" r:id="rId49"/>
    <p:sldId id="360" r:id="rId50"/>
    <p:sldId id="362" r:id="rId51"/>
    <p:sldId id="365" r:id="rId5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EA7"/>
    <a:srgbClr val="0E870E"/>
    <a:srgbClr val="6B6C6E"/>
    <a:srgbClr val="858587"/>
    <a:srgbClr val="44464B"/>
    <a:srgbClr val="787A7D"/>
    <a:srgbClr val="A0A1A4"/>
    <a:srgbClr val="5A3149"/>
    <a:srgbClr val="662D49"/>
    <a:srgbClr val="663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95D792-0E98-4C97-BE20-CCC6577D9EAE}" v="5" dt="2020-09-28T19:27:13.941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4" autoAdjust="0"/>
    <p:restoredTop sz="93750" autoAdjust="0"/>
  </p:normalViewPr>
  <p:slideViewPr>
    <p:cSldViewPr snapToGrid="0" snapToObjects="1">
      <p:cViewPr varScale="1">
        <p:scale>
          <a:sx n="204" d="100"/>
          <a:sy n="204" d="100"/>
        </p:scale>
        <p:origin x="50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4" d="100"/>
          <a:sy n="44" d="100"/>
        </p:scale>
        <p:origin x="229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162-9D79-2943-B0A3-211BF28B7513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E400-0EC4-CD46-9C72-78BD5E942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2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AB52-94AF-9448-9B1C-7768B1879D49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47283-AD3B-EE49-8B53-C7D74121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12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AC84C-072A-4336-8F5C-B3629C079362}" type="slidenum">
              <a:rPr lang="en-US"/>
              <a:pPr/>
              <a:t>2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81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3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35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539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2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Which model has higher accuracy?
https://www.polleverywhere.com/multiple_choice_polls/UDB68ekRW7bgxWG5KctCb?flow=Default&amp;onscreen=persist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45</a:t>
            </a:fld>
            <a:endParaRPr lang="en-US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0D37D15-3E90-4C5B-A7BF-88CE5A23CDA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1">
            <a:sp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5495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are the hypotheses?
https://www.polleverywhere.com/multiple_choice_polls/EdSQyYIkMkLqQclrKoJrL?flow=Default&amp;onscreen=persist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A0EC279-7FE7-4D6F-87E0-041B36F4536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1">
            <a:sp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4842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Have you started to work on HW1?
https://www.polleverywhere.com/multiple_choice_polls/0KPkiurAhDTSqNs8zilNG?flow=Default&amp;onscreen=persist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37B0EB-EE82-4A81-9FDE-2F5656C41E0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46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X, Y = \left\{ \left\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{x}_{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 y_{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}\right\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\right\}_{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=1}^n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{x}_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{D}(\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{X})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f_{\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{target}}(\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{x}_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y^{(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)} = f_\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{true}\left(x^{(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)}\right)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{D}(\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{X})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3351B-646B-EE44-AFCB-7646C4BFBA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78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{accuracy} =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{\# correct predictions}}{\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{\# test instances}}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{error} = 1 -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{accuracy} =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{\# incorrect predictions}}{\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{\# test instances}}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1589-163F-E24F-B863-0C404A1CF0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20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1589-163F-E24F-B863-0C404A1CF0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9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1589-163F-E24F-B863-0C404A1CF0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42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{accuracy} = \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{TP + TN}{P + N}</a:t>
            </a: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definecolor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darkgreen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}{0.0, 0.5, 0.1}</a:t>
            </a: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\color{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darkgreen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{precision} = \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{TP}{TP + FP}</a:t>
            </a: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{recall} = \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{TP}{TP + FN}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1589-163F-E24F-B863-0C404A1CF0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93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70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1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56445" y="5"/>
            <a:ext cx="9206200" cy="51514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 descr="2-line-whit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99" y="4296762"/>
            <a:ext cx="1769927" cy="650138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51675"/>
            <a:ext cx="3080816" cy="345772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 userDrawn="1"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 userDrawn="1">
            <p:ph type="subTitle" idx="1"/>
          </p:nvPr>
        </p:nvSpPr>
        <p:spPr>
          <a:xfrm>
            <a:off x="958151" y="3255792"/>
            <a:ext cx="7397039" cy="73152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35" name="Rectangle 34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34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2182" y="1782939"/>
            <a:ext cx="2544621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2182" y="2310651"/>
            <a:ext cx="2544621" cy="2282515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5908842" y="1099992"/>
            <a:ext cx="0" cy="3599013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/>
          <p:cNvSpPr>
            <a:spLocks noGrp="1"/>
          </p:cNvSpPr>
          <p:nvPr>
            <p:ph sz="quarter" idx="14"/>
          </p:nvPr>
        </p:nvSpPr>
        <p:spPr>
          <a:xfrm>
            <a:off x="310162" y="148515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10162" y="180834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6"/>
          </p:nvPr>
        </p:nvSpPr>
        <p:spPr>
          <a:xfrm>
            <a:off x="310162" y="235369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310162" y="26768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18"/>
          </p:nvPr>
        </p:nvSpPr>
        <p:spPr>
          <a:xfrm>
            <a:off x="310162" y="3191895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19"/>
          </p:nvPr>
        </p:nvSpPr>
        <p:spPr>
          <a:xfrm>
            <a:off x="310162" y="35150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09033" y="965872"/>
            <a:ext cx="5295900" cy="4191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1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12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10" y="1110136"/>
            <a:ext cx="2198255" cy="10297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57209" y="1110132"/>
            <a:ext cx="2198255" cy="47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57198" y="2210973"/>
            <a:ext cx="3035300" cy="1029799"/>
            <a:chOff x="457198" y="2913323"/>
            <a:chExt cx="3035300" cy="1373065"/>
          </a:xfrm>
        </p:grpSpPr>
        <p:sp>
          <p:nvSpPr>
            <p:cNvPr id="31" name="Rectangle 30"/>
            <p:cNvSpPr/>
            <p:nvPr/>
          </p:nvSpPr>
          <p:spPr>
            <a:xfrm>
              <a:off x="457199" y="2913323"/>
              <a:ext cx="3035299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457198" y="2913323"/>
              <a:ext cx="3035300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457199" y="3303510"/>
            <a:ext cx="8181976" cy="1029799"/>
            <a:chOff x="457199" y="4370039"/>
            <a:chExt cx="8181976" cy="1373065"/>
          </a:xfrm>
        </p:grpSpPr>
        <p:sp>
          <p:nvSpPr>
            <p:cNvPr id="34" name="Rectangle 33"/>
            <p:cNvSpPr/>
            <p:nvPr/>
          </p:nvSpPr>
          <p:spPr>
            <a:xfrm>
              <a:off x="457199" y="4370039"/>
              <a:ext cx="8181976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57199" y="4370039"/>
              <a:ext cx="8181975" cy="633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2746375" y="1110136"/>
            <a:ext cx="2762250" cy="1029799"/>
            <a:chOff x="2746375" y="1480176"/>
            <a:chExt cx="2762250" cy="1373065"/>
          </a:xfrm>
        </p:grpSpPr>
        <p:sp>
          <p:nvSpPr>
            <p:cNvPr id="37" name="Rectangle 36"/>
            <p:cNvSpPr/>
            <p:nvPr/>
          </p:nvSpPr>
          <p:spPr>
            <a:xfrm>
              <a:off x="2746375" y="1480176"/>
              <a:ext cx="2762250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6375" y="1480176"/>
              <a:ext cx="2762250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5611092" y="1110136"/>
            <a:ext cx="3028082" cy="1029799"/>
            <a:chOff x="5556249" y="1480176"/>
            <a:chExt cx="3082926" cy="1373065"/>
          </a:xfrm>
        </p:grpSpPr>
        <p:sp>
          <p:nvSpPr>
            <p:cNvPr id="40" name="Rectangle 39"/>
            <p:cNvSpPr/>
            <p:nvPr/>
          </p:nvSpPr>
          <p:spPr>
            <a:xfrm>
              <a:off x="5556250" y="1480176"/>
              <a:ext cx="308292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56249" y="1480176"/>
              <a:ext cx="3082925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3582730" y="2210973"/>
            <a:ext cx="5056446" cy="1029799"/>
            <a:chOff x="3556000" y="2913323"/>
            <a:chExt cx="5083175" cy="1373065"/>
          </a:xfrm>
        </p:grpSpPr>
        <p:sp>
          <p:nvSpPr>
            <p:cNvPr id="43" name="Rectangle 42"/>
            <p:cNvSpPr/>
            <p:nvPr/>
          </p:nvSpPr>
          <p:spPr>
            <a:xfrm>
              <a:off x="3556000" y="2913323"/>
              <a:ext cx="508317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56000" y="2913323"/>
              <a:ext cx="5083174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7201" y="1197944"/>
            <a:ext cx="2198254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457210" y="1775180"/>
            <a:ext cx="2198255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2746376" y="1197944"/>
            <a:ext cx="276225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6" name="Content Placeholder 5"/>
          <p:cNvSpPr>
            <a:spLocks noGrp="1"/>
          </p:cNvSpPr>
          <p:nvPr>
            <p:ph sz="quarter" idx="22"/>
          </p:nvPr>
        </p:nvSpPr>
        <p:spPr>
          <a:xfrm>
            <a:off x="2746378" y="1775180"/>
            <a:ext cx="276225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7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5611093" y="1197944"/>
            <a:ext cx="302808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8" name="Content Placeholder 5"/>
          <p:cNvSpPr>
            <a:spLocks noGrp="1"/>
          </p:cNvSpPr>
          <p:nvPr>
            <p:ph sz="quarter" idx="24"/>
          </p:nvPr>
        </p:nvSpPr>
        <p:spPr>
          <a:xfrm>
            <a:off x="5611099" y="1775180"/>
            <a:ext cx="302808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3582731" y="2283875"/>
            <a:ext cx="505644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0" name="Content Placeholder 5"/>
          <p:cNvSpPr>
            <a:spLocks noGrp="1"/>
          </p:cNvSpPr>
          <p:nvPr>
            <p:ph sz="quarter" idx="26"/>
          </p:nvPr>
        </p:nvSpPr>
        <p:spPr>
          <a:xfrm>
            <a:off x="3582730" y="2861109"/>
            <a:ext cx="5056446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Content Placeholder 5"/>
          <p:cNvSpPr>
            <a:spLocks noGrp="1"/>
          </p:cNvSpPr>
          <p:nvPr>
            <p:ph sz="quarter" idx="27" hasCustomPrompt="1"/>
          </p:nvPr>
        </p:nvSpPr>
        <p:spPr>
          <a:xfrm>
            <a:off x="457200" y="2283875"/>
            <a:ext cx="3035298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2" name="Content Placeholder 5"/>
          <p:cNvSpPr>
            <a:spLocks noGrp="1"/>
          </p:cNvSpPr>
          <p:nvPr>
            <p:ph sz="quarter" idx="28"/>
          </p:nvPr>
        </p:nvSpPr>
        <p:spPr>
          <a:xfrm>
            <a:off x="457206" y="2861109"/>
            <a:ext cx="3035299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Content Placeholder 5"/>
          <p:cNvSpPr>
            <a:spLocks noGrp="1"/>
          </p:cNvSpPr>
          <p:nvPr>
            <p:ph sz="quarter" idx="29" hasCustomPrompt="1"/>
          </p:nvPr>
        </p:nvSpPr>
        <p:spPr>
          <a:xfrm>
            <a:off x="457201" y="3385708"/>
            <a:ext cx="818197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4" name="Content Placeholder 5"/>
          <p:cNvSpPr>
            <a:spLocks noGrp="1"/>
          </p:cNvSpPr>
          <p:nvPr>
            <p:ph sz="quarter" idx="30"/>
          </p:nvPr>
        </p:nvSpPr>
        <p:spPr>
          <a:xfrm>
            <a:off x="457197" y="3962944"/>
            <a:ext cx="8181980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958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0" name="Rectangle 9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602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 userDrawn="1"/>
        </p:nvSpPr>
        <p:spPr>
          <a:xfrm>
            <a:off x="1602040" y="1009064"/>
            <a:ext cx="3742766" cy="3741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3764025" y="997539"/>
            <a:ext cx="3742766" cy="3742764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2280" y="2589950"/>
            <a:ext cx="1947510" cy="6522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10162" y="0"/>
            <a:ext cx="7986713" cy="70842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7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5382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3551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39899" y="4582584"/>
            <a:ext cx="2229555" cy="390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5075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42334" y="4233334"/>
            <a:ext cx="9242778" cy="91657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6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2469" y="4593469"/>
            <a:ext cx="2229555" cy="528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4817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86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3798" y="4553643"/>
            <a:ext cx="2229555" cy="589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25400" y="1011586"/>
            <a:ext cx="9186334" cy="4138319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1167" y="-3292"/>
            <a:ext cx="9178768" cy="9673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231435"/>
            <a:ext cx="8220956" cy="455768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1168" y="964078"/>
            <a:ext cx="9175834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9852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23116"/>
            <a:ext cx="7772400" cy="719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914401"/>
            <a:ext cx="7772400" cy="3737372"/>
          </a:xfrm>
        </p:spPr>
        <p:txBody>
          <a:bodyPr/>
          <a:lstStyle>
            <a:lvl1pPr marL="257175" marR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5572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8572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2001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15430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9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150"/>
            <a:ext cx="7772400" cy="1102519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573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7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-line-bluetext-colorshield.pn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7" b="-1906"/>
          <a:stretch/>
        </p:blipFill>
        <p:spPr>
          <a:xfrm>
            <a:off x="6585599" y="4296761"/>
            <a:ext cx="1769927" cy="656963"/>
          </a:xfrm>
          <a:prstGeom prst="rect">
            <a:avLst/>
          </a:prstGeom>
        </p:spPr>
      </p:pic>
      <p:pic>
        <p:nvPicPr>
          <p:cNvPr id="14" name="Picture 13" descr="upennwatermark.pdf"/>
          <p:cNvPicPr>
            <a:picLocks/>
          </p:cNvPicPr>
          <p:nvPr userDrawn="1"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36510"/>
            <a:ext cx="3080816" cy="3472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65811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7" name="Rectangle 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254010" y="4572000"/>
            <a:ext cx="2243667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9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478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464" y="902369"/>
            <a:ext cx="8229600" cy="36907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5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" y="0"/>
            <a:ext cx="9143999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13" name="Picture 12" descr="1-line-blu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2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pennwatermark.pdf"/>
          <p:cNvPicPr>
            <a:picLocks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6156" cy="374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85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261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pennwatermark.pdf"/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8896" cy="3749040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39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4038600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2"/>
            <a:ext cx="4038600" cy="34897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384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7992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46495"/>
            <a:ext cx="4040188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066669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546495"/>
            <a:ext cx="4041775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427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464" y="102970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882" y="4767264"/>
            <a:ext cx="3889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23520" y="-19089"/>
            <a:ext cx="8229600" cy="72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E0B1F1-54EB-4309-AE1D-0E8FA06CC660}"/>
              </a:ext>
            </a:extLst>
          </p:cNvPr>
          <p:cNvSpPr/>
          <p:nvPr userDrawn="1"/>
        </p:nvSpPr>
        <p:spPr>
          <a:xfrm>
            <a:off x="430464" y="4754593"/>
            <a:ext cx="13869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898A96"/>
                </a:solidFill>
              </a:rPr>
              <a:t>CIS 419/519 Fall’20</a:t>
            </a:r>
          </a:p>
        </p:txBody>
      </p:sp>
    </p:spTree>
    <p:extLst>
      <p:ext uri="{BB962C8B-B14F-4D97-AF65-F5344CB8AC3E}">
        <p14:creationId xmlns:p14="http://schemas.microsoft.com/office/powerpoint/2010/main" val="180783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70" r:id="rId4"/>
    <p:sldLayoutId id="2147483668" r:id="rId5"/>
    <p:sldLayoutId id="2147483658" r:id="rId6"/>
    <p:sldLayoutId id="2147483667" r:id="rId7"/>
    <p:sldLayoutId id="2147483652" r:id="rId8"/>
    <p:sldLayoutId id="2147483653" r:id="rId9"/>
    <p:sldLayoutId id="2147483671" r:id="rId10"/>
    <p:sldLayoutId id="2147483672" r:id="rId11"/>
    <p:sldLayoutId id="2147483654" r:id="rId12"/>
    <p:sldLayoutId id="2147483655" r:id="rId13"/>
    <p:sldLayoutId id="2147483656" r:id="rId14"/>
    <p:sldLayoutId id="2147483657" r:id="rId15"/>
    <p:sldLayoutId id="2147483666" r:id="rId16"/>
    <p:sldLayoutId id="2147483669" r:id="rId17"/>
    <p:sldLayoutId id="2147483673" r:id="rId18"/>
    <p:sldLayoutId id="2147483674" r:id="rId19"/>
    <p:sldLayoutId id="2147483675" r:id="rId2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95001A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800" kern="1200">
          <a:solidFill>
            <a:schemeClr val="accent6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400" kern="1200">
          <a:solidFill>
            <a:schemeClr val="accent6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accent6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1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C6EF-D9AA-4ADF-B446-0F4780845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731520"/>
          </a:xfrm>
        </p:spPr>
        <p:txBody>
          <a:bodyPr>
            <a:normAutofit/>
          </a:bodyPr>
          <a:lstStyle/>
          <a:p>
            <a:r>
              <a:rPr lang="nl-NL" sz="1500" dirty="0"/>
              <a:t>Rotem Dror</a:t>
            </a:r>
          </a:p>
          <a:p>
            <a:r>
              <a:rPr lang="nl-NL" sz="1500" dirty="0"/>
              <a:t>rtmdrr@seas.upenn.edu|http://rtmdrr.github.io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0C921938-476A-4922-BE24-3B8F6A2854D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7051" y="4613429"/>
            <a:ext cx="6460958" cy="42847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Slides were created by Dan Roth (for CIS519/419 at Penn or CS446 at UIUC), Rotem Dror, or other authors who have made their ML slides available. </a:t>
            </a:r>
          </a:p>
        </p:txBody>
      </p:sp>
    </p:spTree>
    <p:extLst>
      <p:ext uri="{BB962C8B-B14F-4D97-AF65-F5344CB8AC3E}">
        <p14:creationId xmlns:p14="http://schemas.microsoft.com/office/powerpoint/2010/main" val="262114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34" y="3296153"/>
            <a:ext cx="1635919" cy="435769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021" y="3296153"/>
            <a:ext cx="1914525" cy="435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Confusion Matrix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idx="4294967295"/>
          </p:nvPr>
        </p:nvSpPr>
        <p:spPr>
          <a:xfrm>
            <a:off x="1945234" y="1028273"/>
            <a:ext cx="4837509" cy="2837259"/>
          </a:xfrm>
        </p:spPr>
        <p:txBody>
          <a:bodyPr>
            <a:normAutofit/>
          </a:bodyPr>
          <a:lstStyle/>
          <a:p>
            <a:r>
              <a:rPr lang="en-US" sz="1350" dirty="0"/>
              <a:t>Given a dataset of </a:t>
            </a:r>
            <a:r>
              <a:rPr lang="en-US" sz="1350" dirty="0">
                <a:latin typeface="cmmi10"/>
                <a:cs typeface="cmmi10"/>
              </a:rPr>
              <a:t>P</a:t>
            </a:r>
            <a:r>
              <a:rPr lang="en-US" sz="1350" dirty="0"/>
              <a:t> positive instances and </a:t>
            </a:r>
            <a:r>
              <a:rPr lang="en-US" sz="1350" dirty="0">
                <a:latin typeface="cmmi10"/>
                <a:cs typeface="cmmi10"/>
              </a:rPr>
              <a:t>N</a:t>
            </a:r>
            <a:r>
              <a:rPr lang="en-US" sz="1350" dirty="0"/>
              <a:t> negative instances: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563" dirty="0"/>
          </a:p>
          <a:p>
            <a:r>
              <a:rPr lang="en-US" sz="1350" dirty="0"/>
              <a:t>Imagine using classifier to identify positive cases (i.e., for information retrieval)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17695" y="1502551"/>
            <a:ext cx="1847080" cy="1312682"/>
            <a:chOff x="421291" y="1279905"/>
            <a:chExt cx="3283698" cy="233365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963948" y="2053093"/>
              <a:ext cx="238408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63948" y="3307805"/>
              <a:ext cx="238408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527024" y="1741570"/>
              <a:ext cx="0" cy="15662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348037" y="1741570"/>
              <a:ext cx="0" cy="15662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18866" y="2101021"/>
              <a:ext cx="741399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Yes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50123" y="2777252"/>
              <a:ext cx="738663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No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31104" y="1594429"/>
              <a:ext cx="741399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Yes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36009" y="1594429"/>
              <a:ext cx="738663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No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-244133" y="2414656"/>
              <a:ext cx="1864328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>
                  <a:solidFill>
                    <a:srgbClr val="3366FF"/>
                  </a:solidFill>
                </a:rPr>
                <a:t>Actual Class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47846" y="1279905"/>
              <a:ext cx="2257143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>
                  <a:solidFill>
                    <a:srgbClr val="3366FF"/>
                  </a:solidFill>
                </a:rPr>
                <a:t>Predicted Class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3216" y="2113872"/>
              <a:ext cx="670268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TP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36008" y="2114743"/>
              <a:ext cx="71301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FN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03216" y="2777253"/>
              <a:ext cx="630372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FP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36008" y="2777253"/>
              <a:ext cx="752914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TN</a:t>
              </a:r>
            </a:p>
          </p:txBody>
        </p: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25" y="1937469"/>
            <a:ext cx="1914525" cy="43576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456519" y="3809795"/>
            <a:ext cx="215591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8000"/>
                </a:solidFill>
              </a:rPr>
              <a:t>Probability that a randomly selected positive prediction is indeed positive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09725" y="3809794"/>
            <a:ext cx="215591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>
                <a:solidFill>
                  <a:srgbClr val="FF0000"/>
                </a:solidFill>
              </a:rPr>
              <a:t>Probability that a randomly selected positive is identified </a:t>
            </a:r>
          </a:p>
        </p:txBody>
      </p:sp>
      <p:sp>
        <p:nvSpPr>
          <p:cNvPr id="31" name="Oval 30"/>
          <p:cNvSpPr/>
          <p:nvPr/>
        </p:nvSpPr>
        <p:spPr>
          <a:xfrm>
            <a:off x="3533683" y="1923989"/>
            <a:ext cx="342089" cy="754332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16200000">
            <a:off x="3723913" y="1733036"/>
            <a:ext cx="342089" cy="75433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A742E4-01FD-492F-857A-F852136FDC6E}"/>
              </a:ext>
            </a:extLst>
          </p:cNvPr>
          <p:cNvSpPr txBox="1"/>
          <p:nvPr/>
        </p:nvSpPr>
        <p:spPr>
          <a:xfrm>
            <a:off x="139043" y="1802846"/>
            <a:ext cx="167139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The notion of a confusion matrix can be usefully extended to the multiclass case</a:t>
            </a:r>
          </a:p>
          <a:p>
            <a:r>
              <a:rPr lang="en-US" sz="1350" dirty="0">
                <a:solidFill>
                  <a:srgbClr val="0000FF"/>
                </a:solidFill>
              </a:rPr>
              <a:t>(</a:t>
            </a:r>
            <a:r>
              <a:rPr lang="en-US" sz="1350" dirty="0" err="1">
                <a:solidFill>
                  <a:srgbClr val="0000FF"/>
                </a:solidFill>
              </a:rPr>
              <a:t>i,j</a:t>
            </a:r>
            <a:r>
              <a:rPr lang="en-US" sz="1350" dirty="0">
                <a:solidFill>
                  <a:srgbClr val="0000FF"/>
                </a:solidFill>
              </a:rPr>
              <a:t>) </a:t>
            </a:r>
            <a:r>
              <a:rPr lang="en-US" sz="1350" dirty="0"/>
              <a:t>cell indicate how many of the </a:t>
            </a:r>
            <a:r>
              <a:rPr lang="en-US" sz="1350" dirty="0">
                <a:solidFill>
                  <a:srgbClr val="0000FF"/>
                </a:solidFill>
              </a:rPr>
              <a:t>i</a:t>
            </a:r>
            <a:r>
              <a:rPr lang="en-US" sz="1350" dirty="0"/>
              <a:t>-labeled examples were predicted to be </a:t>
            </a:r>
            <a:r>
              <a:rPr lang="en-US" sz="1350" dirty="0">
                <a:solidFill>
                  <a:srgbClr val="0000FF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80655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32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Relevant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4438991" cy="369079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Recall-Precision Curve: Plot of Recall (x) vs Precision (y).</a:t>
            </a:r>
          </a:p>
          <a:p>
            <a:endParaRPr lang="en-US" dirty="0"/>
          </a:p>
          <a:p>
            <a:r>
              <a:rPr lang="en-US" dirty="0"/>
              <a:t>ROC Curve: Plot of False Positive Rate (x) vs. True Positive Rate (y).</a:t>
            </a:r>
          </a:p>
          <a:p>
            <a:endParaRPr lang="en-US" dirty="0"/>
          </a:p>
          <a:p>
            <a:r>
              <a:rPr lang="en-US" dirty="0"/>
              <a:t>It makes sense to consider Recall and Precision together or combine them into a single metric.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AUC – Area Under the Curve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2050" name="Picture 2" descr="Plot of ROC Curve for Logistic Regression on Imbalanced Classification Dataset">
            <a:extLst>
              <a:ext uri="{FF2B5EF4-FFF2-40B4-BE49-F238E27FC236}">
                <a16:creationId xmlns:a16="http://schemas.microsoft.com/office/drawing/2014/main" id="{1AE7FD89-65E4-414F-8DBB-9791BCCE6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05" y="2862394"/>
            <a:ext cx="2631370" cy="197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lot of Precision-Recall Curve for Logistic Regression on Imbalanced Classification Dataset">
            <a:extLst>
              <a:ext uri="{FF2B5EF4-FFF2-40B4-BE49-F238E27FC236}">
                <a16:creationId xmlns:a16="http://schemas.microsoft.com/office/drawing/2014/main" id="{3DF3AF14-DAE8-4D06-9EE8-5AC6776F6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977" y="870199"/>
            <a:ext cx="2589862" cy="194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7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Relevant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4438991" cy="3690798"/>
          </a:xfrm>
        </p:spPr>
        <p:txBody>
          <a:bodyPr>
            <a:normAutofit/>
          </a:bodyPr>
          <a:lstStyle/>
          <a:p>
            <a:r>
              <a:rPr lang="en-US" dirty="0"/>
              <a:t>F-Measure: </a:t>
            </a:r>
          </a:p>
          <a:p>
            <a:pPr lvl="1"/>
            <a:r>
              <a:rPr lang="en-US" altLang="en-US" dirty="0"/>
              <a:t>A measure that combines precision and recall is the harmonic mean of precision and recall. 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F1 is the most commonly used metric. </a:t>
            </a:r>
          </a:p>
          <a:p>
            <a:pPr marL="0" indent="0">
              <a:buNone/>
            </a:pP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268F0F1-B8F8-436C-A967-46B0BEDD00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71944" y="3722101"/>
                <a:ext cx="5865709" cy="10234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 sz="24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–"/>
                  <a:defRPr sz="2000" kern="1200">
                    <a:solidFill>
                      <a:schemeClr val="accent3"/>
                    </a:solidFill>
                    <a:latin typeface="Gill Sans"/>
                    <a:ea typeface="+mn-ea"/>
                    <a:cs typeface="Gill San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 sz="18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–"/>
                  <a:defRPr sz="1600" kern="1200">
                    <a:solidFill>
                      <a:schemeClr val="accent3"/>
                    </a:solidFill>
                    <a:latin typeface="Gill Sans"/>
                    <a:ea typeface="+mn-ea"/>
                    <a:cs typeface="Gill San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»"/>
                  <a:defRPr sz="14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𝑝𝑟𝑒𝑐𝑖𝑠𝑖𝑜𝑛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𝑟𝑒𝑐𝑎𝑙𝑙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𝑝𝑟𝑒𝑐𝑖𝑠𝑖𝑜𝑛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𝑟𝑒𝑐𝑎𝑙𝑙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>
                  <a:buFont typeface="Arial"/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268F0F1-B8F8-436C-A967-46B0BEDD0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944" y="3722101"/>
                <a:ext cx="5865709" cy="10234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55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8922-5E58-5249-90A1-E49573109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</a:rPr>
              <a:t>Metrics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Methodologies</a:t>
            </a:r>
            <a:b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</a:rPr>
              <a:t>Statistical Significance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553-4B50-B944-8263-C6922AFA91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18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Comparing Classifiers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Say we have two classifiers, </a:t>
            </a:r>
            <a:r>
              <a:rPr lang="en-US" i="1" dirty="0"/>
              <a:t>C1</a:t>
            </a:r>
            <a:r>
              <a:rPr lang="en-US" dirty="0"/>
              <a:t> and </a:t>
            </a:r>
            <a:r>
              <a:rPr lang="en-US" i="1" dirty="0"/>
              <a:t>C2</a:t>
            </a:r>
            <a:r>
              <a:rPr lang="en-US" dirty="0"/>
              <a:t>, and want to choose the best one to use for future predictions</a:t>
            </a:r>
          </a:p>
          <a:p>
            <a:pPr marL="0" indent="0">
              <a:buNone/>
            </a:pPr>
            <a:endParaRPr lang="en-US" sz="1463" dirty="0"/>
          </a:p>
          <a:p>
            <a:pPr marL="0" indent="0">
              <a:buNone/>
            </a:pPr>
            <a:r>
              <a:rPr lang="en-US" sz="1463" dirty="0"/>
              <a:t>Can we use training accuracy to choose between them?</a:t>
            </a:r>
          </a:p>
          <a:p>
            <a:r>
              <a:rPr lang="en-US" sz="1463" dirty="0"/>
              <a:t>No! </a:t>
            </a:r>
          </a:p>
          <a:p>
            <a:endParaRPr lang="en-US" sz="1463" dirty="0"/>
          </a:p>
          <a:p>
            <a:r>
              <a:rPr lang="en-US" sz="1463" dirty="0"/>
              <a:t>What about accuracy on test data?</a:t>
            </a:r>
          </a:p>
          <a:p>
            <a:r>
              <a:rPr lang="en-US" sz="1463" dirty="0"/>
              <a:t>Yes, but…</a:t>
            </a:r>
          </a:p>
          <a:p>
            <a:pPr lvl="1"/>
            <a:r>
              <a:rPr lang="en-US" sz="1063" dirty="0"/>
              <a:t>We basically want to look at more than a single number; gather some statistical evidence. </a:t>
            </a:r>
          </a:p>
          <a:p>
            <a:endParaRPr lang="en-US" sz="1463" dirty="0"/>
          </a:p>
        </p:txBody>
      </p:sp>
    </p:spTree>
    <p:extLst>
      <p:ext uri="{BB962C8B-B14F-4D97-AF65-F5344CB8AC3E}">
        <p14:creationId xmlns:p14="http://schemas.microsoft.com/office/powerpoint/2010/main" val="232428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-fold cross validation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0619" b="-300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Instead of a single test-training split:</a:t>
            </a:r>
            <a:br>
              <a:rPr lang="en-US" dirty="0"/>
            </a:br>
            <a:endParaRPr lang="en-US" dirty="0"/>
          </a:p>
          <a:p>
            <a:r>
              <a:rPr lang="en-US" dirty="0"/>
              <a:t>Split data into k equal-sized parts 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Train and test k different classifiers</a:t>
            </a:r>
          </a:p>
          <a:p>
            <a:r>
              <a:rPr lang="en-US" dirty="0"/>
              <a:t>Report average accuracy and standard deviation of the accuracy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62502" y="2241835"/>
            <a:ext cx="5965524" cy="391027"/>
            <a:chOff x="-2298722" y="1724526"/>
            <a:chExt cx="9167490" cy="521369"/>
          </a:xfrm>
        </p:grpSpPr>
        <p:grpSp>
          <p:nvGrpSpPr>
            <p:cNvPr id="7" name="Group 6"/>
            <p:cNvGrpSpPr/>
            <p:nvPr/>
          </p:nvGrpSpPr>
          <p:grpSpPr>
            <a:xfrm>
              <a:off x="1395420" y="1724526"/>
              <a:ext cx="1706681" cy="521369"/>
              <a:chOff x="588211" y="1724526"/>
              <a:chExt cx="1706681" cy="521369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8821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27987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267763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607539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947314" y="1724526"/>
                <a:ext cx="347578" cy="52136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255724" y="1724526"/>
              <a:ext cx="1706680" cy="521369"/>
              <a:chOff x="467071" y="1724526"/>
              <a:chExt cx="1706680" cy="521369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6707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06844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46622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86398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826173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-2298722" y="1724526"/>
              <a:ext cx="1706681" cy="521369"/>
              <a:chOff x="-5087375" y="1045405"/>
              <a:chExt cx="1706681" cy="52136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-5087375" y="1045405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-4747599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-4407823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-4068047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-3728272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-408856" y="1724526"/>
              <a:ext cx="1706681" cy="521369"/>
              <a:chOff x="-1216065" y="1045405"/>
              <a:chExt cx="1706681" cy="52136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1216065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-876289" y="1045405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-536513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-196737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43038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162088" y="1724526"/>
              <a:ext cx="1706680" cy="521369"/>
              <a:chOff x="467071" y="1724526"/>
              <a:chExt cx="1706680" cy="52136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6707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06844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6622" y="1724526"/>
                <a:ext cx="347578" cy="521369"/>
              </a:xfrm>
              <a:prstGeom prst="rect">
                <a:avLst/>
              </a:prstGeom>
              <a:solidFill>
                <a:srgbClr val="FFE1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86398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826173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2940651" y="1348027"/>
            <a:ext cx="3193600" cy="338305"/>
            <a:chOff x="-2002065" y="1463841"/>
            <a:chExt cx="3475788" cy="521373"/>
          </a:xfrm>
        </p:grpSpPr>
        <p:sp>
          <p:nvSpPr>
            <p:cNvPr id="38" name="Rectangle 37"/>
            <p:cNvSpPr/>
            <p:nvPr/>
          </p:nvSpPr>
          <p:spPr>
            <a:xfrm>
              <a:off x="-2002065" y="1463844"/>
              <a:ext cx="2764066" cy="521370"/>
            </a:xfrm>
            <a:prstGeom prst="rect">
              <a:avLst/>
            </a:prstGeom>
            <a:solidFill>
              <a:srgbClr val="FFEA99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"/>
                  <a:cs typeface="Helvetica"/>
                </a:rPr>
                <a:t>train</a:t>
              </a:r>
              <a:endParaRPr lang="en-US" sz="15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78915" y="1463841"/>
              <a:ext cx="694808" cy="521369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Helvetica"/>
                  <a:cs typeface="Helvetica"/>
                </a:rPr>
                <a:t>test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287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4" name="Slide Number Placeholder 4300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3-Fold CV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8B21832-77E7-436F-82D0-9056D8D5E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24125" y="1427977"/>
            <a:ext cx="1502808" cy="1590259"/>
            <a:chOff x="1943100" y="1903968"/>
            <a:chExt cx="2003744" cy="2120345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2590800" y="2271713"/>
              <a:ext cx="1257300" cy="1752600"/>
            </a:xfrm>
            <a:prstGeom prst="rect">
              <a:avLst/>
            </a:prstGeom>
            <a:solidFill>
              <a:srgbClr val="95B3D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30085" name="Rectangle 5"/>
            <p:cNvSpPr>
              <a:spLocks noChangeArrowheads="1"/>
            </p:cNvSpPr>
            <p:nvPr/>
          </p:nvSpPr>
          <p:spPr bwMode="auto">
            <a:xfrm>
              <a:off x="2590800" y="2273300"/>
              <a:ext cx="1257300" cy="5746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350" dirty="0">
                  <a:solidFill>
                    <a:schemeClr val="tx2"/>
                  </a:solidFill>
                </a:rPr>
                <a:t>Test Data</a:t>
              </a:r>
            </a:p>
          </p:txBody>
        </p:sp>
        <p:sp>
          <p:nvSpPr>
            <p:cNvPr id="430089" name="Text Box 9"/>
            <p:cNvSpPr txBox="1">
              <a:spLocks noChangeArrowheads="1"/>
            </p:cNvSpPr>
            <p:nvPr/>
          </p:nvSpPr>
          <p:spPr bwMode="auto">
            <a:xfrm>
              <a:off x="2739468" y="3088370"/>
              <a:ext cx="978217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/>
                <a:t>Training</a:t>
              </a:r>
            </a:p>
            <a:p>
              <a:pPr algn="ctr"/>
              <a:r>
                <a:rPr lang="en-US" sz="1350" dirty="0"/>
                <a:t>Data</a:t>
              </a:r>
            </a:p>
          </p:txBody>
        </p:sp>
        <p:sp>
          <p:nvSpPr>
            <p:cNvPr id="430091" name="Text Box 11"/>
            <p:cNvSpPr txBox="1">
              <a:spLocks noChangeArrowheads="1"/>
            </p:cNvSpPr>
            <p:nvPr/>
          </p:nvSpPr>
          <p:spPr bwMode="auto">
            <a:xfrm>
              <a:off x="2597415" y="1903968"/>
              <a:ext cx="1349429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50" dirty="0"/>
                <a:t>1</a:t>
              </a:r>
              <a:r>
                <a:rPr lang="en-US" sz="1350" baseline="30000" dirty="0"/>
                <a:t>st</a:t>
              </a:r>
              <a:r>
                <a:rPr lang="en-US" sz="1350" dirty="0"/>
                <a:t> Partition</a:t>
              </a:r>
            </a:p>
          </p:txBody>
        </p:sp>
        <p:sp>
          <p:nvSpPr>
            <p:cNvPr id="2" name="Right Arrow 1"/>
            <p:cNvSpPr/>
            <p:nvPr/>
          </p:nvSpPr>
          <p:spPr>
            <a:xfrm>
              <a:off x="1943100" y="2860675"/>
              <a:ext cx="304800" cy="67151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23975" y="1428750"/>
            <a:ext cx="1080745" cy="1600200"/>
            <a:chOff x="342900" y="1905000"/>
            <a:chExt cx="1440993" cy="2133600"/>
          </a:xfrm>
        </p:grpSpPr>
        <p:sp>
          <p:nvSpPr>
            <p:cNvPr id="430088" name="Text Box 8"/>
            <p:cNvSpPr txBox="1">
              <a:spLocks noChangeArrowheads="1"/>
            </p:cNvSpPr>
            <p:nvPr/>
          </p:nvSpPr>
          <p:spPr bwMode="auto">
            <a:xfrm>
              <a:off x="342900" y="1905000"/>
              <a:ext cx="1440993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50" dirty="0"/>
                <a:t>Full Data Set</a:t>
              </a:r>
            </a:p>
          </p:txBody>
        </p:sp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368300" y="2286000"/>
              <a:ext cx="1257300" cy="1752600"/>
            </a:xfrm>
            <a:prstGeom prst="rect">
              <a:avLst/>
            </a:prstGeom>
            <a:solidFill>
              <a:srgbClr val="B3A2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47775" y="2145506"/>
            <a:ext cx="1157288" cy="441722"/>
            <a:chOff x="190500" y="2860675"/>
            <a:chExt cx="1638300" cy="58896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90500" y="3449637"/>
              <a:ext cx="1638300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0500" y="2860675"/>
              <a:ext cx="1638300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181475" y="1426786"/>
            <a:ext cx="1536471" cy="1615045"/>
            <a:chOff x="4152900" y="1902381"/>
            <a:chExt cx="2048627" cy="2153393"/>
          </a:xfrm>
        </p:grpSpPr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4800600" y="2270126"/>
              <a:ext cx="1257300" cy="1752600"/>
            </a:xfrm>
            <a:prstGeom prst="rect">
              <a:avLst/>
            </a:prstGeom>
            <a:solidFill>
              <a:srgbClr val="95B3D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4949268" y="3378666"/>
              <a:ext cx="978217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/>
                <a:t>Training</a:t>
              </a:r>
            </a:p>
            <a:p>
              <a:pPr algn="ctr"/>
              <a:r>
                <a:rPr lang="en-US" sz="1350" dirty="0"/>
                <a:t>Data</a:t>
              </a: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4807214" y="1902381"/>
              <a:ext cx="1394313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50" dirty="0"/>
                <a:t>2</a:t>
              </a:r>
              <a:r>
                <a:rPr lang="en-US" sz="1350" baseline="30000" dirty="0"/>
                <a:t>nd</a:t>
              </a:r>
              <a:r>
                <a:rPr lang="en-US" sz="1350" dirty="0"/>
                <a:t> Partition</a:t>
              </a: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4152900" y="2859088"/>
              <a:ext cx="304800" cy="67151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4807214" y="2846388"/>
              <a:ext cx="1257300" cy="5746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350" dirty="0">
                  <a:solidFill>
                    <a:schemeClr val="tx2"/>
                  </a:solidFill>
                </a:rPr>
                <a:t>Test Data</a:t>
              </a:r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4949268" y="2222500"/>
              <a:ext cx="978217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/>
                <a:t>Training</a:t>
              </a:r>
            </a:p>
            <a:p>
              <a:pPr algn="ctr"/>
              <a:r>
                <a:rPr lang="en-US" sz="1350" dirty="0"/>
                <a:t>Data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14416" y="1424569"/>
            <a:ext cx="2102976" cy="1591961"/>
            <a:chOff x="6253953" y="1899424"/>
            <a:chExt cx="2803968" cy="2122615"/>
          </a:xfrm>
        </p:grpSpPr>
        <p:sp>
          <p:nvSpPr>
            <p:cNvPr id="32" name="Right Arrow 31"/>
            <p:cNvSpPr/>
            <p:nvPr/>
          </p:nvSpPr>
          <p:spPr>
            <a:xfrm>
              <a:off x="6253953" y="2868831"/>
              <a:ext cx="304800" cy="67151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Rectangle 3"/>
            <p:cNvSpPr>
              <a:spLocks noChangeArrowheads="1"/>
            </p:cNvSpPr>
            <p:nvPr/>
          </p:nvSpPr>
          <p:spPr bwMode="auto">
            <a:xfrm>
              <a:off x="7689053" y="2267169"/>
              <a:ext cx="1257300" cy="1752600"/>
            </a:xfrm>
            <a:prstGeom prst="rect">
              <a:avLst/>
            </a:prstGeom>
            <a:solidFill>
              <a:srgbClr val="95B3D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7689053" y="3447364"/>
              <a:ext cx="1257300" cy="5746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350" dirty="0">
                  <a:solidFill>
                    <a:schemeClr val="tx2"/>
                  </a:solidFill>
                </a:rPr>
                <a:t>Test Data</a:t>
              </a:r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7837721" y="2532965"/>
              <a:ext cx="978217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/>
                <a:t>Training</a:t>
              </a:r>
            </a:p>
            <a:p>
              <a:pPr algn="ctr"/>
              <a:r>
                <a:rPr lang="en-US" sz="1350" dirty="0"/>
                <a:t>Data</a:t>
              </a: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7695668" y="1899424"/>
              <a:ext cx="1362253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50" dirty="0" err="1"/>
                <a:t>k</a:t>
              </a:r>
              <a:r>
                <a:rPr lang="en-US" sz="1350" baseline="30000" dirty="0" err="1"/>
                <a:t>th</a:t>
              </a:r>
              <a:r>
                <a:rPr lang="en-US" sz="1350" dirty="0"/>
                <a:t> Partition</a:t>
              </a:r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7041353" y="2856131"/>
              <a:ext cx="304800" cy="67151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519757" y="2681535"/>
              <a:ext cx="5475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dirty="0"/>
                <a:t>...</a:t>
              </a:r>
            </a:p>
          </p:txBody>
        </p:sp>
      </p:grpSp>
      <p:grpSp>
        <p:nvGrpSpPr>
          <p:cNvPr id="430093" name="Group 430092"/>
          <p:cNvGrpSpPr/>
          <p:nvPr/>
        </p:nvGrpSpPr>
        <p:grpSpPr>
          <a:xfrm>
            <a:off x="2976278" y="3206701"/>
            <a:ext cx="4840364" cy="927149"/>
            <a:chOff x="2444370" y="4275602"/>
            <a:chExt cx="6453818" cy="1236198"/>
          </a:xfrm>
        </p:grpSpPr>
        <p:sp>
          <p:nvSpPr>
            <p:cNvPr id="9" name="TextBox 8"/>
            <p:cNvSpPr txBox="1"/>
            <p:nvPr/>
          </p:nvSpPr>
          <p:spPr>
            <a:xfrm>
              <a:off x="2444370" y="4380719"/>
              <a:ext cx="143945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/>
                <a:t>Test</a:t>
              </a:r>
            </a:p>
            <a:p>
              <a:pPr algn="ctr"/>
              <a:r>
                <a:rPr lang="en-US" sz="1350" dirty="0"/>
                <a:t>Performance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58733" y="4380719"/>
              <a:ext cx="143945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/>
                <a:t>Test</a:t>
              </a:r>
            </a:p>
            <a:p>
              <a:pPr algn="ctr"/>
              <a:r>
                <a:rPr lang="en-US" sz="1350" dirty="0"/>
                <a:t>Performance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46700" y="4380719"/>
              <a:ext cx="143945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Test</a:t>
              </a:r>
            </a:p>
            <a:p>
              <a:r>
                <a:rPr lang="en-US" sz="1350" dirty="0"/>
                <a:t>Performance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136900" y="4275602"/>
              <a:ext cx="1863347" cy="12361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346700" y="4281268"/>
              <a:ext cx="0" cy="12305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081" name="Straight Arrow Connector 430080"/>
            <p:cNvCxnSpPr/>
            <p:nvPr/>
          </p:nvCxnSpPr>
          <p:spPr>
            <a:xfrm flipH="1">
              <a:off x="5638800" y="4275602"/>
              <a:ext cx="2679700" cy="12361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092" name="TextBox 430091"/>
          <p:cNvSpPr txBox="1"/>
          <p:nvPr/>
        </p:nvSpPr>
        <p:spPr>
          <a:xfrm>
            <a:off x="4408911" y="4238625"/>
            <a:ext cx="148822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Summary statistics</a:t>
            </a:r>
          </a:p>
          <a:p>
            <a:pPr algn="ctr"/>
            <a:r>
              <a:rPr lang="en-US" sz="1350" dirty="0"/>
              <a:t>over </a:t>
            </a:r>
            <a:r>
              <a:rPr lang="en-US" sz="1350" dirty="0">
                <a:latin typeface="cmmi10"/>
                <a:cs typeface="cmmi10"/>
              </a:rPr>
              <a:t>k</a:t>
            </a:r>
            <a:r>
              <a:rPr lang="en-US" sz="1350" dirty="0"/>
              <a:t> test</a:t>
            </a:r>
          </a:p>
          <a:p>
            <a:pPr algn="ctr"/>
            <a:r>
              <a:rPr lang="en-US" sz="1350" dirty="0"/>
              <a:t>performances</a:t>
            </a:r>
          </a:p>
        </p:txBody>
      </p:sp>
    </p:spTree>
    <p:extLst>
      <p:ext uri="{BB962C8B-B14F-4D97-AF65-F5344CB8AC3E}">
        <p14:creationId xmlns:p14="http://schemas.microsoft.com/office/powerpoint/2010/main" val="146326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on Cross-Validation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417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Cross-validation generates an approximate estimate of how well the classifier will do on </a:t>
                </a:r>
                <a:r>
                  <a:rPr lang="ja-JP" altLang="en-US" dirty="0"/>
                  <a:t>“</a:t>
                </a:r>
                <a:r>
                  <a:rPr lang="en-US" dirty="0"/>
                  <a:t>unseen</a:t>
                </a:r>
                <a:r>
                  <a:rPr lang="ja-JP" altLang="en-US" dirty="0"/>
                  <a:t>”</a:t>
                </a:r>
                <a:r>
                  <a:rPr lang="en-US" dirty="0"/>
                  <a:t> data</a:t>
                </a:r>
              </a:p>
              <a:p>
                <a:pPr lvl="1"/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/>
                      </a:rPr>
                      <m:t>𝑛</m:t>
                    </m:r>
                  </m:oMath>
                </a14:m>
                <a:r>
                  <a:rPr lang="en-US" dirty="0">
                    <a:sym typeface="Wingdings"/>
                  </a:rPr>
                  <a:t>, the model becomes more accurate (more training data)</a:t>
                </a:r>
              </a:p>
              <a:p>
                <a:pPr marL="457200" lvl="1" indent="0">
                  <a:buNone/>
                </a:pPr>
                <a:r>
                  <a:rPr lang="en-US" dirty="0">
                    <a:sym typeface="Wingdings"/>
                  </a:rPr>
                  <a:t>     ...but, CV becomes more computationally expensive.</a:t>
                </a:r>
              </a:p>
              <a:p>
                <a:pPr lvl="1"/>
                <a:r>
                  <a:rPr lang="en-US" dirty="0">
                    <a:sym typeface="Wingdings"/>
                  </a:rPr>
                  <a:t>Choosing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/>
                      </a:rPr>
                      <m:t> &lt;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/>
                      </a:rPr>
                      <m:t> </m:t>
                    </m:r>
                  </m:oMath>
                </a14:m>
                <a:r>
                  <a:rPr lang="en-US" dirty="0">
                    <a:sym typeface="Wingdings"/>
                  </a:rPr>
                  <a:t>is a compromise.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/>
                      </a:rPr>
                      <m:t>=5</m:t>
                    </m:r>
                  </m:oMath>
                </a14:m>
                <a:r>
                  <a:rPr lang="en-US" dirty="0">
                    <a:sym typeface="Wingdings"/>
                  </a:rPr>
                  <a:t> is often used.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called “leave-one-out”;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Averaging over different partitions is more robust than just a single train/validate partition of the data</a:t>
                </a:r>
              </a:p>
              <a:p>
                <a:endParaRPr lang="en-US" dirty="0"/>
              </a:p>
              <a:p>
                <a:r>
                  <a:rPr lang="en-US" dirty="0"/>
                  <a:t>It is an even better idea to do CV repeatedly!</a:t>
                </a:r>
              </a:p>
            </p:txBody>
          </p:sp>
        </mc:Choice>
        <mc:Fallback xmlns="">
          <p:sp>
            <p:nvSpPr>
              <p:cNvPr id="434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2810" r="-16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32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4FE8A11-08F0-9A4C-9469-805DD3644C3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08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Multiple Trials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mi10"/>
                      </a:rPr>
                      <m:t>𝑘</m:t>
                    </m:r>
                  </m:oMath>
                </a14:m>
                <a:r>
                  <a:rPr lang="en-US" dirty="0"/>
                  <a:t>-Fold CV</a:t>
                </a:r>
              </a:p>
            </p:txBody>
          </p:sp>
        </mc:Choice>
        <mc:Fallback xmlns="">
          <p:sp>
            <p:nvSpPr>
              <p:cNvPr id="43008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6" t="-10619" b="-300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3462896" y="2255175"/>
            <a:ext cx="4488115" cy="1896487"/>
            <a:chOff x="1447800" y="1890776"/>
            <a:chExt cx="6524252" cy="2756872"/>
          </a:xfrm>
        </p:grpSpPr>
        <p:grpSp>
          <p:nvGrpSpPr>
            <p:cNvPr id="10" name="Group 9"/>
            <p:cNvGrpSpPr/>
            <p:nvPr/>
          </p:nvGrpSpPr>
          <p:grpSpPr>
            <a:xfrm>
              <a:off x="1480807" y="1899424"/>
              <a:ext cx="6491245" cy="2624892"/>
              <a:chOff x="139700" y="1899424"/>
              <a:chExt cx="8933254" cy="361237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41500" y="1903968"/>
                <a:ext cx="2047385" cy="2120345"/>
                <a:chOff x="1943100" y="1903968"/>
                <a:chExt cx="2047385" cy="2120345"/>
              </a:xfrm>
            </p:grpSpPr>
            <p:sp>
              <p:nvSpPr>
                <p:cNvPr id="19" name="Rectangle 3"/>
                <p:cNvSpPr>
                  <a:spLocks noChangeArrowheads="1"/>
                </p:cNvSpPr>
                <p:nvPr/>
              </p:nvSpPr>
              <p:spPr bwMode="auto">
                <a:xfrm>
                  <a:off x="2590800" y="2271713"/>
                  <a:ext cx="1257300" cy="1752600"/>
                </a:xfrm>
                <a:prstGeom prst="rect">
                  <a:avLst/>
                </a:prstGeom>
                <a:solidFill>
                  <a:srgbClr val="95B3D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342900"/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0085" name="Rectangle 5"/>
                <p:cNvSpPr>
                  <a:spLocks noChangeArrowheads="1"/>
                </p:cNvSpPr>
                <p:nvPr/>
              </p:nvSpPr>
              <p:spPr bwMode="auto">
                <a:xfrm>
                  <a:off x="2590800" y="2273300"/>
                  <a:ext cx="1257300" cy="57467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342900"/>
                  <a:r>
                    <a:rPr lang="en-US" sz="900" dirty="0">
                      <a:solidFill>
                        <a:srgbClr val="1F497D"/>
                      </a:solidFill>
                      <a:latin typeface="Calibri"/>
                    </a:rPr>
                    <a:t>Test Data</a:t>
                  </a:r>
                </a:p>
              </p:txBody>
            </p:sp>
            <p:sp>
              <p:nvSpPr>
                <p:cNvPr id="43008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662240" y="3088370"/>
                  <a:ext cx="1132673" cy="7388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Training</a:t>
                  </a:r>
                </a:p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Data</a:t>
                  </a:r>
                </a:p>
              </p:txBody>
            </p:sp>
            <p:sp>
              <p:nvSpPr>
                <p:cNvPr id="43009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527506" y="1903968"/>
                  <a:ext cx="1462979" cy="4617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  <a:r>
                    <a:rPr lang="en-US" sz="900" baseline="30000" dirty="0">
                      <a:solidFill>
                        <a:prstClr val="black"/>
                      </a:solidFill>
                      <a:latin typeface="Calibri"/>
                    </a:rPr>
                    <a:t>st</a:t>
                  </a:r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 Partition</a:t>
                  </a:r>
                </a:p>
              </p:txBody>
            </p:sp>
            <p:sp>
              <p:nvSpPr>
                <p:cNvPr id="2" name="Right Arrow 1"/>
                <p:cNvSpPr/>
                <p:nvPr/>
              </p:nvSpPr>
              <p:spPr>
                <a:xfrm>
                  <a:off x="1943100" y="2860675"/>
                  <a:ext cx="304800" cy="671513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9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41300" y="1905000"/>
                <a:ext cx="1543151" cy="2133600"/>
                <a:chOff x="342900" y="1905000"/>
                <a:chExt cx="1543151" cy="2133600"/>
              </a:xfrm>
            </p:grpSpPr>
            <p:sp>
              <p:nvSpPr>
                <p:cNvPr id="43008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42900" y="1905000"/>
                  <a:ext cx="1543151" cy="4617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Full Data Set</a:t>
                  </a:r>
                </a:p>
              </p:txBody>
            </p:sp>
            <p:sp>
              <p:nvSpPr>
                <p:cNvPr id="17" name="Rectangle 3"/>
                <p:cNvSpPr>
                  <a:spLocks noChangeArrowheads="1"/>
                </p:cNvSpPr>
                <p:nvPr/>
              </p:nvSpPr>
              <p:spPr bwMode="auto">
                <a:xfrm>
                  <a:off x="368300" y="2286000"/>
                  <a:ext cx="1257300" cy="1752600"/>
                </a:xfrm>
                <a:prstGeom prst="rect">
                  <a:avLst/>
                </a:prstGeom>
                <a:solidFill>
                  <a:srgbClr val="B3A2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342900"/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" name="Group 2"/>
              <p:cNvGrpSpPr/>
              <p:nvPr/>
            </p:nvGrpSpPr>
            <p:grpSpPr>
              <a:xfrm>
                <a:off x="139700" y="2860675"/>
                <a:ext cx="1543050" cy="588962"/>
                <a:chOff x="190500" y="2860675"/>
                <a:chExt cx="1638300" cy="588962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90500" y="3449637"/>
                  <a:ext cx="1638300" cy="0"/>
                </a:xfrm>
                <a:prstGeom prst="line">
                  <a:avLst/>
                </a:prstGeom>
                <a:ln w="28575" cmpd="sng">
                  <a:solidFill>
                    <a:srgbClr val="FF0000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90500" y="2860675"/>
                  <a:ext cx="1638300" cy="0"/>
                </a:xfrm>
                <a:prstGeom prst="line">
                  <a:avLst/>
                </a:prstGeom>
                <a:ln w="28575" cmpd="sng">
                  <a:solidFill>
                    <a:srgbClr val="FF0000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4051300" y="1902381"/>
                <a:ext cx="2095487" cy="2215151"/>
                <a:chOff x="4152900" y="1902381"/>
                <a:chExt cx="2095487" cy="2215151"/>
              </a:xfrm>
            </p:grpSpPr>
            <p:sp>
              <p:nvSpPr>
                <p:cNvPr id="20" name="Rectangle 3"/>
                <p:cNvSpPr>
                  <a:spLocks noChangeArrowheads="1"/>
                </p:cNvSpPr>
                <p:nvPr/>
              </p:nvSpPr>
              <p:spPr bwMode="auto">
                <a:xfrm>
                  <a:off x="4800600" y="2270126"/>
                  <a:ext cx="1257300" cy="1752600"/>
                </a:xfrm>
                <a:prstGeom prst="rect">
                  <a:avLst/>
                </a:prstGeom>
                <a:solidFill>
                  <a:srgbClr val="95B3D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342900"/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872038" y="3378667"/>
                  <a:ext cx="1132673" cy="7388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Training</a:t>
                  </a:r>
                </a:p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Data</a:t>
                  </a:r>
                </a:p>
              </p:txBody>
            </p:sp>
            <p:sp>
              <p:nvSpPr>
                <p:cNvPr id="2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737304" y="1902381"/>
                  <a:ext cx="1511083" cy="4617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  <a:r>
                    <a:rPr lang="en-US" sz="900" baseline="30000" dirty="0">
                      <a:solidFill>
                        <a:prstClr val="black"/>
                      </a:solidFill>
                      <a:latin typeface="Calibri"/>
                    </a:rPr>
                    <a:t>nd</a:t>
                  </a:r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 Partition</a:t>
                  </a:r>
                </a:p>
              </p:txBody>
            </p:sp>
            <p:sp>
              <p:nvSpPr>
                <p:cNvPr id="24" name="Right Arrow 23"/>
                <p:cNvSpPr/>
                <p:nvPr/>
              </p:nvSpPr>
              <p:spPr>
                <a:xfrm>
                  <a:off x="4152900" y="2859088"/>
                  <a:ext cx="304800" cy="671513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9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5" name="Rectangle 5"/>
                <p:cNvSpPr>
                  <a:spLocks noChangeArrowheads="1"/>
                </p:cNvSpPr>
                <p:nvPr/>
              </p:nvSpPr>
              <p:spPr bwMode="auto">
                <a:xfrm>
                  <a:off x="4807214" y="2846388"/>
                  <a:ext cx="1257300" cy="57467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342900"/>
                  <a:r>
                    <a:rPr lang="en-US" sz="900" dirty="0">
                      <a:solidFill>
                        <a:srgbClr val="1F497D"/>
                      </a:solidFill>
                      <a:latin typeface="Calibri"/>
                    </a:rPr>
                    <a:t>Test Data</a:t>
                  </a:r>
                </a:p>
              </p:txBody>
            </p:sp>
            <p:sp>
              <p:nvSpPr>
                <p:cNvPr id="2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872040" y="2222500"/>
                  <a:ext cx="1132673" cy="7388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Training</a:t>
                  </a:r>
                </a:p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Data</a:t>
                  </a: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6228553" y="1899424"/>
                <a:ext cx="2844401" cy="2122615"/>
                <a:chOff x="6253953" y="1899424"/>
                <a:chExt cx="2844401" cy="2122615"/>
              </a:xfrm>
            </p:grpSpPr>
            <p:sp>
              <p:nvSpPr>
                <p:cNvPr id="32" name="Right Arrow 31"/>
                <p:cNvSpPr/>
                <p:nvPr/>
              </p:nvSpPr>
              <p:spPr>
                <a:xfrm>
                  <a:off x="6253953" y="2868831"/>
                  <a:ext cx="304800" cy="671513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9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3" name="Rectangle 3"/>
                <p:cNvSpPr>
                  <a:spLocks noChangeArrowheads="1"/>
                </p:cNvSpPr>
                <p:nvPr/>
              </p:nvSpPr>
              <p:spPr bwMode="auto">
                <a:xfrm>
                  <a:off x="7689053" y="2267169"/>
                  <a:ext cx="1257300" cy="1752600"/>
                </a:xfrm>
                <a:prstGeom prst="rect">
                  <a:avLst/>
                </a:prstGeom>
                <a:solidFill>
                  <a:srgbClr val="95B3D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342900"/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" name="Rectangle 5"/>
                <p:cNvSpPr>
                  <a:spLocks noChangeArrowheads="1"/>
                </p:cNvSpPr>
                <p:nvPr/>
              </p:nvSpPr>
              <p:spPr bwMode="auto">
                <a:xfrm>
                  <a:off x="7689053" y="3447364"/>
                  <a:ext cx="1257300" cy="57467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342900"/>
                  <a:r>
                    <a:rPr lang="en-US" sz="900" dirty="0">
                      <a:solidFill>
                        <a:srgbClr val="1F497D"/>
                      </a:solidFill>
                      <a:latin typeface="Calibri"/>
                    </a:rPr>
                    <a:t>Test Data</a:t>
                  </a:r>
                </a:p>
              </p:txBody>
            </p:sp>
            <p:sp>
              <p:nvSpPr>
                <p:cNvPr id="3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760492" y="2532967"/>
                  <a:ext cx="1132673" cy="7388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Training</a:t>
                  </a:r>
                </a:p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Data</a:t>
                  </a:r>
                </a:p>
              </p:txBody>
            </p:sp>
            <p:sp>
              <p:nvSpPr>
                <p:cNvPr id="3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625755" y="1899424"/>
                  <a:ext cx="1472599" cy="4617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/>
                  <a:r>
                    <a:rPr lang="en-US" sz="900" dirty="0" err="1">
                      <a:solidFill>
                        <a:prstClr val="black"/>
                      </a:solidFill>
                      <a:latin typeface="Calibri"/>
                    </a:rPr>
                    <a:t>k</a:t>
                  </a:r>
                  <a:r>
                    <a:rPr lang="en-US" sz="900" baseline="30000" dirty="0" err="1">
                      <a:solidFill>
                        <a:prstClr val="black"/>
                      </a:solidFill>
                      <a:latin typeface="Calibri"/>
                    </a:rPr>
                    <a:t>th</a:t>
                  </a:r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 Partition</a:t>
                  </a:r>
                </a:p>
              </p:txBody>
            </p:sp>
            <p:sp>
              <p:nvSpPr>
                <p:cNvPr id="37" name="Right Arrow 36"/>
                <p:cNvSpPr/>
                <p:nvPr/>
              </p:nvSpPr>
              <p:spPr>
                <a:xfrm>
                  <a:off x="7041353" y="2856131"/>
                  <a:ext cx="304800" cy="671513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9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6519755" y="2681535"/>
                  <a:ext cx="715775" cy="738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342900"/>
                  <a:r>
                    <a:rPr lang="en-US" dirty="0">
                      <a:solidFill>
                        <a:prstClr val="black"/>
                      </a:solidFill>
                      <a:latin typeface="Calibri"/>
                    </a:rPr>
                    <a:t>...</a:t>
                  </a:r>
                </a:p>
              </p:txBody>
            </p:sp>
          </p:grpSp>
          <p:grpSp>
            <p:nvGrpSpPr>
              <p:cNvPr id="430093" name="Group 430092"/>
              <p:cNvGrpSpPr/>
              <p:nvPr/>
            </p:nvGrpSpPr>
            <p:grpSpPr>
              <a:xfrm>
                <a:off x="5276788" y="4281268"/>
                <a:ext cx="1584843" cy="1230532"/>
                <a:chOff x="5276788" y="4281268"/>
                <a:chExt cx="1584843" cy="1230532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5276788" y="4380719"/>
                  <a:ext cx="1584843" cy="738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Test</a:t>
                  </a:r>
                </a:p>
                <a:p>
                  <a:pPr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Performance</a:t>
                  </a:r>
                </a:p>
              </p:txBody>
            </p: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5346700" y="4281268"/>
                  <a:ext cx="0" cy="12305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Rectangle 13"/>
            <p:cNvSpPr/>
            <p:nvPr/>
          </p:nvSpPr>
          <p:spPr>
            <a:xfrm>
              <a:off x="1447800" y="1890776"/>
              <a:ext cx="6515403" cy="275687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65861" y="1279442"/>
            <a:ext cx="155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-304800" defTabSz="342900"/>
            <a:r>
              <a:rPr lang="en-US" dirty="0">
                <a:solidFill>
                  <a:prstClr val="black"/>
                </a:solidFill>
                <a:latin typeface="Calibri"/>
              </a:rPr>
              <a:t>a.) Randomize Data Set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36270" y="1578266"/>
            <a:ext cx="7167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Shuffle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413700" y="1220486"/>
            <a:ext cx="888396" cy="904935"/>
            <a:chOff x="408603" y="4345579"/>
            <a:chExt cx="1486270" cy="1513945"/>
          </a:xfrm>
        </p:grpSpPr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438123" y="4345579"/>
              <a:ext cx="1456750" cy="424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342900"/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Full Data Set</a:t>
              </a:r>
            </a:p>
          </p:txBody>
        </p:sp>
        <p:sp>
          <p:nvSpPr>
            <p:cNvPr id="28" name="Curved Right Arrow 27"/>
            <p:cNvSpPr/>
            <p:nvPr/>
          </p:nvSpPr>
          <p:spPr>
            <a:xfrm>
              <a:off x="408603" y="4743793"/>
              <a:ext cx="288490" cy="546100"/>
            </a:xfrm>
            <a:prstGeom prst="curvedRightArrow">
              <a:avLst/>
            </a:prstGeom>
            <a:solidFill>
              <a:srgbClr val="F7964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Curved Right Arrow 49"/>
            <p:cNvSpPr/>
            <p:nvPr/>
          </p:nvSpPr>
          <p:spPr>
            <a:xfrm>
              <a:off x="408603" y="4944142"/>
              <a:ext cx="288490" cy="546100"/>
            </a:xfrm>
            <a:prstGeom prst="curvedRightArrow">
              <a:avLst/>
            </a:prstGeom>
            <a:solidFill>
              <a:srgbClr val="F7964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Curved Right Arrow 50"/>
            <p:cNvSpPr/>
            <p:nvPr/>
          </p:nvSpPr>
          <p:spPr>
            <a:xfrm flipH="1">
              <a:off x="1532943" y="5313424"/>
              <a:ext cx="288490" cy="546100"/>
            </a:xfrm>
            <a:prstGeom prst="curvedRightArrow">
              <a:avLst/>
            </a:prstGeom>
            <a:solidFill>
              <a:schemeClr val="accent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Curved Right Arrow 53"/>
            <p:cNvSpPr/>
            <p:nvPr/>
          </p:nvSpPr>
          <p:spPr>
            <a:xfrm flipH="1" flipV="1">
              <a:off x="1541098" y="4690234"/>
              <a:ext cx="288490" cy="405652"/>
            </a:xfrm>
            <a:prstGeom prst="curvedRightArrow">
              <a:avLst/>
            </a:prstGeom>
            <a:solidFill>
              <a:schemeClr val="accent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Curved Right Arrow 54"/>
            <p:cNvSpPr/>
            <p:nvPr/>
          </p:nvSpPr>
          <p:spPr>
            <a:xfrm flipH="1" flipV="1">
              <a:off x="1532943" y="5110598"/>
              <a:ext cx="288490" cy="405652"/>
            </a:xfrm>
            <a:prstGeom prst="curvedRightArrow">
              <a:avLst/>
            </a:prstGeom>
            <a:solidFill>
              <a:schemeClr val="accent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Curved Right Arrow 55"/>
            <p:cNvSpPr/>
            <p:nvPr/>
          </p:nvSpPr>
          <p:spPr>
            <a:xfrm flipV="1">
              <a:off x="408603" y="5453872"/>
              <a:ext cx="288490" cy="405652"/>
            </a:xfrm>
            <a:prstGeom prst="curvedRightArrow">
              <a:avLst/>
            </a:prstGeom>
            <a:solidFill>
              <a:schemeClr val="accent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Rectangle 3"/>
            <p:cNvSpPr>
              <a:spLocks noChangeArrowheads="1"/>
            </p:cNvSpPr>
            <p:nvPr/>
          </p:nvSpPr>
          <p:spPr bwMode="auto">
            <a:xfrm>
              <a:off x="694972" y="4691442"/>
              <a:ext cx="837971" cy="1168082"/>
            </a:xfrm>
            <a:prstGeom prst="rect">
              <a:avLst/>
            </a:prstGeom>
            <a:solidFill>
              <a:srgbClr val="B3A2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342900"/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765860" y="2577810"/>
            <a:ext cx="1326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-304800" defTabSz="342900"/>
            <a:r>
              <a:rPr lang="en-US" dirty="0">
                <a:solidFill>
                  <a:prstClr val="black"/>
                </a:solidFill>
                <a:latin typeface="Calibri"/>
              </a:rPr>
              <a:t>b.) Perform </a:t>
            </a:r>
            <a:r>
              <a:rPr lang="en-US" dirty="0">
                <a:solidFill>
                  <a:prstClr val="black"/>
                </a:solidFill>
                <a:latin typeface="cmmi10"/>
                <a:cs typeface="cmmi10"/>
              </a:rPr>
              <a:t>k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-fold CV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935233" y="3501434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900" dirty="0">
                <a:solidFill>
                  <a:prstClr val="black"/>
                </a:solidFill>
                <a:latin typeface="Calibri"/>
              </a:rPr>
              <a:t>Test</a:t>
            </a:r>
          </a:p>
          <a:p>
            <a:pPr defTabSz="342900"/>
            <a:r>
              <a:rPr lang="en-US" sz="900" dirty="0">
                <a:solidFill>
                  <a:prstClr val="black"/>
                </a:solidFill>
                <a:latin typeface="Calibri"/>
              </a:rPr>
              <a:t>Performance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970179" y="3451723"/>
            <a:ext cx="0" cy="615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771496" y="3501434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/>
            <a:r>
              <a:rPr lang="en-US" sz="900" dirty="0">
                <a:solidFill>
                  <a:prstClr val="black"/>
                </a:solidFill>
                <a:latin typeface="Calibri"/>
              </a:rPr>
              <a:t>Test</a:t>
            </a:r>
          </a:p>
          <a:p>
            <a:pPr algn="r" defTabSz="342900"/>
            <a:r>
              <a:rPr lang="en-US" sz="900" dirty="0">
                <a:solidFill>
                  <a:prstClr val="black"/>
                </a:solidFill>
                <a:latin typeface="Calibri"/>
              </a:rPr>
              <a:t>Performance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7563701" y="3451723"/>
            <a:ext cx="0" cy="615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215642" y="4125142"/>
                <a:ext cx="349777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04800" indent="-304800" defTabSz="342900"/>
                <a:r>
                  <a:rPr lang="en-US" sz="2100" dirty="0">
                    <a:solidFill>
                      <a:prstClr val="black"/>
                    </a:solidFill>
                    <a:latin typeface="Calibri"/>
                  </a:rPr>
                  <a:t>2.) Compute statistics over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mmi10"/>
                      </a:rPr>
                      <m:t>𝑡</m:t>
                    </m:r>
                    <m:r>
                      <a:rPr lang="en-US" sz="21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1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mmi10"/>
                      </a:rPr>
                      <m:t>𝑘</m:t>
                    </m:r>
                    <m:r>
                      <a:rPr lang="en-US" sz="21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Calibri"/>
                  </a:rPr>
                  <a:t>test performances</a:t>
                </a: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642" y="4125142"/>
                <a:ext cx="3497778" cy="738664"/>
              </a:xfrm>
              <a:prstGeom prst="rect">
                <a:avLst/>
              </a:prstGeom>
              <a:blipFill>
                <a:blip r:embed="rId4"/>
                <a:stretch>
                  <a:fillRect l="-2091" t="-5785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322700" y="760681"/>
                <a:ext cx="230724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04800" indent="-304800" defTabSz="342900"/>
                <a:r>
                  <a:rPr lang="en-US" sz="2100" dirty="0">
                    <a:solidFill>
                      <a:prstClr val="black"/>
                    </a:solidFill>
                    <a:latin typeface="Calibri"/>
                  </a:rPr>
                  <a:t>1.) Loop for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mmi10"/>
                      </a:rPr>
                      <m:t>𝑡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Calibri"/>
                  </a:rPr>
                  <a:t> trials: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700" y="760681"/>
                <a:ext cx="2307249" cy="415498"/>
              </a:xfrm>
              <a:prstGeom prst="rect">
                <a:avLst/>
              </a:prstGeom>
              <a:blipFill>
                <a:blip r:embed="rId5"/>
                <a:stretch>
                  <a:fillRect l="-3175" t="-8824" r="-1852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431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4FE8A11-08F0-9A4C-9469-805DD3644C3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Multiple Classifiers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462896" y="2255175"/>
            <a:ext cx="4488115" cy="1896487"/>
            <a:chOff x="1447800" y="1890776"/>
            <a:chExt cx="6524252" cy="2756872"/>
          </a:xfrm>
        </p:grpSpPr>
        <p:grpSp>
          <p:nvGrpSpPr>
            <p:cNvPr id="10" name="Group 9"/>
            <p:cNvGrpSpPr/>
            <p:nvPr/>
          </p:nvGrpSpPr>
          <p:grpSpPr>
            <a:xfrm>
              <a:off x="1480807" y="1899424"/>
              <a:ext cx="6491245" cy="1611763"/>
              <a:chOff x="139700" y="1899424"/>
              <a:chExt cx="8933254" cy="2218108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41500" y="1903968"/>
                <a:ext cx="2047385" cy="2120345"/>
                <a:chOff x="1943100" y="1903968"/>
                <a:chExt cx="2047385" cy="2120345"/>
              </a:xfrm>
            </p:grpSpPr>
            <p:sp>
              <p:nvSpPr>
                <p:cNvPr id="19" name="Rectangle 3"/>
                <p:cNvSpPr>
                  <a:spLocks noChangeArrowheads="1"/>
                </p:cNvSpPr>
                <p:nvPr/>
              </p:nvSpPr>
              <p:spPr bwMode="auto">
                <a:xfrm>
                  <a:off x="2590800" y="2271713"/>
                  <a:ext cx="1257300" cy="1752600"/>
                </a:xfrm>
                <a:prstGeom prst="rect">
                  <a:avLst/>
                </a:prstGeom>
                <a:solidFill>
                  <a:srgbClr val="95B3D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342900"/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0085" name="Rectangle 5"/>
                <p:cNvSpPr>
                  <a:spLocks noChangeArrowheads="1"/>
                </p:cNvSpPr>
                <p:nvPr/>
              </p:nvSpPr>
              <p:spPr bwMode="auto">
                <a:xfrm>
                  <a:off x="2590800" y="2273300"/>
                  <a:ext cx="1257300" cy="57467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342900"/>
                  <a:r>
                    <a:rPr lang="en-US" sz="900" dirty="0">
                      <a:solidFill>
                        <a:srgbClr val="1F497D"/>
                      </a:solidFill>
                      <a:latin typeface="Calibri"/>
                    </a:rPr>
                    <a:t>Test Data</a:t>
                  </a:r>
                </a:p>
              </p:txBody>
            </p:sp>
            <p:sp>
              <p:nvSpPr>
                <p:cNvPr id="43008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662240" y="3088370"/>
                  <a:ext cx="1132673" cy="7388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Training</a:t>
                  </a:r>
                </a:p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Data</a:t>
                  </a:r>
                </a:p>
              </p:txBody>
            </p:sp>
            <p:sp>
              <p:nvSpPr>
                <p:cNvPr id="43009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527506" y="1903968"/>
                  <a:ext cx="1462979" cy="4617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  <a:r>
                    <a:rPr lang="en-US" sz="900" baseline="30000" dirty="0">
                      <a:solidFill>
                        <a:prstClr val="black"/>
                      </a:solidFill>
                      <a:latin typeface="Calibri"/>
                    </a:rPr>
                    <a:t>st</a:t>
                  </a:r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 Partition</a:t>
                  </a:r>
                </a:p>
              </p:txBody>
            </p:sp>
            <p:sp>
              <p:nvSpPr>
                <p:cNvPr id="2" name="Right Arrow 1"/>
                <p:cNvSpPr/>
                <p:nvPr/>
              </p:nvSpPr>
              <p:spPr>
                <a:xfrm>
                  <a:off x="1943100" y="2860675"/>
                  <a:ext cx="304800" cy="671513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9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41300" y="1905000"/>
                <a:ext cx="1543151" cy="2133600"/>
                <a:chOff x="342900" y="1905000"/>
                <a:chExt cx="1543151" cy="2133600"/>
              </a:xfrm>
            </p:grpSpPr>
            <p:sp>
              <p:nvSpPr>
                <p:cNvPr id="43008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42900" y="1905000"/>
                  <a:ext cx="1543151" cy="4617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Full Data Set</a:t>
                  </a:r>
                </a:p>
              </p:txBody>
            </p:sp>
            <p:sp>
              <p:nvSpPr>
                <p:cNvPr id="17" name="Rectangle 3"/>
                <p:cNvSpPr>
                  <a:spLocks noChangeArrowheads="1"/>
                </p:cNvSpPr>
                <p:nvPr/>
              </p:nvSpPr>
              <p:spPr bwMode="auto">
                <a:xfrm>
                  <a:off x="368300" y="2286000"/>
                  <a:ext cx="1257300" cy="1752600"/>
                </a:xfrm>
                <a:prstGeom prst="rect">
                  <a:avLst/>
                </a:prstGeom>
                <a:solidFill>
                  <a:srgbClr val="B3A2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342900"/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" name="Group 2"/>
              <p:cNvGrpSpPr/>
              <p:nvPr/>
            </p:nvGrpSpPr>
            <p:grpSpPr>
              <a:xfrm>
                <a:off x="139700" y="2860675"/>
                <a:ext cx="1543050" cy="588962"/>
                <a:chOff x="190500" y="2860675"/>
                <a:chExt cx="1638300" cy="588962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90500" y="3449637"/>
                  <a:ext cx="1638300" cy="0"/>
                </a:xfrm>
                <a:prstGeom prst="line">
                  <a:avLst/>
                </a:prstGeom>
                <a:ln w="28575" cmpd="sng">
                  <a:solidFill>
                    <a:srgbClr val="FF0000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90500" y="2860675"/>
                  <a:ext cx="1638300" cy="0"/>
                </a:xfrm>
                <a:prstGeom prst="line">
                  <a:avLst/>
                </a:prstGeom>
                <a:ln w="28575" cmpd="sng">
                  <a:solidFill>
                    <a:srgbClr val="FF0000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4051300" y="1902381"/>
                <a:ext cx="2095487" cy="2215151"/>
                <a:chOff x="4152900" y="1902381"/>
                <a:chExt cx="2095487" cy="2215151"/>
              </a:xfrm>
            </p:grpSpPr>
            <p:sp>
              <p:nvSpPr>
                <p:cNvPr id="20" name="Rectangle 3"/>
                <p:cNvSpPr>
                  <a:spLocks noChangeArrowheads="1"/>
                </p:cNvSpPr>
                <p:nvPr/>
              </p:nvSpPr>
              <p:spPr bwMode="auto">
                <a:xfrm>
                  <a:off x="4800600" y="2270126"/>
                  <a:ext cx="1257300" cy="1752600"/>
                </a:xfrm>
                <a:prstGeom prst="rect">
                  <a:avLst/>
                </a:prstGeom>
                <a:solidFill>
                  <a:srgbClr val="95B3D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342900"/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872038" y="3378667"/>
                  <a:ext cx="1132673" cy="7388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Training</a:t>
                  </a:r>
                </a:p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Data</a:t>
                  </a:r>
                </a:p>
              </p:txBody>
            </p:sp>
            <p:sp>
              <p:nvSpPr>
                <p:cNvPr id="2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737304" y="1902381"/>
                  <a:ext cx="1511083" cy="4617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  <a:r>
                    <a:rPr lang="en-US" sz="900" baseline="30000" dirty="0">
                      <a:solidFill>
                        <a:prstClr val="black"/>
                      </a:solidFill>
                      <a:latin typeface="Calibri"/>
                    </a:rPr>
                    <a:t>nd</a:t>
                  </a:r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 Partition</a:t>
                  </a:r>
                </a:p>
              </p:txBody>
            </p:sp>
            <p:sp>
              <p:nvSpPr>
                <p:cNvPr id="24" name="Right Arrow 23"/>
                <p:cNvSpPr/>
                <p:nvPr/>
              </p:nvSpPr>
              <p:spPr>
                <a:xfrm>
                  <a:off x="4152900" y="2859088"/>
                  <a:ext cx="304800" cy="671513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9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5" name="Rectangle 5"/>
                <p:cNvSpPr>
                  <a:spLocks noChangeArrowheads="1"/>
                </p:cNvSpPr>
                <p:nvPr/>
              </p:nvSpPr>
              <p:spPr bwMode="auto">
                <a:xfrm>
                  <a:off x="4807214" y="2846388"/>
                  <a:ext cx="1257300" cy="57467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342900"/>
                  <a:r>
                    <a:rPr lang="en-US" sz="900" dirty="0">
                      <a:solidFill>
                        <a:srgbClr val="1F497D"/>
                      </a:solidFill>
                      <a:latin typeface="Calibri"/>
                    </a:rPr>
                    <a:t>Test Data</a:t>
                  </a:r>
                </a:p>
              </p:txBody>
            </p:sp>
            <p:sp>
              <p:nvSpPr>
                <p:cNvPr id="2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872040" y="2222500"/>
                  <a:ext cx="1132673" cy="7388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Training</a:t>
                  </a:r>
                </a:p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Data</a:t>
                  </a: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6228553" y="1899424"/>
                <a:ext cx="2844401" cy="2122615"/>
                <a:chOff x="6253953" y="1899424"/>
                <a:chExt cx="2844401" cy="2122615"/>
              </a:xfrm>
            </p:grpSpPr>
            <p:sp>
              <p:nvSpPr>
                <p:cNvPr id="32" name="Right Arrow 31"/>
                <p:cNvSpPr/>
                <p:nvPr/>
              </p:nvSpPr>
              <p:spPr>
                <a:xfrm>
                  <a:off x="6253953" y="2868831"/>
                  <a:ext cx="304800" cy="671513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9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3" name="Rectangle 3"/>
                <p:cNvSpPr>
                  <a:spLocks noChangeArrowheads="1"/>
                </p:cNvSpPr>
                <p:nvPr/>
              </p:nvSpPr>
              <p:spPr bwMode="auto">
                <a:xfrm>
                  <a:off x="7689053" y="2267169"/>
                  <a:ext cx="1257300" cy="1752600"/>
                </a:xfrm>
                <a:prstGeom prst="rect">
                  <a:avLst/>
                </a:prstGeom>
                <a:solidFill>
                  <a:srgbClr val="95B3D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342900"/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" name="Rectangle 5"/>
                <p:cNvSpPr>
                  <a:spLocks noChangeArrowheads="1"/>
                </p:cNvSpPr>
                <p:nvPr/>
              </p:nvSpPr>
              <p:spPr bwMode="auto">
                <a:xfrm>
                  <a:off x="7689053" y="3447364"/>
                  <a:ext cx="1257300" cy="57467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342900"/>
                  <a:r>
                    <a:rPr lang="en-US" sz="900" dirty="0">
                      <a:solidFill>
                        <a:srgbClr val="1F497D"/>
                      </a:solidFill>
                      <a:latin typeface="Calibri"/>
                    </a:rPr>
                    <a:t>Test Data</a:t>
                  </a:r>
                </a:p>
              </p:txBody>
            </p:sp>
            <p:sp>
              <p:nvSpPr>
                <p:cNvPr id="3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760492" y="2532966"/>
                  <a:ext cx="1132673" cy="7388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Training</a:t>
                  </a:r>
                </a:p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Data</a:t>
                  </a:r>
                </a:p>
              </p:txBody>
            </p:sp>
            <p:sp>
              <p:nvSpPr>
                <p:cNvPr id="3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625755" y="1899424"/>
                  <a:ext cx="1472599" cy="4617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/>
                  <a:r>
                    <a:rPr lang="en-US" sz="900" dirty="0" err="1">
                      <a:solidFill>
                        <a:prstClr val="black"/>
                      </a:solidFill>
                      <a:latin typeface="Calibri"/>
                    </a:rPr>
                    <a:t>k</a:t>
                  </a:r>
                  <a:r>
                    <a:rPr lang="en-US" sz="900" baseline="30000" dirty="0" err="1">
                      <a:solidFill>
                        <a:prstClr val="black"/>
                      </a:solidFill>
                      <a:latin typeface="Calibri"/>
                    </a:rPr>
                    <a:t>th</a:t>
                  </a:r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 Partition</a:t>
                  </a:r>
                </a:p>
              </p:txBody>
            </p:sp>
            <p:sp>
              <p:nvSpPr>
                <p:cNvPr id="37" name="Right Arrow 36"/>
                <p:cNvSpPr/>
                <p:nvPr/>
              </p:nvSpPr>
              <p:spPr>
                <a:xfrm>
                  <a:off x="7041353" y="2856131"/>
                  <a:ext cx="304800" cy="671513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9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6519755" y="2681535"/>
                  <a:ext cx="715775" cy="7388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342900"/>
                  <a:r>
                    <a:rPr lang="en-US" dirty="0">
                      <a:solidFill>
                        <a:prstClr val="black"/>
                      </a:solidFill>
                      <a:latin typeface="Calibri"/>
                    </a:rPr>
                    <a:t>...</a:t>
                  </a:r>
                </a:p>
              </p:txBody>
            </p:sp>
          </p:grpSp>
        </p:grpSp>
        <p:sp>
          <p:nvSpPr>
            <p:cNvPr id="14" name="Rectangle 13"/>
            <p:cNvSpPr/>
            <p:nvPr/>
          </p:nvSpPr>
          <p:spPr>
            <a:xfrm>
              <a:off x="1447800" y="1890776"/>
              <a:ext cx="6515403" cy="275687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65861" y="1279442"/>
            <a:ext cx="155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-304800" defTabSz="342900"/>
            <a:r>
              <a:rPr lang="en-US" dirty="0">
                <a:solidFill>
                  <a:prstClr val="black"/>
                </a:solidFill>
                <a:latin typeface="Calibri"/>
              </a:rPr>
              <a:t>a.) Randomize Data Set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36270" y="1578266"/>
            <a:ext cx="7167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Shuffle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413700" y="1220486"/>
            <a:ext cx="888396" cy="904935"/>
            <a:chOff x="408603" y="4345579"/>
            <a:chExt cx="1486270" cy="1513945"/>
          </a:xfrm>
        </p:grpSpPr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438123" y="4345579"/>
              <a:ext cx="1456750" cy="424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342900"/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Full Data Set</a:t>
              </a:r>
            </a:p>
          </p:txBody>
        </p:sp>
        <p:sp>
          <p:nvSpPr>
            <p:cNvPr id="28" name="Curved Right Arrow 27"/>
            <p:cNvSpPr/>
            <p:nvPr/>
          </p:nvSpPr>
          <p:spPr>
            <a:xfrm>
              <a:off x="408603" y="4743793"/>
              <a:ext cx="288490" cy="546100"/>
            </a:xfrm>
            <a:prstGeom prst="curvedRightArrow">
              <a:avLst/>
            </a:prstGeom>
            <a:solidFill>
              <a:srgbClr val="F7964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Curved Right Arrow 49"/>
            <p:cNvSpPr/>
            <p:nvPr/>
          </p:nvSpPr>
          <p:spPr>
            <a:xfrm>
              <a:off x="408603" y="4944142"/>
              <a:ext cx="288490" cy="546100"/>
            </a:xfrm>
            <a:prstGeom prst="curvedRightArrow">
              <a:avLst/>
            </a:prstGeom>
            <a:solidFill>
              <a:srgbClr val="F7964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Curved Right Arrow 50"/>
            <p:cNvSpPr/>
            <p:nvPr/>
          </p:nvSpPr>
          <p:spPr>
            <a:xfrm flipH="1">
              <a:off x="1532943" y="5313424"/>
              <a:ext cx="288490" cy="546100"/>
            </a:xfrm>
            <a:prstGeom prst="curvedRightArrow">
              <a:avLst/>
            </a:prstGeom>
            <a:solidFill>
              <a:schemeClr val="accent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Curved Right Arrow 53"/>
            <p:cNvSpPr/>
            <p:nvPr/>
          </p:nvSpPr>
          <p:spPr>
            <a:xfrm flipH="1" flipV="1">
              <a:off x="1541098" y="4690234"/>
              <a:ext cx="288490" cy="405652"/>
            </a:xfrm>
            <a:prstGeom prst="curvedRightArrow">
              <a:avLst/>
            </a:prstGeom>
            <a:solidFill>
              <a:schemeClr val="accent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Curved Right Arrow 54"/>
            <p:cNvSpPr/>
            <p:nvPr/>
          </p:nvSpPr>
          <p:spPr>
            <a:xfrm flipH="1" flipV="1">
              <a:off x="1532943" y="5110598"/>
              <a:ext cx="288490" cy="405652"/>
            </a:xfrm>
            <a:prstGeom prst="curvedRightArrow">
              <a:avLst/>
            </a:prstGeom>
            <a:solidFill>
              <a:schemeClr val="accent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Curved Right Arrow 55"/>
            <p:cNvSpPr/>
            <p:nvPr/>
          </p:nvSpPr>
          <p:spPr>
            <a:xfrm flipV="1">
              <a:off x="408603" y="5453872"/>
              <a:ext cx="288490" cy="405652"/>
            </a:xfrm>
            <a:prstGeom prst="curvedRightArrow">
              <a:avLst/>
            </a:prstGeom>
            <a:solidFill>
              <a:schemeClr val="accent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Rectangle 3"/>
            <p:cNvSpPr>
              <a:spLocks noChangeArrowheads="1"/>
            </p:cNvSpPr>
            <p:nvPr/>
          </p:nvSpPr>
          <p:spPr bwMode="auto">
            <a:xfrm>
              <a:off x="694972" y="4691442"/>
              <a:ext cx="837971" cy="1168082"/>
            </a:xfrm>
            <a:prstGeom prst="rect">
              <a:avLst/>
            </a:prstGeom>
            <a:solidFill>
              <a:srgbClr val="B3A2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342900"/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765860" y="2577810"/>
            <a:ext cx="1326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-304800" defTabSz="342900"/>
            <a:r>
              <a:rPr lang="en-US" dirty="0">
                <a:solidFill>
                  <a:prstClr val="black"/>
                </a:solidFill>
                <a:latin typeface="Calibri"/>
              </a:rPr>
              <a:t>b.) Perform </a:t>
            </a:r>
            <a:r>
              <a:rPr lang="en-US" dirty="0">
                <a:solidFill>
                  <a:prstClr val="black"/>
                </a:solidFill>
                <a:latin typeface="cmmi10"/>
                <a:cs typeface="cmmi10"/>
              </a:rPr>
              <a:t>k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-fold CV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115586" y="4138472"/>
                <a:ext cx="337304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04800" indent="-304800" defTabSz="342900"/>
                <a:r>
                  <a:rPr lang="en-US" sz="2100" dirty="0">
                    <a:solidFill>
                      <a:prstClr val="black"/>
                    </a:solidFill>
                    <a:latin typeface="Calibri"/>
                  </a:rPr>
                  <a:t>2.) Compute statistics over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mmi10"/>
                      </a:rPr>
                      <m:t>𝑡</m:t>
                    </m:r>
                    <m:r>
                      <a:rPr lang="en-US" sz="21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1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mmi10"/>
                      </a:rPr>
                      <m:t>𝑘</m:t>
                    </m:r>
                    <m:r>
                      <a:rPr lang="en-US" sz="21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Calibri"/>
                  </a:rPr>
                  <a:t>test performances</a:t>
                </a: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86" y="4138472"/>
                <a:ext cx="3373042" cy="738664"/>
              </a:xfrm>
              <a:prstGeom prst="rect">
                <a:avLst/>
              </a:prstGeom>
              <a:blipFill>
                <a:blip r:embed="rId3"/>
                <a:stretch>
                  <a:fillRect l="-2170" t="-4959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322700" y="760681"/>
                <a:ext cx="230724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04800" indent="-304800" defTabSz="342900"/>
                <a:r>
                  <a:rPr lang="en-US" sz="2100" dirty="0">
                    <a:solidFill>
                      <a:prstClr val="black"/>
                    </a:solidFill>
                    <a:latin typeface="Calibri"/>
                  </a:rPr>
                  <a:t>1.) Loop for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mmi10"/>
                      </a:rPr>
                      <m:t>𝑡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Calibri"/>
                  </a:rPr>
                  <a:t> trials: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700" y="760681"/>
                <a:ext cx="2307249" cy="415498"/>
              </a:xfrm>
              <a:prstGeom prst="rect">
                <a:avLst/>
              </a:prstGeom>
              <a:blipFill>
                <a:blip r:embed="rId4"/>
                <a:stretch>
                  <a:fillRect l="-3175" t="-8824" r="-1852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346644" y="3451723"/>
            <a:ext cx="1280828" cy="615098"/>
            <a:chOff x="4271525" y="4602295"/>
            <a:chExt cx="1707770" cy="820131"/>
          </a:xfrm>
        </p:grpSpPr>
        <p:sp>
          <p:nvSpPr>
            <p:cNvPr id="58" name="TextBox 57"/>
            <p:cNvSpPr txBox="1"/>
            <p:nvPr/>
          </p:nvSpPr>
          <p:spPr>
            <a:xfrm>
              <a:off x="4271525" y="4663556"/>
              <a:ext cx="83166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Test </a:t>
              </a:r>
              <a:r>
                <a:rPr lang="en-US" sz="900" dirty="0" err="1">
                  <a:solidFill>
                    <a:prstClr val="black"/>
                  </a:solidFill>
                  <a:latin typeface="Calibri"/>
                </a:rPr>
                <a:t>Perf</a:t>
              </a:r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. </a:t>
              </a: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C1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>
              <a:off x="4768547" y="4602295"/>
              <a:ext cx="357433" cy="8201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5125980" y="4602295"/>
              <a:ext cx="357433" cy="8201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5147635" y="4663556"/>
              <a:ext cx="83166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Test </a:t>
              </a:r>
              <a:r>
                <a:rPr lang="en-US" sz="900" dirty="0" err="1">
                  <a:solidFill>
                    <a:prstClr val="black"/>
                  </a:solidFill>
                  <a:latin typeface="Calibri"/>
                </a:rPr>
                <a:t>Perf</a:t>
              </a:r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. </a:t>
              </a: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C2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545643" y="3451723"/>
            <a:ext cx="1190340" cy="615098"/>
            <a:chOff x="4322325" y="4602295"/>
            <a:chExt cx="1587120" cy="820131"/>
          </a:xfrm>
        </p:grpSpPr>
        <p:sp>
          <p:nvSpPr>
            <p:cNvPr id="67" name="TextBox 66"/>
            <p:cNvSpPr txBox="1"/>
            <p:nvPr/>
          </p:nvSpPr>
          <p:spPr>
            <a:xfrm>
              <a:off x="4322325" y="4663556"/>
              <a:ext cx="83166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Test</a:t>
              </a:r>
            </a:p>
            <a:p>
              <a:pPr algn="ctr" defTabSz="342900"/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C1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H="1">
              <a:off x="4768547" y="4602295"/>
              <a:ext cx="357433" cy="8201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5125980" y="4602295"/>
              <a:ext cx="357433" cy="8201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5077785" y="4663556"/>
              <a:ext cx="83166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Test</a:t>
              </a:r>
            </a:p>
            <a:p>
              <a:pPr algn="ctr" defTabSz="342900"/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C2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932124" y="3451723"/>
            <a:ext cx="1190340" cy="615098"/>
            <a:chOff x="4322325" y="4602295"/>
            <a:chExt cx="1587120" cy="820131"/>
          </a:xfrm>
        </p:grpSpPr>
        <p:sp>
          <p:nvSpPr>
            <p:cNvPr id="72" name="TextBox 71"/>
            <p:cNvSpPr txBox="1"/>
            <p:nvPr/>
          </p:nvSpPr>
          <p:spPr>
            <a:xfrm>
              <a:off x="4322325" y="4663556"/>
              <a:ext cx="83166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Test</a:t>
              </a:r>
            </a:p>
            <a:p>
              <a:pPr algn="ctr" defTabSz="342900"/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C1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H="1">
              <a:off x="4768547" y="4602295"/>
              <a:ext cx="357433" cy="8201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5125980" y="4602295"/>
              <a:ext cx="357433" cy="8201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5077785" y="4663556"/>
              <a:ext cx="83166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Test</a:t>
              </a:r>
            </a:p>
            <a:p>
              <a:pPr algn="ctr" defTabSz="342900"/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C2</a:t>
              </a:r>
            </a:p>
          </p:txBody>
        </p:sp>
      </p:grpSp>
      <p:sp>
        <p:nvSpPr>
          <p:cNvPr id="16" name="Rounded Rectangular Callout 15"/>
          <p:cNvSpPr/>
          <p:nvPr/>
        </p:nvSpPr>
        <p:spPr>
          <a:xfrm>
            <a:off x="5156970" y="1153097"/>
            <a:ext cx="2645012" cy="715580"/>
          </a:xfrm>
          <a:prstGeom prst="wedgeRoundRectCallout">
            <a:avLst>
              <a:gd name="adj1" fmla="val -44952"/>
              <a:gd name="adj2" fmla="val 282263"/>
              <a:gd name="adj3" fmla="val 16667"/>
            </a:avLst>
          </a:prstGeom>
          <a:solidFill>
            <a:srgbClr val="FFC000">
              <a:alpha val="4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Test each candidate learner on same training/testing splits</a:t>
            </a:r>
          </a:p>
        </p:txBody>
      </p:sp>
      <p:sp>
        <p:nvSpPr>
          <p:cNvPr id="76" name="Rounded Rectangular Callout 75"/>
          <p:cNvSpPr/>
          <p:nvPr/>
        </p:nvSpPr>
        <p:spPr>
          <a:xfrm>
            <a:off x="4816807" y="4291657"/>
            <a:ext cx="2645012" cy="715580"/>
          </a:xfrm>
          <a:prstGeom prst="wedgeRoundRectCallout">
            <a:avLst>
              <a:gd name="adj1" fmla="val -67711"/>
              <a:gd name="adj2" fmla="val 5988"/>
              <a:gd name="adj3" fmla="val 16667"/>
            </a:avLst>
          </a:prstGeom>
          <a:solidFill>
            <a:srgbClr val="FFC000">
              <a:alpha val="4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Allows us to do paired summary statistics (e.g., paired t-test)</a:t>
            </a:r>
          </a:p>
        </p:txBody>
      </p:sp>
    </p:spTree>
    <p:extLst>
      <p:ext uri="{BB962C8B-B14F-4D97-AF65-F5344CB8AC3E}">
        <p14:creationId xmlns:p14="http://schemas.microsoft.com/office/powerpoint/2010/main" val="212572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(9/30/20)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idx="1"/>
          </p:nvPr>
        </p:nvSpPr>
        <p:spPr>
          <a:xfrm>
            <a:off x="430463" y="902369"/>
            <a:ext cx="8386463" cy="3991364"/>
          </a:xfrm>
        </p:spPr>
        <p:txBody>
          <a:bodyPr>
            <a:normAutofit fontScale="85000" lnSpcReduction="10000"/>
          </a:bodyPr>
          <a:lstStyle/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Remember that all the lectures are available on the website </a:t>
            </a:r>
            <a:r>
              <a:rPr lang="en-US" dirty="0">
                <a:solidFill>
                  <a:srgbClr val="FF0000"/>
                </a:solidFill>
              </a:rPr>
              <a:t>before the class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Go over it and be prepared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HW 1 </a:t>
            </a:r>
            <a:r>
              <a:rPr lang="en-US" dirty="0"/>
              <a:t>is out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Covers: SGD, DT, Feature Extraction, Ensemble Models,  &amp; Experimental Machine Learning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Start working on it now. Don’t wait until the last day (or two) since it could take a lot of your time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Go to the recitations and office hours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Questions?</a:t>
            </a:r>
          </a:p>
          <a:p>
            <a:pPr lvl="2"/>
            <a:r>
              <a:rPr lang="en-US" dirty="0"/>
              <a:t>Please ask/comment during class.</a:t>
            </a:r>
          </a:p>
          <a:p>
            <a:pPr lvl="2"/>
            <a:r>
              <a:rPr lang="en-US" dirty="0"/>
              <a:t>Give us feedback 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7C85084-7242-4289-BF9E-52494F49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760" y="24328"/>
            <a:ext cx="3723712" cy="66941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Are we recording? YES!</a:t>
            </a:r>
          </a:p>
          <a:p>
            <a:pPr algn="ctr">
              <a:spcBef>
                <a:spcPct val="50000"/>
              </a:spcBef>
            </a:pPr>
            <a:r>
              <a:rPr lang="en-US" sz="1500" dirty="0"/>
              <a:t>Available on the web site</a:t>
            </a:r>
          </a:p>
        </p:txBody>
      </p:sp>
    </p:spTree>
    <p:extLst>
      <p:ext uri="{BB962C8B-B14F-4D97-AF65-F5344CB8AC3E}">
        <p14:creationId xmlns:p14="http://schemas.microsoft.com/office/powerpoint/2010/main" val="226167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Curve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Shows performance versus the # training examples</a:t>
            </a:r>
          </a:p>
          <a:p>
            <a:pPr lvl="1"/>
            <a:r>
              <a:rPr lang="en-US"/>
              <a:t>Compute over a single training/testing split</a:t>
            </a:r>
          </a:p>
          <a:p>
            <a:pPr lvl="1"/>
            <a:r>
              <a:rPr lang="en-US"/>
              <a:t>Then, average across multiple trials of CV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295" y="2146906"/>
            <a:ext cx="3518794" cy="25520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7257" t="4031" r="9001" b="2973"/>
          <a:stretch/>
        </p:blipFill>
        <p:spPr>
          <a:xfrm>
            <a:off x="4746089" y="2146906"/>
            <a:ext cx="3190554" cy="24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88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6" name="Slide Number Placeholder 4300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4FE8A11-08F0-9A4C-9469-805DD3644C3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Learning Curves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462896" y="2255175"/>
            <a:ext cx="4488115" cy="1896487"/>
            <a:chOff x="1447800" y="1890776"/>
            <a:chExt cx="6524252" cy="2756872"/>
          </a:xfrm>
        </p:grpSpPr>
        <p:grpSp>
          <p:nvGrpSpPr>
            <p:cNvPr id="10" name="Group 9"/>
            <p:cNvGrpSpPr/>
            <p:nvPr/>
          </p:nvGrpSpPr>
          <p:grpSpPr>
            <a:xfrm>
              <a:off x="1480807" y="1899424"/>
              <a:ext cx="6491245" cy="1611763"/>
              <a:chOff x="139700" y="1899424"/>
              <a:chExt cx="8933254" cy="2218108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41500" y="1903968"/>
                <a:ext cx="2047385" cy="2120345"/>
                <a:chOff x="1943100" y="1903968"/>
                <a:chExt cx="2047385" cy="2120345"/>
              </a:xfrm>
            </p:grpSpPr>
            <p:sp>
              <p:nvSpPr>
                <p:cNvPr id="19" name="Rectangle 3"/>
                <p:cNvSpPr>
                  <a:spLocks noChangeArrowheads="1"/>
                </p:cNvSpPr>
                <p:nvPr/>
              </p:nvSpPr>
              <p:spPr bwMode="auto">
                <a:xfrm>
                  <a:off x="2590800" y="2271713"/>
                  <a:ext cx="1257300" cy="1752600"/>
                </a:xfrm>
                <a:prstGeom prst="rect">
                  <a:avLst/>
                </a:prstGeom>
                <a:solidFill>
                  <a:srgbClr val="95B3D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342900"/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0085" name="Rectangle 5"/>
                <p:cNvSpPr>
                  <a:spLocks noChangeArrowheads="1"/>
                </p:cNvSpPr>
                <p:nvPr/>
              </p:nvSpPr>
              <p:spPr bwMode="auto">
                <a:xfrm>
                  <a:off x="2590800" y="2273300"/>
                  <a:ext cx="1257300" cy="57467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342900"/>
                  <a:r>
                    <a:rPr lang="en-US" sz="900" dirty="0">
                      <a:solidFill>
                        <a:srgbClr val="1F497D"/>
                      </a:solidFill>
                      <a:latin typeface="Calibri"/>
                    </a:rPr>
                    <a:t>Test Data</a:t>
                  </a:r>
                </a:p>
              </p:txBody>
            </p:sp>
            <p:sp>
              <p:nvSpPr>
                <p:cNvPr id="43008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662240" y="3088370"/>
                  <a:ext cx="1132673" cy="7388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Training</a:t>
                  </a:r>
                </a:p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Data</a:t>
                  </a:r>
                </a:p>
              </p:txBody>
            </p:sp>
            <p:sp>
              <p:nvSpPr>
                <p:cNvPr id="43009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527506" y="1903968"/>
                  <a:ext cx="1462979" cy="4617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  <a:r>
                    <a:rPr lang="en-US" sz="900" baseline="30000" dirty="0">
                      <a:solidFill>
                        <a:prstClr val="black"/>
                      </a:solidFill>
                      <a:latin typeface="Calibri"/>
                    </a:rPr>
                    <a:t>st</a:t>
                  </a:r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 Partition</a:t>
                  </a:r>
                </a:p>
              </p:txBody>
            </p:sp>
            <p:sp>
              <p:nvSpPr>
                <p:cNvPr id="2" name="Right Arrow 1"/>
                <p:cNvSpPr/>
                <p:nvPr/>
              </p:nvSpPr>
              <p:spPr>
                <a:xfrm>
                  <a:off x="1943100" y="2860675"/>
                  <a:ext cx="304800" cy="671513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9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41300" y="1905000"/>
                <a:ext cx="1543151" cy="2133600"/>
                <a:chOff x="342900" y="1905000"/>
                <a:chExt cx="1543151" cy="2133600"/>
              </a:xfrm>
            </p:grpSpPr>
            <p:sp>
              <p:nvSpPr>
                <p:cNvPr id="43008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42900" y="1905000"/>
                  <a:ext cx="1543151" cy="4617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Full Data Set</a:t>
                  </a:r>
                </a:p>
              </p:txBody>
            </p:sp>
            <p:sp>
              <p:nvSpPr>
                <p:cNvPr id="17" name="Rectangle 3"/>
                <p:cNvSpPr>
                  <a:spLocks noChangeArrowheads="1"/>
                </p:cNvSpPr>
                <p:nvPr/>
              </p:nvSpPr>
              <p:spPr bwMode="auto">
                <a:xfrm>
                  <a:off x="368300" y="2286000"/>
                  <a:ext cx="1257300" cy="1752600"/>
                </a:xfrm>
                <a:prstGeom prst="rect">
                  <a:avLst/>
                </a:prstGeom>
                <a:solidFill>
                  <a:srgbClr val="B3A2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342900"/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" name="Group 2"/>
              <p:cNvGrpSpPr/>
              <p:nvPr/>
            </p:nvGrpSpPr>
            <p:grpSpPr>
              <a:xfrm>
                <a:off x="139700" y="2860675"/>
                <a:ext cx="1543050" cy="588962"/>
                <a:chOff x="190500" y="2860675"/>
                <a:chExt cx="1638300" cy="588962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90500" y="3449637"/>
                  <a:ext cx="1638300" cy="0"/>
                </a:xfrm>
                <a:prstGeom prst="line">
                  <a:avLst/>
                </a:prstGeom>
                <a:ln w="28575" cmpd="sng">
                  <a:solidFill>
                    <a:srgbClr val="FF0000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90500" y="2860675"/>
                  <a:ext cx="1638300" cy="0"/>
                </a:xfrm>
                <a:prstGeom prst="line">
                  <a:avLst/>
                </a:prstGeom>
                <a:ln w="28575" cmpd="sng">
                  <a:solidFill>
                    <a:srgbClr val="FF0000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4051300" y="1902381"/>
                <a:ext cx="2095487" cy="2215151"/>
                <a:chOff x="4152900" y="1902381"/>
                <a:chExt cx="2095487" cy="2215151"/>
              </a:xfrm>
            </p:grpSpPr>
            <p:sp>
              <p:nvSpPr>
                <p:cNvPr id="20" name="Rectangle 3"/>
                <p:cNvSpPr>
                  <a:spLocks noChangeArrowheads="1"/>
                </p:cNvSpPr>
                <p:nvPr/>
              </p:nvSpPr>
              <p:spPr bwMode="auto">
                <a:xfrm>
                  <a:off x="4800600" y="2270126"/>
                  <a:ext cx="1257300" cy="1752600"/>
                </a:xfrm>
                <a:prstGeom prst="rect">
                  <a:avLst/>
                </a:prstGeom>
                <a:solidFill>
                  <a:srgbClr val="95B3D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342900"/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872038" y="3378667"/>
                  <a:ext cx="1132673" cy="7388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Training</a:t>
                  </a:r>
                </a:p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Data</a:t>
                  </a:r>
                </a:p>
              </p:txBody>
            </p:sp>
            <p:sp>
              <p:nvSpPr>
                <p:cNvPr id="2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737304" y="1902381"/>
                  <a:ext cx="1511083" cy="4617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  <a:r>
                    <a:rPr lang="en-US" sz="900" baseline="30000" dirty="0">
                      <a:solidFill>
                        <a:prstClr val="black"/>
                      </a:solidFill>
                      <a:latin typeface="Calibri"/>
                    </a:rPr>
                    <a:t>nd</a:t>
                  </a:r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 Partition</a:t>
                  </a:r>
                </a:p>
              </p:txBody>
            </p:sp>
            <p:sp>
              <p:nvSpPr>
                <p:cNvPr id="24" name="Right Arrow 23"/>
                <p:cNvSpPr/>
                <p:nvPr/>
              </p:nvSpPr>
              <p:spPr>
                <a:xfrm>
                  <a:off x="4152900" y="2859088"/>
                  <a:ext cx="304800" cy="671513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9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5" name="Rectangle 5"/>
                <p:cNvSpPr>
                  <a:spLocks noChangeArrowheads="1"/>
                </p:cNvSpPr>
                <p:nvPr/>
              </p:nvSpPr>
              <p:spPr bwMode="auto">
                <a:xfrm>
                  <a:off x="4807214" y="2846388"/>
                  <a:ext cx="1257300" cy="57467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342900"/>
                  <a:r>
                    <a:rPr lang="en-US" sz="900" dirty="0">
                      <a:solidFill>
                        <a:srgbClr val="1F497D"/>
                      </a:solidFill>
                      <a:latin typeface="Calibri"/>
                    </a:rPr>
                    <a:t>Test Data</a:t>
                  </a:r>
                </a:p>
              </p:txBody>
            </p:sp>
            <p:sp>
              <p:nvSpPr>
                <p:cNvPr id="2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872040" y="2222500"/>
                  <a:ext cx="1132673" cy="7388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Training</a:t>
                  </a:r>
                </a:p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Data</a:t>
                  </a: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6228553" y="1899424"/>
                <a:ext cx="2844401" cy="2122615"/>
                <a:chOff x="6253953" y="1899424"/>
                <a:chExt cx="2844401" cy="2122615"/>
              </a:xfrm>
            </p:grpSpPr>
            <p:sp>
              <p:nvSpPr>
                <p:cNvPr id="32" name="Right Arrow 31"/>
                <p:cNvSpPr/>
                <p:nvPr/>
              </p:nvSpPr>
              <p:spPr>
                <a:xfrm>
                  <a:off x="6253953" y="2868831"/>
                  <a:ext cx="304800" cy="671513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9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3" name="Rectangle 3"/>
                <p:cNvSpPr>
                  <a:spLocks noChangeArrowheads="1"/>
                </p:cNvSpPr>
                <p:nvPr/>
              </p:nvSpPr>
              <p:spPr bwMode="auto">
                <a:xfrm>
                  <a:off x="7689053" y="2267169"/>
                  <a:ext cx="1257300" cy="1752600"/>
                </a:xfrm>
                <a:prstGeom prst="rect">
                  <a:avLst/>
                </a:prstGeom>
                <a:solidFill>
                  <a:srgbClr val="95B3D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342900"/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" name="Rectangle 5"/>
                <p:cNvSpPr>
                  <a:spLocks noChangeArrowheads="1"/>
                </p:cNvSpPr>
                <p:nvPr/>
              </p:nvSpPr>
              <p:spPr bwMode="auto">
                <a:xfrm>
                  <a:off x="7689053" y="3447364"/>
                  <a:ext cx="1257300" cy="57467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342900"/>
                  <a:r>
                    <a:rPr lang="en-US" sz="900" dirty="0">
                      <a:solidFill>
                        <a:srgbClr val="1F497D"/>
                      </a:solidFill>
                      <a:latin typeface="Calibri"/>
                    </a:rPr>
                    <a:t>Test Data</a:t>
                  </a:r>
                </a:p>
              </p:txBody>
            </p:sp>
            <p:sp>
              <p:nvSpPr>
                <p:cNvPr id="3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760492" y="2532966"/>
                  <a:ext cx="1132673" cy="7388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Training</a:t>
                  </a:r>
                </a:p>
                <a:p>
                  <a:pPr algn="ctr" defTabSz="342900"/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Data</a:t>
                  </a:r>
                </a:p>
              </p:txBody>
            </p:sp>
            <p:sp>
              <p:nvSpPr>
                <p:cNvPr id="3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625755" y="1899424"/>
                  <a:ext cx="1472599" cy="4617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342900"/>
                  <a:r>
                    <a:rPr lang="en-US" sz="900" dirty="0" err="1">
                      <a:solidFill>
                        <a:prstClr val="black"/>
                      </a:solidFill>
                      <a:latin typeface="Calibri"/>
                    </a:rPr>
                    <a:t>k</a:t>
                  </a:r>
                  <a:r>
                    <a:rPr lang="en-US" sz="900" baseline="30000" dirty="0" err="1">
                      <a:solidFill>
                        <a:prstClr val="black"/>
                      </a:solidFill>
                      <a:latin typeface="Calibri"/>
                    </a:rPr>
                    <a:t>th</a:t>
                  </a:r>
                  <a:r>
                    <a:rPr lang="en-US" sz="900" dirty="0">
                      <a:solidFill>
                        <a:prstClr val="black"/>
                      </a:solidFill>
                      <a:latin typeface="Calibri"/>
                    </a:rPr>
                    <a:t> Partition</a:t>
                  </a:r>
                </a:p>
              </p:txBody>
            </p:sp>
            <p:sp>
              <p:nvSpPr>
                <p:cNvPr id="37" name="Right Arrow 36"/>
                <p:cNvSpPr/>
                <p:nvPr/>
              </p:nvSpPr>
              <p:spPr>
                <a:xfrm>
                  <a:off x="7041353" y="2856131"/>
                  <a:ext cx="304800" cy="671513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9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6519755" y="2681535"/>
                  <a:ext cx="715775" cy="7388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342900"/>
                  <a:r>
                    <a:rPr lang="en-US" dirty="0">
                      <a:solidFill>
                        <a:prstClr val="black"/>
                      </a:solidFill>
                      <a:latin typeface="Calibri"/>
                    </a:rPr>
                    <a:t>...</a:t>
                  </a:r>
                </a:p>
              </p:txBody>
            </p:sp>
          </p:grpSp>
        </p:grpSp>
        <p:sp>
          <p:nvSpPr>
            <p:cNvPr id="14" name="Rectangle 13"/>
            <p:cNvSpPr/>
            <p:nvPr/>
          </p:nvSpPr>
          <p:spPr>
            <a:xfrm>
              <a:off x="1447800" y="1890776"/>
              <a:ext cx="6515403" cy="275687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65861" y="1279442"/>
            <a:ext cx="155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-304800" defTabSz="342900"/>
            <a:r>
              <a:rPr lang="en-US" dirty="0">
                <a:solidFill>
                  <a:prstClr val="black"/>
                </a:solidFill>
                <a:latin typeface="Calibri"/>
              </a:rPr>
              <a:t>a.) Randomize Data Set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36270" y="1578266"/>
            <a:ext cx="7167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Shuffle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413700" y="1220486"/>
            <a:ext cx="888396" cy="904935"/>
            <a:chOff x="408603" y="4345579"/>
            <a:chExt cx="1486270" cy="1513945"/>
          </a:xfrm>
        </p:grpSpPr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438123" y="4345579"/>
              <a:ext cx="1456750" cy="424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342900"/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Full Data Set</a:t>
              </a:r>
            </a:p>
          </p:txBody>
        </p:sp>
        <p:sp>
          <p:nvSpPr>
            <p:cNvPr id="28" name="Curved Right Arrow 27"/>
            <p:cNvSpPr/>
            <p:nvPr/>
          </p:nvSpPr>
          <p:spPr>
            <a:xfrm>
              <a:off x="408603" y="4743793"/>
              <a:ext cx="288490" cy="546100"/>
            </a:xfrm>
            <a:prstGeom prst="curvedRightArrow">
              <a:avLst/>
            </a:prstGeom>
            <a:solidFill>
              <a:srgbClr val="F7964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Curved Right Arrow 49"/>
            <p:cNvSpPr/>
            <p:nvPr/>
          </p:nvSpPr>
          <p:spPr>
            <a:xfrm>
              <a:off x="408603" y="4944142"/>
              <a:ext cx="288490" cy="546100"/>
            </a:xfrm>
            <a:prstGeom prst="curvedRightArrow">
              <a:avLst/>
            </a:prstGeom>
            <a:solidFill>
              <a:srgbClr val="F7964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Curved Right Arrow 50"/>
            <p:cNvSpPr/>
            <p:nvPr/>
          </p:nvSpPr>
          <p:spPr>
            <a:xfrm flipH="1">
              <a:off x="1532943" y="5313424"/>
              <a:ext cx="288490" cy="546100"/>
            </a:xfrm>
            <a:prstGeom prst="curvedRightArrow">
              <a:avLst/>
            </a:prstGeom>
            <a:solidFill>
              <a:schemeClr val="accent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Curved Right Arrow 53"/>
            <p:cNvSpPr/>
            <p:nvPr/>
          </p:nvSpPr>
          <p:spPr>
            <a:xfrm flipH="1" flipV="1">
              <a:off x="1541098" y="4690234"/>
              <a:ext cx="288490" cy="405652"/>
            </a:xfrm>
            <a:prstGeom prst="curvedRightArrow">
              <a:avLst/>
            </a:prstGeom>
            <a:solidFill>
              <a:schemeClr val="accent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Curved Right Arrow 54"/>
            <p:cNvSpPr/>
            <p:nvPr/>
          </p:nvSpPr>
          <p:spPr>
            <a:xfrm flipH="1" flipV="1">
              <a:off x="1532943" y="5110598"/>
              <a:ext cx="288490" cy="405652"/>
            </a:xfrm>
            <a:prstGeom prst="curvedRightArrow">
              <a:avLst/>
            </a:prstGeom>
            <a:solidFill>
              <a:schemeClr val="accent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Curved Right Arrow 55"/>
            <p:cNvSpPr/>
            <p:nvPr/>
          </p:nvSpPr>
          <p:spPr>
            <a:xfrm flipV="1">
              <a:off x="408603" y="5453872"/>
              <a:ext cx="288490" cy="405652"/>
            </a:xfrm>
            <a:prstGeom prst="curvedRightArrow">
              <a:avLst/>
            </a:prstGeom>
            <a:solidFill>
              <a:schemeClr val="accent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Rectangle 3"/>
            <p:cNvSpPr>
              <a:spLocks noChangeArrowheads="1"/>
            </p:cNvSpPr>
            <p:nvPr/>
          </p:nvSpPr>
          <p:spPr bwMode="auto">
            <a:xfrm>
              <a:off x="694972" y="4691442"/>
              <a:ext cx="837971" cy="1168082"/>
            </a:xfrm>
            <a:prstGeom prst="rect">
              <a:avLst/>
            </a:prstGeom>
            <a:solidFill>
              <a:srgbClr val="B3A2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342900"/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765860" y="2577810"/>
            <a:ext cx="1326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-304800" defTabSz="342900"/>
            <a:r>
              <a:rPr lang="en-US" dirty="0">
                <a:solidFill>
                  <a:prstClr val="black"/>
                </a:solidFill>
                <a:latin typeface="Calibri"/>
              </a:rPr>
              <a:t>b.) Perform </a:t>
            </a:r>
            <a:r>
              <a:rPr lang="en-US" dirty="0">
                <a:solidFill>
                  <a:prstClr val="black"/>
                </a:solidFill>
                <a:latin typeface="cmmi10"/>
                <a:cs typeface="cmmi10"/>
              </a:rPr>
              <a:t>k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-fold CV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322700" y="4117270"/>
                <a:ext cx="30820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04800" indent="-304800" defTabSz="342900"/>
                <a:r>
                  <a:rPr lang="en-US" sz="2100" dirty="0">
                    <a:solidFill>
                      <a:prstClr val="black"/>
                    </a:solidFill>
                    <a:latin typeface="Calibri"/>
                  </a:rPr>
                  <a:t>2.) Compute statistics over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mmi10"/>
                      </a:rPr>
                      <m:t>𝑡</m:t>
                    </m:r>
                    <m:r>
                      <a:rPr lang="en-US" sz="21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1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mmi10"/>
                      </a:rPr>
                      <m:t>𝑘</m:t>
                    </m:r>
                    <m:r>
                      <a:rPr lang="en-US" sz="21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Calibri"/>
                  </a:rPr>
                  <a:t>learning curves</a:t>
                </a: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700" y="4117270"/>
                <a:ext cx="3082028" cy="738664"/>
              </a:xfrm>
              <a:prstGeom prst="rect">
                <a:avLst/>
              </a:prstGeom>
              <a:blipFill>
                <a:blip r:embed="rId3"/>
                <a:stretch>
                  <a:fillRect l="-2372" t="-4918" r="-3557" b="-15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322700" y="760681"/>
                <a:ext cx="230724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04800" indent="-304800" defTabSz="342900"/>
                <a:r>
                  <a:rPr lang="en-US" sz="2100" dirty="0">
                    <a:solidFill>
                      <a:prstClr val="black"/>
                    </a:solidFill>
                    <a:latin typeface="Calibri"/>
                  </a:rPr>
                  <a:t>1.) Loop for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mmi10"/>
                      </a:rPr>
                      <m:t>𝑡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Calibri"/>
                  </a:rPr>
                  <a:t> trials: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700" y="760681"/>
                <a:ext cx="2307249" cy="415498"/>
              </a:xfrm>
              <a:prstGeom prst="rect">
                <a:avLst/>
              </a:prstGeom>
              <a:blipFill>
                <a:blip r:embed="rId4"/>
                <a:stretch>
                  <a:fillRect l="-3175" t="-8824" r="-1852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346644" y="3451723"/>
            <a:ext cx="1280828" cy="615098"/>
            <a:chOff x="4271525" y="4602295"/>
            <a:chExt cx="1707770" cy="820131"/>
          </a:xfrm>
        </p:grpSpPr>
        <p:sp>
          <p:nvSpPr>
            <p:cNvPr id="58" name="TextBox 57"/>
            <p:cNvSpPr txBox="1"/>
            <p:nvPr/>
          </p:nvSpPr>
          <p:spPr>
            <a:xfrm>
              <a:off x="4271525" y="4663556"/>
              <a:ext cx="831660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Curve C1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>
              <a:off x="4768547" y="4602295"/>
              <a:ext cx="357433" cy="8201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5125980" y="4602295"/>
              <a:ext cx="357433" cy="8201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5147635" y="4663556"/>
              <a:ext cx="83166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CurveC2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509703" y="3451723"/>
            <a:ext cx="1262220" cy="615098"/>
            <a:chOff x="4274405" y="4602295"/>
            <a:chExt cx="1682960" cy="820131"/>
          </a:xfrm>
        </p:grpSpPr>
        <p:sp>
          <p:nvSpPr>
            <p:cNvPr id="67" name="TextBox 66"/>
            <p:cNvSpPr txBox="1"/>
            <p:nvPr/>
          </p:nvSpPr>
          <p:spPr>
            <a:xfrm>
              <a:off x="4274405" y="4663556"/>
              <a:ext cx="83166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Curve C1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H="1">
              <a:off x="4768547" y="4602295"/>
              <a:ext cx="357433" cy="8201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5125980" y="4602295"/>
              <a:ext cx="357433" cy="8201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5125705" y="4663556"/>
              <a:ext cx="83166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Curve C2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887199" y="3451723"/>
            <a:ext cx="1163385" cy="615098"/>
            <a:chOff x="4262425" y="4602295"/>
            <a:chExt cx="1551180" cy="820131"/>
          </a:xfrm>
        </p:grpSpPr>
        <p:sp>
          <p:nvSpPr>
            <p:cNvPr id="72" name="TextBox 71"/>
            <p:cNvSpPr txBox="1"/>
            <p:nvPr/>
          </p:nvSpPr>
          <p:spPr>
            <a:xfrm>
              <a:off x="4262425" y="4663556"/>
              <a:ext cx="83166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Curve C1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H="1">
              <a:off x="4768547" y="4602295"/>
              <a:ext cx="357433" cy="8201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5125980" y="4602295"/>
              <a:ext cx="357433" cy="8201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4981945" y="4663556"/>
              <a:ext cx="83166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Curve C2</a:t>
              </a:r>
            </a:p>
          </p:txBody>
        </p:sp>
      </p:grpSp>
      <p:sp>
        <p:nvSpPr>
          <p:cNvPr id="16" name="Rounded Rectangular Callout 15"/>
          <p:cNvSpPr/>
          <p:nvPr/>
        </p:nvSpPr>
        <p:spPr>
          <a:xfrm>
            <a:off x="5156970" y="1153097"/>
            <a:ext cx="2645012" cy="715580"/>
          </a:xfrm>
          <a:prstGeom prst="wedgeRoundRectCallout">
            <a:avLst>
              <a:gd name="adj1" fmla="val -44952"/>
              <a:gd name="adj2" fmla="val 282263"/>
              <a:gd name="adj3" fmla="val 16667"/>
            </a:avLst>
          </a:prstGeom>
          <a:solidFill>
            <a:srgbClr val="FFC000">
              <a:alpha val="4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Compute learning curve over each training/testing split</a:t>
            </a:r>
          </a:p>
        </p:txBody>
      </p:sp>
      <p:sp>
        <p:nvSpPr>
          <p:cNvPr id="18" name="Freeform 17"/>
          <p:cNvSpPr/>
          <p:nvPr/>
        </p:nvSpPr>
        <p:spPr>
          <a:xfrm>
            <a:off x="7566818" y="3426249"/>
            <a:ext cx="336605" cy="84152"/>
          </a:xfrm>
          <a:custGeom>
            <a:avLst/>
            <a:gdLst>
              <a:gd name="connsiteX0" fmla="*/ 0 w 1545464"/>
              <a:gd name="connsiteY0" fmla="*/ 1020010 h 1020010"/>
              <a:gd name="connsiteX1" fmla="*/ 47921 w 1545464"/>
              <a:gd name="connsiteY1" fmla="*/ 936138 h 1020010"/>
              <a:gd name="connsiteX2" fmla="*/ 71882 w 1545464"/>
              <a:gd name="connsiteY2" fmla="*/ 900193 h 1020010"/>
              <a:gd name="connsiteX3" fmla="*/ 107823 w 1545464"/>
              <a:gd name="connsiteY3" fmla="*/ 876230 h 1020010"/>
              <a:gd name="connsiteX4" fmla="*/ 155744 w 1545464"/>
              <a:gd name="connsiteY4" fmla="*/ 840285 h 1020010"/>
              <a:gd name="connsiteX5" fmla="*/ 191685 w 1545464"/>
              <a:gd name="connsiteY5" fmla="*/ 816322 h 1020010"/>
              <a:gd name="connsiteX6" fmla="*/ 359410 w 1545464"/>
              <a:gd name="connsiteY6" fmla="*/ 708487 h 1020010"/>
              <a:gd name="connsiteX7" fmla="*/ 790703 w 1545464"/>
              <a:gd name="connsiteY7" fmla="*/ 708487 h 1020010"/>
              <a:gd name="connsiteX8" fmla="*/ 898526 w 1545464"/>
              <a:gd name="connsiteY8" fmla="*/ 648579 h 1020010"/>
              <a:gd name="connsiteX9" fmla="*/ 970408 w 1545464"/>
              <a:gd name="connsiteY9" fmla="*/ 600652 h 1020010"/>
              <a:gd name="connsiteX10" fmla="*/ 1006349 w 1545464"/>
              <a:gd name="connsiteY10" fmla="*/ 576689 h 1020010"/>
              <a:gd name="connsiteX11" fmla="*/ 1042290 w 1545464"/>
              <a:gd name="connsiteY11" fmla="*/ 552725 h 1020010"/>
              <a:gd name="connsiteX12" fmla="*/ 1090211 w 1545464"/>
              <a:gd name="connsiteY12" fmla="*/ 468854 h 1020010"/>
              <a:gd name="connsiteX13" fmla="*/ 1102192 w 1545464"/>
              <a:gd name="connsiteY13" fmla="*/ 408946 h 1020010"/>
              <a:gd name="connsiteX14" fmla="*/ 1126152 w 1545464"/>
              <a:gd name="connsiteY14" fmla="*/ 337056 h 1020010"/>
              <a:gd name="connsiteX15" fmla="*/ 1150113 w 1545464"/>
              <a:gd name="connsiteY15" fmla="*/ 241202 h 1020010"/>
              <a:gd name="connsiteX16" fmla="*/ 1174074 w 1545464"/>
              <a:gd name="connsiteY16" fmla="*/ 133367 h 1020010"/>
              <a:gd name="connsiteX17" fmla="*/ 1210015 w 1545464"/>
              <a:gd name="connsiteY17" fmla="*/ 49496 h 1020010"/>
              <a:gd name="connsiteX18" fmla="*/ 1269916 w 1545464"/>
              <a:gd name="connsiteY18" fmla="*/ 1569 h 1020010"/>
              <a:gd name="connsiteX19" fmla="*/ 1545464 w 1545464"/>
              <a:gd name="connsiteY19" fmla="*/ 1569 h 102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45464" h="1020010">
                <a:moveTo>
                  <a:pt x="0" y="1020010"/>
                </a:moveTo>
                <a:cubicBezTo>
                  <a:pt x="15974" y="992053"/>
                  <a:pt x="31356" y="963749"/>
                  <a:pt x="47921" y="936138"/>
                </a:cubicBezTo>
                <a:cubicBezTo>
                  <a:pt x="55329" y="923790"/>
                  <a:pt x="61700" y="910376"/>
                  <a:pt x="71882" y="900193"/>
                </a:cubicBezTo>
                <a:cubicBezTo>
                  <a:pt x="82063" y="890011"/>
                  <a:pt x="96106" y="884600"/>
                  <a:pt x="107823" y="876230"/>
                </a:cubicBezTo>
                <a:cubicBezTo>
                  <a:pt x="124071" y="864623"/>
                  <a:pt x="139496" y="851892"/>
                  <a:pt x="155744" y="840285"/>
                </a:cubicBezTo>
                <a:cubicBezTo>
                  <a:pt x="167461" y="831915"/>
                  <a:pt x="180166" y="824962"/>
                  <a:pt x="191685" y="816322"/>
                </a:cubicBezTo>
                <a:cubicBezTo>
                  <a:pt x="326388" y="715283"/>
                  <a:pt x="252553" y="751234"/>
                  <a:pt x="359410" y="708487"/>
                </a:cubicBezTo>
                <a:cubicBezTo>
                  <a:pt x="589782" y="729432"/>
                  <a:pt x="592905" y="750133"/>
                  <a:pt x="790703" y="708487"/>
                </a:cubicBezTo>
                <a:cubicBezTo>
                  <a:pt x="845943" y="696856"/>
                  <a:pt x="854943" y="679091"/>
                  <a:pt x="898526" y="648579"/>
                </a:cubicBezTo>
                <a:cubicBezTo>
                  <a:pt x="922118" y="632063"/>
                  <a:pt x="946447" y="616628"/>
                  <a:pt x="970408" y="600652"/>
                </a:cubicBezTo>
                <a:lnTo>
                  <a:pt x="1006349" y="576689"/>
                </a:lnTo>
                <a:lnTo>
                  <a:pt x="1042290" y="552725"/>
                </a:lnTo>
                <a:cubicBezTo>
                  <a:pt x="1059819" y="526429"/>
                  <a:pt x="1080077" y="499259"/>
                  <a:pt x="1090211" y="468854"/>
                </a:cubicBezTo>
                <a:cubicBezTo>
                  <a:pt x="1096650" y="449534"/>
                  <a:pt x="1096834" y="428593"/>
                  <a:pt x="1102192" y="408946"/>
                </a:cubicBezTo>
                <a:cubicBezTo>
                  <a:pt x="1108837" y="384577"/>
                  <a:pt x="1119214" y="361344"/>
                  <a:pt x="1126152" y="337056"/>
                </a:cubicBezTo>
                <a:cubicBezTo>
                  <a:pt x="1135199" y="305388"/>
                  <a:pt x="1142708" y="273293"/>
                  <a:pt x="1150113" y="241202"/>
                </a:cubicBezTo>
                <a:cubicBezTo>
                  <a:pt x="1164940" y="176946"/>
                  <a:pt x="1157463" y="191509"/>
                  <a:pt x="1174074" y="133367"/>
                </a:cubicBezTo>
                <a:cubicBezTo>
                  <a:pt x="1183675" y="99760"/>
                  <a:pt x="1191758" y="81450"/>
                  <a:pt x="1210015" y="49496"/>
                </a:cubicBezTo>
                <a:cubicBezTo>
                  <a:pt x="1226713" y="20271"/>
                  <a:pt x="1232827" y="2996"/>
                  <a:pt x="1269916" y="1569"/>
                </a:cubicBezTo>
                <a:cubicBezTo>
                  <a:pt x="1361697" y="-1962"/>
                  <a:pt x="1453615" y="1569"/>
                  <a:pt x="1545464" y="1569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025277" y="3426249"/>
            <a:ext cx="336605" cy="84152"/>
          </a:xfrm>
          <a:custGeom>
            <a:avLst/>
            <a:gdLst>
              <a:gd name="connsiteX0" fmla="*/ 0 w 1928836"/>
              <a:gd name="connsiteY0" fmla="*/ 420366 h 420366"/>
              <a:gd name="connsiteX1" fmla="*/ 107823 w 1928836"/>
              <a:gd name="connsiteY1" fmla="*/ 384421 h 420366"/>
              <a:gd name="connsiteX2" fmla="*/ 167725 w 1928836"/>
              <a:gd name="connsiteY2" fmla="*/ 372439 h 420366"/>
              <a:gd name="connsiteX3" fmla="*/ 227626 w 1928836"/>
              <a:gd name="connsiteY3" fmla="*/ 348476 h 420366"/>
              <a:gd name="connsiteX4" fmla="*/ 299508 w 1928836"/>
              <a:gd name="connsiteY4" fmla="*/ 324512 h 420366"/>
              <a:gd name="connsiteX5" fmla="*/ 359410 w 1928836"/>
              <a:gd name="connsiteY5" fmla="*/ 300549 h 420366"/>
              <a:gd name="connsiteX6" fmla="*/ 443273 w 1928836"/>
              <a:gd name="connsiteY6" fmla="*/ 276586 h 420366"/>
              <a:gd name="connsiteX7" fmla="*/ 539115 w 1928836"/>
              <a:gd name="connsiteY7" fmla="*/ 228659 h 420366"/>
              <a:gd name="connsiteX8" fmla="*/ 934467 w 1928836"/>
              <a:gd name="connsiteY8" fmla="*/ 192714 h 420366"/>
              <a:gd name="connsiteX9" fmla="*/ 946447 w 1928836"/>
              <a:gd name="connsiteY9" fmla="*/ 156769 h 420366"/>
              <a:gd name="connsiteX10" fmla="*/ 1042290 w 1928836"/>
              <a:gd name="connsiteY10" fmla="*/ 72898 h 420366"/>
              <a:gd name="connsiteX11" fmla="*/ 1102192 w 1928836"/>
              <a:gd name="connsiteY11" fmla="*/ 60916 h 420366"/>
              <a:gd name="connsiteX12" fmla="*/ 1138133 w 1928836"/>
              <a:gd name="connsiteY12" fmla="*/ 48934 h 420366"/>
              <a:gd name="connsiteX13" fmla="*/ 1329818 w 1928836"/>
              <a:gd name="connsiteY13" fmla="*/ 36953 h 420366"/>
              <a:gd name="connsiteX14" fmla="*/ 1629327 w 1928836"/>
              <a:gd name="connsiteY14" fmla="*/ 1008 h 420366"/>
              <a:gd name="connsiteX15" fmla="*/ 1928836 w 1928836"/>
              <a:gd name="connsiteY15" fmla="*/ 1008 h 42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28836" h="420366">
                <a:moveTo>
                  <a:pt x="0" y="420366"/>
                </a:moveTo>
                <a:cubicBezTo>
                  <a:pt x="218706" y="383910"/>
                  <a:pt x="-26942" y="434963"/>
                  <a:pt x="107823" y="384421"/>
                </a:cubicBezTo>
                <a:cubicBezTo>
                  <a:pt x="126889" y="377270"/>
                  <a:pt x="148221" y="378291"/>
                  <a:pt x="167725" y="372439"/>
                </a:cubicBezTo>
                <a:cubicBezTo>
                  <a:pt x="188323" y="366259"/>
                  <a:pt x="207416" y="355826"/>
                  <a:pt x="227626" y="348476"/>
                </a:cubicBezTo>
                <a:cubicBezTo>
                  <a:pt x="251362" y="339844"/>
                  <a:pt x="275772" y="333144"/>
                  <a:pt x="299508" y="324512"/>
                </a:cubicBezTo>
                <a:cubicBezTo>
                  <a:pt x="319719" y="317162"/>
                  <a:pt x="339008" y="307350"/>
                  <a:pt x="359410" y="300549"/>
                </a:cubicBezTo>
                <a:cubicBezTo>
                  <a:pt x="393710" y="289114"/>
                  <a:pt x="411555" y="291005"/>
                  <a:pt x="443273" y="276586"/>
                </a:cubicBezTo>
                <a:cubicBezTo>
                  <a:pt x="475790" y="261804"/>
                  <a:pt x="504463" y="237323"/>
                  <a:pt x="539115" y="228659"/>
                </a:cubicBezTo>
                <a:cubicBezTo>
                  <a:pt x="699655" y="188519"/>
                  <a:pt x="570610" y="217810"/>
                  <a:pt x="934467" y="192714"/>
                </a:cubicBezTo>
                <a:cubicBezTo>
                  <a:pt x="938460" y="180732"/>
                  <a:pt x="939107" y="167047"/>
                  <a:pt x="946447" y="156769"/>
                </a:cubicBezTo>
                <a:cubicBezTo>
                  <a:pt x="958642" y="139694"/>
                  <a:pt x="1020352" y="82649"/>
                  <a:pt x="1042290" y="72898"/>
                </a:cubicBezTo>
                <a:cubicBezTo>
                  <a:pt x="1060898" y="64627"/>
                  <a:pt x="1082437" y="65855"/>
                  <a:pt x="1102192" y="60916"/>
                </a:cubicBezTo>
                <a:cubicBezTo>
                  <a:pt x="1114443" y="57853"/>
                  <a:pt x="1125574" y="50256"/>
                  <a:pt x="1138133" y="48934"/>
                </a:cubicBezTo>
                <a:cubicBezTo>
                  <a:pt x="1201801" y="42231"/>
                  <a:pt x="1265923" y="40947"/>
                  <a:pt x="1329818" y="36953"/>
                </a:cubicBezTo>
                <a:cubicBezTo>
                  <a:pt x="1465689" y="-8344"/>
                  <a:pt x="1400819" y="6202"/>
                  <a:pt x="1629327" y="1008"/>
                </a:cubicBezTo>
                <a:cubicBezTo>
                  <a:pt x="1729138" y="-1261"/>
                  <a:pt x="1829000" y="1008"/>
                  <a:pt x="1928836" y="1008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655708" y="3426249"/>
            <a:ext cx="336605" cy="84152"/>
          </a:xfrm>
          <a:custGeom>
            <a:avLst/>
            <a:gdLst>
              <a:gd name="connsiteX0" fmla="*/ 0 w 1773091"/>
              <a:gd name="connsiteY0" fmla="*/ 398160 h 410142"/>
              <a:gd name="connsiteX1" fmla="*/ 203666 w 1773091"/>
              <a:gd name="connsiteY1" fmla="*/ 386179 h 410142"/>
              <a:gd name="connsiteX2" fmla="*/ 239607 w 1773091"/>
              <a:gd name="connsiteY2" fmla="*/ 374197 h 410142"/>
              <a:gd name="connsiteX3" fmla="*/ 419312 w 1773091"/>
              <a:gd name="connsiteY3" fmla="*/ 410142 h 410142"/>
              <a:gd name="connsiteX4" fmla="*/ 515155 w 1773091"/>
              <a:gd name="connsiteY4" fmla="*/ 398160 h 410142"/>
              <a:gd name="connsiteX5" fmla="*/ 551096 w 1773091"/>
              <a:gd name="connsiteY5" fmla="*/ 374197 h 410142"/>
              <a:gd name="connsiteX6" fmla="*/ 622978 w 1773091"/>
              <a:gd name="connsiteY6" fmla="*/ 350234 h 410142"/>
              <a:gd name="connsiteX7" fmla="*/ 694860 w 1773091"/>
              <a:gd name="connsiteY7" fmla="*/ 302307 h 410142"/>
              <a:gd name="connsiteX8" fmla="*/ 766742 w 1773091"/>
              <a:gd name="connsiteY8" fmla="*/ 242399 h 410142"/>
              <a:gd name="connsiteX9" fmla="*/ 814663 w 1773091"/>
              <a:gd name="connsiteY9" fmla="*/ 230417 h 410142"/>
              <a:gd name="connsiteX10" fmla="*/ 850604 w 1773091"/>
              <a:gd name="connsiteY10" fmla="*/ 218436 h 410142"/>
              <a:gd name="connsiteX11" fmla="*/ 898526 w 1773091"/>
              <a:gd name="connsiteY11" fmla="*/ 206454 h 410142"/>
              <a:gd name="connsiteX12" fmla="*/ 970408 w 1773091"/>
              <a:gd name="connsiteY12" fmla="*/ 182491 h 410142"/>
              <a:gd name="connsiteX13" fmla="*/ 1042290 w 1773091"/>
              <a:gd name="connsiteY13" fmla="*/ 170509 h 410142"/>
              <a:gd name="connsiteX14" fmla="*/ 1114172 w 1773091"/>
              <a:gd name="connsiteY14" fmla="*/ 146546 h 410142"/>
              <a:gd name="connsiteX15" fmla="*/ 1174074 w 1773091"/>
              <a:gd name="connsiteY15" fmla="*/ 98619 h 410142"/>
              <a:gd name="connsiteX16" fmla="*/ 1245956 w 1773091"/>
              <a:gd name="connsiteY16" fmla="*/ 74656 h 410142"/>
              <a:gd name="connsiteX17" fmla="*/ 1281897 w 1773091"/>
              <a:gd name="connsiteY17" fmla="*/ 62674 h 410142"/>
              <a:gd name="connsiteX18" fmla="*/ 1413681 w 1773091"/>
              <a:gd name="connsiteY18" fmla="*/ 86637 h 410142"/>
              <a:gd name="connsiteX19" fmla="*/ 1437641 w 1773091"/>
              <a:gd name="connsiteY19" fmla="*/ 110601 h 410142"/>
              <a:gd name="connsiteX20" fmla="*/ 1545465 w 1773091"/>
              <a:gd name="connsiteY20" fmla="*/ 98619 h 410142"/>
              <a:gd name="connsiteX21" fmla="*/ 1605366 w 1773091"/>
              <a:gd name="connsiteY21" fmla="*/ 50692 h 410142"/>
              <a:gd name="connsiteX22" fmla="*/ 1629327 w 1773091"/>
              <a:gd name="connsiteY22" fmla="*/ 14747 h 410142"/>
              <a:gd name="connsiteX23" fmla="*/ 1773091 w 1773091"/>
              <a:gd name="connsiteY23" fmla="*/ 2766 h 41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091" h="410142">
                <a:moveTo>
                  <a:pt x="0" y="398160"/>
                </a:moveTo>
                <a:cubicBezTo>
                  <a:pt x="67889" y="394166"/>
                  <a:pt x="135998" y="392946"/>
                  <a:pt x="203666" y="386179"/>
                </a:cubicBezTo>
                <a:cubicBezTo>
                  <a:pt x="216232" y="384922"/>
                  <a:pt x="227011" y="373297"/>
                  <a:pt x="239607" y="374197"/>
                </a:cubicBezTo>
                <a:cubicBezTo>
                  <a:pt x="296116" y="378234"/>
                  <a:pt x="361810" y="395765"/>
                  <a:pt x="419312" y="410142"/>
                </a:cubicBezTo>
                <a:cubicBezTo>
                  <a:pt x="451260" y="406148"/>
                  <a:pt x="484093" y="406632"/>
                  <a:pt x="515155" y="398160"/>
                </a:cubicBezTo>
                <a:cubicBezTo>
                  <a:pt x="529047" y="394371"/>
                  <a:pt x="537938" y="380045"/>
                  <a:pt x="551096" y="374197"/>
                </a:cubicBezTo>
                <a:cubicBezTo>
                  <a:pt x="574176" y="363938"/>
                  <a:pt x="599017" y="358222"/>
                  <a:pt x="622978" y="350234"/>
                </a:cubicBezTo>
                <a:cubicBezTo>
                  <a:pt x="646939" y="334258"/>
                  <a:pt x="674498" y="322672"/>
                  <a:pt x="694860" y="302307"/>
                </a:cubicBezTo>
                <a:cubicBezTo>
                  <a:pt x="716449" y="280716"/>
                  <a:pt x="737552" y="254910"/>
                  <a:pt x="766742" y="242399"/>
                </a:cubicBezTo>
                <a:cubicBezTo>
                  <a:pt x="781876" y="235912"/>
                  <a:pt x="798831" y="234941"/>
                  <a:pt x="814663" y="230417"/>
                </a:cubicBezTo>
                <a:cubicBezTo>
                  <a:pt x="826805" y="226947"/>
                  <a:pt x="838462" y="221906"/>
                  <a:pt x="850604" y="218436"/>
                </a:cubicBezTo>
                <a:cubicBezTo>
                  <a:pt x="866436" y="213912"/>
                  <a:pt x="882755" y="211186"/>
                  <a:pt x="898526" y="206454"/>
                </a:cubicBezTo>
                <a:cubicBezTo>
                  <a:pt x="922718" y="199196"/>
                  <a:pt x="945495" y="186644"/>
                  <a:pt x="970408" y="182491"/>
                </a:cubicBezTo>
                <a:cubicBezTo>
                  <a:pt x="994369" y="178497"/>
                  <a:pt x="1018724" y="176401"/>
                  <a:pt x="1042290" y="170509"/>
                </a:cubicBezTo>
                <a:cubicBezTo>
                  <a:pt x="1066793" y="164383"/>
                  <a:pt x="1114172" y="146546"/>
                  <a:pt x="1114172" y="146546"/>
                </a:cubicBezTo>
                <a:cubicBezTo>
                  <a:pt x="1134087" y="126628"/>
                  <a:pt x="1146869" y="110711"/>
                  <a:pt x="1174074" y="98619"/>
                </a:cubicBezTo>
                <a:cubicBezTo>
                  <a:pt x="1197154" y="88360"/>
                  <a:pt x="1221995" y="82644"/>
                  <a:pt x="1245956" y="74656"/>
                </a:cubicBezTo>
                <a:lnTo>
                  <a:pt x="1281897" y="62674"/>
                </a:lnTo>
                <a:cubicBezTo>
                  <a:pt x="1295102" y="64325"/>
                  <a:pt x="1384524" y="69141"/>
                  <a:pt x="1413681" y="86637"/>
                </a:cubicBezTo>
                <a:cubicBezTo>
                  <a:pt x="1423367" y="92449"/>
                  <a:pt x="1429654" y="102613"/>
                  <a:pt x="1437641" y="110601"/>
                </a:cubicBezTo>
                <a:cubicBezTo>
                  <a:pt x="1473582" y="106607"/>
                  <a:pt x="1510382" y="107391"/>
                  <a:pt x="1545465" y="98619"/>
                </a:cubicBezTo>
                <a:cubicBezTo>
                  <a:pt x="1561035" y="94726"/>
                  <a:pt x="1594578" y="64178"/>
                  <a:pt x="1605366" y="50692"/>
                </a:cubicBezTo>
                <a:cubicBezTo>
                  <a:pt x="1614361" y="39447"/>
                  <a:pt x="1618083" y="23743"/>
                  <a:pt x="1629327" y="14747"/>
                </a:cubicBezTo>
                <a:cubicBezTo>
                  <a:pt x="1658508" y="-8600"/>
                  <a:pt x="1768918" y="2766"/>
                  <a:pt x="1773091" y="2766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0080" name="Freeform 430079"/>
          <p:cNvSpPr/>
          <p:nvPr/>
        </p:nvSpPr>
        <p:spPr>
          <a:xfrm>
            <a:off x="4491729" y="3426249"/>
            <a:ext cx="336605" cy="84152"/>
          </a:xfrm>
          <a:custGeom>
            <a:avLst/>
            <a:gdLst>
              <a:gd name="connsiteX0" fmla="*/ 0 w 1952797"/>
              <a:gd name="connsiteY0" fmla="*/ 694936 h 694936"/>
              <a:gd name="connsiteX1" fmla="*/ 263568 w 1952797"/>
              <a:gd name="connsiteY1" fmla="*/ 455303 h 694936"/>
              <a:gd name="connsiteX2" fmla="*/ 347430 w 1952797"/>
              <a:gd name="connsiteY2" fmla="*/ 383413 h 694936"/>
              <a:gd name="connsiteX3" fmla="*/ 443273 w 1952797"/>
              <a:gd name="connsiteY3" fmla="*/ 347468 h 694936"/>
              <a:gd name="connsiteX4" fmla="*/ 527136 w 1952797"/>
              <a:gd name="connsiteY4" fmla="*/ 311523 h 694936"/>
              <a:gd name="connsiteX5" fmla="*/ 850605 w 1952797"/>
              <a:gd name="connsiteY5" fmla="*/ 323505 h 694936"/>
              <a:gd name="connsiteX6" fmla="*/ 898526 w 1952797"/>
              <a:gd name="connsiteY6" fmla="*/ 347468 h 694936"/>
              <a:gd name="connsiteX7" fmla="*/ 946448 w 1952797"/>
              <a:gd name="connsiteY7" fmla="*/ 359450 h 694936"/>
              <a:gd name="connsiteX8" fmla="*/ 1245956 w 1952797"/>
              <a:gd name="connsiteY8" fmla="*/ 335487 h 694936"/>
              <a:gd name="connsiteX9" fmla="*/ 1281898 w 1952797"/>
              <a:gd name="connsiteY9" fmla="*/ 323505 h 694936"/>
              <a:gd name="connsiteX10" fmla="*/ 1317839 w 1952797"/>
              <a:gd name="connsiteY10" fmla="*/ 287560 h 694936"/>
              <a:gd name="connsiteX11" fmla="*/ 1341799 w 1952797"/>
              <a:gd name="connsiteY11" fmla="*/ 251615 h 694936"/>
              <a:gd name="connsiteX12" fmla="*/ 1413681 w 1952797"/>
              <a:gd name="connsiteY12" fmla="*/ 203689 h 694936"/>
              <a:gd name="connsiteX13" fmla="*/ 1437642 w 1952797"/>
              <a:gd name="connsiteY13" fmla="*/ 155762 h 694936"/>
              <a:gd name="connsiteX14" fmla="*/ 1509524 w 1952797"/>
              <a:gd name="connsiteY14" fmla="*/ 107835 h 694936"/>
              <a:gd name="connsiteX15" fmla="*/ 1545465 w 1952797"/>
              <a:gd name="connsiteY15" fmla="*/ 83872 h 694936"/>
              <a:gd name="connsiteX16" fmla="*/ 1617347 w 1952797"/>
              <a:gd name="connsiteY16" fmla="*/ 59909 h 694936"/>
              <a:gd name="connsiteX17" fmla="*/ 1904876 w 1952797"/>
              <a:gd name="connsiteY17" fmla="*/ 35945 h 694936"/>
              <a:gd name="connsiteX18" fmla="*/ 1952797 w 1952797"/>
              <a:gd name="connsiteY18" fmla="*/ 0 h 69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52797" h="694936">
                <a:moveTo>
                  <a:pt x="0" y="694936"/>
                </a:moveTo>
                <a:cubicBezTo>
                  <a:pt x="365493" y="329406"/>
                  <a:pt x="45282" y="629953"/>
                  <a:pt x="263568" y="455303"/>
                </a:cubicBezTo>
                <a:cubicBezTo>
                  <a:pt x="303528" y="423331"/>
                  <a:pt x="297857" y="408202"/>
                  <a:pt x="347430" y="383413"/>
                </a:cubicBezTo>
                <a:cubicBezTo>
                  <a:pt x="377948" y="368152"/>
                  <a:pt x="412211" y="361588"/>
                  <a:pt x="443273" y="347468"/>
                </a:cubicBezTo>
                <a:cubicBezTo>
                  <a:pt x="544394" y="301499"/>
                  <a:pt x="406376" y="341717"/>
                  <a:pt x="527136" y="311523"/>
                </a:cubicBezTo>
                <a:cubicBezTo>
                  <a:pt x="634959" y="315517"/>
                  <a:pt x="743210" y="313111"/>
                  <a:pt x="850605" y="323505"/>
                </a:cubicBezTo>
                <a:cubicBezTo>
                  <a:pt x="868381" y="325225"/>
                  <a:pt x="881804" y="341197"/>
                  <a:pt x="898526" y="347468"/>
                </a:cubicBezTo>
                <a:cubicBezTo>
                  <a:pt x="913943" y="353250"/>
                  <a:pt x="930474" y="355456"/>
                  <a:pt x="946448" y="359450"/>
                </a:cubicBezTo>
                <a:cubicBezTo>
                  <a:pt x="1070574" y="353243"/>
                  <a:pt x="1142223" y="361423"/>
                  <a:pt x="1245956" y="335487"/>
                </a:cubicBezTo>
                <a:cubicBezTo>
                  <a:pt x="1258208" y="332424"/>
                  <a:pt x="1269917" y="327499"/>
                  <a:pt x="1281898" y="323505"/>
                </a:cubicBezTo>
                <a:cubicBezTo>
                  <a:pt x="1293878" y="311523"/>
                  <a:pt x="1306993" y="300577"/>
                  <a:pt x="1317839" y="287560"/>
                </a:cubicBezTo>
                <a:cubicBezTo>
                  <a:pt x="1327057" y="276497"/>
                  <a:pt x="1330963" y="261098"/>
                  <a:pt x="1341799" y="251615"/>
                </a:cubicBezTo>
                <a:cubicBezTo>
                  <a:pt x="1363471" y="232650"/>
                  <a:pt x="1389720" y="219664"/>
                  <a:pt x="1413681" y="203689"/>
                </a:cubicBezTo>
                <a:cubicBezTo>
                  <a:pt x="1421668" y="187713"/>
                  <a:pt x="1425013" y="168392"/>
                  <a:pt x="1437642" y="155762"/>
                </a:cubicBezTo>
                <a:cubicBezTo>
                  <a:pt x="1458004" y="135397"/>
                  <a:pt x="1485563" y="123811"/>
                  <a:pt x="1509524" y="107835"/>
                </a:cubicBezTo>
                <a:cubicBezTo>
                  <a:pt x="1521504" y="99847"/>
                  <a:pt x="1531805" y="88426"/>
                  <a:pt x="1545465" y="83872"/>
                </a:cubicBezTo>
                <a:lnTo>
                  <a:pt x="1617347" y="59909"/>
                </a:lnTo>
                <a:cubicBezTo>
                  <a:pt x="1732940" y="21374"/>
                  <a:pt x="1640649" y="48529"/>
                  <a:pt x="1904876" y="35945"/>
                </a:cubicBezTo>
                <a:cubicBezTo>
                  <a:pt x="1949289" y="21140"/>
                  <a:pt x="1935170" y="35260"/>
                  <a:pt x="1952797" y="0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0081" name="Freeform 430080"/>
          <p:cNvSpPr/>
          <p:nvPr/>
        </p:nvSpPr>
        <p:spPr>
          <a:xfrm>
            <a:off x="6273784" y="3426249"/>
            <a:ext cx="336605" cy="84152"/>
          </a:xfrm>
          <a:custGeom>
            <a:avLst/>
            <a:gdLst>
              <a:gd name="connsiteX0" fmla="*/ 0 w 2216364"/>
              <a:gd name="connsiteY0" fmla="*/ 191706 h 359450"/>
              <a:gd name="connsiteX1" fmla="*/ 71882 w 2216364"/>
              <a:gd name="connsiteY1" fmla="*/ 131798 h 359450"/>
              <a:gd name="connsiteX2" fmla="*/ 131784 w 2216364"/>
              <a:gd name="connsiteY2" fmla="*/ 95853 h 359450"/>
              <a:gd name="connsiteX3" fmla="*/ 203666 w 2216364"/>
              <a:gd name="connsiteY3" fmla="*/ 35945 h 359450"/>
              <a:gd name="connsiteX4" fmla="*/ 275548 w 2216364"/>
              <a:gd name="connsiteY4" fmla="*/ 11982 h 359450"/>
              <a:gd name="connsiteX5" fmla="*/ 311489 w 2216364"/>
              <a:gd name="connsiteY5" fmla="*/ 0 h 359450"/>
              <a:gd name="connsiteX6" fmla="*/ 694860 w 2216364"/>
              <a:gd name="connsiteY6" fmla="*/ 23963 h 359450"/>
              <a:gd name="connsiteX7" fmla="*/ 766742 w 2216364"/>
              <a:gd name="connsiteY7" fmla="*/ 59908 h 359450"/>
              <a:gd name="connsiteX8" fmla="*/ 958428 w 2216364"/>
              <a:gd name="connsiteY8" fmla="*/ 83872 h 359450"/>
              <a:gd name="connsiteX9" fmla="*/ 1054271 w 2216364"/>
              <a:gd name="connsiteY9" fmla="*/ 203688 h 359450"/>
              <a:gd name="connsiteX10" fmla="*/ 1090212 w 2216364"/>
              <a:gd name="connsiteY10" fmla="*/ 227651 h 359450"/>
              <a:gd name="connsiteX11" fmla="*/ 1114172 w 2216364"/>
              <a:gd name="connsiteY11" fmla="*/ 251615 h 359450"/>
              <a:gd name="connsiteX12" fmla="*/ 1245956 w 2216364"/>
              <a:gd name="connsiteY12" fmla="*/ 287560 h 359450"/>
              <a:gd name="connsiteX13" fmla="*/ 1281897 w 2216364"/>
              <a:gd name="connsiteY13" fmla="*/ 311523 h 359450"/>
              <a:gd name="connsiteX14" fmla="*/ 1305858 w 2216364"/>
              <a:gd name="connsiteY14" fmla="*/ 347468 h 359450"/>
              <a:gd name="connsiteX15" fmla="*/ 1341799 w 2216364"/>
              <a:gd name="connsiteY15" fmla="*/ 359450 h 359450"/>
              <a:gd name="connsiteX16" fmla="*/ 1533485 w 2216364"/>
              <a:gd name="connsiteY16" fmla="*/ 347468 h 359450"/>
              <a:gd name="connsiteX17" fmla="*/ 1581406 w 2216364"/>
              <a:gd name="connsiteY17" fmla="*/ 335486 h 359450"/>
              <a:gd name="connsiteX18" fmla="*/ 1725170 w 2216364"/>
              <a:gd name="connsiteY18" fmla="*/ 239633 h 359450"/>
              <a:gd name="connsiteX19" fmla="*/ 2084581 w 2216364"/>
              <a:gd name="connsiteY19" fmla="*/ 227651 h 359450"/>
              <a:gd name="connsiteX20" fmla="*/ 2120522 w 2216364"/>
              <a:gd name="connsiteY20" fmla="*/ 191706 h 359450"/>
              <a:gd name="connsiteX21" fmla="*/ 2132502 w 2216364"/>
              <a:gd name="connsiteY21" fmla="*/ 155762 h 359450"/>
              <a:gd name="connsiteX22" fmla="*/ 2156463 w 2216364"/>
              <a:gd name="connsiteY22" fmla="*/ 119817 h 359450"/>
              <a:gd name="connsiteX23" fmla="*/ 2204384 w 2216364"/>
              <a:gd name="connsiteY23" fmla="*/ 71890 h 359450"/>
              <a:gd name="connsiteX24" fmla="*/ 2216364 w 2216364"/>
              <a:gd name="connsiteY24" fmla="*/ 71890 h 35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16364" h="359450">
                <a:moveTo>
                  <a:pt x="0" y="191706"/>
                </a:moveTo>
                <a:cubicBezTo>
                  <a:pt x="23961" y="171737"/>
                  <a:pt x="46658" y="150145"/>
                  <a:pt x="71882" y="131798"/>
                </a:cubicBezTo>
                <a:cubicBezTo>
                  <a:pt x="90714" y="118101"/>
                  <a:pt x="113156" y="109826"/>
                  <a:pt x="131784" y="95853"/>
                </a:cubicBezTo>
                <a:cubicBezTo>
                  <a:pt x="172820" y="65072"/>
                  <a:pt x="157949" y="56265"/>
                  <a:pt x="203666" y="35945"/>
                </a:cubicBezTo>
                <a:cubicBezTo>
                  <a:pt x="226746" y="25686"/>
                  <a:pt x="251587" y="19970"/>
                  <a:pt x="275548" y="11982"/>
                </a:cubicBezTo>
                <a:lnTo>
                  <a:pt x="311489" y="0"/>
                </a:lnTo>
                <a:cubicBezTo>
                  <a:pt x="376139" y="3233"/>
                  <a:pt x="605490" y="12046"/>
                  <a:pt x="694860" y="23963"/>
                </a:cubicBezTo>
                <a:cubicBezTo>
                  <a:pt x="752574" y="31659"/>
                  <a:pt x="711043" y="39019"/>
                  <a:pt x="766742" y="59908"/>
                </a:cubicBezTo>
                <a:cubicBezTo>
                  <a:pt x="806355" y="74764"/>
                  <a:pt x="944006" y="82561"/>
                  <a:pt x="958428" y="83872"/>
                </a:cubicBezTo>
                <a:cubicBezTo>
                  <a:pt x="986814" y="126455"/>
                  <a:pt x="1014460" y="170509"/>
                  <a:pt x="1054271" y="203688"/>
                </a:cubicBezTo>
                <a:cubicBezTo>
                  <a:pt x="1065332" y="212907"/>
                  <a:pt x="1078969" y="218655"/>
                  <a:pt x="1090212" y="227651"/>
                </a:cubicBezTo>
                <a:cubicBezTo>
                  <a:pt x="1099032" y="234708"/>
                  <a:pt x="1104069" y="246563"/>
                  <a:pt x="1114172" y="251615"/>
                </a:cubicBezTo>
                <a:cubicBezTo>
                  <a:pt x="1154701" y="271882"/>
                  <a:pt x="1202140" y="278795"/>
                  <a:pt x="1245956" y="287560"/>
                </a:cubicBezTo>
                <a:cubicBezTo>
                  <a:pt x="1257936" y="295548"/>
                  <a:pt x="1271716" y="301341"/>
                  <a:pt x="1281897" y="311523"/>
                </a:cubicBezTo>
                <a:cubicBezTo>
                  <a:pt x="1292079" y="321706"/>
                  <a:pt x="1294614" y="338472"/>
                  <a:pt x="1305858" y="347468"/>
                </a:cubicBezTo>
                <a:cubicBezTo>
                  <a:pt x="1315719" y="355358"/>
                  <a:pt x="1329819" y="355456"/>
                  <a:pt x="1341799" y="359450"/>
                </a:cubicBezTo>
                <a:cubicBezTo>
                  <a:pt x="1405694" y="355456"/>
                  <a:pt x="1469783" y="353839"/>
                  <a:pt x="1533485" y="347468"/>
                </a:cubicBezTo>
                <a:cubicBezTo>
                  <a:pt x="1549869" y="345829"/>
                  <a:pt x="1567918" y="344929"/>
                  <a:pt x="1581406" y="335486"/>
                </a:cubicBezTo>
                <a:cubicBezTo>
                  <a:pt x="1648720" y="288360"/>
                  <a:pt x="1637855" y="242544"/>
                  <a:pt x="1725170" y="239633"/>
                </a:cubicBezTo>
                <a:lnTo>
                  <a:pt x="2084581" y="227651"/>
                </a:lnTo>
                <a:cubicBezTo>
                  <a:pt x="2096561" y="215669"/>
                  <a:pt x="2111124" y="205804"/>
                  <a:pt x="2120522" y="191706"/>
                </a:cubicBezTo>
                <a:cubicBezTo>
                  <a:pt x="2127527" y="181197"/>
                  <a:pt x="2126854" y="167058"/>
                  <a:pt x="2132502" y="155762"/>
                </a:cubicBezTo>
                <a:cubicBezTo>
                  <a:pt x="2138941" y="142882"/>
                  <a:pt x="2148476" y="131799"/>
                  <a:pt x="2156463" y="119817"/>
                </a:cubicBezTo>
                <a:cubicBezTo>
                  <a:pt x="2170984" y="76249"/>
                  <a:pt x="2157914" y="83509"/>
                  <a:pt x="2204384" y="71890"/>
                </a:cubicBezTo>
                <a:cubicBezTo>
                  <a:pt x="2208258" y="70921"/>
                  <a:pt x="2212371" y="71890"/>
                  <a:pt x="2216364" y="71890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0083" name="Freeform 430082"/>
          <p:cNvSpPr/>
          <p:nvPr/>
        </p:nvSpPr>
        <p:spPr>
          <a:xfrm>
            <a:off x="5097317" y="3426249"/>
            <a:ext cx="336605" cy="84152"/>
          </a:xfrm>
          <a:custGeom>
            <a:avLst/>
            <a:gdLst>
              <a:gd name="connsiteX0" fmla="*/ 0 w 1952796"/>
              <a:gd name="connsiteY0" fmla="*/ 167743 h 299541"/>
              <a:gd name="connsiteX1" fmla="*/ 203665 w 1952796"/>
              <a:gd name="connsiteY1" fmla="*/ 179725 h 299541"/>
              <a:gd name="connsiteX2" fmla="*/ 239607 w 1952796"/>
              <a:gd name="connsiteY2" fmla="*/ 215670 h 299541"/>
              <a:gd name="connsiteX3" fmla="*/ 311489 w 1952796"/>
              <a:gd name="connsiteY3" fmla="*/ 263596 h 299541"/>
              <a:gd name="connsiteX4" fmla="*/ 359410 w 1952796"/>
              <a:gd name="connsiteY4" fmla="*/ 251615 h 299541"/>
              <a:gd name="connsiteX5" fmla="*/ 431292 w 1952796"/>
              <a:gd name="connsiteY5" fmla="*/ 227651 h 299541"/>
              <a:gd name="connsiteX6" fmla="*/ 491194 w 1952796"/>
              <a:gd name="connsiteY6" fmla="*/ 239633 h 299541"/>
              <a:gd name="connsiteX7" fmla="*/ 515154 w 1952796"/>
              <a:gd name="connsiteY7" fmla="*/ 275578 h 299541"/>
              <a:gd name="connsiteX8" fmla="*/ 551096 w 1952796"/>
              <a:gd name="connsiteY8" fmla="*/ 299541 h 299541"/>
              <a:gd name="connsiteX9" fmla="*/ 622978 w 1952796"/>
              <a:gd name="connsiteY9" fmla="*/ 287560 h 299541"/>
              <a:gd name="connsiteX10" fmla="*/ 742781 w 1952796"/>
              <a:gd name="connsiteY10" fmla="*/ 203688 h 299541"/>
              <a:gd name="connsiteX11" fmla="*/ 778722 w 1952796"/>
              <a:gd name="connsiteY11" fmla="*/ 179725 h 299541"/>
              <a:gd name="connsiteX12" fmla="*/ 850604 w 1952796"/>
              <a:gd name="connsiteY12" fmla="*/ 155761 h 299541"/>
              <a:gd name="connsiteX13" fmla="*/ 886545 w 1952796"/>
              <a:gd name="connsiteY13" fmla="*/ 119816 h 299541"/>
              <a:gd name="connsiteX14" fmla="*/ 946447 w 1952796"/>
              <a:gd name="connsiteY14" fmla="*/ 83871 h 299541"/>
              <a:gd name="connsiteX15" fmla="*/ 1018329 w 1952796"/>
              <a:gd name="connsiteY15" fmla="*/ 131798 h 299541"/>
              <a:gd name="connsiteX16" fmla="*/ 1030309 w 1952796"/>
              <a:gd name="connsiteY16" fmla="*/ 167743 h 299541"/>
              <a:gd name="connsiteX17" fmla="*/ 1042290 w 1952796"/>
              <a:gd name="connsiteY17" fmla="*/ 215670 h 299541"/>
              <a:gd name="connsiteX18" fmla="*/ 1078231 w 1952796"/>
              <a:gd name="connsiteY18" fmla="*/ 239633 h 299541"/>
              <a:gd name="connsiteX19" fmla="*/ 1162093 w 1952796"/>
              <a:gd name="connsiteY19" fmla="*/ 155761 h 299541"/>
              <a:gd name="connsiteX20" fmla="*/ 1186054 w 1952796"/>
              <a:gd name="connsiteY20" fmla="*/ 119816 h 299541"/>
              <a:gd name="connsiteX21" fmla="*/ 1233975 w 1952796"/>
              <a:gd name="connsiteY21" fmla="*/ 71890 h 299541"/>
              <a:gd name="connsiteX22" fmla="*/ 1245956 w 1952796"/>
              <a:gd name="connsiteY22" fmla="*/ 35945 h 299541"/>
              <a:gd name="connsiteX23" fmla="*/ 1305857 w 1952796"/>
              <a:gd name="connsiteY23" fmla="*/ 0 h 299541"/>
              <a:gd name="connsiteX24" fmla="*/ 1341798 w 1952796"/>
              <a:gd name="connsiteY24" fmla="*/ 47926 h 299541"/>
              <a:gd name="connsiteX25" fmla="*/ 1353779 w 1952796"/>
              <a:gd name="connsiteY25" fmla="*/ 83871 h 299541"/>
              <a:gd name="connsiteX26" fmla="*/ 1461602 w 1952796"/>
              <a:gd name="connsiteY26" fmla="*/ 71890 h 299541"/>
              <a:gd name="connsiteX27" fmla="*/ 1509523 w 1952796"/>
              <a:gd name="connsiteY27" fmla="*/ 119816 h 299541"/>
              <a:gd name="connsiteX28" fmla="*/ 1593386 w 1952796"/>
              <a:gd name="connsiteY28" fmla="*/ 167743 h 299541"/>
              <a:gd name="connsiteX29" fmla="*/ 1725170 w 1952796"/>
              <a:gd name="connsiteY29" fmla="*/ 179725 h 299541"/>
              <a:gd name="connsiteX30" fmla="*/ 1761111 w 1952796"/>
              <a:gd name="connsiteY30" fmla="*/ 203688 h 299541"/>
              <a:gd name="connsiteX31" fmla="*/ 1821012 w 1952796"/>
              <a:gd name="connsiteY31" fmla="*/ 155761 h 299541"/>
              <a:gd name="connsiteX32" fmla="*/ 1856953 w 1952796"/>
              <a:gd name="connsiteY32" fmla="*/ 119816 h 299541"/>
              <a:gd name="connsiteX33" fmla="*/ 1868934 w 1952796"/>
              <a:gd name="connsiteY33" fmla="*/ 83871 h 299541"/>
              <a:gd name="connsiteX34" fmla="*/ 1952796 w 1952796"/>
              <a:gd name="connsiteY34" fmla="*/ 71890 h 29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52796" h="299541">
                <a:moveTo>
                  <a:pt x="0" y="167743"/>
                </a:moveTo>
                <a:cubicBezTo>
                  <a:pt x="67888" y="171737"/>
                  <a:pt x="136980" y="166386"/>
                  <a:pt x="203665" y="179725"/>
                </a:cubicBezTo>
                <a:cubicBezTo>
                  <a:pt x="220280" y="183048"/>
                  <a:pt x="226233" y="205267"/>
                  <a:pt x="239607" y="215670"/>
                </a:cubicBezTo>
                <a:cubicBezTo>
                  <a:pt x="262338" y="233351"/>
                  <a:pt x="311489" y="263596"/>
                  <a:pt x="311489" y="263596"/>
                </a:cubicBezTo>
                <a:cubicBezTo>
                  <a:pt x="327463" y="259602"/>
                  <a:pt x="343639" y="256347"/>
                  <a:pt x="359410" y="251615"/>
                </a:cubicBezTo>
                <a:cubicBezTo>
                  <a:pt x="383602" y="244357"/>
                  <a:pt x="431292" y="227651"/>
                  <a:pt x="431292" y="227651"/>
                </a:cubicBezTo>
                <a:cubicBezTo>
                  <a:pt x="451259" y="231645"/>
                  <a:pt x="473515" y="229529"/>
                  <a:pt x="491194" y="239633"/>
                </a:cubicBezTo>
                <a:cubicBezTo>
                  <a:pt x="503696" y="246778"/>
                  <a:pt x="504972" y="265395"/>
                  <a:pt x="515154" y="275578"/>
                </a:cubicBezTo>
                <a:cubicBezTo>
                  <a:pt x="525335" y="285760"/>
                  <a:pt x="539115" y="291553"/>
                  <a:pt x="551096" y="299541"/>
                </a:cubicBezTo>
                <a:cubicBezTo>
                  <a:pt x="575057" y="295547"/>
                  <a:pt x="600556" y="296904"/>
                  <a:pt x="622978" y="287560"/>
                </a:cubicBezTo>
                <a:cubicBezTo>
                  <a:pt x="649418" y="276542"/>
                  <a:pt x="714850" y="223641"/>
                  <a:pt x="742781" y="203688"/>
                </a:cubicBezTo>
                <a:cubicBezTo>
                  <a:pt x="754498" y="195318"/>
                  <a:pt x="765564" y="185574"/>
                  <a:pt x="778722" y="179725"/>
                </a:cubicBezTo>
                <a:cubicBezTo>
                  <a:pt x="801802" y="169466"/>
                  <a:pt x="850604" y="155761"/>
                  <a:pt x="850604" y="155761"/>
                </a:cubicBezTo>
                <a:cubicBezTo>
                  <a:pt x="862584" y="143779"/>
                  <a:pt x="872447" y="129215"/>
                  <a:pt x="886545" y="119816"/>
                </a:cubicBezTo>
                <a:cubicBezTo>
                  <a:pt x="979858" y="57602"/>
                  <a:pt x="871824" y="158503"/>
                  <a:pt x="946447" y="83871"/>
                </a:cubicBezTo>
                <a:cubicBezTo>
                  <a:pt x="984129" y="96433"/>
                  <a:pt x="992689" y="93334"/>
                  <a:pt x="1018329" y="131798"/>
                </a:cubicBezTo>
                <a:cubicBezTo>
                  <a:pt x="1025334" y="142307"/>
                  <a:pt x="1026840" y="155599"/>
                  <a:pt x="1030309" y="167743"/>
                </a:cubicBezTo>
                <a:cubicBezTo>
                  <a:pt x="1034832" y="183577"/>
                  <a:pt x="1033156" y="201968"/>
                  <a:pt x="1042290" y="215670"/>
                </a:cubicBezTo>
                <a:cubicBezTo>
                  <a:pt x="1050277" y="227651"/>
                  <a:pt x="1066251" y="231645"/>
                  <a:pt x="1078231" y="239633"/>
                </a:cubicBezTo>
                <a:cubicBezTo>
                  <a:pt x="1141493" y="218543"/>
                  <a:pt x="1107167" y="238159"/>
                  <a:pt x="1162093" y="155761"/>
                </a:cubicBezTo>
                <a:lnTo>
                  <a:pt x="1186054" y="119816"/>
                </a:lnTo>
                <a:cubicBezTo>
                  <a:pt x="1218001" y="23960"/>
                  <a:pt x="1170080" y="135791"/>
                  <a:pt x="1233975" y="71890"/>
                </a:cubicBezTo>
                <a:cubicBezTo>
                  <a:pt x="1242905" y="62959"/>
                  <a:pt x="1239459" y="46775"/>
                  <a:pt x="1245956" y="35945"/>
                </a:cubicBezTo>
                <a:cubicBezTo>
                  <a:pt x="1262402" y="8532"/>
                  <a:pt x="1277583" y="9425"/>
                  <a:pt x="1305857" y="0"/>
                </a:cubicBezTo>
                <a:cubicBezTo>
                  <a:pt x="1317837" y="15975"/>
                  <a:pt x="1331892" y="30588"/>
                  <a:pt x="1341798" y="47926"/>
                </a:cubicBezTo>
                <a:cubicBezTo>
                  <a:pt x="1348064" y="58892"/>
                  <a:pt x="1341395" y="81394"/>
                  <a:pt x="1353779" y="83871"/>
                </a:cubicBezTo>
                <a:cubicBezTo>
                  <a:pt x="1389239" y="90964"/>
                  <a:pt x="1425661" y="75884"/>
                  <a:pt x="1461602" y="71890"/>
                </a:cubicBezTo>
                <a:cubicBezTo>
                  <a:pt x="1540015" y="98029"/>
                  <a:pt x="1463056" y="61725"/>
                  <a:pt x="1509523" y="119816"/>
                </a:cubicBezTo>
                <a:cubicBezTo>
                  <a:pt x="1518097" y="130535"/>
                  <a:pt x="1584961" y="166058"/>
                  <a:pt x="1593386" y="167743"/>
                </a:cubicBezTo>
                <a:cubicBezTo>
                  <a:pt x="1636638" y="176394"/>
                  <a:pt x="1681242" y="175731"/>
                  <a:pt x="1725170" y="179725"/>
                </a:cubicBezTo>
                <a:cubicBezTo>
                  <a:pt x="1737150" y="187713"/>
                  <a:pt x="1746908" y="201321"/>
                  <a:pt x="1761111" y="203688"/>
                </a:cubicBezTo>
                <a:cubicBezTo>
                  <a:pt x="1798527" y="209924"/>
                  <a:pt x="1803942" y="176248"/>
                  <a:pt x="1821012" y="155761"/>
                </a:cubicBezTo>
                <a:cubicBezTo>
                  <a:pt x="1831858" y="142744"/>
                  <a:pt x="1844973" y="131798"/>
                  <a:pt x="1856953" y="119816"/>
                </a:cubicBezTo>
                <a:cubicBezTo>
                  <a:pt x="1860947" y="107834"/>
                  <a:pt x="1860004" y="92802"/>
                  <a:pt x="1868934" y="83871"/>
                </a:cubicBezTo>
                <a:cubicBezTo>
                  <a:pt x="1885965" y="66838"/>
                  <a:pt x="1935334" y="71890"/>
                  <a:pt x="1952796" y="71890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0798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8922-5E58-5249-90A1-E49573109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</a:rPr>
              <a:t>Metrics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</a:rPr>
              <a:t>Methodologies</a:t>
            </a:r>
            <a:b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Statistical Significance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553-4B50-B944-8263-C6922AFA91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82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Significance Tests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have two different classifiers, A and B</a:t>
            </a:r>
          </a:p>
          <a:p>
            <a:r>
              <a:rPr lang="en-US" dirty="0"/>
              <a:t>You train and test them on the same data set using N-fold cross-validation</a:t>
            </a:r>
          </a:p>
          <a:p>
            <a:r>
              <a:rPr lang="en-US" dirty="0"/>
              <a:t>For the </a:t>
            </a:r>
            <a:r>
              <a:rPr lang="en-US" dirty="0">
                <a:solidFill>
                  <a:srgbClr val="FF9900"/>
                </a:solidFill>
              </a:rPr>
              <a:t>n-</a:t>
            </a:r>
            <a:r>
              <a:rPr lang="en-US" dirty="0" err="1">
                <a:solidFill>
                  <a:srgbClr val="FF9900"/>
                </a:solidFill>
              </a:rPr>
              <a:t>th</a:t>
            </a:r>
            <a:r>
              <a:rPr lang="en-US" dirty="0"/>
              <a:t> fold: </a:t>
            </a:r>
            <a:br>
              <a:rPr lang="en-US" dirty="0"/>
            </a:br>
            <a:r>
              <a:rPr lang="en-US" dirty="0"/>
              <a:t>		accuracy(A, n), accuracy(B, n)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err="1">
                <a:solidFill>
                  <a:srgbClr val="FF9900"/>
                </a:solidFill>
                <a:latin typeface="Calibri"/>
              </a:rPr>
              <a:t>p</a:t>
            </a:r>
            <a:r>
              <a:rPr lang="en-US" baseline="-25000" dirty="0" err="1">
                <a:solidFill>
                  <a:srgbClr val="FF9900"/>
                </a:solidFill>
                <a:latin typeface="Calibri"/>
              </a:rPr>
              <a:t>n</a:t>
            </a:r>
            <a:r>
              <a:rPr lang="en-US" dirty="0"/>
              <a:t> = accuracy(A, n) - accuracy(B, n)</a:t>
            </a:r>
          </a:p>
          <a:p>
            <a:r>
              <a:rPr lang="en-US" dirty="0">
                <a:solidFill>
                  <a:srgbClr val="FF9900"/>
                </a:solidFill>
              </a:rPr>
              <a:t>Is the difference between A and B’s accuracies significant?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85900" y="3969915"/>
            <a:ext cx="5965524" cy="391027"/>
            <a:chOff x="-2298722" y="1724526"/>
            <a:chExt cx="9167490" cy="521369"/>
          </a:xfrm>
        </p:grpSpPr>
        <p:grpSp>
          <p:nvGrpSpPr>
            <p:cNvPr id="10" name="Group 9"/>
            <p:cNvGrpSpPr/>
            <p:nvPr/>
          </p:nvGrpSpPr>
          <p:grpSpPr>
            <a:xfrm>
              <a:off x="1395420" y="1724526"/>
              <a:ext cx="1706681" cy="521369"/>
              <a:chOff x="588211" y="1724526"/>
              <a:chExt cx="1706681" cy="521369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8821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27987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267763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607539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947314" y="1724526"/>
                <a:ext cx="347578" cy="52136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255724" y="1724526"/>
              <a:ext cx="1706680" cy="521369"/>
              <a:chOff x="467071" y="1724526"/>
              <a:chExt cx="1706680" cy="521369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6707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06844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146622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486398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826173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-2298722" y="1724526"/>
              <a:ext cx="1706681" cy="521369"/>
              <a:chOff x="-5087375" y="1045405"/>
              <a:chExt cx="1706681" cy="52136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-5087375" y="1045405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-4747599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-4407823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-4068047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-3728272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-408856" y="1724526"/>
              <a:ext cx="1706681" cy="521369"/>
              <a:chOff x="-1216065" y="1045405"/>
              <a:chExt cx="1706681" cy="52136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-1216065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-876289" y="1045405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-536513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-196737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3038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162088" y="1724526"/>
              <a:ext cx="1706680" cy="521369"/>
              <a:chOff x="467071" y="1724526"/>
              <a:chExt cx="1706680" cy="52136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6707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06844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146622" y="1724526"/>
                <a:ext cx="347578" cy="521369"/>
              </a:xfrm>
              <a:prstGeom prst="rect">
                <a:avLst/>
              </a:prstGeom>
              <a:solidFill>
                <a:srgbClr val="FFE1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86398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826173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7535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[Next we are introducing a methodology for answering the question: can we distinguish two models? Which one is better?]</a:t>
                </a:r>
              </a:p>
              <a:p>
                <a:r>
                  <a:rPr lang="en-US" dirty="0"/>
                  <a:t>You want to show that </a:t>
                </a:r>
                <a:r>
                  <a:rPr lang="en-US" dirty="0">
                    <a:solidFill>
                      <a:srgbClr val="FF9900"/>
                    </a:solidFill>
                  </a:rPr>
                  <a:t>hypothesis H is true</a:t>
                </a:r>
                <a:r>
                  <a:rPr lang="en-US" dirty="0"/>
                  <a:t>, based on your data  </a:t>
                </a:r>
              </a:p>
              <a:p>
                <a:pPr lvl="1"/>
                <a:r>
                  <a:rPr lang="en-US" sz="1350" dirty="0"/>
                  <a:t>(e.g.  H  = “classifier A and B are different” or “classifier A is better than B” ) </a:t>
                </a:r>
              </a:p>
              <a:p>
                <a:r>
                  <a:rPr lang="en-US" dirty="0"/>
                  <a:t>Define a </a:t>
                </a:r>
                <a:r>
                  <a:rPr lang="en-US" dirty="0">
                    <a:solidFill>
                      <a:srgbClr val="FF9900"/>
                    </a:solidFill>
                  </a:rPr>
                  <a:t>null hypothesis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baseline="-25000" dirty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FF9900"/>
                    </a:solidFill>
                  </a:rPr>
                  <a:t> </a:t>
                </a:r>
                <a:r>
                  <a:rPr lang="en-US" dirty="0"/>
                  <a:t>and an </a:t>
                </a:r>
                <a:r>
                  <a:rPr lang="en-US" dirty="0">
                    <a:solidFill>
                      <a:srgbClr val="FF9900"/>
                    </a:solidFill>
                  </a:rPr>
                  <a:t>alternative hypothesis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baseline="-25000" dirty="0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FF9900"/>
                    </a:solidFill>
                  </a:rPr>
                  <a:t> </a:t>
                </a:r>
              </a:p>
              <a:p>
                <a:pPr lvl="1"/>
                <a:r>
                  <a:rPr lang="en-US" sz="1350" dirty="0"/>
                  <a:t>(H</a:t>
                </a:r>
                <a:r>
                  <a:rPr lang="en-US" sz="1350" baseline="-25000" dirty="0"/>
                  <a:t>0</a:t>
                </a:r>
                <a:r>
                  <a:rPr lang="en-US" sz="1350" dirty="0"/>
                  <a:t>  is the contrary of what you want to show, it is the default position you want to prove wrong )</a:t>
                </a:r>
              </a:p>
              <a:p>
                <a:r>
                  <a:rPr lang="en-US" dirty="0"/>
                  <a:t>Decide on some statistic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the difference in accuracy between A and B given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true</a:t>
                </a:r>
              </a:p>
              <a:p>
                <a:r>
                  <a:rPr lang="en-US" dirty="0"/>
                  <a:t>Describe the hypotheses in terms of the test statistic</a:t>
                </a:r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≠0 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9900"/>
                    </a:solidFill>
                  </a:rPr>
                  <a:t>Can you refute (reject)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baseline="-25000" dirty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FF99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1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599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Rejecting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6" t="-10619" b="-300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H</a:t>
                </a:r>
                <a:r>
                  <a:rPr lang="en-US" baseline="-25000" dirty="0">
                    <a:solidFill>
                      <a:srgbClr val="FFC000"/>
                    </a:solidFill>
                  </a:rPr>
                  <a:t>0</a:t>
                </a:r>
                <a:r>
                  <a:rPr lang="en-US" dirty="0">
                    <a:solidFill>
                      <a:srgbClr val="FFC000"/>
                    </a:solidFill>
                  </a:rPr>
                  <a:t> defines a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baseline="-25000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rgbClr val="FFC000"/>
                    </a:solidFill>
                  </a:rPr>
                  <a:t>over the statistic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rgbClr val="FFC00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Select a significance value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– the probability of rejecting the null hypothesis when it is actually true </a:t>
                </a:r>
              </a:p>
              <a:p>
                <a:pPr lvl="1"/>
                <a:r>
                  <a:rPr lang="en-US" dirty="0"/>
                  <a:t>(e.g. 0.05, 0.01, etc.)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Compute the observed value of the test statistic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from your data</a:t>
                </a:r>
              </a:p>
              <a:p>
                <a:pPr lvl="1"/>
                <a:r>
                  <a:rPr lang="en-US" dirty="0"/>
                  <a:t>e.g. the average difference in accuracy over your N folds</a:t>
                </a:r>
              </a:p>
              <a:p>
                <a:r>
                  <a:rPr lang="en-US" dirty="0"/>
                  <a:t>The distribution of the test statistic under the null hypothesis partitions the possible values of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 into those for which the null hypothesis is rejected.</a:t>
                </a:r>
              </a:p>
              <a:p>
                <a:r>
                  <a:rPr lang="en-US" dirty="0"/>
                  <a:t>Refute </a:t>
                </a:r>
                <a:r>
                  <a:rPr lang="en-US" dirty="0">
                    <a:solidFill>
                      <a:schemeClr val="tx1"/>
                    </a:solidFill>
                  </a:rPr>
                  <a:t>H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0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is inside the “critical zone”.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28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551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Rejecting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– Another Alternative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6" t="-10619" b="-300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H</a:t>
                </a:r>
                <a:r>
                  <a:rPr lang="en-US" baseline="-25000" dirty="0">
                    <a:solidFill>
                      <a:srgbClr val="FFC000"/>
                    </a:solidFill>
                  </a:rPr>
                  <a:t>0</a:t>
                </a:r>
                <a:r>
                  <a:rPr lang="en-US" dirty="0">
                    <a:solidFill>
                      <a:srgbClr val="FFC000"/>
                    </a:solidFill>
                  </a:rPr>
                  <a:t> defines a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baseline="-25000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rgbClr val="FFC000"/>
                    </a:solidFill>
                  </a:rPr>
                  <a:t>over the statistic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rgbClr val="FFC00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Select a significance value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US" dirty="0"/>
                  <a:t>(e.g. 0.05, 0.01, etc.)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Compute the observed value of the test statistic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from your data</a:t>
                </a:r>
              </a:p>
              <a:p>
                <a:pPr lvl="1"/>
                <a:r>
                  <a:rPr lang="en-US" dirty="0"/>
                  <a:t>e.g. the average difference in accuracy over your N folds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– called the p-value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Refute H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0</a:t>
                </a:r>
                <a:r>
                  <a:rPr lang="en-US" dirty="0">
                    <a:solidFill>
                      <a:schemeClr val="tx1"/>
                    </a:solidFill>
                  </a:rPr>
                  <a:t> with a significance level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≤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658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Concepts -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Say we wish to know if getting up from the chair and exercise after today’s class will help us to lose weight.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rgbClr val="045EA7"/>
                </a:solidFill>
              </a:rPr>
              <a:t>null hypothesis</a:t>
            </a:r>
            <a:r>
              <a:rPr lang="en-US" dirty="0">
                <a:solidFill>
                  <a:schemeClr val="tx1"/>
                </a:solidFill>
              </a:rPr>
              <a:t>: exercise does not effect weight loss</a:t>
            </a:r>
          </a:p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rgbClr val="045EA7"/>
                </a:solidFill>
              </a:rPr>
              <a:t>alternative hypothesis</a:t>
            </a:r>
            <a:r>
              <a:rPr lang="en-US" dirty="0">
                <a:solidFill>
                  <a:schemeClr val="tx1"/>
                </a:solidFill>
              </a:rPr>
              <a:t>: exercise does have an effect!</a:t>
            </a:r>
          </a:p>
          <a:p>
            <a:r>
              <a:rPr lang="en-US" dirty="0">
                <a:solidFill>
                  <a:schemeClr val="tx1"/>
                </a:solidFill>
              </a:rPr>
              <a:t>We take a poll and ask people of they have lost weight after exercise</a:t>
            </a:r>
          </a:p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rgbClr val="045EA7"/>
                </a:solidFill>
              </a:rPr>
              <a:t>test statistic</a:t>
            </a:r>
            <a:r>
              <a:rPr lang="en-US" dirty="0">
                <a:solidFill>
                  <a:schemeClr val="tx1"/>
                </a:solidFill>
              </a:rPr>
              <a:t> could be – the number of people who did lose weight, or the amount of weight that they have lost. </a:t>
            </a:r>
          </a:p>
        </p:txBody>
      </p:sp>
    </p:spTree>
    <p:extLst>
      <p:ext uri="{BB962C8B-B14F-4D97-AF65-F5344CB8AC3E}">
        <p14:creationId xmlns:p14="http://schemas.microsoft.com/office/powerpoint/2010/main" val="7895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Concepts -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test statistic depends on how exactly we formulate the hypotheses (</a:t>
            </a:r>
            <a:r>
              <a:rPr lang="en-US" dirty="0" err="1">
                <a:solidFill>
                  <a:schemeClr val="tx1"/>
                </a:solidFill>
              </a:rPr>
              <a:t>w.r.t.</a:t>
            </a:r>
            <a:r>
              <a:rPr lang="en-US" dirty="0">
                <a:solidFill>
                  <a:schemeClr val="tx1"/>
                </a:solidFill>
              </a:rPr>
              <a:t> the total weight of all people or something else).</a:t>
            </a:r>
          </a:p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rgbClr val="045EA7"/>
                </a:solidFill>
              </a:rPr>
              <a:t>p-value</a:t>
            </a:r>
            <a:r>
              <a:rPr lang="en-US" dirty="0">
                <a:solidFill>
                  <a:schemeClr val="tx1"/>
                </a:solidFill>
              </a:rPr>
              <a:t> could be something like: how probable is it to see a wight loss of 10 pounds or more when remaining seated on the chair?</a:t>
            </a:r>
          </a:p>
          <a:p>
            <a:r>
              <a:rPr lang="en-US" dirty="0">
                <a:solidFill>
                  <a:schemeClr val="tx1"/>
                </a:solidFill>
              </a:rPr>
              <a:t>If this probability is very low, then we will </a:t>
            </a:r>
            <a:r>
              <a:rPr lang="en-US" dirty="0">
                <a:solidFill>
                  <a:srgbClr val="045EA7"/>
                </a:solidFill>
              </a:rPr>
              <a:t>reject the null hypothesis</a:t>
            </a:r>
            <a:r>
              <a:rPr lang="en-US" dirty="0">
                <a:solidFill>
                  <a:schemeClr val="tx1"/>
                </a:solidFill>
              </a:rPr>
              <a:t> and conclude that </a:t>
            </a:r>
            <a:r>
              <a:rPr lang="en-US" b="1" dirty="0">
                <a:solidFill>
                  <a:schemeClr val="tx1"/>
                </a:solidFill>
              </a:rPr>
              <a:t>after class</a:t>
            </a:r>
            <a:r>
              <a:rPr lang="en-US" dirty="0">
                <a:solidFill>
                  <a:schemeClr val="tx1"/>
                </a:solidFill>
              </a:rPr>
              <a:t> we should exercise.</a:t>
            </a:r>
          </a:p>
        </p:txBody>
      </p:sp>
    </p:spTree>
    <p:extLst>
      <p:ext uri="{BB962C8B-B14F-4D97-AF65-F5344CB8AC3E}">
        <p14:creationId xmlns:p14="http://schemas.microsoft.com/office/powerpoint/2010/main" val="844987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8922-5E58-5249-90A1-E49573109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</a:rPr>
              <a:t>Metrics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</a:rPr>
              <a:t>Methodologies</a:t>
            </a:r>
            <a:b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Statistical Significance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553-4B50-B944-8263-C6922AFA9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104978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Paired t-test</a:t>
            </a:r>
          </a:p>
          <a:p>
            <a:r>
              <a:rPr lang="en-US" b="1" dirty="0" err="1"/>
              <a:t>McNemar</a:t>
            </a:r>
            <a:endParaRPr lang="en-US" b="1" dirty="0"/>
          </a:p>
          <a:p>
            <a:r>
              <a:rPr lang="en-US" b="1" dirty="0"/>
              <a:t>Bootstrap</a:t>
            </a:r>
          </a:p>
        </p:txBody>
      </p:sp>
    </p:spTree>
    <p:extLst>
      <p:ext uri="{BB962C8B-B14F-4D97-AF65-F5344CB8AC3E}">
        <p14:creationId xmlns:p14="http://schemas.microsoft.com/office/powerpoint/2010/main" val="568783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CED2AA-BF0B-4E9A-BC51-B4C36946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FA1BA9-DA97-4005-8C2F-0BAA9CEFE7C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23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8922-5E58-5249-90A1-E49573109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</a:rPr>
              <a:t>Metrics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</a:rPr>
              <a:t>Methodologies</a:t>
            </a:r>
            <a:b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Statistical Significance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553-4B50-B944-8263-C6922AFA9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104978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Paired t-test</a:t>
            </a:r>
          </a:p>
          <a:p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McNemar</a:t>
            </a:r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Bootstrap</a:t>
            </a:r>
          </a:p>
        </p:txBody>
      </p:sp>
    </p:spTree>
    <p:extLst>
      <p:ext uri="{BB962C8B-B14F-4D97-AF65-F5344CB8AC3E}">
        <p14:creationId xmlns:p14="http://schemas.microsoft.com/office/powerpoint/2010/main" val="3328776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D317C-D2CA-417F-9561-5A262493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5D1A8-2953-4B18-A706-AA21EC350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Paired t-test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DD37D-2D86-48DD-ADA9-376602C4F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paired t-test is used to compare two </a:t>
            </a:r>
            <a:r>
              <a:rPr lang="en-US" b="1" dirty="0"/>
              <a:t>population means </a:t>
            </a:r>
            <a:r>
              <a:rPr lang="en-US" dirty="0"/>
              <a:t>where you have two samples in which observations in one sample can be paired with observations in the other sample.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1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04284B9-1D5C-4344-B4BF-88EC8B500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66B2-6461-4072-99E1-FD32A8D6C93E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D704D-D29D-480B-8DAD-F8FB42AD6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52" y="550333"/>
            <a:ext cx="8229600" cy="158757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Paired t-test</a:t>
            </a:r>
            <a:br>
              <a:rPr lang="en-US" alt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092C10A-3117-4CFE-9DDB-7292CB260B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en-US" dirty="0"/>
                  <a:t>Paired tests produce tighter bounds since any difference is due to difference in the hypotheses rather than differences in the test set.</a:t>
                </a:r>
              </a:p>
              <a:p>
                <a:r>
                  <a:rPr lang="en-US" altLang="en-US" dirty="0"/>
                  <a:t> Significance Testing of the Paired Tests:  </a:t>
                </a:r>
              </a:p>
              <a:p>
                <a:r>
                  <a:rPr lang="en-US" altLang="en-US" dirty="0"/>
                  <a:t> Compute the statistics: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ad>
                            <m:radPr>
                              <m:degHide m:val="on"/>
                              <m:ctrlPr>
                                <a:rPr lang="en-US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en-US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en-US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en-US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en-US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en-US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en-US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p>
                                    <m:sSupPr>
                                      <m:ctrlPr>
                                        <a:rPr lang="en-US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en-US" altLang="en-US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r>
                  <a:rPr lang="en-US" alt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/>
                  <a:t> is the measured difference between </a:t>
                </a:r>
                <a14:m>
                  <m:oMath xmlns:m="http://schemas.openxmlformats.org/officeDocument/2006/math">
                    <m:r>
                      <a:rPr lang="en-US" altLang="en-US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dirty="0"/>
                  <a:t> on the</a:t>
                </a:r>
                <a14:m>
                  <m:oMath xmlns:m="http://schemas.openxmlformats.org/officeDocument/2006/math">
                    <m:r>
                      <a:rPr lang="en-US" alt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dirty="0" err="1">
                        <a:latin typeface="Cambria Math" panose="02040503050406030204" pitchFamily="18" charset="0"/>
                      </a:rPr>
                      <m:t>𝑡h</m:t>
                    </m:r>
                    <m:r>
                      <a:rPr lang="en-US" altLang="en-US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data set and  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en-US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en-US" dirty="0"/>
                  <a:t>  is their average.</a:t>
                </a:r>
              </a:p>
              <a:p>
                <a:r>
                  <a:rPr lang="en-US" altLang="en-US" dirty="0"/>
                  <a:t> The statistics is distributed according to a t-distribution</a:t>
                </a:r>
                <a14:m>
                  <m:oMath xmlns:m="http://schemas.openxmlformats.org/officeDocument/2006/math">
                    <m:r>
                      <a:rPr lang="en-US" alt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092C10A-3117-4CFE-9DDB-7292CB260B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28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519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t-test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Null hypothesis (H</a:t>
            </a:r>
            <a:r>
              <a:rPr lang="en-US" baseline="-25000" dirty="0">
                <a:solidFill>
                  <a:schemeClr val="accent6"/>
                </a:solidFill>
              </a:rPr>
              <a:t>0</a:t>
            </a:r>
            <a:r>
              <a:rPr lang="en-US" dirty="0">
                <a:solidFill>
                  <a:schemeClr val="accent6"/>
                </a:solidFill>
              </a:rPr>
              <a:t>; to be refuted): </a:t>
            </a:r>
          </a:p>
          <a:p>
            <a:pPr lvl="1"/>
            <a:r>
              <a:rPr lang="en-US" dirty="0"/>
              <a:t>There is no difference between A and B, i.e. the expected accuracies of A and B are the same </a:t>
            </a:r>
          </a:p>
          <a:p>
            <a:r>
              <a:rPr lang="en-US" dirty="0"/>
              <a:t>That is, the expected difference (over all possible data sets) between their accuracies is 0:</a:t>
            </a:r>
          </a:p>
          <a:p>
            <a:pPr marL="0" lvl="1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	</a:t>
            </a:r>
            <a:r>
              <a:rPr lang="en-US" sz="1800" dirty="0">
                <a:solidFill>
                  <a:srgbClr val="FF9900"/>
                </a:solidFill>
              </a:rPr>
              <a:t>H</a:t>
            </a:r>
            <a:r>
              <a:rPr lang="en-US" sz="1800" baseline="-25000" dirty="0">
                <a:solidFill>
                  <a:srgbClr val="FF9900"/>
                </a:solidFill>
              </a:rPr>
              <a:t>0</a:t>
            </a:r>
            <a:r>
              <a:rPr lang="en-US" sz="1800" dirty="0">
                <a:solidFill>
                  <a:srgbClr val="FF9900"/>
                </a:solidFill>
              </a:rPr>
              <a:t>: </a:t>
            </a:r>
            <a:r>
              <a:rPr lang="en-US" sz="1800" i="1" dirty="0">
                <a:solidFill>
                  <a:srgbClr val="FF9900"/>
                </a:solidFill>
              </a:rPr>
              <a:t>E</a:t>
            </a:r>
            <a:r>
              <a:rPr lang="en-US" sz="1800" dirty="0">
                <a:solidFill>
                  <a:srgbClr val="FF9900"/>
                </a:solidFill>
              </a:rPr>
              <a:t>[</a:t>
            </a:r>
            <a:r>
              <a:rPr lang="en-US" sz="1800" i="1" dirty="0" err="1">
                <a:solidFill>
                  <a:srgbClr val="FF9900"/>
                </a:solidFill>
              </a:rPr>
              <a:t>p</a:t>
            </a:r>
            <a:r>
              <a:rPr lang="en-US" sz="1800" i="1" baseline="-25000" dirty="0" err="1">
                <a:solidFill>
                  <a:srgbClr val="FF9900"/>
                </a:solidFill>
              </a:rPr>
              <a:t>D</a:t>
            </a:r>
            <a:r>
              <a:rPr lang="en-US" sz="1800" dirty="0">
                <a:solidFill>
                  <a:srgbClr val="FF9900"/>
                </a:solidFill>
              </a:rPr>
              <a:t>]  = 0</a:t>
            </a:r>
          </a:p>
          <a:p>
            <a:pPr marL="0" indent="-300038"/>
            <a:r>
              <a:rPr lang="en-US" dirty="0">
                <a:solidFill>
                  <a:srgbClr val="000000"/>
                </a:solidFill>
              </a:rPr>
              <a:t>We don’t know the true </a:t>
            </a:r>
            <a:r>
              <a:rPr lang="en-US" i="1" dirty="0">
                <a:solidFill>
                  <a:srgbClr val="FF9900"/>
                </a:solidFill>
              </a:rPr>
              <a:t>E</a:t>
            </a:r>
            <a:r>
              <a:rPr lang="en-US" dirty="0">
                <a:solidFill>
                  <a:srgbClr val="FF9900"/>
                </a:solidFill>
              </a:rPr>
              <a:t>[</a:t>
            </a:r>
            <a:r>
              <a:rPr lang="en-US" i="1" dirty="0" err="1">
                <a:solidFill>
                  <a:srgbClr val="FF9900"/>
                </a:solidFill>
              </a:rPr>
              <a:t>p</a:t>
            </a:r>
            <a:r>
              <a:rPr lang="en-US" i="1" baseline="-25000" dirty="0" err="1">
                <a:solidFill>
                  <a:srgbClr val="FF9900"/>
                </a:solidFill>
              </a:rPr>
              <a:t>D</a:t>
            </a:r>
            <a:r>
              <a:rPr lang="en-US" dirty="0">
                <a:solidFill>
                  <a:srgbClr val="FF9900"/>
                </a:solidFill>
              </a:rPr>
              <a:t>]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pPr marL="0" indent="-300038"/>
            <a:r>
              <a:rPr lang="en-US" i="1" dirty="0">
                <a:solidFill>
                  <a:srgbClr val="000000"/>
                </a:solidFill>
              </a:rPr>
              <a:t>N-</a:t>
            </a:r>
            <a:r>
              <a:rPr lang="en-US" dirty="0">
                <a:solidFill>
                  <a:srgbClr val="000000"/>
                </a:solidFill>
              </a:rPr>
              <a:t>fold cross-validation gives us </a:t>
            </a:r>
            <a:r>
              <a:rPr lang="en-US" i="1" dirty="0">
                <a:solidFill>
                  <a:srgbClr val="000000"/>
                </a:solidFill>
              </a:rPr>
              <a:t>N </a:t>
            </a:r>
            <a:r>
              <a:rPr lang="en-US" dirty="0">
                <a:solidFill>
                  <a:srgbClr val="000000"/>
                </a:solidFill>
              </a:rPr>
              <a:t>samples of </a:t>
            </a:r>
            <a:r>
              <a:rPr lang="en-US" i="1" dirty="0" err="1">
                <a:solidFill>
                  <a:srgbClr val="FF9900"/>
                </a:solidFill>
              </a:rPr>
              <a:t>p</a:t>
            </a:r>
            <a:r>
              <a:rPr lang="en-US" i="1" baseline="-25000" dirty="0" err="1">
                <a:solidFill>
                  <a:srgbClr val="FF9900"/>
                </a:solidFill>
              </a:rPr>
              <a:t>D</a:t>
            </a:r>
            <a:endParaRPr lang="en-US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36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t-test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800" dirty="0"/>
                  <a:t>Null hypothesis </a:t>
                </a:r>
                <a:r>
                  <a:rPr lang="en-US" sz="1800" dirty="0">
                    <a:solidFill>
                      <a:srgbClr val="FF9900"/>
                    </a:solidFill>
                  </a:rPr>
                  <a:t>H</a:t>
                </a:r>
                <a:r>
                  <a:rPr lang="en-US" sz="1800" baseline="-25000" dirty="0">
                    <a:solidFill>
                      <a:srgbClr val="FF9900"/>
                    </a:solidFill>
                  </a:rPr>
                  <a:t>0</a:t>
                </a:r>
                <a:r>
                  <a:rPr lang="en-US" sz="1800" dirty="0">
                    <a:solidFill>
                      <a:srgbClr val="FF9900"/>
                    </a:solidFill>
                  </a:rPr>
                  <a:t>: </a:t>
                </a:r>
                <a:r>
                  <a:rPr lang="en-US" sz="1800" i="1" dirty="0">
                    <a:solidFill>
                      <a:srgbClr val="FF9900"/>
                    </a:solidFill>
                  </a:rPr>
                  <a:t>E</a:t>
                </a:r>
                <a:r>
                  <a:rPr lang="en-US" sz="1800" dirty="0">
                    <a:solidFill>
                      <a:srgbClr val="FF9900"/>
                    </a:solidFill>
                  </a:rPr>
                  <a:t>[</a:t>
                </a:r>
                <a:r>
                  <a:rPr lang="en-US" sz="1800" i="1" dirty="0" err="1">
                    <a:solidFill>
                      <a:srgbClr val="FF9900"/>
                    </a:solidFill>
                  </a:rPr>
                  <a:t>diff</a:t>
                </a:r>
                <a:r>
                  <a:rPr lang="en-US" sz="1800" i="1" baseline="-25000" dirty="0" err="1">
                    <a:solidFill>
                      <a:srgbClr val="FF9900"/>
                    </a:solidFill>
                  </a:rPr>
                  <a:t>D</a:t>
                </a:r>
                <a:r>
                  <a:rPr lang="en-US" sz="1800" dirty="0">
                    <a:solidFill>
                      <a:srgbClr val="FF9900"/>
                    </a:solidFill>
                  </a:rPr>
                  <a:t>]  = μ = 0</a:t>
                </a:r>
              </a:p>
              <a:p>
                <a:r>
                  <a:rPr lang="en-US" sz="1800" i="1" dirty="0">
                    <a:solidFill>
                      <a:srgbClr val="000000"/>
                    </a:solidFill>
                  </a:rPr>
                  <a:t>m: </a:t>
                </a:r>
                <a:r>
                  <a:rPr lang="en-US" sz="1800" dirty="0">
                    <a:solidFill>
                      <a:srgbClr val="000000"/>
                    </a:solidFill>
                  </a:rPr>
                  <a:t>our estimate of </a:t>
                </a:r>
                <a:r>
                  <a:rPr lang="en-US" sz="1800" dirty="0">
                    <a:solidFill>
                      <a:srgbClr val="FF9900"/>
                    </a:solidFill>
                  </a:rPr>
                  <a:t>μ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>
                    <a:solidFill>
                      <a:srgbClr val="000000"/>
                    </a:solidFill>
                  </a:rPr>
                  <a:t>based on </a:t>
                </a:r>
                <a:r>
                  <a:rPr lang="en-US" sz="1800" i="1" dirty="0">
                    <a:solidFill>
                      <a:srgbClr val="000000"/>
                    </a:solidFill>
                  </a:rPr>
                  <a:t>N </a:t>
                </a:r>
                <a:r>
                  <a:rPr lang="en-US" sz="1800" dirty="0">
                    <a:solidFill>
                      <a:srgbClr val="000000"/>
                    </a:solidFill>
                  </a:rPr>
                  <a:t>samples of </a:t>
                </a:r>
                <a:r>
                  <a:rPr lang="en-US" i="1" dirty="0" err="1">
                    <a:solidFill>
                      <a:srgbClr val="FF9900"/>
                    </a:solidFill>
                  </a:rPr>
                  <a:t>diff</a:t>
                </a:r>
                <a:r>
                  <a:rPr lang="en-US" i="1" baseline="-25000" dirty="0" err="1">
                    <a:solidFill>
                      <a:srgbClr val="FF9900"/>
                    </a:solidFill>
                  </a:rPr>
                  <a:t>D</a:t>
                </a:r>
                <a:endParaRPr lang="en-US" i="1" baseline="-25000" dirty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		m = 1/N </a:t>
                </a:r>
                <a:r>
                  <a:rPr lang="en-US" sz="1800" dirty="0">
                    <a:solidFill>
                      <a:srgbClr val="000000"/>
                    </a:solidFill>
                    <a:latin typeface="Symbol"/>
                    <a:sym typeface="Symbol"/>
                  </a:rPr>
                  <a:t></a:t>
                </a:r>
                <a:r>
                  <a:rPr lang="en-US" sz="1800" i="1" baseline="-25000" dirty="0">
                    <a:solidFill>
                      <a:srgbClr val="000000"/>
                    </a:solidFill>
                    <a:latin typeface="+mj-lt"/>
                    <a:sym typeface="Symbol"/>
                  </a:rPr>
                  <a:t>n</a:t>
                </a: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latin typeface="Calibri"/>
                  </a:rPr>
                  <a:t>diff</a:t>
                </a:r>
                <a:r>
                  <a:rPr lang="en-US" sz="1800" baseline="-25000" dirty="0" err="1">
                    <a:solidFill>
                      <a:srgbClr val="000000"/>
                    </a:solidFill>
                    <a:latin typeface="Calibri"/>
                  </a:rPr>
                  <a:t>n</a:t>
                </a:r>
                <a:endParaRPr lang="en-US" i="1" baseline="-25000" dirty="0">
                  <a:solidFill>
                    <a:srgbClr val="C00000"/>
                  </a:solidFill>
                </a:endParaRPr>
              </a:p>
              <a:p>
                <a:pPr marL="0" indent="-300038"/>
                <a:r>
                  <a:rPr lang="en-US" dirty="0"/>
                  <a:t>The estimated variance S</a:t>
                </a:r>
                <a:r>
                  <a:rPr lang="en-US" baseline="30000" dirty="0"/>
                  <a:t>2</a:t>
                </a:r>
                <a:r>
                  <a:rPr lang="en-US" dirty="0"/>
                  <a:t>:  </a:t>
                </a:r>
              </a:p>
              <a:p>
                <a:pPr marL="0" lvl="2" indent="0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		S</a:t>
                </a:r>
                <a:r>
                  <a:rPr lang="en-US" baseline="30000" dirty="0">
                    <a:solidFill>
                      <a:srgbClr val="000000"/>
                    </a:solidFill>
                    <a:latin typeface="Calibri"/>
                  </a:rPr>
                  <a:t>2</a:t>
                </a:r>
                <a:r>
                  <a:rPr lang="en-US" dirty="0">
                    <a:solidFill>
                      <a:srgbClr val="000000"/>
                    </a:solidFill>
                  </a:rPr>
                  <a:t> = 1/(N-1) </a:t>
                </a:r>
                <a:r>
                  <a:rPr lang="en-US" dirty="0">
                    <a:solidFill>
                      <a:srgbClr val="000000"/>
                    </a:solidFill>
                    <a:latin typeface="Symbol"/>
                    <a:sym typeface="Symbol"/>
                  </a:rPr>
                  <a:t></a:t>
                </a:r>
                <a:r>
                  <a:rPr lang="en-US" i="1" baseline="-25000" dirty="0">
                    <a:solidFill>
                      <a:srgbClr val="000000"/>
                    </a:solidFill>
                    <a:sym typeface="Symbol"/>
                  </a:rPr>
                  <a:t>1,N</a:t>
                </a:r>
                <a:r>
                  <a:rPr lang="en-US" dirty="0">
                    <a:solidFill>
                      <a:srgbClr val="000000"/>
                    </a:solidFill>
                  </a:rPr>
                  <a:t> (</a:t>
                </a:r>
                <a:r>
                  <a:rPr lang="en-US" dirty="0" err="1">
                    <a:solidFill>
                      <a:srgbClr val="000000"/>
                    </a:solidFill>
                    <a:latin typeface="Calibri"/>
                  </a:rPr>
                  <a:t>diff</a:t>
                </a:r>
                <a:r>
                  <a:rPr lang="en-US" baseline="-25000" dirty="0" err="1">
                    <a:solidFill>
                      <a:srgbClr val="000000"/>
                    </a:solidFill>
                    <a:latin typeface="Calibri"/>
                  </a:rPr>
                  <a:t>n</a:t>
                </a:r>
                <a:r>
                  <a:rPr lang="en-US" dirty="0">
                    <a:solidFill>
                      <a:srgbClr val="000000"/>
                    </a:solidFill>
                  </a:rPr>
                  <a:t> – </a:t>
                </a: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m)</a:t>
                </a:r>
                <a:r>
                  <a:rPr lang="en-US" i="1" baseline="15000" dirty="0">
                    <a:solidFill>
                      <a:srgbClr val="000000"/>
                    </a:solidFill>
                    <a:latin typeface="Calibri"/>
                  </a:rPr>
                  <a:t>2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endParaRPr lang="en-US" i="1" baseline="-25000" dirty="0">
                  <a:solidFill>
                    <a:srgbClr val="C00000"/>
                  </a:solidFill>
                </a:endParaRPr>
              </a:p>
              <a:p>
                <a:pPr marL="0" indent="-300038"/>
                <a:r>
                  <a:rPr lang="en-US" dirty="0">
                    <a:solidFill>
                      <a:srgbClr val="FF9900"/>
                    </a:solidFill>
                  </a:rPr>
                  <a:t>Accept Null hypothesis </a:t>
                </a:r>
                <a:r>
                  <a:rPr lang="en-US" dirty="0"/>
                  <a:t>at significance level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if the     </a:t>
                </a:r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:r>
                  <a:rPr lang="en-US" dirty="0">
                    <a:solidFill>
                      <a:srgbClr val="FF9900"/>
                    </a:solidFill>
                  </a:rPr>
                  <a:t>following statistic </a:t>
                </a:r>
                <a:r>
                  <a:rPr lang="en-US" dirty="0"/>
                  <a:t>lies in (-t</a:t>
                </a:r>
                <a14:m>
                  <m:oMath xmlns:m="http://schemas.openxmlformats.org/officeDocument/2006/math"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aseline="-25000" dirty="0"/>
                  <a:t>/2, N-1</a:t>
                </a:r>
                <a:r>
                  <a:rPr lang="en-US" dirty="0"/>
                  <a:t>, +t</a:t>
                </a:r>
                <a14:m>
                  <m:oMath xmlns:m="http://schemas.openxmlformats.org/officeDocument/2006/math"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aseline="-25000" dirty="0"/>
                  <a:t>/2, N-1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82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057650" y="3771900"/>
          <a:ext cx="14097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4" imgW="1879600" imgH="977900" progId="Equation.3">
                  <p:embed/>
                </p:oleObj>
              </mc:Choice>
              <mc:Fallback>
                <p:oleObj name="Equation" r:id="rId4" imgW="1879600" imgH="9779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57650" y="3771900"/>
                        <a:ext cx="140970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7829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– Distribution Table</a:t>
            </a:r>
          </a:p>
        </p:txBody>
      </p:sp>
      <p:sp>
        <p:nvSpPr>
          <p:cNvPr id="8" name="AutoShape 4" descr="How to Use the t-Table to Solve Statistics Problems - dummies">
            <a:extLst>
              <a:ext uri="{FF2B5EF4-FFF2-40B4-BE49-F238E27FC236}">
                <a16:creationId xmlns:a16="http://schemas.microsoft.com/office/drawing/2014/main" id="{87680DAF-290A-4B6C-9557-932D4B72C3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104" name="Picture 8" descr="How to Use the t-Table to Solve Statistics Problems - dummies">
            <a:extLst>
              <a:ext uri="{FF2B5EF4-FFF2-40B4-BE49-F238E27FC236}">
                <a16:creationId xmlns:a16="http://schemas.microsoft.com/office/drawing/2014/main" id="{0F3BC017-8EDD-4934-8253-D36DC825C3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07" y="901700"/>
            <a:ext cx="2739565" cy="40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874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5EEAC-54F4-4F90-93AA-500345571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3358E0-DF7D-40ED-AF68-0ABB6B16F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Procedure for carrying out Paired t-test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3863E-3029-45BC-81AF-41DF81AC6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Calculate the difference between the two observations on each pair.</a:t>
            </a:r>
          </a:p>
          <a:p>
            <a:r>
              <a:rPr lang="en-US" dirty="0"/>
              <a:t>Calculate the mean difference</a:t>
            </a:r>
          </a:p>
          <a:p>
            <a:r>
              <a:rPr lang="en-US" dirty="0"/>
              <a:t>Calculate the standard deviation of the differences</a:t>
            </a:r>
          </a:p>
          <a:p>
            <a:r>
              <a:rPr lang="en-US" dirty="0"/>
              <a:t>Calculate the error of the mean difference</a:t>
            </a:r>
          </a:p>
          <a:p>
            <a:r>
              <a:rPr lang="en-US" dirty="0"/>
              <a:t>Calculate the t-statistic </a:t>
            </a:r>
          </a:p>
        </p:txBody>
      </p:sp>
    </p:spTree>
    <p:extLst>
      <p:ext uri="{BB962C8B-B14F-4D97-AF65-F5344CB8AC3E}">
        <p14:creationId xmlns:p14="http://schemas.microsoft.com/office/powerpoint/2010/main" val="1032970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33745-8178-429D-8430-51A7EA0BA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241DC-A882-4D9C-AE81-A71058140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t-test example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41F65B-C721-45D9-93CC-667EE94FED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100" u="sng" dirty="0"/>
                  <a:t>Question: </a:t>
                </a:r>
                <a:r>
                  <a:rPr lang="en-US" sz="2100" dirty="0"/>
                  <a:t>The downtimes (measured in hours) for computer systems in six branches of a major bank were recorded for year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100" dirty="0"/>
                  <a:t> and year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en-US" sz="2100" dirty="0"/>
                  <a:t>. Compute the test statistics for the paired t-test.</a:t>
                </a:r>
                <a:endParaRPr lang="en-US" sz="2100" b="1" u="sng" dirty="0"/>
              </a:p>
              <a:p>
                <a:r>
                  <a:rPr lang="en-US" sz="2100" u="sng" dirty="0"/>
                  <a:t>Solution: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41F65B-C721-45D9-93CC-667EE94FED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992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31D728B-0B94-4323-B81B-FB0CC65EC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872575"/>
              </p:ext>
            </p:extLst>
          </p:nvPr>
        </p:nvGraphicFramePr>
        <p:xfrm>
          <a:off x="1958009" y="2051360"/>
          <a:ext cx="6581740" cy="2624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348">
                  <a:extLst>
                    <a:ext uri="{9D8B030D-6E8A-4147-A177-3AD203B41FA5}">
                      <a16:colId xmlns:a16="http://schemas.microsoft.com/office/drawing/2014/main" val="2906498906"/>
                    </a:ext>
                  </a:extLst>
                </a:gridCol>
                <a:gridCol w="1316348">
                  <a:extLst>
                    <a:ext uri="{9D8B030D-6E8A-4147-A177-3AD203B41FA5}">
                      <a16:colId xmlns:a16="http://schemas.microsoft.com/office/drawing/2014/main" val="3045989769"/>
                    </a:ext>
                  </a:extLst>
                </a:gridCol>
                <a:gridCol w="1316348">
                  <a:extLst>
                    <a:ext uri="{9D8B030D-6E8A-4147-A177-3AD203B41FA5}">
                      <a16:colId xmlns:a16="http://schemas.microsoft.com/office/drawing/2014/main" val="3525819026"/>
                    </a:ext>
                  </a:extLst>
                </a:gridCol>
                <a:gridCol w="1316348">
                  <a:extLst>
                    <a:ext uri="{9D8B030D-6E8A-4147-A177-3AD203B41FA5}">
                      <a16:colId xmlns:a16="http://schemas.microsoft.com/office/drawing/2014/main" val="3464284004"/>
                    </a:ext>
                  </a:extLst>
                </a:gridCol>
                <a:gridCol w="1316348">
                  <a:extLst>
                    <a:ext uri="{9D8B030D-6E8A-4147-A177-3AD203B41FA5}">
                      <a16:colId xmlns:a16="http://schemas.microsoft.com/office/drawing/2014/main" val="3596427946"/>
                    </a:ext>
                  </a:extLst>
                </a:gridCol>
              </a:tblGrid>
              <a:tr h="65084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Branch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Year 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Year 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Difference</a:t>
                      </a:r>
                    </a:p>
                    <a:p>
                      <a:r>
                        <a:rPr lang="en-US" sz="1400" dirty="0">
                          <a:latin typeface="Gill Sans"/>
                        </a:rPr>
                        <a:t>(Year 1 – Year 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Square of Difference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87549689"/>
                  </a:ext>
                </a:extLst>
              </a:tr>
              <a:tr h="267569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Gill Sans"/>
                        </a:rPr>
                        <a:t>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40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100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2719372"/>
                  </a:ext>
                </a:extLst>
              </a:tr>
              <a:tr h="267569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Gill Sans"/>
                        </a:rPr>
                        <a:t>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54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41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169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3561925"/>
                  </a:ext>
                </a:extLst>
              </a:tr>
              <a:tr h="267569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Gill Sans"/>
                        </a:rPr>
                        <a:t>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32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64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17998131"/>
                  </a:ext>
                </a:extLst>
              </a:tr>
              <a:tr h="267569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Gill Sans"/>
                        </a:rPr>
                        <a:t>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36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38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-2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30154032"/>
                  </a:ext>
                </a:extLst>
              </a:tr>
              <a:tr h="267569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Gill Sans"/>
                        </a:rPr>
                        <a:t>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55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56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-1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18134899"/>
                  </a:ext>
                </a:extLst>
              </a:tr>
              <a:tr h="267569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Gill Sans"/>
                        </a:rPr>
                        <a:t>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46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37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"/>
                        </a:rPr>
                        <a:t>81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34309858"/>
                  </a:ext>
                </a:extLst>
              </a:tr>
              <a:tr h="267569">
                <a:tc>
                  <a:txBody>
                    <a:bodyPr/>
                    <a:lstStyle/>
                    <a:p>
                      <a:endParaRPr lang="en-US" sz="1400" dirty="0">
                        <a:latin typeface="Gill San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latin typeface="Gill San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latin typeface="Gill San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Gill Sans"/>
                        </a:rPr>
                        <a:t>Sum = 37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Gill Sans"/>
                        </a:rPr>
                        <a:t>Sum = 419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341696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3281B06-044A-4DF6-92D1-F2152322DB08}"/>
              </a:ext>
            </a:extLst>
          </p:cNvPr>
          <p:cNvSpPr txBox="1"/>
          <p:nvPr/>
        </p:nvSpPr>
        <p:spPr>
          <a:xfrm>
            <a:off x="2239845" y="4713723"/>
            <a:ext cx="15738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Dragonfly Statistics</a:t>
            </a:r>
          </a:p>
        </p:txBody>
      </p:sp>
    </p:spTree>
    <p:extLst>
      <p:ext uri="{BB962C8B-B14F-4D97-AF65-F5344CB8AC3E}">
        <p14:creationId xmlns:p14="http://schemas.microsoft.com/office/powerpoint/2010/main" val="34142706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EC594-C41D-4A8B-86B1-4E500297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1AADE-6768-4BE7-8ECA-86E15A416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t-test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2DAD65-D494-4A11-B1C9-6DAB9BFA6B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Sample size: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Sum of differences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1800" i="1" dirty="0">
                        <a:latin typeface="Cambria Math" panose="02040503050406030204" pitchFamily="18" charset="0"/>
                      </a:rPr>
                      <m:t> 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37</m:t>
                    </m:r>
                  </m:oMath>
                </a14:m>
                <a:endParaRPr lang="en-US" sz="1800" dirty="0"/>
              </a:p>
              <a:p>
                <a:r>
                  <a:rPr lang="en-US" dirty="0"/>
                  <a:t>Sum of squared differences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nary>
                    <m:r>
                      <a:rPr lang="en-US" sz="1800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419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Mean of case-wise differences: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6.166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Standard Deviation :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ba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−1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419 −6 ×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6.166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6.177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Test statistics for the paired t-test: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num>
                      <m:den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 2.445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2DAD65-D494-4A11-B1C9-6DAB9BFA6B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3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5179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Paired t-test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Null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; to be refuted): </a:t>
                </a:r>
              </a:p>
              <a:p>
                <a:pPr lvl="1"/>
                <a:r>
                  <a:rPr lang="en-US" dirty="0"/>
                  <a:t>There is no difference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i.e. the expected accuracies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the same </a:t>
                </a:r>
              </a:p>
              <a:p>
                <a:r>
                  <a:rPr lang="en-US" dirty="0"/>
                  <a:t>That is, the expected difference (over all possible data sets) between their accuracies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]  = 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don’t know the true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-fold cross-validation gives us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samples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7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8922-5E58-5249-90A1-E49573109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Metrics</a:t>
            </a:r>
            <a:br>
              <a:rPr lang="en-US"/>
            </a:br>
            <a:r>
              <a:rPr lang="en-US"/>
              <a:t>Methodologies</a:t>
            </a:r>
            <a:br>
              <a:rPr lang="en-US"/>
            </a:br>
            <a:r>
              <a:rPr lang="en-US"/>
              <a:t>Statistical Significance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553-4B50-B944-8263-C6922AFA91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00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t-test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Null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𝑑𝑖𝑓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] 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our estimate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based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samples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𝑑𝑖𝑓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𝑑𝑖𝑓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 estimated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𝑁</m:t>
                        </m:r>
                      </m:sup>
                    </m:sSub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𝑑𝑖𝑓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– 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Accept Null hypothesis at significance level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if the following statistic lies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𝑡𝑎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−1, +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𝑡𝑎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E06A88-E8FF-4220-AA6F-0175FA3F4B22}"/>
                  </a:ext>
                </a:extLst>
              </p:cNvPr>
              <p:cNvSpPr txBox="1"/>
              <p:nvPr/>
            </p:nvSpPr>
            <p:spPr>
              <a:xfrm>
                <a:off x="3240157" y="4025348"/>
                <a:ext cx="2719209" cy="67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E06A88-E8FF-4220-AA6F-0175FA3F4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157" y="4025348"/>
                <a:ext cx="2719209" cy="6751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5240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8922-5E58-5249-90A1-E49573109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</a:rPr>
              <a:t>Metrics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</a:rPr>
              <a:t>Methodologies</a:t>
            </a:r>
            <a:b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Statistical Significance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553-4B50-B944-8263-C6922AFA9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104978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Paired t-test</a:t>
            </a:r>
          </a:p>
          <a:p>
            <a:r>
              <a:rPr lang="en-US" b="1" dirty="0" err="1">
                <a:solidFill>
                  <a:srgbClr val="045EA7"/>
                </a:solidFill>
              </a:rPr>
              <a:t>McNemar</a:t>
            </a:r>
            <a:endParaRPr lang="en-US" b="1" dirty="0">
              <a:solidFill>
                <a:srgbClr val="045EA7"/>
              </a:solidFill>
            </a:endParaRPr>
          </a:p>
          <a:p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Bootstrap</a:t>
            </a:r>
          </a:p>
        </p:txBody>
      </p:sp>
    </p:spTree>
    <p:extLst>
      <p:ext uri="{BB962C8B-B14F-4D97-AF65-F5344CB8AC3E}">
        <p14:creationId xmlns:p14="http://schemas.microsoft.com/office/powerpoint/2010/main" val="30642229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83428-3F21-4F1E-A36A-16247A6A6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3091FD-6777-481C-B141-AEC070B4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McNemar’s Test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2E3A19-79E3-4E31-8505-C547B7B29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test is often used for the situation where one tests for the presence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en-US" dirty="0"/>
                  <a:t>or absence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of something and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state at the first observation (i.e., pretest) and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state at the second observation (i.e., post-test).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An alternative to Cross Validation, when the test can be run only once, but you have </a:t>
                </a:r>
                <a:r>
                  <a:rPr lang="en-US" b="1" dirty="0"/>
                  <a:t>access to predictions on individual examples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2E3A19-79E3-4E31-8505-C547B7B29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t="-13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0876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C2F93-D4D7-464C-B02B-C7872D9C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CBD53-9ACD-4FCC-8522-5AF92C1F7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McNemar’s Test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51135-E95A-43D7-9217-4A7E38E8DA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222845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Divide the sample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into a training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and a test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Train algorithms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yielding classifiers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Record how each example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classified and fill the following table: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51135-E95A-43D7-9217-4A7E38E8DA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2228457"/>
              </a:xfrm>
              <a:blipFill>
                <a:blip r:embed="rId2"/>
                <a:stretch>
                  <a:fillRect l="-1037" t="-21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8F2B1D2-90A1-4E7B-9CEE-B7D935E13F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2254224"/>
                  </p:ext>
                </p:extLst>
              </p:nvPr>
            </p:nvGraphicFramePr>
            <p:xfrm>
              <a:off x="1277540" y="2745099"/>
              <a:ext cx="6437710" cy="127866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18855">
                      <a:extLst>
                        <a:ext uri="{9D8B030D-6E8A-4147-A177-3AD203B41FA5}">
                          <a16:colId xmlns:a16="http://schemas.microsoft.com/office/drawing/2014/main" val="2117649402"/>
                        </a:ext>
                      </a:extLst>
                    </a:gridCol>
                    <a:gridCol w="3218855">
                      <a:extLst>
                        <a:ext uri="{9D8B030D-6E8A-4147-A177-3AD203B41FA5}">
                          <a16:colId xmlns:a16="http://schemas.microsoft.com/office/drawing/2014/main" val="3020828631"/>
                        </a:ext>
                      </a:extLst>
                    </a:gridCol>
                  </a:tblGrid>
                  <a:tr h="639331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# of examples misclassified by both</a:t>
                          </a:r>
                        </a:p>
                        <a:p>
                          <a:r>
                            <a:rPr lang="en-US" sz="1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sz="14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1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900" i="1" dirty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oMath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# of examples misclassified by 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sz="1400" dirty="0"/>
                            <a:t> but not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1400" dirty="0"/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1100" i="1" dirty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oMath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701148318"/>
                      </a:ext>
                    </a:extLst>
                  </a:tr>
                  <a:tr h="639331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# of examples misclassified by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1400" dirty="0"/>
                            <a:t> but not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sz="1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1100" i="1" dirty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# of examples misclassified by neither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sz="1400" dirty="0"/>
                            <a:t> nor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1400" dirty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1100" i="1" dirty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oMath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14206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8F2B1D2-90A1-4E7B-9CEE-B7D935E13F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2254224"/>
                  </p:ext>
                </p:extLst>
              </p:nvPr>
            </p:nvGraphicFramePr>
            <p:xfrm>
              <a:off x="1277540" y="2745099"/>
              <a:ext cx="6437710" cy="127866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18855">
                      <a:extLst>
                        <a:ext uri="{9D8B030D-6E8A-4147-A177-3AD203B41FA5}">
                          <a16:colId xmlns:a16="http://schemas.microsoft.com/office/drawing/2014/main" val="2117649402"/>
                        </a:ext>
                      </a:extLst>
                    </a:gridCol>
                    <a:gridCol w="3218855">
                      <a:extLst>
                        <a:ext uri="{9D8B030D-6E8A-4147-A177-3AD203B41FA5}">
                          <a16:colId xmlns:a16="http://schemas.microsoft.com/office/drawing/2014/main" val="3020828631"/>
                        </a:ext>
                      </a:extLst>
                    </a:gridCol>
                  </a:tblGrid>
                  <a:tr h="639331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189" t="-2830" r="-100189" b="-1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100379" t="-2830" r="-379" b="-100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1148318"/>
                      </a:ext>
                    </a:extLst>
                  </a:tr>
                  <a:tr h="639331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189" t="-103810" r="-100189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100379" t="-103810" r="-379" b="-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2068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E1A565F-4138-4A28-82C0-3A5ADE5413E7}"/>
                  </a:ext>
                </a:extLst>
              </p:cNvPr>
              <p:cNvSpPr/>
              <p:nvPr/>
            </p:nvSpPr>
            <p:spPr>
              <a:xfrm>
                <a:off x="2188090" y="4061298"/>
                <a:ext cx="4207627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350" dirty="0">
                    <a:latin typeface="Abadi MT Condensed Light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en-US" sz="135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sz="1350" dirty="0">
                    <a:latin typeface="Abadi MT Condensed Light" pitchFamily="34" charset="0"/>
                  </a:rPr>
                  <a:t> is the total number of examples in the test set </a:t>
                </a:r>
                <a14:m>
                  <m:oMath xmlns:m="http://schemas.openxmlformats.org/officeDocument/2006/math">
                    <m:r>
                      <a:rPr lang="en-US" altLang="en-US" sz="135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en-US" sz="1350" dirty="0">
                  <a:latin typeface="Abadi MT Condensed Light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E1A565F-4138-4A28-82C0-3A5ADE5413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090" y="4061298"/>
                <a:ext cx="4207627" cy="300082"/>
              </a:xfrm>
              <a:prstGeom prst="rect">
                <a:avLst/>
              </a:prstGeom>
              <a:blipFill>
                <a:blip r:embed="rId4"/>
                <a:stretch>
                  <a:fillRect l="-435" t="-2041" b="-204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17D1C4-A53B-4551-B4E8-02B512D7A80F}"/>
                  </a:ext>
                </a:extLst>
              </p:cNvPr>
              <p:cNvSpPr txBox="1"/>
              <p:nvPr/>
            </p:nvSpPr>
            <p:spPr>
              <a:xfrm>
                <a:off x="2926435" y="4361380"/>
                <a:ext cx="29970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17D1C4-A53B-4551-B4E8-02B512D7A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435" y="4361380"/>
                <a:ext cx="299703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1674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E45A507-AEFA-43F2-88F9-C2E1AB70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84F6-A807-47F6-8782-EB5B14D2672F}" type="slidenum">
              <a:rPr lang="en-US" altLang="en-US" smtClean="0"/>
              <a:pPr/>
              <a:t>44</a:t>
            </a:fld>
            <a:endParaRPr lang="en-US" alt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9D53A2-BAA6-4601-BA34-FE9C191E4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52" y="550332"/>
            <a:ext cx="8229600" cy="158757"/>
          </a:xfrm>
        </p:spPr>
        <p:txBody>
          <a:bodyPr>
            <a:normAutofit fontScale="90000"/>
          </a:bodyPr>
          <a:lstStyle/>
          <a:p>
            <a:r>
              <a:rPr lang="en-US" altLang="en-US" dirty="0" err="1"/>
              <a:t>McNemar’s</a:t>
            </a:r>
            <a:r>
              <a:rPr lang="en-US" altLang="en-US" dirty="0"/>
              <a:t> Test</a:t>
            </a:r>
            <a:br>
              <a:rPr lang="en-US" alt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A1D716-417C-4679-912A-B043F690B9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en-US" dirty="0"/>
                  <a:t>The null hypothesis: the two learning algorithms have the same error rate on a randomly drawn sample. That is, we expect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en-US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en-US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en-US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altLang="en-US" dirty="0"/>
              </a:p>
              <a:p>
                <a:r>
                  <a:rPr lang="en-US" altLang="en-US" dirty="0"/>
                  <a:t>The statistics we use to measure deviation from the expected counts:</a:t>
                </a:r>
              </a:p>
              <a:p>
                <a:pPr marL="0" indent="0" algn="ctr">
                  <a:buNone/>
                </a:pPr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altLang="en-US">
                                            <a:latin typeface="Cambria Math" panose="02040503050406030204" pitchFamily="18" charset="0"/>
                                          </a:rPr>
                                          <m:t>01</m:t>
                                        </m:r>
                                      </m:sub>
                                    </m:sSub>
                                    <m:r>
                                      <a:rPr lang="en-US" altLang="en-US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altLang="en-US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en-US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en-US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altLang="en-US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en-US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dirty="0"/>
              </a:p>
              <a:p>
                <a:r>
                  <a:rPr lang="en-US" altLang="en-US" dirty="0"/>
                  <a:t>This statistics is distributed (approximately) as t-distribution with </a:t>
                </a:r>
                <a14:m>
                  <m:oMath xmlns:m="http://schemas.openxmlformats.org/officeDocument/2006/math">
                    <m:r>
                      <a:rPr lang="en-US" altLang="en-US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dirty="0"/>
                  <a:t> degree of freedom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A1D716-417C-4679-912A-B043F690B9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2314" r="-296" b="-9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3299" name="Text Box 3">
            <a:extLst>
              <a:ext uri="{FF2B5EF4-FFF2-40B4-BE49-F238E27FC236}">
                <a16:creationId xmlns:a16="http://schemas.microsoft.com/office/drawing/2014/main" id="{632C216F-8A9B-45E1-A75C-4906E23FA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22" y="1800291"/>
            <a:ext cx="18473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100" dirty="0">
              <a:solidFill>
                <a:srgbClr val="000066"/>
              </a:solidFill>
              <a:latin typeface="Abadi MT Condensed Light" pitchFamily="34" charset="0"/>
            </a:endParaRPr>
          </a:p>
          <a:p>
            <a:endParaRPr lang="en-US" altLang="en-US" sz="2100" dirty="0">
              <a:solidFill>
                <a:srgbClr val="000066"/>
              </a:solidFill>
              <a:latin typeface="Abadi MT Condensed Light" pitchFamily="34" charset="0"/>
            </a:endParaRPr>
          </a:p>
          <a:p>
            <a:endParaRPr lang="en-US" altLang="en-US" sz="2100" dirty="0">
              <a:solidFill>
                <a:srgbClr val="000066"/>
              </a:solidFill>
              <a:latin typeface="Abadi MT Condensed Light" pitchFamily="34" charset="0"/>
            </a:endParaRPr>
          </a:p>
          <a:p>
            <a:endParaRPr lang="en-US" altLang="en-US" sz="2100" dirty="0">
              <a:solidFill>
                <a:srgbClr val="000066"/>
              </a:solidFill>
              <a:latin typeface="Abadi MT Condensed Light" pitchFamily="34" charset="0"/>
            </a:endParaRPr>
          </a:p>
          <a:p>
            <a:endParaRPr lang="en-US" altLang="en-US" sz="2100" dirty="0">
              <a:solidFill>
                <a:srgbClr val="000066"/>
              </a:solidFill>
              <a:latin typeface="Abadi MT Condensed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3227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BF866D84-BC67-4B90-9AA7-1C6B2A7051B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F4E6AF2D-6D81-431D-A026-EF0FA0962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104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7DC69F1A-F70A-4AA2-9171-C3AECD4F96A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874F53B0-2109-42D4-B628-065939831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17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E45A507-AEFA-43F2-88F9-C2E1AB70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84F6-A807-47F6-8782-EB5B14D2672F}" type="slidenum">
              <a:rPr lang="en-US" altLang="en-US" smtClean="0"/>
              <a:pPr/>
              <a:t>47</a:t>
            </a:fld>
            <a:endParaRPr lang="en-US" alt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9D53A2-BAA6-4601-BA34-FE9C191E4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52" y="550332"/>
            <a:ext cx="8229600" cy="158757"/>
          </a:xfrm>
        </p:spPr>
        <p:txBody>
          <a:bodyPr>
            <a:normAutofit fontScale="90000"/>
          </a:bodyPr>
          <a:lstStyle/>
          <a:p>
            <a:r>
              <a:rPr lang="en-US" altLang="en-US" dirty="0" err="1"/>
              <a:t>McNemar’s</a:t>
            </a:r>
            <a:r>
              <a:rPr lang="en-US" altLang="en-US" dirty="0"/>
              <a:t> Test - Example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823299" name="Text Box 3">
            <a:extLst>
              <a:ext uri="{FF2B5EF4-FFF2-40B4-BE49-F238E27FC236}">
                <a16:creationId xmlns:a16="http://schemas.microsoft.com/office/drawing/2014/main" id="{632C216F-8A9B-45E1-A75C-4906E23FA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22" y="1800291"/>
            <a:ext cx="18473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100" dirty="0">
              <a:solidFill>
                <a:srgbClr val="000066"/>
              </a:solidFill>
              <a:latin typeface="Abadi MT Condensed Light" pitchFamily="34" charset="0"/>
            </a:endParaRPr>
          </a:p>
          <a:p>
            <a:endParaRPr lang="en-US" altLang="en-US" sz="2100" dirty="0">
              <a:solidFill>
                <a:srgbClr val="000066"/>
              </a:solidFill>
              <a:latin typeface="Abadi MT Condensed Light" pitchFamily="34" charset="0"/>
            </a:endParaRPr>
          </a:p>
          <a:p>
            <a:endParaRPr lang="en-US" altLang="en-US" sz="2100" dirty="0">
              <a:solidFill>
                <a:srgbClr val="000066"/>
              </a:solidFill>
              <a:latin typeface="Abadi MT Condensed Light" pitchFamily="34" charset="0"/>
            </a:endParaRPr>
          </a:p>
          <a:p>
            <a:endParaRPr lang="en-US" altLang="en-US" sz="2100" dirty="0">
              <a:solidFill>
                <a:srgbClr val="000066"/>
              </a:solidFill>
              <a:latin typeface="Abadi MT Condensed Light" pitchFamily="34" charset="0"/>
            </a:endParaRPr>
          </a:p>
          <a:p>
            <a:endParaRPr lang="en-US" altLang="en-US" sz="2100" dirty="0">
              <a:solidFill>
                <a:srgbClr val="000066"/>
              </a:solidFill>
              <a:latin typeface="Abadi MT Condensed Ligh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טבלה 7">
                <a:extLst>
                  <a:ext uri="{FF2B5EF4-FFF2-40B4-BE49-F238E27FC236}">
                    <a16:creationId xmlns:a16="http://schemas.microsoft.com/office/drawing/2014/main" id="{BC535ADE-FFF1-43B1-B603-F4775BC2BC9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0715618"/>
                  </p:ext>
                </p:extLst>
              </p:nvPr>
            </p:nvGraphicFramePr>
            <p:xfrm>
              <a:off x="1604461" y="980641"/>
              <a:ext cx="5486400" cy="111252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1608325851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25676417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816338931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3565785669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 rtl="0"/>
                          <a:r>
                            <a:rPr lang="en-US" dirty="0"/>
                            <a:t>Scenario B</a:t>
                          </a:r>
                          <a:endParaRPr lang="he-IL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rtl="1"/>
                          <a:endParaRPr lang="he-IL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rtl="0"/>
                          <a:r>
                            <a:rPr lang="en-US" dirty="0"/>
                            <a:t>Scenario A</a:t>
                          </a:r>
                          <a:endParaRPr lang="he-IL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rtl="1"/>
                          <a:endParaRPr lang="he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98091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=15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00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=15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00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=29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91978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=9945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=25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=9959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=11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06339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טבלה 7">
                <a:extLst>
                  <a:ext uri="{FF2B5EF4-FFF2-40B4-BE49-F238E27FC236}">
                    <a16:creationId xmlns:a16="http://schemas.microsoft.com/office/drawing/2014/main" id="{BC535ADE-FFF1-43B1-B603-F4775BC2BC9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0715618"/>
                  </p:ext>
                </p:extLst>
              </p:nvPr>
            </p:nvGraphicFramePr>
            <p:xfrm>
              <a:off x="1604461" y="980641"/>
              <a:ext cx="5486400" cy="111252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1608325851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25676417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816338931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3565785669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 rtl="0"/>
                          <a:r>
                            <a:rPr lang="en-US" dirty="0"/>
                            <a:t>Scenario B</a:t>
                          </a:r>
                          <a:endParaRPr lang="he-IL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rtl="1"/>
                          <a:endParaRPr lang="he-IL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rtl="0"/>
                          <a:r>
                            <a:rPr lang="en-US" dirty="0"/>
                            <a:t>Scenario A</a:t>
                          </a:r>
                          <a:endParaRPr lang="he-IL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rtl="1"/>
                          <a:endParaRPr lang="he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98091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444" t="-106452" r="-302222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06452" r="-200885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200889" t="-106452" r="-101778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300889" t="-106452" r="-1778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91978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444" t="-209836" r="-302222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9836" r="-20088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200889" t="-209836" r="-10177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300889" t="-209836" r="-1778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06339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51E778C0-1BFD-4440-BC97-FEF597AB16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0464" y="845327"/>
                <a:ext cx="8229600" cy="37478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 sz="24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–"/>
                  <a:defRPr sz="2000" kern="1200">
                    <a:solidFill>
                      <a:schemeClr val="accent3"/>
                    </a:solidFill>
                    <a:latin typeface="Gill Sans"/>
                    <a:ea typeface="+mn-ea"/>
                    <a:cs typeface="Gill San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 sz="18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–"/>
                  <a:defRPr sz="1600" kern="1200">
                    <a:solidFill>
                      <a:schemeClr val="accent3"/>
                    </a:solidFill>
                    <a:latin typeface="Gill Sans"/>
                    <a:ea typeface="+mn-ea"/>
                    <a:cs typeface="Gill San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»"/>
                  <a:defRPr sz="14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/>
                  <a:buNone/>
                </a:pPr>
                <a:endParaRPr lang="en-US" altLang="en-US" dirty="0"/>
              </a:p>
              <a:p>
                <a:pPr marL="0" indent="0" algn="ctr">
                  <a:buFont typeface="Arial"/>
                  <a:buNone/>
                </a:pPr>
                <a:endParaRPr lang="en-US" altLang="en-US" dirty="0"/>
              </a:p>
              <a:p>
                <a:pPr marL="0" indent="0" algn="ctr">
                  <a:buFont typeface="Arial"/>
                  <a:buNone/>
                </a:pPr>
                <a:endParaRPr lang="en-US" altLang="en-US" dirty="0"/>
              </a:p>
              <a:p>
                <a:pPr marL="0" indent="0" algn="ctr">
                  <a:buFont typeface="Arial"/>
                  <a:buNone/>
                </a:pPr>
                <a:endParaRPr lang="en-US" altLang="en-US" dirty="0"/>
              </a:p>
              <a:p>
                <a:r>
                  <a:rPr lang="en-US" altLang="en-US" dirty="0"/>
                  <a:t>Now let’s calculate the test statistic for both scenarios:</a:t>
                </a:r>
              </a:p>
              <a:p>
                <a:pPr marL="0" indent="0" algn="ctr">
                  <a:buFont typeface="Arial"/>
                  <a:buNone/>
                </a:pPr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altLang="en-US">
                                            <a:latin typeface="Cambria Math" panose="02040503050406030204" pitchFamily="18" charset="0"/>
                                          </a:rPr>
                                          <m:t>01</m:t>
                                        </m:r>
                                      </m:sub>
                                    </m:sSub>
                                    <m:r>
                                      <a:rPr lang="en-US" altLang="en-US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altLang="en-US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en-US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en-US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altLang="en-US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en-US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dirty="0"/>
              </a:p>
              <a:p>
                <a:pPr marL="0" indent="0" algn="ctr">
                  <a:buFont typeface="Arial"/>
                  <a:buNone/>
                </a:pPr>
                <a:endParaRPr lang="en-US" altLang="en-US" dirty="0"/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=6.75      </m:t>
                      </m:r>
                      <m:sSubSup>
                        <m:sSubSup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=2.025</m:t>
                      </m:r>
                    </m:oMath>
                  </m:oMathPara>
                </a14:m>
                <a:endParaRPr lang="en-US" altLang="en-US" dirty="0"/>
              </a:p>
              <a:p>
                <a:r>
                  <a:rPr lang="en-US" altLang="en-US" dirty="0"/>
                  <a:t>We get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𝑣𝑎</m:t>
                    </m:r>
                    <m:sSub>
                      <m:sSubPr>
                        <m:ctrlPr>
                          <a:rPr lang="en-US" alt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err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i="1" dirty="0" err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= 0.00</m:t>
                    </m:r>
                  </m:oMath>
                </a14:m>
                <a:r>
                  <a:rPr lang="en-US" altLang="en-US" dirty="0"/>
                  <a:t>93 and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𝑣𝑎</m:t>
                    </m:r>
                    <m:sSub>
                      <m:sSubPr>
                        <m:ctrlPr>
                          <a:rPr lang="en-US" alt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err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i="1" dirty="0" err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=0.15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51E778C0-1BFD-4440-BC97-FEF597AB1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64" y="845327"/>
                <a:ext cx="8229600" cy="3747840"/>
              </a:xfrm>
              <a:prstGeom prst="rect">
                <a:avLst/>
              </a:prstGeom>
              <a:blipFill>
                <a:blip r:embed="rId3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9489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8922-5E58-5249-90A1-E49573109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</a:rPr>
              <a:t>Metrics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</a:rPr>
              <a:t>Methodologies</a:t>
            </a:r>
            <a:b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Statistical Significance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553-4B50-B944-8263-C6922AFA9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104978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Paired t-test</a:t>
            </a:r>
          </a:p>
          <a:p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McNemar</a:t>
            </a:r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b="1" dirty="0">
                <a:solidFill>
                  <a:srgbClr val="045EA7"/>
                </a:solidFill>
              </a:rPr>
              <a:t>Bootstrap</a:t>
            </a:r>
          </a:p>
        </p:txBody>
      </p:sp>
    </p:spTree>
    <p:extLst>
      <p:ext uri="{BB962C8B-B14F-4D97-AF65-F5344CB8AC3E}">
        <p14:creationId xmlns:p14="http://schemas.microsoft.com/office/powerpoint/2010/main" val="20783361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83428-3F21-4F1E-A36A-16247A6A6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3091FD-6777-481C-B141-AEC070B4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E3A19-79E3-4E31-8505-C547B7B29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Sometimes, we are not interested in comparing the </a:t>
            </a:r>
            <a:r>
              <a:rPr lang="en-US" b="1" dirty="0"/>
              <a:t>mean</a:t>
            </a:r>
            <a:r>
              <a:rPr lang="en-US" dirty="0"/>
              <a:t> performance of the two classifiers.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comparing different statistics, we cannot use the t-test because we do not know the distribution of the test statistic under the null hypothesis.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this case we can use statistical tests that are called non-parametric tests. One of them is Bootstrap.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4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of Batch Machine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Given:</a:t>
                </a:r>
                <a:r>
                  <a:rPr lang="en-US" dirty="0"/>
                  <a:t> labeled training data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750" dirty="0"/>
              </a:p>
              <a:p>
                <a:r>
                  <a:rPr lang="en-US" dirty="0"/>
                  <a:t>Assumes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𝑡𝑎𝑟𝑔𝑒𝑡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sz="3000" dirty="0"/>
              </a:p>
              <a:p>
                <a:pPr marL="0" indent="0">
                  <a:buNone/>
                </a:pPr>
                <a:r>
                  <a:rPr lang="en-US" b="1" dirty="0"/>
                  <a:t>Train the model:	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𝑚𝑜𝑑𝑒𝑙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/>
                      </a:rPr>
                      <m:t>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𝑐𝑙𝑎𝑠𝑠𝑖𝑓𝑖𝑒𝑟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𝑡𝑟𝑎𝑖𝑛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cmmi1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mmi1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  <a:cs typeface="cmmi10"/>
                      </a:rPr>
                      <m:t> 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3600" b="1" dirty="0"/>
              </a:p>
              <a:p>
                <a:pPr marL="0" indent="0">
                  <a:buNone/>
                </a:pPr>
                <a:r>
                  <a:rPr lang="en-US" b="1" dirty="0"/>
                  <a:t>Apply the model to new data:</a:t>
                </a:r>
              </a:p>
              <a:p>
                <a:r>
                  <a:rPr lang="en-US" dirty="0"/>
                  <a:t>Given: new unlabeled instance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mi10"/>
                      </a:rPr>
                      <m:t>𝑦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𝑝𝑟𝑒𝑑𝑖𝑐𝑡𝑖𝑜𝑛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/>
                      </a:rPr>
                      <m:t> 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Wingdings"/>
                      </a:rPr>
                      <m:t>𝑚𝑜𝑑𝑒𝑙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Wingdings"/>
                      </a:rPr>
                      <m:t>.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Wingdings"/>
                      </a:rPr>
                      <m:t>𝑝𝑟𝑒𝑑𝑖𝑐𝑡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cs typeface="cmmi10"/>
                            <a:sym typeface="Wingdings"/>
                          </a:rPr>
                          <m:t>𝒙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Key questions: 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dirty="0"/>
                  <a:t>How to determine the quality of the model? </a:t>
                </a:r>
              </a:p>
              <a:p>
                <a:pPr marL="0" indent="0">
                  <a:buNone/>
                </a:pPr>
                <a:r>
                  <a:rPr lang="en-US" dirty="0"/>
                  <a:t>	(i) measuring performance</a:t>
                </a:r>
              </a:p>
              <a:p>
                <a:pPr marL="0" indent="0">
                  <a:buNone/>
                </a:pPr>
                <a:r>
                  <a:rPr lang="en-US" dirty="0"/>
                  <a:t>	(ii) understanding the significance of the results (is it better than other models?)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96" t="-13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6236900" y="1915085"/>
            <a:ext cx="836416" cy="1503771"/>
            <a:chOff x="6942138" y="2582584"/>
            <a:chExt cx="1115221" cy="2005028"/>
          </a:xfrm>
        </p:grpSpPr>
        <p:sp>
          <p:nvSpPr>
            <p:cNvPr id="17" name="Rectangle 16"/>
            <p:cNvSpPr/>
            <p:nvPr/>
          </p:nvSpPr>
          <p:spPr>
            <a:xfrm>
              <a:off x="6998081" y="4095169"/>
              <a:ext cx="951542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i="1" dirty="0"/>
                <a:t>model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42138" y="3342883"/>
              <a:ext cx="1115221" cy="47926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learner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6997413" y="2582584"/>
                  <a:ext cx="1022588" cy="553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 dirty="0" smtClean="0">
                            <a:latin typeface="Cambria Math" panose="02040503050406030204" pitchFamily="18" charset="0"/>
                            <a:cs typeface="cmmi10"/>
                          </a:rPr>
                          <m:t>𝑋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  <a:cs typeface="cmmi10"/>
                          </a:rPr>
                          <m:t>𝑌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  <a:cs typeface="cmmi10"/>
                          </a:rPr>
                          <m:t> </m:t>
                        </m:r>
                      </m:oMath>
                    </m:oMathPara>
                  </a14:m>
                  <a:endParaRPr lang="en-US" sz="21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7413" y="2582584"/>
                  <a:ext cx="1022588" cy="553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>
              <a:off x="7487717" y="3065150"/>
              <a:ext cx="0" cy="2730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484372" y="3822149"/>
              <a:ext cx="0" cy="2730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5675507" y="1793369"/>
            <a:ext cx="2777487" cy="18152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7" name="Group 26"/>
          <p:cNvGrpSpPr/>
          <p:nvPr/>
        </p:nvGrpSpPr>
        <p:grpSpPr>
          <a:xfrm>
            <a:off x="5749272" y="2961602"/>
            <a:ext cx="2703723" cy="439283"/>
            <a:chOff x="5920591" y="3977937"/>
            <a:chExt cx="3604965" cy="5857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5920591" y="4009650"/>
                  <a:ext cx="553997" cy="5539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b="1" i="1" dirty="0" smtClean="0">
                            <a:latin typeface="Cambria Math" panose="02040503050406030204" pitchFamily="18" charset="0"/>
                            <a:cs typeface="cmmi10"/>
                            <a:sym typeface="Wingdings"/>
                          </a:rPr>
                          <m:t>𝒙</m:t>
                        </m:r>
                      </m:oMath>
                    </m:oMathPara>
                  </a14:m>
                  <a:endParaRPr lang="en-US" sz="2100" b="1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0591" y="4009650"/>
                  <a:ext cx="553997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/>
            <p:nvPr/>
          </p:nvCxnSpPr>
          <p:spPr>
            <a:xfrm rot="16200000">
              <a:off x="6489522" y="4198895"/>
              <a:ext cx="0" cy="2730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6200000">
              <a:off x="7745545" y="4198894"/>
              <a:ext cx="0" cy="2730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7847574" y="3977937"/>
                  <a:ext cx="1677982" cy="5539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100" i="1" dirty="0" smtClean="0">
                          <a:latin typeface="Cambria Math" panose="02040503050406030204" pitchFamily="18" charset="0"/>
                          <a:cs typeface="cmmi10"/>
                        </a:rPr>
                        <m:t>𝑦</m:t>
                      </m:r>
                      <m:r>
                        <a:rPr lang="en-US" sz="2100" i="1" baseline="-25000" dirty="0" err="1">
                          <a:latin typeface="Cambria Math" panose="02040503050406030204" pitchFamily="18" charset="0"/>
                        </a:rPr>
                        <m:t>𝑝𝑟𝑒𝑑𝑖𝑐𝑡𝑖𝑜𝑛</m:t>
                      </m:r>
                    </m:oMath>
                  </a14:m>
                  <a:r>
                    <a:rPr lang="en-US" sz="2100" dirty="0"/>
                    <a:t> 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7574" y="3977937"/>
                  <a:ext cx="1677982" cy="553998"/>
                </a:xfrm>
                <a:prstGeom prst="rect">
                  <a:avLst/>
                </a:prstGeom>
                <a:blipFill>
                  <a:blip r:embed="rId6"/>
                  <a:stretch>
                    <a:fillRect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3C7E7-4830-4C63-8E6E-79DE0FAC7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46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83428-3F21-4F1E-A36A-16247A6A6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3091FD-6777-481C-B141-AEC070B4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Hypothesis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2E3A19-79E3-4E31-8505-C547B7B29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Another alternative to Cross Validation, when the test can be run only once, but you have </a:t>
                </a:r>
                <a:r>
                  <a:rPr lang="en-US" b="1" dirty="0"/>
                  <a:t>access to predictions on individual examples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Divide the sample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into a training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and a test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Train algorithms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yielding classifiers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Record how each example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classified.</a:t>
                </a:r>
              </a:p>
              <a:p>
                <a:r>
                  <a:rPr lang="en-US" dirty="0"/>
                  <a:t>Draw multiple samples from our original sample </a:t>
                </a:r>
                <a:r>
                  <a:rPr lang="en-US" b="1" dirty="0"/>
                  <a:t>with replacements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2E3A19-79E3-4E31-8505-C547B7B29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1248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83428-3F21-4F1E-A36A-16247A6A6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3091FD-6777-481C-B141-AEC070B4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Hypothesis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2E3A19-79E3-4E31-8505-C547B7B29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from the original test set performance values (e.g., the differences in performance between the classifiers on every example in the test set)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with replacements </a:t>
                </a:r>
                <a:r>
                  <a:rPr lang="en-US" dirty="0"/>
                  <a:t>and calculate the test statistic from each sample: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∗(1)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∗(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Calculate a test statistic for each 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Use the following formula to calculate the p-value: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#{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300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2E3A19-79E3-4E31-8505-C547B7B29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1983" r="-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48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8922-5E58-5249-90A1-E49573109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</a:rPr>
              <a:t>Methodologies</a:t>
            </a:r>
            <a:b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</a:rPr>
              <a:t>Statistical Significance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553-4B50-B944-8263-C6922AFA91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78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 train on our training data </a:t>
            </a:r>
            <a:r>
              <a:rPr lang="en-US" dirty="0">
                <a:solidFill>
                  <a:srgbClr val="0000FF"/>
                </a:solidFill>
              </a:rPr>
              <a:t>Train = {x</a:t>
            </a:r>
            <a:r>
              <a:rPr lang="en-US" baseline="-25000" dirty="0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, y</a:t>
            </a:r>
            <a:r>
              <a:rPr lang="en-US" baseline="-25000" dirty="0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}</a:t>
            </a:r>
            <a:r>
              <a:rPr lang="en-US" baseline="-25000" dirty="0">
                <a:solidFill>
                  <a:srgbClr val="0000FF"/>
                </a:solidFill>
              </a:rPr>
              <a:t>1,m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We test on </a:t>
            </a:r>
            <a:r>
              <a:rPr lang="en-US" dirty="0">
                <a:solidFill>
                  <a:srgbClr val="0000FF"/>
                </a:solidFill>
              </a:rPr>
              <a:t>Test data.</a:t>
            </a:r>
          </a:p>
          <a:p>
            <a:r>
              <a:rPr lang="en-US" dirty="0"/>
              <a:t>We often set aside part of the training data as a </a:t>
            </a:r>
            <a:r>
              <a:rPr lang="en-US" dirty="0">
                <a:solidFill>
                  <a:srgbClr val="0000FF"/>
                </a:solidFill>
              </a:rPr>
              <a:t>development set</a:t>
            </a:r>
            <a:r>
              <a:rPr lang="en-US" dirty="0"/>
              <a:t>, especially when the algorithms require tuning. </a:t>
            </a:r>
          </a:p>
          <a:p>
            <a:pPr lvl="1"/>
            <a:r>
              <a:rPr lang="en-US" dirty="0"/>
              <a:t>In the HW we asked you to present results also on the Training; why? </a:t>
            </a:r>
          </a:p>
          <a:p>
            <a:r>
              <a:rPr lang="en-US" dirty="0"/>
              <a:t>When we deal with binary classification we often measure performance simply using </a:t>
            </a:r>
            <a:r>
              <a:rPr lang="en-US" dirty="0">
                <a:solidFill>
                  <a:srgbClr val="0000FF"/>
                </a:solidFill>
              </a:rPr>
              <a:t>Accuracy: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Any possible problems with it?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3185465"/>
            <a:ext cx="2900363" cy="45005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3778630"/>
            <a:ext cx="4100513" cy="45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6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5284536" cy="3690798"/>
          </a:xfrm>
        </p:spPr>
        <p:txBody>
          <a:bodyPr>
            <a:normAutofit/>
          </a:bodyPr>
          <a:lstStyle/>
          <a:p>
            <a:r>
              <a:rPr lang="en-US" sz="1500" dirty="0"/>
              <a:t>If the Binary classification problem is biased</a:t>
            </a:r>
          </a:p>
          <a:p>
            <a:pPr lvl="1"/>
            <a:r>
              <a:rPr lang="en-US" sz="1350" dirty="0"/>
              <a:t>In many problems most examples are negative</a:t>
            </a:r>
          </a:p>
          <a:p>
            <a:r>
              <a:rPr lang="en-US" sz="1500" dirty="0"/>
              <a:t>Or, in multiclass classification</a:t>
            </a:r>
          </a:p>
          <a:p>
            <a:pPr lvl="1"/>
            <a:r>
              <a:rPr lang="en-US" sz="1350" dirty="0"/>
              <a:t>The distribution over labels is often non-uniform</a:t>
            </a:r>
          </a:p>
          <a:p>
            <a:r>
              <a:rPr lang="en-US" sz="1500" dirty="0"/>
              <a:t>Simple accuracy is not a useful metric. </a:t>
            </a:r>
          </a:p>
          <a:p>
            <a:pPr lvl="1"/>
            <a:r>
              <a:rPr lang="en-US" sz="1350" dirty="0"/>
              <a:t>Often we resort to task specific metrics</a:t>
            </a:r>
          </a:p>
          <a:p>
            <a:r>
              <a:rPr lang="en-US" sz="1500" dirty="0"/>
              <a:t>However one important example that is being used often involves </a:t>
            </a:r>
            <a:r>
              <a:rPr lang="en-US" sz="1500" dirty="0">
                <a:solidFill>
                  <a:srgbClr val="0000FF"/>
                </a:solidFill>
              </a:rPr>
              <a:t>Recall</a:t>
            </a:r>
            <a:r>
              <a:rPr lang="en-US" sz="1500" dirty="0"/>
              <a:t> and </a:t>
            </a:r>
            <a:r>
              <a:rPr lang="en-US" sz="1500" dirty="0">
                <a:solidFill>
                  <a:srgbClr val="0000FF"/>
                </a:solidFill>
              </a:rPr>
              <a:t>Precision</a:t>
            </a:r>
            <a:r>
              <a:rPr lang="en-US" sz="1500" dirty="0"/>
              <a:t> </a:t>
            </a:r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r>
              <a:rPr lang="en-US" altLang="en-US" sz="1500" b="1" dirty="0"/>
              <a:t>Recall:         # (positive identified = true positives)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500" b="1" dirty="0"/>
              <a:t>                                               # (all positive)</a:t>
            </a:r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r>
              <a:rPr lang="en-US" altLang="en-US" sz="1500" b="1" dirty="0"/>
              <a:t>Precision:   # (positive identified = true positives)      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500" b="1" dirty="0"/>
              <a:t>                                       # (predicted positive)</a:t>
            </a:r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endParaRPr lang="en-US" altLang="en-US" sz="1500" b="1" dirty="0">
              <a:latin typeface="Arial" panose="020B0604020202020204" pitchFamily="34" charset="0"/>
            </a:endParaRP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pic>
        <p:nvPicPr>
          <p:cNvPr id="5122" name="Picture 2" descr="https://upload.wikimedia.org/wikipedia/commons/thumb/2/26/Precisionrecall.svg/440px-Precisionrecal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98" y="825200"/>
            <a:ext cx="2338578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3371850"/>
            <a:ext cx="1027845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j-lt"/>
              </a:rPr>
              <a:t>Predicted positive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4569" y="777459"/>
            <a:ext cx="869149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j-lt"/>
              </a:rPr>
              <a:t>     Positive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2031" y="771575"/>
            <a:ext cx="854721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j-lt"/>
              </a:rPr>
              <a:t>     negative    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709391" y="3513876"/>
            <a:ext cx="30175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709391" y="4267461"/>
            <a:ext cx="30175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84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5463342" cy="3690798"/>
          </a:xfrm>
        </p:spPr>
        <p:txBody>
          <a:bodyPr>
            <a:normAutofit lnSpcReduction="10000"/>
          </a:bodyPr>
          <a:lstStyle/>
          <a:p>
            <a:r>
              <a:rPr lang="en-US" sz="1500" dirty="0"/>
              <a:t>100 examples, 5% are positive.</a:t>
            </a:r>
          </a:p>
          <a:p>
            <a:endParaRPr lang="en-US" sz="1500" dirty="0"/>
          </a:p>
          <a:p>
            <a:r>
              <a:rPr lang="en-US" sz="1500" dirty="0">
                <a:solidFill>
                  <a:srgbClr val="0000FF"/>
                </a:solidFill>
              </a:rPr>
              <a:t>Just say NO</a:t>
            </a:r>
            <a:r>
              <a:rPr lang="en-US" sz="1500" dirty="0"/>
              <a:t>: your accuracy is 95%</a:t>
            </a:r>
          </a:p>
          <a:p>
            <a:pPr lvl="1"/>
            <a:r>
              <a:rPr lang="en-US" sz="1200" dirty="0"/>
              <a:t>Recall = precision = 0</a:t>
            </a:r>
          </a:p>
          <a:p>
            <a:r>
              <a:rPr lang="en-US" sz="1500" dirty="0">
                <a:solidFill>
                  <a:srgbClr val="0000FF"/>
                </a:solidFill>
              </a:rPr>
              <a:t>Predict 4+, 96-</a:t>
            </a:r>
            <a:r>
              <a:rPr lang="en-US" sz="1500" dirty="0"/>
              <a:t>; 2 of the +s are indeed positive</a:t>
            </a:r>
          </a:p>
          <a:p>
            <a:pPr lvl="1"/>
            <a:r>
              <a:rPr lang="en-US" sz="1200" dirty="0"/>
              <a:t>Recall:2/5;  Precision: 2/4</a:t>
            </a:r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r>
              <a:rPr lang="en-US" altLang="en-US" sz="1500" b="1" dirty="0"/>
              <a:t>Recall:         # (positive identified = true positives)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500" b="1" dirty="0"/>
              <a:t>                                               # (all positive)</a:t>
            </a:r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r>
              <a:rPr lang="en-US" altLang="en-US" sz="1500" b="1" dirty="0"/>
              <a:t>Precision:   # (positive identified = true positives)      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500" b="1" dirty="0"/>
              <a:t>                                       # (predicted positive)</a:t>
            </a:r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endParaRPr lang="en-US" altLang="en-US" sz="1500" b="1" dirty="0">
              <a:latin typeface="Arial" panose="020B0604020202020204" pitchFamily="34" charset="0"/>
            </a:endParaRP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944C8D-8041-4289-B160-9004FFC52C38}"/>
              </a:ext>
            </a:extLst>
          </p:cNvPr>
          <p:cNvCxnSpPr>
            <a:cxnSpLocks/>
          </p:cNvCxnSpPr>
          <p:nvPr/>
        </p:nvCxnSpPr>
        <p:spPr>
          <a:xfrm>
            <a:off x="1727751" y="3458796"/>
            <a:ext cx="30175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A9D06A-CC1B-48A7-B3CF-D1E54B2AFAC6}"/>
              </a:ext>
            </a:extLst>
          </p:cNvPr>
          <p:cNvCxnSpPr>
            <a:cxnSpLocks/>
          </p:cNvCxnSpPr>
          <p:nvPr/>
        </p:nvCxnSpPr>
        <p:spPr>
          <a:xfrm>
            <a:off x="1727751" y="4168317"/>
            <a:ext cx="30175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s://upload.wikimedia.org/wikipedia/commons/thumb/2/26/Precisionrecall.svg/440px-Precisionrecall.svg.png">
            <a:extLst>
              <a:ext uri="{FF2B5EF4-FFF2-40B4-BE49-F238E27FC236}">
                <a16:creationId xmlns:a16="http://schemas.microsoft.com/office/drawing/2014/main" id="{0DE1210F-924C-4B2B-9330-A9B4C0DD0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98" y="825200"/>
            <a:ext cx="2338578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F587F86-ED78-4967-8CFA-BEE6306285D5}"/>
              </a:ext>
            </a:extLst>
          </p:cNvPr>
          <p:cNvSpPr txBox="1"/>
          <p:nvPr/>
        </p:nvSpPr>
        <p:spPr>
          <a:xfrm>
            <a:off x="5654569" y="777459"/>
            <a:ext cx="869149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j-lt"/>
              </a:rPr>
              <a:t>     Positive 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77493D-B445-46E8-A73E-B97F1A8C75EA}"/>
              </a:ext>
            </a:extLst>
          </p:cNvPr>
          <p:cNvSpPr txBox="1"/>
          <p:nvPr/>
        </p:nvSpPr>
        <p:spPr>
          <a:xfrm>
            <a:off x="6662031" y="771575"/>
            <a:ext cx="854721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j-lt"/>
              </a:rPr>
              <a:t>     negative    </a:t>
            </a:r>
          </a:p>
        </p:txBody>
      </p:sp>
    </p:spTree>
    <p:extLst>
      <p:ext uri="{BB962C8B-B14F-4D97-AF65-F5344CB8AC3E}">
        <p14:creationId xmlns:p14="http://schemas.microsoft.com/office/powerpoint/2010/main" val="408098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882c3de-039f-4d1e-99d9-1660a9315a1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3cd3e34-dca9-48b8-9342-82206a708e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a351c88-48ed-478a-a241-86f397e2c4a7"/>
</p:tagLst>
</file>

<file path=ppt/theme/theme1.xml><?xml version="1.0" encoding="utf-8"?>
<a:theme xmlns:a="http://schemas.openxmlformats.org/drawingml/2006/main" name="Office Theme">
  <a:themeElements>
    <a:clrScheme name="Custom 23">
      <a:dk1>
        <a:srgbClr val="00144D"/>
      </a:dk1>
      <a:lt1>
        <a:sysClr val="window" lastClr="FFFFFF"/>
      </a:lt1>
      <a:dk2>
        <a:srgbClr val="57000A"/>
      </a:dk2>
      <a:lt2>
        <a:srgbClr val="82AFD3"/>
      </a:lt2>
      <a:accent1>
        <a:srgbClr val="95001A"/>
      </a:accent1>
      <a:accent2>
        <a:srgbClr val="C0504D"/>
      </a:accent2>
      <a:accent3>
        <a:srgbClr val="045EA7"/>
      </a:accent3>
      <a:accent4>
        <a:srgbClr val="F2C100"/>
      </a:accent4>
      <a:accent5>
        <a:srgbClr val="00144D"/>
      </a:accent5>
      <a:accent6>
        <a:srgbClr val="44464B"/>
      </a:accent6>
      <a:hlink>
        <a:srgbClr val="00144D"/>
      </a:hlink>
      <a:folHlink>
        <a:srgbClr val="82AFD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12800</TotalTime>
  <Words>3414</Words>
  <Application>Microsoft Office PowerPoint</Application>
  <PresentationFormat>On-screen Show (16:9)</PresentationFormat>
  <Paragraphs>583</Paragraphs>
  <Slides>51</Slides>
  <Notes>15</Notes>
  <HiddenSlides>4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Abadi MT Condensed Light</vt:lpstr>
      <vt:lpstr>Arial</vt:lpstr>
      <vt:lpstr>Calibri</vt:lpstr>
      <vt:lpstr>Cambria Math</vt:lpstr>
      <vt:lpstr>cmmi10</vt:lpstr>
      <vt:lpstr>Gill Sans</vt:lpstr>
      <vt:lpstr>Gill Sans MT</vt:lpstr>
      <vt:lpstr>Helvetica</vt:lpstr>
      <vt:lpstr>Symbol</vt:lpstr>
      <vt:lpstr>Wingdings</vt:lpstr>
      <vt:lpstr>Office Theme</vt:lpstr>
      <vt:lpstr>Equation</vt:lpstr>
      <vt:lpstr>Evaluation</vt:lpstr>
      <vt:lpstr>Administration (9/30/20)</vt:lpstr>
      <vt:lpstr>PowerPoint Presentation</vt:lpstr>
      <vt:lpstr>Metrics Methodologies Statistical Significance</vt:lpstr>
      <vt:lpstr>Flow of Batch Machine Learning</vt:lpstr>
      <vt:lpstr>Metrics Methodologies Statistical Significance</vt:lpstr>
      <vt:lpstr>Metrics</vt:lpstr>
      <vt:lpstr>Alternative Metrics</vt:lpstr>
      <vt:lpstr>Example</vt:lpstr>
      <vt:lpstr>Confusion Matrix</vt:lpstr>
      <vt:lpstr>Relevant Metrics</vt:lpstr>
      <vt:lpstr>Relevant Metrics</vt:lpstr>
      <vt:lpstr>Metrics Methodologies Statistical Significance</vt:lpstr>
      <vt:lpstr>Comparing Classifiers</vt:lpstr>
      <vt:lpstr>k-fold cross validation</vt:lpstr>
      <vt:lpstr>Example 3-Fold CV</vt:lpstr>
      <vt:lpstr>More on Cross-Validation</vt:lpstr>
      <vt:lpstr>Multiple Trials of k-Fold CV</vt:lpstr>
      <vt:lpstr>Comparing Multiple Classifiers</vt:lpstr>
      <vt:lpstr>Learning Curve</vt:lpstr>
      <vt:lpstr>Building Learning Curves</vt:lpstr>
      <vt:lpstr>Metrics Methodologies Statistical Significance</vt:lpstr>
      <vt:lpstr>Evaluation: Significance Tests</vt:lpstr>
      <vt:lpstr>Hypothesis testing</vt:lpstr>
      <vt:lpstr>Rejecting H0</vt:lpstr>
      <vt:lpstr>Rejecting H0 – Another Alternative</vt:lpstr>
      <vt:lpstr>Statistical Concepts - Example</vt:lpstr>
      <vt:lpstr>Statistical Concepts - Example</vt:lpstr>
      <vt:lpstr>Metrics Methodologies Statistical Significance</vt:lpstr>
      <vt:lpstr>Metrics Methodologies Statistical Significance</vt:lpstr>
      <vt:lpstr>Paired t-test</vt:lpstr>
      <vt:lpstr>Paired t-test </vt:lpstr>
      <vt:lpstr>Paired t-test</vt:lpstr>
      <vt:lpstr>Paired t-test</vt:lpstr>
      <vt:lpstr>T – Distribution Table</vt:lpstr>
      <vt:lpstr>Procedure for carrying out Paired t-test</vt:lpstr>
      <vt:lpstr>Paired t-test example </vt:lpstr>
      <vt:lpstr>Paired t-test</vt:lpstr>
      <vt:lpstr>Paired t-test</vt:lpstr>
      <vt:lpstr>Paired t-test</vt:lpstr>
      <vt:lpstr>Metrics Methodologies Statistical Significance</vt:lpstr>
      <vt:lpstr>McNemar’s Test </vt:lpstr>
      <vt:lpstr>McNemar’s Test </vt:lpstr>
      <vt:lpstr>McNemar’s Test </vt:lpstr>
      <vt:lpstr>PowerPoint Presentation</vt:lpstr>
      <vt:lpstr>PowerPoint Presentation</vt:lpstr>
      <vt:lpstr>McNemar’s Test - Example </vt:lpstr>
      <vt:lpstr>Metrics Methodologies Statistical Significance</vt:lpstr>
      <vt:lpstr>Bootstrap Hypothesis Testing</vt:lpstr>
      <vt:lpstr>Bootstrap Hypothesis Testing</vt:lpstr>
      <vt:lpstr>Bootstrap Hypothesis Testing</vt:lpstr>
    </vt:vector>
  </TitlesOfParts>
  <Company>Zder0to5ive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Tabor</dc:creator>
  <cp:lastModifiedBy>Roth, Dan</cp:lastModifiedBy>
  <cp:revision>341</cp:revision>
  <dcterms:created xsi:type="dcterms:W3CDTF">2017-09-22T15:37:04Z</dcterms:created>
  <dcterms:modified xsi:type="dcterms:W3CDTF">2020-10-01T18:01:42Z</dcterms:modified>
</cp:coreProperties>
</file>