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16" r:id="rId2"/>
    <p:sldId id="1288" r:id="rId3"/>
    <p:sldId id="1290" r:id="rId4"/>
    <p:sldId id="1197" r:id="rId5"/>
    <p:sldId id="1198" r:id="rId6"/>
    <p:sldId id="1200" r:id="rId7"/>
    <p:sldId id="1199" r:id="rId8"/>
    <p:sldId id="1201" r:id="rId9"/>
    <p:sldId id="1202" r:id="rId10"/>
    <p:sldId id="1203" r:id="rId11"/>
    <p:sldId id="1204" r:id="rId12"/>
    <p:sldId id="1205" r:id="rId13"/>
    <p:sldId id="1206" r:id="rId14"/>
    <p:sldId id="1207" r:id="rId15"/>
    <p:sldId id="1208" r:id="rId16"/>
    <p:sldId id="1209" r:id="rId17"/>
    <p:sldId id="1210" r:id="rId18"/>
    <p:sldId id="1211" r:id="rId19"/>
    <p:sldId id="1292" r:id="rId20"/>
    <p:sldId id="1293" r:id="rId21"/>
    <p:sldId id="1212" r:id="rId22"/>
    <p:sldId id="1213" r:id="rId23"/>
    <p:sldId id="1214" r:id="rId24"/>
    <p:sldId id="1291" r:id="rId25"/>
    <p:sldId id="1217" r:id="rId26"/>
    <p:sldId id="1215" r:id="rId27"/>
    <p:sldId id="1216" r:id="rId28"/>
    <p:sldId id="1218" r:id="rId29"/>
    <p:sldId id="1219" r:id="rId30"/>
    <p:sldId id="1220" r:id="rId31"/>
    <p:sldId id="1223" r:id="rId32"/>
    <p:sldId id="1221" r:id="rId33"/>
    <p:sldId id="1222" r:id="rId34"/>
    <p:sldId id="1224" r:id="rId35"/>
    <p:sldId id="1225" r:id="rId36"/>
    <p:sldId id="1226" r:id="rId37"/>
    <p:sldId id="1227" r:id="rId38"/>
    <p:sldId id="1228" r:id="rId39"/>
    <p:sldId id="1229" r:id="rId40"/>
    <p:sldId id="1230" r:id="rId41"/>
    <p:sldId id="1231" r:id="rId42"/>
    <p:sldId id="1232" r:id="rId43"/>
    <p:sldId id="1233" r:id="rId44"/>
    <p:sldId id="1234" r:id="rId45"/>
    <p:sldId id="1235" r:id="rId46"/>
    <p:sldId id="1236" r:id="rId47"/>
    <p:sldId id="1237" r:id="rId48"/>
    <p:sldId id="1238" r:id="rId49"/>
    <p:sldId id="1239" r:id="rId50"/>
    <p:sldId id="1240" r:id="rId51"/>
    <p:sldId id="1241" r:id="rId52"/>
    <p:sldId id="1242" r:id="rId53"/>
    <p:sldId id="1243" r:id="rId54"/>
    <p:sldId id="1244" r:id="rId55"/>
    <p:sldId id="1245" r:id="rId56"/>
    <p:sldId id="1246" r:id="rId57"/>
    <p:sldId id="1247" r:id="rId58"/>
    <p:sldId id="1248" r:id="rId59"/>
    <p:sldId id="1249" r:id="rId6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  <p14:sldId id="1288"/>
            <p14:sldId id="1290"/>
            <p14:sldId id="1197"/>
            <p14:sldId id="1198"/>
            <p14:sldId id="1200"/>
            <p14:sldId id="1199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92"/>
            <p14:sldId id="1293"/>
            <p14:sldId id="1212"/>
            <p14:sldId id="1213"/>
            <p14:sldId id="1214"/>
            <p14:sldId id="1291"/>
            <p14:sldId id="1217"/>
            <p14:sldId id="1215"/>
            <p14:sldId id="1216"/>
            <p14:sldId id="1218"/>
            <p14:sldId id="1219"/>
            <p14:sldId id="1220"/>
            <p14:sldId id="1223"/>
            <p14:sldId id="1221"/>
            <p14:sldId id="1222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D49"/>
    <a:srgbClr val="5A31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1FB94-24EC-4C87-A971-53C8CB231B13}" v="529" dt="2020-11-09T22:39:09.699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88" autoAdjust="0"/>
    <p:restoredTop sz="98887" autoAdjust="0"/>
  </p:normalViewPr>
  <p:slideViewPr>
    <p:cSldViewPr snapToGrid="0" snapToObjects="1">
      <p:cViewPr varScale="1">
        <p:scale>
          <a:sx n="215" d="100"/>
          <a:sy n="215" d="100"/>
        </p:scale>
        <p:origin x="136" y="1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" userId="18da4c67-dd89-43a7-9856-8592f867a23c" providerId="ADAL" clId="{ADC1FB94-24EC-4C87-A971-53C8CB231B13}"/>
    <pc:docChg chg="undo custSel addSld delSld modSld sldOrd modMainMaster modSection">
      <pc:chgData name="Dan" userId="18da4c67-dd89-43a7-9856-8592f867a23c" providerId="ADAL" clId="{ADC1FB94-24EC-4C87-A971-53C8CB231B13}" dt="2020-11-04T15:18:52.085" v="343" actId="1036"/>
      <pc:docMkLst>
        <pc:docMk/>
      </pc:docMkLst>
      <pc:sldChg chg="modSp mod">
        <pc:chgData name="Dan" userId="18da4c67-dd89-43a7-9856-8592f867a23c" providerId="ADAL" clId="{ADC1FB94-24EC-4C87-A971-53C8CB231B13}" dt="2020-11-03T22:32:57.758" v="7" actId="20577"/>
        <pc:sldMkLst>
          <pc:docMk/>
          <pc:sldMk cId="2621147619" sldId="316"/>
        </pc:sldMkLst>
        <pc:spChg chg="mod">
          <ac:chgData name="Dan" userId="18da4c67-dd89-43a7-9856-8592f867a23c" providerId="ADAL" clId="{ADC1FB94-24EC-4C87-A971-53C8CB231B13}" dt="2020-11-03T22:32:57.758" v="7" actId="20577"/>
          <ac:spMkLst>
            <pc:docMk/>
            <pc:sldMk cId="2621147619" sldId="316"/>
            <ac:spMk id="7" creationId="{00000000-0000-0000-0000-000000000000}"/>
          </ac:spMkLst>
        </pc:spChg>
      </pc:sldChg>
      <pc:sldChg chg="del">
        <pc:chgData name="Dan" userId="18da4c67-dd89-43a7-9856-8592f867a23c" providerId="ADAL" clId="{ADC1FB94-24EC-4C87-A971-53C8CB231B13}" dt="2020-11-04T14:08:50.367" v="35" actId="47"/>
        <pc:sldMkLst>
          <pc:docMk/>
          <pc:sldMk cId="2229486805" sldId="1043"/>
        </pc:sldMkLst>
      </pc:sldChg>
      <pc:sldChg chg="modSp mod modAnim">
        <pc:chgData name="Dan" userId="18da4c67-dd89-43a7-9856-8592f867a23c" providerId="ADAL" clId="{ADC1FB94-24EC-4C87-A971-53C8CB231B13}" dt="2020-11-04T14:25:03.892" v="65" actId="1036"/>
        <pc:sldMkLst>
          <pc:docMk/>
          <pc:sldMk cId="839050124" sldId="1206"/>
        </pc:sldMkLst>
        <pc:spChg chg="mod">
          <ac:chgData name="Dan" userId="18da4c67-dd89-43a7-9856-8592f867a23c" providerId="ADAL" clId="{ADC1FB94-24EC-4C87-A971-53C8CB231B13}" dt="2020-11-04T14:24:52.144" v="57" actId="20577"/>
          <ac:spMkLst>
            <pc:docMk/>
            <pc:sldMk cId="839050124" sldId="1206"/>
            <ac:spMk id="7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4:23:51.713" v="48" actId="6549"/>
          <ac:spMkLst>
            <pc:docMk/>
            <pc:sldMk cId="839050124" sldId="1206"/>
            <ac:spMk id="8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4:25:03.892" v="65" actId="1036"/>
          <ac:spMkLst>
            <pc:docMk/>
            <pc:sldMk cId="839050124" sldId="1206"/>
            <ac:spMk id="11" creationId="{00000000-0000-0000-0000-000000000000}"/>
          </ac:spMkLst>
        </pc:spChg>
      </pc:sldChg>
      <pc:sldChg chg="modSp mod">
        <pc:chgData name="Dan" userId="18da4c67-dd89-43a7-9856-8592f867a23c" providerId="ADAL" clId="{ADC1FB94-24EC-4C87-A971-53C8CB231B13}" dt="2020-11-04T14:26:16.002" v="67" actId="1076"/>
        <pc:sldMkLst>
          <pc:docMk/>
          <pc:sldMk cId="760263912" sldId="1207"/>
        </pc:sldMkLst>
        <pc:spChg chg="mod">
          <ac:chgData name="Dan" userId="18da4c67-dd89-43a7-9856-8592f867a23c" providerId="ADAL" clId="{ADC1FB94-24EC-4C87-A971-53C8CB231B13}" dt="2020-11-04T14:26:16.002" v="67" actId="1076"/>
          <ac:spMkLst>
            <pc:docMk/>
            <pc:sldMk cId="760263912" sldId="1207"/>
            <ac:spMk id="8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4:26:00.720" v="66" actId="15"/>
          <ac:spMkLst>
            <pc:docMk/>
            <pc:sldMk cId="760263912" sldId="1207"/>
            <ac:spMk id="621571" creationId="{00000000-0000-0000-0000-000000000000}"/>
          </ac:spMkLst>
        </pc:spChg>
      </pc:sldChg>
      <pc:sldChg chg="addSp modSp mod modAnim">
        <pc:chgData name="Dan" userId="18da4c67-dd89-43a7-9856-8592f867a23c" providerId="ADAL" clId="{ADC1FB94-24EC-4C87-A971-53C8CB231B13}" dt="2020-11-04T14:38:36.126" v="84" actId="14100"/>
        <pc:sldMkLst>
          <pc:docMk/>
          <pc:sldMk cId="782023663" sldId="1209"/>
        </pc:sldMkLst>
        <pc:spChg chg="mod">
          <ac:chgData name="Dan" userId="18da4c67-dd89-43a7-9856-8592f867a23c" providerId="ADAL" clId="{ADC1FB94-24EC-4C87-A971-53C8CB231B13}" dt="2020-11-04T14:38:17.145" v="81" actId="1076"/>
          <ac:spMkLst>
            <pc:docMk/>
            <pc:sldMk cId="782023663" sldId="1209"/>
            <ac:spMk id="9" creationId="{00000000-0000-0000-0000-000000000000}"/>
          </ac:spMkLst>
        </pc:spChg>
        <pc:spChg chg="add mod">
          <ac:chgData name="Dan" userId="18da4c67-dd89-43a7-9856-8592f867a23c" providerId="ADAL" clId="{ADC1FB94-24EC-4C87-A971-53C8CB231B13}" dt="2020-11-04T14:31:21.893" v="79" actId="1076"/>
          <ac:spMkLst>
            <pc:docMk/>
            <pc:sldMk cId="782023663" sldId="1209"/>
            <ac:spMk id="11" creationId="{5309C280-0725-4D40-93C9-E381BFA9A41E}"/>
          </ac:spMkLst>
        </pc:spChg>
        <pc:spChg chg="add mod">
          <ac:chgData name="Dan" userId="18da4c67-dd89-43a7-9856-8592f867a23c" providerId="ADAL" clId="{ADC1FB94-24EC-4C87-A971-53C8CB231B13}" dt="2020-11-04T14:38:36.126" v="84" actId="14100"/>
          <ac:spMkLst>
            <pc:docMk/>
            <pc:sldMk cId="782023663" sldId="1209"/>
            <ac:spMk id="13" creationId="{77385057-B3F4-4E25-9B19-9EE9ADA8A9BD}"/>
          </ac:spMkLst>
        </pc:spChg>
      </pc:sldChg>
      <pc:sldChg chg="modSp">
        <pc:chgData name="Dan" userId="18da4c67-dd89-43a7-9856-8592f867a23c" providerId="ADAL" clId="{ADC1FB94-24EC-4C87-A971-53C8CB231B13}" dt="2020-11-04T14:41:57.134" v="112" actId="14100"/>
        <pc:sldMkLst>
          <pc:docMk/>
          <pc:sldMk cId="1373373860" sldId="1210"/>
        </pc:sldMkLst>
        <pc:spChg chg="mod">
          <ac:chgData name="Dan" userId="18da4c67-dd89-43a7-9856-8592f867a23c" providerId="ADAL" clId="{ADC1FB94-24EC-4C87-A971-53C8CB231B13}" dt="2020-11-04T14:41:57.134" v="112" actId="14100"/>
          <ac:spMkLst>
            <pc:docMk/>
            <pc:sldMk cId="1373373860" sldId="1210"/>
            <ac:spMk id="7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4:41:14.854" v="89" actId="1076"/>
          <ac:spMkLst>
            <pc:docMk/>
            <pc:sldMk cId="1373373860" sldId="1210"/>
            <ac:spMk id="14" creationId="{00000000-0000-0000-0000-000000000000}"/>
          </ac:spMkLst>
        </pc:spChg>
      </pc:sldChg>
      <pc:sldChg chg="addSp delSp modSp mod modAnim">
        <pc:chgData name="Dan" userId="18da4c67-dd89-43a7-9856-8592f867a23c" providerId="ADAL" clId="{ADC1FB94-24EC-4C87-A971-53C8CB231B13}" dt="2020-11-04T14:47:08.972" v="126"/>
        <pc:sldMkLst>
          <pc:docMk/>
          <pc:sldMk cId="3807102924" sldId="1211"/>
        </pc:sldMkLst>
        <pc:spChg chg="add del">
          <ac:chgData name="Dan" userId="18da4c67-dd89-43a7-9856-8592f867a23c" providerId="ADAL" clId="{ADC1FB94-24EC-4C87-A971-53C8CB231B13}" dt="2020-11-04T14:45:08.299" v="114" actId="11529"/>
          <ac:spMkLst>
            <pc:docMk/>
            <pc:sldMk cId="3807102924" sldId="1211"/>
            <ac:spMk id="2" creationId="{00499328-BB81-4417-9EBD-0306E495435B}"/>
          </ac:spMkLst>
        </pc:spChg>
        <pc:spChg chg="add mod">
          <ac:chgData name="Dan" userId="18da4c67-dd89-43a7-9856-8592f867a23c" providerId="ADAL" clId="{ADC1FB94-24EC-4C87-A971-53C8CB231B13}" dt="2020-11-04T14:46:59.327" v="124" actId="688"/>
          <ac:spMkLst>
            <pc:docMk/>
            <pc:sldMk cId="3807102924" sldId="1211"/>
            <ac:spMk id="6" creationId="{16DAA04C-C6BE-48DF-AEE6-DF4B9D65D227}"/>
          </ac:spMkLst>
        </pc:spChg>
        <pc:picChg chg="mod">
          <ac:chgData name="Dan" userId="18da4c67-dd89-43a7-9856-8592f867a23c" providerId="ADAL" clId="{ADC1FB94-24EC-4C87-A971-53C8CB231B13}" dt="2020-11-04T14:46:35.997" v="121" actId="1076"/>
          <ac:picMkLst>
            <pc:docMk/>
            <pc:sldMk cId="3807102924" sldId="1211"/>
            <ac:picMk id="4" creationId="{00000000-0000-0000-0000-000000000000}"/>
          </ac:picMkLst>
        </pc:picChg>
      </pc:sldChg>
      <pc:sldChg chg="ord">
        <pc:chgData name="Dan" userId="18da4c67-dd89-43a7-9856-8592f867a23c" providerId="ADAL" clId="{ADC1FB94-24EC-4C87-A971-53C8CB231B13}" dt="2020-11-04T14:52:59.723" v="133"/>
        <pc:sldMkLst>
          <pc:docMk/>
          <pc:sldMk cId="2547454804" sldId="1217"/>
        </pc:sldMkLst>
      </pc:sldChg>
      <pc:sldChg chg="modSp mod">
        <pc:chgData name="Dan" userId="18da4c67-dd89-43a7-9856-8592f867a23c" providerId="ADAL" clId="{ADC1FB94-24EC-4C87-A971-53C8CB231B13}" dt="2020-11-04T14:57:59.390" v="171" actId="12"/>
        <pc:sldMkLst>
          <pc:docMk/>
          <pc:sldMk cId="2177017122" sldId="1221"/>
        </pc:sldMkLst>
        <pc:spChg chg="mod">
          <ac:chgData name="Dan" userId="18da4c67-dd89-43a7-9856-8592f867a23c" providerId="ADAL" clId="{ADC1FB94-24EC-4C87-A971-53C8CB231B13}" dt="2020-11-04T14:57:59.390" v="171" actId="12"/>
          <ac:spMkLst>
            <pc:docMk/>
            <pc:sldMk cId="2177017122" sldId="1221"/>
            <ac:spMk id="2" creationId="{00000000-0000-0000-0000-000000000000}"/>
          </ac:spMkLst>
        </pc:spChg>
      </pc:sldChg>
      <pc:sldChg chg="modSp">
        <pc:chgData name="Dan" userId="18da4c67-dd89-43a7-9856-8592f867a23c" providerId="ADAL" clId="{ADC1FB94-24EC-4C87-A971-53C8CB231B13}" dt="2020-11-04T15:08:03.670" v="229" actId="555"/>
        <pc:sldMkLst>
          <pc:docMk/>
          <pc:sldMk cId="2259627689" sldId="1224"/>
        </pc:sldMkLst>
        <pc:spChg chg="mod">
          <ac:chgData name="Dan" userId="18da4c67-dd89-43a7-9856-8592f867a23c" providerId="ADAL" clId="{ADC1FB94-24EC-4C87-A971-53C8CB231B13}" dt="2020-11-04T15:08:03.670" v="229" actId="555"/>
          <ac:spMkLst>
            <pc:docMk/>
            <pc:sldMk cId="2259627689" sldId="1224"/>
            <ac:spMk id="633860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5:08:03.670" v="229" actId="555"/>
          <ac:spMkLst>
            <pc:docMk/>
            <pc:sldMk cId="2259627689" sldId="1224"/>
            <ac:spMk id="633862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5:07:42.855" v="227" actId="12788"/>
          <ac:spMkLst>
            <pc:docMk/>
            <pc:sldMk cId="2259627689" sldId="1224"/>
            <ac:spMk id="633863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5:07:42.855" v="227" actId="12788"/>
          <ac:spMkLst>
            <pc:docMk/>
            <pc:sldMk cId="2259627689" sldId="1224"/>
            <ac:spMk id="633864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5:06:59.353" v="222" actId="12788"/>
          <ac:spMkLst>
            <pc:docMk/>
            <pc:sldMk cId="2259627689" sldId="1224"/>
            <ac:spMk id="633865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5:06:59.353" v="222" actId="12788"/>
          <ac:spMkLst>
            <pc:docMk/>
            <pc:sldMk cId="2259627689" sldId="1224"/>
            <ac:spMk id="633866" creationId="{00000000-0000-0000-0000-000000000000}"/>
          </ac:spMkLst>
        </pc:spChg>
      </pc:sldChg>
      <pc:sldChg chg="addSp modSp mod modAnim">
        <pc:chgData name="Dan" userId="18da4c67-dd89-43a7-9856-8592f867a23c" providerId="ADAL" clId="{ADC1FB94-24EC-4C87-A971-53C8CB231B13}" dt="2020-11-04T15:14:47.573" v="279"/>
        <pc:sldMkLst>
          <pc:docMk/>
          <pc:sldMk cId="2910680015" sldId="1227"/>
        </pc:sldMkLst>
        <pc:spChg chg="add mod">
          <ac:chgData name="Dan" userId="18da4c67-dd89-43a7-9856-8592f867a23c" providerId="ADAL" clId="{ADC1FB94-24EC-4C87-A971-53C8CB231B13}" dt="2020-11-04T15:13:35.666" v="262" actId="1076"/>
          <ac:spMkLst>
            <pc:docMk/>
            <pc:sldMk cId="2910680015" sldId="1227"/>
            <ac:spMk id="23" creationId="{1B9DEED2-CC43-4C01-A999-E0251EFBC0E4}"/>
          </ac:spMkLst>
        </pc:spChg>
        <pc:spChg chg="add mod">
          <ac:chgData name="Dan" userId="18da4c67-dd89-43a7-9856-8592f867a23c" providerId="ADAL" clId="{ADC1FB94-24EC-4C87-A971-53C8CB231B13}" dt="2020-11-04T15:13:57.946" v="274" actId="20577"/>
          <ac:spMkLst>
            <pc:docMk/>
            <pc:sldMk cId="2910680015" sldId="1227"/>
            <ac:spMk id="26" creationId="{0DE202AC-A7B9-423B-A2E7-C3E4B9555F45}"/>
          </ac:spMkLst>
        </pc:spChg>
      </pc:sldChg>
      <pc:sldChg chg="addSp delSp modSp mod modAnim">
        <pc:chgData name="Dan" userId="18da4c67-dd89-43a7-9856-8592f867a23c" providerId="ADAL" clId="{ADC1FB94-24EC-4C87-A971-53C8CB231B13}" dt="2020-11-04T15:16:02.242" v="284"/>
        <pc:sldMkLst>
          <pc:docMk/>
          <pc:sldMk cId="2164743814" sldId="1228"/>
        </pc:sldMkLst>
        <pc:spChg chg="add mod">
          <ac:chgData name="Dan" userId="18da4c67-dd89-43a7-9856-8592f867a23c" providerId="ADAL" clId="{ADC1FB94-24EC-4C87-A971-53C8CB231B13}" dt="2020-11-04T15:15:46.669" v="281" actId="207"/>
          <ac:spMkLst>
            <pc:docMk/>
            <pc:sldMk cId="2164743814" sldId="1228"/>
            <ac:spMk id="2" creationId="{E16526AD-A263-46BE-9085-25706D24DD32}"/>
          </ac:spMkLst>
        </pc:spChg>
        <pc:spChg chg="add del">
          <ac:chgData name="Dan" userId="18da4c67-dd89-43a7-9856-8592f867a23c" providerId="ADAL" clId="{ADC1FB94-24EC-4C87-A971-53C8CB231B13}" dt="2020-11-04T15:15:52.535" v="283" actId="478"/>
          <ac:spMkLst>
            <pc:docMk/>
            <pc:sldMk cId="2164743814" sldId="1228"/>
            <ac:spMk id="4" creationId="{9E6CB278-3D42-45CB-8967-627356BE0260}"/>
          </ac:spMkLst>
        </pc:spChg>
      </pc:sldChg>
      <pc:sldChg chg="modSp mod">
        <pc:chgData name="Dan" userId="18da4c67-dd89-43a7-9856-8592f867a23c" providerId="ADAL" clId="{ADC1FB94-24EC-4C87-A971-53C8CB231B13}" dt="2020-11-04T15:17:18.175" v="301" actId="20577"/>
        <pc:sldMkLst>
          <pc:docMk/>
          <pc:sldMk cId="913373979" sldId="1229"/>
        </pc:sldMkLst>
        <pc:spChg chg="mod">
          <ac:chgData name="Dan" userId="18da4c67-dd89-43a7-9856-8592f867a23c" providerId="ADAL" clId="{ADC1FB94-24EC-4C87-A971-53C8CB231B13}" dt="2020-11-04T15:17:18.175" v="301" actId="20577"/>
          <ac:spMkLst>
            <pc:docMk/>
            <pc:sldMk cId="913373979" sldId="1229"/>
            <ac:spMk id="627715" creationId="{00000000-0000-0000-0000-000000000000}"/>
          </ac:spMkLst>
        </pc:spChg>
      </pc:sldChg>
      <pc:sldChg chg="modSp">
        <pc:chgData name="Dan" userId="18da4c67-dd89-43a7-9856-8592f867a23c" providerId="ADAL" clId="{ADC1FB94-24EC-4C87-A971-53C8CB231B13}" dt="2020-11-04T15:18:52.085" v="343" actId="1036"/>
        <pc:sldMkLst>
          <pc:docMk/>
          <pc:sldMk cId="1627145486" sldId="1231"/>
        </pc:sldMkLst>
        <pc:spChg chg="mod">
          <ac:chgData name="Dan" userId="18da4c67-dd89-43a7-9856-8592f867a23c" providerId="ADAL" clId="{ADC1FB94-24EC-4C87-A971-53C8CB231B13}" dt="2020-11-04T15:18:52.085" v="343" actId="1036"/>
          <ac:spMkLst>
            <pc:docMk/>
            <pc:sldMk cId="1627145486" sldId="1231"/>
            <ac:spMk id="8" creationId="{00000000-0000-0000-0000-000000000000}"/>
          </ac:spMkLst>
        </pc:spChg>
      </pc:sldChg>
      <pc:sldChg chg="delSp modSp add mod delAnim modAnim">
        <pc:chgData name="Dan" userId="18da4c67-dd89-43a7-9856-8592f867a23c" providerId="ADAL" clId="{ADC1FB94-24EC-4C87-A971-53C8CB231B13}" dt="2020-11-04T14:08:25.176" v="29" actId="27636"/>
        <pc:sldMkLst>
          <pc:docMk/>
          <pc:sldMk cId="791150056" sldId="1288"/>
        </pc:sldMkLst>
        <pc:spChg chg="del">
          <ac:chgData name="Dan" userId="18da4c67-dd89-43a7-9856-8592f867a23c" providerId="ADAL" clId="{ADC1FB94-24EC-4C87-A971-53C8CB231B13}" dt="2020-11-04T14:07:58.870" v="15" actId="478"/>
          <ac:spMkLst>
            <pc:docMk/>
            <pc:sldMk cId="791150056" sldId="1288"/>
            <ac:spMk id="10" creationId="{2A2A8647-C453-4041-A80C-E8A92944EBA5}"/>
          </ac:spMkLst>
        </pc:spChg>
        <pc:spChg chg="mod">
          <ac:chgData name="Dan" userId="18da4c67-dd89-43a7-9856-8592f867a23c" providerId="ADAL" clId="{ADC1FB94-24EC-4C87-A971-53C8CB231B13}" dt="2020-11-04T14:07:35.214" v="10" actId="20577"/>
          <ac:spMkLst>
            <pc:docMk/>
            <pc:sldMk cId="791150056" sldId="1288"/>
            <ac:spMk id="1217538" creationId="{00000000-0000-0000-0000-000000000000}"/>
          </ac:spMkLst>
        </pc:spChg>
        <pc:spChg chg="mod">
          <ac:chgData name="Dan" userId="18da4c67-dd89-43a7-9856-8592f867a23c" providerId="ADAL" clId="{ADC1FB94-24EC-4C87-A971-53C8CB231B13}" dt="2020-11-04T14:08:25.176" v="29" actId="27636"/>
          <ac:spMkLst>
            <pc:docMk/>
            <pc:sldMk cId="791150056" sldId="1288"/>
            <ac:spMk id="1217539" creationId="{00000000-0000-0000-0000-000000000000}"/>
          </ac:spMkLst>
        </pc:spChg>
        <pc:picChg chg="del">
          <ac:chgData name="Dan" userId="18da4c67-dd89-43a7-9856-8592f867a23c" providerId="ADAL" clId="{ADC1FB94-24EC-4C87-A971-53C8CB231B13}" dt="2020-11-04T14:07:53.595" v="13" actId="478"/>
          <ac:picMkLst>
            <pc:docMk/>
            <pc:sldMk cId="791150056" sldId="1288"/>
            <ac:picMk id="2050" creationId="{D00C3DC6-E1B3-4DFE-AE82-6B0200E3FE34}"/>
          </ac:picMkLst>
        </pc:picChg>
        <pc:cxnChg chg="del">
          <ac:chgData name="Dan" userId="18da4c67-dd89-43a7-9856-8592f867a23c" providerId="ADAL" clId="{ADC1FB94-24EC-4C87-A971-53C8CB231B13}" dt="2020-11-04T14:07:56.581" v="14" actId="478"/>
          <ac:cxnSpMkLst>
            <pc:docMk/>
            <pc:sldMk cId="791150056" sldId="1288"/>
            <ac:cxnSpMk id="7" creationId="{9D1B9527-9031-43F5-B7B2-9B738BA9CBF7}"/>
          </ac:cxnSpMkLst>
        </pc:cxnChg>
      </pc:sldChg>
      <pc:sldChg chg="modSp add mod">
        <pc:chgData name="Dan" userId="18da4c67-dd89-43a7-9856-8592f867a23c" providerId="ADAL" clId="{ADC1FB94-24EC-4C87-A971-53C8CB231B13}" dt="2020-11-04T14:08:42.182" v="33" actId="20577"/>
        <pc:sldMkLst>
          <pc:docMk/>
          <pc:sldMk cId="335273567" sldId="1290"/>
        </pc:sldMkLst>
        <pc:spChg chg="mod">
          <ac:chgData name="Dan" userId="18da4c67-dd89-43a7-9856-8592f867a23c" providerId="ADAL" clId="{ADC1FB94-24EC-4C87-A971-53C8CB231B13}" dt="2020-11-04T14:08:42.182" v="33" actId="20577"/>
          <ac:spMkLst>
            <pc:docMk/>
            <pc:sldMk cId="335273567" sldId="1290"/>
            <ac:spMk id="719875" creationId="{00000000-0000-0000-0000-000000000000}"/>
          </ac:spMkLst>
        </pc:spChg>
      </pc:sldChg>
      <pc:sldChg chg="addSp modSp add modNotes">
        <pc:chgData name="Dan" userId="18da4c67-dd89-43a7-9856-8592f867a23c" providerId="ADAL" clId="{ADC1FB94-24EC-4C87-A971-53C8CB231B13}" dt="2020-11-04T14:52:52.142" v="131" actId="20577"/>
        <pc:sldMkLst>
          <pc:docMk/>
          <pc:sldMk cId="464342714" sldId="1291"/>
        </pc:sldMkLst>
        <pc:picChg chg="add mod">
          <ac:chgData name="Dan" userId="18da4c67-dd89-43a7-9856-8592f867a23c" providerId="ADAL" clId="{ADC1FB94-24EC-4C87-A971-53C8CB231B13}" dt="2020-11-04T14:52:51.897" v="129"/>
          <ac:picMkLst>
            <pc:docMk/>
            <pc:sldMk cId="464342714" sldId="1291"/>
            <ac:picMk id="4" creationId="{8EB55A1B-5164-4A2B-A3D4-AB09B05D6B78}"/>
          </ac:picMkLst>
        </pc:picChg>
      </pc:sldChg>
      <pc:sldChg chg="new del">
        <pc:chgData name="Dan" userId="18da4c67-dd89-43a7-9856-8592f867a23c" providerId="ADAL" clId="{ADC1FB94-24EC-4C87-A971-53C8CB231B13}" dt="2020-11-04T14:13:19.260" v="38" actId="680"/>
        <pc:sldMkLst>
          <pc:docMk/>
          <pc:sldMk cId="2417253537" sldId="1291"/>
        </pc:sldMkLst>
      </pc:sldChg>
      <pc:sldChg chg="del">
        <pc:chgData name="Dan" userId="18da4c67-dd89-43a7-9856-8592f867a23c" providerId="ADAL" clId="{ADC1FB94-24EC-4C87-A971-53C8CB231B13}" dt="2020-11-04T14:08:47.991" v="34" actId="47"/>
        <pc:sldMkLst>
          <pc:docMk/>
          <pc:sldMk cId="2140575970" sldId="1321"/>
        </pc:sldMkLst>
      </pc:sldChg>
      <pc:sldChg chg="del">
        <pc:chgData name="Dan" userId="18da4c67-dd89-43a7-9856-8592f867a23c" providerId="ADAL" clId="{ADC1FB94-24EC-4C87-A971-53C8CB231B13}" dt="2020-11-04T14:08:54.810" v="36" actId="47"/>
        <pc:sldMkLst>
          <pc:docMk/>
          <pc:sldMk cId="771979330" sldId="1322"/>
        </pc:sldMkLst>
      </pc:sldChg>
      <pc:sldMasterChg chg="modSp mod">
        <pc:chgData name="Dan" userId="18da4c67-dd89-43a7-9856-8592f867a23c" providerId="ADAL" clId="{ADC1FB94-24EC-4C87-A971-53C8CB231B13}" dt="2020-11-03T22:32:34.057" v="3" actId="6549"/>
        <pc:sldMasterMkLst>
          <pc:docMk/>
          <pc:sldMasterMk cId="1807833175" sldId="2147483648"/>
        </pc:sldMasterMkLst>
        <pc:spChg chg="mod">
          <ac:chgData name="Dan" userId="18da4c67-dd89-43a7-9856-8592f867a23c" providerId="ADAL" clId="{ADC1FB94-24EC-4C87-A971-53C8CB231B13}" dt="2020-11-03T22:32:34.057" v="3" actId="6549"/>
          <ac:spMkLst>
            <pc:docMk/>
            <pc:sldMasterMk cId="1807833175" sldId="2147483648"/>
            <ac:spMk id="8" creationId="{222FBB41-50DB-482A-8E9E-5ADA9D8F085D}"/>
          </ac:spMkLst>
        </pc:spChg>
      </pc:sldMasterChg>
    </pc:docChg>
  </pc:docChgLst>
  <pc:docChgLst>
    <pc:chgData name="Roth, Dan" userId="18da4c67-dd89-43a7-9856-8592f867a23c" providerId="ADAL" clId="{EEA5EF24-CE62-487F-8C20-25513ED99664}"/>
    <pc:docChg chg="custSel modMainMaster">
      <pc:chgData name="Roth, Dan" userId="18da4c67-dd89-43a7-9856-8592f867a23c" providerId="ADAL" clId="{EEA5EF24-CE62-487F-8C20-25513ED99664}" dt="2019-09-04T13:14:48.324" v="1"/>
      <pc:docMkLst>
        <pc:docMk/>
      </pc:docMkLst>
      <pc:sldMasterChg chg="addSp delSp">
        <pc:chgData name="Roth, Dan" userId="18da4c67-dd89-43a7-9856-8592f867a23c" providerId="ADAL" clId="{EEA5EF24-CE62-487F-8C20-25513ED99664}" dt="2019-09-04T13:14:48.324" v="1"/>
        <pc:sldMasterMkLst>
          <pc:docMk/>
          <pc:sldMasterMk cId="1807833175" sldId="2147483648"/>
        </pc:sldMasterMkLst>
        <pc:spChg chg="add">
          <ac:chgData name="Roth, Dan" userId="18da4c67-dd89-43a7-9856-8592f867a23c" providerId="ADAL" clId="{EEA5EF24-CE62-487F-8C20-25513ED99664}" dt="2019-09-04T13:14:48.324" v="1"/>
          <ac:spMkLst>
            <pc:docMk/>
            <pc:sldMasterMk cId="1807833175" sldId="2147483648"/>
            <ac:spMk id="8" creationId="{222FBB41-50DB-482A-8E9E-5ADA9D8F085D}"/>
          </ac:spMkLst>
        </pc:spChg>
        <pc:picChg chg="del">
          <ac:chgData name="Roth, Dan" userId="18da4c67-dd89-43a7-9856-8592f867a23c" providerId="ADAL" clId="{EEA5EF24-CE62-487F-8C20-25513ED99664}" dt="2019-09-04T13:14:47.308" v="0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  <pc:docChgLst>
    <pc:chgData name="Roth, Dan" userId="18da4c67-dd89-43a7-9856-8592f867a23c" providerId="ADAL" clId="{332B66B5-DB10-4187-BD16-F05EC4312610}"/>
    <pc:docChg chg="custSel addSld delSld modSld sldOrd">
      <pc:chgData name="Roth, Dan" userId="18da4c67-dd89-43a7-9856-8592f867a23c" providerId="ADAL" clId="{332B66B5-DB10-4187-BD16-F05EC4312610}" dt="2019-10-30T13:09:50.763" v="515" actId="115"/>
      <pc:docMkLst>
        <pc:docMk/>
      </pc:docMkLst>
      <pc:sldChg chg="modTransition">
        <pc:chgData name="Roth, Dan" userId="18da4c67-dd89-43a7-9856-8592f867a23c" providerId="ADAL" clId="{332B66B5-DB10-4187-BD16-F05EC4312610}" dt="2019-10-30T12:27:55.641" v="1"/>
        <pc:sldMkLst>
          <pc:docMk/>
          <pc:sldMk cId="2229486805" sldId="1043"/>
        </pc:sldMkLst>
      </pc:sldChg>
      <pc:sldChg chg="modSp">
        <pc:chgData name="Roth, Dan" userId="18da4c67-dd89-43a7-9856-8592f867a23c" providerId="ADAL" clId="{332B66B5-DB10-4187-BD16-F05EC4312610}" dt="2019-10-30T12:41:22.415" v="334" actId="27636"/>
        <pc:sldMkLst>
          <pc:docMk/>
          <pc:sldMk cId="2586527672" sldId="1198"/>
        </pc:sldMkLst>
        <pc:spChg chg="mod">
          <ac:chgData name="Roth, Dan" userId="18da4c67-dd89-43a7-9856-8592f867a23c" providerId="ADAL" clId="{332B66B5-DB10-4187-BD16-F05EC4312610}" dt="2019-10-30T12:41:22.415" v="334" actId="27636"/>
          <ac:spMkLst>
            <pc:docMk/>
            <pc:sldMk cId="2586527672" sldId="1198"/>
            <ac:spMk id="612355" creationId="{00000000-0000-0000-0000-000000000000}"/>
          </ac:spMkLst>
        </pc:spChg>
      </pc:sldChg>
      <pc:sldChg chg="addSp modSp modAnim">
        <pc:chgData name="Roth, Dan" userId="18da4c67-dd89-43a7-9856-8592f867a23c" providerId="ADAL" clId="{332B66B5-DB10-4187-BD16-F05EC4312610}" dt="2019-10-30T12:44:22.402" v="350"/>
        <pc:sldMkLst>
          <pc:docMk/>
          <pc:sldMk cId="569948823" sldId="1199"/>
        </pc:sldMkLst>
        <pc:spChg chg="mod">
          <ac:chgData name="Roth, Dan" userId="18da4c67-dd89-43a7-9856-8592f867a23c" providerId="ADAL" clId="{332B66B5-DB10-4187-BD16-F05EC4312610}" dt="2019-10-30T12:43:57.871" v="346" actId="14100"/>
          <ac:spMkLst>
            <pc:docMk/>
            <pc:sldMk cId="569948823" sldId="1199"/>
            <ac:spMk id="447491" creationId="{00000000-0000-0000-0000-000000000000}"/>
          </ac:spMkLst>
        </pc:spChg>
        <pc:picChg chg="add mod">
          <ac:chgData name="Roth, Dan" userId="18da4c67-dd89-43a7-9856-8592f867a23c" providerId="ADAL" clId="{332B66B5-DB10-4187-BD16-F05EC4312610}" dt="2019-10-30T12:44:04.309" v="347" actId="1076"/>
          <ac:picMkLst>
            <pc:docMk/>
            <pc:sldMk cId="569948823" sldId="1199"/>
            <ac:picMk id="2" creationId="{ED856D9E-A084-4994-97A7-776FACA96EAA}"/>
          </ac:picMkLst>
        </pc:picChg>
      </pc:sldChg>
      <pc:sldChg chg="ord modTransition">
        <pc:chgData name="Roth, Dan" userId="18da4c67-dd89-43a7-9856-8592f867a23c" providerId="ADAL" clId="{332B66B5-DB10-4187-BD16-F05EC4312610}" dt="2019-10-30T12:44:09.698" v="348"/>
        <pc:sldMkLst>
          <pc:docMk/>
          <pc:sldMk cId="2687666104" sldId="1200"/>
        </pc:sldMkLst>
      </pc:sldChg>
      <pc:sldChg chg="modSp modAnim">
        <pc:chgData name="Roth, Dan" userId="18da4c67-dd89-43a7-9856-8592f867a23c" providerId="ADAL" clId="{332B66B5-DB10-4187-BD16-F05EC4312610}" dt="2019-10-30T12:49:28.719" v="358" actId="115"/>
        <pc:sldMkLst>
          <pc:docMk/>
          <pc:sldMk cId="2877976352" sldId="1203"/>
        </pc:sldMkLst>
        <pc:spChg chg="mod">
          <ac:chgData name="Roth, Dan" userId="18da4c67-dd89-43a7-9856-8592f867a23c" providerId="ADAL" clId="{332B66B5-DB10-4187-BD16-F05EC4312610}" dt="2019-10-30T12:49:28.719" v="358" actId="115"/>
          <ac:spMkLst>
            <pc:docMk/>
            <pc:sldMk cId="2877976352" sldId="1203"/>
            <ac:spMk id="3" creationId="{00000000-0000-0000-0000-000000000000}"/>
          </ac:spMkLst>
        </pc:spChg>
      </pc:sldChg>
      <pc:sldChg chg="modAnim">
        <pc:chgData name="Roth, Dan" userId="18da4c67-dd89-43a7-9856-8592f867a23c" providerId="ADAL" clId="{332B66B5-DB10-4187-BD16-F05EC4312610}" dt="2019-10-30T12:46:54.393" v="357"/>
        <pc:sldMkLst>
          <pc:docMk/>
          <pc:sldMk cId="3328662493" sldId="1204"/>
        </pc:sldMkLst>
      </pc:sldChg>
      <pc:sldChg chg="modSp">
        <pc:chgData name="Roth, Dan" userId="18da4c67-dd89-43a7-9856-8592f867a23c" providerId="ADAL" clId="{332B66B5-DB10-4187-BD16-F05EC4312610}" dt="2019-10-30T12:58:13.035" v="450" actId="207"/>
        <pc:sldMkLst>
          <pc:docMk/>
          <pc:sldMk cId="839050124" sldId="1206"/>
        </pc:sldMkLst>
        <pc:spChg chg="mod">
          <ac:chgData name="Roth, Dan" userId="18da4c67-dd89-43a7-9856-8592f867a23c" providerId="ADAL" clId="{332B66B5-DB10-4187-BD16-F05EC4312610}" dt="2019-10-30T12:51:53.097" v="365" actId="20577"/>
          <ac:spMkLst>
            <pc:docMk/>
            <pc:sldMk cId="839050124" sldId="1206"/>
            <ac:spMk id="3" creationId="{00000000-0000-0000-0000-000000000000}"/>
          </ac:spMkLst>
        </pc:spChg>
        <pc:spChg chg="mod">
          <ac:chgData name="Roth, Dan" userId="18da4c67-dd89-43a7-9856-8592f867a23c" providerId="ADAL" clId="{332B66B5-DB10-4187-BD16-F05EC4312610}" dt="2019-10-30T12:56:53.756" v="449" actId="14100"/>
          <ac:spMkLst>
            <pc:docMk/>
            <pc:sldMk cId="839050124" sldId="1206"/>
            <ac:spMk id="7" creationId="{00000000-0000-0000-0000-000000000000}"/>
          </ac:spMkLst>
        </pc:spChg>
        <pc:spChg chg="mod">
          <ac:chgData name="Roth, Dan" userId="18da4c67-dd89-43a7-9856-8592f867a23c" providerId="ADAL" clId="{332B66B5-DB10-4187-BD16-F05EC4312610}" dt="2019-10-30T12:50:11.521" v="362" actId="1076"/>
          <ac:spMkLst>
            <pc:docMk/>
            <pc:sldMk cId="839050124" sldId="1206"/>
            <ac:spMk id="8" creationId="{00000000-0000-0000-0000-000000000000}"/>
          </ac:spMkLst>
        </pc:spChg>
        <pc:spChg chg="mod">
          <ac:chgData name="Roth, Dan" userId="18da4c67-dd89-43a7-9856-8592f867a23c" providerId="ADAL" clId="{332B66B5-DB10-4187-BD16-F05EC4312610}" dt="2019-10-30T12:58:13.035" v="450" actId="207"/>
          <ac:spMkLst>
            <pc:docMk/>
            <pc:sldMk cId="839050124" sldId="1206"/>
            <ac:spMk id="9" creationId="{00000000-0000-0000-0000-000000000000}"/>
          </ac:spMkLst>
        </pc:spChg>
        <pc:spChg chg="mod">
          <ac:chgData name="Roth, Dan" userId="18da4c67-dd89-43a7-9856-8592f867a23c" providerId="ADAL" clId="{332B66B5-DB10-4187-BD16-F05EC4312610}" dt="2019-10-30T12:50:26.481" v="363" actId="115"/>
          <ac:spMkLst>
            <pc:docMk/>
            <pc:sldMk cId="839050124" sldId="1206"/>
            <ac:spMk id="614403" creationId="{00000000-0000-0000-0000-000000000000}"/>
          </ac:spMkLst>
        </pc:spChg>
      </pc:sldChg>
      <pc:sldChg chg="addSp modSp modAnim">
        <pc:chgData name="Roth, Dan" userId="18da4c67-dd89-43a7-9856-8592f867a23c" providerId="ADAL" clId="{332B66B5-DB10-4187-BD16-F05EC4312610}" dt="2019-10-30T13:05:42.606" v="477"/>
        <pc:sldMkLst>
          <pc:docMk/>
          <pc:sldMk cId="782023663" sldId="1209"/>
        </pc:sldMkLst>
        <pc:spChg chg="add mod">
          <ac:chgData name="Roth, Dan" userId="18da4c67-dd89-43a7-9856-8592f867a23c" providerId="ADAL" clId="{332B66B5-DB10-4187-BD16-F05EC4312610}" dt="2019-10-30T13:04:22.910" v="463" actId="14100"/>
          <ac:spMkLst>
            <pc:docMk/>
            <pc:sldMk cId="782023663" sldId="1209"/>
            <ac:spMk id="10" creationId="{D8C3208A-73DD-49F2-B97B-00ECA320D844}"/>
          </ac:spMkLst>
        </pc:spChg>
        <pc:spChg chg="mod">
          <ac:chgData name="Roth, Dan" userId="18da4c67-dd89-43a7-9856-8592f867a23c" providerId="ADAL" clId="{332B66B5-DB10-4187-BD16-F05EC4312610}" dt="2019-10-30T13:04:52.787" v="470" actId="14100"/>
          <ac:spMkLst>
            <pc:docMk/>
            <pc:sldMk cId="782023663" sldId="1209"/>
            <ac:spMk id="12" creationId="{FFEB59BC-AF6D-408B-AFEA-1977283A0740}"/>
          </ac:spMkLst>
        </pc:spChg>
      </pc:sldChg>
      <pc:sldChg chg="modSp modAnim">
        <pc:chgData name="Roth, Dan" userId="18da4c67-dd89-43a7-9856-8592f867a23c" providerId="ADAL" clId="{332B66B5-DB10-4187-BD16-F05EC4312610}" dt="2019-10-30T13:09:50.763" v="515" actId="115"/>
        <pc:sldMkLst>
          <pc:docMk/>
          <pc:sldMk cId="1373373860" sldId="1210"/>
        </pc:sldMkLst>
        <pc:spChg chg="mod">
          <ac:chgData name="Roth, Dan" userId="18da4c67-dd89-43a7-9856-8592f867a23c" providerId="ADAL" clId="{332B66B5-DB10-4187-BD16-F05EC4312610}" dt="2019-10-30T13:09:50.763" v="515" actId="115"/>
          <ac:spMkLst>
            <pc:docMk/>
            <pc:sldMk cId="1373373860" sldId="1210"/>
            <ac:spMk id="7" creationId="{00000000-0000-0000-0000-000000000000}"/>
          </ac:spMkLst>
        </pc:spChg>
      </pc:sldChg>
      <pc:sldChg chg="modTransition">
        <pc:chgData name="Roth, Dan" userId="18da4c67-dd89-43a7-9856-8592f867a23c" providerId="ADAL" clId="{332B66B5-DB10-4187-BD16-F05EC4312610}" dt="2019-10-30T12:27:48.889" v="0"/>
        <pc:sldMkLst>
          <pc:docMk/>
          <pc:sldMk cId="2140575970" sldId="1321"/>
        </pc:sldMkLst>
      </pc:sldChg>
      <pc:sldChg chg="delSp modSp add modTransition">
        <pc:chgData name="Roth, Dan" userId="18da4c67-dd89-43a7-9856-8592f867a23c" providerId="ADAL" clId="{332B66B5-DB10-4187-BD16-F05EC4312610}" dt="2019-10-30T12:39:33.077" v="328"/>
        <pc:sldMkLst>
          <pc:docMk/>
          <pc:sldMk cId="771979330" sldId="1322"/>
        </pc:sldMkLst>
        <pc:spChg chg="mod">
          <ac:chgData name="Roth, Dan" userId="18da4c67-dd89-43a7-9856-8592f867a23c" providerId="ADAL" clId="{332B66B5-DB10-4187-BD16-F05EC4312610}" dt="2019-10-30T12:28:07.380" v="7" actId="20577"/>
          <ac:spMkLst>
            <pc:docMk/>
            <pc:sldMk cId="771979330" sldId="1322"/>
            <ac:spMk id="719874" creationId="{00000000-0000-0000-0000-000000000000}"/>
          </ac:spMkLst>
        </pc:spChg>
        <pc:spChg chg="mod">
          <ac:chgData name="Roth, Dan" userId="18da4c67-dd89-43a7-9856-8592f867a23c" providerId="ADAL" clId="{332B66B5-DB10-4187-BD16-F05EC4312610}" dt="2019-10-30T12:39:25.592" v="327" actId="20577"/>
          <ac:spMkLst>
            <pc:docMk/>
            <pc:sldMk cId="771979330" sldId="1322"/>
            <ac:spMk id="719875" creationId="{00000000-0000-0000-0000-000000000000}"/>
          </ac:spMkLst>
        </pc:spChg>
        <pc:graphicFrameChg chg="del">
          <ac:chgData name="Roth, Dan" userId="18da4c67-dd89-43a7-9856-8592f867a23c" providerId="ADAL" clId="{332B66B5-DB10-4187-BD16-F05EC4312610}" dt="2019-10-30T12:28:59.263" v="92" actId="478"/>
          <ac:graphicFrameMkLst>
            <pc:docMk/>
            <pc:sldMk cId="771979330" sldId="1322"/>
            <ac:graphicFrameMk id="2" creationId="{00000000-0000-0000-0000-000000000000}"/>
          </ac:graphicFrameMkLst>
        </pc:graphicFrameChg>
      </pc:sldChg>
      <pc:sldChg chg="add del">
        <pc:chgData name="Roth, Dan" userId="18da4c67-dd89-43a7-9856-8592f867a23c" providerId="ADAL" clId="{332B66B5-DB10-4187-BD16-F05EC4312610}" dt="2019-10-30T12:43:39.477" v="341"/>
        <pc:sldMkLst>
          <pc:docMk/>
          <pc:sldMk cId="3863896069" sldId="1323"/>
        </pc:sldMkLst>
      </pc:sldChg>
    </pc:docChg>
  </pc:docChgLst>
  <pc:docChgLst>
    <pc:chgData name="Roth, Dan" userId="18da4c67-dd89-43a7-9856-8592f867a23c" providerId="ADAL" clId="{ADC1FB94-24EC-4C87-A971-53C8CB231B13}"/>
    <pc:docChg chg="undo custSel addSld delSld modSld modSection">
      <pc:chgData name="Roth, Dan" userId="18da4c67-dd89-43a7-9856-8592f867a23c" providerId="ADAL" clId="{ADC1FB94-24EC-4C87-A971-53C8CB231B13}" dt="2020-11-09T22:39:09.698" v="327" actId="20577"/>
      <pc:docMkLst>
        <pc:docMk/>
      </pc:docMkLst>
      <pc:sldChg chg="addSp modSp modAnim">
        <pc:chgData name="Roth, Dan" userId="18da4c67-dd89-43a7-9856-8592f867a23c" providerId="ADAL" clId="{ADC1FB94-24EC-4C87-A971-53C8CB231B13}" dt="2020-11-09T22:19:10.790" v="249" actId="14100"/>
        <pc:sldMkLst>
          <pc:docMk/>
          <pc:sldMk cId="3328662493" sldId="1204"/>
        </pc:sldMkLst>
        <pc:spChg chg="add mod">
          <ac:chgData name="Roth, Dan" userId="18da4c67-dd89-43a7-9856-8592f867a23c" providerId="ADAL" clId="{ADC1FB94-24EC-4C87-A971-53C8CB231B13}" dt="2020-11-09T22:19:10.790" v="249" actId="14100"/>
          <ac:spMkLst>
            <pc:docMk/>
            <pc:sldMk cId="3328662493" sldId="1204"/>
            <ac:spMk id="6" creationId="{2D5E678D-3BEF-45F9-A947-BEF1914D076F}"/>
          </ac:spMkLst>
        </pc:spChg>
      </pc:sldChg>
      <pc:sldChg chg="addSp modSp mod">
        <pc:chgData name="Roth, Dan" userId="18da4c67-dd89-43a7-9856-8592f867a23c" providerId="ADAL" clId="{ADC1FB94-24EC-4C87-A971-53C8CB231B13}" dt="2020-11-09T22:39:09.698" v="327" actId="20577"/>
        <pc:sldMkLst>
          <pc:docMk/>
          <pc:sldMk cId="782023663" sldId="1209"/>
        </pc:sldMkLst>
        <pc:spChg chg="mod">
          <ac:chgData name="Roth, Dan" userId="18da4c67-dd89-43a7-9856-8592f867a23c" providerId="ADAL" clId="{ADC1FB94-24EC-4C87-A971-53C8CB231B13}" dt="2020-11-09T22:39:09.698" v="327" actId="20577"/>
          <ac:spMkLst>
            <pc:docMk/>
            <pc:sldMk cId="782023663" sldId="1209"/>
            <ac:spMk id="13" creationId="{77385057-B3F4-4E25-9B19-9EE9ADA8A9BD}"/>
          </ac:spMkLst>
        </pc:spChg>
        <pc:spChg chg="add mod">
          <ac:chgData name="Roth, Dan" userId="18da4c67-dd89-43a7-9856-8592f867a23c" providerId="ADAL" clId="{ADC1FB94-24EC-4C87-A971-53C8CB231B13}" dt="2020-11-09T22:33:02.033" v="325" actId="208"/>
          <ac:spMkLst>
            <pc:docMk/>
            <pc:sldMk cId="782023663" sldId="1209"/>
            <ac:spMk id="14" creationId="{7034C02D-76EF-471E-B719-805BED372E72}"/>
          </ac:spMkLst>
        </pc:spChg>
      </pc:sldChg>
      <pc:sldChg chg="addSp modSp mod modAnim">
        <pc:chgData name="Roth, Dan" userId="18da4c67-dd89-43a7-9856-8592f867a23c" providerId="ADAL" clId="{ADC1FB94-24EC-4C87-A971-53C8CB231B13}" dt="2020-11-09T01:59:53.970" v="90"/>
        <pc:sldMkLst>
          <pc:docMk/>
          <pc:sldMk cId="974737754" sldId="1212"/>
        </pc:sldMkLst>
        <pc:spChg chg="mod">
          <ac:chgData name="Roth, Dan" userId="18da4c67-dd89-43a7-9856-8592f867a23c" providerId="ADAL" clId="{ADC1FB94-24EC-4C87-A971-53C8CB231B13}" dt="2020-11-09T01:59:16.635" v="83" actId="33524"/>
          <ac:spMkLst>
            <pc:docMk/>
            <pc:sldMk cId="974737754" sldId="1212"/>
            <ac:spMk id="586755" creationId="{00000000-0000-0000-0000-000000000000}"/>
          </ac:spMkLst>
        </pc:spChg>
        <pc:picChg chg="add mod">
          <ac:chgData name="Roth, Dan" userId="18da4c67-dd89-43a7-9856-8592f867a23c" providerId="ADAL" clId="{ADC1FB94-24EC-4C87-A971-53C8CB231B13}" dt="2020-11-09T01:59:48.870" v="89" actId="1076"/>
          <ac:picMkLst>
            <pc:docMk/>
            <pc:sldMk cId="974737754" sldId="1212"/>
            <ac:picMk id="2" creationId="{C8C3D3B8-276F-4C7E-9953-2BF6B19DF762}"/>
          </ac:picMkLst>
        </pc:picChg>
      </pc:sldChg>
      <pc:sldChg chg="modSp">
        <pc:chgData name="Roth, Dan" userId="18da4c67-dd89-43a7-9856-8592f867a23c" providerId="ADAL" clId="{ADC1FB94-24EC-4C87-A971-53C8CB231B13}" dt="2020-11-09T02:00:46.869" v="92" actId="20577"/>
        <pc:sldMkLst>
          <pc:docMk/>
          <pc:sldMk cId="170447597" sldId="1213"/>
        </pc:sldMkLst>
        <pc:spChg chg="mod">
          <ac:chgData name="Roth, Dan" userId="18da4c67-dd89-43a7-9856-8592f867a23c" providerId="ADAL" clId="{ADC1FB94-24EC-4C87-A971-53C8CB231B13}" dt="2020-11-09T02:00:46.869" v="92" actId="20577"/>
          <ac:spMkLst>
            <pc:docMk/>
            <pc:sldMk cId="170447597" sldId="1213"/>
            <ac:spMk id="7" creationId="{00000000-0000-0000-0000-000000000000}"/>
          </ac:spMkLst>
        </pc:spChg>
      </pc:sldChg>
      <pc:sldChg chg="addSp modSp mod">
        <pc:chgData name="Roth, Dan" userId="18da4c67-dd89-43a7-9856-8592f867a23c" providerId="ADAL" clId="{ADC1FB94-24EC-4C87-A971-53C8CB231B13}" dt="2020-11-09T02:09:32.479" v="106" actId="208"/>
        <pc:sldMkLst>
          <pc:docMk/>
          <pc:sldMk cId="3143588862" sldId="1222"/>
        </pc:sldMkLst>
        <pc:spChg chg="mod">
          <ac:chgData name="Roth, Dan" userId="18da4c67-dd89-43a7-9856-8592f867a23c" providerId="ADAL" clId="{ADC1FB94-24EC-4C87-A971-53C8CB231B13}" dt="2020-11-09T02:07:15.504" v="102" actId="20577"/>
          <ac:spMkLst>
            <pc:docMk/>
            <pc:sldMk cId="3143588862" sldId="1222"/>
            <ac:spMk id="9" creationId="{00000000-0000-0000-0000-000000000000}"/>
          </ac:spMkLst>
        </pc:spChg>
        <pc:picChg chg="add mod">
          <ac:chgData name="Roth, Dan" userId="18da4c67-dd89-43a7-9856-8592f867a23c" providerId="ADAL" clId="{ADC1FB94-24EC-4C87-A971-53C8CB231B13}" dt="2020-11-09T02:09:32.479" v="106" actId="208"/>
          <ac:picMkLst>
            <pc:docMk/>
            <pc:sldMk cId="3143588862" sldId="1222"/>
            <ac:picMk id="3" creationId="{328B05DF-CDB9-4C88-B3CC-3375A5D159DE}"/>
          </ac:picMkLst>
        </pc:picChg>
      </pc:sldChg>
      <pc:sldChg chg="modSp">
        <pc:chgData name="Roth, Dan" userId="18da4c67-dd89-43a7-9856-8592f867a23c" providerId="ADAL" clId="{ADC1FB94-24EC-4C87-A971-53C8CB231B13}" dt="2020-11-09T02:17:34.934" v="136" actId="14100"/>
        <pc:sldMkLst>
          <pc:docMk/>
          <pc:sldMk cId="1627145486" sldId="1231"/>
        </pc:sldMkLst>
        <pc:spChg chg="mod">
          <ac:chgData name="Roth, Dan" userId="18da4c67-dd89-43a7-9856-8592f867a23c" providerId="ADAL" clId="{ADC1FB94-24EC-4C87-A971-53C8CB231B13}" dt="2020-11-09T02:17:34.934" v="136" actId="14100"/>
          <ac:spMkLst>
            <pc:docMk/>
            <pc:sldMk cId="1627145486" sldId="1231"/>
            <ac:spMk id="6" creationId="{00000000-0000-0000-0000-000000000000}"/>
          </ac:spMkLst>
        </pc:spChg>
        <pc:spChg chg="mod">
          <ac:chgData name="Roth, Dan" userId="18da4c67-dd89-43a7-9856-8592f867a23c" providerId="ADAL" clId="{ADC1FB94-24EC-4C87-A971-53C8CB231B13}" dt="2020-11-09T02:14:14.948" v="107" actId="207"/>
          <ac:spMkLst>
            <pc:docMk/>
            <pc:sldMk cId="1627145486" sldId="1231"/>
            <ac:spMk id="627715" creationId="{00000000-0000-0000-0000-000000000000}"/>
          </ac:spMkLst>
        </pc:spChg>
      </pc:sldChg>
      <pc:sldChg chg="modSp add mod modAnim">
        <pc:chgData name="Roth, Dan" userId="18da4c67-dd89-43a7-9856-8592f867a23c" providerId="ADAL" clId="{ADC1FB94-24EC-4C87-A971-53C8CB231B13}" dt="2020-11-09T01:55:04.668" v="44" actId="207"/>
        <pc:sldMkLst>
          <pc:docMk/>
          <pc:sldMk cId="2795384197" sldId="1292"/>
        </pc:sldMkLst>
        <pc:spChg chg="mod">
          <ac:chgData name="Roth, Dan" userId="18da4c67-dd89-43a7-9856-8592f867a23c" providerId="ADAL" clId="{ADC1FB94-24EC-4C87-A971-53C8CB231B13}" dt="2020-11-09T01:54:03.301" v="1" actId="20577"/>
          <ac:spMkLst>
            <pc:docMk/>
            <pc:sldMk cId="2795384197" sldId="1292"/>
            <ac:spMk id="1217538" creationId="{00000000-0000-0000-0000-000000000000}"/>
          </ac:spMkLst>
        </pc:spChg>
        <pc:spChg chg="mod">
          <ac:chgData name="Roth, Dan" userId="18da4c67-dd89-43a7-9856-8592f867a23c" providerId="ADAL" clId="{ADC1FB94-24EC-4C87-A971-53C8CB231B13}" dt="2020-11-09T01:55:04.668" v="44" actId="207"/>
          <ac:spMkLst>
            <pc:docMk/>
            <pc:sldMk cId="2795384197" sldId="1292"/>
            <ac:spMk id="1217539" creationId="{00000000-0000-0000-0000-000000000000}"/>
          </ac:spMkLst>
        </pc:spChg>
      </pc:sldChg>
      <pc:sldChg chg="modSp add mod">
        <pc:chgData name="Roth, Dan" userId="18da4c67-dd89-43a7-9856-8592f867a23c" providerId="ADAL" clId="{ADC1FB94-24EC-4C87-A971-53C8CB231B13}" dt="2020-11-09T01:55:59.165" v="77" actId="20577"/>
        <pc:sldMkLst>
          <pc:docMk/>
          <pc:sldMk cId="1828626155" sldId="1293"/>
        </pc:sldMkLst>
        <pc:spChg chg="mod">
          <ac:chgData name="Roth, Dan" userId="18da4c67-dd89-43a7-9856-8592f867a23c" providerId="ADAL" clId="{ADC1FB94-24EC-4C87-A971-53C8CB231B13}" dt="2020-11-09T01:55:59.165" v="77" actId="20577"/>
          <ac:spMkLst>
            <pc:docMk/>
            <pc:sldMk cId="1828626155" sldId="1293"/>
            <ac:spMk id="719875" creationId="{00000000-0000-0000-0000-000000000000}"/>
          </ac:spMkLst>
        </pc:spChg>
      </pc:sldChg>
      <pc:sldChg chg="add del">
        <pc:chgData name="Roth, Dan" userId="18da4c67-dd89-43a7-9856-8592f867a23c" providerId="ADAL" clId="{ADC1FB94-24EC-4C87-A971-53C8CB231B13}" dt="2020-11-09T01:58:53.505" v="80"/>
        <pc:sldMkLst>
          <pc:docMk/>
          <pc:sldMk cId="1670910400" sldId="1294"/>
        </pc:sldMkLst>
      </pc:sldChg>
      <pc:sldChg chg="new del">
        <pc:chgData name="Roth, Dan" userId="18da4c67-dd89-43a7-9856-8592f867a23c" providerId="ADAL" clId="{ADC1FB94-24EC-4C87-A971-53C8CB231B13}" dt="2020-11-09T02:01:40.408" v="94" actId="680"/>
        <pc:sldMkLst>
          <pc:docMk/>
          <pc:sldMk cId="3716074540" sldId="1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2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6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9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20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22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3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did we call this representation of w?
https://www.polleverywhere.com/free_text_polls/7e9ET5R4raA5hWeWqPHHu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DC7EC-E6C5-4FEB-87D5-85B8216E2AB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5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2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27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28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7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29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6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C65BE-F299-4A18-AD1D-B97A2E806594}" type="slidenum">
              <a:rPr lang="en-US"/>
              <a:pPr/>
              <a:t>30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6438"/>
            <a:ext cx="6300787" cy="3544887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4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31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5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value</a:t>
            </a:r>
            <a:r>
              <a:rPr lang="en-US" baseline="0" dirty="0"/>
              <a:t> of slack variable when the data point is classified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45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33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0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380DA-3952-4FCD-99BF-0DA862EEFF7C}" type="slidenum">
              <a:rPr lang="en-US"/>
              <a:pPr/>
              <a:t>34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4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38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7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39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6329-A4AA-4CA8-B9AD-F5BBDE20A470}" type="slidenum">
              <a:rPr lang="en-US"/>
              <a:pPr/>
              <a:t>4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0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40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2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41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7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42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43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3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20BF-FF5D-4430-BCFE-F53CFE37E3B7}" type="slidenum">
              <a:rPr lang="en-US"/>
              <a:pPr/>
              <a:t>44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708025"/>
            <a:ext cx="6299200" cy="3543300"/>
          </a:xfrm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487863"/>
            <a:ext cx="5721350" cy="4252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3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DD60-EC1C-43BF-8438-7316C8849EC9}" type="slidenum">
              <a:rPr lang="en-US"/>
              <a:pPr/>
              <a:t>45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0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02629-646C-4254-959F-B00CF5838B4B}" type="slidenum">
              <a:rPr lang="en-US"/>
              <a:pPr/>
              <a:t>46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1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EE3F8-0A7B-47B0-B8E2-A79138FB1A2D}" type="slidenum">
              <a:rPr lang="en-US"/>
              <a:pPr/>
              <a:t>47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17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A0896-0F75-4FE2-8859-821B967AD4F4}" type="slidenum">
              <a:rPr lang="en-US"/>
              <a:pPr/>
              <a:t>48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9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8508E-BA6D-44D0-AEB2-6AC7E5632726}" type="slidenum">
              <a:rPr lang="en-US"/>
              <a:pPr/>
              <a:t>49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2196B-9B83-43F9-B7B5-7BA806C52FB7}" type="slidenum">
              <a:rPr lang="en-US"/>
              <a:pPr/>
              <a:t>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6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67AA-0536-486E-ACD6-0B6AFC19C18F}" type="slidenum">
              <a:rPr lang="en-US"/>
              <a:pPr/>
              <a:t>50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9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F634-1EAF-42DA-AD74-E946D7A78527}" type="slidenum">
              <a:rPr lang="en-US"/>
              <a:pPr/>
              <a:t>51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08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038C3-524D-475B-89B2-D12D447C8633}" type="slidenum">
              <a:rPr lang="en-US"/>
              <a:pPr/>
              <a:t>52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2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91E24-5A8E-4BBD-AAFA-A8DD360A7C5D}" type="slidenum">
              <a:rPr lang="en-US"/>
              <a:pPr/>
              <a:t>53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27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A4042-6E80-4054-822C-CDF91C643D21}" type="slidenum">
              <a:rPr lang="en-US"/>
              <a:pPr/>
              <a:t>54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07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2C412-708D-4A7A-8EC5-5FC83F5208D3}" type="slidenum">
              <a:rPr lang="en-US"/>
              <a:pPr/>
              <a:t>55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71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4E4F3-2A3F-4294-B9FB-A7CE38ABCB93}" type="slidenum">
              <a:rPr lang="en-US"/>
              <a:pPr/>
              <a:t>56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99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39CE1-08D7-4C4B-9989-33A64A9D1672}" type="slidenum">
              <a:rPr lang="en-US"/>
              <a:pPr/>
              <a:t>57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73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67E3D-8818-4F40-9A3F-86417C6BFB03}" type="slidenum">
              <a:rPr lang="en-US"/>
              <a:pPr/>
              <a:t>58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87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F910B-1B1A-44CA-AAD9-C9F5D3192E14}" type="slidenum">
              <a:rPr lang="en-US"/>
              <a:pPr/>
              <a:t>59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11538C4-F5E7-466F-BB29-8BEBAA50816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709613"/>
            <a:ext cx="6299200" cy="35433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330" y="4489809"/>
            <a:ext cx="5241442" cy="4248702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6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13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14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14450"/>
            <a:ext cx="7772400" cy="33944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6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FBB41-50DB-482A-8E9E-5ADA9D8F085D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Fall’20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5" r:id="rId18"/>
    <p:sldLayoutId id="2147483677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5" Type="http://schemas.openxmlformats.org/officeDocument/2006/relationships/image" Target="../media/image9.jpeg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cis519-fall20-project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5" Type="http://schemas.openxmlformats.org/officeDocument/2006/relationships/image" Target="../media/image41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08-LecSvm-dual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0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js-toy/example.html" TargetMode="Externa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0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http://www.csie.ntu.edu.tw/~cjlin/libsvmtools/svmtoy3d/examples/" TargetMode="Externa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hyperlink" Target="http://www.csie.ntu.edu.tw/~cjlin/libsvm/js-toy/example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0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08-LecSvm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Machines (SVM)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UIUC), and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Margin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margin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 </a:t>
                </a:r>
                <a:r>
                  <a:rPr lang="en-US" dirty="0">
                    <a:solidFill>
                      <a:srgbClr val="0000FF"/>
                    </a:solidFill>
                  </a:rPr>
                  <a:t>point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respect to a linear classifier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defined as the </a:t>
                </a:r>
                <a:r>
                  <a:rPr lang="en-US" dirty="0">
                    <a:solidFill>
                      <a:srgbClr val="FF0000"/>
                    </a:solidFill>
                  </a:rPr>
                  <a:t>distance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from the hyperplane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 ∙ </m:t>
                    </m:r>
                    <m:r>
                      <a:rPr lang="en-US" b="1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b="0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FC012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cmmi10"/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00FF"/>
                    </a:solidFill>
                  </a:rPr>
                  <a:t>margin</a:t>
                </a:r>
                <a:r>
                  <a:rPr lang="en-US" dirty="0"/>
                  <a:t> of </a:t>
                </a:r>
                <a:r>
                  <a:rPr lang="en-US" u="sng" dirty="0"/>
                  <a:t>a </a:t>
                </a:r>
                <a:r>
                  <a:rPr lang="en-US" u="sng" dirty="0">
                    <a:solidFill>
                      <a:srgbClr val="0000FF"/>
                    </a:solidFill>
                  </a:rPr>
                  <a:t>set</a:t>
                </a:r>
                <a:r>
                  <a:rPr lang="en-US" u="sng" dirty="0"/>
                  <a:t> of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with respect to a </a:t>
                </a:r>
                <a:r>
                  <a:rPr lang="en-US" dirty="0">
                    <a:solidFill>
                      <a:srgbClr val="0000FF"/>
                    </a:solidFill>
                  </a:rPr>
                  <a:t>hyperplane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, is defined as the margin of the point </a:t>
                </a:r>
                <a:r>
                  <a:rPr lang="en-US" dirty="0">
                    <a:solidFill>
                      <a:srgbClr val="FF0000"/>
                    </a:solidFill>
                  </a:rPr>
                  <a:t>closest</a:t>
                </a:r>
                <a:r>
                  <a:rPr lang="en-US" dirty="0"/>
                  <a:t> to the hyperplane: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cmmi10"/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ϒ</m:t>
                        </m:r>
                        <m:r>
                          <a:rPr lang="en-US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f>
                      <m:f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baseline="30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baseline="-2500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 spc="-225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9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7FA9-2A0B-4E61-8101-EE863245E9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 and Linear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Theorem: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</m:oMath>
                </a14:m>
                <a:r>
                  <a:rPr lang="en-US" dirty="0"/>
                  <a:t> is the space of all linear classifiers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	separate the training data with margin at least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/>
                  <a:t>, then: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</a:rPr>
                              <m:t>ϒ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+1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the radius of the smallest sphere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 that contains the data.</a:t>
                </a:r>
              </a:p>
              <a:p>
                <a:r>
                  <a:rPr lang="en-US" dirty="0"/>
                  <a:t>Thus, for such classifiers, we have a bound of the form: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𝐸𝑟𝑟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𝑇𝑅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ϒ</m:t>
                                            </m:r>
                                          </m:e>
                                          <m:sup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l-GR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6">
            <a:extLst>
              <a:ext uri="{FF2B5EF4-FFF2-40B4-BE49-F238E27FC236}">
                <a16:creationId xmlns:a16="http://schemas.microsoft.com/office/drawing/2014/main" id="{2D5E678D-3BEF-45F9-A947-BEF1914D0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034" y="1760539"/>
            <a:ext cx="3106815" cy="43088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00FF"/>
                </a:solidFill>
                <a:latin typeface="Calibri" pitchFamily="34" charset="0"/>
              </a:rPr>
              <a:t>In particular, you see here that for “general” linear separators of 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dimensionality n</a:t>
            </a:r>
            <a:r>
              <a:rPr lang="en-US" sz="1100" dirty="0">
                <a:solidFill>
                  <a:srgbClr val="0000FF"/>
                </a:solidFill>
                <a:latin typeface="Calibri" pitchFamily="34" charset="0"/>
              </a:rPr>
              <a:t>, the VC is 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n+1</a:t>
            </a:r>
            <a:endParaRPr lang="en-US" sz="1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74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6701" y="883309"/>
                <a:ext cx="6776448" cy="437789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First observation: </a:t>
                </a:r>
                <a:r>
                  <a:rPr lang="en-US" dirty="0"/>
                  <a:t>When we consider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linear hypotheses that separate a given data set with a margin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/>
                  <a:t>, we see that </a:t>
                </a:r>
              </a:p>
              <a:p>
                <a:pPr lvl="1"/>
                <a:r>
                  <a:rPr lang="en-US" dirty="0"/>
                  <a:t>Large Margin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Small VC dimension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Consequently, our goal could be to find a separating hyperplane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 that </a:t>
                </a:r>
                <a:r>
                  <a:rPr lang="en-US" u="sng" dirty="0"/>
                  <a:t>maximizes the margin </a:t>
                </a:r>
                <a:r>
                  <a:rPr lang="en-US" dirty="0"/>
                  <a:t>of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examples. 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second observation </a:t>
                </a:r>
                <a:r>
                  <a:rPr lang="en-US" dirty="0"/>
                  <a:t>that drives an algorithmic approach is that:</a:t>
                </a:r>
              </a:p>
              <a:p>
                <a:pPr lvl="1"/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Large Margin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Together, this leads to an algorithm: from among all those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’s that agree with the data, find the one with the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minimal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 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/>
                  <a:t>But,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separates the data, so does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/7</m:t>
                    </m:r>
                  </m:oMath>
                </a14:m>
                <a:r>
                  <a:rPr lang="en-US" dirty="0"/>
                  <a:t>….</a:t>
                </a:r>
              </a:p>
              <a:p>
                <a:pPr lvl="1"/>
                <a:r>
                  <a:rPr lang="en-US" dirty="0"/>
                  <a:t>We need to better understand the relations between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and the margin 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47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1" y="883309"/>
                <a:ext cx="6776448" cy="4377893"/>
              </a:xfrm>
              <a:blipFill>
                <a:blip r:embed="rId3"/>
                <a:stretch>
                  <a:fillRect l="-450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736" y="2345470"/>
            <a:ext cx="2401581" cy="1452974"/>
          </a:xfrm>
          <a:prstGeom prst="rect">
            <a:avLst/>
          </a:prstGeom>
        </p:spPr>
      </p:pic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u="sng">
                <a:solidFill>
                  <a:schemeClr val="tx1"/>
                </a:solidFill>
                <a:latin typeface="Arial Narrow" pitchFamily="34" charset="0"/>
              </a:defRPr>
            </a:lvl1pPr>
            <a:lvl2pPr marL="557213" indent="-214313">
              <a:defRPr sz="1050" u="sng">
                <a:solidFill>
                  <a:schemeClr val="tx1"/>
                </a:solidFill>
                <a:latin typeface="Arial Narrow" pitchFamily="34" charset="0"/>
              </a:defRPr>
            </a:lvl2pPr>
            <a:lvl3pPr marL="8572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3pPr>
            <a:lvl4pPr marL="12001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4pPr>
            <a:lvl5pPr marL="15430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Max Margin Classifiers 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62700" y="1147980"/>
            <a:ext cx="2514599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But, how can we do it algorithmically? </a:t>
            </a:r>
            <a:endParaRPr lang="en-US" sz="13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81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Margin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145488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discussion motivates the notion of a maximal margin.</a:t>
                </a:r>
              </a:p>
              <a:p>
                <a:r>
                  <a:rPr lang="en-US" dirty="0"/>
                  <a:t>The </a:t>
                </a:r>
                <a:r>
                  <a:rPr lang="en-US" u="sng" dirty="0"/>
                  <a:t>maximal margin</a:t>
                </a:r>
                <a:r>
                  <a:rPr lang="en-US" dirty="0"/>
                  <a:t> of </a:t>
                </a:r>
                <a:r>
                  <a:rPr lang="en-US" u="sng" dirty="0"/>
                  <a:t>a data set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u="sng" dirty="0"/>
                  <a:t> </a:t>
                </a:r>
                <a:r>
                  <a:rPr lang="en-US" dirty="0"/>
                  <a:t>is defined as: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||=1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err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14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1454881"/>
              </a:xfrm>
              <a:blipFill>
                <a:blip r:embed="rId3"/>
                <a:stretch>
                  <a:fillRect l="-1037" t="-3347" b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2" y="2357250"/>
            <a:ext cx="4636294" cy="22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5879977" y="2289436"/>
                <a:ext cx="3107299" cy="184665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57175" indent="-257175">
                  <a:buAutoNum type="arabicPeriod"/>
                </a:pPr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:</a:t>
                </a:r>
                <a:r>
                  <a:rPr lang="en-US" sz="1350" dirty="0">
                    <a:latin typeface="Calibri" pitchFamily="34" charset="0"/>
                  </a:rPr>
                  <a:t> Find the closest point.  </a:t>
                </a:r>
              </a:p>
              <a:p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2. Then, </a:t>
                </a:r>
                <a:r>
                  <a:rPr lang="en-US" sz="1350" dirty="0">
                    <a:latin typeface="Calibri" pitchFamily="34" charset="0"/>
                  </a:rPr>
                  <a:t>across all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’s </a:t>
                </a:r>
                <a:r>
                  <a:rPr lang="en-US" sz="1350" dirty="0">
                    <a:latin typeface="Calibri" pitchFamily="34" charset="0"/>
                  </a:rPr>
                  <a:t>(of size 1),</a:t>
                </a:r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sz="1350" dirty="0">
                    <a:latin typeface="Calibri" pitchFamily="34" charset="0"/>
                  </a:rPr>
                  <a:t>find the point for which this closets point is the farthest (that gives the </a:t>
                </a:r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maximal</a:t>
                </a:r>
                <a:r>
                  <a:rPr lang="en-US" sz="1350" dirty="0">
                    <a:latin typeface="Calibri" pitchFamily="34" charset="0"/>
                  </a:rPr>
                  <a:t> margin).</a:t>
                </a:r>
              </a:p>
              <a:p>
                <a:endParaRPr lang="en-US" sz="12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Note: </a:t>
                </a:r>
                <a:r>
                  <a:rPr lang="en-US" sz="1200" dirty="0">
                    <a:latin typeface="Calibri" pitchFamily="34" charset="0"/>
                  </a:rPr>
                  <a:t>the selection of the point  is in the </a:t>
                </a:r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min</a:t>
                </a:r>
                <a:r>
                  <a:rPr lang="en-US" sz="1200" dirty="0">
                    <a:latin typeface="Calibri" pitchFamily="34" charset="0"/>
                  </a:rPr>
                  <a:t> and therefore  the </a:t>
                </a:r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max </a:t>
                </a:r>
                <a:r>
                  <a:rPr lang="en-US" sz="1200" dirty="0">
                    <a:latin typeface="Calibri" pitchFamily="34" charset="0"/>
                  </a:rPr>
                  <a:t>does not change if we scale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alibri" pitchFamily="34" charset="0"/>
                  </a:rPr>
                  <a:t>,</a:t>
                </a:r>
                <a:r>
                  <a:rPr lang="en-US" sz="1200" dirty="0">
                    <a:latin typeface="Calibri" pitchFamily="34" charset="0"/>
                  </a:rPr>
                  <a:t> so it’s okay to only deal with normalized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latin typeface="Calibri" pitchFamily="34" charset="0"/>
                  </a:rPr>
                  <a:t>’s. </a:t>
                </a: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9977" y="2289436"/>
                <a:ext cx="3107299" cy="1846659"/>
              </a:xfrm>
              <a:prstGeom prst="rect">
                <a:avLst/>
              </a:prstGeom>
              <a:blipFill>
                <a:blip r:embed="rId5"/>
                <a:stretch>
                  <a:fillRect l="-391" t="-658" b="-1645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113435" y="137139"/>
                <a:ext cx="3530239" cy="48545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The distance between a point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and the hyperplane defined by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is: 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2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|/</m:t>
                    </m:r>
                    <m:d>
                      <m:dPr>
                        <m:begChr m:val="|"/>
                        <m:endChr m:val="|"/>
                        <m:ctrlPr>
                          <a:rPr lang="en-US" sz="1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</m:oMath>
                </a14:m>
                <a:endParaRPr lang="en-US" sz="13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3435" y="137139"/>
                <a:ext cx="3530239" cy="485454"/>
              </a:xfrm>
              <a:prstGeom prst="rect">
                <a:avLst/>
              </a:prstGeom>
              <a:blipFill>
                <a:blip r:embed="rId6"/>
                <a:stretch>
                  <a:fillRect b="-6098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375452" y="4316168"/>
                <a:ext cx="3428999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How does it help us to derive these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alibri" pitchFamily="34" charset="0"/>
                  </a:rPr>
                  <a:t>’s? </a:t>
                </a:r>
                <a:endParaRPr lang="en-US" sz="135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5452" y="4316168"/>
                <a:ext cx="3428999" cy="276999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43796" y="4665308"/>
                <a:ext cx="3000631" cy="404470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𝑎𝑟𝑔</m:t>
                    </m:r>
                    <m:r>
                      <a:rPr lang="en-US" sz="1350" i="1" dirty="0" err="1"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lang="en-US" sz="135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135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35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350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limLow>
                      <m:limLowPr>
                        <m:ctrlPr>
                          <a:rPr lang="en-US" sz="1350" b="0" i="1" baseline="-25000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350" i="0" dirty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5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) ∈ </m:t>
                        </m:r>
                        <m:r>
                          <a:rPr lang="en-US" sz="135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lim>
                    </m:limLow>
                    <m:r>
                      <a:rPr lang="en-US" sz="1350" i="1" baseline="-25000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350" dirty="0">
                    <a:latin typeface="+mj-lt"/>
                  </a:rPr>
                  <a:t>|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796" y="4665308"/>
                <a:ext cx="3000631" cy="404470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103252" y="1935873"/>
                <a:ext cx="1308815" cy="514350"/>
              </a:xfrm>
              <a:prstGeom prst="wedgeRectCallout">
                <a:avLst>
                  <a:gd name="adj1" fmla="val 75198"/>
                  <a:gd name="adj2" fmla="val 73893"/>
                </a:avLst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A hypothesis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has many names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2" y="1935873"/>
                <a:ext cx="1308815" cy="514350"/>
              </a:xfrm>
              <a:prstGeom prst="wedgeRectCallout">
                <a:avLst>
                  <a:gd name="adj1" fmla="val 75198"/>
                  <a:gd name="adj2" fmla="val 73893"/>
                </a:avLst>
              </a:prstGeom>
              <a:blipFill>
                <a:blip r:embed="rId9"/>
                <a:stretch>
                  <a:fillRect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5839261" y="4174163"/>
                <a:ext cx="2101771" cy="617935"/>
              </a:xfrm>
              <a:prstGeom prst="wedgeRectCallout">
                <a:avLst>
                  <a:gd name="adj1" fmla="val -80545"/>
                  <a:gd name="adj2" fmla="val 62797"/>
                </a:avLst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C0128"/>
                    </a:solidFill>
                    <a:latin typeface="Gill Sans"/>
                  </a:rPr>
                  <a:t>Interpretation 1</a:t>
                </a:r>
                <a:r>
                  <a:rPr lang="en-US" sz="1200" dirty="0">
                    <a:solidFill>
                      <a:srgbClr val="FC0128"/>
                    </a:solidFill>
                  </a:rPr>
                  <a:t>: </a:t>
                </a:r>
                <a:r>
                  <a:rPr lang="en-US" sz="1200" dirty="0">
                    <a:solidFill>
                      <a:schemeClr val="tx1"/>
                    </a:solidFill>
                  </a:rPr>
                  <a:t>among all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’s, choose the one that </a:t>
                </a:r>
                <a:r>
                  <a:rPr lang="en-US" sz="1200" dirty="0">
                    <a:solidFill>
                      <a:srgbClr val="0000FF"/>
                    </a:solidFill>
                  </a:rPr>
                  <a:t>maximizes the margin. 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1" y="4174163"/>
                <a:ext cx="2101771" cy="617935"/>
              </a:xfrm>
              <a:prstGeom prst="wedgeRectCallout">
                <a:avLst>
                  <a:gd name="adj1" fmla="val -80545"/>
                  <a:gd name="adj2" fmla="val 62797"/>
                </a:avLst>
              </a:prstGeom>
              <a:blipFill>
                <a:blip r:embed="rId10"/>
                <a:stretch>
                  <a:fillRect t="-847" r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Margin and VC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15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Theorem (</a:t>
                </a:r>
                <a:r>
                  <a:rPr lang="en-US" u="sng" dirty="0" err="1">
                    <a:solidFill>
                      <a:srgbClr val="FF0000"/>
                    </a:solidFill>
                  </a:rPr>
                  <a:t>Vapnik</a:t>
                </a:r>
                <a:r>
                  <a:rPr lang="en-US" u="sng" dirty="0">
                    <a:solidFill>
                      <a:srgbClr val="FF0000"/>
                    </a:solidFill>
                  </a:rPr>
                  <a:t>):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el-GR" i="1" baseline="-25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space of all linear classifiers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separate the training data with margin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ϒ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el-GR" i="1" baseline="-25000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i="1" dirty="0">
                          <a:solidFill>
                            <a:srgbClr val="FC012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the radius of the smallest sphere (in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that contains the data.</a:t>
                </a:r>
              </a:p>
              <a:p>
                <a:r>
                  <a:rPr lang="en-US" dirty="0"/>
                  <a:t>This is the </a:t>
                </a:r>
                <a:r>
                  <a:rPr lang="en-US" dirty="0">
                    <a:solidFill>
                      <a:srgbClr val="FF0000"/>
                    </a:solidFill>
                  </a:rPr>
                  <a:t>first observation</a:t>
                </a:r>
                <a:r>
                  <a:rPr lang="en-US" dirty="0"/>
                  <a:t> that will lead to an algorithmic approach.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second observation</a:t>
                </a:r>
                <a:r>
                  <a:rPr lang="en-US" dirty="0"/>
                  <a:t> is that:   </a:t>
                </a:r>
                <a:r>
                  <a:rPr lang="en-US" dirty="0">
                    <a:solidFill>
                      <a:schemeClr val="accent2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|| 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Wingdings" pitchFamily="2" charset="2"/>
                  </a:rPr>
                  <a:t> Large Margin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Consequently, the algorithm will be: from among all those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’</a:t>
                </a:r>
                <a:r>
                  <a:rPr lang="en-US" dirty="0">
                    <a:sym typeface="Wingdings" pitchFamily="2" charset="2"/>
                  </a:rPr>
                  <a:t>s that agree with the data, find the one with the minimal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1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15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156459" y="1045368"/>
            <a:ext cx="628650" cy="244806"/>
          </a:xfrm>
          <a:prstGeom prst="wedgeRectCallout">
            <a:avLst>
              <a:gd name="adj1" fmla="val -49409"/>
              <a:gd name="adj2" fmla="val -17121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Believe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423558" y="2686884"/>
            <a:ext cx="1148442" cy="416256"/>
          </a:xfrm>
          <a:prstGeom prst="wedgeRectCallout">
            <a:avLst>
              <a:gd name="adj1" fmla="val -80196"/>
              <a:gd name="adj2" fmla="val 41458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We’ll show this</a:t>
            </a:r>
          </a:p>
        </p:txBody>
      </p:sp>
    </p:spTree>
    <p:extLst>
      <p:ext uri="{BB962C8B-B14F-4D97-AF65-F5344CB8AC3E}">
        <p14:creationId xmlns:p14="http://schemas.microsoft.com/office/powerpoint/2010/main" val="7602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From Margin to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6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want to choose the hyperplane that achieves the largest margin. That is, given a data set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find: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|=1</m:t>
                        </m:r>
                      </m:sub>
                    </m:sSub>
                    <m:limLow>
                      <m:limLow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How to find this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Claim: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be the solution of the optimization problem:</a:t>
                </a:r>
              </a:p>
              <a:p>
                <a:pPr lvl="1"/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≥ 1 }.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</a:p>
              <a:p>
                <a:pPr lvl="1"/>
                <a:r>
                  <a:rPr lang="en-US" dirty="0"/>
                  <a:t>  Then:</a:t>
                </a:r>
              </a:p>
              <a:p>
                <a:pPr lvl="1"/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/|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||=1</m:t>
                        </m:r>
                      </m:sub>
                    </m:sSub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normalization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corresponds to the largest  margin separating hyperplane.  </a:t>
                </a: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6356074" y="1323095"/>
                <a:ext cx="2101771" cy="862742"/>
              </a:xfrm>
              <a:prstGeom prst="wedgeRectCallout">
                <a:avLst>
                  <a:gd name="adj1" fmla="val -69115"/>
                  <a:gd name="adj2" fmla="val 101659"/>
                </a:avLst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C0128"/>
                    </a:solidFill>
                  </a:rPr>
                  <a:t>Interpretation 2: </a:t>
                </a:r>
                <a:r>
                  <a:rPr lang="en-US" sz="1200" dirty="0">
                    <a:solidFill>
                      <a:schemeClr val="tx1"/>
                    </a:solidFill>
                  </a:rPr>
                  <a:t>among all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’s that separate the data with margin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, choose the one with minimal size. </a:t>
                </a: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323095"/>
                <a:ext cx="2101771" cy="862742"/>
              </a:xfrm>
              <a:prstGeom prst="wedgeRectCallout">
                <a:avLst>
                  <a:gd name="adj1" fmla="val -69115"/>
                  <a:gd name="adj2" fmla="val 101659"/>
                </a:avLst>
              </a:prstGeom>
              <a:blipFill>
                <a:blip r:embed="rId5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cxnSpLocks/>
          </p:cNvCxnSpPr>
          <p:nvPr/>
        </p:nvCxnSpPr>
        <p:spPr>
          <a:xfrm>
            <a:off x="2795381" y="1739347"/>
            <a:ext cx="10411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739348" y="1739347"/>
            <a:ext cx="1003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401668" y="2774909"/>
            <a:ext cx="1895889" cy="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010190" y="2774909"/>
            <a:ext cx="1269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43201" y="4530849"/>
            <a:ext cx="3428999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alibri" pitchFamily="34" charset="0"/>
              </a:rPr>
              <a:t>The next slide will show that the two interpretations are equivalent</a:t>
            </a:r>
            <a:endParaRPr lang="en-US" sz="13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From Margin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(2)</a:t>
                </a:r>
              </a:p>
            </p:txBody>
          </p:sp>
        </mc:Choice>
        <mc:Fallback xmlns="">
          <p:sp>
            <p:nvSpPr>
              <p:cNvPr id="586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96" t="-10619" b="-30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02369"/>
                <a:ext cx="8418443" cy="422564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Claim:</a:t>
                </a:r>
                <a:r>
                  <a:rPr lang="en-US" dirty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be the solution of the optimization problem:</a:t>
                </a:r>
              </a:p>
              <a:p>
                <a:pPr lvl="1"/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 }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(**)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That is, the normalization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corresponds to the largest  margin separating hyperplane.  </a:t>
                </a:r>
              </a:p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  <a:r>
                  <a:rPr lang="en-US" dirty="0"/>
                  <a:t> Define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/||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largest-margin separating hyperplane of size 1.  We need to show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Note first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ϒ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satisfies the constraints in </a:t>
                </a:r>
                <a:r>
                  <a:rPr lang="en-US" dirty="0">
                    <a:solidFill>
                      <a:srgbClr val="FF0000"/>
                    </a:solidFill>
                  </a:rPr>
                  <a:t>(**)</a:t>
                </a:r>
                <a:r>
                  <a:rPr lang="en-US" dirty="0"/>
                  <a:t>; </a:t>
                </a:r>
              </a:p>
              <a:p>
                <a:pPr marL="0" indent="0">
                  <a:buNone/>
                </a:pPr>
                <a:r>
                  <a:rPr lang="en-US" dirty="0"/>
                  <a:t>       therefore: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|| ≤  ||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)||  = 1/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. </a:t>
                </a:r>
              </a:p>
              <a:p>
                <a:pPr lvl="0"/>
                <a:r>
                  <a:rPr lang="en-US" dirty="0"/>
                  <a:t>Consequently:</a:t>
                </a:r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||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1/||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|| ≥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But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’|| = 1 </m:t>
                    </m:r>
                  </m:oMath>
                </a14:m>
                <a:r>
                  <a:rPr lang="en-US" dirty="0"/>
                  <a:t>this implies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corresponds to the largest margin, that is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’=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2369"/>
                <a:ext cx="8418443" cy="4225646"/>
              </a:xfrm>
              <a:blipFill>
                <a:blip r:embed="rId4"/>
                <a:stretch>
                  <a:fillRect l="-434" t="-1443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2576719" y="3351650"/>
                <a:ext cx="807109" cy="204593"/>
              </a:xfrm>
              <a:prstGeom prst="wedgeRectCallout">
                <a:avLst>
                  <a:gd name="adj1" fmla="val 46639"/>
                  <a:gd name="adj2" fmla="val 98991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719" y="3351650"/>
                <a:ext cx="807109" cy="204593"/>
              </a:xfrm>
              <a:prstGeom prst="wedgeRectCallout">
                <a:avLst>
                  <a:gd name="adj1" fmla="val 46639"/>
                  <a:gd name="adj2" fmla="val 98991"/>
                </a:avLst>
              </a:prstGeom>
              <a:blipFill>
                <a:blip r:embed="rId5"/>
                <a:stretch>
                  <a:fillRect t="-9434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ular Callout 17"/>
          <p:cNvSpPr/>
          <p:nvPr/>
        </p:nvSpPr>
        <p:spPr>
          <a:xfrm>
            <a:off x="5580375" y="3330690"/>
            <a:ext cx="857250" cy="208128"/>
          </a:xfrm>
          <a:prstGeom prst="wedgeRectCallout">
            <a:avLst>
              <a:gd name="adj1" fmla="val -28514"/>
              <a:gd name="adj2" fmla="val 113865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Prev. </a:t>
            </a:r>
            <a:r>
              <a:rPr lang="en-US" sz="1200" dirty="0" err="1">
                <a:solidFill>
                  <a:srgbClr val="FF0000"/>
                </a:solidFill>
              </a:rPr>
              <a:t>ineq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  <a:endParaRPr lang="en-US" sz="1200" baseline="-25000" dirty="0">
              <a:solidFill>
                <a:schemeClr val="tx1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4397619" y="3330690"/>
                <a:ext cx="954156" cy="273844"/>
              </a:xfrm>
              <a:prstGeom prst="wedgeRectCallout">
                <a:avLst>
                  <a:gd name="adj1" fmla="val -22550"/>
                  <a:gd name="adj2" fmla="val 82354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19" y="3330690"/>
                <a:ext cx="954156" cy="273844"/>
              </a:xfrm>
              <a:prstGeom prst="wedgeRectCallout">
                <a:avLst>
                  <a:gd name="adj1" fmla="val -22550"/>
                  <a:gd name="adj2" fmla="val 82354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FEB59BC-AF6D-408B-AFEA-1977283A0740}"/>
                  </a:ext>
                </a:extLst>
              </p:cNvPr>
              <p:cNvSpPr/>
              <p:nvPr/>
            </p:nvSpPr>
            <p:spPr>
              <a:xfrm>
                <a:off x="32552" y="2847476"/>
                <a:ext cx="816746" cy="249765"/>
              </a:xfrm>
              <a:prstGeom prst="wedgeRectCallout">
                <a:avLst>
                  <a:gd name="adj1" fmla="val 185382"/>
                  <a:gd name="adj2" fmla="val 85138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FEB59BC-AF6D-408B-AFEA-1977283A0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" y="2847476"/>
                <a:ext cx="816746" cy="249765"/>
              </a:xfrm>
              <a:prstGeom prst="wedgeRectCallout">
                <a:avLst>
                  <a:gd name="adj1" fmla="val 185382"/>
                  <a:gd name="adj2" fmla="val 85138"/>
                </a:avLst>
              </a:prstGeom>
              <a:blipFill>
                <a:blip r:embed="rId7"/>
                <a:stretch>
                  <a:fillRect t="-1695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8">
                <a:extLst>
                  <a:ext uri="{FF2B5EF4-FFF2-40B4-BE49-F238E27FC236}">
                    <a16:creationId xmlns:a16="http://schemas.microsoft.com/office/drawing/2014/main" id="{D8C3208A-73DD-49F2-B97B-00ECA320D844}"/>
                  </a:ext>
                </a:extLst>
              </p:cNvPr>
              <p:cNvSpPr/>
              <p:nvPr/>
            </p:nvSpPr>
            <p:spPr>
              <a:xfrm>
                <a:off x="5508738" y="2722485"/>
                <a:ext cx="957165" cy="279575"/>
              </a:xfrm>
              <a:prstGeom prst="wedgeRectCallout">
                <a:avLst>
                  <a:gd name="adj1" fmla="val -160050"/>
                  <a:gd name="adj2" fmla="val 100335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ular Callout 8">
                <a:extLst>
                  <a:ext uri="{FF2B5EF4-FFF2-40B4-BE49-F238E27FC236}">
                    <a16:creationId xmlns:a16="http://schemas.microsoft.com/office/drawing/2014/main" id="{D8C3208A-73DD-49F2-B97B-00ECA320D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38" y="2722485"/>
                <a:ext cx="957165" cy="279575"/>
              </a:xfrm>
              <a:prstGeom prst="wedgeRectCallout">
                <a:avLst>
                  <a:gd name="adj1" fmla="val -160050"/>
                  <a:gd name="adj2" fmla="val 100335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09C280-0725-4D40-93C9-E381BFA9A41E}"/>
                  </a:ext>
                </a:extLst>
              </p:cNvPr>
              <p:cNvSpPr txBox="1"/>
              <p:nvPr/>
            </p:nvSpPr>
            <p:spPr>
              <a:xfrm>
                <a:off x="5146020" y="174311"/>
                <a:ext cx="3565093" cy="44980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1600" b="1" i="0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  <m:r>
                            <a:rPr lang="en-US" sz="1600" b="0" i="0" dirty="0" smtClean="0">
                              <a:latin typeface="Cambria Math" panose="02040503050406030204" pitchFamily="18" charset="0"/>
                            </a:rPr>
                            <m:t>|=1</m:t>
                          </m:r>
                        </m:sub>
                      </m:sSub>
                      <m:limLow>
                        <m:limLow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d>
                            <m:d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d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lim>
                      </m:limLow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dirty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6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09C280-0725-4D40-93C9-E381BFA9A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020" y="174311"/>
                <a:ext cx="3565093" cy="449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77385057-B3F4-4E25-9B19-9EE9ADA8A9BD}"/>
                  </a:ext>
                </a:extLst>
              </p:cNvPr>
              <p:cNvSpPr/>
              <p:nvPr/>
            </p:nvSpPr>
            <p:spPr>
              <a:xfrm>
                <a:off x="7921487" y="3685895"/>
                <a:ext cx="954156" cy="273844"/>
              </a:xfrm>
              <a:prstGeom prst="wedgeRectCallout">
                <a:avLst>
                  <a:gd name="adj1" fmla="val -32245"/>
                  <a:gd name="adj2" fmla="val 99244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Def.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2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13" name="Rectangular Callout 8">
                <a:extLst>
                  <a:ext uri="{FF2B5EF4-FFF2-40B4-BE49-F238E27FC236}">
                    <a16:creationId xmlns:a16="http://schemas.microsoft.com/office/drawing/2014/main" id="{77385057-B3F4-4E25-9B19-9EE9ADA8A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487" y="3685895"/>
                <a:ext cx="954156" cy="273844"/>
              </a:xfrm>
              <a:prstGeom prst="wedgeRectCallout">
                <a:avLst>
                  <a:gd name="adj1" fmla="val -32245"/>
                  <a:gd name="adj2" fmla="val 99244"/>
                </a:avLst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34C02D-76EF-471E-B719-805BED372E72}"/>
                  </a:ext>
                </a:extLst>
              </p:cNvPr>
              <p:cNvSpPr txBox="1"/>
              <p:nvPr/>
            </p:nvSpPr>
            <p:spPr>
              <a:xfrm>
                <a:off x="6856520" y="809134"/>
                <a:ext cx="2199635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dirty="0" smtClean="0"/>
                        <m:t>And</m:t>
                      </m:r>
                      <m:r>
                        <a:rPr lang="en-US" sz="1200" b="0" i="0" dirty="0" smtClean="0"/>
                        <m:t>,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recall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that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l-GR" sz="1200" i="1" dirty="0" smtClean="0">
                          <a:latin typeface="Cambria Math" panose="02040503050406030204" pitchFamily="18" charset="0"/>
                        </a:rPr>
                        <m:t>ϒ</m:t>
                      </m:r>
                      <m:d>
                        <m:d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is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the</m:t>
                      </m:r>
                      <m:r>
                        <a:rPr lang="en-US" sz="1200" b="0" i="0" dirty="0" smtClean="0"/>
                        <m:t> </m:t>
                      </m:r>
                    </m:oMath>
                  </m:oMathPara>
                </a14:m>
                <a:endParaRPr lang="en-US" sz="1200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dirty="0" smtClean="0"/>
                        <m:t>maximal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margin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for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the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set</m:t>
                      </m:r>
                      <m:r>
                        <a:rPr lang="en-US" sz="1200" b="0" i="0" dirty="0" smtClean="0"/>
                        <m:t> </m:t>
                      </m:r>
                      <m:r>
                        <m:rPr>
                          <m:sty m:val="p"/>
                        </m:rPr>
                        <a:rPr lang="en-US" sz="1200" b="0" i="0" dirty="0" smtClean="0"/>
                        <m:t>S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34C02D-76EF-471E-B719-805BED37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20" y="809134"/>
                <a:ext cx="2199635" cy="461665"/>
              </a:xfrm>
              <a:prstGeom prst="rect">
                <a:avLst/>
              </a:prstGeom>
              <a:blipFill>
                <a:blip r:embed="rId11"/>
                <a:stretch>
                  <a:fillRect b="-259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0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9" grpId="0" animBg="1"/>
      <p:bldP spid="12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a Separating </a:t>
            </a:r>
            <a:r>
              <a:rPr lang="en-US" dirty="0" err="1"/>
              <a:t>Hyperplane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-300038">
                  <a:lnSpc>
                    <a:spcPct val="80000"/>
                  </a:lnSpc>
                </a:pPr>
                <a:r>
                  <a:rPr lang="en-US" dirty="0"/>
                  <a:t>A separating hyperplane: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pPr marL="257175" lvl="1" indent="-257175">
                  <a:lnSpc>
                    <a:spcPct val="80000"/>
                  </a:lnSpc>
                  <a:buClrTx/>
                  <a:buBlip>
                    <a:blip r:embed="rId3"/>
                  </a:buBlip>
                </a:pPr>
                <a:endParaRPr lang="en-US" dirty="0">
                  <a:solidFill>
                    <a:srgbClr val="0000FF"/>
                  </a:solidFill>
                  <a:latin typeface="cmmi10"/>
                </a:endParaRPr>
              </a:p>
              <a:p>
                <a:pPr marL="0" lvl="1" indent="0">
                  <a:lnSpc>
                    <a:spcPct val="80000"/>
                  </a:lnSpc>
                  <a:buClrTx/>
                  <a:buNone/>
                </a:pPr>
                <a:r>
                  <a:rPr lang="en-US" dirty="0">
                    <a:solidFill>
                      <a:srgbClr val="0000FF"/>
                    </a:solidFill>
                    <a:latin typeface="cmmi10"/>
                  </a:rPr>
                  <a:t>              </a:t>
                </a: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  <a:p>
                <a:pPr>
                  <a:lnSpc>
                    <a:spcPct val="80000"/>
                  </a:lnSpc>
                </a:pPr>
                <a:endParaRPr lang="en-US" sz="1800" dirty="0"/>
              </a:p>
            </p:txBody>
          </p:sp>
        </mc:Choice>
        <mc:Fallback xmlns="">
          <p:sp>
            <p:nvSpPr>
              <p:cNvPr id="614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9719"/>
            <a:ext cx="4636294" cy="2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5829438" y="843711"/>
                <a:ext cx="3271866" cy="216982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Distance between </a:t>
                </a:r>
              </a:p>
              <a:p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+1</m:t>
                    </m:r>
                    <m:r>
                      <a:rPr lang="zh-TW" alt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−1 </m:t>
                    </m:r>
                  </m:oMath>
                </a14:m>
                <a:r>
                  <a:rPr lang="en-US" altLang="zh-TW" sz="1350" dirty="0">
                    <a:solidFill>
                      <a:srgbClr val="FF00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TW" sz="1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2/</m:t>
                    </m:r>
                    <m:r>
                      <a:rPr lang="en-US" altLang="zh-TW" sz="13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13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3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3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350" b="1" baseline="-250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What we did: </a:t>
                </a:r>
              </a:p>
              <a:p>
                <a:pPr marL="342900" indent="-342900">
                  <a:buAutoNum type="arabicPeriod"/>
                </a:pP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Consider all possible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</a:rPr>
                  <a:t> </a:t>
                </a: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with different angles</a:t>
                </a:r>
              </a:p>
              <a:p>
                <a:pPr marL="342900" indent="-342900">
                  <a:buAutoNum type="arabicPeriod"/>
                </a:pP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Scale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 such that the </a:t>
                </a:r>
                <a:r>
                  <a:rPr lang="en-US" sz="1350" u="sng" dirty="0">
                    <a:solidFill>
                      <a:srgbClr val="0000FF"/>
                    </a:solidFill>
                    <a:latin typeface="Calibri" pitchFamily="34" charset="0"/>
                  </a:rPr>
                  <a:t>constraints are tight</a:t>
                </a: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 (closets points are on the +/-1 line)</a:t>
                </a:r>
              </a:p>
              <a:p>
                <a:pPr marL="342900" indent="-342900">
                  <a:buAutoNum type="arabicPeriod"/>
                </a:pPr>
                <a:r>
                  <a:rPr lang="en-US" sz="1350" dirty="0">
                    <a:solidFill>
                      <a:srgbClr val="0000FF"/>
                    </a:solidFill>
                    <a:latin typeface="Calibri" pitchFamily="34" charset="0"/>
                  </a:rPr>
                  <a:t>Pick the one with largest margin/minimal size</a:t>
                </a:r>
                <a:endParaRPr lang="en-US" sz="1350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9438" y="843711"/>
                <a:ext cx="3271866" cy="2169825"/>
              </a:xfrm>
              <a:prstGeom prst="rect">
                <a:avLst/>
              </a:prstGeom>
              <a:blipFill>
                <a:blip r:embed="rId6"/>
                <a:stretch>
                  <a:fillRect l="-371" b="-1676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4743452" y="3630646"/>
            <a:ext cx="529250" cy="8106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72702" y="4256600"/>
                <a:ext cx="1993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5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250" i="1" baseline="30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5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02" y="4256600"/>
                <a:ext cx="19934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4901137" y="3569598"/>
            <a:ext cx="371566" cy="536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72703" y="39214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00038">
              <a:lnSpc>
                <a:spcPct val="80000"/>
              </a:lnSpc>
            </a:pPr>
            <a:endParaRPr lang="en-US" sz="22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72703" y="4593953"/>
                <a:ext cx="2162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5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250" i="1" baseline="30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5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50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5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25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03" y="4593953"/>
                <a:ext cx="2162643" cy="369332"/>
              </a:xfrm>
              <a:prstGeom prst="rect">
                <a:avLst/>
              </a:prstGeom>
              <a:blipFill>
                <a:blip r:embed="rId8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529569" y="3731551"/>
            <a:ext cx="743134" cy="10470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3293" y="3727559"/>
                <a:ext cx="3892604" cy="1126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1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1   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sz="2100" dirty="0"/>
              </a:p>
              <a:p>
                <a:pPr marL="0" lvl="1"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1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−1  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100" i="1" dirty="0" err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00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100" dirty="0"/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/>
              </a:p>
              <a:p>
                <a:pPr marL="0" lvl="1" indent="-300038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)≥1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93" y="3727559"/>
                <a:ext cx="3892604" cy="1126462"/>
              </a:xfrm>
              <a:prstGeom prst="rect">
                <a:avLst/>
              </a:prstGeom>
              <a:blipFill>
                <a:blip r:embed="rId9"/>
                <a:stretch>
                  <a:fillRect t="-1081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5829437" y="3124554"/>
                <a:ext cx="3271866" cy="113107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TW" sz="1350" dirty="0">
                    <a:solidFill>
                      <a:srgbClr val="FF0000"/>
                    </a:solidFill>
                    <a:latin typeface="Calibri" pitchFamily="34" charset="0"/>
                  </a:rPr>
                  <a:t>Assumption: </a:t>
                </a:r>
                <a:r>
                  <a:rPr lang="en-US" altLang="zh-TW" sz="1350" dirty="0">
                    <a:solidFill>
                      <a:srgbClr val="0000FF"/>
                    </a:solidFill>
                    <a:latin typeface="Calibri" pitchFamily="34" charset="0"/>
                  </a:rPr>
                  <a:t>data is linearly separable</a:t>
                </a:r>
              </a:p>
              <a:p>
                <a:r>
                  <a:rPr lang="en-US" altLang="zh-TW" sz="1350" dirty="0">
                    <a:latin typeface="Calibri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0 ,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sz="1350" dirty="0">
                    <a:latin typeface="Calibri" pitchFamily="34" charset="0"/>
                  </a:rPr>
                  <a:t>be a point on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sz="1350" dirty="0">
                  <a:solidFill>
                    <a:srgbClr val="0000FF"/>
                  </a:solidFill>
                </a:endParaRPr>
              </a:p>
              <a:p>
                <a:r>
                  <a:rPr lang="en-US" altLang="zh-TW" sz="1350" dirty="0">
                    <a:latin typeface="Calibri" pitchFamily="34" charset="0"/>
                  </a:rPr>
                  <a:t>Then its distance to the separating plane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US" sz="1350" dirty="0"/>
                  <a:t>is: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35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350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|/||</m:t>
                    </m:r>
                    <m:r>
                      <a:rPr lang="en-US" altLang="zh-TW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1/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TW" sz="135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9437" y="3124554"/>
                <a:ext cx="3271866" cy="1131079"/>
              </a:xfrm>
              <a:prstGeom prst="rect">
                <a:avLst/>
              </a:prstGeom>
              <a:blipFill>
                <a:blip r:embed="rId10"/>
                <a:stretch>
                  <a:fillRect l="-186" t="-535" b="-1070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3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091" y="628650"/>
            <a:ext cx="5029201" cy="3771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350" y="628650"/>
            <a:ext cx="5029200" cy="37719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6DAA04C-C6BE-48DF-AEE6-DF4B9D65D227}"/>
              </a:ext>
            </a:extLst>
          </p:cNvPr>
          <p:cNvSpPr/>
          <p:nvPr/>
        </p:nvSpPr>
        <p:spPr>
          <a:xfrm rot="12797564">
            <a:off x="3830608" y="498117"/>
            <a:ext cx="398493" cy="263291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(11/9/20)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endParaRPr lang="en-US" sz="2000" dirty="0"/>
          </a:p>
          <a:p>
            <a:r>
              <a:rPr lang="en-US" sz="2000" dirty="0"/>
              <a:t>Remember that all the lectures are available on the website </a:t>
            </a:r>
            <a:r>
              <a:rPr lang="en-US" sz="2000" dirty="0">
                <a:solidFill>
                  <a:srgbClr val="FF0000"/>
                </a:solidFill>
              </a:rPr>
              <a:t>before the class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 new set </a:t>
            </a:r>
            <a:r>
              <a:rPr lang="en-US" sz="1800" dirty="0">
                <a:solidFill>
                  <a:srgbClr val="0070C0"/>
                </a:solidFill>
              </a:rPr>
              <a:t>of written notes will accompany most lectures, with some more details, examples and, (when relevant) some code. </a:t>
            </a:r>
            <a:endParaRPr lang="en-US" sz="18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HW 3: </a:t>
            </a:r>
            <a:r>
              <a:rPr lang="en-US" sz="2000" dirty="0">
                <a:solidFill>
                  <a:srgbClr val="0070C0"/>
                </a:solidFill>
              </a:rPr>
              <a:t>Due on 11/16/20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You cannot solve all the problems yet.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Less time consuming; no programming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Cheating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Several problems in HW1 and HW2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2795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(11/4/20)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endParaRPr lang="en-US" sz="2000" dirty="0"/>
          </a:p>
          <a:p>
            <a:r>
              <a:rPr lang="en-US" sz="2000" dirty="0"/>
              <a:t>Remember that all the lectures are available on the website </a:t>
            </a:r>
            <a:r>
              <a:rPr lang="en-US" sz="2000" dirty="0">
                <a:solidFill>
                  <a:srgbClr val="FF0000"/>
                </a:solidFill>
              </a:rPr>
              <a:t>before the class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 new set </a:t>
            </a:r>
            <a:r>
              <a:rPr lang="en-US" sz="1800" dirty="0">
                <a:solidFill>
                  <a:srgbClr val="0070C0"/>
                </a:solidFill>
              </a:rPr>
              <a:t>of written notes will accompany most lectures, with some more details, examples and, (when relevant) some code. </a:t>
            </a:r>
            <a:endParaRPr lang="en-US" sz="18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HW 3: </a:t>
            </a:r>
            <a:r>
              <a:rPr lang="en-US" sz="2000" dirty="0">
                <a:solidFill>
                  <a:srgbClr val="0070C0"/>
                </a:solidFill>
              </a:rPr>
              <a:t>Due on 11/16/20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You cannot solve all the problems yet.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Less time consuming; no programming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Projects</a:t>
            </a:r>
          </a:p>
          <a:p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7911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/>
              <a:t>CIS 519 students need to do a team project: Read the </a:t>
            </a:r>
            <a:r>
              <a:rPr lang="en-US" sz="1200" dirty="0">
                <a:hlinkClick r:id="rId3"/>
              </a:rPr>
              <a:t>project descriptions</a:t>
            </a:r>
            <a:endParaRPr lang="en-US" sz="1200" dirty="0"/>
          </a:p>
          <a:p>
            <a:pPr lvl="1"/>
            <a:r>
              <a:rPr lang="en-US" sz="1100" dirty="0"/>
              <a:t>Teams will be of size 2-4</a:t>
            </a:r>
          </a:p>
          <a:p>
            <a:pPr lvl="1"/>
            <a:r>
              <a:rPr lang="en-US" sz="1100" dirty="0"/>
              <a:t>We will help grouping if needed</a:t>
            </a:r>
          </a:p>
          <a:p>
            <a:endParaRPr lang="en-US" sz="1200" dirty="0"/>
          </a:p>
          <a:p>
            <a:r>
              <a:rPr lang="en-US" sz="1200" dirty="0"/>
              <a:t>There will be 3 projects. </a:t>
            </a:r>
          </a:p>
          <a:p>
            <a:pPr lvl="1"/>
            <a:r>
              <a:rPr lang="en-US" sz="1100" dirty="0"/>
              <a:t>Natural Language Processing (Text)</a:t>
            </a:r>
          </a:p>
          <a:p>
            <a:pPr lvl="1"/>
            <a:r>
              <a:rPr lang="en-US" sz="1100" dirty="0"/>
              <a:t>Computer Vision (Images)</a:t>
            </a:r>
          </a:p>
          <a:p>
            <a:pPr lvl="1"/>
            <a:r>
              <a:rPr lang="en-US" sz="1100" dirty="0"/>
              <a:t>Speech (Audio)</a:t>
            </a:r>
          </a:p>
          <a:p>
            <a:pPr lvl="1"/>
            <a:endParaRPr lang="en-US" sz="1100" dirty="0"/>
          </a:p>
          <a:p>
            <a:r>
              <a:rPr lang="en-US" sz="1500" dirty="0"/>
              <a:t>In all cases, we will give you datasets and initial ideas</a:t>
            </a:r>
          </a:p>
          <a:p>
            <a:pPr lvl="1"/>
            <a:r>
              <a:rPr lang="en-US" sz="1100" dirty="0"/>
              <a:t>The problem will be multiclass classification problems</a:t>
            </a:r>
          </a:p>
          <a:p>
            <a:pPr lvl="1"/>
            <a:r>
              <a:rPr lang="en-US" sz="1100" dirty="0"/>
              <a:t>You will get annotated data only for some of the labels, but will also have to predict other labels</a:t>
            </a:r>
          </a:p>
          <a:p>
            <a:pPr lvl="1"/>
            <a:r>
              <a:rPr lang="en-US" sz="1100" dirty="0"/>
              <a:t>0-zero shot learning; few-shot learning; transfer learning</a:t>
            </a:r>
          </a:p>
          <a:p>
            <a:pPr lvl="1"/>
            <a:endParaRPr lang="en-US" sz="1100" dirty="0"/>
          </a:p>
          <a:p>
            <a:r>
              <a:rPr lang="en-US" sz="1200" dirty="0"/>
              <a:t>A detailed note will come out today. </a:t>
            </a:r>
          </a:p>
          <a:p>
            <a:endParaRPr lang="en-US" sz="1200" dirty="0"/>
          </a:p>
          <a:p>
            <a:r>
              <a:rPr lang="en-US" sz="1200" dirty="0"/>
              <a:t>Timeline:</a:t>
            </a:r>
            <a:endParaRPr lang="en-US" sz="800" dirty="0"/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11/11</a:t>
            </a:r>
            <a:r>
              <a:rPr lang="en-US" sz="1100" dirty="0"/>
              <a:t> 	Choose a project and team up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11/23</a:t>
            </a:r>
            <a:r>
              <a:rPr lang="en-US" sz="1100" dirty="0"/>
              <a:t> 	Initial proposal describing what your team plans to do 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12/2</a:t>
            </a:r>
            <a:r>
              <a:rPr lang="en-US" sz="1100" dirty="0"/>
              <a:t> 	Progress report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12/15-20</a:t>
            </a:r>
            <a:r>
              <a:rPr lang="en-US" sz="1200" dirty="0"/>
              <a:t> 	(TBD) Final paper + short video</a:t>
            </a:r>
          </a:p>
          <a:p>
            <a:r>
              <a:rPr lang="en-US" sz="1200" dirty="0"/>
              <a:t> Try to make it interesting! </a:t>
            </a:r>
          </a:p>
        </p:txBody>
      </p:sp>
    </p:spTree>
    <p:extLst>
      <p:ext uri="{BB962C8B-B14F-4D97-AF65-F5344CB8AC3E}">
        <p14:creationId xmlns:p14="http://schemas.microsoft.com/office/powerpoint/2010/main" val="182862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SVM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have shown that the sought-after weight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the solution of the following optimization problem: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SVM Optimization:  </a:t>
                </a:r>
                <a:r>
                  <a:rPr lang="en-US" dirty="0">
                    <a:solidFill>
                      <a:srgbClr val="FF0000"/>
                    </a:solidFill>
                  </a:rPr>
                  <a:t>(***)</a:t>
                </a:r>
              </a:p>
              <a:p>
                <a:pPr lvl="1"/>
                <a:r>
                  <a:rPr lang="en-US" dirty="0"/>
                  <a:t>Minimize: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½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                                           </a:t>
                </a:r>
              </a:p>
              <a:p>
                <a:pPr lvl="1"/>
                <a:r>
                  <a:rPr lang="en-US" dirty="0"/>
                  <a:t>Subject to: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a quadratic optimization problem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variables,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inequality constraints.   </a:t>
                </a:r>
              </a:p>
              <a:p>
                <a:r>
                  <a:rPr lang="en-US" dirty="0"/>
                  <a:t>It has a unique solution.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8C3D3B8-276F-4C7E-9953-2BF6B19DF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512" y="1524186"/>
            <a:ext cx="3271031" cy="18426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47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Margin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7175" lvl="1" indent="-257175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4636294" cy="23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5664994" y="1270440"/>
                <a:ext cx="2693504" cy="172752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500" dirty="0">
                    <a:latin typeface="Calibri" pitchFamily="34" charset="0"/>
                  </a:rPr>
                  <a:t>The margin of a linear separator</a:t>
                </a:r>
              </a:p>
              <a:p>
                <a14:m>
                  <m:oMath xmlns:m="http://schemas.openxmlformats.org/officeDocument/2006/math">
                    <m:r>
                      <a:rPr lang="en-US" sz="15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sz="1500" dirty="0">
                    <a:latin typeface="Calibri" pitchFamily="34" charset="0"/>
                  </a:rPr>
                  <a:t>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15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15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</m:oMath>
                </a14:m>
                <a:endParaRPr lang="en-US" altLang="zh-TW" sz="1500" dirty="0">
                  <a:solidFill>
                    <a:srgbClr val="0000FF"/>
                  </a:solidFill>
                </a:endParaRPr>
              </a:p>
              <a:p>
                <a:endParaRPr lang="en-US" sz="1500" dirty="0">
                  <a:solidFill>
                    <a:srgbClr val="0000FF"/>
                  </a:solidFill>
                  <a:latin typeface="Calibri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5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5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f>
                          <m:fPr>
                            <m:ctrlPr>
                              <a:rPr lang="en-US" altLang="zh-TW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5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zh-TW" sz="15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altLang="zh-TW" sz="15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</m:den>
                        </m:f>
                      </m:e>
                    </m:func>
                    <m:r>
                      <a:rPr lang="en-US" altLang="zh-TW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zh-TW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⁡||</m:t>
                    </m:r>
                    <m:r>
                      <a:rPr lang="en-US" altLang="zh-TW" sz="15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5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TW" sz="15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⁡½ </m:t>
                      </m:r>
                      <m:r>
                        <a:rPr lang="en-US" sz="150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baseline="30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500" b="1" i="1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1500" b="1" dirty="0">
                  <a:solidFill>
                    <a:srgbClr val="0000FF"/>
                  </a:solidFill>
                  <a:latin typeface="Calibri" pitchFamily="34" charset="0"/>
                </a:endParaRPr>
              </a:p>
              <a:p>
                <a:endParaRPr lang="en-US" sz="15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4994" y="1270440"/>
                <a:ext cx="2693504" cy="1727524"/>
              </a:xfrm>
              <a:prstGeom prst="rect">
                <a:avLst/>
              </a:prstGeom>
              <a:blipFill>
                <a:blip r:embed="rId5"/>
                <a:stretch>
                  <a:fillRect l="-676" t="-350"/>
                </a:stretch>
              </a:blipFill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71800" y="3427486"/>
                <a:ext cx="4513928" cy="102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∀</m:t>
                    </m:r>
                    <m:d>
                      <m:d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427486"/>
                <a:ext cx="4513928" cy="1022396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415362" cy="36907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name “Support Vector Machine” stems from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0000FF"/>
                    </a:solidFill>
                  </a:rPr>
                  <a:t>supported</a:t>
                </a:r>
                <a:r>
                  <a:rPr lang="en-US" dirty="0"/>
                  <a:t> by (i.e. is the linear span of) the examples that are exactly at a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1/||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 </m:t>
                    </m:r>
                  </m:oMath>
                </a14:m>
                <a:r>
                  <a:rPr lang="en-US" dirty="0"/>
                  <a:t>from the separating hyperplane. These vectors are therefore called </a:t>
                </a:r>
                <a:r>
                  <a:rPr lang="en-US" dirty="0">
                    <a:solidFill>
                      <a:srgbClr val="0000FF"/>
                    </a:solidFill>
                  </a:rPr>
                  <a:t>support vectors</a:t>
                </a:r>
                <a:r>
                  <a:rPr lang="en-US" dirty="0"/>
                  <a:t>. 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minimizer of</a:t>
                </a:r>
              </a:p>
              <a:p>
                <a:pPr marL="0" indent="0">
                  <a:buNone/>
                </a:pPr>
                <a:r>
                  <a:rPr lang="en-US" dirty="0"/>
                  <a:t>      the SVM optimization problem </a:t>
                </a:r>
                <a:r>
                  <a:rPr lang="en-US" dirty="0">
                    <a:solidFill>
                      <a:srgbClr val="FF0000"/>
                    </a:solidFill>
                  </a:rPr>
                  <a:t>(***)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.   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</a:t>
                </a:r>
                <a:r>
                  <a:rPr lang="en-US" dirty="0"/>
                  <a:t>Then there exists coefficients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&gt;0 </m:t>
                    </m:r>
                  </m:oMath>
                </a14:m>
                <a:r>
                  <a:rPr lang="en-US" dirty="0"/>
                  <a:t>such that: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∈ 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𝐼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415362" cy="3690798"/>
              </a:xfrm>
              <a:blipFill>
                <a:blip r:embed="rId3"/>
                <a:stretch>
                  <a:fillRect l="-870" t="-1983" r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23" y="2199353"/>
            <a:ext cx="2133600" cy="1858297"/>
          </a:xfrm>
        </p:spPr>
      </p:pic>
      <p:sp>
        <p:nvSpPr>
          <p:cNvPr id="9" name="Rectangular Callout 8"/>
          <p:cNvSpPr/>
          <p:nvPr/>
        </p:nvSpPr>
        <p:spPr>
          <a:xfrm>
            <a:off x="6286500" y="4057650"/>
            <a:ext cx="1428750" cy="457200"/>
          </a:xfrm>
          <a:prstGeom prst="wedgeRectCallout">
            <a:avLst>
              <a:gd name="adj1" fmla="val -100872"/>
              <a:gd name="adj2" fmla="val 8347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This representation should ring a bell…</a:t>
            </a:r>
            <a:endParaRPr lang="en-US" sz="1200" baseline="-250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3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C0E45-CE10-4791-9957-36A0354B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55A1B-5164-4A2B-A3D4-AB09B05D6B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This, and other properties of Support Vector Machines are shown by moving to the </a:t>
                </a:r>
                <a:r>
                  <a:rPr lang="en-US" dirty="0">
                    <a:hlinkClick r:id="rId3" action="ppaction://hlinkfile"/>
                  </a:rPr>
                  <a:t>dual problem</a:t>
                </a:r>
                <a:r>
                  <a:rPr lang="en-US" dirty="0"/>
                  <a:t>.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the minimizer of</a:t>
                </a:r>
              </a:p>
              <a:p>
                <a:pPr marL="0" indent="0">
                  <a:buNone/>
                </a:pPr>
                <a:r>
                  <a:rPr lang="en-US" dirty="0"/>
                  <a:t>      the SVM optimization problem </a:t>
                </a:r>
                <a:r>
                  <a:rPr lang="en-US" dirty="0">
                    <a:solidFill>
                      <a:srgbClr val="FF0000"/>
                    </a:solidFill>
                  </a:rPr>
                  <a:t>(***)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.   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    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</a:t>
                </a:r>
                <a:r>
                  <a:rPr lang="en-US" dirty="0"/>
                  <a:t>Then there exists coefficients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&gt;0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such that: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az-Cyrl-AZ" sz="135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  <a:sym typeface="Symbol"/>
                      </a:rPr>
                      <m:t>Є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𝐼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86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4" y="1800224"/>
            <a:ext cx="2162175" cy="1883185"/>
          </a:xfrm>
        </p:spPr>
      </p:pic>
    </p:spTree>
    <p:extLst>
      <p:ext uri="{BB962C8B-B14F-4D97-AF65-F5344CB8AC3E}">
        <p14:creationId xmlns:p14="http://schemas.microsoft.com/office/powerpoint/2010/main" val="2547454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1174-DD0C-4EED-A8E4-1DA71A90467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(recap) Kernel 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9026" y="902369"/>
                <a:ext cx="8875644" cy="3796630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dirty="0"/>
                  <a:t>Examples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Non-linear mapping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dirty="0"/>
                  <a:t>Hypothesis: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; Decision function: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</m:e>
                    </m:func>
                    <m:r>
                      <m:rPr>
                        <m:sty m:val="p"/>
                      </m:rPr>
                      <a:rPr lang="en-US" i="1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buNone/>
                </a:pPr>
                <a:endParaRPr lang="en-US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is large, we cannot represent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explicitly. However, the weight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can be written as a linear combination of examples: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number of mistakes </a:t>
                </a:r>
                <a:r>
                  <a:rPr lang="en-US" dirty="0"/>
                  <a:t>made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we can compute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based on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026" y="902369"/>
                <a:ext cx="8875644" cy="3796630"/>
              </a:xfrm>
              <a:blipFill>
                <a:blip r:embed="rId3"/>
                <a:stretch>
                  <a:fillRect l="-343" t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530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(recap) Kernel 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902369"/>
                <a:ext cx="8349912" cy="369079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Examples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5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500" dirty="0"/>
                  <a:t> Non-linear mapping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15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Hypothesis: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500" dirty="0"/>
                  <a:t>; Decision </a:t>
                </a:r>
                <a:r>
                  <a:rPr lang="en-US" sz="1500" dirty="0" err="1"/>
                  <a:t>function:</a:t>
                </a:r>
                <a14:m>
                  <m:oMath xmlns:m="http://schemas.openxmlformats.org/officeDocument/2006/math">
                    <m:r>
                      <a:rPr lang="en-US" sz="15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1500" i="1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5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500" dirty="0"/>
              </a:p>
              <a:p>
                <a:pPr>
                  <a:lnSpc>
                    <a:spcPct val="80000"/>
                  </a:lnSpc>
                </a:pPr>
                <a:r>
                  <a:rPr lang="en-US" sz="1500" dirty="0"/>
                  <a:t>In the training phase, we initialize 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TW" sz="1500" dirty="0"/>
                  <a:t> to be an all-</a:t>
                </a:r>
                <a:r>
                  <a:rPr lang="en-US" altLang="zh-TW" sz="1500" dirty="0" err="1"/>
                  <a:t>zeros</a:t>
                </a:r>
                <a:r>
                  <a:rPr lang="en-US" altLang="zh-TW" sz="1500" dirty="0"/>
                  <a:t> vector.</a:t>
                </a:r>
                <a:endParaRPr lang="en-US" sz="1500" dirty="0"/>
              </a:p>
              <a:p>
                <a:pPr>
                  <a:lnSpc>
                    <a:spcPct val="80000"/>
                  </a:lnSpc>
                </a:pPr>
                <a:r>
                  <a:rPr lang="en-US" sz="1500" dirty="0"/>
                  <a:t>For training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altLang="zh-TW" sz="1500" dirty="0"/>
                  <a:t> i</a:t>
                </a:r>
                <a:r>
                  <a:rPr lang="en-US" sz="1500" dirty="0"/>
                  <a:t>nstead of using the original Perceptron update rule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500" dirty="0"/>
                  <a:t> space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/>
                  <a:t>If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1" i="1">
                        <a:latin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500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/>
                  <a:t>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we maintain</a:t>
                </a:r>
                <a:r>
                  <a:rPr lang="zh-TW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15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by 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/>
                  <a:t>If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 </m:t>
                    </m:r>
                    <m:nary>
                      <m:naryPr>
                        <m:chr m:val="∑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sz="15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1500" i="1" dirty="0">
                        <a:latin typeface="Cambria Math" panose="02040503050406030204" pitchFamily="18" charset="0"/>
                      </a:rPr>
                      <m:t>))≠</m:t>
                    </m:r>
                    <m:sSup>
                      <m:sSupPr>
                        <m:ctrlPr>
                          <a:rPr lang="en-US" sz="1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5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5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5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500" dirty="0"/>
                  <a:t>based on the relationship between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500" dirty="0"/>
                  <a:t> and</a:t>
                </a:r>
                <a:r>
                  <a:rPr lang="zh-TW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15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5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902369"/>
                <a:ext cx="8349912" cy="3690798"/>
              </a:xfrm>
              <a:blipFill>
                <a:blip r:embed="rId3"/>
                <a:stretch>
                  <a:fillRect l="-292" t="-826" b="-9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67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Footnote about the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Similar to Perceptron, we can augment vectors to handle the bias term</a:t>
                </a:r>
                <a:br>
                  <a:rPr lang="en-US" sz="1500" dirty="0"/>
                </a:br>
                <a:r>
                  <a:rPr lang="en-US" sz="15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500" i="1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,  1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;  </m:t>
                    </m:r>
                    <m:r>
                      <m:rPr>
                        <m:nor/>
                      </m:rPr>
                      <a:rPr lang="en-US" sz="1500" dirty="0"/>
                      <m:t>	</m:t>
                    </m:r>
                    <m:acc>
                      <m:accPr>
                        <m:chr m:val="̅"/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1500" i="1">
                        <a:latin typeface="Cambria Math" panose="02040503050406030204" pitchFamily="18" charset="0"/>
                      </a:rPr>
                      <m:t>⇐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 ,  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500" dirty="0"/>
                  <a:t>   so that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900" dirty="0"/>
              </a:p>
              <a:p>
                <a:r>
                  <a:rPr lang="en-US" sz="1500" dirty="0"/>
                  <a:t>Then consider the following formulation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acc>
                          <m:accPr>
                            <m:chr m:val="̅"/>
                            <m:ctrlP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    s.t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≥1,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However, this formulation is slightly different from (***), because it is equivalent to</a:t>
                </a:r>
              </a:p>
              <a:p>
                <a:pPr marL="0" lvl="1" indent="0">
                  <a:buClr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 s.t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89045" y="3386726"/>
            <a:ext cx="3714750" cy="985957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The bias term is included in the regularization. </a:t>
            </a:r>
          </a:p>
          <a:p>
            <a:pPr algn="ctr"/>
            <a:r>
              <a:rPr lang="en-US" sz="1350" dirty="0">
                <a:latin typeface="Calibri" pitchFamily="34" charset="0"/>
              </a:rPr>
              <a:t>This usually doesn’t matter</a:t>
            </a:r>
          </a:p>
          <a:p>
            <a:pPr algn="ctr"/>
            <a:endParaRPr lang="en-US" sz="1350" dirty="0">
              <a:latin typeface="Calibri" pitchFamily="34" charset="0"/>
            </a:endParaRPr>
          </a:p>
          <a:p>
            <a:pPr algn="ctr"/>
            <a:r>
              <a:rPr lang="en-US" sz="1350" dirty="0">
                <a:latin typeface="Calibri" pitchFamily="34" charset="0"/>
              </a:rPr>
              <a:t>For simplicity, we ignore the bias term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 rot="-5400000">
            <a:off x="2226187" y="2828097"/>
            <a:ext cx="171450" cy="608409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0621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Computational Issues</a:t>
            </a:r>
          </a:p>
          <a:p>
            <a:pPr lvl="1"/>
            <a:r>
              <a:rPr lang="en-US" dirty="0"/>
              <a:t>Training of an SVM used to be is very time consuming – solving quadratic program.</a:t>
            </a:r>
          </a:p>
          <a:p>
            <a:pPr lvl="1"/>
            <a:r>
              <a:rPr lang="en-US" dirty="0"/>
              <a:t>Modern methods are based on Stochastic Gradient Descent and Coordinate Descent and are much faster.</a:t>
            </a:r>
          </a:p>
          <a:p>
            <a:r>
              <a:rPr lang="en-US" dirty="0"/>
              <a:t>Is it really optimal?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Is the objective function we are optimizing the “right” one?</a:t>
            </a:r>
          </a:p>
        </p:txBody>
      </p:sp>
    </p:spTree>
    <p:extLst>
      <p:ext uri="{BB962C8B-B14F-4D97-AF65-F5344CB8AC3E}">
        <p14:creationId xmlns:p14="http://schemas.microsoft.com/office/powerpoint/2010/main" val="82730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/>
              <a:t>CIS 519 students need to do a team project</a:t>
            </a:r>
          </a:p>
          <a:p>
            <a:pPr lvl="1"/>
            <a:r>
              <a:rPr lang="en-US" sz="1100" dirty="0"/>
              <a:t>Teams will be of size 2-4</a:t>
            </a:r>
          </a:p>
          <a:p>
            <a:pPr lvl="1"/>
            <a:r>
              <a:rPr lang="en-US" sz="1100" dirty="0"/>
              <a:t>We will help grouping if needed</a:t>
            </a:r>
          </a:p>
          <a:p>
            <a:endParaRPr lang="en-US" sz="1200" dirty="0"/>
          </a:p>
          <a:p>
            <a:r>
              <a:rPr lang="en-US" sz="1200" dirty="0"/>
              <a:t>There will be 3 projects. </a:t>
            </a:r>
          </a:p>
          <a:p>
            <a:pPr lvl="1"/>
            <a:r>
              <a:rPr lang="en-US" sz="1100" dirty="0"/>
              <a:t>Natural Language Processing (Text)</a:t>
            </a:r>
          </a:p>
          <a:p>
            <a:pPr lvl="1"/>
            <a:r>
              <a:rPr lang="en-US" sz="1100" dirty="0"/>
              <a:t>Computer Vision (Images)</a:t>
            </a:r>
          </a:p>
          <a:p>
            <a:pPr lvl="1"/>
            <a:r>
              <a:rPr lang="en-US" sz="1100" dirty="0"/>
              <a:t>Speech (Audio)</a:t>
            </a:r>
          </a:p>
          <a:p>
            <a:pPr lvl="1"/>
            <a:endParaRPr lang="en-US" sz="1100" dirty="0"/>
          </a:p>
          <a:p>
            <a:r>
              <a:rPr lang="en-US" sz="1500" dirty="0"/>
              <a:t>In all cases, we will give you datasets and initial ideas</a:t>
            </a:r>
          </a:p>
          <a:p>
            <a:pPr lvl="1"/>
            <a:r>
              <a:rPr lang="en-US" sz="1100" dirty="0"/>
              <a:t>The problem will be multiclass classification problems</a:t>
            </a:r>
          </a:p>
          <a:p>
            <a:pPr lvl="1"/>
            <a:r>
              <a:rPr lang="en-US" sz="1100" dirty="0"/>
              <a:t>You will get annotated data only for some of the labels, but will also have to predict other labels</a:t>
            </a:r>
          </a:p>
          <a:p>
            <a:pPr lvl="1"/>
            <a:r>
              <a:rPr lang="en-US" sz="1100" dirty="0"/>
              <a:t>0-zero shot learning; few-shot learning; transfer learning</a:t>
            </a:r>
          </a:p>
          <a:p>
            <a:pPr lvl="1"/>
            <a:endParaRPr lang="en-US" sz="1100" dirty="0"/>
          </a:p>
          <a:p>
            <a:r>
              <a:rPr lang="en-US" sz="1200" dirty="0"/>
              <a:t>A detailed note will come out today. </a:t>
            </a:r>
          </a:p>
          <a:p>
            <a:endParaRPr lang="en-US" sz="1200" dirty="0"/>
          </a:p>
          <a:p>
            <a:r>
              <a:rPr lang="en-US" sz="1200" dirty="0"/>
              <a:t>Timeline:</a:t>
            </a:r>
            <a:endParaRPr lang="en-US" sz="800" dirty="0"/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11/11</a:t>
            </a:r>
            <a:r>
              <a:rPr lang="en-US" sz="1100" dirty="0"/>
              <a:t> 	Choose a project and team up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11/23</a:t>
            </a:r>
            <a:r>
              <a:rPr lang="en-US" sz="1100" dirty="0"/>
              <a:t> 	Initial proposal describing what your team plans to do 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12/2</a:t>
            </a:r>
            <a:r>
              <a:rPr lang="en-US" sz="1100" dirty="0"/>
              <a:t> 	Progress report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12/15-20</a:t>
            </a:r>
            <a:r>
              <a:rPr lang="en-US" sz="1200" dirty="0"/>
              <a:t> 	(TBD) Final paper + short video</a:t>
            </a:r>
          </a:p>
          <a:p>
            <a:r>
              <a:rPr lang="en-US" sz="1200" dirty="0"/>
              <a:t> Try to make it interesting! </a:t>
            </a:r>
          </a:p>
        </p:txBody>
      </p:sp>
    </p:spTree>
    <p:extLst>
      <p:ext uri="{BB962C8B-B14F-4D97-AF65-F5344CB8AC3E}">
        <p14:creationId xmlns:p14="http://schemas.microsoft.com/office/powerpoint/2010/main" val="335273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FFEE-9410-45A2-B832-22B01C0D0CB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Data  </a:t>
            </a:r>
          </a:p>
        </p:txBody>
      </p:sp>
      <p:sp>
        <p:nvSpPr>
          <p:cNvPr id="6297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17,000 dimensional context sensitive spelling </a:t>
            </a:r>
          </a:p>
          <a:p>
            <a:r>
              <a:rPr lang="en-US"/>
              <a:t>Histogram of distance of points from the hyperplane</a:t>
            </a:r>
            <a:endParaRPr lang="en-US" dirty="0"/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46249"/>
            <a:ext cx="5199408" cy="295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65" name="Line 5"/>
          <p:cNvSpPr>
            <a:spLocks noChangeShapeType="1"/>
          </p:cNvSpPr>
          <p:nvPr/>
        </p:nvSpPr>
        <p:spPr bwMode="auto">
          <a:xfrm>
            <a:off x="4879181" y="2971800"/>
            <a:ext cx="0" cy="14049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5581084" y="1886765"/>
            <a:ext cx="2564500" cy="154657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50" dirty="0">
                <a:latin typeface="+mj-lt"/>
              </a:rPr>
              <a:t>In practice, even in the separable case, we may not want to depend on the points </a:t>
            </a:r>
            <a:r>
              <a:rPr lang="en-US" sz="1350" dirty="0">
                <a:solidFill>
                  <a:srgbClr val="FF0000"/>
                </a:solidFill>
                <a:latin typeface="+mj-lt"/>
              </a:rPr>
              <a:t>closest to the hyperplane </a:t>
            </a:r>
            <a:r>
              <a:rPr lang="en-US" sz="1350" dirty="0">
                <a:latin typeface="+mj-lt"/>
              </a:rPr>
              <a:t>but rather on the </a:t>
            </a:r>
            <a:r>
              <a:rPr lang="en-US" sz="1350" dirty="0">
                <a:solidFill>
                  <a:srgbClr val="FF0000"/>
                </a:solidFill>
                <a:latin typeface="+mj-lt"/>
              </a:rPr>
              <a:t>distribution of the distance</a:t>
            </a:r>
            <a:r>
              <a:rPr lang="en-US" sz="1350" dirty="0">
                <a:latin typeface="+mj-lt"/>
              </a:rPr>
              <a:t>.  If only a few are close, maybe we can dismiss them.</a:t>
            </a:r>
          </a:p>
        </p:txBody>
      </p:sp>
    </p:spTree>
    <p:extLst>
      <p:ext uri="{BB962C8B-B14F-4D97-AF65-F5344CB8AC3E}">
        <p14:creationId xmlns:p14="http://schemas.microsoft.com/office/powerpoint/2010/main" val="6065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SVM</a:t>
            </a:r>
            <a:endParaRPr lang="en-US" dirty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>
          <a:xfrm>
            <a:off x="195943" y="902369"/>
            <a:ext cx="8464121" cy="3690798"/>
          </a:xfrm>
        </p:spPr>
        <p:txBody>
          <a:bodyPr/>
          <a:lstStyle/>
          <a:p>
            <a:r>
              <a:rPr lang="en-US" dirty="0"/>
              <a:t>The hard SVM formulation assumes linearly separable data.</a:t>
            </a:r>
          </a:p>
          <a:p>
            <a:r>
              <a:rPr lang="en-US" dirty="0"/>
              <a:t>A natural relaxation: </a:t>
            </a:r>
          </a:p>
          <a:p>
            <a:pPr lvl="1"/>
            <a:r>
              <a:rPr lang="en-US" dirty="0"/>
              <a:t>maximize the margin while minimizing the # of examples that violate the margin (separability) constraints. </a:t>
            </a:r>
          </a:p>
          <a:p>
            <a:r>
              <a:rPr lang="en-US" dirty="0"/>
              <a:t>However, this leads to non-convex problem that is hard to solve. </a:t>
            </a:r>
          </a:p>
          <a:p>
            <a:r>
              <a:rPr lang="en-US" dirty="0"/>
              <a:t>Instead, we relax in a different way, that results in optimizing a surrogate loss function that is convex.  </a:t>
            </a:r>
          </a:p>
        </p:txBody>
      </p:sp>
    </p:spTree>
    <p:extLst>
      <p:ext uri="{BB962C8B-B14F-4D97-AF65-F5344CB8AC3E}">
        <p14:creationId xmlns:p14="http://schemas.microsoft.com/office/powerpoint/2010/main" val="259356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Notice that the relaxation of the constraint: </a:t>
                </a:r>
                <a:r>
                  <a:rPr lang="en-US" sz="1800" dirty="0"/>
                  <a:t>        </a:t>
                </a:r>
              </a:p>
              <a:p>
                <a:pPr marL="0" indent="0"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800" dirty="0"/>
                  <a:t>                                </a:t>
                </a:r>
              </a:p>
              <a:p>
                <a:r>
                  <a:rPr lang="en-US" dirty="0"/>
                  <a:t>Can be done by introducing a </a:t>
                </a:r>
                <a:r>
                  <a:rPr lang="en-US" dirty="0">
                    <a:solidFill>
                      <a:srgbClr val="FF0000"/>
                    </a:solidFill>
                  </a:rPr>
                  <a:t>slack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(per example) and requiring:    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18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8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8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80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Now, we want to solve: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1801" y="3389407"/>
                <a:ext cx="4001095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3389407"/>
                <a:ext cx="4001095" cy="1031629"/>
              </a:xfrm>
              <a:prstGeom prst="rect">
                <a:avLst/>
              </a:prstGeom>
              <a:blipFill>
                <a:blip r:embed="rId4"/>
                <a:stretch>
                  <a:fillRect b="-10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6282942" y="2415208"/>
                <a:ext cx="2674116" cy="1352689"/>
              </a:xfrm>
              <a:prstGeom prst="wedgeRectCallout">
                <a:avLst>
                  <a:gd name="adj1" fmla="val -76761"/>
                  <a:gd name="adj2" fmla="val 42135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 large value of C </a:t>
                </a:r>
                <a:r>
                  <a:rPr lang="en-US" sz="1200" dirty="0">
                    <a:solidFill>
                      <a:schemeClr val="tx1"/>
                    </a:solidFill>
                  </a:rPr>
                  <a:t>means that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to be small; that is, misclassifications are bad – we focus on a small training error (at the expense of margin).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A small C </a:t>
                </a:r>
                <a:r>
                  <a:rPr lang="en-US" sz="1200" dirty="0">
                    <a:solidFill>
                      <a:schemeClr val="tx1"/>
                    </a:solidFill>
                  </a:rPr>
                  <a:t>results in more training error, but hopefully better true error.</a:t>
                </a: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42" y="2415208"/>
                <a:ext cx="2674116" cy="1352689"/>
              </a:xfrm>
              <a:prstGeom prst="wedgeRectCallout">
                <a:avLst>
                  <a:gd name="adj1" fmla="val -76761"/>
                  <a:gd name="adj2" fmla="val 42135"/>
                </a:avLst>
              </a:prstGeom>
              <a:blipFill>
                <a:blip r:embed="rId5"/>
                <a:stretch>
                  <a:fillRect b="-354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01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SVM </a:t>
            </a:r>
            <a:r>
              <a:rPr lang="en-US" sz="3000" dirty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Now, we want to solve: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57175" lvl="1" indent="-257175" algn="ctr">
                  <a:buNone/>
                </a:pPr>
                <a:endParaRPr lang="en-US" sz="18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dirty="0"/>
                  <a:t>Which can be written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lim>
                      </m:limLow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is the interpretation of this?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00928" y="1485900"/>
                <a:ext cx="4037387" cy="1036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28" y="1485900"/>
                <a:ext cx="4037387" cy="103624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0" y="2671899"/>
                <a:ext cx="3468757" cy="30008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1350" dirty="0">
                    <a:solidFill>
                      <a:srgbClr val="0000FF"/>
                    </a:solidFill>
                  </a:rPr>
                  <a:t>In 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35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35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135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⁡(0, 1−</m:t>
                    </m:r>
                    <m:sSub>
                      <m:sSubPr>
                        <m:ctrlPr>
                          <a:rPr lang="en-US" altLang="zh-TW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35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35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b="1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350" i="1" dirty="0" err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35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71899"/>
                <a:ext cx="3468757" cy="300082"/>
              </a:xfrm>
              <a:prstGeom prst="rect">
                <a:avLst/>
              </a:prstGeom>
              <a:blipFill>
                <a:blip r:embed="rId5"/>
                <a:stretch>
                  <a:fillRect l="-175" t="-1923" b="-1346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00928" y="1485900"/>
                <a:ext cx="4404026" cy="10316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300038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300038">
                  <a:lnSpc>
                    <a:spcPct val="80000"/>
                  </a:lnSpc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lvl="1" indent="-300038">
                  <a:lnSpc>
                    <a:spcPct val="80000"/>
                  </a:lnSpc>
                </a:pPr>
                <a:r>
                  <a:rPr lang="en-US" sz="2100" dirty="0">
                    <a:solidFill>
                      <a:srgbClr val="0000FF"/>
                    </a:solidFill>
                  </a:rPr>
                  <a:t>  s.t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TW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21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1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28" y="1485900"/>
                <a:ext cx="4404026" cy="1031629"/>
              </a:xfrm>
              <a:prstGeom prst="rect">
                <a:avLst/>
              </a:prstGeom>
              <a:blipFill>
                <a:blip r:embed="rId6"/>
                <a:stretch>
                  <a:fillRect b="-935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13424"/>
            <a:ext cx="1885950" cy="1398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 rot="7175910" flipV="1">
            <a:off x="7029401" y="1498782"/>
            <a:ext cx="644550" cy="112126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B05DF-CDB9-4C88-B3CC-3375A5D15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587" y="1216068"/>
            <a:ext cx="1149725" cy="15712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358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E5ED-210F-4C0B-8F46-8CFEA979784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SVM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38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500" dirty="0">
                    <a:latin typeface="Calibri" pitchFamily="34" charset="0"/>
                  </a:rPr>
                  <a:t>The problem we solved is: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½ ||</m:t>
                      </m:r>
                      <m:r>
                        <a:rPr lang="en-US" altLang="zh-TW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+ 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∑ </m:t>
                      </m:r>
                      <m:sSub>
                        <m:sSubPr>
                          <m:ctrlP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</a:endParaRPr>
              </a:p>
              <a:p>
                <a:r>
                  <a:rPr lang="en-US" sz="1500" dirty="0">
                    <a:latin typeface="Calibri" pitchFamily="34" charset="0"/>
                  </a:rPr>
                  <a:t>Where </a:t>
                </a:r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5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0 </m:t>
                    </m:r>
                  </m:oMath>
                </a14:m>
                <a:r>
                  <a:rPr lang="en-US" sz="1500" dirty="0">
                    <a:latin typeface="Calibri" pitchFamily="34" charset="0"/>
                  </a:rPr>
                  <a:t>is called </a:t>
                </a:r>
                <a:r>
                  <a:rPr lang="en-US" sz="1500" dirty="0">
                    <a:solidFill>
                      <a:srgbClr val="0000FF"/>
                    </a:solidFill>
                    <a:latin typeface="Calibri" pitchFamily="34" charset="0"/>
                  </a:rPr>
                  <a:t>a slack variable</a:t>
                </a:r>
                <a:r>
                  <a:rPr lang="en-US" sz="1500" dirty="0">
                    <a:latin typeface="Calibri" pitchFamily="34" charset="0"/>
                  </a:rPr>
                  <a:t>, and is defined by: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 dirty="0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 dirty="0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350" i="1" dirty="0" smtClean="0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350" i="1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⁡(0, 1 – </m:t>
                    </m:r>
                    <m:sSub>
                      <m:sSubPr>
                        <m:ctrlPr>
                          <a:rPr lang="en-US" sz="135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35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35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35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dirty="0">
                  <a:latin typeface="Calibri" pitchFamily="34" charset="0"/>
                </a:endParaRPr>
              </a:p>
              <a:p>
                <a:pPr lvl="1"/>
                <a:r>
                  <a:rPr lang="en-US" sz="1350" dirty="0"/>
                  <a:t>Equivalently, we can say that: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350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35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35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350" dirty="0">
                    <a:latin typeface="Calibri" pitchFamily="34" charset="0"/>
                  </a:rPr>
                  <a:t>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50" dirty="0">
                    <a:latin typeface="Calibri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350" i="1">
                            <a:solidFill>
                              <a:srgbClr val="24579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50" dirty="0">
                    <a:latin typeface="Calibri" pitchFamily="34" charset="0"/>
                  </a:rPr>
                  <a:t> </a:t>
                </a:r>
                <a:r>
                  <a:rPr lang="en-US" sz="1350" dirty="0">
                    <a:latin typeface="cmsy10"/>
                  </a:rPr>
                  <a:t>≥</a:t>
                </a:r>
                <a:r>
                  <a:rPr lang="en-US" sz="1350" dirty="0">
                    <a:latin typeface="Calibri" pitchFamily="34" charset="0"/>
                  </a:rPr>
                  <a:t> 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latin typeface="Calibri" pitchFamily="34" charset="0"/>
                  </a:rPr>
                  <a:t>And this can be written as</a:t>
                </a:r>
                <a:r>
                  <a:rPr lang="en-US" sz="1500" dirty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1500" dirty="0">
                    <a:solidFill>
                      <a:srgbClr val="FF0000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½ ||</m:t>
                    </m:r>
                    <m:r>
                      <a:rPr lang="en-US" sz="15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5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+             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sz="18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500" dirty="0"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500" dirty="0">
                    <a:latin typeface="Calibri" pitchFamily="34" charset="0"/>
                  </a:rPr>
                  <a:t>General Form of a learning algorithm: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350" dirty="0">
                    <a:latin typeface="Calibri" pitchFamily="34" charset="0"/>
                  </a:rPr>
                  <a:t>Minimize empirical loss, and Regularize (to avoid over fitting)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350" dirty="0">
                    <a:latin typeface="Calibri" pitchFamily="34" charset="0"/>
                  </a:rPr>
                  <a:t>Theoretically motivated improvement over the original algorithm we’ve seen at the beginning of the semester.</a:t>
                </a:r>
              </a:p>
            </p:txBody>
          </p:sp>
        </mc:Choice>
        <mc:Fallback xmlns="">
          <p:sp>
            <p:nvSpPr>
              <p:cNvPr id="633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" t="-826" b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3860" name="AutoShape 4"/>
          <p:cNvSpPr>
            <a:spLocks noChangeArrowheads="1"/>
          </p:cNvSpPr>
          <p:nvPr/>
        </p:nvSpPr>
        <p:spPr bwMode="auto">
          <a:xfrm>
            <a:off x="3396200" y="3210958"/>
            <a:ext cx="1608650" cy="51435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Can be replaced by other </a:t>
            </a:r>
            <a:r>
              <a:rPr lang="en-US" sz="1350" b="1" dirty="0">
                <a:latin typeface="Calibri" pitchFamily="34" charset="0"/>
              </a:rPr>
              <a:t>loss functions</a:t>
            </a:r>
            <a:endParaRPr lang="en-US" sz="1350" dirty="0">
              <a:latin typeface="Calibri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1241907" y="3210958"/>
            <a:ext cx="2032552" cy="514350"/>
          </a:xfrm>
          <a:prstGeom prst="wedgeRectCallout">
            <a:avLst>
              <a:gd name="adj1" fmla="val 19810"/>
              <a:gd name="adj2" fmla="val -4953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Can be replaced by other </a:t>
            </a:r>
            <a:r>
              <a:rPr lang="en-US" sz="1350" b="1" dirty="0">
                <a:latin typeface="Calibri" pitchFamily="34" charset="0"/>
              </a:rPr>
              <a:t>regularization functions</a:t>
            </a:r>
            <a:r>
              <a:rPr lang="en-US" sz="1350" dirty="0">
                <a:latin typeface="Calibri" pitchFamily="34" charset="0"/>
              </a:rPr>
              <a:t>  </a:t>
            </a:r>
          </a:p>
        </p:txBody>
      </p:sp>
      <p:sp>
        <p:nvSpPr>
          <p:cNvPr id="633863" name="AutoShape 7"/>
          <p:cNvSpPr>
            <a:spLocks/>
          </p:cNvSpPr>
          <p:nvPr/>
        </p:nvSpPr>
        <p:spPr bwMode="auto">
          <a:xfrm rot="-5400000">
            <a:off x="4114799" y="2314797"/>
            <a:ext cx="171452" cy="649251"/>
          </a:xfrm>
          <a:prstGeom prst="leftBrace">
            <a:avLst>
              <a:gd name="adj1" fmla="val 12530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3543300" y="2842593"/>
            <a:ext cx="1314450" cy="276999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200" dirty="0">
                <a:solidFill>
                  <a:srgbClr val="3333CC"/>
                </a:solidFill>
                <a:latin typeface="Calibri" pitchFamily="34" charset="0"/>
                <a:cs typeface="Arial" charset="0"/>
              </a:rPr>
              <a:t>Empirical loss</a:t>
            </a:r>
          </a:p>
        </p:txBody>
      </p:sp>
      <p:sp>
        <p:nvSpPr>
          <p:cNvPr id="633865" name="AutoShape 9"/>
          <p:cNvSpPr>
            <a:spLocks/>
          </p:cNvSpPr>
          <p:nvPr/>
        </p:nvSpPr>
        <p:spPr bwMode="auto">
          <a:xfrm rot="-5400000">
            <a:off x="2172458" y="2348870"/>
            <a:ext cx="171450" cy="608409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1496779" y="2857501"/>
            <a:ext cx="1522809" cy="276999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200" dirty="0">
                <a:solidFill>
                  <a:srgbClr val="3333CC"/>
                </a:solidFill>
                <a:latin typeface="Calibri" pitchFamily="34" charset="0"/>
                <a:cs typeface="Arial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225962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2" grpId="0" animBg="1"/>
      <p:bldP spid="633863" grpId="0" animBg="1"/>
      <p:bldP spid="633864" grpId="0" animBg="1"/>
      <p:bldP spid="633865" grpId="0" animBg="1"/>
      <p:bldP spid="6338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6C888-74F7-44CE-AC16-63B26E85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64" y="316365"/>
            <a:ext cx="8664883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Balance between regularization and empirical loss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D7FA63-ECF2-4669-A976-074B0D377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93" y="922170"/>
            <a:ext cx="6959764" cy="3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62" y="61358"/>
            <a:ext cx="8615187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Balance between regularization and empirical loss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468C53-8889-454C-B3D0-34C072621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11" y="902369"/>
            <a:ext cx="6728320" cy="37851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2560" y="4589699"/>
            <a:ext cx="14709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(DEMO)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2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143000" y="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85264" y="1050942"/>
            <a:ext cx="1493300" cy="1613678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>
                <a:solidFill>
                  <a:schemeClr val="accent4"/>
                </a:solidFill>
              </a:rPr>
              <a:t>Underfitting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0915" y="1050942"/>
            <a:ext cx="1493300" cy="16136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100" dirty="0">
                <a:solidFill>
                  <a:srgbClr val="0000FF"/>
                </a:solidFill>
              </a:rPr>
              <a:t>Overfitting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637489" y="1063229"/>
            <a:ext cx="6698458" cy="2056210"/>
            <a:chOff x="288" y="1953"/>
            <a:chExt cx="5626" cy="1727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336" y="1953"/>
              <a:ext cx="0" cy="136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arrow"/>
              <a:tailEnd type="none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336" y="3313"/>
              <a:ext cx="2544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 type="none"/>
              <a:tailEnd type="arrow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693" y="3331"/>
              <a:ext cx="222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dirty="0">
                  <a:solidFill>
                    <a:srgbClr val="000000"/>
                  </a:solidFill>
                  <a:cs typeface="Helvetica"/>
                </a:rPr>
                <a:t>Model complexity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88" y="2391"/>
              <a:ext cx="111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cs typeface="Helvetica"/>
                </a:rPr>
                <a:t>Expected</a:t>
              </a:r>
              <a:br>
                <a:rPr lang="en-US" dirty="0">
                  <a:cs typeface="Helvetica"/>
                </a:rPr>
              </a:br>
              <a:r>
                <a:rPr lang="en-US" dirty="0">
                  <a:cs typeface="Helvetica"/>
                </a:rPr>
                <a:t>Error</a:t>
              </a: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1336" y="2220"/>
              <a:ext cx="2435" cy="769"/>
            </a:xfrm>
            <a:custGeom>
              <a:avLst/>
              <a:gdLst>
                <a:gd name="T0" fmla="*/ 0 w 2479"/>
                <a:gd name="T1" fmla="*/ 812 h 812"/>
                <a:gd name="T2" fmla="*/ 290 w 2479"/>
                <a:gd name="T3" fmla="*/ 302 h 812"/>
                <a:gd name="T4" fmla="*/ 648 w 2479"/>
                <a:gd name="T5" fmla="*/ 100 h 812"/>
                <a:gd name="T6" fmla="*/ 1186 w 2479"/>
                <a:gd name="T7" fmla="*/ 22 h 812"/>
                <a:gd name="T8" fmla="*/ 1638 w 2479"/>
                <a:gd name="T9" fmla="*/ 232 h 812"/>
                <a:gd name="T10" fmla="*/ 2352 w 2479"/>
                <a:gd name="T11" fmla="*/ 428 h 812"/>
                <a:gd name="T12" fmla="*/ 2400 w 2479"/>
                <a:gd name="T13" fmla="*/ 428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79"/>
                <a:gd name="T22" fmla="*/ 0 h 812"/>
                <a:gd name="T23" fmla="*/ 2479 w 2479"/>
                <a:gd name="T24" fmla="*/ 812 h 812"/>
                <a:gd name="connsiteX0" fmla="*/ 0 w 9824"/>
                <a:gd name="connsiteY0" fmla="*/ 10601 h 10601"/>
                <a:gd name="connsiteX1" fmla="*/ 1170 w 9824"/>
                <a:gd name="connsiteY1" fmla="*/ 4320 h 10601"/>
                <a:gd name="connsiteX2" fmla="*/ 2614 w 9824"/>
                <a:gd name="connsiteY2" fmla="*/ 1833 h 10601"/>
                <a:gd name="connsiteX3" fmla="*/ 4784 w 9824"/>
                <a:gd name="connsiteY3" fmla="*/ 35 h 10601"/>
                <a:gd name="connsiteX4" fmla="*/ 6608 w 9824"/>
                <a:gd name="connsiteY4" fmla="*/ 3458 h 10601"/>
                <a:gd name="connsiteX5" fmla="*/ 9488 w 9824"/>
                <a:gd name="connsiteY5" fmla="*/ 5872 h 10601"/>
                <a:gd name="connsiteX6" fmla="*/ 9681 w 9824"/>
                <a:gd name="connsiteY6" fmla="*/ 5872 h 1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24" h="10601">
                  <a:moveTo>
                    <a:pt x="0" y="10601"/>
                  </a:moveTo>
                  <a:cubicBezTo>
                    <a:pt x="194" y="9554"/>
                    <a:pt x="734" y="5773"/>
                    <a:pt x="1170" y="4320"/>
                  </a:cubicBezTo>
                  <a:cubicBezTo>
                    <a:pt x="1605" y="2867"/>
                    <a:pt x="2012" y="2547"/>
                    <a:pt x="2614" y="1833"/>
                  </a:cubicBezTo>
                  <a:cubicBezTo>
                    <a:pt x="3216" y="1119"/>
                    <a:pt x="4119" y="-236"/>
                    <a:pt x="4784" y="35"/>
                  </a:cubicBezTo>
                  <a:cubicBezTo>
                    <a:pt x="5450" y="306"/>
                    <a:pt x="5824" y="2485"/>
                    <a:pt x="6608" y="3458"/>
                  </a:cubicBezTo>
                  <a:cubicBezTo>
                    <a:pt x="7392" y="4431"/>
                    <a:pt x="8975" y="5466"/>
                    <a:pt x="9488" y="5872"/>
                  </a:cubicBezTo>
                  <a:cubicBezTo>
                    <a:pt x="10000" y="6278"/>
                    <a:pt x="9810" y="6217"/>
                    <a:pt x="9681" y="5872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/>
                </a:solidFill>
              </a:rPr>
              <a:t>Underfitting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Overfitting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1964" y="3336656"/>
            <a:ext cx="7348099" cy="125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9900"/>
                </a:solidFill>
              </a:rPr>
              <a:t>Simple models: </a:t>
            </a:r>
            <a:br>
              <a:rPr lang="en-US" sz="1800" dirty="0">
                <a:solidFill>
                  <a:srgbClr val="FF9900"/>
                </a:solidFill>
              </a:rPr>
            </a:br>
            <a:r>
              <a:rPr lang="en-US" sz="1800" dirty="0">
                <a:solidFill>
                  <a:srgbClr val="FF9900"/>
                </a:solidFill>
              </a:rPr>
              <a:t>High bias and low variance</a:t>
            </a:r>
          </a:p>
        </p:txBody>
      </p:sp>
      <p:sp>
        <p:nvSpPr>
          <p:cNvPr id="16" name="Freeform 15"/>
          <p:cNvSpPr/>
          <p:nvPr/>
        </p:nvSpPr>
        <p:spPr>
          <a:xfrm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5784436" y="1934767"/>
            <a:ext cx="7786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3366FF"/>
                </a:solidFill>
                <a:latin typeface="+mj-lt"/>
              </a:rPr>
              <a:t>Variance</a:t>
            </a:r>
          </a:p>
        </p:txBody>
      </p:sp>
      <p:sp>
        <p:nvSpPr>
          <p:cNvPr id="15" name="Freeform 14"/>
          <p:cNvSpPr/>
          <p:nvPr/>
        </p:nvSpPr>
        <p:spPr>
          <a:xfrm flipH="1">
            <a:off x="2929758" y="1862508"/>
            <a:ext cx="2890346" cy="737413"/>
          </a:xfrm>
          <a:custGeom>
            <a:avLst/>
            <a:gdLst>
              <a:gd name="connsiteX0" fmla="*/ 0 w 4002402"/>
              <a:gd name="connsiteY0" fmla="*/ 689769 h 742939"/>
              <a:gd name="connsiteX1" fmla="*/ 2014483 w 4002402"/>
              <a:gd name="connsiteY1" fmla="*/ 681010 h 742939"/>
              <a:gd name="connsiteX2" fmla="*/ 3862552 w 4002402"/>
              <a:gd name="connsiteY2" fmla="*/ 67907 h 742939"/>
              <a:gd name="connsiteX3" fmla="*/ 3871311 w 4002402"/>
              <a:gd name="connsiteY3" fmla="*/ 15355 h 742939"/>
              <a:gd name="connsiteX0" fmla="*/ 0 w 3862552"/>
              <a:gd name="connsiteY0" fmla="*/ 621862 h 675032"/>
              <a:gd name="connsiteX1" fmla="*/ 2014483 w 3862552"/>
              <a:gd name="connsiteY1" fmla="*/ 613103 h 675032"/>
              <a:gd name="connsiteX2" fmla="*/ 3862552 w 3862552"/>
              <a:gd name="connsiteY2" fmla="*/ 0 h 675032"/>
              <a:gd name="connsiteX0" fmla="*/ 0 w 3862552"/>
              <a:gd name="connsiteY0" fmla="*/ 621862 h 653762"/>
              <a:gd name="connsiteX1" fmla="*/ 2014483 w 3862552"/>
              <a:gd name="connsiteY1" fmla="*/ 569310 h 653762"/>
              <a:gd name="connsiteX2" fmla="*/ 3862552 w 3862552"/>
              <a:gd name="connsiteY2" fmla="*/ 0 h 653762"/>
              <a:gd name="connsiteX0" fmla="*/ 0 w 3853794"/>
              <a:gd name="connsiteY0" fmla="*/ 683173 h 701435"/>
              <a:gd name="connsiteX1" fmla="*/ 2005725 w 3853794"/>
              <a:gd name="connsiteY1" fmla="*/ 569310 h 701435"/>
              <a:gd name="connsiteX2" fmla="*/ 3853794 w 3853794"/>
              <a:gd name="connsiteY2" fmla="*/ 0 h 701435"/>
              <a:gd name="connsiteX0" fmla="*/ 0 w 3853794"/>
              <a:gd name="connsiteY0" fmla="*/ 708426 h 723612"/>
              <a:gd name="connsiteX1" fmla="*/ 2005725 w 3853794"/>
              <a:gd name="connsiteY1" fmla="*/ 569310 h 723612"/>
              <a:gd name="connsiteX2" fmla="*/ 3853794 w 3853794"/>
              <a:gd name="connsiteY2" fmla="*/ 0 h 723612"/>
              <a:gd name="connsiteX0" fmla="*/ 0 w 3853794"/>
              <a:gd name="connsiteY0" fmla="*/ 708426 h 708701"/>
              <a:gd name="connsiteX1" fmla="*/ 2005725 w 3853794"/>
              <a:gd name="connsiteY1" fmla="*/ 569310 h 708701"/>
              <a:gd name="connsiteX2" fmla="*/ 3853794 w 3853794"/>
              <a:gd name="connsiteY2" fmla="*/ 0 h 70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3794" h="708701">
                <a:moveTo>
                  <a:pt x="0" y="708426"/>
                </a:moveTo>
                <a:cubicBezTo>
                  <a:pt x="685362" y="711676"/>
                  <a:pt x="1363426" y="687381"/>
                  <a:pt x="2005725" y="569310"/>
                </a:cubicBezTo>
                <a:cubicBezTo>
                  <a:pt x="2648024" y="451239"/>
                  <a:pt x="3544323" y="110942"/>
                  <a:pt x="3853794" y="0"/>
                </a:cubicBezTo>
              </a:path>
            </a:pathLst>
          </a:custGeom>
          <a:ln w="57150" cmpd="sng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5670" y="228706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9900"/>
                </a:solidFill>
                <a:latin typeface="+mj-lt"/>
              </a:rPr>
              <a:t>Bias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087787" y="2816149"/>
            <a:ext cx="538655" cy="601007"/>
          </a:xfrm>
          <a:prstGeom prst="line">
            <a:avLst/>
          </a:prstGeom>
          <a:ln w="73025" cmpd="sng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274879" y="2821721"/>
            <a:ext cx="286407" cy="595435"/>
          </a:xfrm>
          <a:prstGeom prst="line">
            <a:avLst/>
          </a:prstGeom>
          <a:ln w="73025" cmpd="sng">
            <a:solidFill>
              <a:srgbClr val="0000FF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3"/>
          <p:cNvSpPr txBox="1">
            <a:spLocks/>
          </p:cNvSpPr>
          <p:nvPr/>
        </p:nvSpPr>
        <p:spPr>
          <a:xfrm>
            <a:off x="4530071" y="3370798"/>
            <a:ext cx="31196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FF"/>
                </a:solidFill>
                <a:latin typeface="Gill Sans"/>
              </a:rPr>
              <a:t>Complex models: </a:t>
            </a:r>
            <a:br>
              <a:rPr lang="en-US" sz="1800" dirty="0">
                <a:solidFill>
                  <a:srgbClr val="0000FF"/>
                </a:solidFill>
                <a:latin typeface="Gill Sans"/>
              </a:rPr>
            </a:br>
            <a:r>
              <a:rPr lang="en-US" sz="1800" dirty="0">
                <a:solidFill>
                  <a:srgbClr val="0000FF"/>
                </a:solidFill>
                <a:latin typeface="Gill Sans"/>
              </a:rPr>
              <a:t>High variance </a:t>
            </a:r>
            <a:r>
              <a:rPr lang="en-US" sz="1800" dirty="0">
                <a:latin typeface="Gill Sans"/>
              </a:rPr>
              <a:t>and low bias 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 bwMode="auto">
          <a:xfrm>
            <a:off x="1311964" y="3932091"/>
            <a:ext cx="2935015" cy="72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800" b="1" dirty="0">
                <a:solidFill>
                  <a:srgbClr val="FF9900"/>
                </a:solidFill>
              </a:rPr>
              <a:t>Smaller C</a:t>
            </a:r>
            <a:endParaRPr lang="en-US" sz="1800" dirty="0">
              <a:solidFill>
                <a:srgbClr val="FF9900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566571" y="3981982"/>
            <a:ext cx="3119621" cy="7207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338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13" indent="-1682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5612" indent="0" algn="l" defTabSz="457200" rtl="0" eaLnBrk="1" latinLnBrk="0" hangingPunct="1">
              <a:spcBef>
                <a:spcPct val="20000"/>
              </a:spcBef>
              <a:buFont typeface="Arial"/>
              <a:buNone/>
              <a:tabLst>
                <a:tab pos="4556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>
                <a:solidFill>
                  <a:srgbClr val="0000FF"/>
                </a:solidFill>
              </a:rPr>
              <a:t>Larger C</a:t>
            </a:r>
            <a:endParaRPr lang="en-US" sz="1800" dirty="0"/>
          </a:p>
        </p:txBody>
      </p:sp>
      <p:sp>
        <p:nvSpPr>
          <p:cNvPr id="23" name="Rectangular Callout 1">
            <a:extLst>
              <a:ext uri="{FF2B5EF4-FFF2-40B4-BE49-F238E27FC236}">
                <a16:creationId xmlns:a16="http://schemas.microsoft.com/office/drawing/2014/main" id="{1B9DEED2-CC43-4C01-A999-E0251EFBC0E4}"/>
              </a:ext>
            </a:extLst>
          </p:cNvPr>
          <p:cNvSpPr/>
          <p:nvPr/>
        </p:nvSpPr>
        <p:spPr>
          <a:xfrm>
            <a:off x="86478" y="3119439"/>
            <a:ext cx="1160345" cy="427308"/>
          </a:xfrm>
          <a:prstGeom prst="wedgeRectCallout">
            <a:avLst>
              <a:gd name="adj1" fmla="val 56292"/>
              <a:gd name="adj2" fmla="val 101539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High Empirical Error</a:t>
            </a:r>
          </a:p>
        </p:txBody>
      </p:sp>
      <p:sp>
        <p:nvSpPr>
          <p:cNvPr id="26" name="Rectangular Callout 1">
            <a:extLst>
              <a:ext uri="{FF2B5EF4-FFF2-40B4-BE49-F238E27FC236}">
                <a16:creationId xmlns:a16="http://schemas.microsoft.com/office/drawing/2014/main" id="{0DE202AC-A7B9-423B-A2E7-C3E4B9555F45}"/>
              </a:ext>
            </a:extLst>
          </p:cNvPr>
          <p:cNvSpPr/>
          <p:nvPr/>
        </p:nvSpPr>
        <p:spPr>
          <a:xfrm>
            <a:off x="7007531" y="3203502"/>
            <a:ext cx="1160345" cy="427308"/>
          </a:xfrm>
          <a:prstGeom prst="wedgeRectCallout">
            <a:avLst>
              <a:gd name="adj1" fmla="val -82305"/>
              <a:gd name="adj2" fmla="val 7406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Low Empirical Error</a:t>
            </a:r>
          </a:p>
        </p:txBody>
      </p:sp>
    </p:spTree>
    <p:extLst>
      <p:ext uri="{BB962C8B-B14F-4D97-AF65-F5344CB8AC3E}">
        <p14:creationId xmlns:p14="http://schemas.microsoft.com/office/powerpoint/2010/main" val="29106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Optimize?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848AB-A7F8-4F92-A9B0-EBD6D674D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9379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Logistic Regression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L1-loss SVM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L2-loss SVM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0,1 −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848AB-A7F8-4F92-A9B0-EBD6D674D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937988"/>
              </a:xfrm>
              <a:blipFill>
                <a:blip r:embed="rId3"/>
                <a:stretch>
                  <a:fillRect l="-1037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16526AD-A263-46BE-9085-25706D24DD32}"/>
              </a:ext>
            </a:extLst>
          </p:cNvPr>
          <p:cNvSpPr/>
          <p:nvPr/>
        </p:nvSpPr>
        <p:spPr>
          <a:xfrm>
            <a:off x="245500" y="850356"/>
            <a:ext cx="7343664" cy="142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3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Optimize(2)?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2412" y="889868"/>
                <a:ext cx="4459588" cy="369079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get an unconstrained problem. We can use the (stochastic) gradient descent algorithm! </a:t>
                </a:r>
              </a:p>
              <a:p>
                <a:r>
                  <a:rPr lang="en-US" dirty="0"/>
                  <a:t>Many other methods</a:t>
                </a:r>
              </a:p>
              <a:p>
                <a:pPr lvl="1"/>
                <a:r>
                  <a:rPr lang="it-IT" dirty="0"/>
                  <a:t>Iterative scaling; non-linear conjugate gradient; quasi-Newton </a:t>
                </a:r>
                <a:r>
                  <a:rPr lang="en-US" dirty="0"/>
                  <a:t>methods; truncated Newton methods; trust-region newton method.</a:t>
                </a:r>
              </a:p>
              <a:p>
                <a:pPr lvl="1"/>
                <a:r>
                  <a:rPr lang="en-US" dirty="0"/>
                  <a:t>All methods are iterative methods, that generate a sequence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-25000" dirty="0">
                    <a:latin typeface="Calibri"/>
                  </a:rPr>
                  <a:t> </a:t>
                </a:r>
                <a:r>
                  <a:rPr lang="en-US" dirty="0"/>
                  <a:t>that converges to the optimal solution of the optimization problem above.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Currently: Limited memory BFGS is very popular 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412" y="889868"/>
                <a:ext cx="4459588" cy="3690798"/>
              </a:xfrm>
              <a:blipFill>
                <a:blip r:embed="rId3"/>
                <a:stretch>
                  <a:fillRect l="-1230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53" y="802081"/>
            <a:ext cx="4719048" cy="37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739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approach to explaining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4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9270" y="902369"/>
                <a:ext cx="5623162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Distributional Assumption</a:t>
                </a:r>
              </a:p>
              <a:p>
                <a:r>
                  <a:rPr lang="en-US" dirty="0"/>
                  <a:t>Training Distribution is the same as the Test Distribution</a:t>
                </a:r>
              </a:p>
              <a:p>
                <a:r>
                  <a:rPr lang="en-US" dirty="0"/>
                  <a:t>Generalization bounds depend on this view and affects </a:t>
                </a:r>
                <a:r>
                  <a:rPr lang="en-US" dirty="0">
                    <a:solidFill>
                      <a:srgbClr val="FF0000"/>
                    </a:solidFill>
                  </a:rPr>
                  <a:t>model selection</a:t>
                </a:r>
                <a:r>
                  <a:rPr lang="en-US" dirty="0"/>
                  <a:t>.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&lt;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</a:rPr>
                            <m:t>ϒ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also called the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“Structural Risk Minimization” </a:t>
                </a:r>
                <a:r>
                  <a:rPr lang="en-US" dirty="0"/>
                  <a:t>principle. </a:t>
                </a:r>
              </a:p>
            </p:txBody>
          </p:sp>
        </mc:Choice>
        <mc:Fallback xmlns="">
          <p:sp>
            <p:nvSpPr>
              <p:cNvPr id="61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70" y="902369"/>
                <a:ext cx="5623162" cy="3690798"/>
              </a:xfrm>
              <a:blipFill>
                <a:blip r:embed="rId3"/>
                <a:stretch>
                  <a:fillRect l="-1518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7476" name="Picture 4" descr="s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0" y="969386"/>
            <a:ext cx="3424781" cy="27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Optimization: How to Solve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8"/>
                <a:ext cx="8229600" cy="38982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1. Earlier methods used Quadratic Programming. Very slow.</a:t>
                </a:r>
              </a:p>
              <a:p>
                <a:pPr marL="0" indent="0">
                  <a:buNone/>
                </a:pPr>
                <a:r>
                  <a:rPr lang="en-US" dirty="0"/>
                  <a:t>2. The soft SVM problem is an unconstrained optimization problems. It is possible to use the </a:t>
                </a:r>
                <a:r>
                  <a:rPr lang="en-US" dirty="0">
                    <a:solidFill>
                      <a:schemeClr val="accent5">
                        <a:lumMod val="75000"/>
                        <a:lumOff val="25000"/>
                      </a:schemeClr>
                    </a:solidFill>
                  </a:rPr>
                  <a:t>gradient descent algorithm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Many options within this category: </a:t>
                </a:r>
              </a:p>
              <a:p>
                <a:pPr lvl="1"/>
                <a:r>
                  <a:rPr lang="it-IT" dirty="0"/>
                  <a:t>Iterative scaling; non-linear conjugate gradient; quasi-Newton </a:t>
                </a:r>
                <a:r>
                  <a:rPr lang="en-US" dirty="0"/>
                  <a:t>methods; truncated Newton methods; trust-region newton method.</a:t>
                </a:r>
              </a:p>
              <a:p>
                <a:pPr lvl="1"/>
                <a:r>
                  <a:rPr lang="en-US" dirty="0"/>
                  <a:t>All methods are iterative methods, that generate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that converges to the optimal solution of the optimization problem above.</a:t>
                </a:r>
              </a:p>
              <a:p>
                <a:pPr lvl="1"/>
                <a:r>
                  <a:rPr lang="en-US" dirty="0"/>
                  <a:t>Currently: </a:t>
                </a:r>
                <a:r>
                  <a:rPr lang="en-US" dirty="0">
                    <a:solidFill>
                      <a:srgbClr val="FF0000"/>
                    </a:solidFill>
                  </a:rPr>
                  <a:t>Limited memory BFGS </a:t>
                </a:r>
                <a:r>
                  <a:rPr lang="en-US" dirty="0"/>
                  <a:t>is very popular </a:t>
                </a:r>
              </a:p>
              <a:p>
                <a:pPr marL="0" indent="0">
                  <a:buNone/>
                </a:pPr>
                <a:r>
                  <a:rPr lang="en-US" dirty="0"/>
                  <a:t>3. 3rd generation algorithms are based on Stochastic Gradient Decent </a:t>
                </a:r>
              </a:p>
              <a:p>
                <a:pPr lvl="1"/>
                <a:r>
                  <a:rPr lang="en-US" dirty="0"/>
                  <a:t>The runtime does not depend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=#(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𝑒𝑥𝑎𝑚𝑝𝑙𝑒𝑠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advantage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very large. </a:t>
                </a:r>
              </a:p>
              <a:p>
                <a:pPr lvl="1"/>
                <a:r>
                  <a:rPr lang="en-US" dirty="0"/>
                  <a:t>Stopping  criteria is a problem: method tends to be too aggressive at the beginning and reaches a moderate accuracy quite fast, but it’s convergence becomes slow if we are interested in more accurate solutions.</a:t>
                </a:r>
              </a:p>
              <a:p>
                <a:pPr marL="0" indent="0">
                  <a:buNone/>
                </a:pPr>
                <a:r>
                  <a:rPr lang="en-US" dirty="0"/>
                  <a:t>4. Dual Coordinated Descent (&amp; Stochastic Version)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3898231"/>
              </a:xfrm>
              <a:blipFill>
                <a:blip r:embed="rId3"/>
                <a:stretch>
                  <a:fillRect l="-741" t="-203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06327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SGD</a:t>
            </a:r>
            <a:r>
              <a:rPr lang="zh-TW" altLang="en-US" dirty="0"/>
              <a:t> </a:t>
            </a:r>
            <a:r>
              <a:rPr lang="en-US" altLang="zh-TW" dirty="0"/>
              <a:t>for SVM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1500" dirty="0"/>
                  <a:t>Goal: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1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lim>
                    </m:limLow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≡  </m:t>
                    </m:r>
                    <m:f>
                      <m:f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0, 1−</m:t>
                                </m:r>
                                <m:sSub>
                                  <m:sSubPr>
                                    <m:ctrlP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1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zh-TW" sz="1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15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1500" dirty="0"/>
                  <a:t>    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500" dirty="0"/>
                  <a:t>:</a:t>
                </a:r>
                <a:r>
                  <a:rPr lang="zh-TW" altLang="en-US" sz="1500" dirty="0"/>
                  <a:t> </a:t>
                </a:r>
                <a:r>
                  <a:rPr lang="en-US" altLang="zh-TW" sz="1500" dirty="0"/>
                  <a:t>data size</a:t>
                </a:r>
              </a:p>
              <a:p>
                <a:endParaRPr lang="en-US" sz="1500" dirty="0"/>
              </a:p>
              <a:p>
                <a:r>
                  <a:rPr lang="en-US" sz="1500" dirty="0"/>
                  <a:t>Compute sub-gradient of </a:t>
                </a:r>
                <a14:m>
                  <m:oMath xmlns:m="http://schemas.openxmlformats.org/officeDocument/2006/math"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5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15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sz="15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15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500" dirty="0">
                    <a:solidFill>
                      <a:srgbClr val="0000FF"/>
                    </a:solidFill>
                  </a:rPr>
                  <a:t> </a:t>
                </a:r>
                <a:r>
                  <a:rPr lang="en-US" sz="1500" dirty="0">
                    <a:solidFill>
                      <a:srgbClr val="FF0000"/>
                    </a:solidFill>
                  </a:rPr>
                  <a:t>;</a:t>
                </a:r>
                <a:r>
                  <a:rPr lang="en-US" sz="1500" dirty="0">
                    <a:solidFill>
                      <a:srgbClr val="0000FF"/>
                    </a:solidFill>
                  </a:rPr>
                  <a:t> otherwise </a:t>
                </a:r>
                <a14:m>
                  <m:oMath xmlns:m="http://schemas.openxmlformats.org/officeDocument/2006/math">
                    <m:r>
                      <a:rPr lang="en-US" altLang="zh-TW" sz="15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1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351722" y="2168489"/>
                <a:ext cx="6504290" cy="228062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u="sng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685800" lvl="1" indent="-342900">
                  <a:lnSpc>
                    <a:spcPct val="90000"/>
                  </a:lnSpc>
                  <a:spcBef>
                    <a:spcPct val="50000"/>
                  </a:spcBef>
                  <a:buFontTx/>
                  <a:buAutoNum type="arabicPeriod"/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altLang="zh-TW" sz="1800" b="1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8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zh-TW" sz="1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u="none" dirty="0">
                  <a:latin typeface="+mj-lt"/>
                  <a:sym typeface="Symbol" pitchFamily="18" charset="2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     2.   For every example </a:t>
                </a:r>
                <a14:m>
                  <m:oMath xmlns:m="http://schemas.openxmlformats.org/officeDocument/2006/math">
                    <m:r>
                      <a:rPr lang="en-US" altLang="zh-TW" sz="1800" i="1" u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u="none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800" i="1" u="none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i="1" u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)∈</m:t>
                    </m:r>
                    <m:r>
                      <a:rPr lang="en-US" altLang="zh-TW" sz="1800" i="1" u="none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800" u="none" dirty="0">
                  <a:latin typeface="+mj-lt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 u="none" dirty="0">
                    <a:latin typeface="+mj-lt"/>
                  </a:rPr>
                  <a:t>      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u="none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u="none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1800" u="none" dirty="0">
                    <a:latin typeface="+mj-lt"/>
                    <a:sym typeface="Symbol" pitchFamily="18" charset="2"/>
                  </a:rPr>
                  <a:t> </a:t>
                </a:r>
                <a:r>
                  <a:rPr lang="en-US" sz="1800" u="none" dirty="0">
                    <a:solidFill>
                      <a:srgbClr val="FF0000"/>
                    </a:solidFill>
                    <a:latin typeface="+mj-lt"/>
                    <a:sym typeface="Symbol" pitchFamily="18" charset="2"/>
                  </a:rPr>
                  <a:t>update</a:t>
                </a:r>
                <a:r>
                  <a:rPr lang="en-US" sz="1800" u="none" dirty="0">
                    <a:latin typeface="+mj-lt"/>
                    <a:sym typeface="Symbol" pitchFamily="18" charset="2"/>
                  </a:rPr>
                  <a:t> the weight vector to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800" i="1" u="none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1800" b="1" i="1" u="none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TW" sz="1500" b="1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b="1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600" i="1" u="none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1500" b="1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500" b="1" i="1" u="none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500" i="1" u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500" i="1" u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sz="15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5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15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00" b="1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5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5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TW" sz="1800" b="1" i="1" u="none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800" i="1" u="none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 u="none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𝐶𝑦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 u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u="none" dirty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  </a:t>
                </a:r>
                <a:r>
                  <a:rPr lang="en-US" sz="1200" u="none" dirty="0">
                    <a:latin typeface="+mj-lt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1200" i="1" u="none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u="none" dirty="0">
                    <a:latin typeface="+mj-lt"/>
                    <a:sym typeface="Symbol" pitchFamily="18" charset="2"/>
                  </a:rPr>
                  <a:t> - learning rate)</a:t>
                </a:r>
                <a:endParaRPr lang="en-US" sz="1800" u="none" dirty="0">
                  <a:latin typeface="+mj-lt"/>
                  <a:sym typeface="Symbol" pitchFamily="18" charset="2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		   Otherwise    </a:t>
                </a:r>
                <a14:m>
                  <m:oMath xmlns:m="http://schemas.openxmlformats.org/officeDocument/2006/math">
                    <m:r>
                      <a:rPr lang="en-US" sz="1800" i="1" u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u="none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←(1−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 u="none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u="none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1800" b="1" u="none" dirty="0">
                  <a:latin typeface="+mj-lt"/>
                  <a:sym typeface="Symbol" pitchFamily="18" charset="2"/>
                </a:endParaRPr>
              </a:p>
              <a:p>
                <a:pPr marL="685800" lvl="1" indent="-342900">
                  <a:lnSpc>
                    <a:spcPct val="90000"/>
                  </a:lnSpc>
                  <a:spcBef>
                    <a:spcPct val="50000"/>
                  </a:spcBef>
                  <a:buFont typeface="+mj-lt"/>
                  <a:buAutoNum type="arabicPeriod" startAt="3"/>
                </a:pPr>
                <a:r>
                  <a:rPr lang="en-US" sz="1800" u="none" dirty="0">
                    <a:latin typeface="+mj-lt"/>
                    <a:sym typeface="Symbol" pitchFamily="18" charset="2"/>
                  </a:rPr>
                  <a:t>Continue until convergence is achieved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1722" y="2168489"/>
                <a:ext cx="6504290" cy="2280624"/>
              </a:xfrm>
              <a:prstGeom prst="rect">
                <a:avLst/>
              </a:prstGeom>
              <a:blipFill>
                <a:blip r:embed="rId4"/>
                <a:stretch>
                  <a:fillRect t="-2111" b="-2639"/>
                </a:stretch>
              </a:blip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286500" y="4426030"/>
            <a:ext cx="1428750" cy="457200"/>
          </a:xfrm>
          <a:prstGeom prst="wedgeRectCallout">
            <a:avLst>
              <a:gd name="adj1" fmla="val -74807"/>
              <a:gd name="adj2" fmla="val -187384"/>
            </a:avLst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This algorithm should ring a bell…</a:t>
            </a:r>
            <a:endParaRPr lang="en-US" sz="1200" baseline="-25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519102" y="4515129"/>
            <a:ext cx="3714750" cy="51435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350" dirty="0">
                <a:latin typeface="Calibri" pitchFamily="34" charset="0"/>
              </a:rPr>
              <a:t>Convergence can be proved for a slightly complicated version of SGD (</a:t>
            </a:r>
            <a:r>
              <a:rPr lang="en-US" sz="1350" dirty="0" err="1">
                <a:latin typeface="Calibri" pitchFamily="34" charset="0"/>
              </a:rPr>
              <a:t>e.g</a:t>
            </a:r>
            <a:r>
              <a:rPr lang="en-US" sz="1350" dirty="0">
                <a:latin typeface="Calibri" pitchFamily="34" charset="0"/>
              </a:rPr>
              <a:t>, </a:t>
            </a:r>
            <a:r>
              <a:rPr lang="en-US" sz="1350" dirty="0" err="1">
                <a:latin typeface="Calibri" pitchFamily="34" charset="0"/>
              </a:rPr>
              <a:t>Pegasos</a:t>
            </a:r>
            <a:r>
              <a:rPr lang="en-US" sz="1350" dirty="0">
                <a:latin typeface="Calibri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005238" y="1424456"/>
                <a:ext cx="2913838" cy="550754"/>
              </a:xfrm>
              <a:prstGeom prst="wedgeRectCallout">
                <a:avLst>
                  <a:gd name="adj1" fmla="val -54776"/>
                  <a:gd name="adj2" fmla="val -84232"/>
                </a:avLst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 is here for mathematical correctness, it doesn’t matter in the view of modeling.</a:t>
                </a:r>
                <a:endParaRPr lang="en-US" sz="120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238" y="1424456"/>
                <a:ext cx="2913838" cy="550754"/>
              </a:xfrm>
              <a:prstGeom prst="wedgeRectCallout">
                <a:avLst>
                  <a:gd name="adj1" fmla="val -54776"/>
                  <a:gd name="adj2" fmla="val -84232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145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Nonlinear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We can map data to a high dimensional space: </a:t>
                </a:r>
                <a14:m>
                  <m:oMath xmlns:m="http://schemas.openxmlformats.org/officeDocument/2006/math">
                    <m:r>
                      <a:rPr lang="en-US" altLang="zh-TW" sz="15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5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15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    </a:t>
                </a:r>
                <a:r>
                  <a:rPr lang="en-US" sz="1500" dirty="0">
                    <a:hlinkClick r:id="rId3"/>
                  </a:rPr>
                  <a:t> (DEMO)</a:t>
                </a:r>
                <a:endParaRPr lang="en-US" sz="1500" dirty="0"/>
              </a:p>
              <a:p>
                <a:r>
                  <a:rPr lang="en-US" sz="1500" dirty="0"/>
                  <a:t>Then use Kernel trick:</a:t>
                </a:r>
                <a:r>
                  <a:rPr lang="en-US" altLang="zh-TW" sz="1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1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sz="1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1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500" dirty="0"/>
                  <a:t>                     </a:t>
                </a:r>
                <a:r>
                  <a:rPr lang="en-US" sz="1500" dirty="0">
                    <a:hlinkClick r:id="rId4"/>
                  </a:rPr>
                  <a:t>(DEMO2)</a:t>
                </a:r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7656" y="3786054"/>
                <a:ext cx="5510394" cy="923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minimizer of the primal problem,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minimizer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dual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problem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aseline="-25000" dirty="0">
                  <a:solidFill>
                    <a:srgbClr val="0000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56" y="3786054"/>
                <a:ext cx="5510394" cy="923651"/>
              </a:xfrm>
              <a:prstGeom prst="rect">
                <a:avLst/>
              </a:prstGeom>
              <a:blipFill>
                <a:blip r:embed="rId6"/>
                <a:stretch>
                  <a:fillRect l="-996" t="-3289" r="-1881" b="-7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ED2291-B7FF-4B11-AFDF-4ED20547FBA7}"/>
                  </a:ext>
                </a:extLst>
              </p:cNvPr>
              <p:cNvSpPr txBox="1"/>
              <p:nvPr/>
            </p:nvSpPr>
            <p:spPr>
              <a:xfrm>
                <a:off x="1422206" y="1616930"/>
                <a:ext cx="2687786" cy="2149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Primal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ED2291-B7FF-4B11-AFDF-4ED20547F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06" y="1616930"/>
                <a:ext cx="2687786" cy="2149563"/>
              </a:xfrm>
              <a:prstGeom prst="rect">
                <a:avLst/>
              </a:prstGeom>
              <a:blipFill>
                <a:blip r:embed="rId7"/>
                <a:stretch>
                  <a:fillRect l="-1814" t="-1416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0E6CFA-6E70-4FFC-BC88-7230B03FC3E7}"/>
                  </a:ext>
                </a:extLst>
              </p:cNvPr>
              <p:cNvSpPr txBox="1"/>
              <p:nvPr/>
            </p:nvSpPr>
            <p:spPr>
              <a:xfrm>
                <a:off x="4424952" y="1618716"/>
                <a:ext cx="2687786" cy="201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Dual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   s.t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0E6CFA-6E70-4FFC-BC88-7230B03F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52" y="1618716"/>
                <a:ext cx="2687786" cy="2018245"/>
              </a:xfrm>
              <a:prstGeom prst="rect">
                <a:avLst/>
              </a:prstGeom>
              <a:blipFill>
                <a:blip r:embed="rId8"/>
                <a:stretch>
                  <a:fillRect l="-2041" t="-1813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20353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SVM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 between training time and accuracy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Complex model vs. simple model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95" y="2040648"/>
            <a:ext cx="6885101" cy="1917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7339" y="4048308"/>
            <a:ext cx="5314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From: http://www.csie.ntu.edu.tw/~cjlin/papers/lowpoly_journal.pdf</a:t>
            </a:r>
          </a:p>
        </p:txBody>
      </p:sp>
    </p:spTree>
    <p:extLst>
      <p:ext uri="{BB962C8B-B14F-4D97-AF65-F5344CB8AC3E}">
        <p14:creationId xmlns:p14="http://schemas.microsoft.com/office/powerpoint/2010/main" val="1018271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A9BE-4C20-4DD8-855D-B2098FD3A1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PEGASOS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C25EB9-EE51-495D-837B-58F82C96B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730" y="901261"/>
                <a:ext cx="7966894" cy="416071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Input: training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)},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Regularization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Number of iterations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Initialize: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||≤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         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&lt;1}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rad>
                                    </m:den>
                                  </m:f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𝐰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C25EB9-EE51-495D-837B-58F82C96B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730" y="901261"/>
                <a:ext cx="7966894" cy="4160713"/>
              </a:xfrm>
              <a:blipFill>
                <a:blip r:embed="rId3"/>
                <a:stretch>
                  <a:fillRect l="-153" t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908" name="AutoShape 4"/>
          <p:cNvSpPr>
            <a:spLocks/>
          </p:cNvSpPr>
          <p:nvPr/>
        </p:nvSpPr>
        <p:spPr bwMode="auto">
          <a:xfrm>
            <a:off x="2575105" y="2432145"/>
            <a:ext cx="273844" cy="1556147"/>
          </a:xfrm>
          <a:prstGeom prst="leftBrace">
            <a:avLst>
              <a:gd name="adj1" fmla="val 47355"/>
              <a:gd name="adj2" fmla="val 50000"/>
            </a:avLst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5909" name="Text Box 5"/>
          <p:cNvSpPr txBox="1">
            <a:spLocks noChangeArrowheads="1"/>
          </p:cNvSpPr>
          <p:nvPr/>
        </p:nvSpPr>
        <p:spPr bwMode="auto">
          <a:xfrm>
            <a:off x="1044171" y="3060429"/>
            <a:ext cx="1534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 err="1">
                <a:solidFill>
                  <a:srgbClr val="3333CC"/>
                </a:solidFill>
                <a:latin typeface="Arial" charset="0"/>
                <a:cs typeface="Arial" charset="0"/>
              </a:rPr>
              <a:t>Subgradient</a:t>
            </a:r>
            <a:endParaRPr lang="en-US" dirty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635910" name="AutoShape 6"/>
          <p:cNvSpPr>
            <a:spLocks noChangeArrowheads="1"/>
          </p:cNvSpPr>
          <p:nvPr/>
        </p:nvSpPr>
        <p:spPr bwMode="auto">
          <a:xfrm>
            <a:off x="3652882" y="4744916"/>
            <a:ext cx="200543" cy="91005"/>
          </a:xfrm>
          <a:prstGeom prst="leftArrow">
            <a:avLst>
              <a:gd name="adj1" fmla="val 50000"/>
              <a:gd name="adj2" fmla="val 46101"/>
            </a:avLst>
          </a:prstGeom>
          <a:noFill/>
          <a:ln w="25400" algn="ctr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sz="210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2382783" y="4577129"/>
            <a:ext cx="1534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3333CC"/>
                </a:solidFill>
                <a:latin typeface="Arial" charset="0"/>
                <a:cs typeface="Arial" charset="0"/>
              </a:rPr>
              <a:t>Projection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 flipV="1">
            <a:off x="4231349" y="1845317"/>
            <a:ext cx="639920" cy="51780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5913" name="Text Box 9"/>
              <p:cNvSpPr txBox="1">
                <a:spLocks noChangeArrowheads="1"/>
              </p:cNvSpPr>
              <p:nvPr/>
            </p:nvSpPr>
            <p:spPr bwMode="auto">
              <a:xfrm>
                <a:off x="6553200" y="918290"/>
                <a:ext cx="2695431" cy="900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  <a:cs typeface="Arial" charset="0"/>
                        </a:rPr>
                        <m:t>𝐴</m:t>
                      </m:r>
                      <m:r>
                        <a:rPr lang="en-US" sz="2100" i="1" baseline="-25000" dirty="0">
                          <a:latin typeface="Cambria Math" panose="02040503050406030204" pitchFamily="18" charset="0"/>
                          <a:cs typeface="Arial" charset="0"/>
                        </a:rPr>
                        <m:t>𝑡</m:t>
                      </m:r>
                      <m:r>
                        <a:rPr lang="en-US" sz="2100" i="1" dirty="0">
                          <a:latin typeface="Cambria Math" panose="02040503050406030204" pitchFamily="18" charset="0"/>
                          <a:cs typeface="Arial" charset="0"/>
                        </a:rPr>
                        <m:t> = </m:t>
                      </m:r>
                      <m:r>
                        <a:rPr lang="en-US" sz="2100" i="1" dirty="0">
                          <a:latin typeface="Cambria Math" panose="02040503050406030204" pitchFamily="18" charset="0"/>
                          <a:cs typeface="Arial" charset="0"/>
                        </a:rPr>
                        <m:t>𝑆</m:t>
                      </m:r>
                    </m:oMath>
                  </m:oMathPara>
                </a14:m>
                <a:endParaRPr lang="en-US" sz="2100" dirty="0">
                  <a:latin typeface="Arial" charset="0"/>
                  <a:cs typeface="Arial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100" dirty="0" err="1">
                    <a:latin typeface="Arial" charset="0"/>
                    <a:cs typeface="Arial" charset="0"/>
                  </a:rPr>
                  <a:t>Subgradient</a:t>
                </a:r>
                <a:r>
                  <a:rPr lang="en-US" sz="2100" dirty="0">
                    <a:latin typeface="Arial" charset="0"/>
                    <a:cs typeface="Arial" charset="0"/>
                  </a:rPr>
                  <a:t> method</a:t>
                </a:r>
              </a:p>
            </p:txBody>
          </p:sp>
        </mc:Choice>
        <mc:Fallback xmlns="">
          <p:sp>
            <p:nvSpPr>
              <p:cNvPr id="6359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918290"/>
                <a:ext cx="2695431" cy="900246"/>
              </a:xfrm>
              <a:prstGeom prst="rect">
                <a:avLst/>
              </a:prstGeom>
              <a:blipFill>
                <a:blip r:embed="rId4"/>
                <a:stretch>
                  <a:fillRect l="-679" r="-452" b="-1224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5914" name="Text Box 10"/>
              <p:cNvSpPr txBox="1">
                <a:spLocks noChangeArrowheads="1"/>
              </p:cNvSpPr>
              <p:nvPr/>
            </p:nvSpPr>
            <p:spPr bwMode="auto">
              <a:xfrm>
                <a:off x="3973552" y="898973"/>
                <a:ext cx="2526556" cy="900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  <m:sSub>
                        <m:sSubPr>
                          <m:ctrlPr>
                            <a:rPr lang="en-US" sz="2100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10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𝐴</m:t>
                          </m:r>
                        </m:e>
                        <m:sub>
                          <m:r>
                            <a:rPr lang="en-US" sz="210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𝑡</m:t>
                          </m:r>
                        </m:sub>
                      </m:sSub>
                      <m:r>
                        <a:rPr lang="en-US" sz="2100" i="1" dirty="0">
                          <a:latin typeface="Cambria Math" panose="02040503050406030204" pitchFamily="18" charset="0"/>
                          <a:cs typeface="Arial" charset="0"/>
                        </a:rPr>
                        <m:t>| = 1</m:t>
                      </m:r>
                    </m:oMath>
                  </m:oMathPara>
                </a14:m>
                <a:endParaRPr lang="en-US" sz="2100" dirty="0">
                  <a:latin typeface="Arial" charset="0"/>
                  <a:cs typeface="Arial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100" dirty="0">
                    <a:latin typeface="Arial" charset="0"/>
                    <a:cs typeface="Arial" charset="0"/>
                  </a:rPr>
                  <a:t>Stochastic gradient</a:t>
                </a:r>
              </a:p>
            </p:txBody>
          </p:sp>
        </mc:Choice>
        <mc:Fallback xmlns="">
          <p:sp>
            <p:nvSpPr>
              <p:cNvPr id="6359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3552" y="898973"/>
                <a:ext cx="2526556" cy="900246"/>
              </a:xfrm>
              <a:prstGeom prst="rect">
                <a:avLst/>
              </a:prstGeom>
              <a:blipFill>
                <a:blip r:embed="rId5"/>
                <a:stretch>
                  <a:fillRect l="-1449" r="-1449" b="-1216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915" name="Line 11"/>
          <p:cNvSpPr>
            <a:spLocks noChangeShapeType="1"/>
          </p:cNvSpPr>
          <p:nvPr/>
        </p:nvSpPr>
        <p:spPr bwMode="auto">
          <a:xfrm flipV="1">
            <a:off x="4231349" y="1917209"/>
            <a:ext cx="2695431" cy="5178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35916" name="AutoShape 12"/>
          <p:cNvSpPr>
            <a:spLocks noChangeArrowheads="1"/>
          </p:cNvSpPr>
          <p:nvPr/>
        </p:nvSpPr>
        <p:spPr bwMode="auto">
          <a:xfrm>
            <a:off x="5844321" y="2827115"/>
            <a:ext cx="2695431" cy="1953750"/>
          </a:xfrm>
          <a:prstGeom prst="wedgeRectCallout">
            <a:avLst>
              <a:gd name="adj1" fmla="val -17278"/>
              <a:gd name="adj2" fmla="val -14843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err="1"/>
              <a:t>LibSVM</a:t>
            </a:r>
            <a:r>
              <a:rPr lang="en-US" dirty="0"/>
              <a:t> has a version that is called </a:t>
            </a:r>
            <a:r>
              <a:rPr lang="en-US" dirty="0" err="1"/>
              <a:t>LibLinear</a:t>
            </a:r>
            <a:r>
              <a:rPr lang="en-US" dirty="0"/>
              <a:t> that implements similar ideas in the dual space. </a:t>
            </a:r>
          </a:p>
          <a:p>
            <a:pPr algn="ctr"/>
            <a:r>
              <a:rPr lang="en-US" dirty="0"/>
              <a:t>At this point these work only for </a:t>
            </a:r>
            <a:r>
              <a:rPr lang="en-US" dirty="0">
                <a:solidFill>
                  <a:srgbClr val="FF0000"/>
                </a:solidFill>
              </a:rPr>
              <a:t>linear kernels</a:t>
            </a:r>
          </a:p>
          <a:p>
            <a:pPr algn="ctr"/>
            <a:r>
              <a:rPr lang="en-US" dirty="0"/>
              <a:t>Not a real problem. </a:t>
            </a:r>
          </a:p>
        </p:txBody>
      </p:sp>
    </p:spTree>
    <p:extLst>
      <p:ext uri="{BB962C8B-B14F-4D97-AF65-F5344CB8AC3E}">
        <p14:creationId xmlns:p14="http://schemas.microsoft.com/office/powerpoint/2010/main" val="41913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3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 animBg="1"/>
      <p:bldP spid="635913" grpId="0" animBg="1"/>
      <p:bldP spid="635914" grpId="0" animBg="1"/>
      <p:bldP spid="635915" grpId="0" animBg="1"/>
      <p:bldP spid="6359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CBF-0325-4E1E-84D4-C50F8A85E0F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Machines – Short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56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1800" dirty="0"/>
                  <a:t>SVM = Linear Classifier + </a:t>
                </a:r>
                <a:r>
                  <a:rPr lang="en-US" sz="1800" dirty="0">
                    <a:solidFill>
                      <a:srgbClr val="FF0000"/>
                    </a:solidFill>
                  </a:rPr>
                  <a:t>Regularization</a:t>
                </a:r>
                <a:r>
                  <a:rPr lang="en-US" sz="1800" dirty="0"/>
                  <a:t> + [Kernel Trick].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Typically we are looking for the best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1500" b="1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>
                  <a:solidFill>
                    <a:schemeClr val="accent2"/>
                  </a:solidFill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sz="1500" dirty="0"/>
                  <a:t>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500" dirty="0"/>
                  <a:t> is a loss function that penalizes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500" dirty="0"/>
                  <a:t> when it makes a mistake.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Typically, L is the 0-1 loss (hinge-loss):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’, 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)=  ½ |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lang="en-US" sz="15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’|           (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5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’∈{−1,1}) </m:t>
                      </m:r>
                    </m:oMath>
                  </m:oMathPara>
                </a14:m>
                <a:endParaRPr lang="en-US" sz="15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Just optimizing with respect to the training data may lead to </a:t>
                </a:r>
                <a:r>
                  <a:rPr lang="en-US" sz="1800" dirty="0" err="1"/>
                  <a:t>overfitting</a:t>
                </a:r>
                <a:r>
                  <a:rPr lang="en-US" sz="1800" dirty="0"/>
                  <a:t>. We want to achieve good performance on the training while maintaining some notion of “simple” hypothesis. We therefore change our goal to: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i="1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𝑎𝑟𝑔𝑚𝑖𝑛</m:t>
                      </m:r>
                      <m:r>
                        <a:rPr lang="en-US" sz="1500" b="1" i="1" baseline="-25000" dirty="0" err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 +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15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500" dirty="0">
                              <a:solidFill>
                                <a:schemeClr val="accent2"/>
                              </a:solidFill>
                            </a:rPr>
                            <m:t> </m:t>
                          </m:r>
                        </m:e>
                      </m:nary>
                      <m:r>
                        <a:rPr lang="en-US" sz="15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/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sz="1500" dirty="0"/>
                  <a:t>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500" dirty="0"/>
                  <a:t> is a loss function, and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500" dirty="0"/>
                  <a:t> is a </a:t>
                </a:r>
                <a:r>
                  <a:rPr lang="en-US" sz="1500" dirty="0">
                    <a:solidFill>
                      <a:schemeClr val="accent2"/>
                    </a:solidFill>
                  </a:rPr>
                  <a:t>regularization function,</a:t>
                </a:r>
                <a:r>
                  <a:rPr lang="en-US" sz="1500" dirty="0"/>
                  <a:t> which penalizes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500" dirty="0"/>
                  <a:t> that results in a model that is too complex (high VC dimension).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</m:t>
                    </m:r>
                  </m:oMath>
                </a14:m>
                <a:r>
                  <a:rPr lang="en-US" sz="1500" dirty="0"/>
                  <a:t> determines the tradeoff between the empirical error and the regularization. </a:t>
                </a:r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5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6116" r="-148" b="-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259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C0F3-7AC5-4CCE-824A-EB27FE244F56}" type="slidenum">
              <a:rPr lang="en-US"/>
              <a:pPr/>
              <a:t>46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Machines – Short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98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1800" dirty="0"/>
                  <a:t>SVM = Linear Classifier + Regularization + </a:t>
                </a:r>
                <a:r>
                  <a:rPr lang="en-US" sz="1800" dirty="0">
                    <a:solidFill>
                      <a:srgbClr val="FF0000"/>
                    </a:solidFill>
                  </a:rPr>
                  <a:t>[Kernel Trick].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This leads to an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algorithm:</a:t>
                </a:r>
                <a:r>
                  <a:rPr lang="en-US" sz="1800" dirty="0">
                    <a:sym typeface="Wingdings" pitchFamily="2" charset="2"/>
                  </a:rPr>
                  <a:t> from among all those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’</a:t>
                </a:r>
                <a:r>
                  <a:rPr lang="en-US" sz="1800" dirty="0">
                    <a:sym typeface="Wingdings" pitchFamily="2" charset="2"/>
                  </a:rPr>
                  <a:t>s that agree with the data, find the one with the minimal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 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Minimize 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½ ||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Subject to: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+ 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This is an optimization problem that can be solved using techniques from optimization theory. By introducing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Lagrange multipliers </a:t>
                </a:r>
                <a:r>
                  <a:rPr lang="en-US" sz="1800" i="0" dirty="0">
                    <a:solidFill>
                      <a:schemeClr val="accent2"/>
                    </a:solidFill>
                    <a:latin typeface="+mj-lt"/>
                    <a:sym typeface="Symbol" pitchFamily="18" charset="2"/>
                  </a:rPr>
                  <a:t></a:t>
                </a: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we can rewrite the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dual formulation</a:t>
                </a:r>
                <a:r>
                  <a:rPr lang="en-US" sz="1800" dirty="0">
                    <a:sym typeface="Wingdings" pitchFamily="2" charset="2"/>
                  </a:rPr>
                  <a:t> of this optimization problems as: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𝒘</m:t>
                      </m:r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accent2"/>
                  </a:solidFill>
                  <a:sym typeface="Wingdings" pitchFamily="2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Where the </a:t>
                </a: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</a:t>
                </a:r>
                <a:r>
                  <a:rPr lang="en-US" sz="1800" dirty="0">
                    <a:sym typeface="Wingdings" pitchFamily="2" charset="2"/>
                  </a:rPr>
                  <a:t>’s are such that the following functional is maximized: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𝐿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e>
                    </m:d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= −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naryPr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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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b="1" i="1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  <m:r>
                              <a:rPr lang="en-US" sz="1800" i="1" baseline="30000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1800" i="1" baseline="30000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1800" i="1" baseline="30000" dirty="0" err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</m:nary>
                      </m:e>
                    </m:nary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+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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endParaRPr lang="en-US" sz="1800" baseline="-25000" dirty="0">
                  <a:sym typeface="Symbol" pitchFamily="18" charset="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800" dirty="0">
                    <a:sym typeface="Wingdings" pitchFamily="2" charset="2"/>
                  </a:rPr>
                  <a:t>The optimum setting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’s turns out to be: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US" sz="1800" dirty="0">
                    <a:latin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1800" i="1" baseline="30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d>
                      <m:dPr>
                        <m:ctrlPr>
                          <a:rPr lang="en-US" sz="1800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−1 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= 0       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∀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89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19" t="-2645" r="-593" b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264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7707-E9C0-47CD-907C-B3F63F1B3E36}" type="slidenum">
              <a:rPr lang="en-US"/>
              <a:pPr/>
              <a:t>47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Machines – Short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3" y="902368"/>
                <a:ext cx="6000154" cy="3947927"/>
              </a:xfrm>
            </p:spPr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2100" dirty="0"/>
                  <a:t>SVM = Linear Classifier + Regularization + </a:t>
                </a:r>
                <a:r>
                  <a:rPr lang="en-US" sz="2100" dirty="0">
                    <a:solidFill>
                      <a:srgbClr val="FF0000"/>
                    </a:solidFill>
                  </a:rPr>
                  <a:t>[Kernel Trick].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Minimize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	½ ||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||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		Subject to: 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+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¸ 1,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𝑓𝑜𝑟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𝑎𝑙𝑙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The dual formulation of this optimization problems gives: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𝑤</m:t>
                      </m:r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  <m:r>
                            <a:rPr lang="en-US" sz="1800" i="1" baseline="-2500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</m:e>
                      </m:nary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sz="1800" dirty="0">
                  <a:sym typeface="Wingdings" pitchFamily="2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ym typeface="Wingdings" pitchFamily="2" charset="2"/>
                  </a:rPr>
                  <a:t>Optimum setting of </a:t>
                </a: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</a:t>
                </a:r>
                <a:r>
                  <a:rPr lang="en-US" sz="1800" dirty="0">
                    <a:sym typeface="Wingdings" pitchFamily="2" charset="2"/>
                  </a:rPr>
                  <a:t>’s :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⋅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sz="1800" i="1" baseline="3000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+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−1 </m:t>
                        </m:r>
                      </m:e>
                    </m:d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 0    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endParaRPr lang="en-US" sz="1800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That is,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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0 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only when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sz="1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a:rPr lang="en-US" sz="1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1800" i="1" baseline="30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+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−1=0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Those are the points sitting on the margin, call 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support vectors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>
                    <a:sym typeface="Wingdings" pitchFamily="2" charset="2"/>
                  </a:rPr>
                  <a:t>We get:</a:t>
                </a:r>
                <a:r>
                  <a:rPr lang="en-US" sz="1800" dirty="0">
                    <a:solidFill>
                      <a:schemeClr val="accent2"/>
                    </a:solidFill>
                    <a:sym typeface="Wingdings" pitchFamily="2" charset="2"/>
                  </a:rPr>
                  <a:t>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18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𝒙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1800" b="1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𝒘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,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𝑏</m:t>
                          </m:r>
                        </m:e>
                      </m:d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 </m:t>
                      </m:r>
                      <m:r>
                        <a:rPr lang="en-US" sz="18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𝒘</m:t>
                      </m:r>
                      <m:r>
                        <a:rPr lang="en-US" sz="1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⋅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𝒙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+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𝑏</m:t>
                      </m:r>
                      <m:r>
                        <a:rPr lang="en-US" sz="18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a:rPr lang="en-US" sz="1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  <m:r>
                            <a:rPr lang="en-US" sz="1800" i="1" baseline="-2500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sz="1800" i="1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𝑦</m:t>
                          </m:r>
                          <m:r>
                            <a:rPr lang="en-US" sz="1800" i="1" baseline="3000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sz="18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𝒙</m:t>
                          </m:r>
                          <m:r>
                            <a:rPr lang="en-US" sz="1800" i="1" baseline="300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⋅ </m:t>
                          </m:r>
                          <m:r>
                            <a:rPr lang="en-US" sz="18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𝒙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+</m:t>
                          </m:r>
                          <m:r>
                            <a:rPr lang="en-US" sz="1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accent2"/>
                              </a:solidFill>
                              <a:sym typeface="Wingdings" pitchFamily="2" charset="2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b="0" i="1" dirty="0">
                  <a:solidFill>
                    <a:schemeClr val="accent2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The value of the function depends on the 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  <a:hlinkClick r:id="rId3" action="ppaction://hlinkfile"/>
                  </a:rPr>
                  <a:t>support vectors</a:t>
                </a:r>
                <a:r>
                  <a:rPr lang="en-US" sz="1800" dirty="0">
                    <a:sym typeface="Wingdings" pitchFamily="2" charset="2"/>
                  </a:rPr>
                  <a:t>, and only on their dot product with the 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point of interest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8"/>
                <a:ext cx="6000154" cy="3947927"/>
              </a:xfrm>
              <a:blipFill>
                <a:blip r:embed="rId4"/>
                <a:stretch>
                  <a:fillRect l="-508" t="-2006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6662529" y="902369"/>
            <a:ext cx="2322443" cy="2387484"/>
          </a:xfrm>
          <a:prstGeom prst="wedgeRectCallout">
            <a:avLst>
              <a:gd name="adj1" fmla="val -142052"/>
              <a:gd name="adj2" fmla="val 4581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350" b="1" dirty="0"/>
              <a:t>Dependence on the dot product leads to the ability to introduce kernels (just like in perceptron)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1350" dirty="0"/>
              <a:t>What if the data is not linearly separable?</a:t>
            </a:r>
          </a:p>
          <a:p>
            <a:pPr marL="342900" indent="-342900">
              <a:buFontTx/>
              <a:buAutoNum type="arabicPeriod"/>
            </a:pPr>
            <a:r>
              <a:rPr lang="en-US" sz="1350" b="1" dirty="0"/>
              <a:t>What is the difference from regularized perceptron/Winnow?</a:t>
            </a:r>
          </a:p>
        </p:txBody>
      </p:sp>
    </p:spTree>
    <p:extLst>
      <p:ext uri="{BB962C8B-B14F-4D97-AF65-F5344CB8AC3E}">
        <p14:creationId xmlns:p14="http://schemas.microsoft.com/office/powerpoint/2010/main" val="11146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5569-943F-4EAE-918E-0AC4DF5006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SVM Notes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Chp. 5 of “Support Vector Machine” [Cristianini and Shawe-Taylor] provides an introduction to the theory of Optimization required in order to understand SVMs.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4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565-B778-459E-AC12-D71EC8BE1C2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44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are interested in finding the minimum or a maximum of a function, typically subject to some constraints.</a:t>
                </a:r>
              </a:p>
              <a:p>
                <a:r>
                  <a:rPr lang="en-US" dirty="0"/>
                  <a:t>The general problem is: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        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                           </a:t>
                </a:r>
                <a:endParaRPr lang="en-US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chemeClr val="accent2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An Inequality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r>
                  <a:rPr lang="en-US" dirty="0"/>
                  <a:t>is called active if the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inequality constraint can be transformed into an equality constraint by introducing a slack variable: optimization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0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     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𝑔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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= 0,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4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54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COLT approach to explaining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23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184" y="920155"/>
                <a:ext cx="8713536" cy="369079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No Distributional Assumption</a:t>
                </a:r>
              </a:p>
              <a:p>
                <a:r>
                  <a:rPr lang="en-US" dirty="0"/>
                  <a:t>Training Distribution is the same as the Test Distribution</a:t>
                </a:r>
              </a:p>
              <a:p>
                <a:r>
                  <a:rPr lang="en-US" dirty="0"/>
                  <a:t>Generalization bounds depend on this view and affect </a:t>
                </a:r>
                <a:r>
                  <a:rPr lang="en-US" dirty="0">
                    <a:solidFill>
                      <a:srgbClr val="FF0000"/>
                    </a:solidFill>
                  </a:rPr>
                  <a:t>model selection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&lt;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⁡(1/</m:t>
                      </m:r>
                      <m:r>
                        <m:rPr>
                          <m:sty m:val="p"/>
                        </m:rPr>
                        <a:rPr lang="el-GR" i="1" dirty="0" smtClean="0">
                          <a:latin typeface="Cambria Math" panose="02040503050406030204" pitchFamily="18" charset="0"/>
                        </a:rPr>
                        <m:t>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),1/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sz="1800" dirty="0"/>
                  <a:t>As presented, the VC dimension is a combinatorial parameter that is associated with a class of functions.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We know that the class of linear functions has a lower VC dimension than the class of quadratic functions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. </a:t>
                </a:r>
              </a:p>
              <a:p>
                <a:pPr lvl="1"/>
                <a:r>
                  <a:rPr lang="en-US" sz="1800" dirty="0"/>
                  <a:t>But this notion can be refined to depend on a given data set, and this way directly affect the hypothesis chosen for a given data set.  </a:t>
                </a:r>
              </a:p>
            </p:txBody>
          </p:sp>
        </mc:Choice>
        <mc:Fallback xmlns="">
          <p:sp>
            <p:nvSpPr>
              <p:cNvPr id="612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84" y="920155"/>
                <a:ext cx="8713536" cy="3690798"/>
              </a:xfrm>
              <a:blipFill>
                <a:blip r:embed="rId3"/>
                <a:stretch>
                  <a:fillRect l="-909" t="-2314" b="-2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2265-A252-45BC-8A4A-248640A063F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optimization problem in which the objective function and the constraints are linear is called a </a:t>
            </a:r>
            <a:r>
              <a:rPr lang="en-US" dirty="0">
                <a:solidFill>
                  <a:srgbClr val="FF0000"/>
                </a:solidFill>
              </a:rPr>
              <a:t>linear program</a:t>
            </a:r>
            <a:r>
              <a:rPr lang="en-US" dirty="0"/>
              <a:t>.</a:t>
            </a:r>
          </a:p>
          <a:p>
            <a:r>
              <a:rPr lang="en-US" dirty="0"/>
              <a:t>If the objective function is quadratic and the constraints linear it is called a </a:t>
            </a:r>
            <a:r>
              <a:rPr lang="en-US" dirty="0">
                <a:solidFill>
                  <a:srgbClr val="FF0000"/>
                </a:solidFill>
              </a:rPr>
              <a:t>quadratic program</a:t>
            </a:r>
            <a:r>
              <a:rPr lang="en-US" dirty="0"/>
              <a:t>. </a:t>
            </a:r>
          </a:p>
          <a:p>
            <a:r>
              <a:rPr lang="en-US" dirty="0"/>
              <a:t>If the objective function, the constraints and the domain of the functions are </a:t>
            </a:r>
            <a:r>
              <a:rPr lang="en-US" dirty="0">
                <a:solidFill>
                  <a:srgbClr val="FF0000"/>
                </a:solidFill>
              </a:rPr>
              <a:t>convex</a:t>
            </a:r>
            <a:r>
              <a:rPr lang="en-US" dirty="0"/>
              <a:t>, that problem is a </a:t>
            </a:r>
            <a:r>
              <a:rPr lang="en-US" dirty="0">
                <a:solidFill>
                  <a:srgbClr val="FF0000"/>
                </a:solidFill>
              </a:rPr>
              <a:t>convex optimization problem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82800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A09-39EE-4DD0-BA36-B88203F7BE9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65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real valued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convex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and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(0,1):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 + 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(1−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Claim: If a function is convex, any local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the unconstrained optimization problem with objective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also a global minimum.</a:t>
                </a:r>
              </a:p>
              <a:p>
                <a:r>
                  <a:rPr lang="en-US" dirty="0"/>
                  <a:t>Proof: Take any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.   </m:t>
                    </m:r>
                  </m:oMath>
                </a14:m>
                <a:r>
                  <a:rPr lang="en-US" dirty="0"/>
                  <a:t>By the definition of the local minimum there exists a sufficiently close to 1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(1−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the first inequality is a result of the assumption of local minimum and the second is from the convexity assumption. But that implies (algebra)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important. It renders optimization problems tractable when the functions involved are convex.</a:t>
                </a:r>
              </a:p>
            </p:txBody>
          </p:sp>
        </mc:Choice>
        <mc:Fallback xmlns="">
          <p:sp>
            <p:nvSpPr>
              <p:cNvPr id="576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6526" name="Group 14"/>
          <p:cNvGrpSpPr>
            <a:grpSpLocks/>
          </p:cNvGrpSpPr>
          <p:nvPr/>
        </p:nvGrpSpPr>
        <p:grpSpPr bwMode="auto">
          <a:xfrm>
            <a:off x="5999558" y="3963193"/>
            <a:ext cx="1366838" cy="882253"/>
            <a:chOff x="4608" y="48"/>
            <a:chExt cx="1148" cy="741"/>
          </a:xfrm>
        </p:grpSpPr>
        <p:sp>
          <p:nvSpPr>
            <p:cNvPr id="576517" name="Line 5"/>
            <p:cNvSpPr>
              <a:spLocks noChangeShapeType="1"/>
            </p:cNvSpPr>
            <p:nvPr/>
          </p:nvSpPr>
          <p:spPr bwMode="auto">
            <a:xfrm rot="16200000" flipH="1">
              <a:off x="4344" y="4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16" name="Line 4"/>
            <p:cNvSpPr>
              <a:spLocks noChangeShapeType="1"/>
            </p:cNvSpPr>
            <p:nvPr/>
          </p:nvSpPr>
          <p:spPr bwMode="auto">
            <a:xfrm flipH="1">
              <a:off x="4608" y="6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18" name="Freeform 6"/>
            <p:cNvSpPr>
              <a:spLocks/>
            </p:cNvSpPr>
            <p:nvPr/>
          </p:nvSpPr>
          <p:spPr bwMode="auto">
            <a:xfrm flipV="1">
              <a:off x="4848" y="96"/>
              <a:ext cx="576" cy="624"/>
            </a:xfrm>
            <a:custGeom>
              <a:avLst/>
              <a:gdLst>
                <a:gd name="T0" fmla="*/ 576 w 576"/>
                <a:gd name="T1" fmla="*/ 624 h 624"/>
                <a:gd name="T2" fmla="*/ 336 w 576"/>
                <a:gd name="T3" fmla="*/ 0 h 624"/>
                <a:gd name="T4" fmla="*/ 0 w 576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624">
                  <a:moveTo>
                    <a:pt x="576" y="624"/>
                  </a:moveTo>
                  <a:cubicBezTo>
                    <a:pt x="504" y="312"/>
                    <a:pt x="432" y="0"/>
                    <a:pt x="336" y="0"/>
                  </a:cubicBezTo>
                  <a:cubicBezTo>
                    <a:pt x="240" y="0"/>
                    <a:pt x="56" y="520"/>
                    <a:pt x="0" y="6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4848" y="537"/>
              <a:ext cx="2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w</a:t>
              </a:r>
            </a:p>
          </p:txBody>
        </p:sp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5227" y="528"/>
              <a:ext cx="2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u</a:t>
              </a:r>
            </a:p>
          </p:txBody>
        </p:sp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>
              <a:off x="4958" y="38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6522" name="Text Box 10"/>
            <p:cNvSpPr txBox="1">
              <a:spLocks noChangeArrowheads="1"/>
            </p:cNvSpPr>
            <p:nvPr/>
          </p:nvSpPr>
          <p:spPr bwMode="auto">
            <a:xfrm>
              <a:off x="4608" y="240"/>
              <a:ext cx="4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f(w)</a:t>
              </a:r>
            </a:p>
          </p:txBody>
        </p:sp>
        <p:sp>
          <p:nvSpPr>
            <p:cNvPr id="576523" name="Text Box 11"/>
            <p:cNvSpPr txBox="1">
              <a:spLocks noChangeArrowheads="1"/>
            </p:cNvSpPr>
            <p:nvPr/>
          </p:nvSpPr>
          <p:spPr bwMode="auto">
            <a:xfrm>
              <a:off x="5346" y="336"/>
              <a:ext cx="4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5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</a:rPr>
                <a:t>f(u)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7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A6B-227A-4D4C-BE47-57BE8A85BE2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Optimization Problems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75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3345781"/>
              </a:xfrm>
            </p:spPr>
            <p:txBody>
              <a:bodyPr/>
              <a:lstStyle/>
              <a:p>
                <a:r>
                  <a:rPr lang="en-US" dirty="0"/>
                  <a:t>Theorem 1:</a:t>
                </a:r>
              </a:p>
              <a:p>
                <a:pPr marL="0" indent="0">
                  <a:buNone/>
                </a:pPr>
                <a:r>
                  <a:rPr lang="en-US" dirty="0"/>
                  <a:t>A necessary condition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be a minimum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This condition, together with convexity, is also a sufficient solution.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77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345781"/>
              </a:xfrm>
              <a:blipFill>
                <a:blip r:embed="rId3"/>
                <a:stretch>
                  <a:fillRect l="-1185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785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BB22-3EB0-4C90-82A3-FC3898B144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Optimization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8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853360"/>
                <a:ext cx="8229600" cy="369079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Solved by converting constrained problems to unconstrained problems.</a:t>
                </a:r>
              </a:p>
              <a:p>
                <a:endParaRPr lang="en-US" dirty="0"/>
              </a:p>
              <a:p>
                <a:r>
                  <a:rPr lang="en-US" dirty="0"/>
                  <a:t>When the problems are constrained, there is a need to define the </a:t>
                </a:r>
                <a:r>
                  <a:rPr lang="en-US" dirty="0" err="1"/>
                  <a:t>Lagrangian</a:t>
                </a:r>
                <a:r>
                  <a:rPr lang="en-US" dirty="0"/>
                  <a:t> function, which incorporates information about both the objective function and the constraints, and which can be used to detect solutions.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Lagrangian</a:t>
                </a:r>
                <a:r>
                  <a:rPr lang="en-US" dirty="0"/>
                  <a:t> is defined as the objective function plus a linear combination of the constraints, where the coefficients of the combination are call the Lagrange multipliers. </a:t>
                </a:r>
              </a:p>
              <a:p>
                <a:endParaRPr lang="en-US" dirty="0"/>
              </a:p>
              <a:p>
                <a:r>
                  <a:rPr lang="en-US" dirty="0"/>
                  <a:t>Given an optimization problem with objective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and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we define the </a:t>
                </a:r>
                <a:r>
                  <a:rPr lang="en-US" dirty="0" err="1"/>
                  <a:t>Lagrangian</a:t>
                </a:r>
                <a:r>
                  <a:rPr lang="en-US" dirty="0"/>
                  <a:t> function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  where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called the Lagrange multipliers.</a:t>
                </a:r>
              </a:p>
            </p:txBody>
          </p:sp>
        </mc:Choice>
        <mc:Fallback xmlns="">
          <p:sp>
            <p:nvSpPr>
              <p:cNvPr id="578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53360"/>
                <a:ext cx="8229600" cy="3690798"/>
              </a:xfrm>
              <a:blipFill>
                <a:blip r:embed="rId3"/>
                <a:stretch>
                  <a:fillRect l="-370" t="-181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467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7FB96-52E6-40D4-9E35-E9ECAA1496E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Optimization Problems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95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838200"/>
                <a:ext cx="8229600" cy="42291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local minimum for an optimization problem with only equality constraints, it is possible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</m:t>
                    </m:r>
                  </m:oMath>
                </a14:m>
                <a:r>
                  <a:rPr lang="en-US" dirty="0"/>
                  <a:t>(so, w/o constraints it would not be a candidate for extreme point) but that the direction in which we could move to reduce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would violate one or more of the constraints.</a:t>
                </a:r>
              </a:p>
              <a:p>
                <a:endParaRPr lang="en-US" dirty="0"/>
              </a:p>
              <a:p>
                <a:r>
                  <a:rPr lang="en-US" dirty="0"/>
                  <a:t>In order to respect the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we must move in directions that are perpendicular to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dirty="0"/>
                  <a:t>, that is they do not change the constraints.</a:t>
                </a:r>
              </a:p>
              <a:p>
                <a:endParaRPr lang="en-US" dirty="0"/>
              </a:p>
              <a:p>
                <a:r>
                  <a:rPr lang="en-US" dirty="0"/>
                  <a:t>Therefore, in order to respect all the constraints we must move perpendicular to the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spanned by: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we make the constrained problem be an unconstrained one in which we require that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9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38200"/>
                <a:ext cx="8229600" cy="4229100"/>
              </a:xfrm>
              <a:blipFill>
                <a:blip r:embed="rId3"/>
                <a:stretch>
                  <a:fillRect l="-370" t="-158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020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E218-035C-4014-ABDC-4DA90AE919A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Optimization Problems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06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850854"/>
                <a:ext cx="8229600" cy="369079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Theorem 2 (Lagrange):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necessary condition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a minimum for an optimization problem with objective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equality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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   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These conditions are also sufficient provided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also a convex function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Another way to write it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</m:t>
                            </m:r>
                          </m:e>
                        </m:d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first condition results in a new system of equations. The second, returns the equality constraints. By solving jointly the two systems, one obtains the solution.</a:t>
                </a:r>
              </a:p>
            </p:txBody>
          </p:sp>
        </mc:Choice>
        <mc:Fallback xmlns="">
          <p:sp>
            <p:nvSpPr>
              <p:cNvPr id="580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850854"/>
                <a:ext cx="8229600" cy="3690798"/>
              </a:xfrm>
              <a:blipFill>
                <a:blip r:embed="rId3"/>
                <a:stretch>
                  <a:fillRect l="-741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2751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0463-696C-4BC6-9F60-00DC921783E0}" type="slidenum">
              <a:rPr lang="en-US"/>
              <a:pPr/>
              <a:t>56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Lagrange Theorem: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26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41697"/>
                <a:ext cx="8610599" cy="36601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dirty="0"/>
                  <a:t>Consider the standard problem of finding the largest volume box with a given surface area. Let the sides of the box be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Optimization problem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/>
                  <a:t>                               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Minimize: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800" i="1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𝑢𝑣𝑤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>
                    <a:solidFill>
                      <a:schemeClr val="accent2"/>
                    </a:solidFill>
                  </a:rPr>
                  <a:t>                                Subject to: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𝑤𝑢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𝑣𝑤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The </a:t>
                </a:r>
                <a:r>
                  <a:rPr lang="en-US" sz="1800" dirty="0" err="1"/>
                  <a:t>Lagrangian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𝑢𝑣𝑤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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𝑤𝑢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𝑣𝑤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Necessary conditions: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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𝑤𝑣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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𝑑𝑣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𝑢𝑤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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err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Solving the equations gives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𝛽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dirty="0"/>
                  <a:t>,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1800" dirty="0"/>
                  <a:t>     implying that the only non trivial solution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sz="180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18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2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41697"/>
                <a:ext cx="8610599" cy="3660106"/>
              </a:xfrm>
              <a:blipFill>
                <a:blip r:embed="rId3"/>
                <a:stretch>
                  <a:fillRect l="-496" t="-1667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529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2B43-2028-481C-867B-94EF6C7D27F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(Maximum Entropy Distribution)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1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60161"/>
                <a:ext cx="8953500" cy="393633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Suppose we wish to find the discrete probability distribution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maximal entropy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optimization problem: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subject to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−1 )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Differentiating, we get: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 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implies that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 s are the 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…1/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not hard to show that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convex, so the uniform distribution is the global solution. </a:t>
                </a:r>
              </a:p>
            </p:txBody>
          </p:sp>
        </mc:Choice>
        <mc:Fallback xmlns="">
          <p:sp>
            <p:nvSpPr>
              <p:cNvPr id="581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60161"/>
                <a:ext cx="8953500" cy="3936331"/>
              </a:xfrm>
              <a:blipFill>
                <a:blip r:embed="rId3"/>
                <a:stretch>
                  <a:fillRect l="-817" t="-1085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13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322E-B685-4263-BA9B-EF63F0B8CD0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6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65447"/>
                <a:ext cx="8561136" cy="407047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now move to the general case, where the optimization problem contains both equality and inequality constraints.  Define the generalize </a:t>
                </a:r>
                <a:r>
                  <a:rPr lang="en-US" dirty="0" err="1"/>
                  <a:t>Lagrangian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𝑘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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𝑚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𝛽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Theorem 3 (Kuhn-Tucker):Given an optimization problem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accent2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          Subject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= 0, </m:t>
                    </m:r>
                    <m:r>
                      <a:rPr lang="en-US" i="1" dirty="0" err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 Necessary and sufficient conditions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an optimum are the existence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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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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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 0   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3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65447"/>
                <a:ext cx="8561136" cy="4070474"/>
              </a:xfrm>
              <a:blipFill>
                <a:blip r:embed="rId3"/>
                <a:stretch>
                  <a:fillRect l="-356" t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053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A603-B15D-4101-A3F3-6B72FAE77CD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Optimization Problems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47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52" y="735159"/>
                <a:ext cx="8229600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last conditions are called KKT: </a:t>
                </a:r>
                <a:r>
                  <a:rPr lang="en-US" dirty="0" err="1"/>
                  <a:t>Karush</a:t>
                </a:r>
                <a:r>
                  <a:rPr lang="en-US" dirty="0"/>
                  <a:t>-Kuhn-Tucker conditions.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 0  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implies that solutions can be in one of two positions with respect to the inequality constraints.</a:t>
                </a:r>
              </a:p>
              <a:p>
                <a:r>
                  <a:rPr lang="en-US" dirty="0"/>
                  <a:t>Either the solution is in the interior of the feasible region, so that the constraint is inactive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0) </m:t>
                    </m:r>
                  </m:oMath>
                </a14:m>
                <a:r>
                  <a:rPr lang="en-US" dirty="0"/>
                  <a:t>, or on the boundary defined by that constraints, which is active. In the first case,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 need to be zero. In the second case, the constraint is active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 0),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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non-zero. This condition will give rise to the notion of support vectors.</a:t>
                </a:r>
              </a:p>
            </p:txBody>
          </p:sp>
        </mc:Choice>
        <mc:Fallback xmlns="">
          <p:sp>
            <p:nvSpPr>
              <p:cNvPr id="584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52" y="735159"/>
                <a:ext cx="8229600" cy="3690798"/>
              </a:xfrm>
              <a:blipFill>
                <a:blip r:embed="rId3"/>
                <a:stretch>
                  <a:fillRect l="-667" t="-1818" r="-74" b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2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Linear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{+1, −1}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of these classifiers would be likely to generalize better?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2143125" y="2600325"/>
            <a:ext cx="1685925" cy="142875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86300" y="2657475"/>
            <a:ext cx="1685925" cy="142875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2886075" y="2257425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200650" y="2371725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771775" y="237172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4961814" y="2599473"/>
            <a:ext cx="285750" cy="58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514600" y="4086225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57800" y="4086225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766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u="sng">
                <a:solidFill>
                  <a:schemeClr val="tx1"/>
                </a:solidFill>
                <a:latin typeface="Arial Narrow" pitchFamily="34" charset="0"/>
              </a:defRPr>
            </a:lvl1pPr>
            <a:lvl2pPr marL="557213" indent="-214313">
              <a:defRPr sz="1050" u="sng">
                <a:solidFill>
                  <a:schemeClr val="tx1"/>
                </a:solidFill>
                <a:latin typeface="Arial Narrow" pitchFamily="34" charset="0"/>
              </a:defRPr>
            </a:lvl2pPr>
            <a:lvl3pPr marL="8572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3pPr>
            <a:lvl4pPr marL="12001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4pPr>
            <a:lvl5pPr marL="1543050" indent="-171450">
              <a:defRPr sz="1050" u="sng">
                <a:solidFill>
                  <a:schemeClr val="tx1"/>
                </a:solidFill>
                <a:latin typeface="Arial Narrow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05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BEFFFD1-0D49-4A99-82B3-6562D11778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VC dimension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109330" y="902369"/>
            <a:ext cx="4030623" cy="36907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 far, we discussed VC dimension in the context of a </a:t>
            </a:r>
            <a:r>
              <a:rPr lang="en-US" u="sng" dirty="0"/>
              <a:t>fixed</a:t>
            </a:r>
            <a:r>
              <a:rPr lang="en-US" dirty="0"/>
              <a:t> class of functions.  </a:t>
            </a:r>
          </a:p>
          <a:p>
            <a:r>
              <a:rPr lang="en-US" dirty="0"/>
              <a:t>We can also parameterize the class of functions in interesting ways. 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Consider the class of linear functions, parameterized by their margin.  Note that this is a data dependent notion.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56D9E-A084-4994-97A7-776FACA9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002" y="1218755"/>
            <a:ext cx="4572396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48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7FA9-2A0B-4E61-8101-EE863245E9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 and Linear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VC based generalization bound: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𝐸𝑟𝑟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𝑒𝑟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𝑃𝑜𝑙𝑦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</a:rPr>
                            <m:t>ϒ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 we get the same bound for both classifiers: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𝐸𝑟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 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𝑙𝑖𝑛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𝑙𝑖𝑛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)=3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How, then, can we explain our intuition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give better generalization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2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both classifiers separate the data, the distance with which the separation is achieved is different: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7FA9-2A0B-4E61-8101-EE863245E9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Classification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419881" y="2400300"/>
            <a:ext cx="1685925" cy="1428750"/>
            <a:chOff x="3200400" y="3276600"/>
            <a:chExt cx="2247900" cy="1905000"/>
          </a:xfrm>
        </p:grpSpPr>
        <p:sp>
          <p:nvSpPr>
            <p:cNvPr id="6" name="Oval 5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27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29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Multiply 38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Multiply 39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Multiply 40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Multiply 44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Multiply 45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Multiply 46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Multiply 47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Multiply 51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Multiply 52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Multiply 53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Multiply 54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Multiply 55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Multiply 56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Multiply 57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Multiply 58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Multiply 59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Multiply 60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Multiply 61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Multiply 62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Multiply 63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Multiply 64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Multiply 65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Multiply 66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Multiply 67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Multiply 68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63056" y="2457450"/>
            <a:ext cx="1685925" cy="1428750"/>
            <a:chOff x="3200400" y="3276600"/>
            <a:chExt cx="2247900" cy="1905000"/>
          </a:xfrm>
        </p:grpSpPr>
        <p:sp>
          <p:nvSpPr>
            <p:cNvPr id="72" name="Oval 71"/>
            <p:cNvSpPr/>
            <p:nvPr/>
          </p:nvSpPr>
          <p:spPr>
            <a:xfrm>
              <a:off x="3276600" y="3429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34290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4" name="Oval 73"/>
            <p:cNvSpPr/>
            <p:nvPr/>
          </p:nvSpPr>
          <p:spPr>
            <a:xfrm>
              <a:off x="3200400" y="3581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352800" y="3733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3505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Oval 77"/>
            <p:cNvSpPr/>
            <p:nvPr/>
          </p:nvSpPr>
          <p:spPr>
            <a:xfrm>
              <a:off x="3276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Oval 78"/>
            <p:cNvSpPr/>
            <p:nvPr/>
          </p:nvSpPr>
          <p:spPr>
            <a:xfrm>
              <a:off x="3429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3581400" y="3505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Oval 81"/>
            <p:cNvSpPr/>
            <p:nvPr/>
          </p:nvSpPr>
          <p:spPr>
            <a:xfrm>
              <a:off x="3505200" y="3657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3" name="Oval 82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3657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Oval 86"/>
            <p:cNvSpPr/>
            <p:nvPr/>
          </p:nvSpPr>
          <p:spPr>
            <a:xfrm>
              <a:off x="3733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Oval 87"/>
            <p:cNvSpPr/>
            <p:nvPr/>
          </p:nvSpPr>
          <p:spPr>
            <a:xfrm>
              <a:off x="3429000" y="4191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35814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Oval 91"/>
            <p:cNvSpPr/>
            <p:nvPr/>
          </p:nvSpPr>
          <p:spPr>
            <a:xfrm>
              <a:off x="3505200" y="4495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Oval 92"/>
            <p:cNvSpPr/>
            <p:nvPr/>
          </p:nvSpPr>
          <p:spPr>
            <a:xfrm>
              <a:off x="36576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Oval 93"/>
            <p:cNvSpPr/>
            <p:nvPr/>
          </p:nvSpPr>
          <p:spPr>
            <a:xfrm>
              <a:off x="3429000" y="4648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Oval 94"/>
            <p:cNvSpPr/>
            <p:nvPr/>
          </p:nvSpPr>
          <p:spPr>
            <a:xfrm>
              <a:off x="3581400" y="4800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6" name="Oval 95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7" name="Oval 96"/>
            <p:cNvSpPr/>
            <p:nvPr/>
          </p:nvSpPr>
          <p:spPr>
            <a:xfrm>
              <a:off x="38862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3657600" y="44196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3810000" y="45720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Oval 100"/>
            <p:cNvSpPr/>
            <p:nvPr/>
          </p:nvSpPr>
          <p:spPr>
            <a:xfrm>
              <a:off x="39624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Oval 101"/>
            <p:cNvSpPr/>
            <p:nvPr/>
          </p:nvSpPr>
          <p:spPr>
            <a:xfrm>
              <a:off x="3733800" y="47244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Oval 102"/>
            <p:cNvSpPr/>
            <p:nvPr/>
          </p:nvSpPr>
          <p:spPr>
            <a:xfrm>
              <a:off x="3886200" y="4876800"/>
              <a:ext cx="76200" cy="762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Multiply 103"/>
            <p:cNvSpPr/>
            <p:nvPr/>
          </p:nvSpPr>
          <p:spPr>
            <a:xfrm>
              <a:off x="50292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Multiply 104"/>
            <p:cNvSpPr/>
            <p:nvPr/>
          </p:nvSpPr>
          <p:spPr>
            <a:xfrm>
              <a:off x="5181600" y="4381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Multiply 105"/>
            <p:cNvSpPr/>
            <p:nvPr/>
          </p:nvSpPr>
          <p:spPr>
            <a:xfrm>
              <a:off x="5295900" y="4267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Multiply 106"/>
            <p:cNvSpPr/>
            <p:nvPr/>
          </p:nvSpPr>
          <p:spPr>
            <a:xfrm>
              <a:off x="5334000" y="4533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Multiply 107"/>
            <p:cNvSpPr/>
            <p:nvPr/>
          </p:nvSpPr>
          <p:spPr>
            <a:xfrm>
              <a:off x="49149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Multiply 108"/>
            <p:cNvSpPr/>
            <p:nvPr/>
          </p:nvSpPr>
          <p:spPr>
            <a:xfrm>
              <a:off x="5067300" y="3962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Multiply 109"/>
            <p:cNvSpPr/>
            <p:nvPr/>
          </p:nvSpPr>
          <p:spPr>
            <a:xfrm>
              <a:off x="51816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Multiply 110"/>
            <p:cNvSpPr/>
            <p:nvPr/>
          </p:nvSpPr>
          <p:spPr>
            <a:xfrm>
              <a:off x="5219700" y="4114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Multiply 111"/>
            <p:cNvSpPr/>
            <p:nvPr/>
          </p:nvSpPr>
          <p:spPr>
            <a:xfrm>
              <a:off x="4457700" y="3695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Multiply 112"/>
            <p:cNvSpPr/>
            <p:nvPr/>
          </p:nvSpPr>
          <p:spPr>
            <a:xfrm>
              <a:off x="4610100" y="3848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Multiply 113"/>
            <p:cNvSpPr/>
            <p:nvPr/>
          </p:nvSpPr>
          <p:spPr>
            <a:xfrm>
              <a:off x="4724400" y="3733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Multiply 114"/>
            <p:cNvSpPr/>
            <p:nvPr/>
          </p:nvSpPr>
          <p:spPr>
            <a:xfrm>
              <a:off x="4762500" y="4000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Multiply 115"/>
            <p:cNvSpPr/>
            <p:nvPr/>
          </p:nvSpPr>
          <p:spPr>
            <a:xfrm>
              <a:off x="4343400" y="32766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Multiply 116"/>
            <p:cNvSpPr/>
            <p:nvPr/>
          </p:nvSpPr>
          <p:spPr>
            <a:xfrm>
              <a:off x="4495800" y="3429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Multiply 117"/>
            <p:cNvSpPr/>
            <p:nvPr/>
          </p:nvSpPr>
          <p:spPr>
            <a:xfrm>
              <a:off x="4610100" y="3314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Multiply 118"/>
            <p:cNvSpPr/>
            <p:nvPr/>
          </p:nvSpPr>
          <p:spPr>
            <a:xfrm>
              <a:off x="4648200" y="3581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Multiply 119"/>
            <p:cNvSpPr/>
            <p:nvPr/>
          </p:nvSpPr>
          <p:spPr>
            <a:xfrm>
              <a:off x="4991100" y="4724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Multiply 120"/>
            <p:cNvSpPr/>
            <p:nvPr/>
          </p:nvSpPr>
          <p:spPr>
            <a:xfrm>
              <a:off x="5143500" y="4876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Multiply 121"/>
            <p:cNvSpPr/>
            <p:nvPr/>
          </p:nvSpPr>
          <p:spPr>
            <a:xfrm>
              <a:off x="5257800" y="47625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Multiply 122"/>
            <p:cNvSpPr/>
            <p:nvPr/>
          </p:nvSpPr>
          <p:spPr>
            <a:xfrm>
              <a:off x="5295900" y="50292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Multiply 123"/>
            <p:cNvSpPr/>
            <p:nvPr/>
          </p:nvSpPr>
          <p:spPr>
            <a:xfrm>
              <a:off x="4876800" y="4305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Multiply 124"/>
            <p:cNvSpPr/>
            <p:nvPr/>
          </p:nvSpPr>
          <p:spPr>
            <a:xfrm>
              <a:off x="5029200" y="4457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Multiply 125"/>
            <p:cNvSpPr/>
            <p:nvPr/>
          </p:nvSpPr>
          <p:spPr>
            <a:xfrm>
              <a:off x="51435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Multiply 126"/>
            <p:cNvSpPr/>
            <p:nvPr/>
          </p:nvSpPr>
          <p:spPr>
            <a:xfrm>
              <a:off x="5181600" y="4610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Multiply 127"/>
            <p:cNvSpPr/>
            <p:nvPr/>
          </p:nvSpPr>
          <p:spPr>
            <a:xfrm>
              <a:off x="4419600" y="4191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Multiply 128"/>
            <p:cNvSpPr/>
            <p:nvPr/>
          </p:nvSpPr>
          <p:spPr>
            <a:xfrm>
              <a:off x="4572000" y="43434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Multiply 129"/>
            <p:cNvSpPr/>
            <p:nvPr/>
          </p:nvSpPr>
          <p:spPr>
            <a:xfrm>
              <a:off x="4686300" y="42291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Multiply 130"/>
            <p:cNvSpPr/>
            <p:nvPr/>
          </p:nvSpPr>
          <p:spPr>
            <a:xfrm>
              <a:off x="4724400" y="44958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Multiply 131"/>
            <p:cNvSpPr/>
            <p:nvPr/>
          </p:nvSpPr>
          <p:spPr>
            <a:xfrm>
              <a:off x="4305300" y="37719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Multiply 132"/>
            <p:cNvSpPr/>
            <p:nvPr/>
          </p:nvSpPr>
          <p:spPr>
            <a:xfrm>
              <a:off x="4457700" y="39243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Multiply 133"/>
            <p:cNvSpPr/>
            <p:nvPr/>
          </p:nvSpPr>
          <p:spPr>
            <a:xfrm>
              <a:off x="4572000" y="38100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Multiply 134"/>
            <p:cNvSpPr/>
            <p:nvPr/>
          </p:nvSpPr>
          <p:spPr>
            <a:xfrm>
              <a:off x="4610100" y="4076700"/>
              <a:ext cx="114300" cy="1524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37" name="Straight Connector 136"/>
          <p:cNvCxnSpPr/>
          <p:nvPr/>
        </p:nvCxnSpPr>
        <p:spPr>
          <a:xfrm flipH="1">
            <a:off x="3162831" y="205740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477406" y="2171700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048531" y="21717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5238570" y="2399448"/>
            <a:ext cx="285750" cy="580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2791356" y="38862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1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534556" y="3886200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alibri"/>
              </a:rPr>
              <a:t>h</a:t>
            </a:r>
            <a:r>
              <a:rPr lang="en-US" sz="1350" b="1" baseline="-25000" dirty="0">
                <a:latin typeface="Calibri"/>
              </a:rPr>
              <a:t>2</a:t>
            </a:r>
          </a:p>
        </p:txBody>
      </p:sp>
      <p:sp>
        <p:nvSpPr>
          <p:cNvPr id="136" name="Oval 135"/>
          <p:cNvSpPr/>
          <p:nvPr/>
        </p:nvSpPr>
        <p:spPr>
          <a:xfrm>
            <a:off x="3162831" y="2743200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5" name="Oval 144"/>
          <p:cNvSpPr/>
          <p:nvPr/>
        </p:nvSpPr>
        <p:spPr>
          <a:xfrm>
            <a:off x="2905656" y="3444780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8" name="Oval 147"/>
          <p:cNvSpPr/>
          <p:nvPr/>
        </p:nvSpPr>
        <p:spPr>
          <a:xfrm>
            <a:off x="5806018" y="3114675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Oval 148"/>
          <p:cNvSpPr/>
          <p:nvPr/>
        </p:nvSpPr>
        <p:spPr>
          <a:xfrm>
            <a:off x="5334531" y="2914650"/>
            <a:ext cx="242888" cy="171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5677431" y="2187906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334531" y="2286000"/>
            <a:ext cx="40005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3219981" y="2057400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3095445" y="2104314"/>
            <a:ext cx="114300" cy="200025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5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78e6457-8c6e-4e2a-8032-017447a3714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0016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10891</TotalTime>
  <Words>6093</Words>
  <Application>Microsoft Office PowerPoint</Application>
  <PresentationFormat>On-screen Show (16:9)</PresentationFormat>
  <Paragraphs>715</Paragraphs>
  <Slides>59</Slides>
  <Notes>49</Notes>
  <HiddenSlides>19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</vt:lpstr>
      <vt:lpstr>Arial Narrow</vt:lpstr>
      <vt:lpstr>Calibri</vt:lpstr>
      <vt:lpstr>Cambria Math</vt:lpstr>
      <vt:lpstr>cmmi10</vt:lpstr>
      <vt:lpstr>cmsy10</vt:lpstr>
      <vt:lpstr>Gill Sans</vt:lpstr>
      <vt:lpstr>Gill Sans MT</vt:lpstr>
      <vt:lpstr>Symbol</vt:lpstr>
      <vt:lpstr>Tempus Sans ITC</vt:lpstr>
      <vt:lpstr>Times New Roman</vt:lpstr>
      <vt:lpstr>Wingdings</vt:lpstr>
      <vt:lpstr>Office Theme</vt:lpstr>
      <vt:lpstr>Support Vector Machines (SVM)</vt:lpstr>
      <vt:lpstr>Administration (11/4/20)</vt:lpstr>
      <vt:lpstr>Projects</vt:lpstr>
      <vt:lpstr>COLT approach to explaining Learning</vt:lpstr>
      <vt:lpstr>COLT approach to explaining Learning</vt:lpstr>
      <vt:lpstr>Linear Classification</vt:lpstr>
      <vt:lpstr>Data Dependent VC dimension</vt:lpstr>
      <vt:lpstr>VC and Linear Classification</vt:lpstr>
      <vt:lpstr>Linear Classification</vt:lpstr>
      <vt:lpstr>Concept of Margin</vt:lpstr>
      <vt:lpstr>VC and Linear Classification</vt:lpstr>
      <vt:lpstr>Towards Max Margin Classifiers </vt:lpstr>
      <vt:lpstr>Maximal Margin</vt:lpstr>
      <vt:lpstr>Recap: Margin and VC dimension</vt:lpstr>
      <vt:lpstr>From Margin to ||w||</vt:lpstr>
      <vt:lpstr>From Margin to ||w||(2)</vt:lpstr>
      <vt:lpstr>Margin of a Separating Hyperplane</vt:lpstr>
      <vt:lpstr>PowerPoint Presentation</vt:lpstr>
      <vt:lpstr>Administration (11/9/20)</vt:lpstr>
      <vt:lpstr>Projects</vt:lpstr>
      <vt:lpstr>Hard SVM Optimization</vt:lpstr>
      <vt:lpstr>Maximal Margin</vt:lpstr>
      <vt:lpstr>Support Vector Machines</vt:lpstr>
      <vt:lpstr>PowerPoint Presentation</vt:lpstr>
      <vt:lpstr>Duality</vt:lpstr>
      <vt:lpstr>(recap) Kernel Perceptron</vt:lpstr>
      <vt:lpstr>(recap) Kernel Perceptron</vt:lpstr>
      <vt:lpstr>Footnote about the threshold</vt:lpstr>
      <vt:lpstr>Key Issues</vt:lpstr>
      <vt:lpstr>Real Data  </vt:lpstr>
      <vt:lpstr>Soft SVM</vt:lpstr>
      <vt:lpstr>Soft SVM</vt:lpstr>
      <vt:lpstr>Soft SVM (2)</vt:lpstr>
      <vt:lpstr>SVM Objective Function</vt:lpstr>
      <vt:lpstr>Balance between regularization and empirical loss </vt:lpstr>
      <vt:lpstr>Balance between regularization and empirical loss</vt:lpstr>
      <vt:lpstr>Underfitting and Overfitting</vt:lpstr>
      <vt:lpstr>What Do We Optimize?</vt:lpstr>
      <vt:lpstr>What Do We Optimize(2)?</vt:lpstr>
      <vt:lpstr>Optimization: How to Solve</vt:lpstr>
      <vt:lpstr>SGD for SVM</vt:lpstr>
      <vt:lpstr>Nonlinear SVM</vt:lpstr>
      <vt:lpstr>Nonlinear SVM</vt:lpstr>
      <vt:lpstr>PEGASOS</vt:lpstr>
      <vt:lpstr>Support Vector Machines – Short Summary</vt:lpstr>
      <vt:lpstr>Support Vector Machines – Short Version</vt:lpstr>
      <vt:lpstr>Support Vector Machines – Short Version</vt:lpstr>
      <vt:lpstr>SVM Notes</vt:lpstr>
      <vt:lpstr>Optimization</vt:lpstr>
      <vt:lpstr>Optimization Problems</vt:lpstr>
      <vt:lpstr>Convexity</vt:lpstr>
      <vt:lpstr>Solving Optimization Problems (1)</vt:lpstr>
      <vt:lpstr>Constrained Optimization Problems</vt:lpstr>
      <vt:lpstr>Constrained Optimization Problems (2)</vt:lpstr>
      <vt:lpstr>Constrained Optimization Problems (3)</vt:lpstr>
      <vt:lpstr>Lagrange Theorem: Example</vt:lpstr>
      <vt:lpstr>Example (Maximum Entropy Distribution)</vt:lpstr>
      <vt:lpstr>General Optimization Problems</vt:lpstr>
      <vt:lpstr>General Optimization Problems (2)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363</cp:revision>
  <dcterms:created xsi:type="dcterms:W3CDTF">2017-09-22T15:37:04Z</dcterms:created>
  <dcterms:modified xsi:type="dcterms:W3CDTF">2020-11-09T22:39:23Z</dcterms:modified>
</cp:coreProperties>
</file>